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8" r:id="rId2"/>
    <p:sldId id="299" r:id="rId3"/>
    <p:sldId id="296" r:id="rId4"/>
    <p:sldId id="297" r:id="rId5"/>
    <p:sldId id="262" r:id="rId6"/>
    <p:sldId id="266" r:id="rId7"/>
    <p:sldId id="290" r:id="rId8"/>
    <p:sldId id="291" r:id="rId9"/>
    <p:sldId id="293" r:id="rId10"/>
    <p:sldId id="292" r:id="rId11"/>
    <p:sldId id="294" r:id="rId12"/>
    <p:sldId id="271" r:id="rId13"/>
    <p:sldId id="30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99FF"/>
    <a:srgbClr val="99FF99"/>
    <a:srgbClr val="CC99FF"/>
    <a:srgbClr val="99FFCC"/>
    <a:srgbClr val="00FF00"/>
    <a:srgbClr val="00CC99"/>
    <a:srgbClr val="FFFF66"/>
    <a:srgbClr val="EEEEE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2" autoAdjust="0"/>
    <p:restoredTop sz="94660"/>
  </p:normalViewPr>
  <p:slideViewPr>
    <p:cSldViewPr snapToGrid="0">
      <p:cViewPr varScale="1">
        <p:scale>
          <a:sx n="74" d="100"/>
          <a:sy n="74" d="100"/>
        </p:scale>
        <p:origin x="49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BB70E1-62A8-415B-BA77-3F00E215B89E}" type="doc">
      <dgm:prSet loTypeId="urn:microsoft.com/office/officeart/2005/8/layout/radial1" loCatId="cycle" qsTypeId="urn:microsoft.com/office/officeart/2005/8/quickstyle/3d1" qsCatId="3D" csTypeId="urn:microsoft.com/office/officeart/2005/8/colors/colorful4" csCatId="colorful" phldr="1"/>
      <dgm:spPr/>
      <dgm:t>
        <a:bodyPr/>
        <a:lstStyle/>
        <a:p>
          <a:endParaRPr lang="en-US"/>
        </a:p>
      </dgm:t>
    </dgm:pt>
    <dgm:pt modelId="{DB02E7C0-C665-4F24-9D75-FEB328736D27}">
      <dgm:prSet phldrT="[Text]" custT="1"/>
      <dgm:spPr/>
      <dgm:t>
        <a:bodyPr/>
        <a:lstStyle/>
        <a:p>
          <a:r>
            <a:rPr lang="ar-BH" sz="2800" b="1" dirty="0" smtClean="0">
              <a:solidFill>
                <a:srgbClr val="FF0000"/>
              </a:solidFill>
            </a:rPr>
            <a:t>مصادر القانون</a:t>
          </a:r>
          <a:endParaRPr lang="en-US" sz="2800" b="1" dirty="0">
            <a:solidFill>
              <a:srgbClr val="FF0000"/>
            </a:solidFill>
          </a:endParaRPr>
        </a:p>
      </dgm:t>
    </dgm:pt>
    <dgm:pt modelId="{D3DB5535-3887-498F-91D1-493DCE191E1F}" type="parTrans" cxnId="{0C9ED6B9-64C9-4909-83B2-07A43AECC5D6}">
      <dgm:prSet/>
      <dgm:spPr/>
      <dgm:t>
        <a:bodyPr/>
        <a:lstStyle/>
        <a:p>
          <a:endParaRPr lang="en-US"/>
        </a:p>
      </dgm:t>
    </dgm:pt>
    <dgm:pt modelId="{40131AF4-AD5C-4E17-AA1E-A41AC82B98CB}" type="sibTrans" cxnId="{0C9ED6B9-64C9-4909-83B2-07A43AECC5D6}">
      <dgm:prSet/>
      <dgm:spPr/>
      <dgm:t>
        <a:bodyPr/>
        <a:lstStyle/>
        <a:p>
          <a:endParaRPr lang="en-US"/>
        </a:p>
      </dgm:t>
    </dgm:pt>
    <dgm:pt modelId="{5BB7872C-74FE-46A5-BBF4-6A98670B2C8B}">
      <dgm:prSet phldrT="[Text]" custT="1"/>
      <dgm:spPr/>
      <dgm:t>
        <a:bodyPr/>
        <a:lstStyle/>
        <a:p>
          <a:r>
            <a:rPr lang="ar-BH" sz="2800" b="1" dirty="0" smtClean="0">
              <a:solidFill>
                <a:schemeClr val="tx1"/>
              </a:solidFill>
            </a:rPr>
            <a:t>المصدر الموضوع  المادي</a:t>
          </a:r>
          <a:endParaRPr lang="en-US" sz="2800" b="1" dirty="0">
            <a:solidFill>
              <a:schemeClr val="tx1"/>
            </a:solidFill>
          </a:endParaRPr>
        </a:p>
      </dgm:t>
    </dgm:pt>
    <dgm:pt modelId="{1F5FA9E2-8C0F-4C88-8A4C-F4D48B232396}" type="parTrans" cxnId="{2AC40F35-34A5-4D2F-988B-F4DA3A12E8C8}">
      <dgm:prSet/>
      <dgm:spPr/>
      <dgm:t>
        <a:bodyPr/>
        <a:lstStyle/>
        <a:p>
          <a:endParaRPr lang="en-US"/>
        </a:p>
      </dgm:t>
    </dgm:pt>
    <dgm:pt modelId="{188D3E5D-FD6F-40BC-A63E-8DED7B0D9482}" type="sibTrans" cxnId="{2AC40F35-34A5-4D2F-988B-F4DA3A12E8C8}">
      <dgm:prSet/>
      <dgm:spPr/>
      <dgm:t>
        <a:bodyPr/>
        <a:lstStyle/>
        <a:p>
          <a:endParaRPr lang="en-US"/>
        </a:p>
      </dgm:t>
    </dgm:pt>
    <dgm:pt modelId="{C5EB7F71-5B79-4D9E-8523-4F1A01EEEC71}">
      <dgm:prSet phldrT="[Text]"/>
      <dgm:spPr/>
      <dgm:t>
        <a:bodyPr/>
        <a:lstStyle/>
        <a:p>
          <a:r>
            <a:rPr lang="ar-BH" b="1" dirty="0" smtClean="0">
              <a:solidFill>
                <a:srgbClr val="002060"/>
              </a:solidFill>
            </a:rPr>
            <a:t>المصدر التفسيري</a:t>
          </a:r>
          <a:endParaRPr lang="en-US" b="1" dirty="0">
            <a:solidFill>
              <a:srgbClr val="002060"/>
            </a:solidFill>
          </a:endParaRPr>
        </a:p>
      </dgm:t>
    </dgm:pt>
    <dgm:pt modelId="{A4C7B8F6-36B4-4D57-BA26-D25C493425B3}" type="parTrans" cxnId="{C7A85423-E6C5-4485-A9BC-3C410E0A7B60}">
      <dgm:prSet/>
      <dgm:spPr/>
      <dgm:t>
        <a:bodyPr/>
        <a:lstStyle/>
        <a:p>
          <a:endParaRPr lang="en-US"/>
        </a:p>
      </dgm:t>
    </dgm:pt>
    <dgm:pt modelId="{360A522D-5D9E-4E1F-ACFE-9503EB72CE24}" type="sibTrans" cxnId="{C7A85423-E6C5-4485-A9BC-3C410E0A7B60}">
      <dgm:prSet/>
      <dgm:spPr/>
      <dgm:t>
        <a:bodyPr/>
        <a:lstStyle/>
        <a:p>
          <a:endParaRPr lang="en-US"/>
        </a:p>
      </dgm:t>
    </dgm:pt>
    <dgm:pt modelId="{4E875FB9-8503-427A-A844-DA595BF1643A}">
      <dgm:prSet phldrT="[Text]"/>
      <dgm:spPr/>
      <dgm:t>
        <a:bodyPr/>
        <a:lstStyle/>
        <a:p>
          <a:r>
            <a:rPr lang="ar-BH" b="1" dirty="0" smtClean="0">
              <a:solidFill>
                <a:schemeClr val="accent2">
                  <a:lumMod val="50000"/>
                </a:schemeClr>
              </a:solidFill>
            </a:rPr>
            <a:t>المصدر الرسمي</a:t>
          </a:r>
          <a:endParaRPr lang="en-US" b="1" dirty="0">
            <a:solidFill>
              <a:schemeClr val="accent2">
                <a:lumMod val="50000"/>
              </a:schemeClr>
            </a:solidFill>
          </a:endParaRPr>
        </a:p>
      </dgm:t>
    </dgm:pt>
    <dgm:pt modelId="{EDCD76A5-CEDE-4C4A-B834-E60407716474}" type="parTrans" cxnId="{AA011FA3-3608-4E18-AC78-E0C6CB1BFA0D}">
      <dgm:prSet/>
      <dgm:spPr/>
      <dgm:t>
        <a:bodyPr/>
        <a:lstStyle/>
        <a:p>
          <a:endParaRPr lang="en-US"/>
        </a:p>
      </dgm:t>
    </dgm:pt>
    <dgm:pt modelId="{C0994FFD-7C30-4795-B4BB-835D407018C3}" type="sibTrans" cxnId="{AA011FA3-3608-4E18-AC78-E0C6CB1BFA0D}">
      <dgm:prSet/>
      <dgm:spPr/>
      <dgm:t>
        <a:bodyPr/>
        <a:lstStyle/>
        <a:p>
          <a:endParaRPr lang="en-US"/>
        </a:p>
      </dgm:t>
    </dgm:pt>
    <dgm:pt modelId="{6B4D52D5-5217-4DD8-8AE6-AE5BA7A65A8A}">
      <dgm:prSet phldrT="[Text]" custT="1"/>
      <dgm:spPr/>
      <dgm:t>
        <a:bodyPr/>
        <a:lstStyle/>
        <a:p>
          <a:r>
            <a:rPr lang="ar-BH" sz="2800" b="1" dirty="0" smtClean="0"/>
            <a:t>المصدر التاريخي</a:t>
          </a:r>
          <a:endParaRPr lang="en-US" sz="2800" b="1" dirty="0"/>
        </a:p>
      </dgm:t>
    </dgm:pt>
    <dgm:pt modelId="{CC13147B-3C5C-44D7-9B08-85530B6FC218}" type="parTrans" cxnId="{1BBADF8D-54BD-4FB7-8179-C16D86B7F7F0}">
      <dgm:prSet/>
      <dgm:spPr/>
      <dgm:t>
        <a:bodyPr/>
        <a:lstStyle/>
        <a:p>
          <a:endParaRPr lang="en-US"/>
        </a:p>
      </dgm:t>
    </dgm:pt>
    <dgm:pt modelId="{AA585162-644A-46D7-B642-F2370E273898}" type="sibTrans" cxnId="{1BBADF8D-54BD-4FB7-8179-C16D86B7F7F0}">
      <dgm:prSet/>
      <dgm:spPr/>
      <dgm:t>
        <a:bodyPr/>
        <a:lstStyle/>
        <a:p>
          <a:endParaRPr lang="en-US"/>
        </a:p>
      </dgm:t>
    </dgm:pt>
    <dgm:pt modelId="{47353B12-4200-4826-A5BE-CEA846E4A9F8}" type="pres">
      <dgm:prSet presAssocID="{1CBB70E1-62A8-415B-BA77-3F00E215B89E}" presName="cycle" presStyleCnt="0">
        <dgm:presLayoutVars>
          <dgm:chMax val="1"/>
          <dgm:dir/>
          <dgm:animLvl val="ctr"/>
          <dgm:resizeHandles val="exact"/>
        </dgm:presLayoutVars>
      </dgm:prSet>
      <dgm:spPr/>
      <dgm:t>
        <a:bodyPr/>
        <a:lstStyle/>
        <a:p>
          <a:endParaRPr lang="en-US"/>
        </a:p>
      </dgm:t>
    </dgm:pt>
    <dgm:pt modelId="{FE963F83-B4CB-4AA8-9E25-C7DB0F506E6C}" type="pres">
      <dgm:prSet presAssocID="{DB02E7C0-C665-4F24-9D75-FEB328736D27}" presName="centerShape" presStyleLbl="node0" presStyleIdx="0" presStyleCnt="1"/>
      <dgm:spPr/>
      <dgm:t>
        <a:bodyPr/>
        <a:lstStyle/>
        <a:p>
          <a:endParaRPr lang="en-US"/>
        </a:p>
      </dgm:t>
    </dgm:pt>
    <dgm:pt modelId="{E9D1EA4D-D2BF-43DC-921E-F79DD1379A3B}" type="pres">
      <dgm:prSet presAssocID="{1F5FA9E2-8C0F-4C88-8A4C-F4D48B232396}" presName="Name9" presStyleLbl="parChTrans1D2" presStyleIdx="0" presStyleCnt="4"/>
      <dgm:spPr/>
      <dgm:t>
        <a:bodyPr/>
        <a:lstStyle/>
        <a:p>
          <a:endParaRPr lang="en-US"/>
        </a:p>
      </dgm:t>
    </dgm:pt>
    <dgm:pt modelId="{ADF1225E-169B-4DA9-BB20-E62796677314}" type="pres">
      <dgm:prSet presAssocID="{1F5FA9E2-8C0F-4C88-8A4C-F4D48B232396}" presName="connTx" presStyleLbl="parChTrans1D2" presStyleIdx="0" presStyleCnt="4"/>
      <dgm:spPr/>
      <dgm:t>
        <a:bodyPr/>
        <a:lstStyle/>
        <a:p>
          <a:endParaRPr lang="en-US"/>
        </a:p>
      </dgm:t>
    </dgm:pt>
    <dgm:pt modelId="{BEC4CE06-50FF-4B2F-B59B-5260CDE83B06}" type="pres">
      <dgm:prSet presAssocID="{5BB7872C-74FE-46A5-BBF4-6A98670B2C8B}" presName="node" presStyleLbl="node1" presStyleIdx="0" presStyleCnt="4" custScaleX="111480" custRadScaleRad="98616" custRadScaleInc="1019">
        <dgm:presLayoutVars>
          <dgm:bulletEnabled val="1"/>
        </dgm:presLayoutVars>
      </dgm:prSet>
      <dgm:spPr/>
      <dgm:t>
        <a:bodyPr/>
        <a:lstStyle/>
        <a:p>
          <a:endParaRPr lang="en-US"/>
        </a:p>
      </dgm:t>
    </dgm:pt>
    <dgm:pt modelId="{D0067319-414A-44CB-96AF-7751EB8CF16B}" type="pres">
      <dgm:prSet presAssocID="{A4C7B8F6-36B4-4D57-BA26-D25C493425B3}" presName="Name9" presStyleLbl="parChTrans1D2" presStyleIdx="1" presStyleCnt="4"/>
      <dgm:spPr/>
      <dgm:t>
        <a:bodyPr/>
        <a:lstStyle/>
        <a:p>
          <a:endParaRPr lang="en-US"/>
        </a:p>
      </dgm:t>
    </dgm:pt>
    <dgm:pt modelId="{A05FF9AF-814F-4894-A02C-802D13AFB744}" type="pres">
      <dgm:prSet presAssocID="{A4C7B8F6-36B4-4D57-BA26-D25C493425B3}" presName="connTx" presStyleLbl="parChTrans1D2" presStyleIdx="1" presStyleCnt="4"/>
      <dgm:spPr/>
      <dgm:t>
        <a:bodyPr/>
        <a:lstStyle/>
        <a:p>
          <a:endParaRPr lang="en-US"/>
        </a:p>
      </dgm:t>
    </dgm:pt>
    <dgm:pt modelId="{C0CAE1B1-136E-4CC3-96C4-49925D252821}" type="pres">
      <dgm:prSet presAssocID="{C5EB7F71-5B79-4D9E-8523-4F1A01EEEC71}" presName="node" presStyleLbl="node1" presStyleIdx="1" presStyleCnt="4">
        <dgm:presLayoutVars>
          <dgm:bulletEnabled val="1"/>
        </dgm:presLayoutVars>
      </dgm:prSet>
      <dgm:spPr/>
      <dgm:t>
        <a:bodyPr/>
        <a:lstStyle/>
        <a:p>
          <a:endParaRPr lang="en-US"/>
        </a:p>
      </dgm:t>
    </dgm:pt>
    <dgm:pt modelId="{BCF5C21B-42E4-4D7A-BE9F-063DEA87E950}" type="pres">
      <dgm:prSet presAssocID="{EDCD76A5-CEDE-4C4A-B834-E60407716474}" presName="Name9" presStyleLbl="parChTrans1D2" presStyleIdx="2" presStyleCnt="4"/>
      <dgm:spPr/>
      <dgm:t>
        <a:bodyPr/>
        <a:lstStyle/>
        <a:p>
          <a:endParaRPr lang="en-US"/>
        </a:p>
      </dgm:t>
    </dgm:pt>
    <dgm:pt modelId="{2A3B6751-BE80-4442-B599-0D5922A132F1}" type="pres">
      <dgm:prSet presAssocID="{EDCD76A5-CEDE-4C4A-B834-E60407716474}" presName="connTx" presStyleLbl="parChTrans1D2" presStyleIdx="2" presStyleCnt="4"/>
      <dgm:spPr/>
      <dgm:t>
        <a:bodyPr/>
        <a:lstStyle/>
        <a:p>
          <a:endParaRPr lang="en-US"/>
        </a:p>
      </dgm:t>
    </dgm:pt>
    <dgm:pt modelId="{0C019EAC-B826-4A18-A750-BE544D62B96F}" type="pres">
      <dgm:prSet presAssocID="{4E875FB9-8503-427A-A844-DA595BF1643A}" presName="node" presStyleLbl="node1" presStyleIdx="2" presStyleCnt="4">
        <dgm:presLayoutVars>
          <dgm:bulletEnabled val="1"/>
        </dgm:presLayoutVars>
      </dgm:prSet>
      <dgm:spPr/>
      <dgm:t>
        <a:bodyPr/>
        <a:lstStyle/>
        <a:p>
          <a:endParaRPr lang="en-US"/>
        </a:p>
      </dgm:t>
    </dgm:pt>
    <dgm:pt modelId="{1E336A9E-E74F-4E99-81CF-C23E01664465}" type="pres">
      <dgm:prSet presAssocID="{CC13147B-3C5C-44D7-9B08-85530B6FC218}" presName="Name9" presStyleLbl="parChTrans1D2" presStyleIdx="3" presStyleCnt="4"/>
      <dgm:spPr/>
      <dgm:t>
        <a:bodyPr/>
        <a:lstStyle/>
        <a:p>
          <a:endParaRPr lang="en-US"/>
        </a:p>
      </dgm:t>
    </dgm:pt>
    <dgm:pt modelId="{F085DF99-4B5D-44E5-976A-58C3146DB5E6}" type="pres">
      <dgm:prSet presAssocID="{CC13147B-3C5C-44D7-9B08-85530B6FC218}" presName="connTx" presStyleLbl="parChTrans1D2" presStyleIdx="3" presStyleCnt="4"/>
      <dgm:spPr/>
      <dgm:t>
        <a:bodyPr/>
        <a:lstStyle/>
        <a:p>
          <a:endParaRPr lang="en-US"/>
        </a:p>
      </dgm:t>
    </dgm:pt>
    <dgm:pt modelId="{8B7C7712-CEC6-4F94-8AB3-DFF2D18653A8}" type="pres">
      <dgm:prSet presAssocID="{6B4D52D5-5217-4DD8-8AE6-AE5BA7A65A8A}" presName="node" presStyleLbl="node1" presStyleIdx="3" presStyleCnt="4">
        <dgm:presLayoutVars>
          <dgm:bulletEnabled val="1"/>
        </dgm:presLayoutVars>
      </dgm:prSet>
      <dgm:spPr/>
      <dgm:t>
        <a:bodyPr/>
        <a:lstStyle/>
        <a:p>
          <a:endParaRPr lang="en-US"/>
        </a:p>
      </dgm:t>
    </dgm:pt>
  </dgm:ptLst>
  <dgm:cxnLst>
    <dgm:cxn modelId="{D0448F2C-2624-4E66-A39E-2103BA1BF3D9}" type="presOf" srcId="{EDCD76A5-CEDE-4C4A-B834-E60407716474}" destId="{2A3B6751-BE80-4442-B599-0D5922A132F1}" srcOrd="1" destOrd="0" presId="urn:microsoft.com/office/officeart/2005/8/layout/radial1"/>
    <dgm:cxn modelId="{D1A095D5-30C7-4A1B-9C43-934BBB684866}" type="presOf" srcId="{6B4D52D5-5217-4DD8-8AE6-AE5BA7A65A8A}" destId="{8B7C7712-CEC6-4F94-8AB3-DFF2D18653A8}" srcOrd="0" destOrd="0" presId="urn:microsoft.com/office/officeart/2005/8/layout/radial1"/>
    <dgm:cxn modelId="{4D40CAD1-4417-49DA-9F66-9E88BABDAC6D}" type="presOf" srcId="{A4C7B8F6-36B4-4D57-BA26-D25C493425B3}" destId="{A05FF9AF-814F-4894-A02C-802D13AFB744}" srcOrd="1" destOrd="0" presId="urn:microsoft.com/office/officeart/2005/8/layout/radial1"/>
    <dgm:cxn modelId="{1BBADF8D-54BD-4FB7-8179-C16D86B7F7F0}" srcId="{DB02E7C0-C665-4F24-9D75-FEB328736D27}" destId="{6B4D52D5-5217-4DD8-8AE6-AE5BA7A65A8A}" srcOrd="3" destOrd="0" parTransId="{CC13147B-3C5C-44D7-9B08-85530B6FC218}" sibTransId="{AA585162-644A-46D7-B642-F2370E273898}"/>
    <dgm:cxn modelId="{9AF917A3-C642-4B9B-8490-F6408F9B7A88}" type="presOf" srcId="{1CBB70E1-62A8-415B-BA77-3F00E215B89E}" destId="{47353B12-4200-4826-A5BE-CEA846E4A9F8}" srcOrd="0" destOrd="0" presId="urn:microsoft.com/office/officeart/2005/8/layout/radial1"/>
    <dgm:cxn modelId="{0BB40A84-16CD-43D6-9E89-1295D307066B}" type="presOf" srcId="{C5EB7F71-5B79-4D9E-8523-4F1A01EEEC71}" destId="{C0CAE1B1-136E-4CC3-96C4-49925D252821}" srcOrd="0" destOrd="0" presId="urn:microsoft.com/office/officeart/2005/8/layout/radial1"/>
    <dgm:cxn modelId="{07F9FADC-6ED3-407E-880C-734739DD2D61}" type="presOf" srcId="{EDCD76A5-CEDE-4C4A-B834-E60407716474}" destId="{BCF5C21B-42E4-4D7A-BE9F-063DEA87E950}" srcOrd="0" destOrd="0" presId="urn:microsoft.com/office/officeart/2005/8/layout/radial1"/>
    <dgm:cxn modelId="{91385255-2E4E-49C2-9081-F0F31FCFCD5B}" type="presOf" srcId="{A4C7B8F6-36B4-4D57-BA26-D25C493425B3}" destId="{D0067319-414A-44CB-96AF-7751EB8CF16B}" srcOrd="0" destOrd="0" presId="urn:microsoft.com/office/officeart/2005/8/layout/radial1"/>
    <dgm:cxn modelId="{C7A85423-E6C5-4485-A9BC-3C410E0A7B60}" srcId="{DB02E7C0-C665-4F24-9D75-FEB328736D27}" destId="{C5EB7F71-5B79-4D9E-8523-4F1A01EEEC71}" srcOrd="1" destOrd="0" parTransId="{A4C7B8F6-36B4-4D57-BA26-D25C493425B3}" sibTransId="{360A522D-5D9E-4E1F-ACFE-9503EB72CE24}"/>
    <dgm:cxn modelId="{5F0CB8CE-AC77-4793-99D1-590C79E81F96}" type="presOf" srcId="{DB02E7C0-C665-4F24-9D75-FEB328736D27}" destId="{FE963F83-B4CB-4AA8-9E25-C7DB0F506E6C}" srcOrd="0" destOrd="0" presId="urn:microsoft.com/office/officeart/2005/8/layout/radial1"/>
    <dgm:cxn modelId="{22B3CACD-5DE7-4665-AA8E-FF1E06A30DC9}" type="presOf" srcId="{5BB7872C-74FE-46A5-BBF4-6A98670B2C8B}" destId="{BEC4CE06-50FF-4B2F-B59B-5260CDE83B06}" srcOrd="0" destOrd="0" presId="urn:microsoft.com/office/officeart/2005/8/layout/radial1"/>
    <dgm:cxn modelId="{5EA91BA0-5D25-4A32-9556-143ABC691697}" type="presOf" srcId="{1F5FA9E2-8C0F-4C88-8A4C-F4D48B232396}" destId="{E9D1EA4D-D2BF-43DC-921E-F79DD1379A3B}" srcOrd="0" destOrd="0" presId="urn:microsoft.com/office/officeart/2005/8/layout/radial1"/>
    <dgm:cxn modelId="{B78FB7D5-E674-4733-9191-B2EDF1BC56B3}" type="presOf" srcId="{4E875FB9-8503-427A-A844-DA595BF1643A}" destId="{0C019EAC-B826-4A18-A750-BE544D62B96F}" srcOrd="0" destOrd="0" presId="urn:microsoft.com/office/officeart/2005/8/layout/radial1"/>
    <dgm:cxn modelId="{07023031-2F10-43A6-9622-18FFF5B00C6D}" type="presOf" srcId="{CC13147B-3C5C-44D7-9B08-85530B6FC218}" destId="{1E336A9E-E74F-4E99-81CF-C23E01664465}" srcOrd="0" destOrd="0" presId="urn:microsoft.com/office/officeart/2005/8/layout/radial1"/>
    <dgm:cxn modelId="{AA011FA3-3608-4E18-AC78-E0C6CB1BFA0D}" srcId="{DB02E7C0-C665-4F24-9D75-FEB328736D27}" destId="{4E875FB9-8503-427A-A844-DA595BF1643A}" srcOrd="2" destOrd="0" parTransId="{EDCD76A5-CEDE-4C4A-B834-E60407716474}" sibTransId="{C0994FFD-7C30-4795-B4BB-835D407018C3}"/>
    <dgm:cxn modelId="{0C9ED6B9-64C9-4909-83B2-07A43AECC5D6}" srcId="{1CBB70E1-62A8-415B-BA77-3F00E215B89E}" destId="{DB02E7C0-C665-4F24-9D75-FEB328736D27}" srcOrd="0" destOrd="0" parTransId="{D3DB5535-3887-498F-91D1-493DCE191E1F}" sibTransId="{40131AF4-AD5C-4E17-AA1E-A41AC82B98CB}"/>
    <dgm:cxn modelId="{A7F0E78F-F706-4B60-B787-B00956BD78B4}" type="presOf" srcId="{1F5FA9E2-8C0F-4C88-8A4C-F4D48B232396}" destId="{ADF1225E-169B-4DA9-BB20-E62796677314}" srcOrd="1" destOrd="0" presId="urn:microsoft.com/office/officeart/2005/8/layout/radial1"/>
    <dgm:cxn modelId="{2AC40F35-34A5-4D2F-988B-F4DA3A12E8C8}" srcId="{DB02E7C0-C665-4F24-9D75-FEB328736D27}" destId="{5BB7872C-74FE-46A5-BBF4-6A98670B2C8B}" srcOrd="0" destOrd="0" parTransId="{1F5FA9E2-8C0F-4C88-8A4C-F4D48B232396}" sibTransId="{188D3E5D-FD6F-40BC-A63E-8DED7B0D9482}"/>
    <dgm:cxn modelId="{7FFD8E1D-FA82-442E-B1E5-F7075F43B1CC}" type="presOf" srcId="{CC13147B-3C5C-44D7-9B08-85530B6FC218}" destId="{F085DF99-4B5D-44E5-976A-58C3146DB5E6}" srcOrd="1" destOrd="0" presId="urn:microsoft.com/office/officeart/2005/8/layout/radial1"/>
    <dgm:cxn modelId="{0328B446-BF7D-44CD-8A32-F453DA591ADA}" type="presParOf" srcId="{47353B12-4200-4826-A5BE-CEA846E4A9F8}" destId="{FE963F83-B4CB-4AA8-9E25-C7DB0F506E6C}" srcOrd="0" destOrd="0" presId="urn:microsoft.com/office/officeart/2005/8/layout/radial1"/>
    <dgm:cxn modelId="{83B869A1-B566-41DF-9415-67DD01A0D68C}" type="presParOf" srcId="{47353B12-4200-4826-A5BE-CEA846E4A9F8}" destId="{E9D1EA4D-D2BF-43DC-921E-F79DD1379A3B}" srcOrd="1" destOrd="0" presId="urn:microsoft.com/office/officeart/2005/8/layout/radial1"/>
    <dgm:cxn modelId="{488DE96E-BA8F-4495-90B5-EF75992EEE33}" type="presParOf" srcId="{E9D1EA4D-D2BF-43DC-921E-F79DD1379A3B}" destId="{ADF1225E-169B-4DA9-BB20-E62796677314}" srcOrd="0" destOrd="0" presId="urn:microsoft.com/office/officeart/2005/8/layout/radial1"/>
    <dgm:cxn modelId="{372CD4A8-D6EE-49B2-AD94-991297200E56}" type="presParOf" srcId="{47353B12-4200-4826-A5BE-CEA846E4A9F8}" destId="{BEC4CE06-50FF-4B2F-B59B-5260CDE83B06}" srcOrd="2" destOrd="0" presId="urn:microsoft.com/office/officeart/2005/8/layout/radial1"/>
    <dgm:cxn modelId="{0880A45C-D9ED-4B8F-AE3F-1C15B2168E5A}" type="presParOf" srcId="{47353B12-4200-4826-A5BE-CEA846E4A9F8}" destId="{D0067319-414A-44CB-96AF-7751EB8CF16B}" srcOrd="3" destOrd="0" presId="urn:microsoft.com/office/officeart/2005/8/layout/radial1"/>
    <dgm:cxn modelId="{EB3B5694-BFC8-4D94-A33E-99181B18B6E8}" type="presParOf" srcId="{D0067319-414A-44CB-96AF-7751EB8CF16B}" destId="{A05FF9AF-814F-4894-A02C-802D13AFB744}" srcOrd="0" destOrd="0" presId="urn:microsoft.com/office/officeart/2005/8/layout/radial1"/>
    <dgm:cxn modelId="{C8FE7A5D-F0D4-4B3F-9052-D7823403D653}" type="presParOf" srcId="{47353B12-4200-4826-A5BE-CEA846E4A9F8}" destId="{C0CAE1B1-136E-4CC3-96C4-49925D252821}" srcOrd="4" destOrd="0" presId="urn:microsoft.com/office/officeart/2005/8/layout/radial1"/>
    <dgm:cxn modelId="{560A4454-B3B7-4853-BCE5-9AB459CC1EE5}" type="presParOf" srcId="{47353B12-4200-4826-A5BE-CEA846E4A9F8}" destId="{BCF5C21B-42E4-4D7A-BE9F-063DEA87E950}" srcOrd="5" destOrd="0" presId="urn:microsoft.com/office/officeart/2005/8/layout/radial1"/>
    <dgm:cxn modelId="{4816D877-4B28-4054-8854-76AD01182CBB}" type="presParOf" srcId="{BCF5C21B-42E4-4D7A-BE9F-063DEA87E950}" destId="{2A3B6751-BE80-4442-B599-0D5922A132F1}" srcOrd="0" destOrd="0" presId="urn:microsoft.com/office/officeart/2005/8/layout/radial1"/>
    <dgm:cxn modelId="{200EC8FD-0E16-4641-944A-5FFBD2D749BA}" type="presParOf" srcId="{47353B12-4200-4826-A5BE-CEA846E4A9F8}" destId="{0C019EAC-B826-4A18-A750-BE544D62B96F}" srcOrd="6" destOrd="0" presId="urn:microsoft.com/office/officeart/2005/8/layout/radial1"/>
    <dgm:cxn modelId="{B2D43800-B4A7-40F1-8A62-2E2D9F1FEE8A}" type="presParOf" srcId="{47353B12-4200-4826-A5BE-CEA846E4A9F8}" destId="{1E336A9E-E74F-4E99-81CF-C23E01664465}" srcOrd="7" destOrd="0" presId="urn:microsoft.com/office/officeart/2005/8/layout/radial1"/>
    <dgm:cxn modelId="{4D65DC91-276A-4713-B9BE-B9E9A94638B9}" type="presParOf" srcId="{1E336A9E-E74F-4E99-81CF-C23E01664465}" destId="{F085DF99-4B5D-44E5-976A-58C3146DB5E6}" srcOrd="0" destOrd="0" presId="urn:microsoft.com/office/officeart/2005/8/layout/radial1"/>
    <dgm:cxn modelId="{883CA3AE-BF5F-4B9A-88BF-BF8C30D2E1E8}" type="presParOf" srcId="{47353B12-4200-4826-A5BE-CEA846E4A9F8}" destId="{8B7C7712-CEC6-4F94-8AB3-DFF2D18653A8}"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963F83-B4CB-4AA8-9E25-C7DB0F506E6C}">
      <dsp:nvSpPr>
        <dsp:cNvPr id="0" name=""/>
        <dsp:cNvSpPr/>
      </dsp:nvSpPr>
      <dsp:spPr>
        <a:xfrm>
          <a:off x="3661326" y="2105519"/>
          <a:ext cx="1599279" cy="1599279"/>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ar-BH" sz="2800" b="1" kern="1200" dirty="0" smtClean="0">
              <a:solidFill>
                <a:srgbClr val="FF0000"/>
              </a:solidFill>
            </a:rPr>
            <a:t>مصادر القانون</a:t>
          </a:r>
          <a:endParaRPr lang="en-US" sz="2800" b="1" kern="1200" dirty="0">
            <a:solidFill>
              <a:srgbClr val="FF0000"/>
            </a:solidFill>
          </a:endParaRPr>
        </a:p>
      </dsp:txBody>
      <dsp:txXfrm>
        <a:off x="3895535" y="2339728"/>
        <a:ext cx="1130861" cy="1130861"/>
      </dsp:txXfrm>
    </dsp:sp>
    <dsp:sp modelId="{E9D1EA4D-D2BF-43DC-921E-F79DD1379A3B}">
      <dsp:nvSpPr>
        <dsp:cNvPr id="0" name=""/>
        <dsp:cNvSpPr/>
      </dsp:nvSpPr>
      <dsp:spPr>
        <a:xfrm rot="16227513">
          <a:off x="4242422" y="1862661"/>
          <a:ext cx="453515" cy="32265"/>
        </a:xfrm>
        <a:custGeom>
          <a:avLst/>
          <a:gdLst/>
          <a:ahLst/>
          <a:cxnLst/>
          <a:rect l="0" t="0" r="0" b="0"/>
          <a:pathLst>
            <a:path>
              <a:moveTo>
                <a:pt x="0" y="16132"/>
              </a:moveTo>
              <a:lnTo>
                <a:pt x="453515" y="16132"/>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57842" y="1867456"/>
        <a:ext cx="22675" cy="22675"/>
      </dsp:txXfrm>
    </dsp:sp>
    <dsp:sp modelId="{BEC4CE06-50FF-4B2F-B59B-5260CDE83B06}">
      <dsp:nvSpPr>
        <dsp:cNvPr id="0" name=""/>
        <dsp:cNvSpPr/>
      </dsp:nvSpPr>
      <dsp:spPr>
        <a:xfrm>
          <a:off x="3585956" y="52784"/>
          <a:ext cx="1782877" cy="1599279"/>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ar-BH" sz="2800" b="1" kern="1200" dirty="0" smtClean="0">
              <a:solidFill>
                <a:schemeClr val="tx1"/>
              </a:solidFill>
            </a:rPr>
            <a:t>المصدر الموضوع  المادي</a:t>
          </a:r>
          <a:endParaRPr lang="en-US" sz="2800" b="1" kern="1200" dirty="0">
            <a:solidFill>
              <a:schemeClr val="tx1"/>
            </a:solidFill>
          </a:endParaRPr>
        </a:p>
      </dsp:txBody>
      <dsp:txXfrm>
        <a:off x="3847052" y="286993"/>
        <a:ext cx="1260685" cy="1130861"/>
      </dsp:txXfrm>
    </dsp:sp>
    <dsp:sp modelId="{D0067319-414A-44CB-96AF-7751EB8CF16B}">
      <dsp:nvSpPr>
        <dsp:cNvPr id="0" name=""/>
        <dsp:cNvSpPr/>
      </dsp:nvSpPr>
      <dsp:spPr>
        <a:xfrm>
          <a:off x="5260605" y="2889026"/>
          <a:ext cx="482330" cy="32265"/>
        </a:xfrm>
        <a:custGeom>
          <a:avLst/>
          <a:gdLst/>
          <a:ahLst/>
          <a:cxnLst/>
          <a:rect l="0" t="0" r="0" b="0"/>
          <a:pathLst>
            <a:path>
              <a:moveTo>
                <a:pt x="0" y="16132"/>
              </a:moveTo>
              <a:lnTo>
                <a:pt x="482330" y="16132"/>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489712" y="2893100"/>
        <a:ext cx="24116" cy="24116"/>
      </dsp:txXfrm>
    </dsp:sp>
    <dsp:sp modelId="{C0CAE1B1-136E-4CC3-96C4-49925D252821}">
      <dsp:nvSpPr>
        <dsp:cNvPr id="0" name=""/>
        <dsp:cNvSpPr/>
      </dsp:nvSpPr>
      <dsp:spPr>
        <a:xfrm>
          <a:off x="5742936" y="2105519"/>
          <a:ext cx="1599279" cy="1599279"/>
        </a:xfrm>
        <a:prstGeom prst="ellipse">
          <a:avLst/>
        </a:prstGeom>
        <a:gradFill rotWithShape="0">
          <a:gsLst>
            <a:gs pos="0">
              <a:schemeClr val="accent4">
                <a:hueOff val="3465231"/>
                <a:satOff val="-15989"/>
                <a:lumOff val="588"/>
                <a:alphaOff val="0"/>
                <a:satMod val="103000"/>
                <a:lumMod val="102000"/>
                <a:tint val="94000"/>
              </a:schemeClr>
            </a:gs>
            <a:gs pos="50000">
              <a:schemeClr val="accent4">
                <a:hueOff val="3465231"/>
                <a:satOff val="-15989"/>
                <a:lumOff val="588"/>
                <a:alphaOff val="0"/>
                <a:satMod val="110000"/>
                <a:lumMod val="100000"/>
                <a:shade val="100000"/>
              </a:schemeClr>
            </a:gs>
            <a:gs pos="100000">
              <a:schemeClr val="accent4">
                <a:hueOff val="3465231"/>
                <a:satOff val="-15989"/>
                <a:lumOff val="58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ar-BH" sz="2800" b="1" kern="1200" dirty="0" smtClean="0">
              <a:solidFill>
                <a:srgbClr val="002060"/>
              </a:solidFill>
            </a:rPr>
            <a:t>المصدر التفسيري</a:t>
          </a:r>
          <a:endParaRPr lang="en-US" sz="2800" b="1" kern="1200" dirty="0">
            <a:solidFill>
              <a:srgbClr val="002060"/>
            </a:solidFill>
          </a:endParaRPr>
        </a:p>
      </dsp:txBody>
      <dsp:txXfrm>
        <a:off x="5977145" y="2339728"/>
        <a:ext cx="1130861" cy="1130861"/>
      </dsp:txXfrm>
    </dsp:sp>
    <dsp:sp modelId="{BCF5C21B-42E4-4D7A-BE9F-063DEA87E950}">
      <dsp:nvSpPr>
        <dsp:cNvPr id="0" name=""/>
        <dsp:cNvSpPr/>
      </dsp:nvSpPr>
      <dsp:spPr>
        <a:xfrm rot="5400000">
          <a:off x="4219800" y="3929831"/>
          <a:ext cx="482330" cy="32265"/>
        </a:xfrm>
        <a:custGeom>
          <a:avLst/>
          <a:gdLst/>
          <a:ahLst/>
          <a:cxnLst/>
          <a:rect l="0" t="0" r="0" b="0"/>
          <a:pathLst>
            <a:path>
              <a:moveTo>
                <a:pt x="0" y="16132"/>
              </a:moveTo>
              <a:lnTo>
                <a:pt x="482330" y="16132"/>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48907" y="3933905"/>
        <a:ext cx="24116" cy="24116"/>
      </dsp:txXfrm>
    </dsp:sp>
    <dsp:sp modelId="{0C019EAC-B826-4A18-A750-BE544D62B96F}">
      <dsp:nvSpPr>
        <dsp:cNvPr id="0" name=""/>
        <dsp:cNvSpPr/>
      </dsp:nvSpPr>
      <dsp:spPr>
        <a:xfrm>
          <a:off x="3661326" y="4187129"/>
          <a:ext cx="1599279" cy="1599279"/>
        </a:xfrm>
        <a:prstGeom prst="ellipse">
          <a:avLst/>
        </a:prstGeom>
        <a:gradFill rotWithShape="0">
          <a:gsLst>
            <a:gs pos="0">
              <a:schemeClr val="accent4">
                <a:hueOff val="6930461"/>
                <a:satOff val="-31979"/>
                <a:lumOff val="1177"/>
                <a:alphaOff val="0"/>
                <a:satMod val="103000"/>
                <a:lumMod val="102000"/>
                <a:tint val="94000"/>
              </a:schemeClr>
            </a:gs>
            <a:gs pos="50000">
              <a:schemeClr val="accent4">
                <a:hueOff val="6930461"/>
                <a:satOff val="-31979"/>
                <a:lumOff val="1177"/>
                <a:alphaOff val="0"/>
                <a:satMod val="110000"/>
                <a:lumMod val="100000"/>
                <a:shade val="100000"/>
              </a:schemeClr>
            </a:gs>
            <a:gs pos="100000">
              <a:schemeClr val="accent4">
                <a:hueOff val="6930461"/>
                <a:satOff val="-31979"/>
                <a:lumOff val="117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ar-BH" sz="2800" b="1" kern="1200" dirty="0" smtClean="0">
              <a:solidFill>
                <a:schemeClr val="accent2">
                  <a:lumMod val="50000"/>
                </a:schemeClr>
              </a:solidFill>
            </a:rPr>
            <a:t>المصدر الرسمي</a:t>
          </a:r>
          <a:endParaRPr lang="en-US" sz="2800" b="1" kern="1200" dirty="0">
            <a:solidFill>
              <a:schemeClr val="accent2">
                <a:lumMod val="50000"/>
              </a:schemeClr>
            </a:solidFill>
          </a:endParaRPr>
        </a:p>
      </dsp:txBody>
      <dsp:txXfrm>
        <a:off x="3895535" y="4421338"/>
        <a:ext cx="1130861" cy="1130861"/>
      </dsp:txXfrm>
    </dsp:sp>
    <dsp:sp modelId="{1E336A9E-E74F-4E99-81CF-C23E01664465}">
      <dsp:nvSpPr>
        <dsp:cNvPr id="0" name=""/>
        <dsp:cNvSpPr/>
      </dsp:nvSpPr>
      <dsp:spPr>
        <a:xfrm rot="10800000">
          <a:off x="3178995" y="2889026"/>
          <a:ext cx="482330" cy="32265"/>
        </a:xfrm>
        <a:custGeom>
          <a:avLst/>
          <a:gdLst/>
          <a:ahLst/>
          <a:cxnLst/>
          <a:rect l="0" t="0" r="0" b="0"/>
          <a:pathLst>
            <a:path>
              <a:moveTo>
                <a:pt x="0" y="16132"/>
              </a:moveTo>
              <a:lnTo>
                <a:pt x="482330" y="16132"/>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408102" y="2893100"/>
        <a:ext cx="24116" cy="24116"/>
      </dsp:txXfrm>
    </dsp:sp>
    <dsp:sp modelId="{8B7C7712-CEC6-4F94-8AB3-DFF2D18653A8}">
      <dsp:nvSpPr>
        <dsp:cNvPr id="0" name=""/>
        <dsp:cNvSpPr/>
      </dsp:nvSpPr>
      <dsp:spPr>
        <a:xfrm>
          <a:off x="1579716" y="2105519"/>
          <a:ext cx="1599279" cy="1599279"/>
        </a:xfrm>
        <a:prstGeom prst="ellipse">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ar-BH" sz="2800" b="1" kern="1200" dirty="0" smtClean="0"/>
            <a:t>المصدر التاريخي</a:t>
          </a:r>
          <a:endParaRPr lang="en-US" sz="2800" b="1" kern="1200" dirty="0"/>
        </a:p>
      </dsp:txBody>
      <dsp:txXfrm>
        <a:off x="1813925" y="2339728"/>
        <a:ext cx="1130861" cy="1130861"/>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8/16/2020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8/16/2020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8/16/2020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8/16/2020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8/16/2020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BB54EE-DF0D-4FA1-B48F-C292469C25C4}" type="datetimeFigureOut">
              <a:rPr lang="en-US" smtClean="0"/>
              <a:t>8/16/2020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BB54EE-DF0D-4FA1-B48F-C292469C25C4}" type="datetimeFigureOut">
              <a:rPr lang="en-US" smtClean="0"/>
              <a:t>8/16/2020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BB54EE-DF0D-4FA1-B48F-C292469C25C4}" type="datetimeFigureOut">
              <a:rPr lang="en-US" smtClean="0"/>
              <a:t>8/16/2020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8/16/2020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8/16/2020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8/16/2020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8/16/2020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1890657" y="625682"/>
            <a:ext cx="7162800" cy="1182210"/>
          </a:xfrm>
          <a:prstGeom prst="rect">
            <a:avLst/>
          </a:prstGeom>
        </p:spPr>
      </p:pic>
      <p:cxnSp>
        <p:nvCxnSpPr>
          <p:cNvPr id="9" name="Straight Connector 8"/>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9412683" y="6550223"/>
            <a:ext cx="2303836" cy="307777"/>
          </a:xfrm>
          <a:prstGeom prst="rect">
            <a:avLst/>
          </a:prstGeom>
        </p:spPr>
        <p:txBody>
          <a:bodyPr wrap="none">
            <a:spAutoFit/>
          </a:bodyPr>
          <a:lstStyle/>
          <a:p>
            <a:pPr algn="ctr" rtl="1"/>
            <a:r>
              <a:rPr lang="ar-BH" sz="1400" b="1" dirty="0">
                <a:solidFill>
                  <a:srgbClr val="FF0000"/>
                </a:solidFill>
              </a:rPr>
              <a:t>الفصل الدراسي الأول 2020-2021</a:t>
            </a:r>
          </a:p>
        </p:txBody>
      </p:sp>
      <p:sp>
        <p:nvSpPr>
          <p:cNvPr id="3" name="Rectangle 2"/>
          <p:cNvSpPr/>
          <p:nvPr/>
        </p:nvSpPr>
        <p:spPr>
          <a:xfrm>
            <a:off x="4892558" y="6537397"/>
            <a:ext cx="2135520" cy="307777"/>
          </a:xfrm>
          <a:prstGeom prst="rect">
            <a:avLst/>
          </a:prstGeom>
        </p:spPr>
        <p:txBody>
          <a:bodyPr wrap="none">
            <a:spAutoFit/>
          </a:bodyPr>
          <a:lstStyle/>
          <a:p>
            <a:pPr algn="ctr" rtl="1"/>
            <a:r>
              <a:rPr lang="ar-BH" sz="1400" b="1" dirty="0"/>
              <a:t>المرحلة الثانوية - المستوى الثاني</a:t>
            </a:r>
          </a:p>
        </p:txBody>
      </p:sp>
      <p:sp>
        <p:nvSpPr>
          <p:cNvPr id="11" name="Rectangle 10"/>
          <p:cNvSpPr/>
          <p:nvPr/>
        </p:nvSpPr>
        <p:spPr>
          <a:xfrm>
            <a:off x="740706" y="6488668"/>
            <a:ext cx="1383712" cy="369332"/>
          </a:xfrm>
          <a:prstGeom prst="rect">
            <a:avLst/>
          </a:prstGeom>
        </p:spPr>
        <p:txBody>
          <a:bodyPr wrap="none">
            <a:spAutoFit/>
          </a:bodyPr>
          <a:lstStyle/>
          <a:p>
            <a:pPr algn="ctr" rtl="1"/>
            <a:r>
              <a:rPr lang="ar-BH" sz="1400" b="1" dirty="0" smtClean="0"/>
              <a:t>الصفحات </a:t>
            </a:r>
            <a:r>
              <a:rPr lang="ar-SA" sz="1400" b="1" dirty="0" smtClean="0"/>
              <a:t>16</a:t>
            </a:r>
            <a:r>
              <a:rPr lang="ar-BH" sz="1400" b="1" dirty="0" smtClean="0"/>
              <a:t> - </a:t>
            </a:r>
            <a:r>
              <a:rPr lang="ar-SA" sz="1400" b="1" dirty="0" smtClean="0"/>
              <a:t>18</a:t>
            </a:r>
            <a:r>
              <a:rPr lang="ar-BH" b="1" dirty="0" smtClean="0"/>
              <a:t> </a:t>
            </a:r>
            <a:endParaRPr lang="en-GB" b="1"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7269" y="2436037"/>
            <a:ext cx="3383280" cy="3287964"/>
          </a:xfrm>
          <a:prstGeom prst="rect">
            <a:avLst/>
          </a:prstGeom>
        </p:spPr>
      </p:pic>
      <p:sp>
        <p:nvSpPr>
          <p:cNvPr id="13" name="Content Placeholder 1"/>
          <p:cNvSpPr>
            <a:spLocks noGrp="1"/>
          </p:cNvSpPr>
          <p:nvPr/>
        </p:nvSpPr>
        <p:spPr>
          <a:xfrm>
            <a:off x="1629291" y="2799218"/>
            <a:ext cx="4331027" cy="2824061"/>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rtl="1">
              <a:buNone/>
            </a:pPr>
            <a:r>
              <a:rPr lang="ar-BH" sz="2800" b="1" dirty="0" smtClean="0"/>
              <a:t>القانون التجاري</a:t>
            </a:r>
          </a:p>
          <a:p>
            <a:pPr marL="0" indent="0" algn="ctr" rtl="1">
              <a:buNone/>
            </a:pPr>
            <a:r>
              <a:rPr lang="ar-BH" sz="2800" b="1" dirty="0" smtClean="0">
                <a:solidFill>
                  <a:srgbClr val="FF0000"/>
                </a:solidFill>
              </a:rPr>
              <a:t>قان211 - 803</a:t>
            </a:r>
          </a:p>
          <a:p>
            <a:pPr marL="0" indent="0" algn="ctr" rtl="1">
              <a:buNone/>
            </a:pPr>
            <a:r>
              <a:rPr lang="ar-BH" sz="2800" b="1" dirty="0" smtClean="0">
                <a:solidFill>
                  <a:srgbClr val="002060"/>
                </a:solidFill>
              </a:rPr>
              <a:t>الفصل الاول</a:t>
            </a:r>
          </a:p>
          <a:p>
            <a:pPr marL="0" indent="0" algn="ctr" rtl="1">
              <a:buNone/>
            </a:pPr>
            <a:r>
              <a:rPr lang="ar-BH" sz="2800" b="1" dirty="0" smtClean="0">
                <a:solidFill>
                  <a:schemeClr val="accent2">
                    <a:lumMod val="50000"/>
                  </a:schemeClr>
                </a:solidFill>
              </a:rPr>
              <a:t>الوحدة الخامسة</a:t>
            </a:r>
          </a:p>
          <a:p>
            <a:pPr algn="ctr" rtl="1"/>
            <a:r>
              <a:rPr lang="ar-BH" sz="2800" b="1" dirty="0" smtClean="0"/>
              <a:t> </a:t>
            </a:r>
            <a:r>
              <a:rPr lang="ar-BH" sz="3200" b="1" dirty="0" smtClean="0"/>
              <a:t>«</a:t>
            </a:r>
            <a:r>
              <a:rPr lang="ar-BH" sz="3200" b="1" dirty="0"/>
              <a:t>مصادر القانون التجاري</a:t>
            </a:r>
            <a:r>
              <a:rPr lang="ar-BH" sz="3200" b="1" dirty="0" smtClean="0"/>
              <a:t>»</a:t>
            </a:r>
            <a:endParaRPr lang="en-GB" sz="3200" b="1" dirty="0"/>
          </a:p>
        </p:txBody>
      </p:sp>
    </p:spTree>
    <p:extLst>
      <p:ext uri="{BB962C8B-B14F-4D97-AF65-F5344CB8AC3E}">
        <p14:creationId xmlns:p14="http://schemas.microsoft.com/office/powerpoint/2010/main" val="80210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270455" y="502276"/>
            <a:ext cx="11500833" cy="5682450"/>
          </a:xfrm>
          <a:prstGeom prst="frame">
            <a:avLst>
              <a:gd name="adj1" fmla="val 915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5126876" y="1002778"/>
            <a:ext cx="1938247" cy="523220"/>
          </a:xfrm>
          <a:prstGeom prst="rect">
            <a:avLst/>
          </a:prstGeom>
          <a:noFill/>
        </p:spPr>
        <p:txBody>
          <a:bodyPr wrap="square" lIns="91440" tIns="45720" rIns="91440" bIns="45720">
            <a:spAutoFit/>
          </a:bodyPr>
          <a:lstStyle/>
          <a:p>
            <a:pPr algn="ctr"/>
            <a:r>
              <a:rPr lang="ar-BH" sz="2800" b="1" u="sng" cap="none" spc="0" dirty="0" smtClean="0">
                <a:ln w="0"/>
                <a:solidFill>
                  <a:srgbClr val="002060"/>
                </a:solidFill>
                <a:effectLst>
                  <a:outerShdw blurRad="38100" dist="19050" dir="2700000" algn="tl" rotWithShape="0">
                    <a:schemeClr val="dk1">
                      <a:alpha val="40000"/>
                    </a:schemeClr>
                  </a:outerShdw>
                </a:effectLst>
              </a:rPr>
              <a:t>التقويم</a:t>
            </a:r>
            <a:endParaRPr lang="en-US" sz="2800" b="1" u="sng" cap="none" spc="0" dirty="0">
              <a:ln w="0"/>
              <a:solidFill>
                <a:srgbClr val="002060"/>
              </a:solidFill>
              <a:effectLst>
                <a:outerShdw blurRad="38100" dist="19050" dir="2700000" algn="tl" rotWithShape="0">
                  <a:schemeClr val="dk1">
                    <a:alpha val="40000"/>
                  </a:schemeClr>
                </a:outerShdw>
              </a:effectLst>
            </a:endParaRPr>
          </a:p>
        </p:txBody>
      </p:sp>
      <p:sp>
        <p:nvSpPr>
          <p:cNvPr id="7" name="TextBox 6"/>
          <p:cNvSpPr txBox="1"/>
          <p:nvPr/>
        </p:nvSpPr>
        <p:spPr>
          <a:xfrm>
            <a:off x="1004550" y="1928648"/>
            <a:ext cx="10032642" cy="2554545"/>
          </a:xfrm>
          <a:prstGeom prst="rect">
            <a:avLst/>
          </a:prstGeom>
          <a:noFill/>
        </p:spPr>
        <p:txBody>
          <a:bodyPr wrap="square" rtlCol="0">
            <a:spAutoFit/>
          </a:bodyPr>
          <a:lstStyle/>
          <a:p>
            <a:pPr algn="justLow" rtl="1"/>
            <a:r>
              <a:rPr lang="ar-BH" sz="2800" b="1" dirty="0" smtClean="0"/>
              <a:t>4</a:t>
            </a:r>
            <a:r>
              <a:rPr lang="ar-BH" sz="3200" b="1" dirty="0" smtClean="0"/>
              <a:t>) يقف القاضي حسن فهد حائراً أمام مجموعة من المصادر القانونية، فقد طلب منه الفصل في قضية تجارية ولكنه لايعلم أي المصادر يلجا إليها أولا، فبعد أن درست موضوع مصادر القانون التجاري، قم بمساعدته في ترتيب مصادر القانون التجاري.</a:t>
            </a:r>
          </a:p>
          <a:p>
            <a:pPr algn="justLow" rtl="1"/>
            <a:r>
              <a:rPr lang="ar-BH" sz="3200" b="1" dirty="0" smtClean="0">
                <a:solidFill>
                  <a:srgbClr val="FF0000"/>
                </a:solidFill>
              </a:rPr>
              <a:t>   </a:t>
            </a:r>
            <a:r>
              <a:rPr lang="ar-BH" sz="2800" b="1" dirty="0" smtClean="0">
                <a:solidFill>
                  <a:srgbClr val="FF0000"/>
                </a:solidFill>
              </a:rPr>
              <a:t>(العرف التجاري \ القضاء \ العادات التجارية \ الفقة \ التشريع التجاري )</a:t>
            </a:r>
          </a:p>
        </p:txBody>
      </p:sp>
      <p:grpSp>
        <p:nvGrpSpPr>
          <p:cNvPr id="6" name="Group 5"/>
          <p:cNvGrpSpPr/>
          <p:nvPr/>
        </p:nvGrpSpPr>
        <p:grpSpPr>
          <a:xfrm>
            <a:off x="0" y="6478265"/>
            <a:ext cx="12192000" cy="338554"/>
            <a:chOff x="0" y="6501793"/>
            <a:chExt cx="12192000" cy="338554"/>
          </a:xfrm>
        </p:grpSpPr>
        <p:cxnSp>
          <p:nvCxnSpPr>
            <p:cNvPr id="8" name="Straight Connector 7"/>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9"/>
            <p:cNvSpPr txBox="1"/>
            <p:nvPr/>
          </p:nvSpPr>
          <p:spPr>
            <a:xfrm>
              <a:off x="3048000" y="6501793"/>
              <a:ext cx="9144000"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r" rtl="1"/>
              <a:r>
                <a:rPr lang="ar-BH" sz="1600" dirty="0" smtClean="0"/>
                <a:t>وزارة التربية والتعليم – 2020م</a:t>
              </a:r>
              <a:endParaRPr lang="en-US" sz="1600" dirty="0"/>
            </a:p>
          </p:txBody>
        </p:sp>
      </p:grpSp>
      <p:sp>
        <p:nvSpPr>
          <p:cNvPr id="10" name="Title 1"/>
          <p:cNvSpPr txBox="1">
            <a:spLocks/>
          </p:cNvSpPr>
          <p:nvPr/>
        </p:nvSpPr>
        <p:spPr>
          <a:xfrm>
            <a:off x="0" y="1"/>
            <a:ext cx="12192000" cy="274320"/>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ar-BH" sz="1400" b="1" dirty="0" smtClean="0">
                <a:solidFill>
                  <a:srgbClr val="002060"/>
                </a:solidFill>
              </a:rPr>
              <a:t>القانون التجاري                                                                                    </a:t>
            </a:r>
            <a:r>
              <a:rPr lang="ar-SA" sz="1400" b="1" dirty="0" smtClean="0">
                <a:solidFill>
                  <a:srgbClr val="002060"/>
                </a:solidFill>
              </a:rPr>
              <a:t>مصادر القانون التجاري                                                                    </a:t>
            </a:r>
            <a:r>
              <a:rPr lang="ar-BH" sz="1400" b="1" dirty="0" smtClean="0">
                <a:solidFill>
                  <a:srgbClr val="002060"/>
                </a:solidFill>
              </a:rPr>
              <a:t>قان </a:t>
            </a:r>
            <a:r>
              <a:rPr lang="ar-BH" sz="1400" b="1" dirty="0">
                <a:solidFill>
                  <a:srgbClr val="002060"/>
                </a:solidFill>
              </a:rPr>
              <a:t>211-803</a:t>
            </a:r>
            <a:r>
              <a:rPr lang="ar-BH" sz="1400" b="1" dirty="0" smtClean="0">
                <a:solidFill>
                  <a:srgbClr val="002060"/>
                </a:solidFill>
              </a:rPr>
              <a:t>         </a:t>
            </a:r>
            <a:r>
              <a:rPr lang="ar-BH" sz="1800" b="1" dirty="0" smtClean="0">
                <a:solidFill>
                  <a:srgbClr val="002060"/>
                </a:solidFill>
              </a:rPr>
              <a:t>                          </a:t>
            </a:r>
            <a:endParaRPr lang="ar-BH" sz="1800" b="1" dirty="0">
              <a:solidFill>
                <a:srgbClr val="002060"/>
              </a:solidFill>
            </a:endParaRPr>
          </a:p>
        </p:txBody>
      </p:sp>
    </p:spTree>
    <p:extLst>
      <p:ext uri="{BB962C8B-B14F-4D97-AF65-F5344CB8AC3E}">
        <p14:creationId xmlns:p14="http://schemas.microsoft.com/office/powerpoint/2010/main" val="3518541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345583" y="386961"/>
            <a:ext cx="11500833" cy="5875633"/>
          </a:xfrm>
          <a:prstGeom prst="frame">
            <a:avLst>
              <a:gd name="adj1" fmla="val 915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2" name="TextBox 1"/>
          <p:cNvSpPr txBox="1"/>
          <p:nvPr/>
        </p:nvSpPr>
        <p:spPr>
          <a:xfrm>
            <a:off x="7406088" y="3156190"/>
            <a:ext cx="3361386" cy="2246769"/>
          </a:xfrm>
          <a:prstGeom prst="rect">
            <a:avLst/>
          </a:prstGeom>
          <a:noFill/>
        </p:spPr>
        <p:txBody>
          <a:bodyPr wrap="square" rtlCol="0">
            <a:spAutoFit/>
          </a:bodyPr>
          <a:lstStyle/>
          <a:p>
            <a:pPr marL="342900" indent="-342900" algn="r" rtl="1">
              <a:buFont typeface="+mj-lt"/>
              <a:buAutoNum type="arabicPeriod"/>
            </a:pPr>
            <a:r>
              <a:rPr lang="ar-BH" sz="2800" b="1" dirty="0" smtClean="0">
                <a:solidFill>
                  <a:schemeClr val="accent2">
                    <a:lumMod val="50000"/>
                  </a:schemeClr>
                </a:solidFill>
              </a:rPr>
              <a:t>التشريع التجاري</a:t>
            </a:r>
          </a:p>
          <a:p>
            <a:pPr marL="342900" indent="-342900" algn="r" rtl="1">
              <a:buFont typeface="+mj-lt"/>
              <a:buAutoNum type="arabicPeriod"/>
            </a:pPr>
            <a:r>
              <a:rPr lang="ar-BH" sz="2800" b="1" dirty="0" smtClean="0">
                <a:solidFill>
                  <a:schemeClr val="accent2">
                    <a:lumMod val="50000"/>
                  </a:schemeClr>
                </a:solidFill>
              </a:rPr>
              <a:t>العرف التجاري</a:t>
            </a:r>
          </a:p>
          <a:p>
            <a:pPr marL="342900" indent="-342900" algn="r" rtl="1">
              <a:buFont typeface="+mj-lt"/>
              <a:buAutoNum type="arabicPeriod"/>
            </a:pPr>
            <a:r>
              <a:rPr lang="ar-BH" sz="2800" b="1" dirty="0" smtClean="0">
                <a:solidFill>
                  <a:schemeClr val="accent2">
                    <a:lumMod val="50000"/>
                  </a:schemeClr>
                </a:solidFill>
              </a:rPr>
              <a:t>القانون المدني</a:t>
            </a:r>
          </a:p>
          <a:p>
            <a:pPr marL="342900" indent="-342900" algn="r" rtl="1">
              <a:buFont typeface="+mj-lt"/>
              <a:buAutoNum type="arabicPeriod"/>
            </a:pPr>
            <a:r>
              <a:rPr lang="ar-BH" sz="2800" b="1" dirty="0" smtClean="0">
                <a:solidFill>
                  <a:schemeClr val="accent2">
                    <a:lumMod val="50000"/>
                  </a:schemeClr>
                </a:solidFill>
              </a:rPr>
              <a:t>العادات التجارية</a:t>
            </a:r>
          </a:p>
          <a:p>
            <a:pPr marL="342900" indent="-342900" algn="r" rtl="1">
              <a:buFont typeface="+mj-lt"/>
              <a:buAutoNum type="arabicPeriod"/>
            </a:pPr>
            <a:r>
              <a:rPr lang="ar-BH" sz="2800" b="1" dirty="0" smtClean="0">
                <a:solidFill>
                  <a:schemeClr val="accent2">
                    <a:lumMod val="50000"/>
                  </a:schemeClr>
                </a:solidFill>
              </a:rPr>
              <a:t>القضاء والفق</a:t>
            </a:r>
            <a:r>
              <a:rPr lang="ar-SA" sz="2800" b="1" dirty="0" smtClean="0">
                <a:solidFill>
                  <a:schemeClr val="accent2">
                    <a:lumMod val="50000"/>
                  </a:schemeClr>
                </a:solidFill>
              </a:rPr>
              <a:t>ه</a:t>
            </a:r>
            <a:endParaRPr lang="en-US" sz="2800" b="1" dirty="0">
              <a:solidFill>
                <a:schemeClr val="accent2">
                  <a:lumMod val="50000"/>
                </a:schemeClr>
              </a:solidFill>
            </a:endParaRPr>
          </a:p>
        </p:txBody>
      </p:sp>
      <p:grpSp>
        <p:nvGrpSpPr>
          <p:cNvPr id="6" name="Group 5"/>
          <p:cNvGrpSpPr/>
          <p:nvPr/>
        </p:nvGrpSpPr>
        <p:grpSpPr>
          <a:xfrm>
            <a:off x="0" y="6478265"/>
            <a:ext cx="12192000" cy="338554"/>
            <a:chOff x="0" y="6501793"/>
            <a:chExt cx="12192000" cy="338554"/>
          </a:xfrm>
        </p:grpSpPr>
        <p:cxnSp>
          <p:nvCxnSpPr>
            <p:cNvPr id="8" name="Straight Connector 7"/>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9"/>
            <p:cNvSpPr txBox="1"/>
            <p:nvPr/>
          </p:nvSpPr>
          <p:spPr>
            <a:xfrm>
              <a:off x="3048000" y="6501793"/>
              <a:ext cx="9144000"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r" rtl="1"/>
              <a:r>
                <a:rPr lang="ar-BH" sz="1600" dirty="0" smtClean="0"/>
                <a:t>وزارة التربية والتعليم – 2020م</a:t>
              </a:r>
              <a:endParaRPr lang="en-US" sz="1600" dirty="0"/>
            </a:p>
          </p:txBody>
        </p:sp>
      </p:grpSp>
      <p:sp>
        <p:nvSpPr>
          <p:cNvPr id="10" name="Rectangle 9"/>
          <p:cNvSpPr/>
          <p:nvPr/>
        </p:nvSpPr>
        <p:spPr>
          <a:xfrm>
            <a:off x="5051749" y="386961"/>
            <a:ext cx="1938247" cy="523220"/>
          </a:xfrm>
          <a:prstGeom prst="rect">
            <a:avLst/>
          </a:prstGeom>
          <a:noFill/>
        </p:spPr>
        <p:txBody>
          <a:bodyPr wrap="square" lIns="91440" tIns="45720" rIns="91440" bIns="45720">
            <a:spAutoFit/>
          </a:bodyPr>
          <a:lstStyle/>
          <a:p>
            <a:pPr algn="ctr"/>
            <a:r>
              <a:rPr lang="ar-BH" sz="2800" b="1" u="sng" cap="none" spc="0" dirty="0" smtClean="0">
                <a:ln w="0"/>
                <a:solidFill>
                  <a:srgbClr val="002060"/>
                </a:solidFill>
                <a:effectLst>
                  <a:outerShdw blurRad="38100" dist="19050" dir="2700000" algn="tl" rotWithShape="0">
                    <a:schemeClr val="dk1">
                      <a:alpha val="40000"/>
                    </a:schemeClr>
                  </a:outerShdw>
                </a:effectLst>
              </a:rPr>
              <a:t>التقويم</a:t>
            </a:r>
            <a:endParaRPr lang="en-US" sz="2800" b="1" u="sng" cap="none" spc="0" dirty="0">
              <a:ln w="0"/>
              <a:solidFill>
                <a:srgbClr val="002060"/>
              </a:solidFill>
              <a:effectLst>
                <a:outerShdw blurRad="38100" dist="19050" dir="2700000" algn="tl" rotWithShape="0">
                  <a:schemeClr val="dk1">
                    <a:alpha val="40000"/>
                  </a:schemeClr>
                </a:outerShdw>
              </a:effectLst>
            </a:endParaRPr>
          </a:p>
        </p:txBody>
      </p:sp>
      <p:sp>
        <p:nvSpPr>
          <p:cNvPr id="11" name="TextBox 10"/>
          <p:cNvSpPr txBox="1"/>
          <p:nvPr/>
        </p:nvSpPr>
        <p:spPr>
          <a:xfrm>
            <a:off x="867176" y="1145751"/>
            <a:ext cx="10457645" cy="1815882"/>
          </a:xfrm>
          <a:prstGeom prst="rect">
            <a:avLst/>
          </a:prstGeom>
          <a:noFill/>
        </p:spPr>
        <p:txBody>
          <a:bodyPr wrap="square" rtlCol="0">
            <a:spAutoFit/>
          </a:bodyPr>
          <a:lstStyle/>
          <a:p>
            <a:pPr algn="justLow" rtl="1"/>
            <a:r>
              <a:rPr lang="ar-BH" sz="2800" b="1" dirty="0" smtClean="0"/>
              <a:t>4) يقف القاضي حسن فهد حائراً أمام مجموعة من المصادر القانونية، فقد طلب منه الفصل في قضية تجارية ولكنه لايعلم أي المصادر يلجا إليها أولا، فبعد أن درست موضوع مصادر القانون التجاري، قم بمساعدته في ترتيب مصادر القانون التجاري.</a:t>
            </a:r>
          </a:p>
          <a:p>
            <a:pPr algn="justLow" rtl="1"/>
            <a:r>
              <a:rPr lang="ar-BH" sz="2800" b="1" dirty="0" smtClean="0">
                <a:solidFill>
                  <a:srgbClr val="FF0000"/>
                </a:solidFill>
              </a:rPr>
              <a:t>    (العرف التجاري \ القضاء \ العادات التجارية \ الفقة \ التشريع التجاري )</a:t>
            </a:r>
          </a:p>
        </p:txBody>
      </p:sp>
      <p:sp>
        <p:nvSpPr>
          <p:cNvPr id="12" name="Title 1"/>
          <p:cNvSpPr txBox="1">
            <a:spLocks/>
          </p:cNvSpPr>
          <p:nvPr/>
        </p:nvSpPr>
        <p:spPr>
          <a:xfrm>
            <a:off x="0" y="1"/>
            <a:ext cx="12192000" cy="274320"/>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ar-BH" sz="1400" b="1" dirty="0" smtClean="0">
                <a:solidFill>
                  <a:srgbClr val="002060"/>
                </a:solidFill>
              </a:rPr>
              <a:t>القانون التجاري                                                                                    </a:t>
            </a:r>
            <a:r>
              <a:rPr lang="ar-SA" sz="1400" b="1" dirty="0" smtClean="0">
                <a:solidFill>
                  <a:srgbClr val="002060"/>
                </a:solidFill>
              </a:rPr>
              <a:t>مصادر القانون التجاري                                                                    </a:t>
            </a:r>
            <a:r>
              <a:rPr lang="ar-BH" sz="1400" b="1" dirty="0" smtClean="0">
                <a:solidFill>
                  <a:srgbClr val="002060"/>
                </a:solidFill>
              </a:rPr>
              <a:t>قان </a:t>
            </a:r>
            <a:r>
              <a:rPr lang="ar-BH" sz="1400" b="1" dirty="0">
                <a:solidFill>
                  <a:srgbClr val="002060"/>
                </a:solidFill>
              </a:rPr>
              <a:t>211-803</a:t>
            </a:r>
            <a:r>
              <a:rPr lang="ar-BH" sz="1400" b="1" dirty="0" smtClean="0">
                <a:solidFill>
                  <a:srgbClr val="002060"/>
                </a:solidFill>
              </a:rPr>
              <a:t>         </a:t>
            </a:r>
            <a:r>
              <a:rPr lang="ar-BH" sz="1800" b="1" dirty="0" smtClean="0">
                <a:solidFill>
                  <a:srgbClr val="002060"/>
                </a:solidFill>
              </a:rPr>
              <a:t>                          </a:t>
            </a:r>
            <a:endParaRPr lang="ar-BH" sz="1800" b="1" dirty="0">
              <a:solidFill>
                <a:srgbClr val="002060"/>
              </a:solidFill>
            </a:endParaRPr>
          </a:p>
        </p:txBody>
      </p:sp>
    </p:spTree>
    <p:extLst>
      <p:ext uri="{BB962C8B-B14F-4D97-AF65-F5344CB8AC3E}">
        <p14:creationId xmlns:p14="http://schemas.microsoft.com/office/powerpoint/2010/main" val="845288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1390918" y="669702"/>
            <a:ext cx="9633397" cy="5499279"/>
          </a:xfrm>
          <a:prstGeom prst="horizontalScroll">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200" b="1" dirty="0" smtClean="0">
                <a:ln w="0"/>
                <a:solidFill>
                  <a:schemeClr val="accent2">
                    <a:lumMod val="50000"/>
                  </a:schemeClr>
                </a:solidFill>
                <a:effectLst>
                  <a:outerShdw blurRad="38100" dist="25400" dir="5400000" algn="ctr" rotWithShape="0">
                    <a:srgbClr val="6E747A">
                      <a:alpha val="43000"/>
                    </a:srgbClr>
                  </a:outerShdw>
                </a:effectLst>
              </a:rPr>
              <a:t>الخاتمة</a:t>
            </a:r>
            <a:endParaRPr lang="ar-BH" sz="2800" b="1" dirty="0" smtClean="0">
              <a:ln w="0"/>
              <a:solidFill>
                <a:schemeClr val="accent2">
                  <a:lumMod val="50000"/>
                </a:schemeClr>
              </a:solidFill>
              <a:effectLst>
                <a:outerShdw blurRad="38100" dist="25400" dir="5400000" algn="ctr" rotWithShape="0">
                  <a:srgbClr val="6E747A">
                    <a:alpha val="43000"/>
                  </a:srgbClr>
                </a:outerShdw>
              </a:effectLst>
            </a:endParaRPr>
          </a:p>
          <a:p>
            <a:pPr algn="ctr"/>
            <a:r>
              <a:rPr lang="ar-BH" sz="2800" b="1" dirty="0" smtClean="0">
                <a:ln w="0"/>
                <a:solidFill>
                  <a:srgbClr val="002060"/>
                </a:solidFill>
                <a:effectLst>
                  <a:outerShdw blurRad="38100" dist="25400" dir="5400000" algn="ctr" rotWithShape="0">
                    <a:srgbClr val="6E747A">
                      <a:alpha val="43000"/>
                    </a:srgbClr>
                  </a:outerShdw>
                </a:effectLst>
              </a:rPr>
              <a:t>أكتب </a:t>
            </a:r>
            <a:r>
              <a:rPr lang="ar-BH" sz="2800" b="1" dirty="0" smtClean="0">
                <a:ln w="0"/>
                <a:solidFill>
                  <a:srgbClr val="002060"/>
                </a:solidFill>
                <a:effectLst>
                  <a:outerShdw blurRad="38100" dist="25400" dir="5400000" algn="ctr" rotWithShape="0">
                    <a:srgbClr val="6E747A">
                      <a:alpha val="43000"/>
                    </a:srgbClr>
                  </a:outerShdw>
                </a:effectLst>
              </a:rPr>
              <a:t>ثلاثةَ </a:t>
            </a:r>
            <a:r>
              <a:rPr lang="ar-BH" sz="2800" b="1" dirty="0" smtClean="0">
                <a:ln w="0"/>
                <a:solidFill>
                  <a:srgbClr val="002060"/>
                </a:solidFill>
                <a:effectLst>
                  <a:outerShdw blurRad="38100" dist="25400" dir="5400000" algn="ctr" rotWithShape="0">
                    <a:srgbClr val="6E747A">
                      <a:alpha val="43000"/>
                    </a:srgbClr>
                  </a:outerShdw>
                </a:effectLst>
              </a:rPr>
              <a:t>مصادر من مصادر القانون التجاري؟</a:t>
            </a:r>
          </a:p>
          <a:p>
            <a:pPr algn="ctr"/>
            <a:endParaRPr lang="ar-BH" sz="3200" dirty="0">
              <a:ln w="0"/>
              <a:solidFill>
                <a:schemeClr val="accent1"/>
              </a:solidFill>
              <a:effectLst>
                <a:outerShdw blurRad="38100" dist="25400" dir="5400000" algn="ctr" rotWithShape="0">
                  <a:srgbClr val="6E747A">
                    <a:alpha val="43000"/>
                  </a:srgbClr>
                </a:outerShdw>
              </a:effectLst>
            </a:endParaRPr>
          </a:p>
          <a:p>
            <a:pPr algn="ctr"/>
            <a:r>
              <a:rPr lang="ar-BH" sz="3200" dirty="0" smtClean="0">
                <a:ln w="0"/>
                <a:solidFill>
                  <a:schemeClr val="accent1"/>
                </a:solidFill>
                <a:effectLst>
                  <a:outerShdw blurRad="38100" dist="25400" dir="5400000" algn="ctr" rotWithShape="0">
                    <a:srgbClr val="6E747A">
                      <a:alpha val="43000"/>
                    </a:srgbClr>
                  </a:outerShdw>
                </a:effectLst>
              </a:rPr>
              <a:t> </a:t>
            </a:r>
            <a:endParaRPr lang="en-US" sz="3200" dirty="0">
              <a:ln w="0"/>
              <a:solidFill>
                <a:schemeClr val="accent1"/>
              </a:solidFill>
              <a:effectLst>
                <a:outerShdw blurRad="38100" dist="25400" dir="5400000" algn="ctr" rotWithShape="0">
                  <a:srgbClr val="6E747A">
                    <a:alpha val="43000"/>
                  </a:srgbClr>
                </a:outerShdw>
              </a:effectLst>
            </a:endParaRPr>
          </a:p>
        </p:txBody>
      </p:sp>
      <p:grpSp>
        <p:nvGrpSpPr>
          <p:cNvPr id="3" name="Group 2"/>
          <p:cNvGrpSpPr/>
          <p:nvPr/>
        </p:nvGrpSpPr>
        <p:grpSpPr>
          <a:xfrm>
            <a:off x="0" y="6478265"/>
            <a:ext cx="12192000" cy="338554"/>
            <a:chOff x="0" y="6501793"/>
            <a:chExt cx="12192000" cy="338554"/>
          </a:xfrm>
        </p:grpSpPr>
        <p:cxnSp>
          <p:nvCxnSpPr>
            <p:cNvPr id="5" name="Straight Connector 4"/>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9"/>
            <p:cNvSpPr txBox="1"/>
            <p:nvPr/>
          </p:nvSpPr>
          <p:spPr>
            <a:xfrm>
              <a:off x="3048000" y="6501793"/>
              <a:ext cx="9144000"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r" rtl="1"/>
              <a:r>
                <a:rPr lang="ar-BH" sz="1600" dirty="0" smtClean="0"/>
                <a:t>وزارة التربية والتعليم – 2020م</a:t>
              </a:r>
              <a:endParaRPr lang="en-US" sz="1600" dirty="0"/>
            </a:p>
          </p:txBody>
        </p:sp>
      </p:grpSp>
      <p:sp>
        <p:nvSpPr>
          <p:cNvPr id="7" name="Title 1"/>
          <p:cNvSpPr txBox="1">
            <a:spLocks/>
          </p:cNvSpPr>
          <p:nvPr/>
        </p:nvSpPr>
        <p:spPr>
          <a:xfrm>
            <a:off x="0" y="1"/>
            <a:ext cx="12192000" cy="274320"/>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ar-BH" sz="1400" b="1" dirty="0" smtClean="0">
                <a:solidFill>
                  <a:srgbClr val="002060"/>
                </a:solidFill>
              </a:rPr>
              <a:t>القانون التجاري                                                                                    </a:t>
            </a:r>
            <a:r>
              <a:rPr lang="ar-SA" sz="1400" b="1" dirty="0" smtClean="0">
                <a:solidFill>
                  <a:srgbClr val="002060"/>
                </a:solidFill>
              </a:rPr>
              <a:t>مصادر القانون التجاري                                                                    </a:t>
            </a:r>
            <a:r>
              <a:rPr lang="ar-BH" sz="1400" b="1" dirty="0" smtClean="0">
                <a:solidFill>
                  <a:srgbClr val="002060"/>
                </a:solidFill>
              </a:rPr>
              <a:t>قان </a:t>
            </a:r>
            <a:r>
              <a:rPr lang="ar-BH" sz="1400" b="1" dirty="0">
                <a:solidFill>
                  <a:srgbClr val="002060"/>
                </a:solidFill>
              </a:rPr>
              <a:t>211-803</a:t>
            </a:r>
            <a:r>
              <a:rPr lang="ar-BH" sz="1400" b="1" dirty="0" smtClean="0">
                <a:solidFill>
                  <a:srgbClr val="002060"/>
                </a:solidFill>
              </a:rPr>
              <a:t>         </a:t>
            </a:r>
            <a:r>
              <a:rPr lang="ar-BH" sz="1800" b="1" dirty="0" smtClean="0">
                <a:solidFill>
                  <a:srgbClr val="002060"/>
                </a:solidFill>
              </a:rPr>
              <a:t>                          </a:t>
            </a:r>
            <a:endParaRPr lang="ar-BH" sz="1800" b="1" dirty="0">
              <a:solidFill>
                <a:srgbClr val="002060"/>
              </a:solidFill>
            </a:endParaRPr>
          </a:p>
        </p:txBody>
      </p:sp>
    </p:spTree>
    <p:extLst>
      <p:ext uri="{BB962C8B-B14F-4D97-AF65-F5344CB8AC3E}">
        <p14:creationId xmlns:p14="http://schemas.microsoft.com/office/powerpoint/2010/main" val="3293921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8000" y="6519446"/>
            <a:ext cx="9144000"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وزارة التربية والتعليم – 2020م</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9" name="Straight Connector 8"/>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 xmlns:a16="http://schemas.microsoft.com/office/drawing/2014/main" id="{DD41B4E8-A5E3-4108-8CE7-CD9102958ABF}"/>
              </a:ext>
            </a:extLst>
          </p:cNvPr>
          <p:cNvPicPr>
            <a:picLocks noChangeAspect="1"/>
          </p:cNvPicPr>
          <p:nvPr/>
        </p:nvPicPr>
        <p:blipFill rotWithShape="1">
          <a:blip r:embed="rId2"/>
          <a:srcRect l="71278" t="8769" r="3248" b="83713"/>
          <a:stretch/>
        </p:blipFill>
        <p:spPr>
          <a:xfrm>
            <a:off x="818063" y="3721038"/>
            <a:ext cx="2620462" cy="51550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741" y="4346408"/>
            <a:ext cx="2229259" cy="2083069"/>
          </a:xfrm>
          <a:prstGeom prst="rect">
            <a:avLst/>
          </a:prstGeom>
        </p:spPr>
      </p:pic>
      <p:sp>
        <p:nvSpPr>
          <p:cNvPr id="15" name="Horizontal Scroll 14"/>
          <p:cNvSpPr/>
          <p:nvPr/>
        </p:nvSpPr>
        <p:spPr>
          <a:xfrm>
            <a:off x="9261566" y="388912"/>
            <a:ext cx="2743201" cy="1087912"/>
          </a:xfrm>
          <a:prstGeom prst="horizontalScroll">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ar-BH" sz="2800" b="1" u="sng" dirty="0" smtClean="0">
                <a:ln w="0"/>
                <a:solidFill>
                  <a:schemeClr val="tx1"/>
                </a:solidFill>
                <a:effectLst>
                  <a:outerShdw blurRad="38100" dist="19050" dir="2700000" algn="tl" rotWithShape="0">
                    <a:schemeClr val="dk1">
                      <a:alpha val="40000"/>
                    </a:schemeClr>
                  </a:outerShdw>
                </a:effectLst>
              </a:rPr>
              <a:t>إنتهاء الدرس:</a:t>
            </a:r>
            <a:endParaRPr lang="en-GB" sz="2800" b="1" u="sng" dirty="0">
              <a:ln w="0"/>
              <a:solidFill>
                <a:schemeClr val="tx1"/>
              </a:solidFill>
              <a:effectLst>
                <a:outerShdw blurRad="38100" dist="19050" dir="2700000" algn="tl" rotWithShape="0">
                  <a:schemeClr val="dk1">
                    <a:alpha val="40000"/>
                  </a:schemeClr>
                </a:outerShdw>
              </a:effectLst>
            </a:endParaRPr>
          </a:p>
        </p:txBody>
      </p:sp>
      <p:sp>
        <p:nvSpPr>
          <p:cNvPr id="11" name="Content Placeholder 6"/>
          <p:cNvSpPr>
            <a:spLocks noGrp="1"/>
          </p:cNvSpPr>
          <p:nvPr>
            <p:ph idx="1"/>
          </p:nvPr>
        </p:nvSpPr>
        <p:spPr>
          <a:xfrm>
            <a:off x="5572861" y="1938122"/>
            <a:ext cx="6279110" cy="1956364"/>
          </a:xfrm>
        </p:spPr>
        <p:style>
          <a:lnRef idx="1">
            <a:schemeClr val="accent2"/>
          </a:lnRef>
          <a:fillRef idx="2">
            <a:schemeClr val="accent2"/>
          </a:fillRef>
          <a:effectRef idx="1">
            <a:schemeClr val="accent2"/>
          </a:effectRef>
          <a:fontRef idx="minor">
            <a:schemeClr val="dk1"/>
          </a:fontRef>
        </p:style>
        <p:txBody>
          <a:bodyPr>
            <a:noAutofit/>
          </a:bodyPr>
          <a:lstStyle/>
          <a:p>
            <a:pPr algn="r" rtl="1"/>
            <a:r>
              <a:rPr lang="ar-BH" b="1" dirty="0" smtClean="0">
                <a:solidFill>
                  <a:srgbClr val="002060"/>
                </a:solidFill>
                <a:latin typeface="Andalus" panose="02020603050405020304" pitchFamily="18" charset="-78"/>
                <a:cs typeface="+mj-cs"/>
              </a:rPr>
              <a:t>أن يكون حقق الطالب أهداف الدرس:</a:t>
            </a:r>
          </a:p>
          <a:p>
            <a:pPr algn="r" rtl="1"/>
            <a:r>
              <a:rPr lang="ar-BH" b="1" dirty="0" smtClean="0">
                <a:latin typeface="Andalus" panose="02020603050405020304" pitchFamily="18" charset="-78"/>
              </a:rPr>
              <a:t>يعدد مصادر </a:t>
            </a:r>
            <a:r>
              <a:rPr lang="ar-BH" b="1" dirty="0">
                <a:latin typeface="Andalus" panose="02020603050405020304" pitchFamily="18" charset="-78"/>
              </a:rPr>
              <a:t>القانون</a:t>
            </a:r>
            <a:r>
              <a:rPr lang="ar-BH" b="1" dirty="0" smtClean="0">
                <a:latin typeface="Andalus" panose="02020603050405020304" pitchFamily="18" charset="-78"/>
              </a:rPr>
              <a:t>.</a:t>
            </a:r>
            <a:endParaRPr lang="ar-SA" b="1" dirty="0" smtClean="0">
              <a:latin typeface="Andalus" panose="02020603050405020304" pitchFamily="18" charset="-78"/>
            </a:endParaRPr>
          </a:p>
          <a:p>
            <a:pPr algn="r" rtl="1"/>
            <a:r>
              <a:rPr lang="ar-SA" b="1" dirty="0" smtClean="0">
                <a:latin typeface="Andalus" panose="02020603050405020304" pitchFamily="18" charset="-78"/>
              </a:rPr>
              <a:t>المقارنة </a:t>
            </a:r>
            <a:r>
              <a:rPr lang="ar-BH" b="1" dirty="0" smtClean="0">
                <a:latin typeface="Andalus" panose="02020603050405020304" pitchFamily="18" charset="-78"/>
              </a:rPr>
              <a:t>بين </a:t>
            </a:r>
            <a:r>
              <a:rPr lang="ar-BH" b="1" dirty="0">
                <a:latin typeface="Andalus" panose="02020603050405020304" pitchFamily="18" charset="-78"/>
              </a:rPr>
              <a:t>مصادر القانون التجاري</a:t>
            </a:r>
            <a:r>
              <a:rPr lang="ar-BH" b="1" dirty="0" smtClean="0">
                <a:latin typeface="Andalus" panose="02020603050405020304" pitchFamily="18" charset="-78"/>
              </a:rPr>
              <a:t>.</a:t>
            </a:r>
            <a:endParaRPr lang="ar-BH" b="1" dirty="0">
              <a:latin typeface="Andalus" panose="02020603050405020304" pitchFamily="18" charset="-78"/>
            </a:endParaRPr>
          </a:p>
          <a:p>
            <a:pPr algn="r" rtl="1"/>
            <a:r>
              <a:rPr lang="ar-SA" b="1" dirty="0" smtClean="0">
                <a:latin typeface="Andalus" panose="02020603050405020304" pitchFamily="18" charset="-78"/>
              </a:rPr>
              <a:t>ترتيب </a:t>
            </a:r>
            <a:r>
              <a:rPr lang="ar-BH" b="1" dirty="0" smtClean="0">
                <a:latin typeface="Andalus" panose="02020603050405020304" pitchFamily="18" charset="-78"/>
              </a:rPr>
              <a:t>مصادر </a:t>
            </a:r>
            <a:r>
              <a:rPr lang="ar-BH" b="1" dirty="0">
                <a:latin typeface="Andalus" panose="02020603050405020304" pitchFamily="18" charset="-78"/>
              </a:rPr>
              <a:t>القانون التجاري.</a:t>
            </a:r>
          </a:p>
        </p:txBody>
      </p:sp>
      <p:sp>
        <p:nvSpPr>
          <p:cNvPr id="2" name="Rectangular Callout 1"/>
          <p:cNvSpPr/>
          <p:nvPr/>
        </p:nvSpPr>
        <p:spPr>
          <a:xfrm>
            <a:off x="5572861" y="4207924"/>
            <a:ext cx="6279110" cy="1998084"/>
          </a:xfrm>
          <a:prstGeom prst="wedgeRectCallout">
            <a:avLst>
              <a:gd name="adj1" fmla="val -90011"/>
              <a:gd name="adj2" fmla="val 9546"/>
            </a:avLst>
          </a:prstGeom>
        </p:spPr>
        <p:style>
          <a:lnRef idx="1">
            <a:schemeClr val="accent4"/>
          </a:lnRef>
          <a:fillRef idx="2">
            <a:schemeClr val="accent4"/>
          </a:fillRef>
          <a:effectRef idx="1">
            <a:schemeClr val="accent4"/>
          </a:effectRef>
          <a:fontRef idx="minor">
            <a:schemeClr val="dk1"/>
          </a:fontRef>
        </p:style>
        <p:txBody>
          <a:bodyPr rtlCol="0" anchor="ctr"/>
          <a:lstStyle/>
          <a:p>
            <a:pPr algn="r"/>
            <a:r>
              <a:rPr lang="ar-BH" sz="2800" b="1" u="sng" dirty="0" smtClean="0">
                <a:solidFill>
                  <a:srgbClr val="FF0000"/>
                </a:solidFill>
                <a:latin typeface="Arial" pitchFamily="34" charset="0"/>
              </a:rPr>
              <a:t>لمزيد من المعلومات:</a:t>
            </a:r>
            <a:endParaRPr lang="en-US" sz="2800" b="1" dirty="0" smtClean="0">
              <a:solidFill>
                <a:srgbClr val="FF0000"/>
              </a:solidFill>
              <a:latin typeface="Arial" panose="020B0604020202020204" pitchFamily="34" charset="0"/>
              <a:cs typeface="Arial" panose="020B0604020202020204" pitchFamily="34" charset="0"/>
            </a:endParaRPr>
          </a:p>
          <a:p>
            <a:endParaRPr lang="en-US" sz="2800" b="1" dirty="0" smtClean="0">
              <a:solidFill>
                <a:srgbClr val="FF0000"/>
              </a:solidFill>
              <a:latin typeface="Arial" panose="020B0604020202020204" pitchFamily="34" charset="0"/>
              <a:cs typeface="Arial" panose="020B0604020202020204" pitchFamily="34" charset="0"/>
            </a:endParaRPr>
          </a:p>
          <a:p>
            <a:pPr algn="r"/>
            <a:r>
              <a:rPr lang="en-US" sz="2800" b="1" dirty="0" smtClean="0">
                <a:solidFill>
                  <a:srgbClr val="FF0000"/>
                </a:solidFill>
                <a:latin typeface="Arial" panose="020B0604020202020204" pitchFamily="34" charset="0"/>
                <a:cs typeface="Arial" panose="020B0604020202020204" pitchFamily="34" charset="0"/>
              </a:rPr>
              <a:t>www.Edunet.com</a:t>
            </a:r>
            <a:r>
              <a:rPr lang="ar-BH" sz="2800" b="1" dirty="0" smtClean="0">
                <a:solidFill>
                  <a:schemeClr val="tx1"/>
                </a:solidFill>
                <a:latin typeface="Arial" pitchFamily="34" charset="0"/>
              </a:rPr>
              <a:t>1-</a:t>
            </a:r>
            <a:r>
              <a:rPr lang="ar-BH" sz="2800" b="1" dirty="0">
                <a:solidFill>
                  <a:schemeClr val="tx1"/>
                </a:solidFill>
                <a:latin typeface="Arial" pitchFamily="34" charset="0"/>
              </a:rPr>
              <a:t> </a:t>
            </a:r>
            <a:r>
              <a:rPr lang="ar-BH" sz="2800" b="1" dirty="0" smtClean="0">
                <a:solidFill>
                  <a:schemeClr val="tx1"/>
                </a:solidFill>
                <a:latin typeface="Arial" pitchFamily="34" charset="0"/>
              </a:rPr>
              <a:t>زيارة البوابة التعليمية </a:t>
            </a:r>
            <a:endParaRPr lang="en-US" sz="2800" b="1" dirty="0" smtClean="0">
              <a:solidFill>
                <a:schemeClr val="tx1"/>
              </a:solidFill>
              <a:latin typeface="Arial" panose="020B0604020202020204" pitchFamily="34" charset="0"/>
              <a:cs typeface="Arial" panose="020B0604020202020204" pitchFamily="34" charset="0"/>
            </a:endParaRPr>
          </a:p>
          <a:p>
            <a:pPr algn="r"/>
            <a:r>
              <a:rPr lang="ar-BH" sz="2800" b="1" dirty="0" smtClean="0">
                <a:solidFill>
                  <a:schemeClr val="tx1"/>
                </a:solidFill>
                <a:latin typeface="Arial" pitchFamily="34" charset="0"/>
              </a:rPr>
              <a:t>2- حل أسئلة وأنشطة الكتاب المدرسي.</a:t>
            </a:r>
            <a:endParaRPr lang="en-US" sz="2800" b="1" dirty="0" smtClean="0">
              <a:solidFill>
                <a:schemeClr val="tx1"/>
              </a:solidFill>
              <a:latin typeface="Arial" pitchFamily="34" charset="0"/>
              <a:cs typeface="Arial" pitchFamily="34" charset="0"/>
            </a:endParaRPr>
          </a:p>
          <a:p>
            <a:pPr algn="ctr"/>
            <a:endParaRPr lang="en-GB" sz="2000" dirty="0"/>
          </a:p>
        </p:txBody>
      </p:sp>
      <p:sp>
        <p:nvSpPr>
          <p:cNvPr id="10" name="Title 1"/>
          <p:cNvSpPr txBox="1">
            <a:spLocks/>
          </p:cNvSpPr>
          <p:nvPr/>
        </p:nvSpPr>
        <p:spPr>
          <a:xfrm>
            <a:off x="0" y="1"/>
            <a:ext cx="12192000" cy="274320"/>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ar-BH" sz="1400" b="1" dirty="0" smtClean="0">
                <a:solidFill>
                  <a:srgbClr val="002060"/>
                </a:solidFill>
              </a:rPr>
              <a:t>القانون التجاري </a:t>
            </a:r>
            <a:r>
              <a:rPr lang="ar-SA" sz="1400" b="1" dirty="0" smtClean="0">
                <a:solidFill>
                  <a:srgbClr val="002060"/>
                </a:solidFill>
              </a:rPr>
              <a:t>                                                                                        مصادر </a:t>
            </a:r>
            <a:r>
              <a:rPr lang="ar-SA" sz="1400" b="1" dirty="0">
                <a:solidFill>
                  <a:srgbClr val="002060"/>
                </a:solidFill>
              </a:rPr>
              <a:t>القانون التجاري</a:t>
            </a:r>
            <a:r>
              <a:rPr lang="ar-BH" sz="1400" b="1" dirty="0" smtClean="0">
                <a:solidFill>
                  <a:srgbClr val="002060"/>
                </a:solidFill>
              </a:rPr>
              <a:t>                                                                      قان </a:t>
            </a:r>
            <a:r>
              <a:rPr lang="ar-BH" sz="1400" b="1" dirty="0">
                <a:solidFill>
                  <a:srgbClr val="002060"/>
                </a:solidFill>
              </a:rPr>
              <a:t>211-803</a:t>
            </a:r>
            <a:r>
              <a:rPr lang="ar-BH" sz="1400" b="1" dirty="0" smtClean="0">
                <a:solidFill>
                  <a:srgbClr val="002060"/>
                </a:solidFill>
              </a:rPr>
              <a:t>         </a:t>
            </a:r>
            <a:r>
              <a:rPr lang="ar-BH" sz="1800" b="1" dirty="0" smtClean="0">
                <a:solidFill>
                  <a:srgbClr val="002060"/>
                </a:solidFill>
              </a:rPr>
              <a:t>                          </a:t>
            </a:r>
            <a:endParaRPr lang="ar-BH" sz="1800" b="1" dirty="0">
              <a:solidFill>
                <a:srgbClr val="002060"/>
              </a:solidFill>
            </a:endParaRPr>
          </a:p>
        </p:txBody>
      </p:sp>
    </p:spTree>
    <p:extLst>
      <p:ext uri="{BB962C8B-B14F-4D97-AF65-F5344CB8AC3E}">
        <p14:creationId xmlns:p14="http://schemas.microsoft.com/office/powerpoint/2010/main" val="1562054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fade">
                                      <p:cBhvr>
                                        <p:cTn id="7" dur="1000"/>
                                        <p:tgtEl>
                                          <p:spTgt spid="11">
                                            <p:bg/>
                                          </p:spTgt>
                                        </p:tgtEl>
                                      </p:cBhvr>
                                    </p:animEffect>
                                    <p:anim calcmode="lin" valueType="num">
                                      <p:cBhvr>
                                        <p:cTn id="8" dur="1000" fill="hold"/>
                                        <p:tgtEl>
                                          <p:spTgt spid="11">
                                            <p:bg/>
                                          </p:spTgt>
                                        </p:tgtEl>
                                        <p:attrNameLst>
                                          <p:attrName>ppt_x</p:attrName>
                                        </p:attrNameLst>
                                      </p:cBhvr>
                                      <p:tavLst>
                                        <p:tav tm="0">
                                          <p:val>
                                            <p:strVal val="#ppt_x"/>
                                          </p:val>
                                        </p:tav>
                                        <p:tav tm="100000">
                                          <p:val>
                                            <p:strVal val="#ppt_x"/>
                                          </p:val>
                                        </p:tav>
                                      </p:tavLst>
                                    </p:anim>
                                    <p:anim calcmode="lin" valueType="num">
                                      <p:cBhvr>
                                        <p:cTn id="9" dur="1000" fill="hold"/>
                                        <p:tgtEl>
                                          <p:spTgt spid="11">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1000"/>
                                        <p:tgtEl>
                                          <p:spTgt spid="11">
                                            <p:txEl>
                                              <p:pRg st="0" end="0"/>
                                            </p:txEl>
                                          </p:spTgt>
                                        </p:tgtEl>
                                      </p:cBhvr>
                                    </p:animEffect>
                                    <p:anim calcmode="lin" valueType="num">
                                      <p:cBhvr>
                                        <p:cTn id="15"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5817" y="349019"/>
            <a:ext cx="1646183" cy="1268068"/>
          </a:xfrm>
          <a:prstGeom prst="rect">
            <a:avLst/>
          </a:prstGeom>
          <a:solidFill>
            <a:schemeClr val="bg1"/>
          </a:solidFill>
        </p:spPr>
      </p:pic>
      <p:sp>
        <p:nvSpPr>
          <p:cNvPr id="5" name="Title 1"/>
          <p:cNvSpPr txBox="1">
            <a:spLocks/>
          </p:cNvSpPr>
          <p:nvPr/>
        </p:nvSpPr>
        <p:spPr>
          <a:xfrm>
            <a:off x="0" y="1"/>
            <a:ext cx="12192000" cy="274320"/>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ar-BH" sz="1400" b="1" dirty="0" smtClean="0">
                <a:solidFill>
                  <a:srgbClr val="002060"/>
                </a:solidFill>
              </a:rPr>
              <a:t>القانون التجاري                                                                                    </a:t>
            </a:r>
            <a:r>
              <a:rPr lang="ar-SA" sz="1400" b="1" dirty="0" smtClean="0">
                <a:solidFill>
                  <a:srgbClr val="002060"/>
                </a:solidFill>
              </a:rPr>
              <a:t>مصادر القانون التجاري                                                                    </a:t>
            </a:r>
            <a:r>
              <a:rPr lang="ar-BH" sz="1400" b="1" dirty="0" smtClean="0">
                <a:solidFill>
                  <a:srgbClr val="002060"/>
                </a:solidFill>
              </a:rPr>
              <a:t>قان </a:t>
            </a:r>
            <a:r>
              <a:rPr lang="ar-BH" sz="1400" b="1" dirty="0">
                <a:solidFill>
                  <a:srgbClr val="002060"/>
                </a:solidFill>
              </a:rPr>
              <a:t>211-803</a:t>
            </a:r>
            <a:r>
              <a:rPr lang="ar-BH" sz="1400" b="1" dirty="0" smtClean="0">
                <a:solidFill>
                  <a:srgbClr val="002060"/>
                </a:solidFill>
              </a:rPr>
              <a:t>         </a:t>
            </a:r>
            <a:r>
              <a:rPr lang="ar-BH" sz="1800" b="1" dirty="0" smtClean="0">
                <a:solidFill>
                  <a:srgbClr val="002060"/>
                </a:solidFill>
              </a:rPr>
              <a:t>                          </a:t>
            </a:r>
            <a:endParaRPr lang="ar-BH" sz="1800" b="1" dirty="0">
              <a:solidFill>
                <a:srgbClr val="002060"/>
              </a:solidFill>
            </a:endParaRPr>
          </a:p>
        </p:txBody>
      </p:sp>
      <p:sp>
        <p:nvSpPr>
          <p:cNvPr id="6" name="Oval Callout 5"/>
          <p:cNvSpPr/>
          <p:nvPr/>
        </p:nvSpPr>
        <p:spPr>
          <a:xfrm>
            <a:off x="8232334" y="1900422"/>
            <a:ext cx="2853239" cy="1403797"/>
          </a:xfrm>
          <a:prstGeom prst="wedgeEllipseCallout">
            <a:avLst>
              <a:gd name="adj1" fmla="val -36303"/>
              <a:gd name="adj2" fmla="val 62500"/>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BH" sz="4000" b="1" u="sng" dirty="0">
                <a:solidFill>
                  <a:srgbClr val="FF0000"/>
                </a:solidFill>
                <a:latin typeface="Andalus" panose="02020603050405020304" pitchFamily="18" charset="-78"/>
              </a:rPr>
              <a:t>الأهداف:</a:t>
            </a:r>
            <a:endParaRPr lang="en-US" sz="4000" dirty="0">
              <a:solidFill>
                <a:srgbClr val="FF0000"/>
              </a:solidFill>
            </a:endParaRPr>
          </a:p>
        </p:txBody>
      </p:sp>
      <p:sp>
        <p:nvSpPr>
          <p:cNvPr id="7" name="Content Placeholder 6"/>
          <p:cNvSpPr>
            <a:spLocks noGrp="1"/>
          </p:cNvSpPr>
          <p:nvPr>
            <p:ph idx="1"/>
          </p:nvPr>
        </p:nvSpPr>
        <p:spPr>
          <a:xfrm>
            <a:off x="4468969" y="3959507"/>
            <a:ext cx="5984540" cy="1591288"/>
          </a:xfrm>
        </p:spPr>
        <p:txBody>
          <a:bodyPr>
            <a:noAutofit/>
          </a:bodyPr>
          <a:lstStyle/>
          <a:p>
            <a:pPr algn="r" rtl="1"/>
            <a:r>
              <a:rPr lang="ar-BH" b="1" dirty="0" smtClean="0">
                <a:latin typeface="Andalus" panose="02020603050405020304" pitchFamily="18" charset="-78"/>
                <a:cs typeface="+mj-cs"/>
              </a:rPr>
              <a:t>أن يعدد الطالب مصادر القانون.</a:t>
            </a:r>
          </a:p>
          <a:p>
            <a:pPr algn="r" rtl="1"/>
            <a:r>
              <a:rPr lang="ar-BH" b="1" dirty="0" smtClean="0">
                <a:latin typeface="Andalus" panose="02020603050405020304" pitchFamily="18" charset="-78"/>
                <a:cs typeface="+mj-cs"/>
              </a:rPr>
              <a:t>أن يقارن الطالب بين مصادر القانون التجاري.</a:t>
            </a:r>
          </a:p>
          <a:p>
            <a:pPr algn="r" rtl="1"/>
            <a:r>
              <a:rPr lang="ar-BH" b="1" dirty="0" smtClean="0">
                <a:latin typeface="Andalus" panose="02020603050405020304" pitchFamily="18" charset="-78"/>
              </a:rPr>
              <a:t>أن يرتب الطالب </a:t>
            </a:r>
            <a:r>
              <a:rPr lang="ar-BH" b="1" dirty="0">
                <a:latin typeface="Andalus" panose="02020603050405020304" pitchFamily="18" charset="-78"/>
              </a:rPr>
              <a:t>م</a:t>
            </a:r>
            <a:r>
              <a:rPr lang="ar-BH" b="1" dirty="0" smtClean="0">
                <a:latin typeface="Andalus" panose="02020603050405020304" pitchFamily="18" charset="-78"/>
              </a:rPr>
              <a:t>صادر القانون التجاري.</a:t>
            </a:r>
            <a:endParaRPr lang="ar-BH" b="1" dirty="0">
              <a:latin typeface="Andalus" panose="02020603050405020304" pitchFamily="18" charset="-78"/>
            </a:endParaRPr>
          </a:p>
          <a:p>
            <a:pPr marL="0" indent="0" algn="r" rtl="1">
              <a:buNone/>
            </a:pPr>
            <a:endParaRPr lang="ar-BH" b="1" dirty="0" smtClean="0">
              <a:latin typeface="Andalus" panose="02020603050405020304" pitchFamily="18" charset="-78"/>
              <a:cs typeface="+mj-cs"/>
            </a:endParaRPr>
          </a:p>
        </p:txBody>
      </p:sp>
    </p:spTree>
    <p:extLst>
      <p:ext uri="{BB962C8B-B14F-4D97-AF65-F5344CB8AC3E}">
        <p14:creationId xmlns:p14="http://schemas.microsoft.com/office/powerpoint/2010/main" val="153894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882743" y="365125"/>
            <a:ext cx="2471057" cy="8540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BH" sz="2800" b="1" dirty="0" smtClean="0">
                <a:solidFill>
                  <a:schemeClr val="accent6">
                    <a:lumMod val="50000"/>
                  </a:schemeClr>
                </a:solidFill>
              </a:rPr>
              <a:t>النشاط الاستهلالي </a:t>
            </a:r>
            <a:endParaRPr lang="en-US" sz="2800" b="1" dirty="0">
              <a:solidFill>
                <a:schemeClr val="accent6">
                  <a:lumMod val="50000"/>
                </a:scheme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106587"/>
            <a:ext cx="1847850" cy="2466975"/>
          </a:xfrm>
          <a:prstGeom prst="rect">
            <a:avLst/>
          </a:prstGeom>
        </p:spPr>
      </p:pic>
      <p:sp>
        <p:nvSpPr>
          <p:cNvPr id="6" name="Oval 5"/>
          <p:cNvSpPr/>
          <p:nvPr/>
        </p:nvSpPr>
        <p:spPr>
          <a:xfrm>
            <a:off x="9437914" y="1340074"/>
            <a:ext cx="1763486" cy="143691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ar-BH" sz="2800" b="1" dirty="0">
                <a:solidFill>
                  <a:schemeClr val="tx1"/>
                </a:solidFill>
              </a:rPr>
              <a:t>التشريع </a:t>
            </a:r>
            <a:r>
              <a:rPr lang="ar-BH" sz="2800" b="1" dirty="0" smtClean="0">
                <a:solidFill>
                  <a:schemeClr val="tx1"/>
                </a:solidFill>
              </a:rPr>
              <a:t>التجاري</a:t>
            </a:r>
            <a:endParaRPr lang="ar-BH" sz="2800" b="1" dirty="0">
              <a:solidFill>
                <a:schemeClr val="tx1"/>
              </a:solidFill>
            </a:endParaRPr>
          </a:p>
        </p:txBody>
      </p:sp>
      <p:sp>
        <p:nvSpPr>
          <p:cNvPr id="7" name="Oval 6"/>
          <p:cNvSpPr/>
          <p:nvPr/>
        </p:nvSpPr>
        <p:spPr>
          <a:xfrm>
            <a:off x="4733788" y="3225430"/>
            <a:ext cx="1763486" cy="143691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ar-BH" sz="2800" b="1" dirty="0">
                <a:solidFill>
                  <a:schemeClr val="tx1"/>
                </a:solidFill>
              </a:rPr>
              <a:t>العرف التجاري</a:t>
            </a:r>
          </a:p>
        </p:txBody>
      </p:sp>
      <p:sp>
        <p:nvSpPr>
          <p:cNvPr id="8" name="Oval 7"/>
          <p:cNvSpPr/>
          <p:nvPr/>
        </p:nvSpPr>
        <p:spPr>
          <a:xfrm>
            <a:off x="4660446" y="1418451"/>
            <a:ext cx="1763486" cy="1436914"/>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BH" sz="2800" b="1" dirty="0">
                <a:solidFill>
                  <a:schemeClr val="tx1"/>
                </a:solidFill>
              </a:rPr>
              <a:t>العادات </a:t>
            </a:r>
            <a:r>
              <a:rPr lang="ar-BH" sz="2800" b="1" dirty="0" smtClean="0">
                <a:solidFill>
                  <a:schemeClr val="tx1"/>
                </a:solidFill>
              </a:rPr>
              <a:t>التجارية</a:t>
            </a:r>
            <a:endParaRPr lang="ar-BH" sz="2800" b="1" dirty="0">
              <a:solidFill>
                <a:schemeClr val="tx1"/>
              </a:solidFill>
            </a:endParaRPr>
          </a:p>
        </p:txBody>
      </p:sp>
      <p:sp>
        <p:nvSpPr>
          <p:cNvPr id="9" name="Oval 8"/>
          <p:cNvSpPr/>
          <p:nvPr/>
        </p:nvSpPr>
        <p:spPr>
          <a:xfrm>
            <a:off x="7119257" y="3220080"/>
            <a:ext cx="1763486" cy="143691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BH" sz="2800" b="1" dirty="0" smtClean="0">
                <a:solidFill>
                  <a:schemeClr val="tx1"/>
                </a:solidFill>
              </a:rPr>
              <a:t>الفقه</a:t>
            </a:r>
            <a:endParaRPr lang="ar-BH" sz="2800" b="1" dirty="0">
              <a:solidFill>
                <a:schemeClr val="tx1"/>
              </a:solidFill>
            </a:endParaRPr>
          </a:p>
        </p:txBody>
      </p:sp>
      <p:sp>
        <p:nvSpPr>
          <p:cNvPr id="10" name="Oval 9"/>
          <p:cNvSpPr/>
          <p:nvPr/>
        </p:nvSpPr>
        <p:spPr>
          <a:xfrm>
            <a:off x="2348319" y="3216772"/>
            <a:ext cx="1763486" cy="143691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BH" sz="2800" b="1" dirty="0" smtClean="0">
                <a:solidFill>
                  <a:schemeClr val="tx1"/>
                </a:solidFill>
              </a:rPr>
              <a:t>القضاء</a:t>
            </a:r>
            <a:endParaRPr lang="ar-BH" sz="2800" b="1" dirty="0">
              <a:solidFill>
                <a:schemeClr val="tx1"/>
              </a:solidFill>
            </a:endParaRPr>
          </a:p>
        </p:txBody>
      </p:sp>
      <p:sp>
        <p:nvSpPr>
          <p:cNvPr id="11" name="Oval 10"/>
          <p:cNvSpPr/>
          <p:nvPr/>
        </p:nvSpPr>
        <p:spPr>
          <a:xfrm>
            <a:off x="9437914" y="3309156"/>
            <a:ext cx="1763486" cy="143691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BH" sz="2800" b="1" dirty="0" smtClean="0"/>
              <a:t>الصحف اليومية</a:t>
            </a:r>
            <a:endParaRPr lang="en-GB" sz="2800" b="1" dirty="0"/>
          </a:p>
        </p:txBody>
      </p:sp>
      <p:sp>
        <p:nvSpPr>
          <p:cNvPr id="12" name="Oval 11"/>
          <p:cNvSpPr/>
          <p:nvPr/>
        </p:nvSpPr>
        <p:spPr>
          <a:xfrm>
            <a:off x="6972980" y="1321610"/>
            <a:ext cx="1909763" cy="1436914"/>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BH" sz="2800" b="1" dirty="0" smtClean="0"/>
              <a:t>التليفزيون</a:t>
            </a:r>
            <a:endParaRPr lang="en-GB" sz="2800" b="1" dirty="0"/>
          </a:p>
        </p:txBody>
      </p:sp>
      <p:sp>
        <p:nvSpPr>
          <p:cNvPr id="13" name="Wave 12"/>
          <p:cNvSpPr/>
          <p:nvPr/>
        </p:nvSpPr>
        <p:spPr>
          <a:xfrm>
            <a:off x="908286" y="4826219"/>
            <a:ext cx="9952583" cy="1571896"/>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800" b="1" dirty="0" smtClean="0">
                <a:solidFill>
                  <a:srgbClr val="FF0000"/>
                </a:solidFill>
              </a:rPr>
              <a:t>من خلال أنشطتك وتفاعلاتك داخل المجتمع استنتج اي من الدوائر تعتبر من مصادر القانون التجاري؟</a:t>
            </a:r>
            <a:endParaRPr lang="en-GB" sz="2800" b="1" dirty="0">
              <a:solidFill>
                <a:srgbClr val="FF0000"/>
              </a:solidFill>
            </a:endParaRPr>
          </a:p>
        </p:txBody>
      </p:sp>
      <p:sp>
        <p:nvSpPr>
          <p:cNvPr id="15" name="Oval 14"/>
          <p:cNvSpPr/>
          <p:nvPr/>
        </p:nvSpPr>
        <p:spPr>
          <a:xfrm>
            <a:off x="2396898" y="1418451"/>
            <a:ext cx="1915886" cy="1436914"/>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BH" sz="2800" b="1" dirty="0" smtClean="0">
                <a:solidFill>
                  <a:schemeClr val="tx1"/>
                </a:solidFill>
              </a:rPr>
              <a:t>وسائل التواصل الإجتماعي</a:t>
            </a:r>
            <a:endParaRPr lang="ar-BH" sz="2800" b="1" dirty="0">
              <a:solidFill>
                <a:schemeClr val="tx1"/>
              </a:solidFill>
            </a:endParaRPr>
          </a:p>
        </p:txBody>
      </p:sp>
      <p:grpSp>
        <p:nvGrpSpPr>
          <p:cNvPr id="14" name="Group 13"/>
          <p:cNvGrpSpPr/>
          <p:nvPr/>
        </p:nvGrpSpPr>
        <p:grpSpPr>
          <a:xfrm>
            <a:off x="0" y="6478265"/>
            <a:ext cx="12192000" cy="338554"/>
            <a:chOff x="0" y="6501793"/>
            <a:chExt cx="12192000" cy="338554"/>
          </a:xfrm>
        </p:grpSpPr>
        <p:cxnSp>
          <p:nvCxnSpPr>
            <p:cNvPr id="16" name="Straight Connector 15"/>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9"/>
            <p:cNvSpPr txBox="1"/>
            <p:nvPr/>
          </p:nvSpPr>
          <p:spPr>
            <a:xfrm>
              <a:off x="3048000" y="6501793"/>
              <a:ext cx="9144000"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r" rtl="1"/>
              <a:r>
                <a:rPr lang="ar-BH" sz="1600" dirty="0" smtClean="0"/>
                <a:t>وزارة التربية والتعليم – 2020م</a:t>
              </a:r>
              <a:endParaRPr lang="en-US" sz="1600" dirty="0"/>
            </a:p>
          </p:txBody>
        </p:sp>
      </p:grpSp>
      <p:sp>
        <p:nvSpPr>
          <p:cNvPr id="18" name="Title 1"/>
          <p:cNvSpPr txBox="1">
            <a:spLocks/>
          </p:cNvSpPr>
          <p:nvPr/>
        </p:nvSpPr>
        <p:spPr>
          <a:xfrm>
            <a:off x="0" y="1"/>
            <a:ext cx="12192000" cy="274320"/>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ar-BH" sz="1400" b="1" dirty="0" smtClean="0">
                <a:solidFill>
                  <a:srgbClr val="002060"/>
                </a:solidFill>
              </a:rPr>
              <a:t>القانون التجاري                                                                                    </a:t>
            </a:r>
            <a:r>
              <a:rPr lang="ar-SA" sz="1400" b="1" dirty="0" smtClean="0">
                <a:solidFill>
                  <a:srgbClr val="002060"/>
                </a:solidFill>
              </a:rPr>
              <a:t>مصادر القانون التجاري                                                                    </a:t>
            </a:r>
            <a:r>
              <a:rPr lang="ar-BH" sz="1400" b="1" dirty="0" smtClean="0">
                <a:solidFill>
                  <a:srgbClr val="002060"/>
                </a:solidFill>
              </a:rPr>
              <a:t>قان </a:t>
            </a:r>
            <a:r>
              <a:rPr lang="ar-BH" sz="1400" b="1" dirty="0">
                <a:solidFill>
                  <a:srgbClr val="002060"/>
                </a:solidFill>
              </a:rPr>
              <a:t>211-803</a:t>
            </a:r>
            <a:r>
              <a:rPr lang="ar-BH" sz="1400" b="1" dirty="0" smtClean="0">
                <a:solidFill>
                  <a:srgbClr val="002060"/>
                </a:solidFill>
              </a:rPr>
              <a:t>         </a:t>
            </a:r>
            <a:r>
              <a:rPr lang="ar-BH" sz="1800" b="1" dirty="0" smtClean="0">
                <a:solidFill>
                  <a:srgbClr val="002060"/>
                </a:solidFill>
              </a:rPr>
              <a:t>                          </a:t>
            </a:r>
            <a:endParaRPr lang="ar-BH" sz="1800" b="1" dirty="0">
              <a:solidFill>
                <a:srgbClr val="002060"/>
              </a:solidFill>
            </a:endParaRPr>
          </a:p>
        </p:txBody>
      </p:sp>
    </p:spTree>
    <p:extLst>
      <p:ext uri="{BB962C8B-B14F-4D97-AF65-F5344CB8AC3E}">
        <p14:creationId xmlns:p14="http://schemas.microsoft.com/office/powerpoint/2010/main" val="225176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1000"/>
                                        <p:tgtEl>
                                          <p:spTgt spid="7"/>
                                        </p:tgtEl>
                                      </p:cBhvr>
                                    </p:animEffect>
                                    <p:anim calcmode="lin" valueType="num">
                                      <p:cBhvr>
                                        <p:cTn id="64" dur="1000" fill="hold"/>
                                        <p:tgtEl>
                                          <p:spTgt spid="7"/>
                                        </p:tgtEl>
                                        <p:attrNameLst>
                                          <p:attrName>ppt_x</p:attrName>
                                        </p:attrNameLst>
                                      </p:cBhvr>
                                      <p:tavLst>
                                        <p:tav tm="0">
                                          <p:val>
                                            <p:strVal val="#ppt_x"/>
                                          </p:val>
                                        </p:tav>
                                        <p:tav tm="100000">
                                          <p:val>
                                            <p:strVal val="#ppt_x"/>
                                          </p:val>
                                        </p:tav>
                                      </p:tavLst>
                                    </p:anim>
                                    <p:anim calcmode="lin" valueType="num">
                                      <p:cBhvr>
                                        <p:cTn id="6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1000"/>
                                        <p:tgtEl>
                                          <p:spTgt spid="10"/>
                                        </p:tgtEl>
                                      </p:cBhvr>
                                    </p:animEffect>
                                    <p:anim calcmode="lin" valueType="num">
                                      <p:cBhvr>
                                        <p:cTn id="71" dur="1000" fill="hold"/>
                                        <p:tgtEl>
                                          <p:spTgt spid="10"/>
                                        </p:tgtEl>
                                        <p:attrNameLst>
                                          <p:attrName>ppt_x</p:attrName>
                                        </p:attrNameLst>
                                      </p:cBhvr>
                                      <p:tavLst>
                                        <p:tav tm="0">
                                          <p:val>
                                            <p:strVal val="#ppt_x"/>
                                          </p:val>
                                        </p:tav>
                                        <p:tav tm="100000">
                                          <p:val>
                                            <p:strVal val="#ppt_x"/>
                                          </p:val>
                                        </p:tav>
                                      </p:tavLst>
                                    </p:anim>
                                    <p:anim calcmode="lin" valueType="num">
                                      <p:cBhvr>
                                        <p:cTn id="7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1000"/>
                                        <p:tgtEl>
                                          <p:spTgt spid="13"/>
                                        </p:tgtEl>
                                      </p:cBhvr>
                                    </p:animEffect>
                                    <p:anim calcmode="lin" valueType="num">
                                      <p:cBhvr>
                                        <p:cTn id="78" dur="1000" fill="hold"/>
                                        <p:tgtEl>
                                          <p:spTgt spid="13"/>
                                        </p:tgtEl>
                                        <p:attrNameLst>
                                          <p:attrName>ppt_x</p:attrName>
                                        </p:attrNameLst>
                                      </p:cBhvr>
                                      <p:tavLst>
                                        <p:tav tm="0">
                                          <p:val>
                                            <p:strVal val="#ppt_x"/>
                                          </p:val>
                                        </p:tav>
                                        <p:tav tm="100000">
                                          <p:val>
                                            <p:strVal val="#ppt_x"/>
                                          </p:val>
                                        </p:tav>
                                      </p:tavLst>
                                    </p:anim>
                                    <p:anim calcmode="lin" valueType="num">
                                      <p:cBhvr>
                                        <p:cTn id="7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animBg="1"/>
      <p:bldP spid="9" grpId="0" animBg="1"/>
      <p:bldP spid="10" grpId="0" animBg="1"/>
      <p:bldP spid="11" grpId="0" animBg="1"/>
      <p:bldP spid="12" grpId="0" animBg="1"/>
      <p:bldP spid="13"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119257" y="365125"/>
            <a:ext cx="4234543" cy="8540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BH" b="1" dirty="0" smtClean="0">
                <a:solidFill>
                  <a:schemeClr val="accent6">
                    <a:lumMod val="50000"/>
                  </a:schemeClr>
                </a:solidFill>
              </a:rPr>
              <a:t>النشاط الاستهلالي </a:t>
            </a:r>
            <a:endParaRPr lang="en-US" b="1" dirty="0">
              <a:solidFill>
                <a:schemeClr val="accent6">
                  <a:lumMod val="50000"/>
                </a:scheme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106587"/>
            <a:ext cx="1847850" cy="2466975"/>
          </a:xfrm>
          <a:prstGeom prst="rect">
            <a:avLst/>
          </a:prstGeom>
        </p:spPr>
      </p:pic>
      <p:sp>
        <p:nvSpPr>
          <p:cNvPr id="6" name="Oval 5"/>
          <p:cNvSpPr/>
          <p:nvPr/>
        </p:nvSpPr>
        <p:spPr>
          <a:xfrm>
            <a:off x="9236528" y="1340074"/>
            <a:ext cx="1763486" cy="143691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ar-BH" sz="2800" b="1" dirty="0">
                <a:solidFill>
                  <a:schemeClr val="tx1"/>
                </a:solidFill>
              </a:rPr>
              <a:t>التشريع </a:t>
            </a:r>
            <a:r>
              <a:rPr lang="ar-BH" sz="2800" b="1" dirty="0" smtClean="0">
                <a:solidFill>
                  <a:schemeClr val="tx1"/>
                </a:solidFill>
              </a:rPr>
              <a:t>التجاري</a:t>
            </a:r>
            <a:endParaRPr lang="ar-BH" sz="2800" b="1" dirty="0">
              <a:solidFill>
                <a:schemeClr val="tx1"/>
              </a:solidFill>
            </a:endParaRPr>
          </a:p>
        </p:txBody>
      </p:sp>
      <p:sp>
        <p:nvSpPr>
          <p:cNvPr id="7" name="Oval 6"/>
          <p:cNvSpPr/>
          <p:nvPr/>
        </p:nvSpPr>
        <p:spPr>
          <a:xfrm>
            <a:off x="6375217" y="1387580"/>
            <a:ext cx="1763486" cy="143691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ar-BH" sz="2800" b="1" dirty="0">
                <a:solidFill>
                  <a:schemeClr val="tx1"/>
                </a:solidFill>
              </a:rPr>
              <a:t>العرف التجاري</a:t>
            </a:r>
          </a:p>
        </p:txBody>
      </p:sp>
      <p:sp>
        <p:nvSpPr>
          <p:cNvPr id="8" name="Oval 7"/>
          <p:cNvSpPr/>
          <p:nvPr/>
        </p:nvSpPr>
        <p:spPr>
          <a:xfrm>
            <a:off x="3513907" y="1422877"/>
            <a:ext cx="1763486" cy="1436914"/>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BH" sz="2800" b="1" dirty="0">
                <a:solidFill>
                  <a:schemeClr val="tx1"/>
                </a:solidFill>
              </a:rPr>
              <a:t>العادات </a:t>
            </a:r>
            <a:r>
              <a:rPr lang="ar-BH" sz="2800" b="1" dirty="0" smtClean="0">
                <a:solidFill>
                  <a:schemeClr val="tx1"/>
                </a:solidFill>
              </a:rPr>
              <a:t>التجارية</a:t>
            </a:r>
            <a:endParaRPr lang="ar-BH" sz="2800" b="1" dirty="0">
              <a:solidFill>
                <a:schemeClr val="tx1"/>
              </a:solidFill>
            </a:endParaRPr>
          </a:p>
        </p:txBody>
      </p:sp>
      <p:sp>
        <p:nvSpPr>
          <p:cNvPr id="9" name="Oval 8"/>
          <p:cNvSpPr/>
          <p:nvPr/>
        </p:nvSpPr>
        <p:spPr>
          <a:xfrm>
            <a:off x="5012540" y="3130250"/>
            <a:ext cx="1763486" cy="143691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BH" sz="2800" b="1" dirty="0" smtClean="0">
                <a:solidFill>
                  <a:schemeClr val="tx1"/>
                </a:solidFill>
              </a:rPr>
              <a:t>الفقه</a:t>
            </a:r>
            <a:endParaRPr lang="ar-BH" sz="2800" b="1" dirty="0">
              <a:solidFill>
                <a:schemeClr val="tx1"/>
              </a:solidFill>
            </a:endParaRPr>
          </a:p>
        </p:txBody>
      </p:sp>
      <p:sp>
        <p:nvSpPr>
          <p:cNvPr id="10" name="Oval 9"/>
          <p:cNvSpPr/>
          <p:nvPr/>
        </p:nvSpPr>
        <p:spPr>
          <a:xfrm>
            <a:off x="8354785" y="3130250"/>
            <a:ext cx="1763486" cy="143691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BH" sz="2800" b="1" dirty="0" smtClean="0">
                <a:solidFill>
                  <a:schemeClr val="tx1"/>
                </a:solidFill>
              </a:rPr>
              <a:t>القضاء</a:t>
            </a:r>
            <a:endParaRPr lang="ar-BH" sz="2800" b="1" dirty="0">
              <a:solidFill>
                <a:schemeClr val="tx1"/>
              </a:solidFill>
            </a:endParaRPr>
          </a:p>
        </p:txBody>
      </p:sp>
      <p:sp>
        <p:nvSpPr>
          <p:cNvPr id="13" name="Wave 12"/>
          <p:cNvSpPr/>
          <p:nvPr/>
        </p:nvSpPr>
        <p:spPr>
          <a:xfrm>
            <a:off x="5012540" y="4688089"/>
            <a:ext cx="4923225" cy="1571896"/>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800" b="1" dirty="0" smtClean="0">
                <a:solidFill>
                  <a:srgbClr val="FF0000"/>
                </a:solidFill>
              </a:rPr>
              <a:t>مصادر القانون التجاري</a:t>
            </a:r>
            <a:endParaRPr lang="en-GB" sz="2800" b="1" dirty="0">
              <a:solidFill>
                <a:srgbClr val="FF0000"/>
              </a:solidFill>
            </a:endParaRPr>
          </a:p>
        </p:txBody>
      </p:sp>
      <p:grpSp>
        <p:nvGrpSpPr>
          <p:cNvPr id="11" name="Group 10"/>
          <p:cNvGrpSpPr/>
          <p:nvPr/>
        </p:nvGrpSpPr>
        <p:grpSpPr>
          <a:xfrm>
            <a:off x="0" y="6478265"/>
            <a:ext cx="12192000" cy="338554"/>
            <a:chOff x="0" y="6501793"/>
            <a:chExt cx="12192000" cy="338554"/>
          </a:xfrm>
        </p:grpSpPr>
        <p:cxnSp>
          <p:nvCxnSpPr>
            <p:cNvPr id="12" name="Straight Connector 11"/>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9"/>
            <p:cNvSpPr txBox="1"/>
            <p:nvPr/>
          </p:nvSpPr>
          <p:spPr>
            <a:xfrm>
              <a:off x="3048000" y="6501793"/>
              <a:ext cx="9144000"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r" rtl="1"/>
              <a:r>
                <a:rPr lang="ar-BH" sz="1600" dirty="0" smtClean="0"/>
                <a:t>وزارة التربية والتعليم – 2020م</a:t>
              </a:r>
              <a:endParaRPr lang="en-US" sz="1600" dirty="0"/>
            </a:p>
          </p:txBody>
        </p:sp>
      </p:grpSp>
      <p:sp>
        <p:nvSpPr>
          <p:cNvPr id="15" name="Title 1"/>
          <p:cNvSpPr txBox="1">
            <a:spLocks/>
          </p:cNvSpPr>
          <p:nvPr/>
        </p:nvSpPr>
        <p:spPr>
          <a:xfrm>
            <a:off x="0" y="1"/>
            <a:ext cx="12192000" cy="274320"/>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ar-BH" sz="1400" b="1" dirty="0" smtClean="0">
                <a:solidFill>
                  <a:srgbClr val="002060"/>
                </a:solidFill>
              </a:rPr>
              <a:t>القانون التجاري                                                                                    </a:t>
            </a:r>
            <a:r>
              <a:rPr lang="ar-SA" sz="1400" b="1" dirty="0" smtClean="0">
                <a:solidFill>
                  <a:srgbClr val="002060"/>
                </a:solidFill>
              </a:rPr>
              <a:t>مصادر القانون التجاري                                                                    </a:t>
            </a:r>
            <a:r>
              <a:rPr lang="ar-BH" sz="1400" b="1" dirty="0" smtClean="0">
                <a:solidFill>
                  <a:srgbClr val="002060"/>
                </a:solidFill>
              </a:rPr>
              <a:t>قان </a:t>
            </a:r>
            <a:r>
              <a:rPr lang="ar-BH" sz="1400" b="1" dirty="0">
                <a:solidFill>
                  <a:srgbClr val="002060"/>
                </a:solidFill>
              </a:rPr>
              <a:t>211-803</a:t>
            </a:r>
            <a:r>
              <a:rPr lang="ar-BH" sz="1400" b="1" dirty="0" smtClean="0">
                <a:solidFill>
                  <a:srgbClr val="002060"/>
                </a:solidFill>
              </a:rPr>
              <a:t>         </a:t>
            </a:r>
            <a:r>
              <a:rPr lang="ar-BH" sz="1800" b="1" dirty="0" smtClean="0">
                <a:solidFill>
                  <a:srgbClr val="002060"/>
                </a:solidFill>
              </a:rPr>
              <a:t>                          </a:t>
            </a:r>
            <a:endParaRPr lang="ar-BH" sz="1800" b="1" dirty="0">
              <a:solidFill>
                <a:srgbClr val="002060"/>
              </a:solidFill>
            </a:endParaRPr>
          </a:p>
        </p:txBody>
      </p:sp>
    </p:spTree>
    <p:extLst>
      <p:ext uri="{BB962C8B-B14F-4D97-AF65-F5344CB8AC3E}">
        <p14:creationId xmlns:p14="http://schemas.microsoft.com/office/powerpoint/2010/main" val="178945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1000"/>
                                        <p:tgtEl>
                                          <p:spTgt spid="13"/>
                                        </p:tgtEl>
                                      </p:cBhvr>
                                    </p:animEffect>
                                    <p:anim calcmode="lin" valueType="num">
                                      <p:cBhvr>
                                        <p:cTn id="57" dur="1000" fill="hold"/>
                                        <p:tgtEl>
                                          <p:spTgt spid="13"/>
                                        </p:tgtEl>
                                        <p:attrNameLst>
                                          <p:attrName>ppt_x</p:attrName>
                                        </p:attrNameLst>
                                      </p:cBhvr>
                                      <p:tavLst>
                                        <p:tav tm="0">
                                          <p:val>
                                            <p:strVal val="#ppt_x"/>
                                          </p:val>
                                        </p:tav>
                                        <p:tav tm="100000">
                                          <p:val>
                                            <p:strVal val="#ppt_x"/>
                                          </p:val>
                                        </p:tav>
                                      </p:tavLst>
                                    </p:anim>
                                    <p:anim calcmode="lin" valueType="num">
                                      <p:cBhvr>
                                        <p:cTn id="5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animBg="1"/>
      <p:bldP spid="9" grpId="0" animBg="1"/>
      <p:bldP spid="10"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ave 2"/>
          <p:cNvSpPr/>
          <p:nvPr/>
        </p:nvSpPr>
        <p:spPr>
          <a:xfrm>
            <a:off x="9513196" y="412124"/>
            <a:ext cx="2296731" cy="1339402"/>
          </a:xfrm>
          <a:prstGeom prst="wave">
            <a:avLst>
              <a:gd name="adj1" fmla="val 12500"/>
              <a:gd name="adj2" fmla="val -2275"/>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800" b="1" dirty="0" smtClean="0">
                <a:solidFill>
                  <a:schemeClr val="tx1"/>
                </a:solidFill>
              </a:rPr>
              <a:t>مصادر القانون</a:t>
            </a:r>
            <a:endParaRPr lang="en-US" sz="2800" b="1" dirty="0">
              <a:solidFill>
                <a:schemeClr val="tx1"/>
              </a:solidFill>
            </a:endParaRPr>
          </a:p>
        </p:txBody>
      </p:sp>
      <p:graphicFrame>
        <p:nvGraphicFramePr>
          <p:cNvPr id="2" name="Diagram 1"/>
          <p:cNvGraphicFramePr/>
          <p:nvPr>
            <p:extLst>
              <p:ext uri="{D42A27DB-BD31-4B8C-83A1-F6EECF244321}">
                <p14:modId xmlns:p14="http://schemas.microsoft.com/office/powerpoint/2010/main" val="3702981979"/>
              </p:ext>
            </p:extLst>
          </p:nvPr>
        </p:nvGraphicFramePr>
        <p:xfrm>
          <a:off x="143691" y="374408"/>
          <a:ext cx="8921932" cy="5810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ounded Rectangle 5"/>
          <p:cNvSpPr/>
          <p:nvPr/>
        </p:nvSpPr>
        <p:spPr>
          <a:xfrm>
            <a:off x="526869" y="725818"/>
            <a:ext cx="3385121" cy="824249"/>
          </a:xfrm>
          <a:prstGeom prst="roundRect">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800" b="1" dirty="0" smtClean="0">
                <a:solidFill>
                  <a:srgbClr val="FF0000"/>
                </a:solidFill>
              </a:rPr>
              <a:t>الظروف الاجتماعية التي استمد منها القانون نشأته</a:t>
            </a:r>
            <a:endParaRPr lang="en-US" sz="2800" b="1" dirty="0">
              <a:solidFill>
                <a:srgbClr val="FF0000"/>
              </a:solidFill>
            </a:endParaRPr>
          </a:p>
        </p:txBody>
      </p:sp>
      <p:sp>
        <p:nvSpPr>
          <p:cNvPr id="7" name="Rounded Rectangle 6"/>
          <p:cNvSpPr/>
          <p:nvPr/>
        </p:nvSpPr>
        <p:spPr>
          <a:xfrm>
            <a:off x="470263" y="3913437"/>
            <a:ext cx="2926080" cy="880632"/>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800" b="1" dirty="0" smtClean="0"/>
              <a:t>الظروف التاريخية التي </a:t>
            </a:r>
            <a:r>
              <a:rPr lang="ar-BH" sz="2800" b="1" dirty="0" smtClean="0"/>
              <a:t>تكوَّن </a:t>
            </a:r>
            <a:r>
              <a:rPr lang="ar-BH" sz="2800" b="1" dirty="0" smtClean="0"/>
              <a:t>عبرها القانون</a:t>
            </a:r>
            <a:endParaRPr lang="en-US" sz="2800" b="1" dirty="0"/>
          </a:p>
        </p:txBody>
      </p:sp>
      <p:sp>
        <p:nvSpPr>
          <p:cNvPr id="8" name="Rounded Rectangle 7"/>
          <p:cNvSpPr/>
          <p:nvPr/>
        </p:nvSpPr>
        <p:spPr>
          <a:xfrm>
            <a:off x="5233791" y="4892298"/>
            <a:ext cx="2859110" cy="824249"/>
          </a:xfrm>
          <a:prstGeom prst="roundRect">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800" b="1" dirty="0" smtClean="0">
                <a:solidFill>
                  <a:schemeClr val="accent2">
                    <a:lumMod val="50000"/>
                  </a:schemeClr>
                </a:solidFill>
              </a:rPr>
              <a:t>المصدر الذي استمد منه قاعدة الالزام</a:t>
            </a:r>
            <a:endParaRPr lang="en-US" sz="2800" b="1" dirty="0">
              <a:solidFill>
                <a:schemeClr val="accent2">
                  <a:lumMod val="50000"/>
                </a:schemeClr>
              </a:solidFill>
            </a:endParaRPr>
          </a:p>
        </p:txBody>
      </p:sp>
      <p:sp>
        <p:nvSpPr>
          <p:cNvPr id="9" name="Rounded Rectangle 8"/>
          <p:cNvSpPr/>
          <p:nvPr/>
        </p:nvSpPr>
        <p:spPr>
          <a:xfrm>
            <a:off x="5848727" y="1963852"/>
            <a:ext cx="2859110" cy="824249"/>
          </a:xfrm>
          <a:prstGeom prst="roundRect">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800" b="1" dirty="0" smtClean="0">
                <a:solidFill>
                  <a:schemeClr val="tx1"/>
                </a:solidFill>
              </a:rPr>
              <a:t>المصدر الذي قوام</a:t>
            </a:r>
            <a:r>
              <a:rPr lang="ar-SA" sz="2800" b="1" dirty="0" smtClean="0">
                <a:solidFill>
                  <a:schemeClr val="tx1"/>
                </a:solidFill>
              </a:rPr>
              <a:t>ه</a:t>
            </a:r>
            <a:r>
              <a:rPr lang="ar-BH" sz="2800" b="1" dirty="0" smtClean="0">
                <a:solidFill>
                  <a:schemeClr val="tx1"/>
                </a:solidFill>
              </a:rPr>
              <a:t> أراء القضاه والفقهاء</a:t>
            </a:r>
            <a:endParaRPr lang="en-US" sz="2800" b="1" dirty="0">
              <a:solidFill>
                <a:schemeClr val="tx1"/>
              </a:solidFill>
            </a:endParaRPr>
          </a:p>
        </p:txBody>
      </p:sp>
      <p:grpSp>
        <p:nvGrpSpPr>
          <p:cNvPr id="10" name="Group 9"/>
          <p:cNvGrpSpPr/>
          <p:nvPr/>
        </p:nvGrpSpPr>
        <p:grpSpPr>
          <a:xfrm>
            <a:off x="0" y="6478265"/>
            <a:ext cx="12192000" cy="338554"/>
            <a:chOff x="0" y="6501793"/>
            <a:chExt cx="12192000" cy="338554"/>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9"/>
            <p:cNvSpPr txBox="1"/>
            <p:nvPr/>
          </p:nvSpPr>
          <p:spPr>
            <a:xfrm>
              <a:off x="3048000" y="6501793"/>
              <a:ext cx="9144000"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r" rtl="1"/>
              <a:r>
                <a:rPr lang="ar-BH" sz="1600" dirty="0" smtClean="0"/>
                <a:t>وزارة التربية والتعليم – 2020م</a:t>
              </a:r>
              <a:endParaRPr lang="en-US" sz="1600" dirty="0"/>
            </a:p>
          </p:txBody>
        </p:sp>
      </p:grpSp>
      <p:sp>
        <p:nvSpPr>
          <p:cNvPr id="13" name="Title 1"/>
          <p:cNvSpPr txBox="1">
            <a:spLocks/>
          </p:cNvSpPr>
          <p:nvPr/>
        </p:nvSpPr>
        <p:spPr>
          <a:xfrm>
            <a:off x="0" y="1"/>
            <a:ext cx="12192000" cy="274320"/>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ar-BH" sz="1400" b="1" dirty="0" smtClean="0">
                <a:solidFill>
                  <a:srgbClr val="002060"/>
                </a:solidFill>
              </a:rPr>
              <a:t>القانون التجاري                                                                                    </a:t>
            </a:r>
            <a:r>
              <a:rPr lang="ar-SA" sz="1400" b="1" dirty="0" smtClean="0">
                <a:solidFill>
                  <a:srgbClr val="002060"/>
                </a:solidFill>
              </a:rPr>
              <a:t>مصادر القانون التجاري                                                                    </a:t>
            </a:r>
            <a:r>
              <a:rPr lang="ar-BH" sz="1400" b="1" dirty="0" smtClean="0">
                <a:solidFill>
                  <a:srgbClr val="002060"/>
                </a:solidFill>
              </a:rPr>
              <a:t>قان </a:t>
            </a:r>
            <a:r>
              <a:rPr lang="ar-BH" sz="1400" b="1" dirty="0">
                <a:solidFill>
                  <a:srgbClr val="002060"/>
                </a:solidFill>
              </a:rPr>
              <a:t>211-803</a:t>
            </a:r>
            <a:r>
              <a:rPr lang="ar-BH" sz="1400" b="1" dirty="0" smtClean="0">
                <a:solidFill>
                  <a:srgbClr val="002060"/>
                </a:solidFill>
              </a:rPr>
              <a:t>         </a:t>
            </a:r>
            <a:r>
              <a:rPr lang="ar-BH" sz="1800" b="1" dirty="0" smtClean="0">
                <a:solidFill>
                  <a:srgbClr val="002060"/>
                </a:solidFill>
              </a:rPr>
              <a:t>                          </a:t>
            </a:r>
            <a:endParaRPr lang="ar-BH" sz="1800" b="1" dirty="0">
              <a:solidFill>
                <a:srgbClr val="002060"/>
              </a:solidFill>
            </a:endParaRPr>
          </a:p>
        </p:txBody>
      </p:sp>
    </p:spTree>
    <p:extLst>
      <p:ext uri="{BB962C8B-B14F-4D97-AF65-F5344CB8AC3E}">
        <p14:creationId xmlns:p14="http://schemas.microsoft.com/office/powerpoint/2010/main" val="802871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421597" y="687524"/>
            <a:ext cx="6653348" cy="1171978"/>
          </a:xfrm>
          <a:prstGeom prst="roundRect">
            <a:avLst/>
          </a:prstGeom>
          <a:solidFill>
            <a:srgbClr val="CC99FF"/>
          </a:solidFill>
          <a:ln>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rtl="1">
              <a:buAutoNum type="arabicParenR"/>
            </a:pPr>
            <a:r>
              <a:rPr lang="ar-BH" sz="2800" b="1" dirty="0" smtClean="0">
                <a:solidFill>
                  <a:schemeClr val="tx1"/>
                </a:solidFill>
              </a:rPr>
              <a:t>التشريع التجاري</a:t>
            </a:r>
          </a:p>
          <a:p>
            <a:pPr algn="ctr" rtl="1"/>
            <a:r>
              <a:rPr lang="ar-BH" sz="2800" b="1" dirty="0" smtClean="0">
                <a:solidFill>
                  <a:srgbClr val="FF0000"/>
                </a:solidFill>
              </a:rPr>
              <a:t>قواعد قانونية مكتوبة موضوعة من قبل سلطة عامة.</a:t>
            </a:r>
            <a:endParaRPr lang="en-US" sz="2800" b="1" dirty="0">
              <a:solidFill>
                <a:srgbClr val="FF0000"/>
              </a:solidFill>
            </a:endParaRPr>
          </a:p>
        </p:txBody>
      </p:sp>
      <p:sp>
        <p:nvSpPr>
          <p:cNvPr id="7" name="Rounded Rectangle 6"/>
          <p:cNvSpPr/>
          <p:nvPr/>
        </p:nvSpPr>
        <p:spPr>
          <a:xfrm>
            <a:off x="912378" y="1925988"/>
            <a:ext cx="7933386" cy="1171978"/>
          </a:xfrm>
          <a:prstGeom prst="roundRect">
            <a:avLst/>
          </a:prstGeom>
          <a:solidFill>
            <a:srgbClr val="99FFCC"/>
          </a:solidFill>
          <a:ln>
            <a:solidFill>
              <a:srgbClr val="99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2800" b="1" dirty="0" smtClean="0">
                <a:solidFill>
                  <a:schemeClr val="tx1"/>
                </a:solidFill>
              </a:rPr>
              <a:t>2</a:t>
            </a:r>
            <a:r>
              <a:rPr lang="ar-BH" sz="2800" b="1" dirty="0">
                <a:solidFill>
                  <a:schemeClr val="tx1"/>
                </a:solidFill>
              </a:rPr>
              <a:t>)  العرف التجاري</a:t>
            </a:r>
          </a:p>
          <a:p>
            <a:pPr algn="ctr" rtl="1"/>
            <a:r>
              <a:rPr lang="ar-BH" sz="2800" b="1" dirty="0">
                <a:solidFill>
                  <a:srgbClr val="002060"/>
                </a:solidFill>
              </a:rPr>
              <a:t>اعتياد الناس على سلوك معين بحيث ينشا لديهم الاعتقاد </a:t>
            </a:r>
            <a:r>
              <a:rPr lang="ar-BH" sz="2800" b="1" dirty="0" smtClean="0">
                <a:solidFill>
                  <a:srgbClr val="002060"/>
                </a:solidFill>
              </a:rPr>
              <a:t>بأنه </a:t>
            </a:r>
            <a:r>
              <a:rPr lang="ar-BH" sz="2800" b="1" dirty="0">
                <a:solidFill>
                  <a:srgbClr val="002060"/>
                </a:solidFill>
              </a:rPr>
              <a:t>ملزم</a:t>
            </a:r>
            <a:r>
              <a:rPr lang="ar-BH" sz="2800" b="1" dirty="0" smtClean="0">
                <a:solidFill>
                  <a:srgbClr val="002060"/>
                </a:solidFill>
              </a:rPr>
              <a:t>.</a:t>
            </a:r>
          </a:p>
        </p:txBody>
      </p:sp>
      <p:sp>
        <p:nvSpPr>
          <p:cNvPr id="8" name="Rounded Rectangle 7"/>
          <p:cNvSpPr/>
          <p:nvPr/>
        </p:nvSpPr>
        <p:spPr>
          <a:xfrm>
            <a:off x="1051744" y="3155836"/>
            <a:ext cx="7195058" cy="839456"/>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42900" algn="ctr" rtl="1">
              <a:buAutoNum type="arabicParenR" startAt="3"/>
            </a:pPr>
            <a:r>
              <a:rPr lang="ar-BH" sz="2800" b="1" dirty="0">
                <a:solidFill>
                  <a:schemeClr val="tx1"/>
                </a:solidFill>
              </a:rPr>
              <a:t>العادات التجارية</a:t>
            </a:r>
          </a:p>
          <a:p>
            <a:pPr algn="ctr" rtl="1"/>
            <a:r>
              <a:rPr lang="ar-BH" sz="2800" b="1" dirty="0">
                <a:solidFill>
                  <a:schemeClr val="accent2">
                    <a:lumMod val="50000"/>
                  </a:schemeClr>
                </a:solidFill>
              </a:rPr>
              <a:t>اعتياد الناس على سلوك معين دون توافر شرط </a:t>
            </a:r>
            <a:r>
              <a:rPr lang="ar-BH" sz="2800" b="1" dirty="0" smtClean="0">
                <a:solidFill>
                  <a:schemeClr val="accent2">
                    <a:lumMod val="50000"/>
                  </a:schemeClr>
                </a:solidFill>
              </a:rPr>
              <a:t>الإلزام</a:t>
            </a:r>
            <a:r>
              <a:rPr lang="ar-BH" sz="2800" b="1" dirty="0">
                <a:solidFill>
                  <a:schemeClr val="accent2">
                    <a:lumMod val="50000"/>
                  </a:schemeClr>
                </a:solidFill>
              </a:rPr>
              <a:t>. </a:t>
            </a:r>
            <a:endParaRPr lang="en-US" sz="2800" b="1" dirty="0">
              <a:solidFill>
                <a:schemeClr val="accent2">
                  <a:lumMod val="50000"/>
                </a:schemeClr>
              </a:solidFill>
            </a:endParaRPr>
          </a:p>
        </p:txBody>
      </p:sp>
      <p:sp>
        <p:nvSpPr>
          <p:cNvPr id="9" name="Rounded Rectangle 8"/>
          <p:cNvSpPr/>
          <p:nvPr/>
        </p:nvSpPr>
        <p:spPr>
          <a:xfrm>
            <a:off x="839397" y="4065972"/>
            <a:ext cx="7115454" cy="734442"/>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rtl="1">
              <a:buAutoNum type="arabicParenR" startAt="4"/>
            </a:pPr>
            <a:r>
              <a:rPr lang="ar-BH" sz="2800" b="1" dirty="0">
                <a:solidFill>
                  <a:schemeClr val="tx1"/>
                </a:solidFill>
              </a:rPr>
              <a:t>القضاء</a:t>
            </a:r>
          </a:p>
          <a:p>
            <a:pPr algn="ctr" rtl="1"/>
            <a:r>
              <a:rPr lang="ar-BH" sz="2800" b="1" dirty="0">
                <a:solidFill>
                  <a:schemeClr val="accent6">
                    <a:lumMod val="50000"/>
                  </a:schemeClr>
                </a:solidFill>
              </a:rPr>
              <a:t>مجموعة الاحكام التي تصدر من </a:t>
            </a:r>
            <a:r>
              <a:rPr lang="ar-BH" sz="2800" b="1" dirty="0" smtClean="0">
                <a:solidFill>
                  <a:schemeClr val="accent6">
                    <a:lumMod val="50000"/>
                  </a:schemeClr>
                </a:solidFill>
              </a:rPr>
              <a:t>المحاكم.</a:t>
            </a:r>
            <a:endParaRPr lang="ar-BH" sz="2800" b="1" dirty="0">
              <a:solidFill>
                <a:schemeClr val="accent6">
                  <a:lumMod val="50000"/>
                </a:schemeClr>
              </a:solidFill>
            </a:endParaRPr>
          </a:p>
        </p:txBody>
      </p:sp>
      <p:sp>
        <p:nvSpPr>
          <p:cNvPr id="10" name="Rounded Rectangle 9"/>
          <p:cNvSpPr/>
          <p:nvPr/>
        </p:nvSpPr>
        <p:spPr>
          <a:xfrm>
            <a:off x="509022" y="4962617"/>
            <a:ext cx="7445829" cy="868489"/>
          </a:xfrm>
          <a:prstGeom prst="roundRect">
            <a:avLst/>
          </a:prstGeom>
          <a:solidFill>
            <a:srgbClr val="FF99FF"/>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rtl="1">
              <a:buAutoNum type="arabicParenR" startAt="5"/>
            </a:pPr>
            <a:r>
              <a:rPr lang="ar-BH" sz="2400" b="1" dirty="0" smtClean="0">
                <a:solidFill>
                  <a:schemeClr val="tx1"/>
                </a:solidFill>
              </a:rPr>
              <a:t>الفق</a:t>
            </a:r>
            <a:r>
              <a:rPr lang="ar-BH" sz="2400" b="1" dirty="0">
                <a:solidFill>
                  <a:schemeClr val="tx1"/>
                </a:solidFill>
              </a:rPr>
              <a:t>ه</a:t>
            </a:r>
          </a:p>
          <a:p>
            <a:pPr algn="ctr" rtl="1"/>
            <a:r>
              <a:rPr lang="ar-BH" sz="2400" b="1" dirty="0" smtClean="0">
                <a:solidFill>
                  <a:schemeClr val="tx2">
                    <a:lumMod val="50000"/>
                  </a:schemeClr>
                </a:solidFill>
              </a:rPr>
              <a:t>الآراء </a:t>
            </a:r>
            <a:r>
              <a:rPr lang="ar-BH" sz="2400" b="1" dirty="0">
                <a:solidFill>
                  <a:schemeClr val="tx2">
                    <a:lumMod val="50000"/>
                  </a:schemeClr>
                </a:solidFill>
              </a:rPr>
              <a:t>والكتابات التي يعتمدها فقهاء القانون </a:t>
            </a:r>
            <a:r>
              <a:rPr lang="ar-BH" sz="2400" b="1" dirty="0" smtClean="0">
                <a:solidFill>
                  <a:schemeClr val="tx2">
                    <a:lumMod val="50000"/>
                  </a:schemeClr>
                </a:solidFill>
              </a:rPr>
              <a:t>وعلماؤه.</a:t>
            </a:r>
            <a:endParaRPr lang="ar-BH" sz="2400" b="1" dirty="0">
              <a:solidFill>
                <a:schemeClr val="tx2">
                  <a:lumMod val="50000"/>
                </a:schemeClr>
              </a:solidFill>
            </a:endParaRPr>
          </a:p>
        </p:txBody>
      </p:sp>
      <p:grpSp>
        <p:nvGrpSpPr>
          <p:cNvPr id="11" name="Group 10"/>
          <p:cNvGrpSpPr/>
          <p:nvPr/>
        </p:nvGrpSpPr>
        <p:grpSpPr>
          <a:xfrm>
            <a:off x="0" y="6478265"/>
            <a:ext cx="12192000" cy="338554"/>
            <a:chOff x="0" y="6501793"/>
            <a:chExt cx="12192000" cy="338554"/>
          </a:xfrm>
        </p:grpSpPr>
        <p:cxnSp>
          <p:nvCxnSpPr>
            <p:cNvPr id="12" name="Straight Connector 11"/>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9"/>
            <p:cNvSpPr txBox="1"/>
            <p:nvPr/>
          </p:nvSpPr>
          <p:spPr>
            <a:xfrm>
              <a:off x="3048000" y="6501793"/>
              <a:ext cx="9144000"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r" rtl="1"/>
              <a:r>
                <a:rPr lang="ar-BH" sz="1600" dirty="0" smtClean="0"/>
                <a:t>وزارة التربية والتعليم – 2020م</a:t>
              </a:r>
              <a:endParaRPr lang="en-US" sz="1600" dirty="0"/>
            </a:p>
          </p:txBody>
        </p:sp>
      </p:grpSp>
      <p:sp>
        <p:nvSpPr>
          <p:cNvPr id="14" name="Title 1"/>
          <p:cNvSpPr txBox="1">
            <a:spLocks/>
          </p:cNvSpPr>
          <p:nvPr/>
        </p:nvSpPr>
        <p:spPr>
          <a:xfrm>
            <a:off x="0" y="1"/>
            <a:ext cx="12192000" cy="274320"/>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ar-BH" sz="1400" b="1" dirty="0" smtClean="0">
                <a:solidFill>
                  <a:srgbClr val="002060"/>
                </a:solidFill>
              </a:rPr>
              <a:t>القانون التجاري                                                                                    </a:t>
            </a:r>
            <a:r>
              <a:rPr lang="ar-SA" sz="1400" b="1" dirty="0" smtClean="0">
                <a:solidFill>
                  <a:srgbClr val="002060"/>
                </a:solidFill>
              </a:rPr>
              <a:t>مصادر القانون التجاري                                                                    </a:t>
            </a:r>
            <a:r>
              <a:rPr lang="ar-BH" sz="1400" b="1" dirty="0" smtClean="0">
                <a:solidFill>
                  <a:srgbClr val="002060"/>
                </a:solidFill>
              </a:rPr>
              <a:t>قان </a:t>
            </a:r>
            <a:r>
              <a:rPr lang="ar-BH" sz="1400" b="1" dirty="0">
                <a:solidFill>
                  <a:srgbClr val="002060"/>
                </a:solidFill>
              </a:rPr>
              <a:t>211-803</a:t>
            </a:r>
            <a:r>
              <a:rPr lang="ar-BH" sz="1400" b="1" dirty="0" smtClean="0">
                <a:solidFill>
                  <a:srgbClr val="002060"/>
                </a:solidFill>
              </a:rPr>
              <a:t>         </a:t>
            </a:r>
            <a:r>
              <a:rPr lang="ar-BH" sz="1800" b="1" dirty="0" smtClean="0">
                <a:solidFill>
                  <a:srgbClr val="002060"/>
                </a:solidFill>
              </a:rPr>
              <a:t>                          </a:t>
            </a:r>
            <a:endParaRPr lang="ar-BH" sz="1800" b="1" dirty="0">
              <a:solidFill>
                <a:srgbClr val="002060"/>
              </a:solidFill>
            </a:endParaRPr>
          </a:p>
        </p:txBody>
      </p:sp>
      <p:sp>
        <p:nvSpPr>
          <p:cNvPr id="15" name="Oval Callout 14"/>
          <p:cNvSpPr/>
          <p:nvPr/>
        </p:nvSpPr>
        <p:spPr>
          <a:xfrm>
            <a:off x="8358388" y="3006884"/>
            <a:ext cx="3732139" cy="1403797"/>
          </a:xfrm>
          <a:prstGeom prst="wedgeEllipseCallout">
            <a:avLst>
              <a:gd name="adj1" fmla="val -60114"/>
              <a:gd name="adj2" fmla="val 39564"/>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BH" sz="4000" b="1" dirty="0">
                <a:solidFill>
                  <a:schemeClr val="tx1"/>
                </a:solidFill>
              </a:rPr>
              <a:t>مصادر القانون التجاري</a:t>
            </a:r>
            <a:endParaRPr lang="en-US" sz="4000" b="1" dirty="0">
              <a:solidFill>
                <a:schemeClr val="tx1"/>
              </a:solidFill>
            </a:endParaRPr>
          </a:p>
        </p:txBody>
      </p:sp>
    </p:spTree>
    <p:extLst>
      <p:ext uri="{BB962C8B-B14F-4D97-AF65-F5344CB8AC3E}">
        <p14:creationId xmlns:p14="http://schemas.microsoft.com/office/powerpoint/2010/main" val="2639599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2255" t="22756" r="17171" b="20994"/>
          <a:stretch/>
        </p:blipFill>
        <p:spPr>
          <a:xfrm>
            <a:off x="0" y="1487509"/>
            <a:ext cx="9182638" cy="4411014"/>
          </a:xfrm>
          <a:prstGeom prst="rect">
            <a:avLst/>
          </a:prstGeom>
        </p:spPr>
      </p:pic>
      <p:sp>
        <p:nvSpPr>
          <p:cNvPr id="6" name="Rectangle 5"/>
          <p:cNvSpPr/>
          <p:nvPr/>
        </p:nvSpPr>
        <p:spPr>
          <a:xfrm>
            <a:off x="1123397" y="4298323"/>
            <a:ext cx="569387" cy="923330"/>
          </a:xfrm>
          <a:prstGeom prst="rect">
            <a:avLst/>
          </a:prstGeom>
          <a:noFill/>
        </p:spPr>
        <p:txBody>
          <a:bodyPr wrap="none" lIns="91440" tIns="45720" rIns="91440" bIns="45720">
            <a:spAutoFit/>
          </a:bodyPr>
          <a:lstStyle/>
          <a:p>
            <a:pPr algn="ctr"/>
            <a:r>
              <a:rPr lang="ar-BH" sz="5400" b="1" cap="none" spc="0" dirty="0" smtClean="0">
                <a:ln w="22225">
                  <a:solidFill>
                    <a:schemeClr val="accent2"/>
                  </a:solidFill>
                  <a:prstDash val="solid"/>
                </a:ln>
                <a:solidFill>
                  <a:schemeClr val="accent2">
                    <a:lumMod val="40000"/>
                    <a:lumOff val="60000"/>
                  </a:schemeClr>
                </a:solidFill>
                <a:effectLst/>
              </a:rPr>
              <a:t>1</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7" name="Rectangle 6"/>
          <p:cNvSpPr/>
          <p:nvPr/>
        </p:nvSpPr>
        <p:spPr>
          <a:xfrm>
            <a:off x="2059261" y="3562081"/>
            <a:ext cx="569387" cy="923330"/>
          </a:xfrm>
          <a:prstGeom prst="rect">
            <a:avLst/>
          </a:prstGeom>
          <a:noFill/>
        </p:spPr>
        <p:txBody>
          <a:bodyPr wrap="none" lIns="91440" tIns="45720" rIns="91440" bIns="45720">
            <a:spAutoFit/>
          </a:bodyPr>
          <a:lstStyle/>
          <a:p>
            <a:pPr algn="ctr"/>
            <a:r>
              <a:rPr lang="ar-BH" sz="5400" b="1" cap="none" spc="0" dirty="0" smtClean="0">
                <a:ln w="22225">
                  <a:solidFill>
                    <a:schemeClr val="accent2"/>
                  </a:solidFill>
                  <a:prstDash val="solid"/>
                </a:ln>
                <a:solidFill>
                  <a:schemeClr val="accent2">
                    <a:lumMod val="40000"/>
                    <a:lumOff val="60000"/>
                  </a:schemeClr>
                </a:solidFill>
                <a:effectLst/>
              </a:rPr>
              <a:t>2</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8" name="Rectangle 7"/>
          <p:cNvSpPr/>
          <p:nvPr/>
        </p:nvSpPr>
        <p:spPr>
          <a:xfrm>
            <a:off x="3452326" y="2914628"/>
            <a:ext cx="569387" cy="923330"/>
          </a:xfrm>
          <a:prstGeom prst="rect">
            <a:avLst/>
          </a:prstGeom>
          <a:noFill/>
        </p:spPr>
        <p:txBody>
          <a:bodyPr wrap="none" lIns="91440" tIns="45720" rIns="91440" bIns="45720">
            <a:spAutoFit/>
          </a:bodyPr>
          <a:lstStyle/>
          <a:p>
            <a:pPr algn="ctr"/>
            <a:r>
              <a:rPr lang="ar-BH" sz="5400" b="1" cap="none" spc="0" dirty="0" smtClean="0">
                <a:ln w="22225">
                  <a:solidFill>
                    <a:schemeClr val="accent2"/>
                  </a:solidFill>
                  <a:prstDash val="solid"/>
                </a:ln>
                <a:solidFill>
                  <a:schemeClr val="accent2">
                    <a:lumMod val="40000"/>
                    <a:lumOff val="60000"/>
                  </a:schemeClr>
                </a:solidFill>
                <a:effectLst/>
              </a:rPr>
              <a:t>3</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9" name="Rectangle 8"/>
          <p:cNvSpPr/>
          <p:nvPr/>
        </p:nvSpPr>
        <p:spPr>
          <a:xfrm>
            <a:off x="4959155" y="2452963"/>
            <a:ext cx="569387" cy="923330"/>
          </a:xfrm>
          <a:prstGeom prst="rect">
            <a:avLst/>
          </a:prstGeom>
          <a:noFill/>
        </p:spPr>
        <p:txBody>
          <a:bodyPr wrap="none" lIns="91440" tIns="45720" rIns="91440" bIns="45720">
            <a:spAutoFit/>
          </a:bodyPr>
          <a:lstStyle/>
          <a:p>
            <a:pPr algn="ctr"/>
            <a:r>
              <a:rPr lang="ar-BH" sz="5400" b="1" cap="none" spc="0" dirty="0" smtClean="0">
                <a:ln w="22225">
                  <a:solidFill>
                    <a:schemeClr val="accent2"/>
                  </a:solidFill>
                  <a:prstDash val="solid"/>
                </a:ln>
                <a:solidFill>
                  <a:schemeClr val="accent2">
                    <a:lumMod val="40000"/>
                    <a:lumOff val="60000"/>
                  </a:schemeClr>
                </a:solidFill>
                <a:effectLst/>
              </a:rPr>
              <a:t>4</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10" name="Rectangle 9"/>
          <p:cNvSpPr/>
          <p:nvPr/>
        </p:nvSpPr>
        <p:spPr>
          <a:xfrm>
            <a:off x="6465984" y="2062131"/>
            <a:ext cx="569387" cy="923330"/>
          </a:xfrm>
          <a:prstGeom prst="rect">
            <a:avLst/>
          </a:prstGeom>
          <a:noFill/>
        </p:spPr>
        <p:txBody>
          <a:bodyPr wrap="none" lIns="91440" tIns="45720" rIns="91440" bIns="45720">
            <a:spAutoFit/>
          </a:bodyPr>
          <a:lstStyle/>
          <a:p>
            <a:pPr algn="ctr"/>
            <a:r>
              <a:rPr lang="ar-BH" sz="5400" b="1" cap="none" spc="0" dirty="0" smtClean="0">
                <a:ln w="22225">
                  <a:solidFill>
                    <a:schemeClr val="accent2"/>
                  </a:solidFill>
                  <a:prstDash val="solid"/>
                </a:ln>
                <a:solidFill>
                  <a:schemeClr val="accent2">
                    <a:lumMod val="40000"/>
                    <a:lumOff val="60000"/>
                  </a:schemeClr>
                </a:solidFill>
                <a:effectLst/>
              </a:rPr>
              <a:t>5</a:t>
            </a:r>
            <a:endParaRPr lang="en-US" sz="5400" b="1" cap="none" spc="0" dirty="0">
              <a:ln w="22225">
                <a:solidFill>
                  <a:schemeClr val="accent2"/>
                </a:solidFill>
                <a:prstDash val="solid"/>
              </a:ln>
              <a:solidFill>
                <a:schemeClr val="accent2">
                  <a:lumMod val="40000"/>
                  <a:lumOff val="60000"/>
                </a:schemeClr>
              </a:solidFill>
              <a:effectLst/>
            </a:endParaRPr>
          </a:p>
        </p:txBody>
      </p:sp>
      <p:grpSp>
        <p:nvGrpSpPr>
          <p:cNvPr id="11" name="Group 10"/>
          <p:cNvGrpSpPr/>
          <p:nvPr/>
        </p:nvGrpSpPr>
        <p:grpSpPr>
          <a:xfrm>
            <a:off x="0" y="6478265"/>
            <a:ext cx="12192000" cy="338554"/>
            <a:chOff x="0" y="6501793"/>
            <a:chExt cx="12192000" cy="338554"/>
          </a:xfrm>
        </p:grpSpPr>
        <p:cxnSp>
          <p:nvCxnSpPr>
            <p:cNvPr id="12" name="Straight Connector 11"/>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9"/>
            <p:cNvSpPr txBox="1"/>
            <p:nvPr/>
          </p:nvSpPr>
          <p:spPr>
            <a:xfrm>
              <a:off x="3048000" y="6501793"/>
              <a:ext cx="9144000"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r" rtl="1"/>
              <a:r>
                <a:rPr lang="ar-BH" sz="1600" dirty="0" smtClean="0"/>
                <a:t>وزارة التربية والتعليم – 2020م</a:t>
              </a:r>
              <a:endParaRPr lang="en-US" sz="1600" dirty="0"/>
            </a:p>
          </p:txBody>
        </p:sp>
      </p:grpSp>
      <p:sp>
        <p:nvSpPr>
          <p:cNvPr id="14" name="Title 1"/>
          <p:cNvSpPr txBox="1">
            <a:spLocks/>
          </p:cNvSpPr>
          <p:nvPr/>
        </p:nvSpPr>
        <p:spPr>
          <a:xfrm>
            <a:off x="0" y="1"/>
            <a:ext cx="12192000" cy="274320"/>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ar-BH" sz="1400" b="1" dirty="0" smtClean="0">
                <a:solidFill>
                  <a:srgbClr val="002060"/>
                </a:solidFill>
              </a:rPr>
              <a:t>القانون التجاري                                                                                    </a:t>
            </a:r>
            <a:r>
              <a:rPr lang="ar-SA" sz="1400" b="1" dirty="0" smtClean="0">
                <a:solidFill>
                  <a:srgbClr val="002060"/>
                </a:solidFill>
              </a:rPr>
              <a:t>مصادر القانون التجاري                                                                    </a:t>
            </a:r>
            <a:r>
              <a:rPr lang="ar-BH" sz="1400" b="1" dirty="0" smtClean="0">
                <a:solidFill>
                  <a:srgbClr val="002060"/>
                </a:solidFill>
              </a:rPr>
              <a:t>قان </a:t>
            </a:r>
            <a:r>
              <a:rPr lang="ar-BH" sz="1400" b="1" dirty="0">
                <a:solidFill>
                  <a:srgbClr val="002060"/>
                </a:solidFill>
              </a:rPr>
              <a:t>211-803</a:t>
            </a:r>
            <a:r>
              <a:rPr lang="ar-BH" sz="1400" b="1" dirty="0" smtClean="0">
                <a:solidFill>
                  <a:srgbClr val="002060"/>
                </a:solidFill>
              </a:rPr>
              <a:t>         </a:t>
            </a:r>
            <a:r>
              <a:rPr lang="ar-BH" sz="1800" b="1" dirty="0" smtClean="0">
                <a:solidFill>
                  <a:srgbClr val="002060"/>
                </a:solidFill>
              </a:rPr>
              <a:t>                          </a:t>
            </a:r>
            <a:endParaRPr lang="ar-BH" sz="1800" b="1" dirty="0">
              <a:solidFill>
                <a:srgbClr val="002060"/>
              </a:solidFill>
            </a:endParaRPr>
          </a:p>
        </p:txBody>
      </p:sp>
      <p:sp>
        <p:nvSpPr>
          <p:cNvPr id="15" name="Oval Callout 14"/>
          <p:cNvSpPr/>
          <p:nvPr/>
        </p:nvSpPr>
        <p:spPr>
          <a:xfrm>
            <a:off x="8190963" y="3949547"/>
            <a:ext cx="3732139" cy="1403797"/>
          </a:xfrm>
          <a:prstGeom prst="wedgeEllipseCallout">
            <a:avLst>
              <a:gd name="adj1" fmla="val -114982"/>
              <a:gd name="adj2" fmla="val -6777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BH" sz="2800" b="1" dirty="0">
                <a:solidFill>
                  <a:srgbClr val="FF0000"/>
                </a:solidFill>
              </a:rPr>
              <a:t>ترتيب مصادر القانون التجاري</a:t>
            </a:r>
            <a:endParaRPr lang="en-US" sz="2800" b="1" dirty="0">
              <a:solidFill>
                <a:srgbClr val="FF0000"/>
              </a:solidFill>
            </a:endParaRPr>
          </a:p>
        </p:txBody>
      </p:sp>
    </p:spTree>
    <p:extLst>
      <p:ext uri="{BB962C8B-B14F-4D97-AF65-F5344CB8AC3E}">
        <p14:creationId xmlns:p14="http://schemas.microsoft.com/office/powerpoint/2010/main" val="3495887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309093" y="421181"/>
            <a:ext cx="11500833" cy="5876587"/>
          </a:xfrm>
          <a:prstGeom prst="frame">
            <a:avLst>
              <a:gd name="adj1" fmla="val 915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5709516" y="450803"/>
            <a:ext cx="772968" cy="523220"/>
          </a:xfrm>
          <a:prstGeom prst="rect">
            <a:avLst/>
          </a:prstGeom>
          <a:noFill/>
        </p:spPr>
        <p:txBody>
          <a:bodyPr wrap="none" lIns="91440" tIns="45720" rIns="91440" bIns="45720">
            <a:spAutoFit/>
          </a:bodyPr>
          <a:lstStyle/>
          <a:p>
            <a:pPr algn="ctr"/>
            <a:r>
              <a:rPr lang="ar-BH" sz="2800" b="1" cap="none" spc="0" dirty="0" smtClean="0">
                <a:ln w="0"/>
                <a:solidFill>
                  <a:srgbClr val="FF0000"/>
                </a:solidFill>
                <a:effectLst>
                  <a:outerShdw blurRad="38100" dist="19050" dir="2700000" algn="tl" rotWithShape="0">
                    <a:schemeClr val="dk1">
                      <a:alpha val="40000"/>
                    </a:schemeClr>
                  </a:outerShdw>
                </a:effectLst>
              </a:rPr>
              <a:t>نشاط</a:t>
            </a:r>
            <a:endParaRPr lang="en-US" sz="2800" b="1" cap="none" spc="0" dirty="0">
              <a:ln w="0"/>
              <a:solidFill>
                <a:srgbClr val="FF0000"/>
              </a:solidFill>
              <a:effectLst>
                <a:outerShdw blurRad="38100" dist="19050" dir="2700000" algn="tl" rotWithShape="0">
                  <a:schemeClr val="dk1">
                    <a:alpha val="40000"/>
                  </a:schemeClr>
                </a:outerShdw>
              </a:effectLst>
            </a:endParaRPr>
          </a:p>
        </p:txBody>
      </p:sp>
      <p:sp>
        <p:nvSpPr>
          <p:cNvPr id="7" name="TextBox 6"/>
          <p:cNvSpPr txBox="1"/>
          <p:nvPr/>
        </p:nvSpPr>
        <p:spPr>
          <a:xfrm>
            <a:off x="901338" y="921747"/>
            <a:ext cx="10332720" cy="5262979"/>
          </a:xfrm>
          <a:prstGeom prst="rect">
            <a:avLst/>
          </a:prstGeom>
          <a:noFill/>
        </p:spPr>
        <p:txBody>
          <a:bodyPr wrap="square" rtlCol="0">
            <a:spAutoFit/>
          </a:bodyPr>
          <a:lstStyle/>
          <a:p>
            <a:pPr algn="r" rtl="1"/>
            <a:r>
              <a:rPr lang="ar-BH" sz="2800" b="1" dirty="0" smtClean="0"/>
              <a:t>1) وضح الفرق بين مايلي:</a:t>
            </a:r>
          </a:p>
          <a:p>
            <a:pPr algn="r" rtl="1"/>
            <a:endParaRPr lang="ar-BH" sz="2800" b="1" dirty="0" smtClean="0"/>
          </a:p>
          <a:p>
            <a:pPr algn="r" rtl="1"/>
            <a:endParaRPr lang="ar-BH" sz="2800" b="1" dirty="0" smtClean="0"/>
          </a:p>
          <a:p>
            <a:pPr algn="r" rtl="1"/>
            <a:endParaRPr lang="ar-BH" sz="2800" b="1" dirty="0"/>
          </a:p>
          <a:p>
            <a:pPr algn="r" rtl="1"/>
            <a:endParaRPr lang="ar-BH" sz="2800" b="1" dirty="0" smtClean="0"/>
          </a:p>
          <a:p>
            <a:pPr algn="r" rtl="1"/>
            <a:r>
              <a:rPr lang="ar-BH" sz="2800" b="1" dirty="0" smtClean="0"/>
              <a:t>2) عدد مصادر القانون؟</a:t>
            </a:r>
          </a:p>
          <a:p>
            <a:pPr algn="r" rtl="1"/>
            <a:endParaRPr lang="ar-BH" sz="2800" b="1" dirty="0" smtClean="0"/>
          </a:p>
          <a:p>
            <a:pPr algn="r" rtl="1"/>
            <a:endParaRPr lang="ar-BH" sz="2800" b="1" dirty="0" smtClean="0"/>
          </a:p>
          <a:p>
            <a:pPr algn="r" rtl="1"/>
            <a:r>
              <a:rPr lang="ar-BH" sz="2800" b="1" dirty="0" smtClean="0"/>
              <a:t>3) قارن بين القضاء والفقة؟</a:t>
            </a:r>
          </a:p>
          <a:p>
            <a:pPr algn="r" rtl="1"/>
            <a:endParaRPr lang="ar-BH" sz="2800" b="1" dirty="0"/>
          </a:p>
          <a:p>
            <a:pPr algn="r" rtl="1"/>
            <a:endParaRPr lang="ar-BH" sz="2800" b="1" dirty="0" smtClean="0"/>
          </a:p>
          <a:p>
            <a:pPr algn="r" rtl="1"/>
            <a:endParaRPr lang="ar-BH" sz="2800" b="1" dirty="0"/>
          </a:p>
        </p:txBody>
      </p:sp>
      <p:graphicFrame>
        <p:nvGraphicFramePr>
          <p:cNvPr id="9" name="Table 8"/>
          <p:cNvGraphicFramePr>
            <a:graphicFrameLocks noGrp="1"/>
          </p:cNvGraphicFramePr>
          <p:nvPr>
            <p:extLst>
              <p:ext uri="{D42A27DB-BD31-4B8C-83A1-F6EECF244321}">
                <p14:modId xmlns:p14="http://schemas.microsoft.com/office/powerpoint/2010/main" val="2395740320"/>
              </p:ext>
            </p:extLst>
          </p:nvPr>
        </p:nvGraphicFramePr>
        <p:xfrm>
          <a:off x="2419915" y="1811864"/>
          <a:ext cx="8125137" cy="1036320"/>
        </p:xfrm>
        <a:graphic>
          <a:graphicData uri="http://schemas.openxmlformats.org/drawingml/2006/table">
            <a:tbl>
              <a:tblPr firstRow="1" bandRow="1">
                <a:tableStyleId>{00A15C55-8517-42AA-B614-E9B94910E393}</a:tableStyleId>
              </a:tblPr>
              <a:tblGrid>
                <a:gridCol w="2708379">
                  <a:extLst>
                    <a:ext uri="{9D8B030D-6E8A-4147-A177-3AD203B41FA5}">
                      <a16:colId xmlns="" xmlns:a16="http://schemas.microsoft.com/office/drawing/2014/main" val="20000"/>
                    </a:ext>
                  </a:extLst>
                </a:gridCol>
                <a:gridCol w="2708379">
                  <a:extLst>
                    <a:ext uri="{9D8B030D-6E8A-4147-A177-3AD203B41FA5}">
                      <a16:colId xmlns="" xmlns:a16="http://schemas.microsoft.com/office/drawing/2014/main" val="20001"/>
                    </a:ext>
                  </a:extLst>
                </a:gridCol>
                <a:gridCol w="2708379">
                  <a:extLst>
                    <a:ext uri="{9D8B030D-6E8A-4147-A177-3AD203B41FA5}">
                      <a16:colId xmlns="" xmlns:a16="http://schemas.microsoft.com/office/drawing/2014/main" val="20002"/>
                    </a:ext>
                  </a:extLst>
                </a:gridCol>
              </a:tblGrid>
              <a:tr h="399896">
                <a:tc>
                  <a:txBody>
                    <a:bodyPr/>
                    <a:lstStyle/>
                    <a:p>
                      <a:pPr algn="ctr" rtl="1"/>
                      <a:r>
                        <a:rPr lang="ar-BH" sz="2800" b="1" dirty="0" smtClean="0">
                          <a:solidFill>
                            <a:srgbClr val="002060"/>
                          </a:solidFill>
                        </a:rPr>
                        <a:t>العادات التجارية</a:t>
                      </a:r>
                      <a:endParaRPr lang="en-US" sz="2800" b="1" dirty="0">
                        <a:solidFill>
                          <a:srgbClr val="002060"/>
                        </a:solidFill>
                      </a:endParaRPr>
                    </a:p>
                  </a:txBody>
                  <a:tcPr/>
                </a:tc>
                <a:tc>
                  <a:txBody>
                    <a:bodyPr/>
                    <a:lstStyle/>
                    <a:p>
                      <a:pPr algn="ctr" rtl="1"/>
                      <a:r>
                        <a:rPr lang="ar-BH" sz="2800" b="1" dirty="0" smtClean="0">
                          <a:solidFill>
                            <a:srgbClr val="002060"/>
                          </a:solidFill>
                        </a:rPr>
                        <a:t>العرف</a:t>
                      </a:r>
                      <a:r>
                        <a:rPr lang="ar-BH" sz="2800" b="1" baseline="0" dirty="0" smtClean="0">
                          <a:solidFill>
                            <a:srgbClr val="002060"/>
                          </a:solidFill>
                        </a:rPr>
                        <a:t> التجاري</a:t>
                      </a:r>
                      <a:endParaRPr lang="en-US" sz="2800" b="1" dirty="0">
                        <a:solidFill>
                          <a:srgbClr val="002060"/>
                        </a:solidFill>
                      </a:endParaRPr>
                    </a:p>
                  </a:txBody>
                  <a:tcPr/>
                </a:tc>
                <a:tc>
                  <a:txBody>
                    <a:bodyPr/>
                    <a:lstStyle/>
                    <a:p>
                      <a:pPr algn="ctr" rtl="1"/>
                      <a:r>
                        <a:rPr lang="ar-BH" sz="2800" b="1" dirty="0" smtClean="0">
                          <a:solidFill>
                            <a:srgbClr val="002060"/>
                          </a:solidFill>
                        </a:rPr>
                        <a:t>وجه المقارنة</a:t>
                      </a:r>
                      <a:endParaRPr lang="en-US" sz="2800" b="1" dirty="0">
                        <a:solidFill>
                          <a:srgbClr val="002060"/>
                        </a:solidFill>
                      </a:endParaRPr>
                    </a:p>
                  </a:txBody>
                  <a:tcPr/>
                </a:tc>
                <a:extLst>
                  <a:ext uri="{0D108BD9-81ED-4DB2-BD59-A6C34878D82A}">
                    <a16:rowId xmlns="" xmlns:a16="http://schemas.microsoft.com/office/drawing/2014/main" val="10000"/>
                  </a:ext>
                </a:extLst>
              </a:tr>
              <a:tr h="399896">
                <a:tc>
                  <a:txBody>
                    <a:bodyPr/>
                    <a:lstStyle/>
                    <a:p>
                      <a:pPr algn="ctr" rtl="1"/>
                      <a:endParaRPr lang="en-US" sz="2800" b="1" dirty="0"/>
                    </a:p>
                  </a:txBody>
                  <a:tcPr/>
                </a:tc>
                <a:tc>
                  <a:txBody>
                    <a:bodyPr/>
                    <a:lstStyle/>
                    <a:p>
                      <a:pPr algn="ctr" rtl="1"/>
                      <a:endParaRPr lang="en-US" sz="2800" b="1" dirty="0"/>
                    </a:p>
                  </a:txBody>
                  <a:tcPr/>
                </a:tc>
                <a:tc>
                  <a:txBody>
                    <a:bodyPr/>
                    <a:lstStyle/>
                    <a:p>
                      <a:pPr algn="ctr" rtl="1"/>
                      <a:r>
                        <a:rPr lang="ar-BH" sz="2800" b="1" dirty="0" smtClean="0"/>
                        <a:t>صفة الإلزام</a:t>
                      </a:r>
                      <a:endParaRPr lang="en-US" sz="2800" b="1" dirty="0"/>
                    </a:p>
                  </a:txBody>
                  <a:tcPr/>
                </a:tc>
                <a:extLst>
                  <a:ext uri="{0D108BD9-81ED-4DB2-BD59-A6C34878D82A}">
                    <a16:rowId xmlns="" xmlns:a16="http://schemas.microsoft.com/office/drawing/2014/main" val="10001"/>
                  </a:ext>
                </a:extLst>
              </a:tr>
            </a:tbl>
          </a:graphicData>
        </a:graphic>
      </p:graphicFrame>
      <p:grpSp>
        <p:nvGrpSpPr>
          <p:cNvPr id="6" name="Group 5"/>
          <p:cNvGrpSpPr/>
          <p:nvPr/>
        </p:nvGrpSpPr>
        <p:grpSpPr>
          <a:xfrm>
            <a:off x="0" y="6478265"/>
            <a:ext cx="12192000" cy="338554"/>
            <a:chOff x="0" y="6501793"/>
            <a:chExt cx="12192000" cy="338554"/>
          </a:xfrm>
        </p:grpSpPr>
        <p:cxnSp>
          <p:nvCxnSpPr>
            <p:cNvPr id="8" name="Straight Connector 7"/>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048000" y="6501793"/>
              <a:ext cx="9144000"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r" rtl="1"/>
              <a:r>
                <a:rPr lang="ar-BH" sz="1600" dirty="0" smtClean="0"/>
                <a:t>وزارة التربية والتعليم – 2020م</a:t>
              </a:r>
              <a:endParaRPr lang="en-US" sz="1600" dirty="0"/>
            </a:p>
          </p:txBody>
        </p:sp>
      </p:grpSp>
      <p:sp>
        <p:nvSpPr>
          <p:cNvPr id="11" name="Title 1"/>
          <p:cNvSpPr txBox="1">
            <a:spLocks/>
          </p:cNvSpPr>
          <p:nvPr/>
        </p:nvSpPr>
        <p:spPr>
          <a:xfrm>
            <a:off x="0" y="1"/>
            <a:ext cx="12192000" cy="274320"/>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ar-BH" sz="1400" b="1" dirty="0" smtClean="0">
                <a:solidFill>
                  <a:srgbClr val="002060"/>
                </a:solidFill>
              </a:rPr>
              <a:t>القانون التجاري                                                                                    </a:t>
            </a:r>
            <a:r>
              <a:rPr lang="ar-SA" sz="1400" b="1" dirty="0" smtClean="0">
                <a:solidFill>
                  <a:srgbClr val="002060"/>
                </a:solidFill>
              </a:rPr>
              <a:t>مصادر القانون التجاري                                                                    </a:t>
            </a:r>
            <a:r>
              <a:rPr lang="ar-BH" sz="1400" b="1" dirty="0" smtClean="0">
                <a:solidFill>
                  <a:srgbClr val="002060"/>
                </a:solidFill>
              </a:rPr>
              <a:t>قان </a:t>
            </a:r>
            <a:r>
              <a:rPr lang="ar-BH" sz="1400" b="1" dirty="0">
                <a:solidFill>
                  <a:srgbClr val="002060"/>
                </a:solidFill>
              </a:rPr>
              <a:t>211-803</a:t>
            </a:r>
            <a:r>
              <a:rPr lang="ar-BH" sz="1400" b="1" dirty="0" smtClean="0">
                <a:solidFill>
                  <a:srgbClr val="002060"/>
                </a:solidFill>
              </a:rPr>
              <a:t>         </a:t>
            </a:r>
            <a:r>
              <a:rPr lang="ar-BH" sz="1800" b="1" dirty="0" smtClean="0">
                <a:solidFill>
                  <a:srgbClr val="002060"/>
                </a:solidFill>
              </a:rPr>
              <a:t>                          </a:t>
            </a:r>
            <a:endParaRPr lang="ar-BH" sz="1800" b="1" dirty="0">
              <a:solidFill>
                <a:srgbClr val="002060"/>
              </a:solidFill>
            </a:endParaRPr>
          </a:p>
        </p:txBody>
      </p:sp>
    </p:spTree>
    <p:extLst>
      <p:ext uri="{BB962C8B-B14F-4D97-AF65-F5344CB8AC3E}">
        <p14:creationId xmlns:p14="http://schemas.microsoft.com/office/powerpoint/2010/main" val="2555745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345583" y="421182"/>
            <a:ext cx="11500833" cy="5937570"/>
          </a:xfrm>
          <a:prstGeom prst="frame">
            <a:avLst>
              <a:gd name="adj1" fmla="val 915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951962" y="603330"/>
            <a:ext cx="10368567" cy="5570756"/>
          </a:xfrm>
          <a:prstGeom prst="rect">
            <a:avLst/>
          </a:prstGeom>
          <a:noFill/>
        </p:spPr>
        <p:txBody>
          <a:bodyPr wrap="square" rtlCol="0">
            <a:spAutoFit/>
          </a:bodyPr>
          <a:lstStyle/>
          <a:p>
            <a:pPr algn="r" rtl="1"/>
            <a:r>
              <a:rPr lang="ar-BH" sz="2400" b="1" dirty="0" smtClean="0"/>
              <a:t>1</a:t>
            </a:r>
            <a:r>
              <a:rPr lang="ar-BH" sz="2800" b="1" dirty="0" smtClean="0"/>
              <a:t>) وضح الفرق بين ما يلي:</a:t>
            </a:r>
            <a:endParaRPr lang="ar-BH" sz="3600" b="1" dirty="0" smtClean="0"/>
          </a:p>
          <a:p>
            <a:pPr algn="r" rtl="1"/>
            <a:endParaRPr lang="ar-BH" sz="2800" dirty="0" smtClean="0"/>
          </a:p>
          <a:p>
            <a:pPr algn="r" rtl="1"/>
            <a:endParaRPr lang="ar-BH" sz="2800" dirty="0" smtClean="0"/>
          </a:p>
          <a:p>
            <a:pPr algn="r" rtl="1"/>
            <a:endParaRPr lang="ar-BH" sz="2800" dirty="0" smtClean="0"/>
          </a:p>
          <a:p>
            <a:pPr algn="r" rtl="1"/>
            <a:r>
              <a:rPr lang="ar-BH" sz="2800" dirty="0" smtClean="0"/>
              <a:t>2</a:t>
            </a:r>
            <a:r>
              <a:rPr lang="ar-BH" sz="2800" b="1" dirty="0" smtClean="0"/>
              <a:t>) عدد مصادر القانون؟</a:t>
            </a:r>
          </a:p>
          <a:p>
            <a:pPr algn="r" rtl="1"/>
            <a:r>
              <a:rPr lang="ar-BH" sz="3200" b="1" dirty="0" smtClean="0">
                <a:solidFill>
                  <a:srgbClr val="002060"/>
                </a:solidFill>
              </a:rPr>
              <a:t>المصدر الموضوعي المادي.</a:t>
            </a:r>
          </a:p>
          <a:p>
            <a:pPr algn="r" rtl="1"/>
            <a:r>
              <a:rPr lang="ar-BH" sz="3200" b="1" dirty="0" smtClean="0">
                <a:solidFill>
                  <a:srgbClr val="002060"/>
                </a:solidFill>
              </a:rPr>
              <a:t>المصدر التفسيري.</a:t>
            </a:r>
          </a:p>
          <a:p>
            <a:pPr algn="r" rtl="1"/>
            <a:r>
              <a:rPr lang="ar-BH" sz="3200" b="1" dirty="0" smtClean="0">
                <a:solidFill>
                  <a:srgbClr val="002060"/>
                </a:solidFill>
              </a:rPr>
              <a:t>المصدر التاريخي.</a:t>
            </a:r>
            <a:endParaRPr lang="ar-BH" sz="3200" b="1" dirty="0">
              <a:solidFill>
                <a:srgbClr val="002060"/>
              </a:solidFill>
            </a:endParaRPr>
          </a:p>
          <a:p>
            <a:pPr algn="r" rtl="1"/>
            <a:r>
              <a:rPr lang="ar-BH" sz="3200" b="1" dirty="0" smtClean="0">
                <a:solidFill>
                  <a:srgbClr val="002060"/>
                </a:solidFill>
              </a:rPr>
              <a:t>المصدر الرسمي.</a:t>
            </a:r>
            <a:endParaRPr lang="ar-BH" sz="2800" b="1" dirty="0" smtClean="0"/>
          </a:p>
          <a:p>
            <a:pPr algn="r" rtl="1"/>
            <a:r>
              <a:rPr lang="ar-BH" sz="3200" b="1" dirty="0" smtClean="0"/>
              <a:t>3</a:t>
            </a:r>
            <a:r>
              <a:rPr lang="ar-BH" sz="2800" b="1" dirty="0" smtClean="0"/>
              <a:t>) قارن بين القضاء والفقة؟</a:t>
            </a:r>
          </a:p>
          <a:p>
            <a:pPr algn="r" rtl="1"/>
            <a:r>
              <a:rPr lang="ar-BH" sz="2800" b="1" dirty="0" smtClean="0">
                <a:solidFill>
                  <a:srgbClr val="002060"/>
                </a:solidFill>
              </a:rPr>
              <a:t>القضاء هو مجموعة </a:t>
            </a:r>
            <a:r>
              <a:rPr lang="ar-BH" sz="2800" b="1" dirty="0">
                <a:solidFill>
                  <a:srgbClr val="002060"/>
                </a:solidFill>
              </a:rPr>
              <a:t>الاحكام التي تصدر من </a:t>
            </a:r>
            <a:r>
              <a:rPr lang="ar-BH" sz="2800" b="1" dirty="0" smtClean="0">
                <a:solidFill>
                  <a:srgbClr val="002060"/>
                </a:solidFill>
              </a:rPr>
              <a:t>المحاكم.</a:t>
            </a:r>
          </a:p>
          <a:p>
            <a:pPr algn="r" rtl="1"/>
            <a:r>
              <a:rPr lang="ar-BH" sz="2800" b="1" dirty="0" smtClean="0">
                <a:solidFill>
                  <a:srgbClr val="002060"/>
                </a:solidFill>
              </a:rPr>
              <a:t>الفقة هو الاراء </a:t>
            </a:r>
            <a:r>
              <a:rPr lang="ar-BH" sz="2800" b="1" dirty="0">
                <a:solidFill>
                  <a:srgbClr val="002060"/>
                </a:solidFill>
              </a:rPr>
              <a:t>والكتابات التي يعتمدها فقهاء القانون </a:t>
            </a:r>
            <a:r>
              <a:rPr lang="ar-BH" sz="2800" b="1" dirty="0" smtClean="0">
                <a:solidFill>
                  <a:srgbClr val="002060"/>
                </a:solidFill>
              </a:rPr>
              <a:t>وعلماؤه.</a:t>
            </a:r>
            <a:endParaRPr lang="ar-BH" sz="2800" b="1" dirty="0">
              <a:solidFill>
                <a:srgbClr val="002060"/>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723844534"/>
              </p:ext>
            </p:extLst>
          </p:nvPr>
        </p:nvGraphicFramePr>
        <p:xfrm>
          <a:off x="2338252" y="1288189"/>
          <a:ext cx="8427054" cy="1097541"/>
        </p:xfrm>
        <a:graphic>
          <a:graphicData uri="http://schemas.openxmlformats.org/drawingml/2006/table">
            <a:tbl>
              <a:tblPr firstRow="1" bandRow="1">
                <a:tableStyleId>{00A15C55-8517-42AA-B614-E9B94910E393}</a:tableStyleId>
              </a:tblPr>
              <a:tblGrid>
                <a:gridCol w="2809018">
                  <a:extLst>
                    <a:ext uri="{9D8B030D-6E8A-4147-A177-3AD203B41FA5}">
                      <a16:colId xmlns="" xmlns:a16="http://schemas.microsoft.com/office/drawing/2014/main" val="20000"/>
                    </a:ext>
                  </a:extLst>
                </a:gridCol>
                <a:gridCol w="2809018">
                  <a:extLst>
                    <a:ext uri="{9D8B030D-6E8A-4147-A177-3AD203B41FA5}">
                      <a16:colId xmlns="" xmlns:a16="http://schemas.microsoft.com/office/drawing/2014/main" val="20001"/>
                    </a:ext>
                  </a:extLst>
                </a:gridCol>
                <a:gridCol w="2809018">
                  <a:extLst>
                    <a:ext uri="{9D8B030D-6E8A-4147-A177-3AD203B41FA5}">
                      <a16:colId xmlns="" xmlns:a16="http://schemas.microsoft.com/office/drawing/2014/main" val="20002"/>
                    </a:ext>
                  </a:extLst>
                </a:gridCol>
              </a:tblGrid>
              <a:tr h="392303">
                <a:tc>
                  <a:txBody>
                    <a:bodyPr/>
                    <a:lstStyle/>
                    <a:p>
                      <a:pPr algn="ctr" rtl="1"/>
                      <a:r>
                        <a:rPr lang="ar-BH" sz="2800" b="1" dirty="0" smtClean="0">
                          <a:solidFill>
                            <a:srgbClr val="002060"/>
                          </a:solidFill>
                        </a:rPr>
                        <a:t>العادات التجارية</a:t>
                      </a:r>
                      <a:endParaRPr lang="en-US" sz="2800" b="1" dirty="0">
                        <a:solidFill>
                          <a:srgbClr val="002060"/>
                        </a:solidFill>
                      </a:endParaRPr>
                    </a:p>
                  </a:txBody>
                  <a:tcPr/>
                </a:tc>
                <a:tc>
                  <a:txBody>
                    <a:bodyPr/>
                    <a:lstStyle/>
                    <a:p>
                      <a:pPr algn="ctr" rtl="1"/>
                      <a:r>
                        <a:rPr lang="ar-BH" sz="2800" b="1" dirty="0" smtClean="0">
                          <a:solidFill>
                            <a:srgbClr val="002060"/>
                          </a:solidFill>
                        </a:rPr>
                        <a:t>العرف</a:t>
                      </a:r>
                      <a:r>
                        <a:rPr lang="ar-BH" sz="2800" b="1" baseline="0" dirty="0" smtClean="0">
                          <a:solidFill>
                            <a:srgbClr val="002060"/>
                          </a:solidFill>
                        </a:rPr>
                        <a:t> التجاري</a:t>
                      </a:r>
                      <a:endParaRPr lang="en-US" sz="2800" b="1" dirty="0">
                        <a:solidFill>
                          <a:srgbClr val="002060"/>
                        </a:solidFill>
                      </a:endParaRPr>
                    </a:p>
                  </a:txBody>
                  <a:tcPr/>
                </a:tc>
                <a:tc>
                  <a:txBody>
                    <a:bodyPr/>
                    <a:lstStyle/>
                    <a:p>
                      <a:pPr algn="ctr" rtl="1"/>
                      <a:r>
                        <a:rPr lang="ar-BH" sz="2800" b="1" dirty="0" smtClean="0">
                          <a:solidFill>
                            <a:srgbClr val="002060"/>
                          </a:solidFill>
                        </a:rPr>
                        <a:t>وجه المقارنة</a:t>
                      </a:r>
                      <a:endParaRPr lang="en-US" sz="2800" b="1" dirty="0">
                        <a:solidFill>
                          <a:srgbClr val="002060"/>
                        </a:solidFill>
                      </a:endParaRPr>
                    </a:p>
                  </a:txBody>
                  <a:tcPr/>
                </a:tc>
                <a:extLst>
                  <a:ext uri="{0D108BD9-81ED-4DB2-BD59-A6C34878D82A}">
                    <a16:rowId xmlns="" xmlns:a16="http://schemas.microsoft.com/office/drawing/2014/main" val="10000"/>
                  </a:ext>
                </a:extLst>
              </a:tr>
              <a:tr h="579381">
                <a:tc>
                  <a:txBody>
                    <a:bodyPr/>
                    <a:lstStyle/>
                    <a:p>
                      <a:pPr algn="ctr" rtl="1"/>
                      <a:r>
                        <a:rPr lang="ar-BH" sz="2800" b="1" dirty="0" smtClean="0">
                          <a:solidFill>
                            <a:srgbClr val="FF0000"/>
                          </a:solidFill>
                        </a:rPr>
                        <a:t>لغير ملزم</a:t>
                      </a:r>
                      <a:endParaRPr lang="en-US" sz="2800" b="1" dirty="0">
                        <a:solidFill>
                          <a:srgbClr val="FF0000"/>
                        </a:solidFill>
                      </a:endParaRPr>
                    </a:p>
                  </a:txBody>
                  <a:tcPr/>
                </a:tc>
                <a:tc>
                  <a:txBody>
                    <a:bodyPr/>
                    <a:lstStyle/>
                    <a:p>
                      <a:pPr algn="ctr" rtl="1"/>
                      <a:r>
                        <a:rPr lang="ar-BH" sz="2800" b="1" dirty="0" smtClean="0">
                          <a:solidFill>
                            <a:srgbClr val="FF0000"/>
                          </a:solidFill>
                        </a:rPr>
                        <a:t>ملزم</a:t>
                      </a:r>
                      <a:endParaRPr lang="en-US" sz="2800" b="1" dirty="0">
                        <a:solidFill>
                          <a:srgbClr val="FF0000"/>
                        </a:solidFill>
                      </a:endParaRPr>
                    </a:p>
                  </a:txBody>
                  <a:tcPr/>
                </a:tc>
                <a:tc>
                  <a:txBody>
                    <a:bodyPr/>
                    <a:lstStyle/>
                    <a:p>
                      <a:pPr algn="ctr" rtl="1"/>
                      <a:r>
                        <a:rPr lang="ar-BH" sz="2800" b="1" dirty="0" smtClean="0">
                          <a:solidFill>
                            <a:srgbClr val="FF0000"/>
                          </a:solidFill>
                        </a:rPr>
                        <a:t>صفة الالزام</a:t>
                      </a:r>
                      <a:endParaRPr lang="en-US" sz="2800" b="1" dirty="0">
                        <a:solidFill>
                          <a:srgbClr val="FF0000"/>
                        </a:solidFill>
                      </a:endParaRPr>
                    </a:p>
                  </a:txBody>
                  <a:tcPr/>
                </a:tc>
                <a:extLst>
                  <a:ext uri="{0D108BD9-81ED-4DB2-BD59-A6C34878D82A}">
                    <a16:rowId xmlns="" xmlns:a16="http://schemas.microsoft.com/office/drawing/2014/main" val="10001"/>
                  </a:ext>
                </a:extLst>
              </a:tr>
            </a:tbl>
          </a:graphicData>
        </a:graphic>
      </p:graphicFrame>
      <p:grpSp>
        <p:nvGrpSpPr>
          <p:cNvPr id="6" name="Group 5"/>
          <p:cNvGrpSpPr/>
          <p:nvPr/>
        </p:nvGrpSpPr>
        <p:grpSpPr>
          <a:xfrm>
            <a:off x="0" y="6478265"/>
            <a:ext cx="12192000" cy="338554"/>
            <a:chOff x="0" y="6501793"/>
            <a:chExt cx="12192000" cy="338554"/>
          </a:xfrm>
        </p:grpSpPr>
        <p:cxnSp>
          <p:nvCxnSpPr>
            <p:cNvPr id="8" name="Straight Connector 7"/>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048000" y="6501793"/>
              <a:ext cx="9144000"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r" rtl="1"/>
              <a:r>
                <a:rPr lang="ar-BH" sz="1600" dirty="0" smtClean="0"/>
                <a:t>وزارة التربية والتعليم – 2020م</a:t>
              </a:r>
              <a:endParaRPr lang="en-US" sz="1600" dirty="0"/>
            </a:p>
          </p:txBody>
        </p:sp>
      </p:grpSp>
      <p:sp>
        <p:nvSpPr>
          <p:cNvPr id="11" name="Rectangle 10"/>
          <p:cNvSpPr/>
          <p:nvPr/>
        </p:nvSpPr>
        <p:spPr>
          <a:xfrm>
            <a:off x="5749761" y="260445"/>
            <a:ext cx="772968" cy="523220"/>
          </a:xfrm>
          <a:prstGeom prst="rect">
            <a:avLst/>
          </a:prstGeom>
          <a:noFill/>
        </p:spPr>
        <p:txBody>
          <a:bodyPr wrap="none" lIns="91440" tIns="45720" rIns="91440" bIns="45720">
            <a:spAutoFit/>
          </a:bodyPr>
          <a:lstStyle/>
          <a:p>
            <a:pPr algn="ctr"/>
            <a:r>
              <a:rPr lang="ar-BH" sz="2800" b="1" u="sng" cap="none" spc="0" dirty="0" smtClean="0">
                <a:ln w="0"/>
                <a:solidFill>
                  <a:srgbClr val="FF0000"/>
                </a:solidFill>
                <a:effectLst>
                  <a:outerShdw blurRad="38100" dist="19050" dir="2700000" algn="tl" rotWithShape="0">
                    <a:schemeClr val="dk1">
                      <a:alpha val="40000"/>
                    </a:schemeClr>
                  </a:outerShdw>
                </a:effectLst>
              </a:rPr>
              <a:t>نشاط</a:t>
            </a:r>
            <a:endParaRPr lang="en-US" sz="2800" b="1" u="sng" cap="none" spc="0" dirty="0">
              <a:ln w="0"/>
              <a:solidFill>
                <a:srgbClr val="FF0000"/>
              </a:solidFill>
              <a:effectLst>
                <a:outerShdw blurRad="38100" dist="19050" dir="2700000" algn="tl" rotWithShape="0">
                  <a:schemeClr val="dk1">
                    <a:alpha val="40000"/>
                  </a:schemeClr>
                </a:outerShdw>
              </a:effectLst>
            </a:endParaRPr>
          </a:p>
        </p:txBody>
      </p:sp>
      <p:sp>
        <p:nvSpPr>
          <p:cNvPr id="12" name="Title 1"/>
          <p:cNvSpPr txBox="1">
            <a:spLocks/>
          </p:cNvSpPr>
          <p:nvPr/>
        </p:nvSpPr>
        <p:spPr>
          <a:xfrm>
            <a:off x="0" y="1"/>
            <a:ext cx="12192000" cy="274320"/>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ar-BH" sz="1400" b="1" dirty="0" smtClean="0">
                <a:solidFill>
                  <a:srgbClr val="002060"/>
                </a:solidFill>
              </a:rPr>
              <a:t>القانون التجاري                                                                                    </a:t>
            </a:r>
            <a:r>
              <a:rPr lang="ar-SA" sz="1400" b="1" dirty="0" smtClean="0">
                <a:solidFill>
                  <a:srgbClr val="002060"/>
                </a:solidFill>
              </a:rPr>
              <a:t>مصادر القانون التجاري                                                                    </a:t>
            </a:r>
            <a:r>
              <a:rPr lang="ar-BH" sz="1400" b="1" dirty="0" smtClean="0">
                <a:solidFill>
                  <a:srgbClr val="002060"/>
                </a:solidFill>
              </a:rPr>
              <a:t>قان </a:t>
            </a:r>
            <a:r>
              <a:rPr lang="ar-BH" sz="1400" b="1" dirty="0">
                <a:solidFill>
                  <a:srgbClr val="002060"/>
                </a:solidFill>
              </a:rPr>
              <a:t>211-803</a:t>
            </a:r>
            <a:r>
              <a:rPr lang="ar-BH" sz="1400" b="1" dirty="0" smtClean="0">
                <a:solidFill>
                  <a:srgbClr val="002060"/>
                </a:solidFill>
              </a:rPr>
              <a:t>         </a:t>
            </a:r>
            <a:r>
              <a:rPr lang="ar-BH" sz="1800" b="1" dirty="0" smtClean="0">
                <a:solidFill>
                  <a:srgbClr val="002060"/>
                </a:solidFill>
              </a:rPr>
              <a:t>                          </a:t>
            </a:r>
            <a:endParaRPr lang="ar-BH" sz="1800" b="1" dirty="0">
              <a:solidFill>
                <a:srgbClr val="002060"/>
              </a:solidFill>
            </a:endParaRPr>
          </a:p>
        </p:txBody>
      </p:sp>
    </p:spTree>
    <p:extLst>
      <p:ext uri="{BB962C8B-B14F-4D97-AF65-F5344CB8AC3E}">
        <p14:creationId xmlns:p14="http://schemas.microsoft.com/office/powerpoint/2010/main" val="6975982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docProps/app.xml><?xml version="1.0" encoding="utf-8"?>
<Properties xmlns="http://schemas.openxmlformats.org/officeDocument/2006/extended-properties" xmlns:vt="http://schemas.openxmlformats.org/officeDocument/2006/docPropsVTypes">
  <Template>PPT TMPLT (2)</Template>
  <TotalTime>483</TotalTime>
  <Words>618</Words>
  <Application>Microsoft Office PowerPoint</Application>
  <PresentationFormat>Widescreen</PresentationFormat>
  <Paragraphs>137</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Andalus</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Mohamed Salameh Mfadi Alsalimeh</cp:lastModifiedBy>
  <cp:revision>95</cp:revision>
  <dcterms:created xsi:type="dcterms:W3CDTF">2020-03-09T08:29:54Z</dcterms:created>
  <dcterms:modified xsi:type="dcterms:W3CDTF">2020-08-16T07:16:55Z</dcterms:modified>
</cp:coreProperties>
</file>