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54" r:id="rId9"/>
    <p:sldId id="355" r:id="rId10"/>
    <p:sldId id="313" r:id="rId11"/>
    <p:sldId id="356" r:id="rId12"/>
    <p:sldId id="316" r:id="rId13"/>
    <p:sldId id="357" r:id="rId14"/>
    <p:sldId id="342" r:id="rId15"/>
    <p:sldId id="358" r:id="rId16"/>
    <p:sldId id="359" r:id="rId17"/>
    <p:sldId id="346" r:id="rId18"/>
    <p:sldId id="360" r:id="rId19"/>
    <p:sldId id="349" r:id="rId20"/>
    <p:sldId id="353" r:id="rId21"/>
    <p:sldId id="337" r:id="rId22"/>
    <p:sldId id="362" r:id="rId23"/>
    <p:sldId id="350" r:id="rId24"/>
    <p:sldId id="352" r:id="rId25"/>
    <p:sldId id="281" r:id="rId26"/>
    <p:sldId id="282" r:id="rId27"/>
    <p:sldId id="361" r:id="rId28"/>
    <p:sldId id="285" r:id="rId29"/>
    <p:sldId id="286" r:id="rId30"/>
    <p:sldId id="287" r:id="rId31"/>
    <p:sldId id="288" r:id="rId32"/>
    <p:sldId id="363"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A974AA"/>
    <a:srgbClr val="FF6699"/>
    <a:srgbClr val="3366FF"/>
    <a:srgbClr val="FDD8CF"/>
    <a:srgbClr val="5A6F55"/>
    <a:srgbClr val="F29223"/>
    <a:srgbClr val="3F5378"/>
    <a:srgbClr val="D4DBE8"/>
    <a:srgbClr val="CF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3" d="100"/>
          <a:sy n="83" d="100"/>
        </p:scale>
        <p:origin x="45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10A6E-C7EC-4BA8-80B6-AC5FEB622613}" type="doc">
      <dgm:prSet loTypeId="urn:microsoft.com/office/officeart/2005/8/layout/equation2" loCatId="relationship" qsTypeId="urn:microsoft.com/office/officeart/2005/8/quickstyle/3d1" qsCatId="3D" csTypeId="urn:microsoft.com/office/officeart/2005/8/colors/colorful1" csCatId="colorful" phldr="1"/>
      <dgm:spPr/>
    </dgm:pt>
    <dgm:pt modelId="{90E5A618-9611-4F1E-BF2B-23BBE1105F31}">
      <dgm:prSet phldrT="[Text]"/>
      <dgm:spPr>
        <a:solidFill>
          <a:srgbClr val="C00000"/>
        </a:solidFill>
      </dgm:spPr>
      <dgm:t>
        <a:bodyPr/>
        <a:lstStyle/>
        <a:p>
          <a:r>
            <a:rPr lang="ar-BH" b="1" dirty="0">
              <a:latin typeface="Sakkal Majalla" panose="02000000000000000000" pitchFamily="2" charset="-78"/>
              <a:cs typeface="Sakkal Majalla" panose="02000000000000000000" pitchFamily="2" charset="-78"/>
            </a:rPr>
            <a:t>هيئة ضمان جَوْدة التعليم والتدريب</a:t>
          </a:r>
          <a:endParaRPr lang="en-US" b="1" dirty="0">
            <a:latin typeface="Sakkal Majalla" panose="02000000000000000000" pitchFamily="2" charset="-78"/>
            <a:cs typeface="Sakkal Majalla" panose="02000000000000000000" pitchFamily="2" charset="-78"/>
          </a:endParaRPr>
        </a:p>
      </dgm:t>
    </dgm:pt>
    <dgm:pt modelId="{B1005CA0-3360-4EF1-89EC-28C752CD36B3}" type="parTrans" cxnId="{53838A5C-859B-464E-9AC7-5EF3BC3222D3}">
      <dgm:prSet/>
      <dgm:spPr/>
      <dgm:t>
        <a:bodyPr/>
        <a:lstStyle/>
        <a:p>
          <a:endParaRPr lang="en-US"/>
        </a:p>
      </dgm:t>
    </dgm:pt>
    <dgm:pt modelId="{61728817-A3DC-4359-ACC5-CABF4117684E}" type="sibTrans" cxnId="{53838A5C-859B-464E-9AC7-5EF3BC3222D3}">
      <dgm:prSet/>
      <dgm:spPr>
        <a:solidFill>
          <a:schemeClr val="bg2">
            <a:lumMod val="50000"/>
          </a:schemeClr>
        </a:solidFill>
      </dgm:spPr>
      <dgm:t>
        <a:bodyPr/>
        <a:lstStyle/>
        <a:p>
          <a:endParaRPr lang="en-US"/>
        </a:p>
      </dgm:t>
    </dgm:pt>
    <dgm:pt modelId="{5A782269-9757-4FD1-8F56-D50C33909302}">
      <dgm:prSet phldrT="[Text]" custT="1"/>
      <dgm:spPr>
        <a:solidFill>
          <a:schemeClr val="accent5"/>
        </a:solidFill>
      </dgm:spPr>
      <dgm:t>
        <a:bodyPr/>
        <a:lstStyle/>
        <a:p>
          <a:r>
            <a:rPr lang="ar-BH" sz="2800" b="1" dirty="0">
              <a:latin typeface="Sakkal Majalla" panose="02000000000000000000" pitchFamily="2" charset="-78"/>
              <a:cs typeface="Sakkal Majalla" panose="02000000000000000000" pitchFamily="2" charset="-78"/>
            </a:rPr>
            <a:t>جمعية البحرين للجَوْدة</a:t>
          </a:r>
          <a:endParaRPr lang="en-US" sz="2800" b="1" dirty="0">
            <a:latin typeface="Sakkal Majalla" panose="02000000000000000000" pitchFamily="2" charset="-78"/>
            <a:cs typeface="Sakkal Majalla" panose="02000000000000000000" pitchFamily="2" charset="-78"/>
          </a:endParaRPr>
        </a:p>
      </dgm:t>
    </dgm:pt>
    <dgm:pt modelId="{B51370E6-F162-4E16-A20C-065ECC32C9E8}" type="parTrans" cxnId="{B767CED9-D8BA-4029-B086-E3E201EC0D6D}">
      <dgm:prSet/>
      <dgm:spPr/>
      <dgm:t>
        <a:bodyPr/>
        <a:lstStyle/>
        <a:p>
          <a:endParaRPr lang="en-US"/>
        </a:p>
      </dgm:t>
    </dgm:pt>
    <dgm:pt modelId="{804E0E5C-DC72-482B-A52C-699DD7878A47}" type="sibTrans" cxnId="{B767CED9-D8BA-4029-B086-E3E201EC0D6D}">
      <dgm:prSet/>
      <dgm:spPr>
        <a:solidFill>
          <a:schemeClr val="accent6"/>
        </a:solidFill>
      </dgm:spPr>
      <dgm:t>
        <a:bodyPr/>
        <a:lstStyle/>
        <a:p>
          <a:endParaRPr lang="en-US"/>
        </a:p>
      </dgm:t>
    </dgm:pt>
    <dgm:pt modelId="{C0E620EE-90F1-4F44-9CD3-8BC4403A6B7F}">
      <dgm:prSet phldrT="[Text]"/>
      <dgm:spPr>
        <a:solidFill>
          <a:srgbClr val="A974AA"/>
        </a:solidFill>
      </dgm:spPr>
      <dgm:t>
        <a:bodyPr/>
        <a:lstStyle/>
        <a:p>
          <a:r>
            <a:rPr lang="ar-BH" b="1" dirty="0">
              <a:latin typeface="Sakkal Majalla" panose="02000000000000000000" pitchFamily="2" charset="-78"/>
              <a:cs typeface="Sakkal Majalla" panose="02000000000000000000" pitchFamily="2" charset="-78"/>
            </a:rPr>
            <a:t>المؤسسات الداعمة للجَوْدة في مملكة البحرين</a:t>
          </a:r>
          <a:endParaRPr lang="en-US" b="1" dirty="0">
            <a:latin typeface="Sakkal Majalla" panose="02000000000000000000" pitchFamily="2" charset="-78"/>
            <a:cs typeface="Sakkal Majalla" panose="02000000000000000000" pitchFamily="2" charset="-78"/>
          </a:endParaRPr>
        </a:p>
      </dgm:t>
    </dgm:pt>
    <dgm:pt modelId="{16181F22-7B7A-4654-B5EA-F31B3C862210}" type="parTrans" cxnId="{F2B0BBFB-60AE-4685-978D-9FE16437F828}">
      <dgm:prSet/>
      <dgm:spPr/>
      <dgm:t>
        <a:bodyPr/>
        <a:lstStyle/>
        <a:p>
          <a:endParaRPr lang="en-US"/>
        </a:p>
      </dgm:t>
    </dgm:pt>
    <dgm:pt modelId="{238AA915-CF1D-411A-AA7D-B0A14882F5F7}" type="sibTrans" cxnId="{F2B0BBFB-60AE-4685-978D-9FE16437F828}">
      <dgm:prSet/>
      <dgm:spPr/>
      <dgm:t>
        <a:bodyPr/>
        <a:lstStyle/>
        <a:p>
          <a:endParaRPr lang="en-US"/>
        </a:p>
      </dgm:t>
    </dgm:pt>
    <dgm:pt modelId="{B55A6A1E-DC4A-4E9B-8E4C-94F23C21AD09}" type="pres">
      <dgm:prSet presAssocID="{52D10A6E-C7EC-4BA8-80B6-AC5FEB622613}" presName="Name0" presStyleCnt="0">
        <dgm:presLayoutVars>
          <dgm:dir val="rev"/>
          <dgm:resizeHandles val="exact"/>
        </dgm:presLayoutVars>
      </dgm:prSet>
      <dgm:spPr/>
    </dgm:pt>
    <dgm:pt modelId="{8020380B-034B-4030-99D2-3E3F8D3F2A19}" type="pres">
      <dgm:prSet presAssocID="{52D10A6E-C7EC-4BA8-80B6-AC5FEB622613}" presName="vNodes" presStyleCnt="0"/>
      <dgm:spPr/>
    </dgm:pt>
    <dgm:pt modelId="{6DB4E390-A96E-4DFE-8109-077B8EDE82A6}" type="pres">
      <dgm:prSet presAssocID="{90E5A618-9611-4F1E-BF2B-23BBE1105F31}" presName="node" presStyleLbl="node1" presStyleIdx="0" presStyleCnt="3">
        <dgm:presLayoutVars>
          <dgm:bulletEnabled val="1"/>
        </dgm:presLayoutVars>
      </dgm:prSet>
      <dgm:spPr/>
    </dgm:pt>
    <dgm:pt modelId="{49B6A32C-9985-4580-AF2D-35CAB9D58CD9}" type="pres">
      <dgm:prSet presAssocID="{61728817-A3DC-4359-ACC5-CABF4117684E}" presName="spacerT" presStyleCnt="0"/>
      <dgm:spPr/>
    </dgm:pt>
    <dgm:pt modelId="{F994CC99-BCAD-4F81-B576-C08DCDBE3BC0}" type="pres">
      <dgm:prSet presAssocID="{61728817-A3DC-4359-ACC5-CABF4117684E}" presName="sibTrans" presStyleLbl="sibTrans2D1" presStyleIdx="0" presStyleCnt="2"/>
      <dgm:spPr/>
    </dgm:pt>
    <dgm:pt modelId="{F4CC1019-26E2-4AB0-8090-DAD3992E5371}" type="pres">
      <dgm:prSet presAssocID="{61728817-A3DC-4359-ACC5-CABF4117684E}" presName="spacerB" presStyleCnt="0"/>
      <dgm:spPr/>
    </dgm:pt>
    <dgm:pt modelId="{A19898F0-6919-4236-BB21-826DFCD351C0}" type="pres">
      <dgm:prSet presAssocID="{5A782269-9757-4FD1-8F56-D50C33909302}" presName="node" presStyleLbl="node1" presStyleIdx="1" presStyleCnt="3">
        <dgm:presLayoutVars>
          <dgm:bulletEnabled val="1"/>
        </dgm:presLayoutVars>
      </dgm:prSet>
      <dgm:spPr/>
    </dgm:pt>
    <dgm:pt modelId="{0CB6793D-6496-42E5-AD1D-2091DD55CAC5}" type="pres">
      <dgm:prSet presAssocID="{52D10A6E-C7EC-4BA8-80B6-AC5FEB622613}" presName="sibTransLast" presStyleLbl="sibTrans2D1" presStyleIdx="1" presStyleCnt="2"/>
      <dgm:spPr/>
    </dgm:pt>
    <dgm:pt modelId="{70BEFD15-732F-4541-ACD2-64EF1A73B70E}" type="pres">
      <dgm:prSet presAssocID="{52D10A6E-C7EC-4BA8-80B6-AC5FEB622613}" presName="connectorText" presStyleLbl="sibTrans2D1" presStyleIdx="1" presStyleCnt="2"/>
      <dgm:spPr/>
    </dgm:pt>
    <dgm:pt modelId="{64A27193-F8AC-4C7D-A534-B822385D6124}" type="pres">
      <dgm:prSet presAssocID="{52D10A6E-C7EC-4BA8-80B6-AC5FEB622613}" presName="lastNode" presStyleLbl="node1" presStyleIdx="2" presStyleCnt="3">
        <dgm:presLayoutVars>
          <dgm:bulletEnabled val="1"/>
        </dgm:presLayoutVars>
      </dgm:prSet>
      <dgm:spPr/>
    </dgm:pt>
  </dgm:ptLst>
  <dgm:cxnLst>
    <dgm:cxn modelId="{A665E20B-7B85-44E1-B909-4165A716E7BD}" type="presOf" srcId="{C0E620EE-90F1-4F44-9CD3-8BC4403A6B7F}" destId="{64A27193-F8AC-4C7D-A534-B822385D6124}" srcOrd="0" destOrd="0" presId="urn:microsoft.com/office/officeart/2005/8/layout/equation2"/>
    <dgm:cxn modelId="{53838A5C-859B-464E-9AC7-5EF3BC3222D3}" srcId="{52D10A6E-C7EC-4BA8-80B6-AC5FEB622613}" destId="{90E5A618-9611-4F1E-BF2B-23BBE1105F31}" srcOrd="0" destOrd="0" parTransId="{B1005CA0-3360-4EF1-89EC-28C752CD36B3}" sibTransId="{61728817-A3DC-4359-ACC5-CABF4117684E}"/>
    <dgm:cxn modelId="{E57B4448-E8C3-4115-B2DA-2D2DF39BDC2E}" type="presOf" srcId="{90E5A618-9611-4F1E-BF2B-23BBE1105F31}" destId="{6DB4E390-A96E-4DFE-8109-077B8EDE82A6}" srcOrd="0" destOrd="0" presId="urn:microsoft.com/office/officeart/2005/8/layout/equation2"/>
    <dgm:cxn modelId="{BBAFF44C-EFA8-4EFC-9C87-D379466F1423}" type="presOf" srcId="{804E0E5C-DC72-482B-A52C-699DD7878A47}" destId="{0CB6793D-6496-42E5-AD1D-2091DD55CAC5}" srcOrd="0" destOrd="0" presId="urn:microsoft.com/office/officeart/2005/8/layout/equation2"/>
    <dgm:cxn modelId="{83D0E370-4EDD-4510-A678-A5DF58F81B7C}" type="presOf" srcId="{61728817-A3DC-4359-ACC5-CABF4117684E}" destId="{F994CC99-BCAD-4F81-B576-C08DCDBE3BC0}" srcOrd="0" destOrd="0" presId="urn:microsoft.com/office/officeart/2005/8/layout/equation2"/>
    <dgm:cxn modelId="{E19BEF9A-5E59-47B6-94FB-B4078F963421}" type="presOf" srcId="{5A782269-9757-4FD1-8F56-D50C33909302}" destId="{A19898F0-6919-4236-BB21-826DFCD351C0}" srcOrd="0" destOrd="0" presId="urn:microsoft.com/office/officeart/2005/8/layout/equation2"/>
    <dgm:cxn modelId="{3BF610D7-1074-44D6-8EC8-9B24BEB6717F}" type="presOf" srcId="{52D10A6E-C7EC-4BA8-80B6-AC5FEB622613}" destId="{B55A6A1E-DC4A-4E9B-8E4C-94F23C21AD09}" srcOrd="0" destOrd="0" presId="urn:microsoft.com/office/officeart/2005/8/layout/equation2"/>
    <dgm:cxn modelId="{B767CED9-D8BA-4029-B086-E3E201EC0D6D}" srcId="{52D10A6E-C7EC-4BA8-80B6-AC5FEB622613}" destId="{5A782269-9757-4FD1-8F56-D50C33909302}" srcOrd="1" destOrd="0" parTransId="{B51370E6-F162-4E16-A20C-065ECC32C9E8}" sibTransId="{804E0E5C-DC72-482B-A52C-699DD7878A47}"/>
    <dgm:cxn modelId="{A510DCD9-BF09-4F40-BB3A-EFA27AA709D8}" type="presOf" srcId="{804E0E5C-DC72-482B-A52C-699DD7878A47}" destId="{70BEFD15-732F-4541-ACD2-64EF1A73B70E}" srcOrd="1" destOrd="0" presId="urn:microsoft.com/office/officeart/2005/8/layout/equation2"/>
    <dgm:cxn modelId="{F2B0BBFB-60AE-4685-978D-9FE16437F828}" srcId="{52D10A6E-C7EC-4BA8-80B6-AC5FEB622613}" destId="{C0E620EE-90F1-4F44-9CD3-8BC4403A6B7F}" srcOrd="2" destOrd="0" parTransId="{16181F22-7B7A-4654-B5EA-F31B3C862210}" sibTransId="{238AA915-CF1D-411A-AA7D-B0A14882F5F7}"/>
    <dgm:cxn modelId="{BA956459-F2A1-4663-8361-105C60E96664}" type="presParOf" srcId="{B55A6A1E-DC4A-4E9B-8E4C-94F23C21AD09}" destId="{8020380B-034B-4030-99D2-3E3F8D3F2A19}" srcOrd="0" destOrd="0" presId="urn:microsoft.com/office/officeart/2005/8/layout/equation2"/>
    <dgm:cxn modelId="{6EFE6E78-9DB5-4825-B740-D4022C7792F4}" type="presParOf" srcId="{8020380B-034B-4030-99D2-3E3F8D3F2A19}" destId="{6DB4E390-A96E-4DFE-8109-077B8EDE82A6}" srcOrd="0" destOrd="0" presId="urn:microsoft.com/office/officeart/2005/8/layout/equation2"/>
    <dgm:cxn modelId="{1458D3A3-7ED7-48AB-9A81-6F1A5C155755}" type="presParOf" srcId="{8020380B-034B-4030-99D2-3E3F8D3F2A19}" destId="{49B6A32C-9985-4580-AF2D-35CAB9D58CD9}" srcOrd="1" destOrd="0" presId="urn:microsoft.com/office/officeart/2005/8/layout/equation2"/>
    <dgm:cxn modelId="{DFBC26E2-CBA5-4DA7-B684-8D50A6195689}" type="presParOf" srcId="{8020380B-034B-4030-99D2-3E3F8D3F2A19}" destId="{F994CC99-BCAD-4F81-B576-C08DCDBE3BC0}" srcOrd="2" destOrd="0" presId="urn:microsoft.com/office/officeart/2005/8/layout/equation2"/>
    <dgm:cxn modelId="{E5AB3D13-A269-4824-89F4-913208BC986B}" type="presParOf" srcId="{8020380B-034B-4030-99D2-3E3F8D3F2A19}" destId="{F4CC1019-26E2-4AB0-8090-DAD3992E5371}" srcOrd="3" destOrd="0" presId="urn:microsoft.com/office/officeart/2005/8/layout/equation2"/>
    <dgm:cxn modelId="{D0077400-FBE1-4CDA-8694-20016D5DCA38}" type="presParOf" srcId="{8020380B-034B-4030-99D2-3E3F8D3F2A19}" destId="{A19898F0-6919-4236-BB21-826DFCD351C0}" srcOrd="4" destOrd="0" presId="urn:microsoft.com/office/officeart/2005/8/layout/equation2"/>
    <dgm:cxn modelId="{5B4884F4-F745-4A3E-AFE1-0DCD96C6AF3A}" type="presParOf" srcId="{B55A6A1E-DC4A-4E9B-8E4C-94F23C21AD09}" destId="{0CB6793D-6496-42E5-AD1D-2091DD55CAC5}" srcOrd="1" destOrd="0" presId="urn:microsoft.com/office/officeart/2005/8/layout/equation2"/>
    <dgm:cxn modelId="{6851A926-4571-47D3-8C97-691284E2339B}" type="presParOf" srcId="{0CB6793D-6496-42E5-AD1D-2091DD55CAC5}" destId="{70BEFD15-732F-4541-ACD2-64EF1A73B70E}" srcOrd="0" destOrd="0" presId="urn:microsoft.com/office/officeart/2005/8/layout/equation2"/>
    <dgm:cxn modelId="{31FFB773-3AEF-4F5D-9148-0A38D59B7931}" type="presParOf" srcId="{B55A6A1E-DC4A-4E9B-8E4C-94F23C21AD09}" destId="{64A27193-F8AC-4C7D-A534-B822385D612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4E390-A96E-4DFE-8109-077B8EDE82A6}">
      <dsp:nvSpPr>
        <dsp:cNvPr id="0" name=""/>
        <dsp:cNvSpPr/>
      </dsp:nvSpPr>
      <dsp:spPr>
        <a:xfrm>
          <a:off x="5422307" y="51"/>
          <a:ext cx="1807565" cy="1807565"/>
        </a:xfrm>
        <a:prstGeom prst="ellipse">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هيئة ضمان جَوْدة التعليم والتدريب</a:t>
          </a:r>
          <a:endParaRPr lang="en-US" sz="2400" b="1" kern="1200" dirty="0">
            <a:latin typeface="Sakkal Majalla" panose="02000000000000000000" pitchFamily="2" charset="-78"/>
            <a:cs typeface="Sakkal Majalla" panose="02000000000000000000" pitchFamily="2" charset="-78"/>
          </a:endParaRPr>
        </a:p>
      </dsp:txBody>
      <dsp:txXfrm>
        <a:off x="5687019" y="264763"/>
        <a:ext cx="1278141" cy="1278141"/>
      </dsp:txXfrm>
    </dsp:sp>
    <dsp:sp modelId="{F994CC99-BCAD-4F81-B576-C08DCDBE3BC0}">
      <dsp:nvSpPr>
        <dsp:cNvPr id="0" name=""/>
        <dsp:cNvSpPr/>
      </dsp:nvSpPr>
      <dsp:spPr>
        <a:xfrm>
          <a:off x="5801895" y="1954391"/>
          <a:ext cx="1048387" cy="1048387"/>
        </a:xfrm>
        <a:prstGeom prst="mathPlus">
          <a:avLst/>
        </a:prstGeom>
        <a:solidFill>
          <a:schemeClr val="bg2">
            <a:lumMod val="50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40859" y="2355294"/>
        <a:ext cx="770459" cy="246581"/>
      </dsp:txXfrm>
    </dsp:sp>
    <dsp:sp modelId="{A19898F0-6919-4236-BB21-826DFCD351C0}">
      <dsp:nvSpPr>
        <dsp:cNvPr id="0" name=""/>
        <dsp:cNvSpPr/>
      </dsp:nvSpPr>
      <dsp:spPr>
        <a:xfrm>
          <a:off x="5422307" y="3149553"/>
          <a:ext cx="1807565" cy="1807565"/>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جمعية البحرين للجَوْدة</a:t>
          </a:r>
          <a:endParaRPr lang="en-US" sz="2800" b="1" kern="1200" dirty="0">
            <a:latin typeface="Sakkal Majalla" panose="02000000000000000000" pitchFamily="2" charset="-78"/>
            <a:cs typeface="Sakkal Majalla" panose="02000000000000000000" pitchFamily="2" charset="-78"/>
          </a:endParaRPr>
        </a:p>
      </dsp:txBody>
      <dsp:txXfrm>
        <a:off x="5687019" y="3414265"/>
        <a:ext cx="1278141" cy="1278141"/>
      </dsp:txXfrm>
    </dsp:sp>
    <dsp:sp modelId="{0CB6793D-6496-42E5-AD1D-2091DD55CAC5}">
      <dsp:nvSpPr>
        <dsp:cNvPr id="0" name=""/>
        <dsp:cNvSpPr/>
      </dsp:nvSpPr>
      <dsp:spPr>
        <a:xfrm rot="10800000">
          <a:off x="4576366" y="2142377"/>
          <a:ext cx="574805" cy="672414"/>
        </a:xfrm>
        <a:prstGeom prst="rightArrow">
          <a:avLst>
            <a:gd name="adj1" fmla="val 60000"/>
            <a:gd name="adj2" fmla="val 50000"/>
          </a:avLst>
        </a:prstGeom>
        <a:solidFill>
          <a:schemeClr val="accent6"/>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748807" y="2276860"/>
        <a:ext cx="402364" cy="403448"/>
      </dsp:txXfrm>
    </dsp:sp>
    <dsp:sp modelId="{64A27193-F8AC-4C7D-A534-B822385D6124}">
      <dsp:nvSpPr>
        <dsp:cNvPr id="0" name=""/>
        <dsp:cNvSpPr/>
      </dsp:nvSpPr>
      <dsp:spPr>
        <a:xfrm>
          <a:off x="722637" y="671019"/>
          <a:ext cx="3615130" cy="3615130"/>
        </a:xfrm>
        <a:prstGeom prst="ellipse">
          <a:avLst/>
        </a:prstGeom>
        <a:solidFill>
          <a:srgbClr val="A974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ar-BH" sz="3800" b="1" kern="1200" dirty="0">
              <a:latin typeface="Sakkal Majalla" panose="02000000000000000000" pitchFamily="2" charset="-78"/>
              <a:cs typeface="Sakkal Majalla" panose="02000000000000000000" pitchFamily="2" charset="-78"/>
            </a:rPr>
            <a:t>المؤسسات الداعمة للجَوْدة في مملكة البحرين</a:t>
          </a:r>
          <a:endParaRPr lang="en-US" sz="3800" b="1" kern="1200" dirty="0">
            <a:latin typeface="Sakkal Majalla" panose="02000000000000000000" pitchFamily="2" charset="-78"/>
            <a:cs typeface="Sakkal Majalla" panose="02000000000000000000" pitchFamily="2" charset="-78"/>
          </a:endParaRPr>
        </a:p>
      </dsp:txBody>
      <dsp:txXfrm>
        <a:off x="1252061" y="1200443"/>
        <a:ext cx="2556282" cy="25562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6.png"/><Relationship Id="rId7" Type="http://schemas.openxmlformats.org/officeDocument/2006/relationships/slide" Target="slide1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2.xml"/><Relationship Id="rId10" Type="http://schemas.openxmlformats.org/officeDocument/2006/relationships/image" Target="../media/image18.png"/><Relationship Id="rId4" Type="http://schemas.openxmlformats.org/officeDocument/2006/relationships/slide" Target="slide10.xml"/><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diagramLayout" Target="../diagrams/layout1.xml"/><Relationship Id="rId7" Type="http://schemas.openxmlformats.org/officeDocument/2006/relationships/slide" Target="slide5.xml"/><Relationship Id="rId12" Type="http://schemas.openxmlformats.org/officeDocument/2006/relationships/slide" Target="slide1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slide" Target="slide20.xml"/><Relationship Id="rId5" Type="http://schemas.openxmlformats.org/officeDocument/2006/relationships/diagramColors" Target="../diagrams/colors1.xml"/><Relationship Id="rId10" Type="http://schemas.openxmlformats.org/officeDocument/2006/relationships/slide" Target="slide12.xml"/><Relationship Id="rId4" Type="http://schemas.openxmlformats.org/officeDocument/2006/relationships/diagramQuickStyle" Target="../diagrams/quickStyle1.xml"/><Relationship Id="rId9" Type="http://schemas.openxmlformats.org/officeDocument/2006/relationships/slide" Target="slide10.xml"/><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8.xml"/><Relationship Id="rId7" Type="http://schemas.openxmlformats.org/officeDocument/2006/relationships/slide" Target="slide1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1.xml"/><Relationship Id="rId7"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3.xml"/><Relationship Id="rId7" Type="http://schemas.openxmlformats.org/officeDocument/2006/relationships/slide" Target="slide12.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jpeg"/><Relationship Id="rId7"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id="{4480F12F-3684-4F40-A1B9-D3BA9923DD19}"/>
              </a:ext>
            </a:extLst>
          </p:cNvPr>
          <p:cNvSpPr txBox="1">
            <a:spLocks/>
          </p:cNvSpPr>
          <p:nvPr/>
        </p:nvSpPr>
        <p:spPr>
          <a:xfrm>
            <a:off x="5020996" y="2330400"/>
            <a:ext cx="6574549"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F5378"/>
                </a:solidFill>
                <a:latin typeface="Arial Black" panose="020B0A04020102020204" pitchFamily="34" charset="0"/>
                <a:cs typeface="Sultan bold" pitchFamily="2" charset="-78"/>
              </a:rPr>
              <a:t>التربية الاقتصادية</a:t>
            </a:r>
          </a:p>
          <a:p>
            <a:endParaRPr lang="ar-SA" sz="4000" dirty="0">
              <a:solidFill>
                <a:srgbClr val="3F5378"/>
              </a:solidFill>
              <a:latin typeface="Arial Black" panose="020B0A04020102020204" pitchFamily="34" charset="0"/>
              <a:cs typeface="Sultan bold" pitchFamily="2" charset="-78"/>
            </a:endParaRPr>
          </a:p>
          <a:p>
            <a:r>
              <a:rPr lang="ar-BH" sz="8800" b="1" dirty="0">
                <a:solidFill>
                  <a:srgbClr val="FF9800"/>
                </a:solidFill>
                <a:latin typeface="Sakkal Majalla" panose="02000000000000000000" pitchFamily="2" charset="-78"/>
                <a:cs typeface="Sakkal Majalla" panose="02000000000000000000" pitchFamily="2" charset="-78"/>
              </a:rPr>
              <a:t>قصد 101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0FC989E-D4CE-4CFB-96D2-FB65D6210524}"/>
              </a:ext>
            </a:extLst>
          </p:cNvPr>
          <p:cNvSpPr/>
          <p:nvPr/>
        </p:nvSpPr>
        <p:spPr>
          <a:xfrm>
            <a:off x="7077878" y="4846777"/>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id="{165F5DA4-2CA6-43A2-98A4-464A9E98B87D}"/>
              </a:ext>
            </a:extLst>
          </p:cNvPr>
          <p:cNvSpPr/>
          <p:nvPr/>
        </p:nvSpPr>
        <p:spPr>
          <a:xfrm>
            <a:off x="7217337" y="5570966"/>
            <a:ext cx="2908168"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9" name="Picture 8">
            <a:extLst>
              <a:ext uri="{FF2B5EF4-FFF2-40B4-BE49-F238E27FC236}">
                <a16:creationId xmlns:a16="http://schemas.microsoft.com/office/drawing/2014/main" id="{E98BF2F9-3A39-4196-94AE-F2E5CA878E25}"/>
              </a:ext>
            </a:extLst>
          </p:cNvPr>
          <p:cNvPicPr>
            <a:picLocks noChangeAspect="1"/>
          </p:cNvPicPr>
          <p:nvPr/>
        </p:nvPicPr>
        <p:blipFill rotWithShape="1">
          <a:blip r:embed="rId3"/>
          <a:srcRect l="35258" t="17594" r="36289" b="11023"/>
          <a:stretch/>
        </p:blipFill>
        <p:spPr>
          <a:xfrm>
            <a:off x="200345" y="1090751"/>
            <a:ext cx="4076092" cy="5680543"/>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829779" y="294699"/>
            <a:ext cx="2818400" cy="923330"/>
          </a:xfrm>
          <a:prstGeom prst="rect">
            <a:avLst/>
          </a:prstGeom>
        </p:spPr>
        <p:txBody>
          <a:bodyPr wrap="none">
            <a:spAutoFit/>
          </a:bodyPr>
          <a:lstStyle/>
          <a:p>
            <a:pPr algn="r" rtl="1">
              <a:spcBef>
                <a:spcPts val="0"/>
              </a:spcBef>
              <a:spcAft>
                <a:spcPts val="1000"/>
              </a:spcAft>
            </a:pPr>
            <a:r>
              <a:rPr lang="ar-BH" sz="5400" dirty="0">
                <a:solidFill>
                  <a:schemeClr val="bg1"/>
                </a:solidFill>
                <a:latin typeface="Sakkal Majalla" panose="02000000000000000000" pitchFamily="2" charset="-78"/>
                <a:cs typeface="Sultan bold" pitchFamily="2" charset="-78"/>
              </a:rPr>
              <a:t>أهداف الجَوْدة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AB925FC-2C62-4E40-BF58-14243946CF3A}"/>
              </a:ext>
            </a:extLst>
          </p:cNvPr>
          <p:cNvPicPr>
            <a:picLocks noChangeAspect="1"/>
          </p:cNvPicPr>
          <p:nvPr/>
        </p:nvPicPr>
        <p:blipFill rotWithShape="1">
          <a:blip r:embed="rId2"/>
          <a:srcRect l="29394" t="31584" r="28333" b="16364"/>
          <a:stretch/>
        </p:blipFill>
        <p:spPr>
          <a:xfrm>
            <a:off x="1874563" y="1364342"/>
            <a:ext cx="7223255" cy="5002974"/>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AF68F057-362D-43DC-8799-75FE76A09C1B}"/>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E8D08301-9C98-4543-808C-379ACC9CD4F4}"/>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513471A4-6019-4EEA-BF20-C8995539A95B}"/>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1FC57D21-31BE-4757-8F87-D278914EA26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9CB463E9-6E7F-4EEF-A06E-B604108B80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CAD22287-DE6D-4EBE-ADCB-9C7B6A09ED1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725CFB65-0027-4F0D-A60E-F16CADC9051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D385AA57-4F62-4F55-84E5-3438D036984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1B17DAAE-0398-4D74-9058-56DA1468FD2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041AD37B-D493-439A-9EA4-7D5F6E3E2BE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829779" y="294699"/>
            <a:ext cx="2818400" cy="923330"/>
          </a:xfrm>
          <a:prstGeom prst="rect">
            <a:avLst/>
          </a:prstGeom>
        </p:spPr>
        <p:txBody>
          <a:bodyPr wrap="none">
            <a:spAutoFit/>
          </a:bodyPr>
          <a:lstStyle/>
          <a:p>
            <a:pPr algn="r" rtl="1">
              <a:spcBef>
                <a:spcPts val="0"/>
              </a:spcBef>
              <a:spcAft>
                <a:spcPts val="1000"/>
              </a:spcAft>
            </a:pPr>
            <a:r>
              <a:rPr lang="ar-BH" sz="5400" dirty="0">
                <a:solidFill>
                  <a:schemeClr val="bg1"/>
                </a:solidFill>
                <a:latin typeface="Sakkal Majalla" panose="02000000000000000000" pitchFamily="2" charset="-78"/>
                <a:cs typeface="Sultan bold" pitchFamily="2" charset="-78"/>
              </a:rPr>
              <a:t>أهداف الجَوْدة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EDB496D6-AD93-4B18-804F-96DE8702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2" y="1244541"/>
            <a:ext cx="10434675" cy="5206468"/>
          </a:xfrm>
          <a:prstGeom prst="rect">
            <a:avLst/>
          </a:prstGeom>
        </p:spPr>
      </p:pic>
      <p:sp>
        <p:nvSpPr>
          <p:cNvPr id="27" name="مستطيل مستدير الزوايا 5">
            <a:hlinkClick r:id="rId3" action="ppaction://hlinksldjump"/>
            <a:extLst>
              <a:ext uri="{FF2B5EF4-FFF2-40B4-BE49-F238E27FC236}">
                <a16:creationId xmlns:a16="http://schemas.microsoft.com/office/drawing/2014/main" id="{EBC7A061-623F-4298-8BD1-83D7CAE74ED4}"/>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4" action="ppaction://hlinksldjump"/>
            <a:extLst>
              <a:ext uri="{FF2B5EF4-FFF2-40B4-BE49-F238E27FC236}">
                <a16:creationId xmlns:a16="http://schemas.microsoft.com/office/drawing/2014/main" id="{1024BCD4-4762-4DE2-9A9D-53F4E637B48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a16="http://schemas.microsoft.com/office/drawing/2014/main" id="{F76132BB-7979-4C8A-BCEF-7AAC07A42CA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id="{9DD003C2-299F-4C30-9138-AB138166C5B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13D6CC59-1A71-4036-BC7C-7535E8400236}"/>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AB52067A-5CB3-45F8-8F49-643ADF5C4FE2}"/>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21DB2819-A8D5-4F67-ADB7-56A166B414F3}"/>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10" action="ppaction://hlinksldjump"/>
            <a:extLst>
              <a:ext uri="{FF2B5EF4-FFF2-40B4-BE49-F238E27FC236}">
                <a16:creationId xmlns:a16="http://schemas.microsoft.com/office/drawing/2014/main" id="{29BE0D6F-DFFF-4AF8-A133-0A4285C6B51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id="{1425C90D-EF11-4049-AF60-480044D2F59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a16="http://schemas.microsoft.com/office/drawing/2014/main" id="{EB956E27-59D9-4C5C-B8F6-D15E7BF81A9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916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BH" sz="1800" dirty="0">
                <a:effectLst/>
                <a:ea typeface="Calibri" panose="020F0502020204030204" pitchFamily="34" charset="0"/>
                <a:cs typeface="Sakkal Majalla" panose="02000000000000000000" pitchFamily="2" charset="-78"/>
              </a:rPr>
              <a:t> </a:t>
            </a: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988444" y="300524"/>
            <a:ext cx="5428089"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إدارة الجَوْدة الشاملة ومبادئها</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4FFD546C-A661-4C50-9096-36AC0654D23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A0B776E-3DB7-45F5-9006-6C5612F75EA2}"/>
              </a:ext>
            </a:extLst>
          </p:cNvPr>
          <p:cNvPicPr>
            <a:picLocks noChangeAspect="1"/>
          </p:cNvPicPr>
          <p:nvPr/>
        </p:nvPicPr>
        <p:blipFill rotWithShape="1">
          <a:blip r:embed="rId2"/>
          <a:srcRect l="18257" t="22353" r="27955" b="11111"/>
          <a:stretch/>
        </p:blipFill>
        <p:spPr>
          <a:xfrm>
            <a:off x="1567460" y="1378628"/>
            <a:ext cx="7317922" cy="5091884"/>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F5FD52A2-768A-4392-BBD4-7CDA2C7D818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4DBD18EF-8121-4B74-9ED3-9315BEA4B451}"/>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B42010B2-146F-4FB2-A217-9A67E09BC37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9B14B125-B67D-4DE8-99A4-F55E4374B03A}"/>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7D8BB8B6-EA59-4F90-B7FF-D12BAA9C330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DEB18E5F-D06B-49E7-9DF8-42DC91F9FFF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95D7D07A-2AC3-4196-AD6A-DF827511721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A0C318B5-637E-44A3-9EE9-B4626B089FC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1A1E3C18-3F29-447F-8F2D-9741F1C1CA1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B7FD21C7-3331-4672-82B0-B700A69139D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780185"/>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400" dirty="0">
                <a:solidFill>
                  <a:schemeClr val="tx1"/>
                </a:solidFill>
                <a:latin typeface="Sakkal Majalla" panose="02000000000000000000" pitchFamily="2" charset="-78"/>
                <a:cs typeface="Sakkal Majalla" panose="02000000000000000000" pitchFamily="2" charset="-78"/>
              </a:rPr>
              <a:t> تعتبر إدارة الجَوْدة الشاملة (</a:t>
            </a:r>
            <a:r>
              <a:rPr lang="en-US" sz="3400" dirty="0">
                <a:solidFill>
                  <a:schemeClr val="tx1"/>
                </a:solidFill>
                <a:latin typeface="Sakkal Majalla" panose="02000000000000000000" pitchFamily="2" charset="-78"/>
                <a:cs typeface="Sakkal Majalla" panose="02000000000000000000" pitchFamily="2" charset="-78"/>
              </a:rPr>
              <a:t>Total Quality Management</a:t>
            </a:r>
            <a:r>
              <a:rPr lang="ar-BH" sz="3400" dirty="0">
                <a:solidFill>
                  <a:schemeClr val="tx1"/>
                </a:solidFill>
                <a:latin typeface="Sakkal Majalla" panose="02000000000000000000" pitchFamily="2" charset="-78"/>
                <a:cs typeface="Sakkal Majalla" panose="02000000000000000000" pitchFamily="2" charset="-78"/>
              </a:rPr>
              <a:t>) ثقافة تعزز مفهوم الالتزام الكامل تجاه رضا العميل من خلال التحسين المستمر والإبداع في كافة مجالات العمل. </a:t>
            </a:r>
          </a:p>
          <a:p>
            <a:pPr algn="just" rtl="1"/>
            <a:r>
              <a:rPr lang="ar-BH" sz="2400" dirty="0">
                <a:solidFill>
                  <a:schemeClr val="tx1"/>
                </a:solidFill>
                <a:latin typeface="Sakkal Majalla" panose="02000000000000000000" pitchFamily="2" charset="-78"/>
                <a:cs typeface="Sakkal Majalla" panose="02000000000000000000" pitchFamily="2" charset="-78"/>
              </a:rPr>
              <a:t> </a:t>
            </a:r>
            <a:endParaRPr lang="en-US" sz="1050" dirty="0">
              <a:solidFill>
                <a:schemeClr val="tx1"/>
              </a:solidFill>
              <a:latin typeface="Sakkal Majalla" panose="02000000000000000000" pitchFamily="2" charset="-78"/>
              <a:cs typeface="Sakkal Majalla" panose="02000000000000000000" pitchFamily="2" charset="-78"/>
            </a:endParaRPr>
          </a:p>
          <a:p>
            <a:pPr algn="just" rtl="1"/>
            <a:r>
              <a:rPr lang="ar-BH" sz="3400" dirty="0">
                <a:solidFill>
                  <a:srgbClr val="C00000"/>
                </a:solidFill>
                <a:latin typeface="Sakkal Majalla" panose="02000000000000000000" pitchFamily="2" charset="-78"/>
                <a:cs typeface="Sultan bold" pitchFamily="2" charset="-78"/>
              </a:rPr>
              <a:t>أهم مبادئ إدارة الجَوْدة الشاملة:</a:t>
            </a:r>
            <a:endParaRPr lang="en-US" sz="3400" dirty="0">
              <a:solidFill>
                <a:srgbClr val="C00000"/>
              </a:solidFill>
              <a:latin typeface="Sakkal Majalla" panose="02000000000000000000" pitchFamily="2" charset="-78"/>
              <a:cs typeface="Sultan bold" pitchFamily="2" charset="-78"/>
            </a:endParaRPr>
          </a:p>
          <a:p>
            <a:pPr marL="457200" lvl="0" indent="-457200" algn="just" rtl="1">
              <a:buFont typeface="Arial" panose="020B0604020202020204" pitchFamily="34" charset="0"/>
              <a:buChar char="•"/>
            </a:pPr>
            <a:r>
              <a:rPr lang="ar-BH" sz="3400" dirty="0">
                <a:solidFill>
                  <a:schemeClr val="tx1"/>
                </a:solidFill>
                <a:latin typeface="Sakkal Majalla" panose="02000000000000000000" pitchFamily="2" charset="-78"/>
                <a:cs typeface="Sakkal Majalla" panose="02000000000000000000" pitchFamily="2" charset="-78"/>
              </a:rPr>
              <a:t>التزام الإدارة العليا الثابت والوطيد، وتوفير كل ما يلزم لتطبيقها بشكل سليم.</a:t>
            </a:r>
            <a:endParaRPr lang="en-US" sz="34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3400" dirty="0">
                <a:solidFill>
                  <a:schemeClr val="tx1"/>
                </a:solidFill>
                <a:latin typeface="Sakkal Majalla" panose="02000000000000000000" pitchFamily="2" charset="-78"/>
                <a:cs typeface="Sakkal Majalla" panose="02000000000000000000" pitchFamily="2" charset="-78"/>
              </a:rPr>
              <a:t>تمكين العاملين بالتعليم والتدريب والتحفيز والتميّزِ في العمل.</a:t>
            </a:r>
            <a:endParaRPr lang="en-US" sz="34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3400" dirty="0">
                <a:solidFill>
                  <a:schemeClr val="tx1"/>
                </a:solidFill>
                <a:latin typeface="Sakkal Majalla" panose="02000000000000000000" pitchFamily="2" charset="-78"/>
                <a:cs typeface="Sakkal Majalla" panose="02000000000000000000" pitchFamily="2" charset="-78"/>
              </a:rPr>
              <a:t>اتخاذ القرارات المستندةِ على الحقائق.</a:t>
            </a:r>
            <a:endParaRPr lang="en-US" sz="34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3400" dirty="0">
                <a:solidFill>
                  <a:schemeClr val="tx1"/>
                </a:solidFill>
                <a:latin typeface="Sakkal Majalla" panose="02000000000000000000" pitchFamily="2" charset="-78"/>
                <a:cs typeface="Sakkal Majalla" panose="02000000000000000000" pitchFamily="2" charset="-78"/>
              </a:rPr>
              <a:t>تحسين العمليات باستمرار، لتخفيض السعر، وتسريع الأداء.</a:t>
            </a:r>
            <a:endParaRPr lang="en-US" sz="34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3400" dirty="0">
                <a:solidFill>
                  <a:schemeClr val="tx1"/>
                </a:solidFill>
                <a:latin typeface="Sakkal Majalla" panose="02000000000000000000" pitchFamily="2" charset="-78"/>
                <a:cs typeface="Sakkal Majalla" panose="02000000000000000000" pitchFamily="2" charset="-78"/>
              </a:rPr>
              <a:t>التركيز على كسب الزبون وتحقيق متطلباته وإرضائه وإسعاده.</a:t>
            </a:r>
            <a:endParaRPr lang="ar-BH" sz="34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988444" y="300524"/>
            <a:ext cx="5428089"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إدارة الجَوْدة الشاملة ومبادئها</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id="{92518E5B-F064-4136-986A-328CD769806D}"/>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id="{0F7FDB57-C91D-4DAA-961C-B2FA31E2C04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id="{2384D0A2-B32B-4EFF-8ADC-FED1A3C5E66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id="{34BC3E3E-24A9-4A1A-8E04-8209E5D92713}"/>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D39C2FD7-5AFC-4EE4-9538-2100913A1BF8}"/>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C8A52EDA-13E4-48B6-8838-D5346796E6E3}"/>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1AFE4BA3-ECF8-43CF-88DD-E1488EC3A61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id="{E11ECF99-3C1D-4EEC-81B1-54E4F9DB63A6}"/>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A72883E5-9701-46B2-B1CF-71B235C1E6B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411B8393-DB33-4D82-853D-B1F88D851D7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09211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309484" y="298441"/>
            <a:ext cx="3167855" cy="923330"/>
          </a:xfrm>
          <a:prstGeom prst="rect">
            <a:avLst/>
          </a:prstGeom>
        </p:spPr>
        <p:txBody>
          <a:bodyPr wrap="none">
            <a:spAutoFit/>
          </a:bodyPr>
          <a:lstStyle/>
          <a:p>
            <a:pPr algn="r" rtl="1">
              <a:spcBef>
                <a:spcPts val="0"/>
              </a:spcBef>
              <a:spcAft>
                <a:spcPts val="1000"/>
              </a:spcAft>
            </a:pPr>
            <a:r>
              <a:rPr lang="ar-BH" sz="5400" dirty="0">
                <a:solidFill>
                  <a:schemeClr val="bg1"/>
                </a:solidFill>
                <a:latin typeface="Sakkal Majalla" panose="02000000000000000000" pitchFamily="2" charset="-78"/>
                <a:cs typeface="Sultan bold" pitchFamily="2" charset="-78"/>
              </a:rPr>
              <a:t>تكلفة الجَوْدة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4FEBD1-3E16-4B45-95EC-E9F786358A0E}"/>
              </a:ext>
            </a:extLst>
          </p:cNvPr>
          <p:cNvPicPr>
            <a:picLocks noChangeAspect="1"/>
          </p:cNvPicPr>
          <p:nvPr/>
        </p:nvPicPr>
        <p:blipFill rotWithShape="1">
          <a:blip r:embed="rId2"/>
          <a:srcRect l="25606" t="25752" r="24848" b="46532"/>
          <a:stretch/>
        </p:blipFill>
        <p:spPr>
          <a:xfrm>
            <a:off x="123492" y="2551205"/>
            <a:ext cx="10201169" cy="3209887"/>
          </a:xfrm>
          <a:prstGeom prst="rect">
            <a:avLst/>
          </a:prstGeom>
        </p:spPr>
      </p:pic>
      <p:sp>
        <p:nvSpPr>
          <p:cNvPr id="28" name="مستطيل مستدير الزوايا 5">
            <a:hlinkClick r:id="rId3" action="ppaction://hlinksldjump"/>
            <a:extLst>
              <a:ext uri="{FF2B5EF4-FFF2-40B4-BE49-F238E27FC236}">
                <a16:creationId xmlns:a16="http://schemas.microsoft.com/office/drawing/2014/main" id="{B1D89D90-D1D7-47A5-9600-3BC8096E157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B6AB5ECB-96C4-4097-8858-7DE6152B354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BC69B810-BBEE-43BF-9902-5998B5AFE6C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F710C24D-CE9E-4757-83AF-62DF4036B28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EF7F96A5-B341-4156-9853-E6D62E92D40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7BC6DDB6-5841-4943-8F1B-5FC41B783C22}"/>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F46A7217-D35C-4A1C-A026-653C3A25817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9AAC42D9-20A2-4950-81BA-D6A199EE1C1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id="{E4E36F7B-5C3B-47E8-AE9C-28171A7188A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id="{0509173A-86EE-46A1-9FA9-E6B81831B06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309484" y="298441"/>
            <a:ext cx="3167855" cy="923330"/>
          </a:xfrm>
          <a:prstGeom prst="rect">
            <a:avLst/>
          </a:prstGeom>
        </p:spPr>
        <p:txBody>
          <a:bodyPr wrap="none">
            <a:spAutoFit/>
          </a:bodyPr>
          <a:lstStyle/>
          <a:p>
            <a:pPr algn="r" rtl="1">
              <a:spcBef>
                <a:spcPts val="0"/>
              </a:spcBef>
              <a:spcAft>
                <a:spcPts val="1000"/>
              </a:spcAft>
            </a:pPr>
            <a:r>
              <a:rPr lang="ar-BH" sz="5400" dirty="0">
                <a:solidFill>
                  <a:schemeClr val="bg1"/>
                </a:solidFill>
                <a:latin typeface="Sakkal Majalla" panose="02000000000000000000" pitchFamily="2" charset="-78"/>
                <a:cs typeface="Sultan bold" pitchFamily="2" charset="-78"/>
              </a:rPr>
              <a:t>تكلفة الجَوْدة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106EAA3-CBF8-46B1-8D11-68F322E08380}"/>
              </a:ext>
            </a:extLst>
          </p:cNvPr>
          <p:cNvPicPr>
            <a:picLocks noChangeAspect="1"/>
          </p:cNvPicPr>
          <p:nvPr/>
        </p:nvPicPr>
        <p:blipFill rotWithShape="1">
          <a:blip r:embed="rId2"/>
          <a:srcRect l="31481" t="22353" r="30032" b="21630"/>
          <a:stretch/>
        </p:blipFill>
        <p:spPr>
          <a:xfrm>
            <a:off x="4343122" y="1454851"/>
            <a:ext cx="6049618" cy="4952839"/>
          </a:xfrm>
          <a:prstGeom prst="rect">
            <a:avLst/>
          </a:prstGeom>
        </p:spPr>
      </p:pic>
      <p:pic>
        <p:nvPicPr>
          <p:cNvPr id="5" name="Picture 4">
            <a:extLst>
              <a:ext uri="{FF2B5EF4-FFF2-40B4-BE49-F238E27FC236}">
                <a16:creationId xmlns:a16="http://schemas.microsoft.com/office/drawing/2014/main" id="{7971FCA6-BA92-439E-AF5B-7CAF335E3317}"/>
              </a:ext>
            </a:extLst>
          </p:cNvPr>
          <p:cNvPicPr>
            <a:picLocks noChangeAspect="1"/>
          </p:cNvPicPr>
          <p:nvPr/>
        </p:nvPicPr>
        <p:blipFill rotWithShape="1">
          <a:blip r:embed="rId3"/>
          <a:srcRect l="31481" t="65165" r="29833" b="14666"/>
          <a:stretch/>
        </p:blipFill>
        <p:spPr>
          <a:xfrm>
            <a:off x="0" y="2825028"/>
            <a:ext cx="5039360" cy="2578121"/>
          </a:xfrm>
          <a:prstGeom prst="rect">
            <a:avLst/>
          </a:prstGeom>
        </p:spPr>
      </p:pic>
      <p:sp>
        <p:nvSpPr>
          <p:cNvPr id="28" name="مستطيل مستدير الزوايا 5">
            <a:hlinkClick r:id="rId4" action="ppaction://hlinksldjump"/>
            <a:extLst>
              <a:ext uri="{FF2B5EF4-FFF2-40B4-BE49-F238E27FC236}">
                <a16:creationId xmlns:a16="http://schemas.microsoft.com/office/drawing/2014/main" id="{AD5D0E9F-B636-4035-897C-ECBA8E96509B}"/>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5" action="ppaction://hlinksldjump"/>
            <a:extLst>
              <a:ext uri="{FF2B5EF4-FFF2-40B4-BE49-F238E27FC236}">
                <a16:creationId xmlns:a16="http://schemas.microsoft.com/office/drawing/2014/main" id="{13277B2C-B40E-4744-A054-A1CDF3D4166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6" action="ppaction://hlinksldjump"/>
            <a:extLst>
              <a:ext uri="{FF2B5EF4-FFF2-40B4-BE49-F238E27FC236}">
                <a16:creationId xmlns:a16="http://schemas.microsoft.com/office/drawing/2014/main" id="{112C0A81-2E8B-43B3-812D-9CC4E36A33F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06A331E7-D565-4CDF-BEB7-33FBBE4C38C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AD715988-AA8D-48E7-862D-DFAF55233D27}"/>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E87C90F1-90D9-4BD3-974B-B7EFC35E2DEA}"/>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10" action="ppaction://hlinksldjump"/>
            <a:extLst>
              <a:ext uri="{FF2B5EF4-FFF2-40B4-BE49-F238E27FC236}">
                <a16:creationId xmlns:a16="http://schemas.microsoft.com/office/drawing/2014/main" id="{25711A43-2CAA-4998-AF5E-C0C66BC440A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1" action="ppaction://hlinksldjump"/>
            <a:extLst>
              <a:ext uri="{FF2B5EF4-FFF2-40B4-BE49-F238E27FC236}">
                <a16:creationId xmlns:a16="http://schemas.microsoft.com/office/drawing/2014/main" id="{FF430DBD-A805-44DA-BE62-17E36AA5245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id="{40444943-C017-40F8-A076-4C889E460A9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id="{3176EA33-E997-4EBD-B72D-114DA27AA17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4022820"/>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309484" y="298441"/>
            <a:ext cx="3167855" cy="923330"/>
          </a:xfrm>
          <a:prstGeom prst="rect">
            <a:avLst/>
          </a:prstGeom>
        </p:spPr>
        <p:txBody>
          <a:bodyPr wrap="none">
            <a:spAutoFit/>
          </a:bodyPr>
          <a:lstStyle/>
          <a:p>
            <a:pPr algn="r" rtl="1">
              <a:spcBef>
                <a:spcPts val="0"/>
              </a:spcBef>
              <a:spcAft>
                <a:spcPts val="1000"/>
              </a:spcAft>
            </a:pPr>
            <a:r>
              <a:rPr lang="ar-BH" sz="5400" dirty="0">
                <a:solidFill>
                  <a:schemeClr val="bg1"/>
                </a:solidFill>
                <a:latin typeface="Sakkal Majalla" panose="02000000000000000000" pitchFamily="2" charset="-78"/>
                <a:cs typeface="Sultan bold" pitchFamily="2" charset="-78"/>
              </a:rPr>
              <a:t>تكلفة الجَوْدة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B6982B4E-8727-4C4A-AFCA-BB3D5F617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25" y="1799353"/>
            <a:ext cx="10049639" cy="4349261"/>
          </a:xfrm>
          <a:prstGeom prst="rect">
            <a:avLst/>
          </a:prstGeom>
        </p:spPr>
      </p:pic>
      <p:sp>
        <p:nvSpPr>
          <p:cNvPr id="28" name="مستطيل مستدير الزوايا 5">
            <a:hlinkClick r:id="rId3" action="ppaction://hlinksldjump"/>
            <a:extLst>
              <a:ext uri="{FF2B5EF4-FFF2-40B4-BE49-F238E27FC236}">
                <a16:creationId xmlns:a16="http://schemas.microsoft.com/office/drawing/2014/main" id="{BFE7E215-D85D-472F-AA7A-6496848F21F6}"/>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AAF80043-FB5F-4092-B124-607119C0537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FDC3528A-1835-409F-BB13-79834966CCD1}"/>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D764C292-3BD9-4828-B382-C75F703DED9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EBFF9BBC-B174-4C10-9A32-307D062805DE}"/>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99409E51-116A-4F89-A4AE-F33027974580}"/>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2F9DC635-7FAB-4C5C-A291-BC609514195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2374650D-89CD-485A-AD22-CA69435E3A6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id="{30514172-3637-46DF-99A8-536E1DC3021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id="{3D12E3BC-E8E6-4445-B685-FD22039ED075}"/>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864082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SA" sz="2800" b="1" dirty="0">
                <a:solidFill>
                  <a:schemeClr val="tx1"/>
                </a:solidFill>
                <a:latin typeface="Sakkal Majalla" panose="02000000000000000000" pitchFamily="2" charset="-78"/>
                <a:cs typeface="Sakkal Majalla" panose="02000000000000000000" pitchFamily="2" charset="-78"/>
              </a:rPr>
              <a:t>شاهد مع زملائك في المجموعة الفيديو التالي، من خلال رمز الاستجابة السريعة </a:t>
            </a:r>
            <a:r>
              <a:rPr lang="en-US" sz="2800" b="1" dirty="0">
                <a:solidFill>
                  <a:schemeClr val="tx1"/>
                </a:solidFill>
                <a:latin typeface="Sakkal Majalla" panose="02000000000000000000" pitchFamily="2" charset="-78"/>
                <a:cs typeface="Sakkal Majalla" panose="02000000000000000000" pitchFamily="2" charset="-78"/>
              </a:rPr>
              <a:t>QR</a:t>
            </a:r>
            <a:r>
              <a:rPr lang="ar-SA" sz="2800" b="1" dirty="0">
                <a:solidFill>
                  <a:schemeClr val="tx1"/>
                </a:solidFill>
                <a:latin typeface="Sakkal Majalla" panose="02000000000000000000" pitchFamily="2" charset="-78"/>
                <a:cs typeface="Sakkal Majalla" panose="02000000000000000000" pitchFamily="2" charset="-78"/>
              </a:rPr>
              <a:t>، ثم أجب عن الأسئلة التي تليها:</a:t>
            </a:r>
            <a:endParaRPr lang="en-US" sz="2800" b="1" dirty="0">
              <a:solidFill>
                <a:schemeClr val="tx1"/>
              </a:solidFill>
              <a:latin typeface="Sakkal Majalla" panose="02000000000000000000" pitchFamily="2" charset="-78"/>
              <a:cs typeface="Sakkal Majalla" panose="02000000000000000000" pitchFamily="2" charset="-78"/>
            </a:endParaRPr>
          </a:p>
          <a:p>
            <a:pPr marL="6858000" indent="-227013" algn="r" rtl="1">
              <a:buFont typeface="Arial" panose="020B0604020202020204" pitchFamily="34" charset="0"/>
              <a:buChar char="•"/>
            </a:pPr>
            <a:endParaRPr lang="ar-BH" sz="2800" dirty="0">
              <a:solidFill>
                <a:schemeClr val="tx1"/>
              </a:solidFill>
              <a:latin typeface="Sakkal Majalla" panose="02000000000000000000" pitchFamily="2" charset="-78"/>
              <a:cs typeface="Sakkal Majalla" panose="02000000000000000000" pitchFamily="2" charset="-78"/>
            </a:endParaRPr>
          </a:p>
          <a:p>
            <a:pPr marL="6858000" lvl="0" indent="-227013" algn="r"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ما الجهة التي تم ذكرها في الفيديو السابق؟  ومتى تم تأسيسها؟</a:t>
            </a:r>
            <a:endParaRPr lang="en-US" sz="2800" dirty="0">
              <a:solidFill>
                <a:schemeClr val="tx1"/>
              </a:solidFill>
              <a:latin typeface="Sakkal Majalla" panose="02000000000000000000" pitchFamily="2" charset="-78"/>
              <a:cs typeface="Sakkal Majalla" panose="02000000000000000000" pitchFamily="2" charset="-78"/>
            </a:endParaRPr>
          </a:p>
          <a:p>
            <a:pPr marL="6858000" lvl="0" indent="-227013" algn="r"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ما سبب تأسيس الهيئة السابقة؟</a:t>
            </a:r>
            <a:endParaRPr lang="en-US" sz="2800" dirty="0">
              <a:solidFill>
                <a:schemeClr val="tx1"/>
              </a:solidFill>
              <a:latin typeface="Sakkal Majalla" panose="02000000000000000000" pitchFamily="2" charset="-78"/>
              <a:cs typeface="Sakkal Majalla" panose="02000000000000000000" pitchFamily="2" charset="-78"/>
            </a:endParaRPr>
          </a:p>
          <a:p>
            <a:pPr marL="6858000" lvl="0" indent="-227013" algn="r"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ابحث في مصادر المعرفة المختلفة عن رؤية ورسالة الهيئة؟</a:t>
            </a:r>
            <a:endParaRPr lang="en-US" sz="2800" dirty="0">
              <a:solidFill>
                <a:schemeClr val="tx1"/>
              </a:solidFill>
              <a:latin typeface="Sakkal Majalla" panose="02000000000000000000" pitchFamily="2" charset="-78"/>
              <a:cs typeface="Sakkal Majalla" panose="02000000000000000000" pitchFamily="2" charset="-78"/>
            </a:endParaRPr>
          </a:p>
          <a:p>
            <a:pPr marL="6858000" lvl="0" indent="-227013" algn="r"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اذكر بعض أعمال الهيئة؟</a:t>
            </a:r>
            <a:endParaRPr lang="en-US" sz="2800" dirty="0">
              <a:solidFill>
                <a:schemeClr val="tx1"/>
              </a:solidFill>
              <a:latin typeface="Sakkal Majalla" panose="02000000000000000000" pitchFamily="2" charset="-78"/>
              <a:cs typeface="Sakkal Majalla" panose="02000000000000000000" pitchFamily="2" charset="-78"/>
            </a:endParaRPr>
          </a:p>
          <a:p>
            <a:pPr marL="6858000" indent="-227013" algn="r" rtl="1">
              <a:buFont typeface="Arial" panose="020B0604020202020204" pitchFamily="34" charset="0"/>
              <a:buChar char="•"/>
            </a:pPr>
            <a:endParaRPr lang="en-US" sz="28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536400" y="406370"/>
            <a:ext cx="6362640"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المؤسسات الداعمة للجَوْدة في مملكة البحرين</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(1-4-5)</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0" name="مستطيل مستدير الزوايا 5">
            <a:hlinkClick r:id="rId2" action="ppaction://hlinksldjump"/>
            <a:extLst>
              <a:ext uri="{FF2B5EF4-FFF2-40B4-BE49-F238E27FC236}">
                <a16:creationId xmlns:a16="http://schemas.microsoft.com/office/drawing/2014/main" id="{7AADF52D-2599-4F48-840C-5FD95362D02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a16="http://schemas.microsoft.com/office/drawing/2014/main" id="{4A597760-715F-4126-BA6C-FD11413DCD5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a16="http://schemas.microsoft.com/office/drawing/2014/main" id="{02FEE376-2218-4D23-84DD-1D16770EDAC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a16="http://schemas.microsoft.com/office/drawing/2014/main" id="{EDFC7834-C114-4544-B6F4-79824297425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6" action="ppaction://hlinksldjump"/>
            <a:extLst>
              <a:ext uri="{FF2B5EF4-FFF2-40B4-BE49-F238E27FC236}">
                <a16:creationId xmlns:a16="http://schemas.microsoft.com/office/drawing/2014/main" id="{159784BF-2630-4B32-AF65-5B73A8D64C62}"/>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7" action="ppaction://hlinksldjump"/>
            <a:extLst>
              <a:ext uri="{FF2B5EF4-FFF2-40B4-BE49-F238E27FC236}">
                <a16:creationId xmlns:a16="http://schemas.microsoft.com/office/drawing/2014/main" id="{6389F5E8-C27D-49ED-A242-B597F4AFE3E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8" action="ppaction://hlinksldjump"/>
            <a:extLst>
              <a:ext uri="{FF2B5EF4-FFF2-40B4-BE49-F238E27FC236}">
                <a16:creationId xmlns:a16="http://schemas.microsoft.com/office/drawing/2014/main" id="{F9377027-BCD3-487B-BB5A-97584AA84A57}"/>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2" name="مستطيل مستدير الزوايا 16">
            <a:hlinkClick r:id="rId9" action="ppaction://hlinksldjump"/>
            <a:extLst>
              <a:ext uri="{FF2B5EF4-FFF2-40B4-BE49-F238E27FC236}">
                <a16:creationId xmlns:a16="http://schemas.microsoft.com/office/drawing/2014/main" id="{5C4EA149-FA4B-493B-9883-C32DF6841A62}"/>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TextBox 42">
            <a:extLst>
              <a:ext uri="{FF2B5EF4-FFF2-40B4-BE49-F238E27FC236}">
                <a16:creationId xmlns:a16="http://schemas.microsoft.com/office/drawing/2014/main" id="{D8C40DF6-08A9-4D13-9520-E802B749F545}"/>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a16="http://schemas.microsoft.com/office/drawing/2014/main" id="{7A099A94-24FB-4DEE-86DA-CBDA2433141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54" name="Picture 53">
            <a:extLst>
              <a:ext uri="{FF2B5EF4-FFF2-40B4-BE49-F238E27FC236}">
                <a16:creationId xmlns:a16="http://schemas.microsoft.com/office/drawing/2014/main" id="{C2CD60B3-A5CE-45A9-9E6E-FA008DE133D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4077" y="2591735"/>
            <a:ext cx="3617941" cy="3613731"/>
          </a:xfrm>
          <a:prstGeom prst="rect">
            <a:avLst/>
          </a:prstGeom>
          <a:noFill/>
          <a:ln>
            <a:solidFill>
              <a:schemeClr val="tx1"/>
            </a:solidFill>
          </a:ln>
        </p:spPr>
      </p:pic>
    </p:spTree>
    <p:extLst>
      <p:ext uri="{BB962C8B-B14F-4D97-AF65-F5344CB8AC3E}">
        <p14:creationId xmlns:p14="http://schemas.microsoft.com/office/powerpoint/2010/main" val="344000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en-US" sz="28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536400" y="406370"/>
            <a:ext cx="6362640"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المؤسسات الداعمة للجَوْدة في مملكة البحرين</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id="{D97840A8-5B80-40C5-849D-27BE8280168C}"/>
              </a:ext>
            </a:extLst>
          </p:cNvPr>
          <p:cNvGraphicFramePr/>
          <p:nvPr>
            <p:extLst>
              <p:ext uri="{D42A27DB-BD31-4B8C-83A1-F6EECF244321}">
                <p14:modId xmlns:p14="http://schemas.microsoft.com/office/powerpoint/2010/main" val="3713163698"/>
              </p:ext>
            </p:extLst>
          </p:nvPr>
        </p:nvGraphicFramePr>
        <p:xfrm>
          <a:off x="1043708" y="1467897"/>
          <a:ext cx="7952510" cy="495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مستطيل مستدير الزوايا 5">
            <a:hlinkClick r:id="rId7" action="ppaction://hlinksldjump"/>
            <a:extLst>
              <a:ext uri="{FF2B5EF4-FFF2-40B4-BE49-F238E27FC236}">
                <a16:creationId xmlns:a16="http://schemas.microsoft.com/office/drawing/2014/main" id="{0288FCF5-32F8-4C6E-9517-06291251625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8" action="ppaction://hlinksldjump"/>
            <a:extLst>
              <a:ext uri="{FF2B5EF4-FFF2-40B4-BE49-F238E27FC236}">
                <a16:creationId xmlns:a16="http://schemas.microsoft.com/office/drawing/2014/main" id="{8642BA23-74C5-4F72-A29C-B96FDDB40FB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9" action="ppaction://hlinksldjump"/>
            <a:extLst>
              <a:ext uri="{FF2B5EF4-FFF2-40B4-BE49-F238E27FC236}">
                <a16:creationId xmlns:a16="http://schemas.microsoft.com/office/drawing/2014/main" id="{10C89F7A-A0E0-4DC9-8986-3A3BF7F9C33B}"/>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10" action="ppaction://hlinksldjump"/>
            <a:extLst>
              <a:ext uri="{FF2B5EF4-FFF2-40B4-BE49-F238E27FC236}">
                <a16:creationId xmlns:a16="http://schemas.microsoft.com/office/drawing/2014/main" id="{E1F1D374-A14B-4103-B985-C4502FFC72A3}"/>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11" action="ppaction://hlinksldjump"/>
            <a:extLst>
              <a:ext uri="{FF2B5EF4-FFF2-40B4-BE49-F238E27FC236}">
                <a16:creationId xmlns:a16="http://schemas.microsoft.com/office/drawing/2014/main" id="{B7A7A82C-3F00-4A44-913C-9FEED8019CFB}"/>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12" action="ppaction://hlinksldjump"/>
            <a:extLst>
              <a:ext uri="{FF2B5EF4-FFF2-40B4-BE49-F238E27FC236}">
                <a16:creationId xmlns:a16="http://schemas.microsoft.com/office/drawing/2014/main" id="{F11F25FF-F7D4-4FA6-A7D0-7C8C8335BD6A}"/>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13" action="ppaction://hlinksldjump"/>
            <a:extLst>
              <a:ext uri="{FF2B5EF4-FFF2-40B4-BE49-F238E27FC236}">
                <a16:creationId xmlns:a16="http://schemas.microsoft.com/office/drawing/2014/main" id="{67713D1F-9E5C-45BA-BD78-9FE68360168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4" action="ppaction://hlinksldjump"/>
            <a:extLst>
              <a:ext uri="{FF2B5EF4-FFF2-40B4-BE49-F238E27FC236}">
                <a16:creationId xmlns:a16="http://schemas.microsoft.com/office/drawing/2014/main" id="{6690D49D-EA45-48AE-818C-29741DEAE628}"/>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CAE174AC-1561-44C2-892B-2607D59BF3D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A4C1E55F-F224-4723-A740-DE5408BDB2FB}"/>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86120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4000" b="1" dirty="0">
                <a:solidFill>
                  <a:schemeClr val="tx1"/>
                </a:solidFill>
                <a:latin typeface="Sakkal Majalla" panose="02000000000000000000" pitchFamily="2" charset="-78"/>
                <a:cs typeface="Sakkal Majalla" panose="02000000000000000000" pitchFamily="2" charset="-78"/>
              </a:rPr>
              <a:t>المنظمة الدولية للمعايير الأيزو (</a:t>
            </a:r>
            <a:r>
              <a:rPr lang="en-US" sz="4000" b="1" dirty="0">
                <a:solidFill>
                  <a:schemeClr val="tx1"/>
                </a:solidFill>
                <a:latin typeface="Sakkal Majalla" panose="02000000000000000000" pitchFamily="2" charset="-78"/>
                <a:cs typeface="Sakkal Majalla" panose="02000000000000000000" pitchFamily="2" charset="-78"/>
              </a:rPr>
              <a:t>ISO</a:t>
            </a:r>
            <a:r>
              <a:rPr lang="ar-BH" sz="4000" b="1" dirty="0">
                <a:solidFill>
                  <a:schemeClr val="tx1"/>
                </a:solidFill>
                <a:latin typeface="Sakkal Majalla" panose="02000000000000000000" pitchFamily="2" charset="-78"/>
                <a:cs typeface="Sakkal Majalla" panose="02000000000000000000" pitchFamily="2" charset="-78"/>
              </a:rPr>
              <a:t>):</a:t>
            </a:r>
            <a:r>
              <a:rPr lang="ar-BH" sz="4000" dirty="0">
                <a:solidFill>
                  <a:schemeClr val="tx1"/>
                </a:solidFill>
                <a:latin typeface="Sakkal Majalla" panose="02000000000000000000" pitchFamily="2" charset="-78"/>
                <a:cs typeface="Sakkal Majalla" panose="02000000000000000000" pitchFamily="2" charset="-78"/>
              </a:rPr>
              <a:t>  منظمة دولية تم تأسيسها سنة 1947م ومقرها في جنيف، وتهدف لوضع معايير دولية موحدة لجَوْدة السلع والخدمات والمواد والعمليات.  وتصدر المنظمة وثيقة المواصفات الدولية للجَوْدة، وهي تحوي وصف دقيق للمواد والعمليات والسلع والخدمات لجعلها تلبي الحاجات والأهداف المرجوة منها، ومن أشهر هذه المواصفات مواصفة </a:t>
            </a:r>
            <a:r>
              <a:rPr lang="en-US" sz="4000" dirty="0">
                <a:solidFill>
                  <a:schemeClr val="tx1"/>
                </a:solidFill>
                <a:latin typeface="Sakkal Majalla" panose="02000000000000000000" pitchFamily="2" charset="-78"/>
                <a:cs typeface="Sakkal Majalla" panose="02000000000000000000" pitchFamily="2" charset="-78"/>
              </a:rPr>
              <a:t>ISO9000 </a:t>
            </a:r>
            <a:r>
              <a:rPr lang="ar-BH" sz="4000" dirty="0">
                <a:solidFill>
                  <a:schemeClr val="tx1"/>
                </a:solidFill>
                <a:latin typeface="Sakkal Majalla" panose="02000000000000000000" pitchFamily="2" charset="-78"/>
                <a:cs typeface="Sakkal Majalla" panose="02000000000000000000" pitchFamily="2" charset="-78"/>
              </a:rPr>
              <a:t> و </a:t>
            </a:r>
            <a:r>
              <a:rPr lang="en-US" sz="4000" dirty="0">
                <a:solidFill>
                  <a:schemeClr val="tx1"/>
                </a:solidFill>
                <a:latin typeface="Sakkal Majalla" panose="02000000000000000000" pitchFamily="2" charset="-78"/>
                <a:cs typeface="Sakkal Majalla" panose="02000000000000000000" pitchFamily="2" charset="-78"/>
              </a:rPr>
              <a:t>ISO14000</a:t>
            </a:r>
            <a:r>
              <a:rPr lang="ar-BH" sz="4000" dirty="0">
                <a:solidFill>
                  <a:schemeClr val="tx1"/>
                </a:solidFill>
                <a:latin typeface="Sakkal Majalla" panose="02000000000000000000" pitchFamily="2" charset="-78"/>
                <a:cs typeface="Sakkal Majalla" panose="02000000000000000000" pitchFamily="2" charset="-78"/>
              </a:rPr>
              <a:t>.</a:t>
            </a:r>
            <a:endParaRPr lang="en-US" sz="40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8" name="Shape 901">
            <a:extLst>
              <a:ext uri="{FF2B5EF4-FFF2-40B4-BE49-F238E27FC236}">
                <a16:creationId xmlns:a16="http://schemas.microsoft.com/office/drawing/2014/main" id="{0ED58C1E-9150-4575-A94A-05FAAA31C1C7}"/>
              </a:ext>
            </a:extLst>
          </p:cNvPr>
          <p:cNvGrpSpPr/>
          <p:nvPr/>
        </p:nvGrpSpPr>
        <p:grpSpPr>
          <a:xfrm>
            <a:off x="10939114" y="258392"/>
            <a:ext cx="585230" cy="945829"/>
            <a:chOff x="6718575" y="2318625"/>
            <a:chExt cx="256950" cy="407375"/>
          </a:xfrm>
        </p:grpSpPr>
        <p:sp>
          <p:nvSpPr>
            <p:cNvPr id="10" name="Shape 902">
              <a:extLst>
                <a:ext uri="{FF2B5EF4-FFF2-40B4-BE49-F238E27FC236}">
                  <a16:creationId xmlns:a16="http://schemas.microsoft.com/office/drawing/2014/main" id="{5A69623D-8F2C-4EB0-AC0C-3B23FB3C5F0D}"/>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903">
              <a:extLst>
                <a:ext uri="{FF2B5EF4-FFF2-40B4-BE49-F238E27FC236}">
                  <a16:creationId xmlns:a16="http://schemas.microsoft.com/office/drawing/2014/main" id="{B044AEBC-E8E7-4948-86EC-A00142099CB0}"/>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904">
              <a:extLst>
                <a:ext uri="{FF2B5EF4-FFF2-40B4-BE49-F238E27FC236}">
                  <a16:creationId xmlns:a16="http://schemas.microsoft.com/office/drawing/2014/main" id="{3ACE4774-3EA8-4BF5-9318-EA7C83829748}"/>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905">
              <a:extLst>
                <a:ext uri="{FF2B5EF4-FFF2-40B4-BE49-F238E27FC236}">
                  <a16:creationId xmlns:a16="http://schemas.microsoft.com/office/drawing/2014/main" id="{A2D9C5D4-A017-433D-8A4D-40074A0EB03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906">
              <a:extLst>
                <a:ext uri="{FF2B5EF4-FFF2-40B4-BE49-F238E27FC236}">
                  <a16:creationId xmlns:a16="http://schemas.microsoft.com/office/drawing/2014/main" id="{0F4633F3-C511-4B50-AB93-1E8953780FAC}"/>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907">
              <a:extLst>
                <a:ext uri="{FF2B5EF4-FFF2-40B4-BE49-F238E27FC236}">
                  <a16:creationId xmlns:a16="http://schemas.microsoft.com/office/drawing/2014/main" id="{1EA2822D-485F-440B-908D-CC18CCB6B917}"/>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908">
              <a:extLst>
                <a:ext uri="{FF2B5EF4-FFF2-40B4-BE49-F238E27FC236}">
                  <a16:creationId xmlns:a16="http://schemas.microsoft.com/office/drawing/2014/main" id="{DB33DE35-A918-4307-BADE-45F6CCB2701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909">
              <a:extLst>
                <a:ext uri="{FF2B5EF4-FFF2-40B4-BE49-F238E27FC236}">
                  <a16:creationId xmlns:a16="http://schemas.microsoft.com/office/drawing/2014/main" id="{F37E883A-ED95-4503-ADCA-637CFD7BBC14}"/>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9" name="مستطيل مستدير الزوايا 5">
            <a:hlinkClick r:id="rId2" action="ppaction://hlinksldjump"/>
            <a:extLst>
              <a:ext uri="{FF2B5EF4-FFF2-40B4-BE49-F238E27FC236}">
                <a16:creationId xmlns:a16="http://schemas.microsoft.com/office/drawing/2014/main" id="{C89A56CB-AAFF-4209-ADE7-3D01D42D4FD9}"/>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3" action="ppaction://hlinksldjump"/>
            <a:extLst>
              <a:ext uri="{FF2B5EF4-FFF2-40B4-BE49-F238E27FC236}">
                <a16:creationId xmlns:a16="http://schemas.microsoft.com/office/drawing/2014/main" id="{230E814B-D7A7-475D-8870-6B52DD9A5764}"/>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4" action="ppaction://hlinksldjump"/>
            <a:extLst>
              <a:ext uri="{FF2B5EF4-FFF2-40B4-BE49-F238E27FC236}">
                <a16:creationId xmlns:a16="http://schemas.microsoft.com/office/drawing/2014/main" id="{A2A16ACB-6871-4B41-ADA3-65899838BADE}"/>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5" action="ppaction://hlinksldjump"/>
            <a:extLst>
              <a:ext uri="{FF2B5EF4-FFF2-40B4-BE49-F238E27FC236}">
                <a16:creationId xmlns:a16="http://schemas.microsoft.com/office/drawing/2014/main" id="{97A624A0-DF2E-4ECE-A01C-B4BDE7D83AE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6">
            <a:hlinkClick r:id="rId6" action="ppaction://hlinksldjump"/>
            <a:extLst>
              <a:ext uri="{FF2B5EF4-FFF2-40B4-BE49-F238E27FC236}">
                <a16:creationId xmlns:a16="http://schemas.microsoft.com/office/drawing/2014/main" id="{9AEFC69F-D693-48E8-B8DA-CC49C862B774}"/>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6">
            <a:hlinkClick r:id="rId7" action="ppaction://hlinksldjump"/>
            <a:extLst>
              <a:ext uri="{FF2B5EF4-FFF2-40B4-BE49-F238E27FC236}">
                <a16:creationId xmlns:a16="http://schemas.microsoft.com/office/drawing/2014/main" id="{72838C72-1630-4E77-9DAE-3623210CCAF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8" action="ppaction://hlinksldjump"/>
            <a:extLst>
              <a:ext uri="{FF2B5EF4-FFF2-40B4-BE49-F238E27FC236}">
                <a16:creationId xmlns:a16="http://schemas.microsoft.com/office/drawing/2014/main" id="{978E2C00-80EE-4685-AF79-DF26E354A92C}"/>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9" action="ppaction://hlinksldjump"/>
            <a:extLst>
              <a:ext uri="{FF2B5EF4-FFF2-40B4-BE49-F238E27FC236}">
                <a16:creationId xmlns:a16="http://schemas.microsoft.com/office/drawing/2014/main" id="{869BBEB3-8A40-432C-A468-16570EEFD40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0" name="TextBox 29">
            <a:extLst>
              <a:ext uri="{FF2B5EF4-FFF2-40B4-BE49-F238E27FC236}">
                <a16:creationId xmlns:a16="http://schemas.microsoft.com/office/drawing/2014/main" id="{C3F59CCD-FBEB-4566-8DA7-1F5D3234A15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211CF390-B9D7-4FD9-B230-CAED2882C5C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096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id="{617D9E4E-BEA6-4D5C-8473-E0A1958A7B94}"/>
              </a:ext>
            </a:extLst>
          </p:cNvPr>
          <p:cNvSpPr txBox="1">
            <a:spLocks/>
          </p:cNvSpPr>
          <p:nvPr/>
        </p:nvSpPr>
        <p:spPr>
          <a:xfrm>
            <a:off x="4596528" y="2717440"/>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الأولى</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id="{0B73313E-3D21-4EAF-B04F-252807E1786C}"/>
              </a:ext>
            </a:extLst>
          </p:cNvPr>
          <p:cNvSpPr/>
          <p:nvPr/>
        </p:nvSpPr>
        <p:spPr>
          <a:xfrm>
            <a:off x="3103528" y="4491994"/>
            <a:ext cx="8962710"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dirty="0">
                <a:ln>
                  <a:solidFill>
                    <a:srgbClr val="3A616A"/>
                  </a:solidFill>
                </a:ln>
                <a:solidFill>
                  <a:schemeClr val="bg1"/>
                </a:solidFill>
                <a:latin typeface="Arial Black" panose="020B0A04020102020204" pitchFamily="34" charset="0"/>
                <a:cs typeface="Sultan bold" pitchFamily="2" charset="-78"/>
              </a:rPr>
              <a:t>مدخل إلى التربية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2" name="Picture 11">
            <a:extLst>
              <a:ext uri="{FF2B5EF4-FFF2-40B4-BE49-F238E27FC236}">
                <a16:creationId xmlns:a16="http://schemas.microsoft.com/office/drawing/2014/main" id="{955B15EB-1B14-4132-BF02-73D3B933E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09" y="513729"/>
            <a:ext cx="5098473" cy="3398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مستطيل مستدير الزوايا 15">
            <a:extLst>
              <a:ext uri="{FF2B5EF4-FFF2-40B4-BE49-F238E27FC236}">
                <a16:creationId xmlns:a16="http://schemas.microsoft.com/office/drawing/2014/main" id="{5E51D547-1C0B-4322-AA3A-F030DD202328}"/>
              </a:ext>
            </a:extLst>
          </p:cNvPr>
          <p:cNvSpPr/>
          <p:nvPr/>
        </p:nvSpPr>
        <p:spPr>
          <a:xfrm>
            <a:off x="55442" y="1354011"/>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1. صنّف أبعاد الجَوْدة الآتية إلى أبعاد جَوْدة المُنْتَج، أو أبعاد جَوْدة الخدمة:</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3" name="Rectangle: Rounded Corners 4">
            <a:extLst>
              <a:ext uri="{FF2B5EF4-FFF2-40B4-BE49-F238E27FC236}">
                <a16:creationId xmlns:a16="http://schemas.microsoft.com/office/drawing/2014/main" id="{F5FEF5D8-A5ED-45AD-A9E7-3296958E11F9}"/>
              </a:ext>
            </a:extLst>
          </p:cNvPr>
          <p:cNvSpPr/>
          <p:nvPr/>
        </p:nvSpPr>
        <p:spPr>
          <a:xfrm>
            <a:off x="7847809" y="2103698"/>
            <a:ext cx="2035032" cy="856343"/>
          </a:xfrm>
          <a:prstGeom prst="roundRect">
            <a:avLst>
              <a:gd name="adj" fmla="val 16564"/>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الاهتمام والتعاطف</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B38EF69C-A6A3-4096-AEFC-A8B03BBC4F5E}"/>
              </a:ext>
            </a:extLst>
          </p:cNvPr>
          <p:cNvSpPr/>
          <p:nvPr/>
        </p:nvSpPr>
        <p:spPr>
          <a:xfrm>
            <a:off x="8727329" y="4001810"/>
            <a:ext cx="1479892" cy="1077218"/>
          </a:xfrm>
          <a:prstGeom prst="rect">
            <a:avLst/>
          </a:prstGeom>
          <a:noFill/>
        </p:spPr>
        <p:txBody>
          <a:bodyPr wrap="none" lIns="91440" tIns="45720" rIns="91440" bIns="45720">
            <a:spAutoFit/>
          </a:bodyPr>
          <a:lstStyle/>
          <a:p>
            <a:pPr algn="ctr"/>
            <a:r>
              <a:rPr lang="ar-BH" sz="3200" b="0" cap="none" spc="0" dirty="0">
                <a:ln w="0"/>
                <a:solidFill>
                  <a:srgbClr val="C00000"/>
                </a:solidFill>
                <a:cs typeface="Sultan bold" pitchFamily="2" charset="-78"/>
              </a:rPr>
              <a:t>أبعاد</a:t>
            </a:r>
          </a:p>
          <a:p>
            <a:pPr algn="ctr"/>
            <a:r>
              <a:rPr lang="ar-BH" sz="3200" b="0" cap="none" spc="0" dirty="0">
                <a:ln w="0"/>
                <a:solidFill>
                  <a:srgbClr val="C00000"/>
                </a:solidFill>
                <a:cs typeface="Sultan bold" pitchFamily="2" charset="-78"/>
              </a:rPr>
              <a:t>جَوْدة المُنْتَج</a:t>
            </a:r>
            <a:endParaRPr lang="en-US" sz="3200" b="0" cap="none" spc="0" dirty="0">
              <a:ln w="0"/>
              <a:solidFill>
                <a:srgbClr val="C00000"/>
              </a:solidFill>
              <a:cs typeface="Sultan bold" pitchFamily="2" charset="-78"/>
            </a:endParaRPr>
          </a:p>
        </p:txBody>
      </p:sp>
      <p:sp>
        <p:nvSpPr>
          <p:cNvPr id="15" name="Rectangle 14">
            <a:extLst>
              <a:ext uri="{FF2B5EF4-FFF2-40B4-BE49-F238E27FC236}">
                <a16:creationId xmlns:a16="http://schemas.microsoft.com/office/drawing/2014/main" id="{994357DA-D4A3-458A-9ADD-255F3C164018}"/>
              </a:ext>
            </a:extLst>
          </p:cNvPr>
          <p:cNvSpPr/>
          <p:nvPr/>
        </p:nvSpPr>
        <p:spPr>
          <a:xfrm>
            <a:off x="8615010" y="5357602"/>
            <a:ext cx="1762021" cy="1077218"/>
          </a:xfrm>
          <a:prstGeom prst="rect">
            <a:avLst/>
          </a:prstGeom>
          <a:noFill/>
        </p:spPr>
        <p:txBody>
          <a:bodyPr wrap="none" lIns="91440" tIns="45720" rIns="91440" bIns="45720">
            <a:spAutoFit/>
          </a:bodyPr>
          <a:lstStyle/>
          <a:p>
            <a:pPr algn="ctr"/>
            <a:r>
              <a:rPr lang="ar-BH" sz="3200" b="0" cap="none" spc="0" dirty="0">
                <a:ln w="0"/>
                <a:solidFill>
                  <a:srgbClr val="C00000"/>
                </a:solidFill>
                <a:cs typeface="Sultan bold" pitchFamily="2" charset="-78"/>
              </a:rPr>
              <a:t>أبعاد</a:t>
            </a:r>
          </a:p>
          <a:p>
            <a:pPr algn="ctr"/>
            <a:r>
              <a:rPr lang="ar-BH" sz="3200" b="0" cap="none" spc="0" dirty="0">
                <a:ln w="0"/>
                <a:solidFill>
                  <a:srgbClr val="C00000"/>
                </a:solidFill>
                <a:cs typeface="Sultan bold" pitchFamily="2" charset="-78"/>
              </a:rPr>
              <a:t>جَوْدة الخدمة</a:t>
            </a:r>
            <a:endParaRPr lang="en-US" sz="3200" b="0" cap="none" spc="0" dirty="0">
              <a:ln w="0"/>
              <a:solidFill>
                <a:srgbClr val="C00000"/>
              </a:solidFill>
              <a:cs typeface="Sultan bold" pitchFamily="2" charset="-78"/>
            </a:endParaRPr>
          </a:p>
        </p:txBody>
      </p:sp>
      <p:sp>
        <p:nvSpPr>
          <p:cNvPr id="16" name="Rectangle: Rounded Corners 4">
            <a:extLst>
              <a:ext uri="{FF2B5EF4-FFF2-40B4-BE49-F238E27FC236}">
                <a16:creationId xmlns:a16="http://schemas.microsoft.com/office/drawing/2014/main" id="{CDD96650-2EAF-4224-8E31-A3D47767016C}"/>
              </a:ext>
            </a:extLst>
          </p:cNvPr>
          <p:cNvSpPr/>
          <p:nvPr/>
        </p:nvSpPr>
        <p:spPr>
          <a:xfrm>
            <a:off x="6668123" y="4112247"/>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7" name="Flowchart: Terminator 5">
            <a:hlinkClick r:id="rId2" action="ppaction://hlinksldjump"/>
            <a:extLst>
              <a:ext uri="{FF2B5EF4-FFF2-40B4-BE49-F238E27FC236}">
                <a16:creationId xmlns:a16="http://schemas.microsoft.com/office/drawing/2014/main" id="{F93286C4-B513-4489-AC94-E556F0B7C325}"/>
              </a:ext>
            </a:extLst>
          </p:cNvPr>
          <p:cNvSpPr/>
          <p:nvPr/>
        </p:nvSpPr>
        <p:spPr>
          <a:xfrm>
            <a:off x="217385" y="5717309"/>
            <a:ext cx="1829883" cy="600796"/>
          </a:xfrm>
          <a:prstGeom prst="flowChartTerminator">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chemeClr val="bg1"/>
                </a:solidFill>
                <a:latin typeface="Sakkal Majalla" panose="02000000000000000000" pitchFamily="2" charset="-78"/>
                <a:cs typeface="Sakkal Majalla" panose="02000000000000000000" pitchFamily="2" charset="-78"/>
              </a:rPr>
              <a:t>تأكد من إجابتك</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8" name="Rectangle: Rounded Corners 4">
            <a:extLst>
              <a:ext uri="{FF2B5EF4-FFF2-40B4-BE49-F238E27FC236}">
                <a16:creationId xmlns:a16="http://schemas.microsoft.com/office/drawing/2014/main" id="{482B23A4-5F59-4BC0-8208-4BE7C68BFB81}"/>
              </a:ext>
            </a:extLst>
          </p:cNvPr>
          <p:cNvSpPr/>
          <p:nvPr/>
        </p:nvSpPr>
        <p:spPr>
          <a:xfrm>
            <a:off x="4507324" y="4112247"/>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9" name="Rectangle: Rounded Corners 4">
            <a:extLst>
              <a:ext uri="{FF2B5EF4-FFF2-40B4-BE49-F238E27FC236}">
                <a16:creationId xmlns:a16="http://schemas.microsoft.com/office/drawing/2014/main" id="{BADDFF4A-3C22-421F-B03B-ED182E3A9B74}"/>
              </a:ext>
            </a:extLst>
          </p:cNvPr>
          <p:cNvSpPr/>
          <p:nvPr/>
        </p:nvSpPr>
        <p:spPr>
          <a:xfrm>
            <a:off x="2328576" y="4112246"/>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0" name="Rectangle: Rounded Corners 4">
            <a:extLst>
              <a:ext uri="{FF2B5EF4-FFF2-40B4-BE49-F238E27FC236}">
                <a16:creationId xmlns:a16="http://schemas.microsoft.com/office/drawing/2014/main" id="{A0BDC1EB-738C-43D8-83DA-ACCE51CCF969}"/>
              </a:ext>
            </a:extLst>
          </p:cNvPr>
          <p:cNvSpPr/>
          <p:nvPr/>
        </p:nvSpPr>
        <p:spPr>
          <a:xfrm>
            <a:off x="6668123" y="5398290"/>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1" name="Rectangle: Rounded Corners 4">
            <a:extLst>
              <a:ext uri="{FF2B5EF4-FFF2-40B4-BE49-F238E27FC236}">
                <a16:creationId xmlns:a16="http://schemas.microsoft.com/office/drawing/2014/main" id="{EDC9E0EA-1FF7-4DC8-851C-BD81122A57FB}"/>
              </a:ext>
            </a:extLst>
          </p:cNvPr>
          <p:cNvSpPr/>
          <p:nvPr/>
        </p:nvSpPr>
        <p:spPr>
          <a:xfrm>
            <a:off x="4507324" y="5398290"/>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2" name="Rectangle: Rounded Corners 4">
            <a:extLst>
              <a:ext uri="{FF2B5EF4-FFF2-40B4-BE49-F238E27FC236}">
                <a16:creationId xmlns:a16="http://schemas.microsoft.com/office/drawing/2014/main" id="{B9F7B8C9-C72B-4C2E-9CDB-5E4280A0CA08}"/>
              </a:ext>
            </a:extLst>
          </p:cNvPr>
          <p:cNvSpPr/>
          <p:nvPr/>
        </p:nvSpPr>
        <p:spPr>
          <a:xfrm>
            <a:off x="2328576" y="5398289"/>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8" name="Rectangle: Rounded Corners 4">
            <a:extLst>
              <a:ext uri="{FF2B5EF4-FFF2-40B4-BE49-F238E27FC236}">
                <a16:creationId xmlns:a16="http://schemas.microsoft.com/office/drawing/2014/main" id="{587421F4-B256-4867-B199-0C2950752A9C}"/>
              </a:ext>
            </a:extLst>
          </p:cNvPr>
          <p:cNvSpPr/>
          <p:nvPr/>
        </p:nvSpPr>
        <p:spPr>
          <a:xfrm>
            <a:off x="5521586" y="2103697"/>
            <a:ext cx="2035032" cy="856343"/>
          </a:xfrm>
          <a:prstGeom prst="roundRect">
            <a:avLst>
              <a:gd name="adj" fmla="val 16564"/>
            </a:avLst>
          </a:prstGeom>
          <a:solidFill>
            <a:schemeClr val="accent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الجَوْدة المدركة</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extLst>
              <a:ext uri="{FF2B5EF4-FFF2-40B4-BE49-F238E27FC236}">
                <a16:creationId xmlns:a16="http://schemas.microsoft.com/office/drawing/2014/main" id="{40FE3D9B-A944-4529-A1F1-1A5B4187A4D8}"/>
              </a:ext>
            </a:extLst>
          </p:cNvPr>
          <p:cNvSpPr/>
          <p:nvPr/>
        </p:nvSpPr>
        <p:spPr>
          <a:xfrm>
            <a:off x="3161364" y="2103696"/>
            <a:ext cx="2035032" cy="856343"/>
          </a:xfrm>
          <a:prstGeom prst="roundRect">
            <a:avLst>
              <a:gd name="adj" fmla="val 16564"/>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موثوقية الخدمة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0" name="Rectangle: Rounded Corners 4">
            <a:extLst>
              <a:ext uri="{FF2B5EF4-FFF2-40B4-BE49-F238E27FC236}">
                <a16:creationId xmlns:a16="http://schemas.microsoft.com/office/drawing/2014/main" id="{602BA693-50BE-4444-BA69-B6A5A55AD643}"/>
              </a:ext>
            </a:extLst>
          </p:cNvPr>
          <p:cNvSpPr/>
          <p:nvPr/>
        </p:nvSpPr>
        <p:spPr>
          <a:xfrm>
            <a:off x="843329" y="2103696"/>
            <a:ext cx="2035032" cy="856343"/>
          </a:xfrm>
          <a:prstGeom prst="roundRect">
            <a:avLst>
              <a:gd name="adj" fmla="val 16564"/>
            </a:avLst>
          </a:prstGeom>
          <a:solidFill>
            <a:srgbClr val="E8605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الجمالية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5" name="Rectangle: Rounded Corners 4">
            <a:extLst>
              <a:ext uri="{FF2B5EF4-FFF2-40B4-BE49-F238E27FC236}">
                <a16:creationId xmlns:a16="http://schemas.microsoft.com/office/drawing/2014/main" id="{9C64CD76-E3B7-4B68-A05D-A75BD7D72F6F}"/>
              </a:ext>
            </a:extLst>
          </p:cNvPr>
          <p:cNvSpPr/>
          <p:nvPr/>
        </p:nvSpPr>
        <p:spPr>
          <a:xfrm>
            <a:off x="6725525" y="3114552"/>
            <a:ext cx="2035032" cy="856343"/>
          </a:xfrm>
          <a:prstGeom prst="roundRect">
            <a:avLst>
              <a:gd name="adj" fmla="val 16564"/>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مطابقة للمواصفات</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6" name="Rectangle: Rounded Corners 4">
            <a:extLst>
              <a:ext uri="{FF2B5EF4-FFF2-40B4-BE49-F238E27FC236}">
                <a16:creationId xmlns:a16="http://schemas.microsoft.com/office/drawing/2014/main" id="{D63ACC50-97DD-4432-A122-9AFAF6DCB7E2}"/>
              </a:ext>
            </a:extLst>
          </p:cNvPr>
          <p:cNvSpPr/>
          <p:nvPr/>
        </p:nvSpPr>
        <p:spPr>
          <a:xfrm>
            <a:off x="4365303" y="3114551"/>
            <a:ext cx="2035032" cy="856343"/>
          </a:xfrm>
          <a:prstGeom prst="roundRect">
            <a:avLst>
              <a:gd name="adj" fmla="val 16564"/>
            </a:avLst>
          </a:prstGeom>
          <a:solidFill>
            <a:srgbClr val="FF66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الملموسية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7" name="Rectangle: Rounded Corners 4">
            <a:extLst>
              <a:ext uri="{FF2B5EF4-FFF2-40B4-BE49-F238E27FC236}">
                <a16:creationId xmlns:a16="http://schemas.microsoft.com/office/drawing/2014/main" id="{1C0C111C-A2C8-43D1-BED8-549E7DF9AB1D}"/>
              </a:ext>
            </a:extLst>
          </p:cNvPr>
          <p:cNvSpPr/>
          <p:nvPr/>
        </p:nvSpPr>
        <p:spPr>
          <a:xfrm>
            <a:off x="2047268" y="3114551"/>
            <a:ext cx="2035032" cy="856343"/>
          </a:xfrm>
          <a:prstGeom prst="roundRect">
            <a:avLst>
              <a:gd name="adj" fmla="val 16564"/>
            </a:avLst>
          </a:prstGeom>
          <a:solidFill>
            <a:srgbClr val="A974A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المتانة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8" name="Rectangle: Rounded Corners 4">
            <a:extLst>
              <a:ext uri="{FF2B5EF4-FFF2-40B4-BE49-F238E27FC236}">
                <a16:creationId xmlns:a16="http://schemas.microsoft.com/office/drawing/2014/main" id="{003D4977-34C8-41D8-9677-57077A7CE8B0}"/>
              </a:ext>
            </a:extLst>
          </p:cNvPr>
          <p:cNvSpPr/>
          <p:nvPr/>
        </p:nvSpPr>
        <p:spPr>
          <a:xfrm>
            <a:off x="180413" y="4112246"/>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42" name="مستطيل مستدير الزوايا 5">
            <a:hlinkClick r:id="rId3" action="ppaction://hlinksldjump"/>
            <a:extLst>
              <a:ext uri="{FF2B5EF4-FFF2-40B4-BE49-F238E27FC236}">
                <a16:creationId xmlns:a16="http://schemas.microsoft.com/office/drawing/2014/main" id="{69EAE912-2837-411D-AB97-AF0A0EF68AF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11">
            <a:hlinkClick r:id="rId4" action="ppaction://hlinksldjump"/>
            <a:extLst>
              <a:ext uri="{FF2B5EF4-FFF2-40B4-BE49-F238E27FC236}">
                <a16:creationId xmlns:a16="http://schemas.microsoft.com/office/drawing/2014/main" id="{E9FF78B7-0F87-464E-91F9-6EEC6CB7D3B4}"/>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4" name="مستطيل مستدير الزوايا 12">
            <a:hlinkClick r:id="rId5" action="ppaction://hlinksldjump"/>
            <a:extLst>
              <a:ext uri="{FF2B5EF4-FFF2-40B4-BE49-F238E27FC236}">
                <a16:creationId xmlns:a16="http://schemas.microsoft.com/office/drawing/2014/main" id="{BAEB3E5B-CD4A-4C97-8008-40034EF0B21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5" name="مستطيل مستدير الزوايا 16">
            <a:hlinkClick r:id="rId6" action="ppaction://hlinksldjump"/>
            <a:extLst>
              <a:ext uri="{FF2B5EF4-FFF2-40B4-BE49-F238E27FC236}">
                <a16:creationId xmlns:a16="http://schemas.microsoft.com/office/drawing/2014/main" id="{6F66EC99-C8AB-4A8B-8416-91747A3617EA}"/>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6" name="مستطيل مستدير الزوايا 16">
            <a:hlinkClick r:id="rId7" action="ppaction://hlinksldjump"/>
            <a:extLst>
              <a:ext uri="{FF2B5EF4-FFF2-40B4-BE49-F238E27FC236}">
                <a16:creationId xmlns:a16="http://schemas.microsoft.com/office/drawing/2014/main" id="{3BAAD555-E778-4F96-89F4-3FBE4B6063C2}"/>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7" name="مستطيل مستدير الزوايا 16">
            <a:hlinkClick r:id="rId8" action="ppaction://hlinksldjump"/>
            <a:extLst>
              <a:ext uri="{FF2B5EF4-FFF2-40B4-BE49-F238E27FC236}">
                <a16:creationId xmlns:a16="http://schemas.microsoft.com/office/drawing/2014/main" id="{BBF2B7AC-FACE-4775-B9C1-596BCAEBADF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8" name="مستطيل مستدير الزوايا 16">
            <a:hlinkClick r:id="rId9" action="ppaction://hlinksldjump"/>
            <a:extLst>
              <a:ext uri="{FF2B5EF4-FFF2-40B4-BE49-F238E27FC236}">
                <a16:creationId xmlns:a16="http://schemas.microsoft.com/office/drawing/2014/main" id="{6AED4C13-9C37-40B4-A8F6-02278B1F999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9" name="مستطيل مستدير الزوايا 16">
            <a:hlinkClick r:id="rId10" action="ppaction://hlinksldjump"/>
            <a:extLst>
              <a:ext uri="{FF2B5EF4-FFF2-40B4-BE49-F238E27FC236}">
                <a16:creationId xmlns:a16="http://schemas.microsoft.com/office/drawing/2014/main" id="{86EE01D7-188E-45C4-A75C-84ACAA0D5EA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0" name="TextBox 49">
            <a:extLst>
              <a:ext uri="{FF2B5EF4-FFF2-40B4-BE49-F238E27FC236}">
                <a16:creationId xmlns:a16="http://schemas.microsoft.com/office/drawing/2014/main" id="{7477F145-337B-444D-AB17-EBC3E56FEC9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51" name="TextBox 50">
            <a:extLst>
              <a:ext uri="{FF2B5EF4-FFF2-40B4-BE49-F238E27FC236}">
                <a16:creationId xmlns:a16="http://schemas.microsoft.com/office/drawing/2014/main" id="{069A2621-11BF-49E9-85B6-16A1B2D020B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2. النّسق المنطقي لترتيب مراحل تدفق المُنْتَج هو:  الاستهلاك – الإنتاج – التصميم – التوزيع.</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id="{E22D2555-1C66-4AA7-9E73-2C4D5B6C0C6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id="{7A01594C-FF70-49C1-AB7A-6B7F2E10EEC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id="{6BD32294-5A80-48F4-B862-EDC41C7352C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id="{7B2458FE-0FF5-4420-AE72-D314F8F3593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id="{4BCDFFB1-BC63-455B-8B22-4A39C1AEC0D1}"/>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id="{2F4EA966-80D1-431F-B500-45F3BDF020D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id="{84F2CE8A-3714-4236-B40B-25C6BB5B6AA7}"/>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1" action="ppaction://hlinksldjump"/>
            <a:extLst>
              <a:ext uri="{FF2B5EF4-FFF2-40B4-BE49-F238E27FC236}">
                <a16:creationId xmlns:a16="http://schemas.microsoft.com/office/drawing/2014/main" id="{D5008767-16F6-44B9-9A96-6EB4058E4493}"/>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TextBox 18">
            <a:extLst>
              <a:ext uri="{FF2B5EF4-FFF2-40B4-BE49-F238E27FC236}">
                <a16:creationId xmlns:a16="http://schemas.microsoft.com/office/drawing/2014/main" id="{92E3F32D-4F77-4C92-89E5-96B2B9903D7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58D63981-6469-4116-8B03-F91BAE9D289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العلاقة بين تكلفة اكتشاف الأخطاء ومراحل تدفّق المُنْتَج بأن التَّكلفة تزداد مع مرور المراحل لتدفّق المُنْتَج.</a:t>
            </a:r>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id="{5E48A01D-11D5-4062-B1F4-C76F380A44E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id="{9693ACD8-A2D7-4B14-9EF5-F7BFEC95845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id="{AAA6D5F3-F782-46E8-8094-B3A44B89807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id="{5B13E364-128E-4F44-A794-FEA5C78A29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id="{CA9F9E4C-E0EB-48F5-842B-240B1FB33F7C}"/>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id="{95FDC591-A25F-49F8-B5F3-7C5E6AF2C3E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id="{B8F28F4A-0D6F-4AE7-8A5C-9D985D5D352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1" action="ppaction://hlinksldjump"/>
            <a:extLst>
              <a:ext uri="{FF2B5EF4-FFF2-40B4-BE49-F238E27FC236}">
                <a16:creationId xmlns:a16="http://schemas.microsoft.com/office/drawing/2014/main" id="{BA12D60D-C398-4454-A3A8-62EB5025D55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TextBox 18">
            <a:extLst>
              <a:ext uri="{FF2B5EF4-FFF2-40B4-BE49-F238E27FC236}">
                <a16:creationId xmlns:a16="http://schemas.microsoft.com/office/drawing/2014/main" id="{01574327-51C1-4F81-8078-957FF254FA4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2E360725-8574-4965-B7CA-97967C112D7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3931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حدد نوع التكلفة في كل من الحالات الآتية:</a:t>
            </a: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1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24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1.                                      تكاليف معالجة شكاوي العملاء.</a:t>
            </a:r>
          </a:p>
          <a:p>
            <a:pPr marL="461963" indent="-461963" algn="just" rtl="1"/>
            <a:endParaRPr lang="ar-BH" sz="20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2.                                     مراجعة المنتجات الجديدة. </a:t>
            </a:r>
          </a:p>
          <a:p>
            <a:pPr marL="461963" indent="-461963" algn="just" rtl="1"/>
            <a:endParaRPr lang="ar-BH" sz="24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تكاليف المنتجات التالفة.</a:t>
            </a:r>
          </a:p>
          <a:p>
            <a:pPr marL="461963" indent="-461963" algn="just" rtl="1"/>
            <a:endParaRPr lang="ar-BH"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تكاليف اختبار  وفحص المنتجات.     </a:t>
            </a: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5" name="Rectangle: Rounded Corners 4">
            <a:extLst>
              <a:ext uri="{FF2B5EF4-FFF2-40B4-BE49-F238E27FC236}">
                <a16:creationId xmlns:a16="http://schemas.microsoft.com/office/drawing/2014/main" id="{AB62C2AE-2585-4282-B1BB-F4ED3C02F1C2}"/>
              </a:ext>
            </a:extLst>
          </p:cNvPr>
          <p:cNvSpPr/>
          <p:nvPr/>
        </p:nvSpPr>
        <p:spPr>
          <a:xfrm>
            <a:off x="7589192" y="2103698"/>
            <a:ext cx="2103120" cy="731520"/>
          </a:xfrm>
          <a:prstGeom prst="roundRect">
            <a:avLst>
              <a:gd name="adj" fmla="val 16564"/>
            </a:avLst>
          </a:prstGeom>
          <a:solidFill>
            <a:srgbClr val="E8605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الرقابة</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6" name="Rectangle: Rounded Corners 4">
            <a:extLst>
              <a:ext uri="{FF2B5EF4-FFF2-40B4-BE49-F238E27FC236}">
                <a16:creationId xmlns:a16="http://schemas.microsoft.com/office/drawing/2014/main" id="{0A501807-8340-4A3C-B5FE-F69C68E1EA8B}"/>
              </a:ext>
            </a:extLst>
          </p:cNvPr>
          <p:cNvSpPr/>
          <p:nvPr/>
        </p:nvSpPr>
        <p:spPr>
          <a:xfrm>
            <a:off x="5262969" y="2103697"/>
            <a:ext cx="2103120" cy="731520"/>
          </a:xfrm>
          <a:prstGeom prst="roundRect">
            <a:avLst>
              <a:gd name="adj" fmla="val 16564"/>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التقييم</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7" name="Rectangle: Rounded Corners 4">
            <a:extLst>
              <a:ext uri="{FF2B5EF4-FFF2-40B4-BE49-F238E27FC236}">
                <a16:creationId xmlns:a16="http://schemas.microsoft.com/office/drawing/2014/main" id="{98BA3249-8C48-4097-B3F8-1506DDFDE789}"/>
              </a:ext>
            </a:extLst>
          </p:cNvPr>
          <p:cNvSpPr/>
          <p:nvPr/>
        </p:nvSpPr>
        <p:spPr>
          <a:xfrm>
            <a:off x="2902747" y="2103696"/>
            <a:ext cx="2103120" cy="731520"/>
          </a:xfrm>
          <a:prstGeom prst="roundRect">
            <a:avLst>
              <a:gd name="adj" fmla="val 16564"/>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الإخفاق الداخلي</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8" name="Rectangle: Rounded Corners 4">
            <a:extLst>
              <a:ext uri="{FF2B5EF4-FFF2-40B4-BE49-F238E27FC236}">
                <a16:creationId xmlns:a16="http://schemas.microsoft.com/office/drawing/2014/main" id="{42D5C1BC-E495-40C7-8C3B-6BB4D2B71106}"/>
              </a:ext>
            </a:extLst>
          </p:cNvPr>
          <p:cNvSpPr/>
          <p:nvPr/>
        </p:nvSpPr>
        <p:spPr>
          <a:xfrm>
            <a:off x="557004" y="2103696"/>
            <a:ext cx="2103120" cy="731520"/>
          </a:xfrm>
          <a:prstGeom prst="roundRect">
            <a:avLst>
              <a:gd name="adj" fmla="val 16564"/>
            </a:avLst>
          </a:prstGeom>
          <a:solidFill>
            <a:schemeClr val="accent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الإخفاق الخارجي</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2" name="Rectangle: Rounded Corners 4">
            <a:extLst>
              <a:ext uri="{FF2B5EF4-FFF2-40B4-BE49-F238E27FC236}">
                <a16:creationId xmlns:a16="http://schemas.microsoft.com/office/drawing/2014/main" id="{8F001E7E-98E4-4062-A544-37105EB35791}"/>
              </a:ext>
            </a:extLst>
          </p:cNvPr>
          <p:cNvSpPr/>
          <p:nvPr/>
        </p:nvSpPr>
        <p:spPr>
          <a:xfrm>
            <a:off x="7676937" y="2994898"/>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3" name="Rectangle: Rounded Corners 4">
            <a:extLst>
              <a:ext uri="{FF2B5EF4-FFF2-40B4-BE49-F238E27FC236}">
                <a16:creationId xmlns:a16="http://schemas.microsoft.com/office/drawing/2014/main" id="{B84A6A06-2814-4CEE-A9C9-EC87E291F4FC}"/>
              </a:ext>
            </a:extLst>
          </p:cNvPr>
          <p:cNvSpPr/>
          <p:nvPr/>
        </p:nvSpPr>
        <p:spPr>
          <a:xfrm>
            <a:off x="7684921" y="3895594"/>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4">
            <a:extLst>
              <a:ext uri="{FF2B5EF4-FFF2-40B4-BE49-F238E27FC236}">
                <a16:creationId xmlns:a16="http://schemas.microsoft.com/office/drawing/2014/main" id="{555504A7-01BE-4168-9D15-5762EEC60EB7}"/>
              </a:ext>
            </a:extLst>
          </p:cNvPr>
          <p:cNvSpPr/>
          <p:nvPr/>
        </p:nvSpPr>
        <p:spPr>
          <a:xfrm>
            <a:off x="7684921" y="4783544"/>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7" name="Rectangle: Rounded Corners 4">
            <a:extLst>
              <a:ext uri="{FF2B5EF4-FFF2-40B4-BE49-F238E27FC236}">
                <a16:creationId xmlns:a16="http://schemas.microsoft.com/office/drawing/2014/main" id="{8936009B-5890-45D0-8135-9C8F15628886}"/>
              </a:ext>
            </a:extLst>
          </p:cNvPr>
          <p:cNvSpPr/>
          <p:nvPr/>
        </p:nvSpPr>
        <p:spPr>
          <a:xfrm>
            <a:off x="7684921" y="5665240"/>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8" name="Flowchart: Terminator 5">
            <a:hlinkClick r:id="rId2" action="ppaction://hlinksldjump"/>
            <a:extLst>
              <a:ext uri="{FF2B5EF4-FFF2-40B4-BE49-F238E27FC236}">
                <a16:creationId xmlns:a16="http://schemas.microsoft.com/office/drawing/2014/main" id="{CC1051EF-FFA1-47BE-98D5-4F8F1D1AEB5D}"/>
              </a:ext>
            </a:extLst>
          </p:cNvPr>
          <p:cNvSpPr/>
          <p:nvPr/>
        </p:nvSpPr>
        <p:spPr>
          <a:xfrm>
            <a:off x="217385" y="5717309"/>
            <a:ext cx="1829883" cy="600796"/>
          </a:xfrm>
          <a:prstGeom prst="flowChartTerminator">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chemeClr val="bg1"/>
                </a:solidFill>
                <a:latin typeface="Sakkal Majalla" panose="02000000000000000000" pitchFamily="2" charset="-78"/>
                <a:cs typeface="Sakkal Majalla" panose="02000000000000000000" pitchFamily="2" charset="-78"/>
              </a:rPr>
              <a:t>تأكد من إجابتك</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29" name="مستطيل مستدير الزوايا 5">
            <a:hlinkClick r:id="rId3" action="ppaction://hlinksldjump"/>
            <a:extLst>
              <a:ext uri="{FF2B5EF4-FFF2-40B4-BE49-F238E27FC236}">
                <a16:creationId xmlns:a16="http://schemas.microsoft.com/office/drawing/2014/main" id="{D1A45F39-D5FE-4318-B7FB-717C3002B16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A4DE3D8E-7B40-4F9B-A81D-4E9135997FDF}"/>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0BB97516-5474-4245-850E-602F3FB2D190}"/>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6" action="ppaction://hlinksldjump"/>
            <a:extLst>
              <a:ext uri="{FF2B5EF4-FFF2-40B4-BE49-F238E27FC236}">
                <a16:creationId xmlns:a16="http://schemas.microsoft.com/office/drawing/2014/main" id="{09001D9D-2C2C-4AC7-ABD6-437A3354DC3A}"/>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7" action="ppaction://hlinksldjump"/>
            <a:extLst>
              <a:ext uri="{FF2B5EF4-FFF2-40B4-BE49-F238E27FC236}">
                <a16:creationId xmlns:a16="http://schemas.microsoft.com/office/drawing/2014/main" id="{B622EAB0-A3E3-42C4-A66C-277930F53625}"/>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6">
            <a:hlinkClick r:id="rId8" action="ppaction://hlinksldjump"/>
            <a:extLst>
              <a:ext uri="{FF2B5EF4-FFF2-40B4-BE49-F238E27FC236}">
                <a16:creationId xmlns:a16="http://schemas.microsoft.com/office/drawing/2014/main" id="{2D9550C1-2946-4FC2-83AE-E772182C5B2E}"/>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6">
            <a:hlinkClick r:id="rId9" action="ppaction://hlinksldjump"/>
            <a:extLst>
              <a:ext uri="{FF2B5EF4-FFF2-40B4-BE49-F238E27FC236}">
                <a16:creationId xmlns:a16="http://schemas.microsoft.com/office/drawing/2014/main" id="{4B36D08E-6CA5-4603-8626-615968DEEF8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مستطيل مستدير الزوايا 16">
            <a:hlinkClick r:id="rId10" action="ppaction://hlinksldjump"/>
            <a:extLst>
              <a:ext uri="{FF2B5EF4-FFF2-40B4-BE49-F238E27FC236}">
                <a16:creationId xmlns:a16="http://schemas.microsoft.com/office/drawing/2014/main" id="{A76D1853-72A8-4922-A9AF-8FA8BD70620A}"/>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TextBox 36">
            <a:extLst>
              <a:ext uri="{FF2B5EF4-FFF2-40B4-BE49-F238E27FC236}">
                <a16:creationId xmlns:a16="http://schemas.microsoft.com/office/drawing/2014/main" id="{C06FFB93-7EB7-4853-AEBA-4AFCC2B51E7F}"/>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84ABBC72-1F8D-4F71-BAFC-3C168421464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5. جميع ما يلي من أهداف مبادئ إدارة الجَوْدة الشاملة في المُنشأة ماعدا:</a:t>
            </a:r>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a:solidFill>
                  <a:schemeClr val="tx1"/>
                </a:solidFill>
                <a:latin typeface="Sakkal Majalla" panose="02000000000000000000" pitchFamily="2" charset="-78"/>
                <a:cs typeface="Sakkal Majalla" panose="02000000000000000000" pitchFamily="2" charset="-78"/>
              </a:rPr>
              <a:t>أ.  </a:t>
            </a:r>
            <a:r>
              <a:rPr lang="ar-BH" sz="2800" b="1" dirty="0">
                <a:solidFill>
                  <a:schemeClr val="tx1"/>
                </a:solidFill>
                <a:latin typeface="Sakkal Majalla" panose="02000000000000000000" pitchFamily="2" charset="-78"/>
                <a:cs typeface="Sakkal Majalla" panose="02000000000000000000" pitchFamily="2" charset="-78"/>
              </a:rPr>
              <a:t>التحسين المستمر والنظرة الشمولية.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200" b="1" dirty="0">
                <a:solidFill>
                  <a:schemeClr val="tx1"/>
                </a:solidFill>
                <a:latin typeface="Sakkal Majalla" panose="02000000000000000000" pitchFamily="2" charset="-78"/>
                <a:cs typeface="Sakkal Majalla" panose="02000000000000000000" pitchFamily="2" charset="-78"/>
              </a:rPr>
              <a:t>ب. </a:t>
            </a:r>
            <a:r>
              <a:rPr lang="ar-BH" sz="2200" b="1" dirty="0">
                <a:solidFill>
                  <a:schemeClr val="tx1"/>
                </a:solidFill>
                <a:latin typeface="Sakkal Majalla" panose="02000000000000000000" pitchFamily="2" charset="-78"/>
                <a:cs typeface="Sakkal Majalla" panose="02000000000000000000" pitchFamily="2" charset="-78"/>
              </a:rPr>
              <a:t>تمكين العاملين بالتعليم والتدريب والتحفيز.</a:t>
            </a:r>
            <a:endParaRPr lang="ar-SA" sz="22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400" b="1" dirty="0">
                <a:solidFill>
                  <a:schemeClr val="tx1"/>
                </a:solidFill>
                <a:latin typeface="Sakkal Majalla" panose="02000000000000000000" pitchFamily="2" charset="-78"/>
                <a:cs typeface="Sakkal Majalla" panose="02000000000000000000" pitchFamily="2" charset="-78"/>
              </a:rPr>
              <a:t>ج.  </a:t>
            </a:r>
            <a:r>
              <a:rPr lang="ar-BH" sz="2400" b="1" dirty="0">
                <a:solidFill>
                  <a:schemeClr val="tx1"/>
                </a:solidFill>
                <a:latin typeface="Sakkal Majalla" panose="02000000000000000000" pitchFamily="2" charset="-78"/>
                <a:cs typeface="Sakkal Majalla" panose="02000000000000000000" pitchFamily="2" charset="-78"/>
              </a:rPr>
              <a:t>التركيز على الزبون باعتباره محور الجَوْدة.</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3"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a:solidFill>
                  <a:schemeClr val="tx1"/>
                </a:solidFill>
                <a:latin typeface="Sakkal Majalla" panose="02000000000000000000" pitchFamily="2" charset="-78"/>
                <a:cs typeface="Sakkal Majalla" panose="02000000000000000000" pitchFamily="2" charset="-78"/>
              </a:rPr>
              <a:t>د.  </a:t>
            </a:r>
            <a:r>
              <a:rPr lang="ar-BH" sz="3200" b="1" dirty="0">
                <a:solidFill>
                  <a:schemeClr val="tx1"/>
                </a:solidFill>
                <a:latin typeface="Sakkal Majalla" panose="02000000000000000000" pitchFamily="2" charset="-78"/>
                <a:cs typeface="Sakkal Majalla" panose="02000000000000000000" pitchFamily="2" charset="-78"/>
              </a:rPr>
              <a:t>الرقابة المباشرة على العاملين.</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id="{71D7CB49-1A78-43A5-8B35-48C69EC8097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id="{7328074E-3523-41DB-9663-CB0A51EF5DB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id="{18DFF9FD-1CF3-4D45-9BDD-2C442522D7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id="{2A3B6349-1C6C-418A-A986-DF14E14879D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id="{19E9B717-37DB-42A4-8F2C-5B5AC7548346}"/>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id="{406AC33C-90EC-4EEE-ADDD-F073527CA7CC}"/>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id="{F18800A9-7638-4570-9B86-503F91CCE49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id="{7A5902D3-7785-43C5-8AFF-3046C44713F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id="{9184D2B2-BFAA-448A-B2FD-D14698EA4A6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93EC9455-3BDA-4D88-A37B-EA788A0C8C8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id="{4A139AB9-5351-42D2-ADEF-F82CD8101DD4}"/>
              </a:ext>
            </a:extLst>
          </p:cNvPr>
          <p:cNvGrpSpPr/>
          <p:nvPr/>
        </p:nvGrpSpPr>
        <p:grpSpPr>
          <a:xfrm>
            <a:off x="768340" y="2550150"/>
            <a:ext cx="5043757" cy="907708"/>
            <a:chOff x="-1535283" y="1287960"/>
            <a:chExt cx="11486579" cy="2067200"/>
          </a:xfrm>
        </p:grpSpPr>
        <p:sp>
          <p:nvSpPr>
            <p:cNvPr id="35" name="Shape 402">
              <a:extLst>
                <a:ext uri="{FF2B5EF4-FFF2-40B4-BE49-F238E27FC236}">
                  <a16:creationId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id="{ADB5ED7F-6199-43B9-BAD2-CF34C922D888}"/>
              </a:ext>
            </a:extLst>
          </p:cNvPr>
          <p:cNvSpPr txBox="1">
            <a:spLocks/>
          </p:cNvSpPr>
          <p:nvPr/>
        </p:nvSpPr>
        <p:spPr>
          <a:xfrm>
            <a:off x="1314493" y="4232151"/>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55</a:t>
            </a:r>
            <a:r>
              <a:rPr lang="ar-SA" b="1" dirty="0">
                <a:solidFill>
                  <a:srgbClr val="3F5378"/>
                </a:solidFill>
                <a:latin typeface="Sakkal Majalla" panose="02000000000000000000" pitchFamily="2" charset="-78"/>
                <a:cs typeface="Sakkal Majalla" panose="02000000000000000000" pitchFamily="2" charset="-78"/>
              </a:rPr>
              <a:t>.</a:t>
            </a:r>
            <a:endParaRPr lang="ar-BH" b="1" dirty="0">
              <a:solidFill>
                <a:srgbClr val="3F5378"/>
              </a:solidFill>
              <a:latin typeface="Sakkal Majalla" panose="02000000000000000000" pitchFamily="2" charset="-78"/>
              <a:cs typeface="Sakkal Majalla" panose="02000000000000000000" pitchFamily="2" charset="-78"/>
            </a:endParaRPr>
          </a:p>
          <a:p>
            <a:pPr marL="0" indent="0" algn="just" rtl="1">
              <a:buNone/>
            </a:pPr>
            <a:r>
              <a:rPr lang="ar-BH" b="1" dirty="0">
                <a:solidFill>
                  <a:srgbClr val="3F5378"/>
                </a:solidFill>
                <a:latin typeface="Sakkal Majalla" panose="02000000000000000000" pitchFamily="2" charset="-78"/>
                <a:cs typeface="Sakkal Majalla" panose="02000000000000000000" pitchFamily="2" charset="-78"/>
              </a:rPr>
              <a:t>+</a:t>
            </a:r>
          </a:p>
          <a:p>
            <a:pPr marL="0" indent="0" algn="just" rtl="1">
              <a:buNone/>
            </a:pPr>
            <a:r>
              <a:rPr lang="ar-BH" b="1" dirty="0">
                <a:solidFill>
                  <a:srgbClr val="3F5378"/>
                </a:solidFill>
                <a:latin typeface="Sakkal Majalla" panose="02000000000000000000" pitchFamily="2" charset="-78"/>
                <a:cs typeface="Sakkal Majalla" panose="02000000000000000000" pitchFamily="2" charset="-78"/>
              </a:rPr>
              <a:t>أسئلة الوحدة في الكتاب المدرسي من ص 56-ص58.</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id="{675ADF1D-6610-4E3E-9572-58440F586AED}"/>
              </a:ext>
            </a:extLst>
          </p:cNvPr>
          <p:cNvSpPr txBox="1">
            <a:spLocks/>
          </p:cNvSpPr>
          <p:nvPr/>
        </p:nvSpPr>
        <p:spPr>
          <a:xfrm>
            <a:off x="1334784" y="2727717"/>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id="{0E656D4E-492E-4410-A400-383733C1077B}"/>
              </a:ext>
            </a:extLst>
          </p:cNvPr>
          <p:cNvPicPr>
            <a:picLocks noChangeAspect="1"/>
          </p:cNvPicPr>
          <p:nvPr/>
        </p:nvPicPr>
        <p:blipFill rotWithShape="1">
          <a:blip r:embed="rId2"/>
          <a:srcRect l="35258" t="17594" r="36289" b="11023"/>
          <a:stretch/>
        </p:blipFill>
        <p:spPr>
          <a:xfrm>
            <a:off x="6497696" y="1437311"/>
            <a:ext cx="3497732" cy="4873912"/>
          </a:xfrm>
          <a:prstGeom prst="rect">
            <a:avLst/>
          </a:prstGeom>
          <a:ln>
            <a:solidFill>
              <a:srgbClr val="3F5378"/>
            </a:solidFill>
          </a:ln>
        </p:spPr>
      </p:pic>
      <p:sp>
        <p:nvSpPr>
          <p:cNvPr id="17" name="مستطيل مستدير الزوايا 5">
            <a:hlinkClick r:id="rId3" action="ppaction://hlinksldjump"/>
            <a:extLst>
              <a:ext uri="{FF2B5EF4-FFF2-40B4-BE49-F238E27FC236}">
                <a16:creationId xmlns:a16="http://schemas.microsoft.com/office/drawing/2014/main" id="{E7694949-EEC9-42FC-BB43-C5D75F9CB0DD}"/>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4" action="ppaction://hlinksldjump"/>
            <a:extLst>
              <a:ext uri="{FF2B5EF4-FFF2-40B4-BE49-F238E27FC236}">
                <a16:creationId xmlns:a16="http://schemas.microsoft.com/office/drawing/2014/main" id="{655EDBD2-B285-4DE8-BC35-F562421B08A7}"/>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5" action="ppaction://hlinksldjump"/>
            <a:extLst>
              <a:ext uri="{FF2B5EF4-FFF2-40B4-BE49-F238E27FC236}">
                <a16:creationId xmlns:a16="http://schemas.microsoft.com/office/drawing/2014/main" id="{38B88CDC-19AC-4D42-8F53-DAED89CD4A7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a16="http://schemas.microsoft.com/office/drawing/2014/main" id="{BED92495-ED6E-4736-8330-CE94008E8E3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7" action="ppaction://hlinksldjump"/>
            <a:extLst>
              <a:ext uri="{FF2B5EF4-FFF2-40B4-BE49-F238E27FC236}">
                <a16:creationId xmlns:a16="http://schemas.microsoft.com/office/drawing/2014/main" id="{3BADE803-29DA-4AD1-B205-EE4A9047777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8" action="ppaction://hlinksldjump"/>
            <a:extLst>
              <a:ext uri="{FF2B5EF4-FFF2-40B4-BE49-F238E27FC236}">
                <a16:creationId xmlns:a16="http://schemas.microsoft.com/office/drawing/2014/main" id="{0CDD196E-153C-4F2C-8486-AD92E1EE1EB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9" action="ppaction://hlinksldjump"/>
            <a:extLst>
              <a:ext uri="{FF2B5EF4-FFF2-40B4-BE49-F238E27FC236}">
                <a16:creationId xmlns:a16="http://schemas.microsoft.com/office/drawing/2014/main" id="{1D78C648-90FE-49D5-9A6B-F66F76C1AD4E}"/>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10" action="ppaction://hlinksldjump"/>
            <a:extLst>
              <a:ext uri="{FF2B5EF4-FFF2-40B4-BE49-F238E27FC236}">
                <a16:creationId xmlns:a16="http://schemas.microsoft.com/office/drawing/2014/main" id="{47FA2B61-5BA4-4107-96EE-EE212F58856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id="{005F7C98-27C9-40E2-9597-DECC2969AD6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id="{4B194953-4CDD-42DE-8CAC-CCD4C0A38FA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6" name="TextBox 15">
            <a:extLst>
              <a:ext uri="{FF2B5EF4-FFF2-40B4-BE49-F238E27FC236}">
                <a16:creationId xmlns:a16="http://schemas.microsoft.com/office/drawing/2014/main" id="{1B619017-1343-4DA9-8396-035735FE882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0CDDD392-4695-4227-8F6C-78E665EADC4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مستطيل مستدير الزوايا 15">
            <a:extLst>
              <a:ext uri="{FF2B5EF4-FFF2-40B4-BE49-F238E27FC236}">
                <a16:creationId xmlns:a16="http://schemas.microsoft.com/office/drawing/2014/main" id="{5E51D547-1C0B-4322-AA3A-F030DD202328}"/>
              </a:ext>
            </a:extLst>
          </p:cNvPr>
          <p:cNvSpPr/>
          <p:nvPr/>
        </p:nvSpPr>
        <p:spPr>
          <a:xfrm>
            <a:off x="55442" y="1354011"/>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1. صنّف أبعاد الجَوْدة الآتية إلى أبعاد جَوْدة المُنْتَج، أو أبعاد جَوْدة الخدمة:</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7143761" y="255539"/>
            <a:ext cx="167545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الإجابة</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13" name="Rectangle: Rounded Corners 4">
            <a:extLst>
              <a:ext uri="{FF2B5EF4-FFF2-40B4-BE49-F238E27FC236}">
                <a16:creationId xmlns:a16="http://schemas.microsoft.com/office/drawing/2014/main" id="{F5FEF5D8-A5ED-45AD-A9E7-3296958E11F9}"/>
              </a:ext>
            </a:extLst>
          </p:cNvPr>
          <p:cNvSpPr/>
          <p:nvPr/>
        </p:nvSpPr>
        <p:spPr>
          <a:xfrm>
            <a:off x="6668123" y="5396451"/>
            <a:ext cx="2035032" cy="856343"/>
          </a:xfrm>
          <a:prstGeom prst="roundRect">
            <a:avLst>
              <a:gd name="adj" fmla="val 16564"/>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الاهتمام والتعاطف</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B38EF69C-A6A3-4096-AEFC-A8B03BBC4F5E}"/>
              </a:ext>
            </a:extLst>
          </p:cNvPr>
          <p:cNvSpPr/>
          <p:nvPr/>
        </p:nvSpPr>
        <p:spPr>
          <a:xfrm>
            <a:off x="8727329" y="4001810"/>
            <a:ext cx="1479892" cy="1077218"/>
          </a:xfrm>
          <a:prstGeom prst="rect">
            <a:avLst/>
          </a:prstGeom>
          <a:noFill/>
        </p:spPr>
        <p:txBody>
          <a:bodyPr wrap="none" lIns="91440" tIns="45720" rIns="91440" bIns="45720">
            <a:spAutoFit/>
          </a:bodyPr>
          <a:lstStyle/>
          <a:p>
            <a:pPr algn="ctr"/>
            <a:r>
              <a:rPr lang="ar-BH" sz="3200" b="0" cap="none" spc="0" dirty="0">
                <a:ln w="0"/>
                <a:solidFill>
                  <a:srgbClr val="C00000"/>
                </a:solidFill>
                <a:cs typeface="Sultan bold" pitchFamily="2" charset="-78"/>
              </a:rPr>
              <a:t>أبعاد</a:t>
            </a:r>
          </a:p>
          <a:p>
            <a:pPr algn="ctr"/>
            <a:r>
              <a:rPr lang="ar-BH" sz="3200" b="0" cap="none" spc="0" dirty="0">
                <a:ln w="0"/>
                <a:solidFill>
                  <a:srgbClr val="C00000"/>
                </a:solidFill>
                <a:cs typeface="Sultan bold" pitchFamily="2" charset="-78"/>
              </a:rPr>
              <a:t>جَوْدة المُنْتَج</a:t>
            </a:r>
            <a:endParaRPr lang="en-US" sz="3200" b="0" cap="none" spc="0" dirty="0">
              <a:ln w="0"/>
              <a:solidFill>
                <a:srgbClr val="C00000"/>
              </a:solidFill>
              <a:cs typeface="Sultan bold" pitchFamily="2" charset="-78"/>
            </a:endParaRPr>
          </a:p>
        </p:txBody>
      </p:sp>
      <p:sp>
        <p:nvSpPr>
          <p:cNvPr id="15" name="Rectangle 14">
            <a:extLst>
              <a:ext uri="{FF2B5EF4-FFF2-40B4-BE49-F238E27FC236}">
                <a16:creationId xmlns:a16="http://schemas.microsoft.com/office/drawing/2014/main" id="{994357DA-D4A3-458A-9ADD-255F3C164018}"/>
              </a:ext>
            </a:extLst>
          </p:cNvPr>
          <p:cNvSpPr/>
          <p:nvPr/>
        </p:nvSpPr>
        <p:spPr>
          <a:xfrm>
            <a:off x="8615010" y="5357602"/>
            <a:ext cx="1762021" cy="1077218"/>
          </a:xfrm>
          <a:prstGeom prst="rect">
            <a:avLst/>
          </a:prstGeom>
          <a:noFill/>
        </p:spPr>
        <p:txBody>
          <a:bodyPr wrap="none" lIns="91440" tIns="45720" rIns="91440" bIns="45720">
            <a:spAutoFit/>
          </a:bodyPr>
          <a:lstStyle/>
          <a:p>
            <a:pPr algn="ctr"/>
            <a:r>
              <a:rPr lang="ar-BH" sz="3200" b="0" cap="none" spc="0" dirty="0">
                <a:ln w="0"/>
                <a:solidFill>
                  <a:srgbClr val="C00000"/>
                </a:solidFill>
                <a:cs typeface="Sultan bold" pitchFamily="2" charset="-78"/>
              </a:rPr>
              <a:t>أبعاد</a:t>
            </a:r>
          </a:p>
          <a:p>
            <a:pPr algn="ctr"/>
            <a:r>
              <a:rPr lang="ar-BH" sz="3200" b="0" cap="none" spc="0" dirty="0">
                <a:ln w="0"/>
                <a:solidFill>
                  <a:srgbClr val="C00000"/>
                </a:solidFill>
                <a:cs typeface="Sultan bold" pitchFamily="2" charset="-78"/>
              </a:rPr>
              <a:t>جَوْدة الخدمة</a:t>
            </a:r>
            <a:endParaRPr lang="en-US" sz="3200" b="0" cap="none" spc="0" dirty="0">
              <a:ln w="0"/>
              <a:solidFill>
                <a:srgbClr val="C00000"/>
              </a:solidFill>
              <a:cs typeface="Sultan bold" pitchFamily="2" charset="-78"/>
            </a:endParaRPr>
          </a:p>
        </p:txBody>
      </p:sp>
      <p:sp>
        <p:nvSpPr>
          <p:cNvPr id="16" name="Rectangle: Rounded Corners 4">
            <a:extLst>
              <a:ext uri="{FF2B5EF4-FFF2-40B4-BE49-F238E27FC236}">
                <a16:creationId xmlns:a16="http://schemas.microsoft.com/office/drawing/2014/main" id="{CDD96650-2EAF-4224-8E31-A3D47767016C}"/>
              </a:ext>
            </a:extLst>
          </p:cNvPr>
          <p:cNvSpPr/>
          <p:nvPr/>
        </p:nvSpPr>
        <p:spPr>
          <a:xfrm>
            <a:off x="6668123" y="4112247"/>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8" name="Rectangle: Rounded Corners 4">
            <a:extLst>
              <a:ext uri="{FF2B5EF4-FFF2-40B4-BE49-F238E27FC236}">
                <a16:creationId xmlns:a16="http://schemas.microsoft.com/office/drawing/2014/main" id="{482B23A4-5F59-4BC0-8208-4BE7C68BFB81}"/>
              </a:ext>
            </a:extLst>
          </p:cNvPr>
          <p:cNvSpPr/>
          <p:nvPr/>
        </p:nvSpPr>
        <p:spPr>
          <a:xfrm>
            <a:off x="4507324" y="4112247"/>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9" name="Rectangle: Rounded Corners 4">
            <a:extLst>
              <a:ext uri="{FF2B5EF4-FFF2-40B4-BE49-F238E27FC236}">
                <a16:creationId xmlns:a16="http://schemas.microsoft.com/office/drawing/2014/main" id="{BADDFF4A-3C22-421F-B03B-ED182E3A9B74}"/>
              </a:ext>
            </a:extLst>
          </p:cNvPr>
          <p:cNvSpPr/>
          <p:nvPr/>
        </p:nvSpPr>
        <p:spPr>
          <a:xfrm>
            <a:off x="2328576" y="4112246"/>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0" name="Rectangle: Rounded Corners 4">
            <a:extLst>
              <a:ext uri="{FF2B5EF4-FFF2-40B4-BE49-F238E27FC236}">
                <a16:creationId xmlns:a16="http://schemas.microsoft.com/office/drawing/2014/main" id="{A0BDC1EB-738C-43D8-83DA-ACCE51CCF969}"/>
              </a:ext>
            </a:extLst>
          </p:cNvPr>
          <p:cNvSpPr/>
          <p:nvPr/>
        </p:nvSpPr>
        <p:spPr>
          <a:xfrm>
            <a:off x="6668123" y="5398290"/>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1" name="Rectangle: Rounded Corners 4">
            <a:extLst>
              <a:ext uri="{FF2B5EF4-FFF2-40B4-BE49-F238E27FC236}">
                <a16:creationId xmlns:a16="http://schemas.microsoft.com/office/drawing/2014/main" id="{EDC9E0EA-1FF7-4DC8-851C-BD81122A57FB}"/>
              </a:ext>
            </a:extLst>
          </p:cNvPr>
          <p:cNvSpPr/>
          <p:nvPr/>
        </p:nvSpPr>
        <p:spPr>
          <a:xfrm>
            <a:off x="4507324" y="5398290"/>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2" name="Rectangle: Rounded Corners 4">
            <a:extLst>
              <a:ext uri="{FF2B5EF4-FFF2-40B4-BE49-F238E27FC236}">
                <a16:creationId xmlns:a16="http://schemas.microsoft.com/office/drawing/2014/main" id="{B9F7B8C9-C72B-4C2E-9CDB-5E4280A0CA08}"/>
              </a:ext>
            </a:extLst>
          </p:cNvPr>
          <p:cNvSpPr/>
          <p:nvPr/>
        </p:nvSpPr>
        <p:spPr>
          <a:xfrm>
            <a:off x="2328576" y="5398289"/>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8" name="Rectangle: Rounded Corners 4">
            <a:extLst>
              <a:ext uri="{FF2B5EF4-FFF2-40B4-BE49-F238E27FC236}">
                <a16:creationId xmlns:a16="http://schemas.microsoft.com/office/drawing/2014/main" id="{587421F4-B256-4867-B199-0C2950752A9C}"/>
              </a:ext>
            </a:extLst>
          </p:cNvPr>
          <p:cNvSpPr/>
          <p:nvPr/>
        </p:nvSpPr>
        <p:spPr>
          <a:xfrm>
            <a:off x="6668123" y="4112245"/>
            <a:ext cx="2035032" cy="856343"/>
          </a:xfrm>
          <a:prstGeom prst="roundRect">
            <a:avLst>
              <a:gd name="adj" fmla="val 16564"/>
            </a:avLst>
          </a:prstGeom>
          <a:solidFill>
            <a:schemeClr val="accent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الجَوْدة المدركة</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extLst>
              <a:ext uri="{FF2B5EF4-FFF2-40B4-BE49-F238E27FC236}">
                <a16:creationId xmlns:a16="http://schemas.microsoft.com/office/drawing/2014/main" id="{40FE3D9B-A944-4529-A1F1-1A5B4187A4D8}"/>
              </a:ext>
            </a:extLst>
          </p:cNvPr>
          <p:cNvSpPr/>
          <p:nvPr/>
        </p:nvSpPr>
        <p:spPr>
          <a:xfrm>
            <a:off x="4519521" y="5410417"/>
            <a:ext cx="2035032" cy="856343"/>
          </a:xfrm>
          <a:prstGeom prst="roundRect">
            <a:avLst>
              <a:gd name="adj" fmla="val 16564"/>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موثوقية الخدمة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0" name="Rectangle: Rounded Corners 4">
            <a:extLst>
              <a:ext uri="{FF2B5EF4-FFF2-40B4-BE49-F238E27FC236}">
                <a16:creationId xmlns:a16="http://schemas.microsoft.com/office/drawing/2014/main" id="{602BA693-50BE-4444-BA69-B6A5A55AD643}"/>
              </a:ext>
            </a:extLst>
          </p:cNvPr>
          <p:cNvSpPr/>
          <p:nvPr/>
        </p:nvSpPr>
        <p:spPr>
          <a:xfrm>
            <a:off x="4519411" y="4107712"/>
            <a:ext cx="2035032" cy="856343"/>
          </a:xfrm>
          <a:prstGeom prst="roundRect">
            <a:avLst>
              <a:gd name="adj" fmla="val 16564"/>
            </a:avLst>
          </a:prstGeom>
          <a:solidFill>
            <a:srgbClr val="E8605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الجمالية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5" name="Rectangle: Rounded Corners 4">
            <a:extLst>
              <a:ext uri="{FF2B5EF4-FFF2-40B4-BE49-F238E27FC236}">
                <a16:creationId xmlns:a16="http://schemas.microsoft.com/office/drawing/2014/main" id="{9C64CD76-E3B7-4B68-A05D-A75BD7D72F6F}"/>
              </a:ext>
            </a:extLst>
          </p:cNvPr>
          <p:cNvSpPr/>
          <p:nvPr/>
        </p:nvSpPr>
        <p:spPr>
          <a:xfrm>
            <a:off x="2328576" y="4107712"/>
            <a:ext cx="2035032" cy="856343"/>
          </a:xfrm>
          <a:prstGeom prst="roundRect">
            <a:avLst>
              <a:gd name="adj" fmla="val 16564"/>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latin typeface="Sakkal Majalla" panose="02000000000000000000" pitchFamily="2" charset="-78"/>
                <a:cs typeface="Sakkal Majalla" panose="02000000000000000000" pitchFamily="2" charset="-78"/>
              </a:rPr>
              <a:t>مطابقة للمواصفات</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6" name="Rectangle: Rounded Corners 4">
            <a:extLst>
              <a:ext uri="{FF2B5EF4-FFF2-40B4-BE49-F238E27FC236}">
                <a16:creationId xmlns:a16="http://schemas.microsoft.com/office/drawing/2014/main" id="{D63ACC50-97DD-4432-A122-9AFAF6DCB7E2}"/>
              </a:ext>
            </a:extLst>
          </p:cNvPr>
          <p:cNvSpPr/>
          <p:nvPr/>
        </p:nvSpPr>
        <p:spPr>
          <a:xfrm>
            <a:off x="2328576" y="5393755"/>
            <a:ext cx="2035032" cy="856343"/>
          </a:xfrm>
          <a:prstGeom prst="roundRect">
            <a:avLst>
              <a:gd name="adj" fmla="val 16564"/>
            </a:avLst>
          </a:prstGeom>
          <a:solidFill>
            <a:srgbClr val="FF66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الملموسية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7" name="Rectangle: Rounded Corners 4">
            <a:extLst>
              <a:ext uri="{FF2B5EF4-FFF2-40B4-BE49-F238E27FC236}">
                <a16:creationId xmlns:a16="http://schemas.microsoft.com/office/drawing/2014/main" id="{1C0C111C-A2C8-43D1-BED8-549E7DF9AB1D}"/>
              </a:ext>
            </a:extLst>
          </p:cNvPr>
          <p:cNvSpPr/>
          <p:nvPr/>
        </p:nvSpPr>
        <p:spPr>
          <a:xfrm>
            <a:off x="167777" y="4107712"/>
            <a:ext cx="2035032" cy="856343"/>
          </a:xfrm>
          <a:prstGeom prst="roundRect">
            <a:avLst>
              <a:gd name="adj" fmla="val 16564"/>
            </a:avLst>
          </a:prstGeom>
          <a:solidFill>
            <a:srgbClr val="A974A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latin typeface="Sakkal Majalla" panose="02000000000000000000" pitchFamily="2" charset="-78"/>
                <a:cs typeface="Sakkal Majalla" panose="02000000000000000000" pitchFamily="2" charset="-78"/>
              </a:rPr>
              <a:t>المتانة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8" name="Rectangle: Rounded Corners 4">
            <a:extLst>
              <a:ext uri="{FF2B5EF4-FFF2-40B4-BE49-F238E27FC236}">
                <a16:creationId xmlns:a16="http://schemas.microsoft.com/office/drawing/2014/main" id="{003D4977-34C8-41D8-9677-57077A7CE8B0}"/>
              </a:ext>
            </a:extLst>
          </p:cNvPr>
          <p:cNvSpPr/>
          <p:nvPr/>
        </p:nvSpPr>
        <p:spPr>
          <a:xfrm>
            <a:off x="180413" y="4112246"/>
            <a:ext cx="2035032" cy="856343"/>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4" name="Flowchart: Terminator 5">
            <a:hlinkClick r:id="rId2" action="ppaction://hlinksldjump"/>
            <a:extLst>
              <a:ext uri="{FF2B5EF4-FFF2-40B4-BE49-F238E27FC236}">
                <a16:creationId xmlns:a16="http://schemas.microsoft.com/office/drawing/2014/main" id="{61C65D0C-A57F-4AD9-ABF4-26A9AE45666B}"/>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0617DD4F-A1B1-4D80-AAC2-E013452628C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12709240-9609-4D22-8343-A94C4415473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grpSp>
        <p:nvGrpSpPr>
          <p:cNvPr id="32" name="Google Shape;606;p37">
            <a:extLst>
              <a:ext uri="{FF2B5EF4-FFF2-40B4-BE49-F238E27FC236}">
                <a16:creationId xmlns:a16="http://schemas.microsoft.com/office/drawing/2014/main" id="{7257B676-2194-4D94-80AC-6D4857790639}"/>
              </a:ext>
            </a:extLst>
          </p:cNvPr>
          <p:cNvGrpSpPr/>
          <p:nvPr/>
        </p:nvGrpSpPr>
        <p:grpSpPr>
          <a:xfrm>
            <a:off x="10988866" y="293301"/>
            <a:ext cx="751685" cy="838520"/>
            <a:chOff x="1923675" y="1633650"/>
            <a:chExt cx="436000" cy="435975"/>
          </a:xfrm>
        </p:grpSpPr>
        <p:sp>
          <p:nvSpPr>
            <p:cNvPr id="33" name="Google Shape;607;p37">
              <a:extLst>
                <a:ext uri="{FF2B5EF4-FFF2-40B4-BE49-F238E27FC236}">
                  <a16:creationId xmlns:a16="http://schemas.microsoft.com/office/drawing/2014/main" id="{F76F0364-CD34-46B3-A312-1403CC6882B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8;p37">
              <a:extLst>
                <a:ext uri="{FF2B5EF4-FFF2-40B4-BE49-F238E27FC236}">
                  <a16:creationId xmlns:a16="http://schemas.microsoft.com/office/drawing/2014/main" id="{965398F3-2589-4C32-B595-5070E56AE06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09;p37">
              <a:extLst>
                <a:ext uri="{FF2B5EF4-FFF2-40B4-BE49-F238E27FC236}">
                  <a16:creationId xmlns:a16="http://schemas.microsoft.com/office/drawing/2014/main" id="{E1EC4509-3C9A-4616-BCB0-D255088B0EC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0;p37">
              <a:extLst>
                <a:ext uri="{FF2B5EF4-FFF2-40B4-BE49-F238E27FC236}">
                  <a16:creationId xmlns:a16="http://schemas.microsoft.com/office/drawing/2014/main" id="{3BE2F89D-671A-4139-8CDC-ADA313CCB577}"/>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1;p37">
              <a:extLst>
                <a:ext uri="{FF2B5EF4-FFF2-40B4-BE49-F238E27FC236}">
                  <a16:creationId xmlns:a16="http://schemas.microsoft.com/office/drawing/2014/main" id="{80D37639-2DA4-48D1-81A3-CAF8E4FAED7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2;p37">
              <a:extLst>
                <a:ext uri="{FF2B5EF4-FFF2-40B4-BE49-F238E27FC236}">
                  <a16:creationId xmlns:a16="http://schemas.microsoft.com/office/drawing/2014/main" id="{A2657947-83B9-4180-BB27-4178F22E201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5926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1D685082-3E88-49A8-A026-D1EAD6DD81D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3044E531-62BF-40B4-94BC-6023177BE763}"/>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50DECD50-0E36-46C8-8C85-2DAF00E3BFB1}"/>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59DCA78-B754-484D-92DA-0640DB557A9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latin typeface="Arial Black" panose="020B0A04020102020204" pitchFamily="34" charset="0"/>
                <a:ea typeface="+mn-ea"/>
                <a:cs typeface="Sultan bold" pitchFamily="2" charset="-78"/>
              </a:rPr>
              <a:t>إدارة الجَوْدة الشاملة</a:t>
            </a:r>
            <a:endParaRPr lang="en-US" sz="8000" dirty="0">
              <a:ln>
                <a:solidFill>
                  <a:srgbClr val="3A616A"/>
                </a:solidFill>
              </a:ln>
              <a:solidFill>
                <a:schemeClr val="bg1"/>
              </a:solidFill>
              <a:latin typeface="Arial Black" panose="020B0A04020102020204" pitchFamily="34" charset="0"/>
              <a:ea typeface="+mn-ea"/>
              <a:cs typeface="Sultan bold" pitchFamily="2" charset="-78"/>
            </a:endParaRPr>
          </a:p>
        </p:txBody>
      </p:sp>
      <p:sp>
        <p:nvSpPr>
          <p:cNvPr id="14" name="TextBox 13">
            <a:extLst>
              <a:ext uri="{FF2B5EF4-FFF2-40B4-BE49-F238E27FC236}">
                <a16:creationId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6F4BC838-6151-4F09-899B-BF5CDE9A791F}"/>
              </a:ext>
            </a:extLst>
          </p:cNvPr>
          <p:cNvSpPr txBox="1"/>
          <p:nvPr/>
        </p:nvSpPr>
        <p:spPr>
          <a:xfrm>
            <a:off x="3575464" y="3568036"/>
            <a:ext cx="7637481"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مفهوم الجَوْدة وأبعادها</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أهداف الجَوْدة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إدارة الجَوْدة الشاملة ومبادئها</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تكلفة الجَوْدة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مؤسسات الداعمة للجَوْدة في مملكة البحرين</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الأول</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3" name="Picture 12">
            <a:extLst>
              <a:ext uri="{FF2B5EF4-FFF2-40B4-BE49-F238E27FC236}">
                <a16:creationId xmlns:a16="http://schemas.microsoft.com/office/drawing/2014/main" id="{2C9DEB3C-BA18-4F95-BD85-245BE4E8BD66}"/>
              </a:ext>
            </a:extLst>
          </p:cNvPr>
          <p:cNvPicPr>
            <a:picLocks noChangeAspect="1"/>
          </p:cNvPicPr>
          <p:nvPr/>
        </p:nvPicPr>
        <p:blipFill rotWithShape="1">
          <a:blip r:embed="rId3"/>
          <a:srcRect l="35258" t="17594" r="36289" b="11023"/>
          <a:stretch/>
        </p:blipFill>
        <p:spPr>
          <a:xfrm>
            <a:off x="140681" y="116078"/>
            <a:ext cx="3016427" cy="4203238"/>
          </a:xfrm>
          <a:prstGeom prst="rect">
            <a:avLst/>
          </a:prstGeom>
          <a:ln>
            <a:solidFill>
              <a:srgbClr val="3F5378"/>
            </a:solidFill>
          </a:ln>
        </p:spPr>
      </p:pic>
      <p:sp>
        <p:nvSpPr>
          <p:cNvPr id="9" name="Rectangle 8">
            <a:extLst>
              <a:ext uri="{FF2B5EF4-FFF2-40B4-BE49-F238E27FC236}">
                <a16:creationId xmlns:a16="http://schemas.microsoft.com/office/drawing/2014/main"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BH"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rPr>
              <a:t>47-55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F137452C-3AD6-460D-82B5-619F608FE77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835C7EC0-B041-4330-A784-F125CC293089}"/>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937AFE39-872F-461B-A854-437D36C28B4F}"/>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5D4125D1-2EF4-468F-A136-427FA25907F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حدد نوع التكلفة في كل من الحالات الآتية:</a:t>
            </a: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1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24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1.                                      تكاليف معالجة شكاوي العملاء.</a:t>
            </a:r>
          </a:p>
          <a:p>
            <a:pPr marL="461963" indent="-461963" algn="just" rtl="1"/>
            <a:endParaRPr lang="ar-BH" sz="20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2.                                     مراجعة المنتجات الجديدة. </a:t>
            </a:r>
          </a:p>
          <a:p>
            <a:pPr marL="461963" indent="-461963" algn="just" rtl="1"/>
            <a:endParaRPr lang="ar-BH" sz="24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تكاليف المنتجات التالفة.</a:t>
            </a:r>
          </a:p>
          <a:p>
            <a:pPr marL="461963" indent="-461963" algn="just" rtl="1"/>
            <a:endParaRPr lang="ar-BH"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تكاليف اختبار  وفحص المنتجات.     </a:t>
            </a: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ar-BH"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7374669" y="255539"/>
            <a:ext cx="167545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الإجابة</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15" name="Rectangle: Rounded Corners 4">
            <a:extLst>
              <a:ext uri="{FF2B5EF4-FFF2-40B4-BE49-F238E27FC236}">
                <a16:creationId xmlns:a16="http://schemas.microsoft.com/office/drawing/2014/main" id="{AB62C2AE-2585-4282-B1BB-F4ED3C02F1C2}"/>
              </a:ext>
            </a:extLst>
          </p:cNvPr>
          <p:cNvSpPr/>
          <p:nvPr/>
        </p:nvSpPr>
        <p:spPr>
          <a:xfrm>
            <a:off x="7684921" y="3904705"/>
            <a:ext cx="2103120" cy="731520"/>
          </a:xfrm>
          <a:prstGeom prst="roundRect">
            <a:avLst>
              <a:gd name="adj" fmla="val 16564"/>
            </a:avLst>
          </a:prstGeom>
          <a:solidFill>
            <a:srgbClr val="E8605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الرقابة</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6" name="Rectangle: Rounded Corners 4">
            <a:extLst>
              <a:ext uri="{FF2B5EF4-FFF2-40B4-BE49-F238E27FC236}">
                <a16:creationId xmlns:a16="http://schemas.microsoft.com/office/drawing/2014/main" id="{0A501807-8340-4A3C-B5FE-F69C68E1EA8B}"/>
              </a:ext>
            </a:extLst>
          </p:cNvPr>
          <p:cNvSpPr/>
          <p:nvPr/>
        </p:nvSpPr>
        <p:spPr>
          <a:xfrm>
            <a:off x="7684921" y="5657466"/>
            <a:ext cx="2103120" cy="731520"/>
          </a:xfrm>
          <a:prstGeom prst="roundRect">
            <a:avLst>
              <a:gd name="adj" fmla="val 16564"/>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التقييم</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7" name="Rectangle: Rounded Corners 4">
            <a:extLst>
              <a:ext uri="{FF2B5EF4-FFF2-40B4-BE49-F238E27FC236}">
                <a16:creationId xmlns:a16="http://schemas.microsoft.com/office/drawing/2014/main" id="{98BA3249-8C48-4097-B3F8-1506DDFDE789}"/>
              </a:ext>
            </a:extLst>
          </p:cNvPr>
          <p:cNvSpPr/>
          <p:nvPr/>
        </p:nvSpPr>
        <p:spPr>
          <a:xfrm>
            <a:off x="7684921" y="4769348"/>
            <a:ext cx="2103120" cy="731520"/>
          </a:xfrm>
          <a:prstGeom prst="roundRect">
            <a:avLst>
              <a:gd name="adj" fmla="val 16564"/>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الإخفاق الداخلي</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8" name="Rectangle: Rounded Corners 4">
            <a:extLst>
              <a:ext uri="{FF2B5EF4-FFF2-40B4-BE49-F238E27FC236}">
                <a16:creationId xmlns:a16="http://schemas.microsoft.com/office/drawing/2014/main" id="{42D5C1BC-E495-40C7-8C3B-6BB4D2B71106}"/>
              </a:ext>
            </a:extLst>
          </p:cNvPr>
          <p:cNvSpPr/>
          <p:nvPr/>
        </p:nvSpPr>
        <p:spPr>
          <a:xfrm>
            <a:off x="7676937" y="3016755"/>
            <a:ext cx="2103120" cy="731520"/>
          </a:xfrm>
          <a:prstGeom prst="roundRect">
            <a:avLst>
              <a:gd name="adj" fmla="val 16564"/>
            </a:avLst>
          </a:prstGeom>
          <a:solidFill>
            <a:schemeClr val="accent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تكاليف الإخفاق الخارجي</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2" name="Rectangle: Rounded Corners 4">
            <a:extLst>
              <a:ext uri="{FF2B5EF4-FFF2-40B4-BE49-F238E27FC236}">
                <a16:creationId xmlns:a16="http://schemas.microsoft.com/office/drawing/2014/main" id="{8F001E7E-98E4-4062-A544-37105EB35791}"/>
              </a:ext>
            </a:extLst>
          </p:cNvPr>
          <p:cNvSpPr/>
          <p:nvPr/>
        </p:nvSpPr>
        <p:spPr>
          <a:xfrm>
            <a:off x="7676937" y="2994898"/>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3" name="Rectangle: Rounded Corners 4">
            <a:extLst>
              <a:ext uri="{FF2B5EF4-FFF2-40B4-BE49-F238E27FC236}">
                <a16:creationId xmlns:a16="http://schemas.microsoft.com/office/drawing/2014/main" id="{B84A6A06-2814-4CEE-A9C9-EC87E291F4FC}"/>
              </a:ext>
            </a:extLst>
          </p:cNvPr>
          <p:cNvSpPr/>
          <p:nvPr/>
        </p:nvSpPr>
        <p:spPr>
          <a:xfrm>
            <a:off x="7684921" y="3895594"/>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4">
            <a:extLst>
              <a:ext uri="{FF2B5EF4-FFF2-40B4-BE49-F238E27FC236}">
                <a16:creationId xmlns:a16="http://schemas.microsoft.com/office/drawing/2014/main" id="{555504A7-01BE-4168-9D15-5762EEC60EB7}"/>
              </a:ext>
            </a:extLst>
          </p:cNvPr>
          <p:cNvSpPr/>
          <p:nvPr/>
        </p:nvSpPr>
        <p:spPr>
          <a:xfrm>
            <a:off x="7684921" y="4783544"/>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7" name="Rectangle: Rounded Corners 4">
            <a:extLst>
              <a:ext uri="{FF2B5EF4-FFF2-40B4-BE49-F238E27FC236}">
                <a16:creationId xmlns:a16="http://schemas.microsoft.com/office/drawing/2014/main" id="{8936009B-5890-45D0-8135-9C8F15628886}"/>
              </a:ext>
            </a:extLst>
          </p:cNvPr>
          <p:cNvSpPr/>
          <p:nvPr/>
        </p:nvSpPr>
        <p:spPr>
          <a:xfrm>
            <a:off x="7684921" y="5665240"/>
            <a:ext cx="2103120" cy="731520"/>
          </a:xfrm>
          <a:prstGeom prst="roundRect">
            <a:avLst>
              <a:gd name="adj" fmla="val 16564"/>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9" name="Flowchart: Terminator 5">
            <a:hlinkClick r:id="rId2" action="ppaction://hlinksldjump"/>
            <a:extLst>
              <a:ext uri="{FF2B5EF4-FFF2-40B4-BE49-F238E27FC236}">
                <a16:creationId xmlns:a16="http://schemas.microsoft.com/office/drawing/2014/main" id="{7E939583-DF03-4ED5-8DF7-8E0A0467BF1F}"/>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F502F275-89D4-4C05-B660-F7DB1F4FDA1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5C2DAFF6-EEF1-422D-A0C7-A1D29D13407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grpSp>
        <p:nvGrpSpPr>
          <p:cNvPr id="29" name="Google Shape;606;p37">
            <a:extLst>
              <a:ext uri="{FF2B5EF4-FFF2-40B4-BE49-F238E27FC236}">
                <a16:creationId xmlns:a16="http://schemas.microsoft.com/office/drawing/2014/main" id="{8C48051A-FD46-467F-9D70-3C6A4979352F}"/>
              </a:ext>
            </a:extLst>
          </p:cNvPr>
          <p:cNvGrpSpPr/>
          <p:nvPr/>
        </p:nvGrpSpPr>
        <p:grpSpPr>
          <a:xfrm>
            <a:off x="10988866" y="293301"/>
            <a:ext cx="751685" cy="838520"/>
            <a:chOff x="1923675" y="1633650"/>
            <a:chExt cx="436000" cy="435975"/>
          </a:xfrm>
        </p:grpSpPr>
        <p:sp>
          <p:nvSpPr>
            <p:cNvPr id="30" name="Google Shape;607;p37">
              <a:extLst>
                <a:ext uri="{FF2B5EF4-FFF2-40B4-BE49-F238E27FC236}">
                  <a16:creationId xmlns:a16="http://schemas.microsoft.com/office/drawing/2014/main" id="{AD627355-5DD7-43FF-8225-67C1A9CED59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8;p37">
              <a:extLst>
                <a:ext uri="{FF2B5EF4-FFF2-40B4-BE49-F238E27FC236}">
                  <a16:creationId xmlns:a16="http://schemas.microsoft.com/office/drawing/2014/main" id="{079D8B4A-C837-44A4-8BC8-2BA47390A86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9;p37">
              <a:extLst>
                <a:ext uri="{FF2B5EF4-FFF2-40B4-BE49-F238E27FC236}">
                  <a16:creationId xmlns:a16="http://schemas.microsoft.com/office/drawing/2014/main" id="{F13218D8-D45C-464F-A69A-3A18DD1D039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0;p37">
              <a:extLst>
                <a:ext uri="{FF2B5EF4-FFF2-40B4-BE49-F238E27FC236}">
                  <a16:creationId xmlns:a16="http://schemas.microsoft.com/office/drawing/2014/main" id="{5C6684BB-680F-4F78-8FBF-CA24D2480C0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1;p37">
              <a:extLst>
                <a:ext uri="{FF2B5EF4-FFF2-40B4-BE49-F238E27FC236}">
                  <a16:creationId xmlns:a16="http://schemas.microsoft.com/office/drawing/2014/main" id="{1E0DA08B-838E-423E-A605-4CA862BF9FE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2;p37">
              <a:extLst>
                <a:ext uri="{FF2B5EF4-FFF2-40B4-BE49-F238E27FC236}">
                  <a16:creationId xmlns:a16="http://schemas.microsoft.com/office/drawing/2014/main" id="{ADB2B1D5-A3EA-435F-B037-EC01DD1D3E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9325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BBA3E8F4-ACED-47B7-A029-280EC92D67AF}"/>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E4C19F4C-256A-4B8E-82BB-145C18F41C4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4D2F05E6-1A6F-48C4-A06F-04493DBC19B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FE200277-7211-4E6D-8463-2DFBB2C3C76A}"/>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يتعرف مفهوم الجَوْدة وأبعادها.</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يستنتج أهداف الجَوْدة.</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يحدد مبادئ إدارة الجَوْدة الشاملة.</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يحلل شكل بياني عن تكلفة الجَوْدة عَبْرَ مراحل تدفق المُنْتَج.</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lnSpc>
                <a:spcPct val="150000"/>
              </a:lnSpc>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يقدر جهود مملكة البحرين في مجال الجَوْدة. </a:t>
            </a:r>
            <a:endParaRPr lang="ar-SA" sz="40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id="{FCAA9A9D-66D9-4C62-9EA9-08AEB5B5C91D}"/>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9" action="ppaction://hlinksldjump"/>
            <a:extLst>
              <a:ext uri="{FF2B5EF4-FFF2-40B4-BE49-F238E27FC236}">
                <a16:creationId xmlns:a16="http://schemas.microsoft.com/office/drawing/2014/main"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a16="http://schemas.microsoft.com/office/drawing/2014/main" id="{3C66848F-F17B-440A-ABF1-28572AE2DFA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5089759F-DB6C-4331-9BC8-4F7E04CDC4D4}"/>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SA" sz="4400" dirty="0">
                <a:solidFill>
                  <a:schemeClr val="tx1"/>
                </a:solidFill>
                <a:latin typeface="Sakkal Majalla" panose="02000000000000000000" pitchFamily="2" charset="-78"/>
                <a:cs typeface="Sakkal Majalla" panose="02000000000000000000" pitchFamily="2" charset="-78"/>
              </a:rPr>
              <a:t>ما المعايير التي تعتمدها لاختيار مُنْتَج معين دون غيره، أو خدمة طبيب محدد دون غيره؟</a:t>
            </a:r>
            <a:endParaRPr lang="en-US" sz="44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pic>
        <p:nvPicPr>
          <p:cNvPr id="4" name="Picture 3">
            <a:extLst>
              <a:ext uri="{FF2B5EF4-FFF2-40B4-BE49-F238E27FC236}">
                <a16:creationId xmlns:a16="http://schemas.microsoft.com/office/drawing/2014/main" id="{803DCE1B-F553-4D11-9C21-2C79B919D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473" y="1690254"/>
            <a:ext cx="3843145" cy="33177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مستطيل مستدير الزوايا 5">
            <a:hlinkClick r:id="rId4" action="ppaction://hlinksldjump"/>
            <a:extLst>
              <a:ext uri="{FF2B5EF4-FFF2-40B4-BE49-F238E27FC236}">
                <a16:creationId xmlns:a16="http://schemas.microsoft.com/office/drawing/2014/main" id="{4E451213-01DF-4A1C-8264-8893B2102E30}"/>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3" name="مستطيل مستدير الزوايا 11">
            <a:hlinkClick r:id="rId5" action="ppaction://hlinksldjump"/>
            <a:extLst>
              <a:ext uri="{FF2B5EF4-FFF2-40B4-BE49-F238E27FC236}">
                <a16:creationId xmlns:a16="http://schemas.microsoft.com/office/drawing/2014/main" id="{07CD6910-5900-45CE-B157-5735700AF98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2">
            <a:hlinkClick r:id="rId6" action="ppaction://hlinksldjump"/>
            <a:extLst>
              <a:ext uri="{FF2B5EF4-FFF2-40B4-BE49-F238E27FC236}">
                <a16:creationId xmlns:a16="http://schemas.microsoft.com/office/drawing/2014/main" id="{F544CA24-5DA7-4084-9AA0-E032CDA30E8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7" action="ppaction://hlinksldjump"/>
            <a:extLst>
              <a:ext uri="{FF2B5EF4-FFF2-40B4-BE49-F238E27FC236}">
                <a16:creationId xmlns:a16="http://schemas.microsoft.com/office/drawing/2014/main" id="{5C86C78A-E549-4D06-B0CF-30C41CB188F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8" action="ppaction://hlinksldjump"/>
            <a:extLst>
              <a:ext uri="{FF2B5EF4-FFF2-40B4-BE49-F238E27FC236}">
                <a16:creationId xmlns:a16="http://schemas.microsoft.com/office/drawing/2014/main" id="{AB6E5DF9-5CEF-496D-AF06-E4C3965159DF}"/>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9" action="ppaction://hlinksldjump"/>
            <a:extLst>
              <a:ext uri="{FF2B5EF4-FFF2-40B4-BE49-F238E27FC236}">
                <a16:creationId xmlns:a16="http://schemas.microsoft.com/office/drawing/2014/main" id="{727A5421-49DB-48A0-921D-B590BC414B6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10" action="ppaction://hlinksldjump"/>
            <a:extLst>
              <a:ext uri="{FF2B5EF4-FFF2-40B4-BE49-F238E27FC236}">
                <a16:creationId xmlns:a16="http://schemas.microsoft.com/office/drawing/2014/main" id="{C5BA95BF-7EAA-493B-87F1-FDF5A478C0AE}"/>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9" name="مستطيل مستدير الزوايا 16">
            <a:hlinkClick r:id="rId11" action="ppaction://hlinksldjump"/>
            <a:extLst>
              <a:ext uri="{FF2B5EF4-FFF2-40B4-BE49-F238E27FC236}">
                <a16:creationId xmlns:a16="http://schemas.microsoft.com/office/drawing/2014/main" id="{F41A8187-D120-49DD-A33F-28500B02C79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0" name="TextBox 19">
            <a:extLst>
              <a:ext uri="{FF2B5EF4-FFF2-40B4-BE49-F238E27FC236}">
                <a16:creationId xmlns:a16="http://schemas.microsoft.com/office/drawing/2014/main" id="{08DE2347-7F05-49FC-9749-1B803DC03270}"/>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A9CAFA2B-0460-40AE-AE81-6E1D345D9E1A}"/>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934808" y="296069"/>
            <a:ext cx="4042774" cy="769441"/>
          </a:xfrm>
          <a:prstGeom prst="rect">
            <a:avLst/>
          </a:prstGeom>
        </p:spPr>
        <p:txBody>
          <a:bodyPr wrap="none">
            <a:spAutoFit/>
          </a:bodyPr>
          <a:lstStyle/>
          <a:p>
            <a:pPr marL="230187" marR="0" lvl="0" algn="r" rtl="1">
              <a:spcBef>
                <a:spcPts val="0"/>
              </a:spcBef>
              <a:spcAft>
                <a:spcPts val="0"/>
              </a:spcAft>
              <a:buClr>
                <a:schemeClr val="bg1"/>
              </a:buClr>
              <a:buSzPct val="70000"/>
            </a:pPr>
            <a:r>
              <a:rPr lang="ar-BH" sz="4400" dirty="0">
                <a:solidFill>
                  <a:schemeClr val="bg1"/>
                </a:solidFill>
                <a:latin typeface="Arial" panose="020B0604020202020204" pitchFamily="34" charset="0"/>
                <a:ea typeface="Calibri" panose="020F0502020204030204" pitchFamily="34" charset="0"/>
                <a:cs typeface="Sultan bold" pitchFamily="2" charset="-78"/>
              </a:rPr>
              <a:t>مفهوم الجَوْدة وأبعادها</a:t>
            </a:r>
            <a:endParaRPr lang="en-US" sz="44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53EEB8F-A31F-481B-AA2D-8AB98CB1556D}"/>
              </a:ext>
            </a:extLst>
          </p:cNvPr>
          <p:cNvPicPr>
            <a:picLocks noChangeAspect="1"/>
          </p:cNvPicPr>
          <p:nvPr/>
        </p:nvPicPr>
        <p:blipFill rotWithShape="1">
          <a:blip r:embed="rId2"/>
          <a:srcRect l="29394" t="28077" r="28485" b="37104"/>
          <a:stretch/>
        </p:blipFill>
        <p:spPr>
          <a:xfrm>
            <a:off x="552165" y="1718976"/>
            <a:ext cx="9335358" cy="4340761"/>
          </a:xfrm>
          <a:prstGeom prst="rect">
            <a:avLst/>
          </a:prstGeom>
        </p:spPr>
      </p:pic>
      <p:sp>
        <p:nvSpPr>
          <p:cNvPr id="25" name="مستطيل مستدير الزوايا 5">
            <a:hlinkClick r:id="rId3" action="ppaction://hlinksldjump"/>
            <a:extLst>
              <a:ext uri="{FF2B5EF4-FFF2-40B4-BE49-F238E27FC236}">
                <a16:creationId xmlns:a16="http://schemas.microsoft.com/office/drawing/2014/main" id="{93CCAD34-7391-4D13-B783-35C7D04FD1E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4" action="ppaction://hlinksldjump"/>
            <a:extLst>
              <a:ext uri="{FF2B5EF4-FFF2-40B4-BE49-F238E27FC236}">
                <a16:creationId xmlns:a16="http://schemas.microsoft.com/office/drawing/2014/main" id="{E7772410-9727-41F0-8B11-E8C37300E144}"/>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5" action="ppaction://hlinksldjump"/>
            <a:extLst>
              <a:ext uri="{FF2B5EF4-FFF2-40B4-BE49-F238E27FC236}">
                <a16:creationId xmlns:a16="http://schemas.microsoft.com/office/drawing/2014/main" id="{462526A3-3F1E-458E-BD78-12BACF05A88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6" action="ppaction://hlinksldjump"/>
            <a:extLst>
              <a:ext uri="{FF2B5EF4-FFF2-40B4-BE49-F238E27FC236}">
                <a16:creationId xmlns:a16="http://schemas.microsoft.com/office/drawing/2014/main" id="{BDF60A2F-4FFE-4C78-9F99-C99BA371E91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a16="http://schemas.microsoft.com/office/drawing/2014/main" id="{FF82791C-3A10-489D-9C59-5576B11AC52B}"/>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a16="http://schemas.microsoft.com/office/drawing/2014/main" id="{93CBE89A-F6C5-454D-8102-6DA1E7407F6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9" action="ppaction://hlinksldjump"/>
            <a:extLst>
              <a:ext uri="{FF2B5EF4-FFF2-40B4-BE49-F238E27FC236}">
                <a16:creationId xmlns:a16="http://schemas.microsoft.com/office/drawing/2014/main" id="{F0AE69A5-B893-4FB7-AB39-0398850B04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10" action="ppaction://hlinksldjump"/>
            <a:extLst>
              <a:ext uri="{FF2B5EF4-FFF2-40B4-BE49-F238E27FC236}">
                <a16:creationId xmlns:a16="http://schemas.microsoft.com/office/drawing/2014/main" id="{4565AF9F-1DA6-4FFC-9DFC-18D8A2120B83}"/>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id="{0474FC75-1F22-437C-AD9E-8AD90A2C417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6B5E9709-DBC7-4D19-80C0-A83EC7CED0C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77800" marR="0" algn="just" rtl="1">
              <a:lnSpc>
                <a:spcPct val="107000"/>
              </a:lnSpc>
              <a:spcBef>
                <a:spcPts val="0"/>
              </a:spcBef>
              <a:spcAft>
                <a:spcPts val="0"/>
              </a:spcAft>
            </a:pPr>
            <a:r>
              <a:rPr lang="ar-SA"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6E9AA99D-5ACB-410C-851D-327D04D4C7F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(1-4-1)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5" name="Rectangle 6">
            <a:extLst>
              <a:ext uri="{FF2B5EF4-FFF2-40B4-BE49-F238E27FC236}">
                <a16:creationId xmlns:a16="http://schemas.microsoft.com/office/drawing/2014/main" id="{F5F38C45-AAFF-44F0-BB32-7C03C1AE0E07}"/>
              </a:ext>
            </a:extLst>
          </p:cNvPr>
          <p:cNvSpPr/>
          <p:nvPr/>
        </p:nvSpPr>
        <p:spPr>
          <a:xfrm>
            <a:off x="5934808" y="296069"/>
            <a:ext cx="4042774" cy="769441"/>
          </a:xfrm>
          <a:prstGeom prst="rect">
            <a:avLst/>
          </a:prstGeom>
        </p:spPr>
        <p:txBody>
          <a:bodyPr wrap="none">
            <a:spAutoFit/>
          </a:bodyPr>
          <a:lstStyle/>
          <a:p>
            <a:pPr marL="230187" marR="0" lvl="0" algn="r" rtl="1">
              <a:spcBef>
                <a:spcPts val="0"/>
              </a:spcBef>
              <a:spcAft>
                <a:spcPts val="0"/>
              </a:spcAft>
              <a:buClr>
                <a:schemeClr val="bg1"/>
              </a:buClr>
              <a:buSzPct val="70000"/>
            </a:pPr>
            <a:r>
              <a:rPr lang="ar-BH" sz="4400" dirty="0">
                <a:solidFill>
                  <a:schemeClr val="bg1"/>
                </a:solidFill>
                <a:latin typeface="Arial" panose="020B0604020202020204" pitchFamily="34" charset="0"/>
                <a:ea typeface="Calibri" panose="020F0502020204030204" pitchFamily="34" charset="0"/>
                <a:cs typeface="Sultan bold" pitchFamily="2" charset="-78"/>
              </a:rPr>
              <a:t>مفهوم الجَوْدة وأبعادها</a:t>
            </a:r>
            <a:endParaRPr lang="en-US" sz="44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2" name="Picture 1">
            <a:extLst>
              <a:ext uri="{FF2B5EF4-FFF2-40B4-BE49-F238E27FC236}">
                <a16:creationId xmlns:a16="http://schemas.microsoft.com/office/drawing/2014/main" id="{E4CC266D-CB98-4C8A-91E4-9F48DCDD543D}"/>
              </a:ext>
            </a:extLst>
          </p:cNvPr>
          <p:cNvPicPr>
            <a:picLocks noChangeAspect="1"/>
          </p:cNvPicPr>
          <p:nvPr/>
        </p:nvPicPr>
        <p:blipFill rotWithShape="1">
          <a:blip r:embed="rId2"/>
          <a:srcRect l="29394" t="21822" r="28560" b="11650"/>
          <a:stretch/>
        </p:blipFill>
        <p:spPr>
          <a:xfrm>
            <a:off x="1662545" y="1292870"/>
            <a:ext cx="6936279" cy="5096598"/>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639F68A9-0526-45EF-9540-E6D8E23CECA5}"/>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AA1BF4D3-AFC7-42B8-962A-5CD11DC714A2}"/>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80D95F9D-B170-4445-8057-0A2091EE0210}"/>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937D7022-EA7D-4191-AC29-3DD947A2A6E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7BE49360-DD19-4EF7-B898-D1E55EB139CA}"/>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33C9455A-9C26-432E-866A-FDF39E11D0D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CC9F629F-B42C-456D-B90E-29DC45AE6EC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0727A83C-7C74-43DB-8F52-08812B01EF1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4BBD8601-0943-4D1D-959D-5F0E25FC344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1F6A5B4E-16CF-4246-8126-714D199FF86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77800" marR="0" algn="just" rtl="1">
              <a:lnSpc>
                <a:spcPct val="107000"/>
              </a:lnSpc>
              <a:spcBef>
                <a:spcPts val="0"/>
              </a:spcBef>
              <a:spcAft>
                <a:spcPts val="0"/>
              </a:spcAft>
            </a:pPr>
            <a:r>
              <a:rPr lang="ar-SA"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6">
            <a:extLst>
              <a:ext uri="{FF2B5EF4-FFF2-40B4-BE49-F238E27FC236}">
                <a16:creationId xmlns:a16="http://schemas.microsoft.com/office/drawing/2014/main" id="{F5F38C45-AAFF-44F0-BB32-7C03C1AE0E07}"/>
              </a:ext>
            </a:extLst>
          </p:cNvPr>
          <p:cNvSpPr/>
          <p:nvPr/>
        </p:nvSpPr>
        <p:spPr>
          <a:xfrm>
            <a:off x="5934808" y="296069"/>
            <a:ext cx="4042774" cy="769441"/>
          </a:xfrm>
          <a:prstGeom prst="rect">
            <a:avLst/>
          </a:prstGeom>
        </p:spPr>
        <p:txBody>
          <a:bodyPr wrap="none">
            <a:spAutoFit/>
          </a:bodyPr>
          <a:lstStyle/>
          <a:p>
            <a:pPr marL="230187" marR="0" lvl="0" algn="r" rtl="1">
              <a:spcBef>
                <a:spcPts val="0"/>
              </a:spcBef>
              <a:spcAft>
                <a:spcPts val="0"/>
              </a:spcAft>
              <a:buClr>
                <a:schemeClr val="bg1"/>
              </a:buClr>
              <a:buSzPct val="70000"/>
            </a:pPr>
            <a:r>
              <a:rPr lang="ar-BH" sz="4400" dirty="0">
                <a:solidFill>
                  <a:schemeClr val="bg1"/>
                </a:solidFill>
                <a:latin typeface="Arial" panose="020B0604020202020204" pitchFamily="34" charset="0"/>
                <a:ea typeface="Calibri" panose="020F0502020204030204" pitchFamily="34" charset="0"/>
                <a:cs typeface="Sultan bold" pitchFamily="2" charset="-78"/>
              </a:rPr>
              <a:t>مفهوم الجَوْدة وأبعادها</a:t>
            </a:r>
            <a:endParaRPr lang="en-US" sz="44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5" name="Picture 4">
            <a:extLst>
              <a:ext uri="{FF2B5EF4-FFF2-40B4-BE49-F238E27FC236}">
                <a16:creationId xmlns:a16="http://schemas.microsoft.com/office/drawing/2014/main" id="{3E5582F6-4F1F-468A-A45F-811B08D02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18" y="1342219"/>
            <a:ext cx="4277364" cy="5553580"/>
          </a:xfrm>
          <a:prstGeom prst="rect">
            <a:avLst/>
          </a:prstGeom>
        </p:spPr>
      </p:pic>
      <p:sp>
        <p:nvSpPr>
          <p:cNvPr id="7" name="Rectangle 6">
            <a:extLst>
              <a:ext uri="{FF2B5EF4-FFF2-40B4-BE49-F238E27FC236}">
                <a16:creationId xmlns:a16="http://schemas.microsoft.com/office/drawing/2014/main" id="{8C824EBA-45ED-4428-B394-57B81913F978}"/>
              </a:ext>
            </a:extLst>
          </p:cNvPr>
          <p:cNvSpPr/>
          <p:nvPr/>
        </p:nvSpPr>
        <p:spPr>
          <a:xfrm>
            <a:off x="6253018" y="1571708"/>
            <a:ext cx="3906982" cy="4044184"/>
          </a:xfrm>
          <a:prstGeom prst="rect">
            <a:avLst/>
          </a:prstGeom>
        </p:spPr>
        <p:txBody>
          <a:bodyPr wrap="square">
            <a:spAutoFit/>
          </a:bodyPr>
          <a:lstStyle/>
          <a:p>
            <a:pPr lvl="0" algn="just" rtl="1">
              <a:lnSpc>
                <a:spcPct val="107000"/>
              </a:lnSpc>
              <a:spcAft>
                <a:spcPts val="0"/>
              </a:spcAft>
              <a:buClr>
                <a:srgbClr val="ED7D31"/>
              </a:buClr>
              <a:buSzPts val="1400"/>
              <a:tabLst>
                <a:tab pos="1140460" algn="l"/>
              </a:tabLst>
            </a:pPr>
            <a:r>
              <a:rPr lang="ar-BH" sz="4000" b="1" dirty="0">
                <a:solidFill>
                  <a:srgbClr val="000000"/>
                </a:solidFill>
                <a:highlight>
                  <a:srgbClr val="FFFF00"/>
                </a:highlight>
                <a:latin typeface="Calibri" panose="020F0502020204030204" pitchFamily="34" charset="0"/>
                <a:ea typeface="Calibri" panose="020F0502020204030204" pitchFamily="34" charset="0"/>
                <a:cs typeface="Sakkal Majalla" panose="02000000000000000000" pitchFamily="2" charset="-78"/>
              </a:rPr>
              <a:t>الجَوْدة:</a:t>
            </a:r>
            <a:r>
              <a:rPr lang="ar-BH" sz="40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هي مجموعة الخواص والخصائص الكلية التي تحملها السلعة أو الخدمة والتي تحدد إلى أي مدى تحقق احتياجات ورضا العميل.</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3053914-A0DB-4517-A265-8B9E7213488F}"/>
              </a:ext>
            </a:extLst>
          </p:cNvPr>
          <p:cNvCxnSpPr/>
          <p:nvPr/>
        </p:nvCxnSpPr>
        <p:spPr>
          <a:xfrm>
            <a:off x="5273965" y="1571708"/>
            <a:ext cx="0" cy="455200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مستطيل مستدير الزوايا 5">
            <a:hlinkClick r:id="rId3" action="ppaction://hlinksldjump"/>
            <a:extLst>
              <a:ext uri="{FF2B5EF4-FFF2-40B4-BE49-F238E27FC236}">
                <a16:creationId xmlns:a16="http://schemas.microsoft.com/office/drawing/2014/main" id="{A3617629-2630-4F2B-875A-A5E1D82702E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4" action="ppaction://hlinksldjump"/>
            <a:extLst>
              <a:ext uri="{FF2B5EF4-FFF2-40B4-BE49-F238E27FC236}">
                <a16:creationId xmlns:a16="http://schemas.microsoft.com/office/drawing/2014/main" id="{B490C0CE-CC30-4534-80A6-70FBCC2F6842}"/>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5" action="ppaction://hlinksldjump"/>
            <a:extLst>
              <a:ext uri="{FF2B5EF4-FFF2-40B4-BE49-F238E27FC236}">
                <a16:creationId xmlns:a16="http://schemas.microsoft.com/office/drawing/2014/main" id="{634068EB-BBC8-4F5F-A3C5-3D5101886DC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id="{6CEE30D4-1BE6-4024-BE18-B6768FE409E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id="{8CE41E03-ED16-4868-993E-AA26881A3B9B}"/>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id="{D617936D-D54E-4674-9F55-36E63E0F502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9" action="ppaction://hlinksldjump"/>
            <a:extLst>
              <a:ext uri="{FF2B5EF4-FFF2-40B4-BE49-F238E27FC236}">
                <a16:creationId xmlns:a16="http://schemas.microsoft.com/office/drawing/2014/main" id="{50EA9F98-F6D0-47EB-B965-73C3A3C76A6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2" name="مستطيل مستدير الزوايا 16">
            <a:hlinkClick r:id="rId10" action="ppaction://hlinksldjump"/>
            <a:extLst>
              <a:ext uri="{FF2B5EF4-FFF2-40B4-BE49-F238E27FC236}">
                <a16:creationId xmlns:a16="http://schemas.microsoft.com/office/drawing/2014/main" id="{816560A3-BFB7-4DEF-A70B-C79B4F7AAB86}"/>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TextBox 42">
            <a:extLst>
              <a:ext uri="{FF2B5EF4-FFF2-40B4-BE49-F238E27FC236}">
                <a16:creationId xmlns:a16="http://schemas.microsoft.com/office/drawing/2014/main" id="{83B12E06-15C1-47DD-AACD-DFD757432B80}"/>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a16="http://schemas.microsoft.com/office/drawing/2014/main" id="{9A3DF016-7478-4AD7-A9AD-706CF23DF83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063720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77800" marR="0" algn="just" rtl="1">
              <a:lnSpc>
                <a:spcPct val="107000"/>
              </a:lnSpc>
              <a:spcBef>
                <a:spcPts val="0"/>
              </a:spcBef>
              <a:spcAft>
                <a:spcPts val="0"/>
              </a:spcAft>
            </a:pPr>
            <a:r>
              <a:rPr lang="ar-SA"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6">
            <a:extLst>
              <a:ext uri="{FF2B5EF4-FFF2-40B4-BE49-F238E27FC236}">
                <a16:creationId xmlns:a16="http://schemas.microsoft.com/office/drawing/2014/main" id="{F5F38C45-AAFF-44F0-BB32-7C03C1AE0E07}"/>
              </a:ext>
            </a:extLst>
          </p:cNvPr>
          <p:cNvSpPr/>
          <p:nvPr/>
        </p:nvSpPr>
        <p:spPr>
          <a:xfrm>
            <a:off x="5934808" y="296069"/>
            <a:ext cx="4042774" cy="769441"/>
          </a:xfrm>
          <a:prstGeom prst="rect">
            <a:avLst/>
          </a:prstGeom>
        </p:spPr>
        <p:txBody>
          <a:bodyPr wrap="none">
            <a:spAutoFit/>
          </a:bodyPr>
          <a:lstStyle/>
          <a:p>
            <a:pPr marL="230187" marR="0" lvl="0" algn="r" rtl="1">
              <a:spcBef>
                <a:spcPts val="0"/>
              </a:spcBef>
              <a:spcAft>
                <a:spcPts val="0"/>
              </a:spcAft>
              <a:buClr>
                <a:schemeClr val="bg1"/>
              </a:buClr>
              <a:buSzPct val="70000"/>
            </a:pPr>
            <a:r>
              <a:rPr lang="ar-BH" sz="4400" dirty="0">
                <a:solidFill>
                  <a:schemeClr val="bg1"/>
                </a:solidFill>
                <a:latin typeface="Arial" panose="020B0604020202020204" pitchFamily="34" charset="0"/>
                <a:ea typeface="Calibri" panose="020F0502020204030204" pitchFamily="34" charset="0"/>
                <a:cs typeface="Sultan bold" pitchFamily="2" charset="-78"/>
              </a:rPr>
              <a:t>مفهوم الجَوْدة وأبعادها</a:t>
            </a:r>
            <a:endParaRPr lang="en-US" sz="44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3" name="Picture 2">
            <a:extLst>
              <a:ext uri="{FF2B5EF4-FFF2-40B4-BE49-F238E27FC236}">
                <a16:creationId xmlns:a16="http://schemas.microsoft.com/office/drawing/2014/main" id="{B489AE4F-72ED-4B0A-BB0D-E22A8635F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404" y="1387595"/>
            <a:ext cx="4362978" cy="5473867"/>
          </a:xfrm>
          <a:prstGeom prst="rect">
            <a:avLst/>
          </a:prstGeom>
        </p:spPr>
      </p:pic>
      <p:sp>
        <p:nvSpPr>
          <p:cNvPr id="26" name="مستطيل مستدير الزوايا 5">
            <a:hlinkClick r:id="rId3" action="ppaction://hlinksldjump"/>
            <a:extLst>
              <a:ext uri="{FF2B5EF4-FFF2-40B4-BE49-F238E27FC236}">
                <a16:creationId xmlns:a16="http://schemas.microsoft.com/office/drawing/2014/main" id="{B00D27DD-A853-4C07-9D0B-939FF7AE4479}"/>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4" action="ppaction://hlinksldjump"/>
            <a:extLst>
              <a:ext uri="{FF2B5EF4-FFF2-40B4-BE49-F238E27FC236}">
                <a16:creationId xmlns:a16="http://schemas.microsoft.com/office/drawing/2014/main" id="{F4122D69-508D-4C79-BFEB-57EEA6840EDA}"/>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a16="http://schemas.microsoft.com/office/drawing/2014/main" id="{4483DC4F-881B-47A0-B487-BE8F512F25B3}"/>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id="{6266B559-C436-4B47-9385-D9C1F497BBA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id="{26AC7A34-3498-460C-A32D-63BF4A09EA72}"/>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id="{9B8C4333-4076-47F2-83E4-9F6FBFE3975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9" action="ppaction://hlinksldjump"/>
            <a:extLst>
              <a:ext uri="{FF2B5EF4-FFF2-40B4-BE49-F238E27FC236}">
                <a16:creationId xmlns:a16="http://schemas.microsoft.com/office/drawing/2014/main" id="{D725035C-31A5-41DA-9BD3-1D0DA600187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10" action="ppaction://hlinksldjump"/>
            <a:extLst>
              <a:ext uri="{FF2B5EF4-FFF2-40B4-BE49-F238E27FC236}">
                <a16:creationId xmlns:a16="http://schemas.microsoft.com/office/drawing/2014/main" id="{98B191E0-F5F1-4228-ABB4-9EA3405C18E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id="{8CF44B94-35FA-4420-9E26-E02229BB6122}"/>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88B8BD03-B00C-4076-A24B-A4DA5A80783B}"/>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1-4</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إدارة الجَوْدة الشاملة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3128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2201</TotalTime>
  <Words>1883</Words>
  <Application>Microsoft Office PowerPoint</Application>
  <PresentationFormat>Widescreen</PresentationFormat>
  <Paragraphs>455</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98</cp:revision>
  <dcterms:created xsi:type="dcterms:W3CDTF">2020-03-09T08:29:54Z</dcterms:created>
  <dcterms:modified xsi:type="dcterms:W3CDTF">2022-09-13T03:04:21Z</dcterms:modified>
</cp:coreProperties>
</file>