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309" r:id="rId6"/>
    <p:sldId id="310" r:id="rId7"/>
    <p:sldId id="311" r:id="rId8"/>
    <p:sldId id="312" r:id="rId9"/>
    <p:sldId id="313" r:id="rId10"/>
    <p:sldId id="315" r:id="rId11"/>
    <p:sldId id="316" r:id="rId12"/>
    <p:sldId id="339" r:id="rId13"/>
    <p:sldId id="340" r:id="rId14"/>
    <p:sldId id="354" r:id="rId15"/>
    <p:sldId id="355" r:id="rId16"/>
    <p:sldId id="341" r:id="rId17"/>
    <p:sldId id="356" r:id="rId18"/>
    <p:sldId id="357" r:id="rId19"/>
    <p:sldId id="349" r:id="rId20"/>
    <p:sldId id="353" r:id="rId21"/>
    <p:sldId id="358" r:id="rId22"/>
    <p:sldId id="337" r:id="rId23"/>
    <p:sldId id="350" r:id="rId24"/>
    <p:sldId id="359"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052"/>
    <a:srgbClr val="5A6F55"/>
    <a:srgbClr val="F29223"/>
    <a:srgbClr val="3F5378"/>
    <a:srgbClr val="FDD8CF"/>
    <a:srgbClr val="D4DBE8"/>
    <a:srgbClr val="CFA6FC"/>
    <a:srgbClr val="080808"/>
    <a:srgbClr val="E6E6E6"/>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60"/>
  </p:normalViewPr>
  <p:slideViewPr>
    <p:cSldViewPr snapToGrid="0">
      <p:cViewPr varScale="1">
        <p:scale>
          <a:sx n="83" d="100"/>
          <a:sy n="83" d="100"/>
        </p:scale>
        <p:origin x="60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B6288F-1ACE-4C50-81AE-09CB91B3228C}" type="doc">
      <dgm:prSet loTypeId="urn:microsoft.com/office/officeart/2009/layout/CircleArrowProcess" loCatId="process" qsTypeId="urn:microsoft.com/office/officeart/2005/8/quickstyle/simple1" qsCatId="simple" csTypeId="urn:microsoft.com/office/officeart/2005/8/colors/colorful1" csCatId="colorful" phldr="1"/>
      <dgm:spPr/>
      <dgm:t>
        <a:bodyPr/>
        <a:lstStyle/>
        <a:p>
          <a:endParaRPr lang="en-US"/>
        </a:p>
      </dgm:t>
    </dgm:pt>
    <dgm:pt modelId="{872D2F67-C4A5-4985-979C-81034377F73F}">
      <dgm:prSet phldrT="[Text]" custT="1"/>
      <dgm:spPr/>
      <dgm:t>
        <a:bodyPr/>
        <a:lstStyle/>
        <a:p>
          <a:r>
            <a:rPr lang="ar-BH" sz="2800" b="1" dirty="0">
              <a:latin typeface="Sakkal Majalla" panose="02000000000000000000" pitchFamily="2" charset="-78"/>
              <a:cs typeface="Sakkal Majalla" panose="02000000000000000000" pitchFamily="2" charset="-78"/>
            </a:rPr>
            <a:t>الإنتاج</a:t>
          </a:r>
          <a:endParaRPr lang="en-US" sz="2800" b="1" dirty="0">
            <a:latin typeface="Sakkal Majalla" panose="02000000000000000000" pitchFamily="2" charset="-78"/>
            <a:cs typeface="Sakkal Majalla" panose="02000000000000000000" pitchFamily="2" charset="-78"/>
          </a:endParaRPr>
        </a:p>
      </dgm:t>
    </dgm:pt>
    <dgm:pt modelId="{0696246B-DE53-4647-9988-D7F8D18C9DCA}" type="parTrans" cxnId="{2FBAD346-FB22-43B7-B2BA-A8423673C9A3}">
      <dgm:prSet/>
      <dgm:spPr/>
      <dgm:t>
        <a:bodyPr/>
        <a:lstStyle/>
        <a:p>
          <a:endParaRPr lang="en-US"/>
        </a:p>
      </dgm:t>
    </dgm:pt>
    <dgm:pt modelId="{193A3504-F6DC-4B58-B9B7-60475D59248F}" type="sibTrans" cxnId="{2FBAD346-FB22-43B7-B2BA-A8423673C9A3}">
      <dgm:prSet/>
      <dgm:spPr/>
      <dgm:t>
        <a:bodyPr/>
        <a:lstStyle/>
        <a:p>
          <a:endParaRPr lang="en-US"/>
        </a:p>
      </dgm:t>
    </dgm:pt>
    <dgm:pt modelId="{4B96ED79-5137-4C48-B712-B8F39E1108A0}">
      <dgm:prSet phldrT="[Text]" custT="1"/>
      <dgm:spPr/>
      <dgm:t>
        <a:bodyPr/>
        <a:lstStyle/>
        <a:p>
          <a:pPr marL="0" lvl="0" indent="0" algn="ctr" defTabSz="1244600">
            <a:lnSpc>
              <a:spcPct val="90000"/>
            </a:lnSpc>
            <a:spcBef>
              <a:spcPct val="0"/>
            </a:spcBef>
            <a:spcAft>
              <a:spcPct val="35000"/>
            </a:spcAft>
            <a:buNone/>
          </a:pPr>
          <a:r>
            <a:rPr lang="ar-BH" sz="2800" b="1" kern="1200" dirty="0">
              <a:solidFill>
                <a:prstClr val="black">
                  <a:hueOff val="0"/>
                  <a:satOff val="0"/>
                  <a:lumOff val="0"/>
                  <a:alphaOff val="0"/>
                </a:prstClr>
              </a:solidFill>
              <a:latin typeface="Sakkal Majalla" panose="02000000000000000000" pitchFamily="2" charset="-78"/>
              <a:ea typeface="+mn-ea"/>
              <a:cs typeface="Sakkal Majalla" panose="02000000000000000000" pitchFamily="2" charset="-78"/>
            </a:rPr>
            <a:t>التوزيع</a:t>
          </a:r>
          <a:endParaRPr lang="en-US" sz="2800" b="1" kern="1200" dirty="0">
            <a:solidFill>
              <a:prstClr val="black">
                <a:hueOff val="0"/>
                <a:satOff val="0"/>
                <a:lumOff val="0"/>
                <a:alphaOff val="0"/>
              </a:prstClr>
            </a:solidFill>
            <a:latin typeface="Sakkal Majalla" panose="02000000000000000000" pitchFamily="2" charset="-78"/>
            <a:ea typeface="+mn-ea"/>
            <a:cs typeface="Sakkal Majalla" panose="02000000000000000000" pitchFamily="2" charset="-78"/>
          </a:endParaRPr>
        </a:p>
      </dgm:t>
    </dgm:pt>
    <dgm:pt modelId="{6DD8A531-95DE-4EF7-904F-FB34670374E7}" type="parTrans" cxnId="{4A872961-9D98-4843-8E93-9B15D12DAAB1}">
      <dgm:prSet/>
      <dgm:spPr/>
      <dgm:t>
        <a:bodyPr/>
        <a:lstStyle/>
        <a:p>
          <a:endParaRPr lang="en-US"/>
        </a:p>
      </dgm:t>
    </dgm:pt>
    <dgm:pt modelId="{5646EEDE-7380-4AC1-AE1E-61ABE6504CB3}" type="sibTrans" cxnId="{4A872961-9D98-4843-8E93-9B15D12DAAB1}">
      <dgm:prSet/>
      <dgm:spPr/>
      <dgm:t>
        <a:bodyPr/>
        <a:lstStyle/>
        <a:p>
          <a:endParaRPr lang="en-US"/>
        </a:p>
      </dgm:t>
    </dgm:pt>
    <dgm:pt modelId="{C3FE16E9-B81F-46D1-B8A8-0009F4623283}">
      <dgm:prSet phldrT="[Text]" custT="1"/>
      <dgm:spPr/>
      <dgm:t>
        <a:bodyPr/>
        <a:lstStyle/>
        <a:p>
          <a:pPr marL="0" lvl="0" indent="0" algn="ctr" defTabSz="1244600">
            <a:lnSpc>
              <a:spcPct val="90000"/>
            </a:lnSpc>
            <a:spcBef>
              <a:spcPct val="0"/>
            </a:spcBef>
            <a:spcAft>
              <a:spcPct val="35000"/>
            </a:spcAft>
            <a:buNone/>
          </a:pPr>
          <a:r>
            <a:rPr lang="ar-BH" sz="2600" b="1" kern="1200" dirty="0">
              <a:solidFill>
                <a:prstClr val="black">
                  <a:hueOff val="0"/>
                  <a:satOff val="0"/>
                  <a:lumOff val="0"/>
                  <a:alphaOff val="0"/>
                </a:prstClr>
              </a:solidFill>
              <a:latin typeface="Sakkal Majalla" panose="02000000000000000000" pitchFamily="2" charset="-78"/>
              <a:ea typeface="+mn-ea"/>
              <a:cs typeface="Sakkal Majalla" panose="02000000000000000000" pitchFamily="2" charset="-78"/>
            </a:rPr>
            <a:t>الاستهلاك</a:t>
          </a:r>
          <a:endParaRPr lang="en-US" sz="2600" b="1" kern="1200" dirty="0">
            <a:solidFill>
              <a:prstClr val="black">
                <a:hueOff val="0"/>
                <a:satOff val="0"/>
                <a:lumOff val="0"/>
                <a:alphaOff val="0"/>
              </a:prstClr>
            </a:solidFill>
            <a:latin typeface="Sakkal Majalla" panose="02000000000000000000" pitchFamily="2" charset="-78"/>
            <a:ea typeface="+mn-ea"/>
            <a:cs typeface="Sakkal Majalla" panose="02000000000000000000" pitchFamily="2" charset="-78"/>
          </a:endParaRPr>
        </a:p>
      </dgm:t>
    </dgm:pt>
    <dgm:pt modelId="{E160C8F3-00A3-404A-BE3E-74E8B1B8CAA7}" type="parTrans" cxnId="{A74727CF-C550-45BA-B1A2-A68FFB84BDC3}">
      <dgm:prSet/>
      <dgm:spPr/>
      <dgm:t>
        <a:bodyPr/>
        <a:lstStyle/>
        <a:p>
          <a:endParaRPr lang="en-US"/>
        </a:p>
      </dgm:t>
    </dgm:pt>
    <dgm:pt modelId="{D9D67FAA-B8E1-48F7-8344-0D1810B42F31}" type="sibTrans" cxnId="{A74727CF-C550-45BA-B1A2-A68FFB84BDC3}">
      <dgm:prSet/>
      <dgm:spPr/>
      <dgm:t>
        <a:bodyPr/>
        <a:lstStyle/>
        <a:p>
          <a:endParaRPr lang="en-US"/>
        </a:p>
      </dgm:t>
    </dgm:pt>
    <dgm:pt modelId="{3FB42F5A-9638-4205-BFCD-DB11E3E6E26A}" type="pres">
      <dgm:prSet presAssocID="{9AB6288F-1ACE-4C50-81AE-09CB91B3228C}" presName="Name0" presStyleCnt="0">
        <dgm:presLayoutVars>
          <dgm:chMax val="7"/>
          <dgm:chPref val="7"/>
          <dgm:dir/>
          <dgm:animLvl val="lvl"/>
        </dgm:presLayoutVars>
      </dgm:prSet>
      <dgm:spPr/>
    </dgm:pt>
    <dgm:pt modelId="{2AF904A3-8AF8-4DB2-9493-0DEF313F8BD1}" type="pres">
      <dgm:prSet presAssocID="{872D2F67-C4A5-4985-979C-81034377F73F}" presName="Accent1" presStyleCnt="0"/>
      <dgm:spPr/>
    </dgm:pt>
    <dgm:pt modelId="{0BE1A914-7F79-4639-8ED3-CF2F80CEAAED}" type="pres">
      <dgm:prSet presAssocID="{872D2F67-C4A5-4985-979C-81034377F73F}" presName="Accent" presStyleLbl="node1" presStyleIdx="0" presStyleCnt="3"/>
      <dgm:spPr>
        <a:solidFill>
          <a:schemeClr val="accent5"/>
        </a:solidFill>
      </dgm:spPr>
    </dgm:pt>
    <dgm:pt modelId="{E4E59D23-24F2-4BC5-B0BA-D55D6EEC9577}" type="pres">
      <dgm:prSet presAssocID="{872D2F67-C4A5-4985-979C-81034377F73F}" presName="Parent1" presStyleLbl="revTx" presStyleIdx="0" presStyleCnt="3">
        <dgm:presLayoutVars>
          <dgm:chMax val="1"/>
          <dgm:chPref val="1"/>
          <dgm:bulletEnabled val="1"/>
        </dgm:presLayoutVars>
      </dgm:prSet>
      <dgm:spPr/>
    </dgm:pt>
    <dgm:pt modelId="{614294A7-9734-43C8-8832-2807C7EDC3B9}" type="pres">
      <dgm:prSet presAssocID="{4B96ED79-5137-4C48-B712-B8F39E1108A0}" presName="Accent2" presStyleCnt="0"/>
      <dgm:spPr/>
    </dgm:pt>
    <dgm:pt modelId="{D8459098-B4EE-4CAF-974D-5E7D3FA7B387}" type="pres">
      <dgm:prSet presAssocID="{4B96ED79-5137-4C48-B712-B8F39E1108A0}" presName="Accent" presStyleLbl="node1" presStyleIdx="1" presStyleCnt="3"/>
      <dgm:spPr>
        <a:solidFill>
          <a:srgbClr val="C00000"/>
        </a:solidFill>
      </dgm:spPr>
    </dgm:pt>
    <dgm:pt modelId="{FF9AC3ED-4EC1-4B91-AF4A-D8DE8204C9B3}" type="pres">
      <dgm:prSet presAssocID="{4B96ED79-5137-4C48-B712-B8F39E1108A0}" presName="Parent2" presStyleLbl="revTx" presStyleIdx="1" presStyleCnt="3">
        <dgm:presLayoutVars>
          <dgm:chMax val="1"/>
          <dgm:chPref val="1"/>
          <dgm:bulletEnabled val="1"/>
        </dgm:presLayoutVars>
      </dgm:prSet>
      <dgm:spPr/>
    </dgm:pt>
    <dgm:pt modelId="{6BAD996E-C551-48A3-8FCC-A4B3B9C2A2EA}" type="pres">
      <dgm:prSet presAssocID="{C3FE16E9-B81F-46D1-B8A8-0009F4623283}" presName="Accent3" presStyleCnt="0"/>
      <dgm:spPr/>
    </dgm:pt>
    <dgm:pt modelId="{4ECA32DB-BD37-4006-BC3A-3F72B2708AEE}" type="pres">
      <dgm:prSet presAssocID="{C3FE16E9-B81F-46D1-B8A8-0009F4623283}" presName="Accent" presStyleLbl="node1" presStyleIdx="2" presStyleCnt="3"/>
      <dgm:spPr/>
    </dgm:pt>
    <dgm:pt modelId="{089A759B-08E6-4C31-8723-D4876C57D462}" type="pres">
      <dgm:prSet presAssocID="{C3FE16E9-B81F-46D1-B8A8-0009F4623283}" presName="Parent3" presStyleLbl="revTx" presStyleIdx="2" presStyleCnt="3">
        <dgm:presLayoutVars>
          <dgm:chMax val="1"/>
          <dgm:chPref val="1"/>
          <dgm:bulletEnabled val="1"/>
        </dgm:presLayoutVars>
      </dgm:prSet>
      <dgm:spPr/>
    </dgm:pt>
  </dgm:ptLst>
  <dgm:cxnLst>
    <dgm:cxn modelId="{CAF39A2C-CAAC-42AE-BF62-26D063BC2768}" type="presOf" srcId="{4B96ED79-5137-4C48-B712-B8F39E1108A0}" destId="{FF9AC3ED-4EC1-4B91-AF4A-D8DE8204C9B3}" srcOrd="0" destOrd="0" presId="urn:microsoft.com/office/officeart/2009/layout/CircleArrowProcess"/>
    <dgm:cxn modelId="{4A872961-9D98-4843-8E93-9B15D12DAAB1}" srcId="{9AB6288F-1ACE-4C50-81AE-09CB91B3228C}" destId="{4B96ED79-5137-4C48-B712-B8F39E1108A0}" srcOrd="1" destOrd="0" parTransId="{6DD8A531-95DE-4EF7-904F-FB34670374E7}" sibTransId="{5646EEDE-7380-4AC1-AE1E-61ABE6504CB3}"/>
    <dgm:cxn modelId="{2FBAD346-FB22-43B7-B2BA-A8423673C9A3}" srcId="{9AB6288F-1ACE-4C50-81AE-09CB91B3228C}" destId="{872D2F67-C4A5-4985-979C-81034377F73F}" srcOrd="0" destOrd="0" parTransId="{0696246B-DE53-4647-9988-D7F8D18C9DCA}" sibTransId="{193A3504-F6DC-4B58-B9B7-60475D59248F}"/>
    <dgm:cxn modelId="{E0942F49-461D-4EB3-B7A2-98E8E43AA05D}" type="presOf" srcId="{C3FE16E9-B81F-46D1-B8A8-0009F4623283}" destId="{089A759B-08E6-4C31-8723-D4876C57D462}" srcOrd="0" destOrd="0" presId="urn:microsoft.com/office/officeart/2009/layout/CircleArrowProcess"/>
    <dgm:cxn modelId="{EEA1508E-ED51-4CFB-8105-C55EBAF997AE}" type="presOf" srcId="{872D2F67-C4A5-4985-979C-81034377F73F}" destId="{E4E59D23-24F2-4BC5-B0BA-D55D6EEC9577}" srcOrd="0" destOrd="0" presId="urn:microsoft.com/office/officeart/2009/layout/CircleArrowProcess"/>
    <dgm:cxn modelId="{C63ED8BF-C259-4AE5-9110-CD7489B56E0E}" type="presOf" srcId="{9AB6288F-1ACE-4C50-81AE-09CB91B3228C}" destId="{3FB42F5A-9638-4205-BFCD-DB11E3E6E26A}" srcOrd="0" destOrd="0" presId="urn:microsoft.com/office/officeart/2009/layout/CircleArrowProcess"/>
    <dgm:cxn modelId="{A74727CF-C550-45BA-B1A2-A68FFB84BDC3}" srcId="{9AB6288F-1ACE-4C50-81AE-09CB91B3228C}" destId="{C3FE16E9-B81F-46D1-B8A8-0009F4623283}" srcOrd="2" destOrd="0" parTransId="{E160C8F3-00A3-404A-BE3E-74E8B1B8CAA7}" sibTransId="{D9D67FAA-B8E1-48F7-8344-0D1810B42F31}"/>
    <dgm:cxn modelId="{A3973193-916D-460E-8B57-8B64C9175B24}" type="presParOf" srcId="{3FB42F5A-9638-4205-BFCD-DB11E3E6E26A}" destId="{2AF904A3-8AF8-4DB2-9493-0DEF313F8BD1}" srcOrd="0" destOrd="0" presId="urn:microsoft.com/office/officeart/2009/layout/CircleArrowProcess"/>
    <dgm:cxn modelId="{817D62FA-3EFF-4720-AF23-E655686FA7E3}" type="presParOf" srcId="{2AF904A3-8AF8-4DB2-9493-0DEF313F8BD1}" destId="{0BE1A914-7F79-4639-8ED3-CF2F80CEAAED}" srcOrd="0" destOrd="0" presId="urn:microsoft.com/office/officeart/2009/layout/CircleArrowProcess"/>
    <dgm:cxn modelId="{E5B63A9D-77FA-484F-8725-9D3C51067529}" type="presParOf" srcId="{3FB42F5A-9638-4205-BFCD-DB11E3E6E26A}" destId="{E4E59D23-24F2-4BC5-B0BA-D55D6EEC9577}" srcOrd="1" destOrd="0" presId="urn:microsoft.com/office/officeart/2009/layout/CircleArrowProcess"/>
    <dgm:cxn modelId="{0F051D55-A8CB-4AF1-9AD3-E25FC0503F2E}" type="presParOf" srcId="{3FB42F5A-9638-4205-BFCD-DB11E3E6E26A}" destId="{614294A7-9734-43C8-8832-2807C7EDC3B9}" srcOrd="2" destOrd="0" presId="urn:microsoft.com/office/officeart/2009/layout/CircleArrowProcess"/>
    <dgm:cxn modelId="{70143E3A-2B3F-4AB0-9CC7-7C28071DD1C9}" type="presParOf" srcId="{614294A7-9734-43C8-8832-2807C7EDC3B9}" destId="{D8459098-B4EE-4CAF-974D-5E7D3FA7B387}" srcOrd="0" destOrd="0" presId="urn:microsoft.com/office/officeart/2009/layout/CircleArrowProcess"/>
    <dgm:cxn modelId="{345915B9-4B8B-4BAC-82DE-A60AE4797994}" type="presParOf" srcId="{3FB42F5A-9638-4205-BFCD-DB11E3E6E26A}" destId="{FF9AC3ED-4EC1-4B91-AF4A-D8DE8204C9B3}" srcOrd="3" destOrd="0" presId="urn:microsoft.com/office/officeart/2009/layout/CircleArrowProcess"/>
    <dgm:cxn modelId="{703C47C1-B04D-46F3-8D73-7E7E1B257AE5}" type="presParOf" srcId="{3FB42F5A-9638-4205-BFCD-DB11E3E6E26A}" destId="{6BAD996E-C551-48A3-8FCC-A4B3B9C2A2EA}" srcOrd="4" destOrd="0" presId="urn:microsoft.com/office/officeart/2009/layout/CircleArrowProcess"/>
    <dgm:cxn modelId="{08E1AA02-4AC2-4F25-9C59-4277722CE7A4}" type="presParOf" srcId="{6BAD996E-C551-48A3-8FCC-A4B3B9C2A2EA}" destId="{4ECA32DB-BD37-4006-BC3A-3F72B2708AEE}" srcOrd="0" destOrd="0" presId="urn:microsoft.com/office/officeart/2009/layout/CircleArrowProcess"/>
    <dgm:cxn modelId="{E44F5A87-9EE3-4FA0-BDB9-4023C84AFAB4}" type="presParOf" srcId="{3FB42F5A-9638-4205-BFCD-DB11E3E6E26A}" destId="{089A759B-08E6-4C31-8723-D4876C57D462}"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1CB980-4164-4E9E-9373-FC3EC4E5BC89}" type="doc">
      <dgm:prSet loTypeId="urn:microsoft.com/office/officeart/2005/8/layout/funnel1" loCatId="process" qsTypeId="urn:microsoft.com/office/officeart/2005/8/quickstyle/simple1" qsCatId="simple" csTypeId="urn:microsoft.com/office/officeart/2005/8/colors/colorful4" csCatId="colorful" phldr="1"/>
      <dgm:spPr/>
      <dgm:t>
        <a:bodyPr/>
        <a:lstStyle/>
        <a:p>
          <a:endParaRPr lang="en-US"/>
        </a:p>
      </dgm:t>
    </dgm:pt>
    <dgm:pt modelId="{0C75D50D-806F-4ADA-9021-BCDED3292BA7}">
      <dgm:prSet phldrT="[Text]"/>
      <dgm:spPr/>
      <dgm:t>
        <a:bodyPr/>
        <a:lstStyle/>
        <a:p>
          <a:r>
            <a:rPr lang="ar-BH" b="1" dirty="0">
              <a:latin typeface="Sakkal Majalla" panose="02000000000000000000" pitchFamily="2" charset="-78"/>
              <a:cs typeface="Sakkal Majalla" panose="02000000000000000000" pitchFamily="2" charset="-78"/>
            </a:rPr>
            <a:t>الموارد الطبيعية</a:t>
          </a:r>
          <a:endParaRPr lang="en-US" b="1" dirty="0">
            <a:latin typeface="Sakkal Majalla" panose="02000000000000000000" pitchFamily="2" charset="-78"/>
            <a:cs typeface="Sakkal Majalla" panose="02000000000000000000" pitchFamily="2" charset="-78"/>
          </a:endParaRPr>
        </a:p>
      </dgm:t>
    </dgm:pt>
    <dgm:pt modelId="{D79BEBB9-41E8-483D-AAEC-91B054070F6D}" type="parTrans" cxnId="{EE6DEA8D-F7BB-4D22-8D85-7DEADA86709A}">
      <dgm:prSet/>
      <dgm:spPr/>
      <dgm:t>
        <a:bodyPr/>
        <a:lstStyle/>
        <a:p>
          <a:endParaRPr lang="en-US"/>
        </a:p>
      </dgm:t>
    </dgm:pt>
    <dgm:pt modelId="{52A11CA0-6ACC-415B-98E2-214A568D905B}" type="sibTrans" cxnId="{EE6DEA8D-F7BB-4D22-8D85-7DEADA86709A}">
      <dgm:prSet/>
      <dgm:spPr/>
      <dgm:t>
        <a:bodyPr/>
        <a:lstStyle/>
        <a:p>
          <a:endParaRPr lang="en-US"/>
        </a:p>
      </dgm:t>
    </dgm:pt>
    <dgm:pt modelId="{D93171E3-59F9-4D97-84DD-71546EBF1773}">
      <dgm:prSet phldrT="[Text]"/>
      <dgm:spPr>
        <a:solidFill>
          <a:schemeClr val="accent6"/>
        </a:solidFill>
      </dgm:spPr>
      <dgm:t>
        <a:bodyPr/>
        <a:lstStyle/>
        <a:p>
          <a:r>
            <a:rPr lang="ar-BH" b="1" dirty="0">
              <a:solidFill>
                <a:schemeClr val="tx1"/>
              </a:solidFill>
              <a:latin typeface="Sakkal Majalla" panose="02000000000000000000" pitchFamily="2" charset="-78"/>
              <a:cs typeface="Sakkal Majalla" panose="02000000000000000000" pitchFamily="2" charset="-78"/>
            </a:rPr>
            <a:t>الموقع الجغرافي</a:t>
          </a:r>
          <a:endParaRPr lang="en-US" b="1" dirty="0">
            <a:solidFill>
              <a:schemeClr val="tx1"/>
            </a:solidFill>
            <a:latin typeface="Sakkal Majalla" panose="02000000000000000000" pitchFamily="2" charset="-78"/>
            <a:cs typeface="Sakkal Majalla" panose="02000000000000000000" pitchFamily="2" charset="-78"/>
          </a:endParaRPr>
        </a:p>
      </dgm:t>
    </dgm:pt>
    <dgm:pt modelId="{DAA431CC-97D3-429E-86E0-FC768703C385}" type="parTrans" cxnId="{7C7BC816-EA81-470E-AD3A-FC8DB83CDF1D}">
      <dgm:prSet/>
      <dgm:spPr/>
      <dgm:t>
        <a:bodyPr/>
        <a:lstStyle/>
        <a:p>
          <a:endParaRPr lang="en-US"/>
        </a:p>
      </dgm:t>
    </dgm:pt>
    <dgm:pt modelId="{98CFE2E3-467E-4760-9BAB-AA3F52BEED2F}" type="sibTrans" cxnId="{7C7BC816-EA81-470E-AD3A-FC8DB83CDF1D}">
      <dgm:prSet/>
      <dgm:spPr/>
      <dgm:t>
        <a:bodyPr/>
        <a:lstStyle/>
        <a:p>
          <a:endParaRPr lang="en-US"/>
        </a:p>
      </dgm:t>
    </dgm:pt>
    <dgm:pt modelId="{F1138C12-0AE8-494C-82E4-9D23C0825B96}">
      <dgm:prSet phldrT="[Text]" custT="1"/>
      <dgm:spPr>
        <a:solidFill>
          <a:srgbClr val="C00000"/>
        </a:solidFill>
      </dgm:spPr>
      <dgm:t>
        <a:bodyPr/>
        <a:lstStyle/>
        <a:p>
          <a:r>
            <a:rPr lang="ar-BH" sz="2600" b="1" dirty="0">
              <a:solidFill>
                <a:schemeClr val="tx1"/>
              </a:solidFill>
              <a:latin typeface="Sakkal Majalla" panose="02000000000000000000" pitchFamily="2" charset="-78"/>
              <a:cs typeface="Sakkal Majalla" panose="02000000000000000000" pitchFamily="2" charset="-78"/>
            </a:rPr>
            <a:t>رأس المال البشري</a:t>
          </a:r>
          <a:endParaRPr lang="en-US" sz="2600" b="1" dirty="0">
            <a:solidFill>
              <a:schemeClr val="tx1"/>
            </a:solidFill>
            <a:latin typeface="Sakkal Majalla" panose="02000000000000000000" pitchFamily="2" charset="-78"/>
            <a:cs typeface="Sakkal Majalla" panose="02000000000000000000" pitchFamily="2" charset="-78"/>
          </a:endParaRPr>
        </a:p>
      </dgm:t>
    </dgm:pt>
    <dgm:pt modelId="{D2CDCDEC-E0DB-4C21-884D-E46EE382F5DE}" type="parTrans" cxnId="{20ADEE71-F522-442A-B6A4-8992888AC3F6}">
      <dgm:prSet/>
      <dgm:spPr/>
      <dgm:t>
        <a:bodyPr/>
        <a:lstStyle/>
        <a:p>
          <a:endParaRPr lang="en-US"/>
        </a:p>
      </dgm:t>
    </dgm:pt>
    <dgm:pt modelId="{77959AA2-92D7-47B8-BC43-E2ACEFBAEA78}" type="sibTrans" cxnId="{20ADEE71-F522-442A-B6A4-8992888AC3F6}">
      <dgm:prSet/>
      <dgm:spPr/>
      <dgm:t>
        <a:bodyPr/>
        <a:lstStyle/>
        <a:p>
          <a:endParaRPr lang="en-US"/>
        </a:p>
      </dgm:t>
    </dgm:pt>
    <dgm:pt modelId="{05DF2320-2A55-4AE5-98DA-283C90B7DECF}">
      <dgm:prSet phldrT="[Text]" custT="1"/>
      <dgm:spPr/>
      <dgm:t>
        <a:bodyPr/>
        <a:lstStyle/>
        <a:p>
          <a:r>
            <a:rPr lang="ar-BH" sz="3200" b="1" dirty="0">
              <a:latin typeface="Sakkal Majalla" panose="02000000000000000000" pitchFamily="2" charset="-78"/>
              <a:cs typeface="Sakkal Majalla" panose="02000000000000000000" pitchFamily="2" charset="-78"/>
            </a:rPr>
            <a:t>مقومات الاقتصاد البحريني </a:t>
          </a:r>
          <a:endParaRPr lang="en-US" sz="3200" b="1" dirty="0">
            <a:latin typeface="Sakkal Majalla" panose="02000000000000000000" pitchFamily="2" charset="-78"/>
            <a:cs typeface="Sakkal Majalla" panose="02000000000000000000" pitchFamily="2" charset="-78"/>
          </a:endParaRPr>
        </a:p>
      </dgm:t>
    </dgm:pt>
    <dgm:pt modelId="{A4B54B69-A344-4A56-82D8-B91B9E97D431}" type="parTrans" cxnId="{6BB447EB-AEF7-4A03-A8EA-8A8AFD186AC5}">
      <dgm:prSet/>
      <dgm:spPr/>
      <dgm:t>
        <a:bodyPr/>
        <a:lstStyle/>
        <a:p>
          <a:endParaRPr lang="en-US"/>
        </a:p>
      </dgm:t>
    </dgm:pt>
    <dgm:pt modelId="{FE9CF872-11DA-44AB-A196-6D8AC25B5FE8}" type="sibTrans" cxnId="{6BB447EB-AEF7-4A03-A8EA-8A8AFD186AC5}">
      <dgm:prSet/>
      <dgm:spPr/>
      <dgm:t>
        <a:bodyPr/>
        <a:lstStyle/>
        <a:p>
          <a:endParaRPr lang="en-US"/>
        </a:p>
      </dgm:t>
    </dgm:pt>
    <dgm:pt modelId="{0D87E5DC-5707-40CF-989C-B69C90892AF6}" type="pres">
      <dgm:prSet presAssocID="{3E1CB980-4164-4E9E-9373-FC3EC4E5BC89}" presName="Name0" presStyleCnt="0">
        <dgm:presLayoutVars>
          <dgm:chMax val="4"/>
          <dgm:resizeHandles val="exact"/>
        </dgm:presLayoutVars>
      </dgm:prSet>
      <dgm:spPr/>
    </dgm:pt>
    <dgm:pt modelId="{C7E13A5F-A6B7-426F-B04F-19B34D928945}" type="pres">
      <dgm:prSet presAssocID="{3E1CB980-4164-4E9E-9373-FC3EC4E5BC89}" presName="ellipse" presStyleLbl="trBgShp" presStyleIdx="0" presStyleCnt="1"/>
      <dgm:spPr/>
    </dgm:pt>
    <dgm:pt modelId="{5F3E93D4-5014-4AA1-837C-93D7BB74D938}" type="pres">
      <dgm:prSet presAssocID="{3E1CB980-4164-4E9E-9373-FC3EC4E5BC89}" presName="arrow1" presStyleLbl="fgShp" presStyleIdx="0" presStyleCnt="1"/>
      <dgm:spPr/>
    </dgm:pt>
    <dgm:pt modelId="{09DFE5A4-534A-4BD4-8B93-29C7F8F28442}" type="pres">
      <dgm:prSet presAssocID="{3E1CB980-4164-4E9E-9373-FC3EC4E5BC89}" presName="rectangle" presStyleLbl="revTx" presStyleIdx="0" presStyleCnt="1">
        <dgm:presLayoutVars>
          <dgm:bulletEnabled val="1"/>
        </dgm:presLayoutVars>
      </dgm:prSet>
      <dgm:spPr/>
    </dgm:pt>
    <dgm:pt modelId="{6F43DA65-F710-4C6F-A386-49C2185C8FE4}" type="pres">
      <dgm:prSet presAssocID="{D93171E3-59F9-4D97-84DD-71546EBF1773}" presName="item1" presStyleLbl="node1" presStyleIdx="0" presStyleCnt="3">
        <dgm:presLayoutVars>
          <dgm:bulletEnabled val="1"/>
        </dgm:presLayoutVars>
      </dgm:prSet>
      <dgm:spPr/>
    </dgm:pt>
    <dgm:pt modelId="{A1AD9279-A8AB-4395-BB4A-E47EF0EF7741}" type="pres">
      <dgm:prSet presAssocID="{F1138C12-0AE8-494C-82E4-9D23C0825B96}" presName="item2" presStyleLbl="node1" presStyleIdx="1" presStyleCnt="3">
        <dgm:presLayoutVars>
          <dgm:bulletEnabled val="1"/>
        </dgm:presLayoutVars>
      </dgm:prSet>
      <dgm:spPr/>
    </dgm:pt>
    <dgm:pt modelId="{37AE045B-1C75-4C94-95C9-E108AF050C62}" type="pres">
      <dgm:prSet presAssocID="{05DF2320-2A55-4AE5-98DA-283C90B7DECF}" presName="item3" presStyleLbl="node1" presStyleIdx="2" presStyleCnt="3">
        <dgm:presLayoutVars>
          <dgm:bulletEnabled val="1"/>
        </dgm:presLayoutVars>
      </dgm:prSet>
      <dgm:spPr/>
    </dgm:pt>
    <dgm:pt modelId="{9F73B708-F569-4D24-9303-72103763A27C}" type="pres">
      <dgm:prSet presAssocID="{3E1CB980-4164-4E9E-9373-FC3EC4E5BC89}" presName="funnel" presStyleLbl="trAlignAcc1" presStyleIdx="0" presStyleCnt="1" custLinFactNeighborX="-298" custLinFactNeighborY="-103"/>
      <dgm:spPr/>
    </dgm:pt>
  </dgm:ptLst>
  <dgm:cxnLst>
    <dgm:cxn modelId="{7C7BC816-EA81-470E-AD3A-FC8DB83CDF1D}" srcId="{3E1CB980-4164-4E9E-9373-FC3EC4E5BC89}" destId="{D93171E3-59F9-4D97-84DD-71546EBF1773}" srcOrd="1" destOrd="0" parTransId="{DAA431CC-97D3-429E-86E0-FC768703C385}" sibTransId="{98CFE2E3-467E-4760-9BAB-AA3F52BEED2F}"/>
    <dgm:cxn modelId="{EE832F38-A83E-405D-8750-3051FD5F8BFA}" type="presOf" srcId="{05DF2320-2A55-4AE5-98DA-283C90B7DECF}" destId="{09DFE5A4-534A-4BD4-8B93-29C7F8F28442}" srcOrd="0" destOrd="0" presId="urn:microsoft.com/office/officeart/2005/8/layout/funnel1"/>
    <dgm:cxn modelId="{738E4F4E-503E-4FDD-8738-CF98E370E0CE}" type="presOf" srcId="{0C75D50D-806F-4ADA-9021-BCDED3292BA7}" destId="{37AE045B-1C75-4C94-95C9-E108AF050C62}" srcOrd="0" destOrd="0" presId="urn:microsoft.com/office/officeart/2005/8/layout/funnel1"/>
    <dgm:cxn modelId="{20ADEE71-F522-442A-B6A4-8992888AC3F6}" srcId="{3E1CB980-4164-4E9E-9373-FC3EC4E5BC89}" destId="{F1138C12-0AE8-494C-82E4-9D23C0825B96}" srcOrd="2" destOrd="0" parTransId="{D2CDCDEC-E0DB-4C21-884D-E46EE382F5DE}" sibTransId="{77959AA2-92D7-47B8-BC43-E2ACEFBAEA78}"/>
    <dgm:cxn modelId="{13A76059-CB77-4A08-8E7E-758F1F320B52}" type="presOf" srcId="{3E1CB980-4164-4E9E-9373-FC3EC4E5BC89}" destId="{0D87E5DC-5707-40CF-989C-B69C90892AF6}" srcOrd="0" destOrd="0" presId="urn:microsoft.com/office/officeart/2005/8/layout/funnel1"/>
    <dgm:cxn modelId="{EE6DEA8D-F7BB-4D22-8D85-7DEADA86709A}" srcId="{3E1CB980-4164-4E9E-9373-FC3EC4E5BC89}" destId="{0C75D50D-806F-4ADA-9021-BCDED3292BA7}" srcOrd="0" destOrd="0" parTransId="{D79BEBB9-41E8-483D-AAEC-91B054070F6D}" sibTransId="{52A11CA0-6ACC-415B-98E2-214A568D905B}"/>
    <dgm:cxn modelId="{D0547BA3-C3C3-4914-8942-149912785DBD}" type="presOf" srcId="{D93171E3-59F9-4D97-84DD-71546EBF1773}" destId="{A1AD9279-A8AB-4395-BB4A-E47EF0EF7741}" srcOrd="0" destOrd="0" presId="urn:microsoft.com/office/officeart/2005/8/layout/funnel1"/>
    <dgm:cxn modelId="{3357C3E3-8AB8-4012-AFB2-DA54990F6A4C}" type="presOf" srcId="{F1138C12-0AE8-494C-82E4-9D23C0825B96}" destId="{6F43DA65-F710-4C6F-A386-49C2185C8FE4}" srcOrd="0" destOrd="0" presId="urn:microsoft.com/office/officeart/2005/8/layout/funnel1"/>
    <dgm:cxn modelId="{6BB447EB-AEF7-4A03-A8EA-8A8AFD186AC5}" srcId="{3E1CB980-4164-4E9E-9373-FC3EC4E5BC89}" destId="{05DF2320-2A55-4AE5-98DA-283C90B7DECF}" srcOrd="3" destOrd="0" parTransId="{A4B54B69-A344-4A56-82D8-B91B9E97D431}" sibTransId="{FE9CF872-11DA-44AB-A196-6D8AC25B5FE8}"/>
    <dgm:cxn modelId="{D5B992AC-FBE5-48FF-B03C-C8966EC96201}" type="presParOf" srcId="{0D87E5DC-5707-40CF-989C-B69C90892AF6}" destId="{C7E13A5F-A6B7-426F-B04F-19B34D928945}" srcOrd="0" destOrd="0" presId="urn:microsoft.com/office/officeart/2005/8/layout/funnel1"/>
    <dgm:cxn modelId="{04308AA2-BBC1-4766-9F6F-4F0B2353CD8D}" type="presParOf" srcId="{0D87E5DC-5707-40CF-989C-B69C90892AF6}" destId="{5F3E93D4-5014-4AA1-837C-93D7BB74D938}" srcOrd="1" destOrd="0" presId="urn:microsoft.com/office/officeart/2005/8/layout/funnel1"/>
    <dgm:cxn modelId="{030FB274-122F-4FD9-974B-037187CB7CC3}" type="presParOf" srcId="{0D87E5DC-5707-40CF-989C-B69C90892AF6}" destId="{09DFE5A4-534A-4BD4-8B93-29C7F8F28442}" srcOrd="2" destOrd="0" presId="urn:microsoft.com/office/officeart/2005/8/layout/funnel1"/>
    <dgm:cxn modelId="{14FE553E-418D-48E1-AAF8-4D7354524EFF}" type="presParOf" srcId="{0D87E5DC-5707-40CF-989C-B69C90892AF6}" destId="{6F43DA65-F710-4C6F-A386-49C2185C8FE4}" srcOrd="3" destOrd="0" presId="urn:microsoft.com/office/officeart/2005/8/layout/funnel1"/>
    <dgm:cxn modelId="{FDA93B16-00FD-4F6F-9DFE-3B5D45803AF2}" type="presParOf" srcId="{0D87E5DC-5707-40CF-989C-B69C90892AF6}" destId="{A1AD9279-A8AB-4395-BB4A-E47EF0EF7741}" srcOrd="4" destOrd="0" presId="urn:microsoft.com/office/officeart/2005/8/layout/funnel1"/>
    <dgm:cxn modelId="{0E9C44FB-B081-4E7C-BEB3-0FD04898DC92}" type="presParOf" srcId="{0D87E5DC-5707-40CF-989C-B69C90892AF6}" destId="{37AE045B-1C75-4C94-95C9-E108AF050C62}" srcOrd="5" destOrd="0" presId="urn:microsoft.com/office/officeart/2005/8/layout/funnel1"/>
    <dgm:cxn modelId="{B6812A02-C191-4280-BF40-F9528CBE7B9B}" type="presParOf" srcId="{0D87E5DC-5707-40CF-989C-B69C90892AF6}" destId="{9F73B708-F569-4D24-9303-72103763A27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92CC68-DB4A-4BAB-AB4B-169FC55437BF}" type="doc">
      <dgm:prSet loTypeId="urn:microsoft.com/office/officeart/2005/8/layout/cycle4" loCatId="cycle" qsTypeId="urn:microsoft.com/office/officeart/2005/8/quickstyle/simple1" qsCatId="simple" csTypeId="urn:microsoft.com/office/officeart/2005/8/colors/colorful1" csCatId="colorful" phldr="1"/>
      <dgm:spPr/>
      <dgm:t>
        <a:bodyPr/>
        <a:lstStyle/>
        <a:p>
          <a:endParaRPr lang="en-US"/>
        </a:p>
      </dgm:t>
    </dgm:pt>
    <dgm:pt modelId="{2E75152D-FC6B-4187-9A75-03C1FC65AE16}">
      <dgm:prSet phldrT="[Text]" custT="1"/>
      <dgm:spPr/>
      <dgm:t>
        <a:bodyPr/>
        <a:lstStyle/>
        <a:p>
          <a:pPr marL="0" lvl="0" indent="0" algn="ctr" defTabSz="1778000">
            <a:lnSpc>
              <a:spcPct val="90000"/>
            </a:lnSpc>
            <a:spcBef>
              <a:spcPct val="0"/>
            </a:spcBef>
            <a:spcAft>
              <a:spcPct val="35000"/>
            </a:spcAft>
            <a:buNone/>
          </a:pPr>
          <a:r>
            <a:rPr lang="ar-BH" sz="2800" b="1" kern="1200" dirty="0">
              <a:solidFill>
                <a:prstClr val="black"/>
              </a:solidFill>
              <a:latin typeface="Sakkal Majalla" panose="02000000000000000000" pitchFamily="2" charset="-78"/>
              <a:ea typeface="+mn-ea"/>
              <a:cs typeface="Sakkal Majalla" panose="02000000000000000000" pitchFamily="2" charset="-78"/>
            </a:rPr>
            <a:t>قطاع الصناعات التحويلية</a:t>
          </a:r>
          <a:endParaRPr lang="en-US" sz="2800" b="1" kern="1200" dirty="0">
            <a:solidFill>
              <a:prstClr val="black"/>
            </a:solidFill>
            <a:latin typeface="Sakkal Majalla" panose="02000000000000000000" pitchFamily="2" charset="-78"/>
            <a:ea typeface="+mn-ea"/>
            <a:cs typeface="Sakkal Majalla" panose="02000000000000000000" pitchFamily="2" charset="-78"/>
          </a:endParaRPr>
        </a:p>
      </dgm:t>
    </dgm:pt>
    <dgm:pt modelId="{821D7B29-7963-4E27-BB46-8900846B8BEF}" type="parTrans" cxnId="{F952250C-2D5A-406B-8DDC-C367BB5A7DD3}">
      <dgm:prSet/>
      <dgm:spPr/>
      <dgm:t>
        <a:bodyPr/>
        <a:lstStyle/>
        <a:p>
          <a:endParaRPr lang="en-US"/>
        </a:p>
      </dgm:t>
    </dgm:pt>
    <dgm:pt modelId="{621BC9EA-E40E-4BED-A346-8B1307CF6387}" type="sibTrans" cxnId="{F952250C-2D5A-406B-8DDC-C367BB5A7DD3}">
      <dgm:prSet/>
      <dgm:spPr/>
      <dgm:t>
        <a:bodyPr/>
        <a:lstStyle/>
        <a:p>
          <a:endParaRPr lang="en-US"/>
        </a:p>
      </dgm:t>
    </dgm:pt>
    <dgm:pt modelId="{2C470A99-D157-4317-BCC7-3A0FFC3014F7}">
      <dgm:prSet phldrT="[Text]" custT="1"/>
      <dgm:spPr>
        <a:solidFill>
          <a:srgbClr val="C00000"/>
        </a:solidFill>
      </dgm:spPr>
      <dgm:t>
        <a:bodyPr/>
        <a:lstStyle/>
        <a:p>
          <a:r>
            <a:rPr lang="ar-BH" sz="4000" b="1" dirty="0">
              <a:solidFill>
                <a:schemeClr val="tx1"/>
              </a:solidFill>
              <a:latin typeface="Sakkal Majalla" panose="02000000000000000000" pitchFamily="2" charset="-78"/>
              <a:cs typeface="Sakkal Majalla" panose="02000000000000000000" pitchFamily="2" charset="-78"/>
            </a:rPr>
            <a:t>قطاع الطاقة</a:t>
          </a:r>
          <a:endParaRPr lang="en-US" sz="4000" b="1" dirty="0">
            <a:solidFill>
              <a:schemeClr val="tx1"/>
            </a:solidFill>
            <a:latin typeface="Sakkal Majalla" panose="02000000000000000000" pitchFamily="2" charset="-78"/>
            <a:cs typeface="Sakkal Majalla" panose="02000000000000000000" pitchFamily="2" charset="-78"/>
          </a:endParaRPr>
        </a:p>
      </dgm:t>
    </dgm:pt>
    <dgm:pt modelId="{3736A90E-03A3-4AA8-B9BA-1E77D361678C}" type="parTrans" cxnId="{33B00D76-1D93-4F1D-AA38-F536A9664814}">
      <dgm:prSet/>
      <dgm:spPr/>
      <dgm:t>
        <a:bodyPr/>
        <a:lstStyle/>
        <a:p>
          <a:endParaRPr lang="en-US"/>
        </a:p>
      </dgm:t>
    </dgm:pt>
    <dgm:pt modelId="{132C2FC2-BBF9-4FD1-B07A-0444640BED38}" type="sibTrans" cxnId="{33B00D76-1D93-4F1D-AA38-F536A9664814}">
      <dgm:prSet/>
      <dgm:spPr/>
      <dgm:t>
        <a:bodyPr/>
        <a:lstStyle/>
        <a:p>
          <a:endParaRPr lang="en-US"/>
        </a:p>
      </dgm:t>
    </dgm:pt>
    <dgm:pt modelId="{67D7DC07-DBCB-4AF7-8F18-D0E22889678A}">
      <dgm:prSet phldrT="[Text]" custT="1"/>
      <dgm:spPr/>
      <dgm:t>
        <a:bodyPr/>
        <a:lstStyle/>
        <a:p>
          <a:pPr marL="0" lvl="0" indent="0" algn="ctr" defTabSz="1778000">
            <a:lnSpc>
              <a:spcPct val="90000"/>
            </a:lnSpc>
            <a:spcBef>
              <a:spcPct val="0"/>
            </a:spcBef>
            <a:spcAft>
              <a:spcPct val="35000"/>
            </a:spcAft>
            <a:buNone/>
          </a:pPr>
          <a:r>
            <a:rPr lang="ar-BH" sz="3200" b="1" kern="1200" dirty="0">
              <a:solidFill>
                <a:prstClr val="black"/>
              </a:solidFill>
              <a:latin typeface="Sakkal Majalla" panose="02000000000000000000" pitchFamily="2" charset="-78"/>
              <a:ea typeface="+mn-ea"/>
              <a:cs typeface="Sakkal Majalla" panose="02000000000000000000" pitchFamily="2" charset="-78"/>
            </a:rPr>
            <a:t>قطاع الخدمات المالية</a:t>
          </a:r>
          <a:endParaRPr lang="en-US" sz="3200" b="1" kern="1200" dirty="0">
            <a:solidFill>
              <a:prstClr val="black"/>
            </a:solidFill>
            <a:latin typeface="Sakkal Majalla" panose="02000000000000000000" pitchFamily="2" charset="-78"/>
            <a:ea typeface="+mn-ea"/>
            <a:cs typeface="Sakkal Majalla" panose="02000000000000000000" pitchFamily="2" charset="-78"/>
          </a:endParaRPr>
        </a:p>
      </dgm:t>
    </dgm:pt>
    <dgm:pt modelId="{E4586CA1-1098-4954-A0E1-04B1ADCAAD47}" type="parTrans" cxnId="{9042C555-B0E7-4D36-9B1F-08D3639E2F26}">
      <dgm:prSet/>
      <dgm:spPr/>
      <dgm:t>
        <a:bodyPr/>
        <a:lstStyle/>
        <a:p>
          <a:endParaRPr lang="en-US"/>
        </a:p>
      </dgm:t>
    </dgm:pt>
    <dgm:pt modelId="{1E66C6BB-466E-4FBB-81EB-2BA66175A363}" type="sibTrans" cxnId="{9042C555-B0E7-4D36-9B1F-08D3639E2F26}">
      <dgm:prSet/>
      <dgm:spPr/>
      <dgm:t>
        <a:bodyPr/>
        <a:lstStyle/>
        <a:p>
          <a:endParaRPr lang="en-US"/>
        </a:p>
      </dgm:t>
    </dgm:pt>
    <dgm:pt modelId="{F6771DBD-E278-4723-B482-7BAC0B855220}">
      <dgm:prSet phldrT="[Text]" custT="1"/>
      <dgm:spPr>
        <a:solidFill>
          <a:schemeClr val="accent1">
            <a:lumMod val="75000"/>
          </a:schemeClr>
        </a:solidFill>
      </dgm:spPr>
      <dgm:t>
        <a:bodyPr/>
        <a:lstStyle/>
        <a:p>
          <a:pPr marL="0" lvl="0" indent="0" algn="ctr" defTabSz="1778000">
            <a:lnSpc>
              <a:spcPct val="90000"/>
            </a:lnSpc>
            <a:spcBef>
              <a:spcPct val="0"/>
            </a:spcBef>
            <a:spcAft>
              <a:spcPct val="35000"/>
            </a:spcAft>
            <a:buNone/>
          </a:pPr>
          <a:r>
            <a:rPr lang="ar-BH" sz="3200" b="1" kern="1200" dirty="0">
              <a:solidFill>
                <a:prstClr val="black"/>
              </a:solidFill>
              <a:latin typeface="Sakkal Majalla" panose="02000000000000000000" pitchFamily="2" charset="-78"/>
              <a:ea typeface="+mn-ea"/>
              <a:cs typeface="Sakkal Majalla" panose="02000000000000000000" pitchFamily="2" charset="-78"/>
            </a:rPr>
            <a:t>قطاع السياحة والثقافة</a:t>
          </a:r>
          <a:endParaRPr lang="en-US" sz="3200" b="1" kern="1200" dirty="0">
            <a:solidFill>
              <a:prstClr val="black"/>
            </a:solidFill>
            <a:latin typeface="Sakkal Majalla" panose="02000000000000000000" pitchFamily="2" charset="-78"/>
            <a:ea typeface="+mn-ea"/>
            <a:cs typeface="Sakkal Majalla" panose="02000000000000000000" pitchFamily="2" charset="-78"/>
          </a:endParaRPr>
        </a:p>
      </dgm:t>
    </dgm:pt>
    <dgm:pt modelId="{30067BC9-8E70-4EA0-976F-69AB144BFD00}" type="parTrans" cxnId="{24A47880-4622-465B-86E8-9FD5244B5E4F}">
      <dgm:prSet/>
      <dgm:spPr/>
      <dgm:t>
        <a:bodyPr/>
        <a:lstStyle/>
        <a:p>
          <a:endParaRPr lang="en-US"/>
        </a:p>
      </dgm:t>
    </dgm:pt>
    <dgm:pt modelId="{4FA273F1-CD0E-4F2A-ADB9-7FC9D66672DF}" type="sibTrans" cxnId="{24A47880-4622-465B-86E8-9FD5244B5E4F}">
      <dgm:prSet/>
      <dgm:spPr/>
      <dgm:t>
        <a:bodyPr/>
        <a:lstStyle/>
        <a:p>
          <a:endParaRPr lang="en-US"/>
        </a:p>
      </dgm:t>
    </dgm:pt>
    <dgm:pt modelId="{6D4F2510-3E26-4E97-8B1E-7AE52EBF6D0E}" type="pres">
      <dgm:prSet presAssocID="{C792CC68-DB4A-4BAB-AB4B-169FC55437BF}" presName="cycleMatrixDiagram" presStyleCnt="0">
        <dgm:presLayoutVars>
          <dgm:chMax val="1"/>
          <dgm:dir/>
          <dgm:animLvl val="lvl"/>
          <dgm:resizeHandles val="exact"/>
        </dgm:presLayoutVars>
      </dgm:prSet>
      <dgm:spPr/>
    </dgm:pt>
    <dgm:pt modelId="{BA9397F4-3E71-4CAE-A9EB-05746215553B}" type="pres">
      <dgm:prSet presAssocID="{C792CC68-DB4A-4BAB-AB4B-169FC55437BF}" presName="children" presStyleCnt="0"/>
      <dgm:spPr/>
    </dgm:pt>
    <dgm:pt modelId="{A3C1889C-4FF5-4CBB-AAF9-32232D9614E3}" type="pres">
      <dgm:prSet presAssocID="{C792CC68-DB4A-4BAB-AB4B-169FC55437BF}" presName="childPlaceholder" presStyleCnt="0"/>
      <dgm:spPr/>
    </dgm:pt>
    <dgm:pt modelId="{99BDDE54-20F1-44F8-AFD4-39DDF8304736}" type="pres">
      <dgm:prSet presAssocID="{C792CC68-DB4A-4BAB-AB4B-169FC55437BF}" presName="circle" presStyleCnt="0"/>
      <dgm:spPr/>
    </dgm:pt>
    <dgm:pt modelId="{4D3841BC-27DF-4B9B-9E3C-88948D30A4DD}" type="pres">
      <dgm:prSet presAssocID="{C792CC68-DB4A-4BAB-AB4B-169FC55437BF}" presName="quadrant1" presStyleLbl="node1" presStyleIdx="0" presStyleCnt="4">
        <dgm:presLayoutVars>
          <dgm:chMax val="1"/>
          <dgm:bulletEnabled val="1"/>
        </dgm:presLayoutVars>
      </dgm:prSet>
      <dgm:spPr/>
    </dgm:pt>
    <dgm:pt modelId="{43F852B8-E12D-4C3D-BC1C-6F1070EE1FA0}" type="pres">
      <dgm:prSet presAssocID="{C792CC68-DB4A-4BAB-AB4B-169FC55437BF}" presName="quadrant2" presStyleLbl="node1" presStyleIdx="1" presStyleCnt="4">
        <dgm:presLayoutVars>
          <dgm:chMax val="1"/>
          <dgm:bulletEnabled val="1"/>
        </dgm:presLayoutVars>
      </dgm:prSet>
      <dgm:spPr/>
    </dgm:pt>
    <dgm:pt modelId="{F6E80B83-E157-4C3C-BE3D-55C03563F0F3}" type="pres">
      <dgm:prSet presAssocID="{C792CC68-DB4A-4BAB-AB4B-169FC55437BF}" presName="quadrant3" presStyleLbl="node1" presStyleIdx="2" presStyleCnt="4">
        <dgm:presLayoutVars>
          <dgm:chMax val="1"/>
          <dgm:bulletEnabled val="1"/>
        </dgm:presLayoutVars>
      </dgm:prSet>
      <dgm:spPr/>
    </dgm:pt>
    <dgm:pt modelId="{85A888B0-8576-43C5-AAD5-0F6B12EBF4E6}" type="pres">
      <dgm:prSet presAssocID="{C792CC68-DB4A-4BAB-AB4B-169FC55437BF}" presName="quadrant4" presStyleLbl="node1" presStyleIdx="3" presStyleCnt="4">
        <dgm:presLayoutVars>
          <dgm:chMax val="1"/>
          <dgm:bulletEnabled val="1"/>
        </dgm:presLayoutVars>
      </dgm:prSet>
      <dgm:spPr/>
    </dgm:pt>
    <dgm:pt modelId="{8340C32A-1B3D-495A-87B5-3EBF5B2F6CC4}" type="pres">
      <dgm:prSet presAssocID="{C792CC68-DB4A-4BAB-AB4B-169FC55437BF}" presName="quadrantPlaceholder" presStyleCnt="0"/>
      <dgm:spPr/>
    </dgm:pt>
    <dgm:pt modelId="{E994583D-4B6C-414D-A58D-F36F62E16A91}" type="pres">
      <dgm:prSet presAssocID="{C792CC68-DB4A-4BAB-AB4B-169FC55437BF}" presName="center1" presStyleLbl="fgShp" presStyleIdx="0" presStyleCnt="2"/>
      <dgm:spPr/>
    </dgm:pt>
    <dgm:pt modelId="{CE37FEEF-24DE-44A7-9A41-7EF93B179347}" type="pres">
      <dgm:prSet presAssocID="{C792CC68-DB4A-4BAB-AB4B-169FC55437BF}" presName="center2" presStyleLbl="fgShp" presStyleIdx="1" presStyleCnt="2"/>
      <dgm:spPr/>
    </dgm:pt>
  </dgm:ptLst>
  <dgm:cxnLst>
    <dgm:cxn modelId="{F952250C-2D5A-406B-8DDC-C367BB5A7DD3}" srcId="{C792CC68-DB4A-4BAB-AB4B-169FC55437BF}" destId="{2E75152D-FC6B-4187-9A75-03C1FC65AE16}" srcOrd="0" destOrd="0" parTransId="{821D7B29-7963-4E27-BB46-8900846B8BEF}" sibTransId="{621BC9EA-E40E-4BED-A346-8B1307CF6387}"/>
    <dgm:cxn modelId="{4B61091E-1204-412E-9656-6B2B603A5E1A}" type="presOf" srcId="{67D7DC07-DBCB-4AF7-8F18-D0E22889678A}" destId="{F6E80B83-E157-4C3C-BE3D-55C03563F0F3}" srcOrd="0" destOrd="0" presId="urn:microsoft.com/office/officeart/2005/8/layout/cycle4"/>
    <dgm:cxn modelId="{B4B9AE1F-822B-4774-ABAD-7F20959AEF97}" type="presOf" srcId="{2E75152D-FC6B-4187-9A75-03C1FC65AE16}" destId="{4D3841BC-27DF-4B9B-9E3C-88948D30A4DD}" srcOrd="0" destOrd="0" presId="urn:microsoft.com/office/officeart/2005/8/layout/cycle4"/>
    <dgm:cxn modelId="{71A17351-236D-4EFA-86A4-A597E70FE9C4}" type="presOf" srcId="{2C470A99-D157-4317-BCC7-3A0FFC3014F7}" destId="{43F852B8-E12D-4C3D-BC1C-6F1070EE1FA0}" srcOrd="0" destOrd="0" presId="urn:microsoft.com/office/officeart/2005/8/layout/cycle4"/>
    <dgm:cxn modelId="{9042C555-B0E7-4D36-9B1F-08D3639E2F26}" srcId="{C792CC68-DB4A-4BAB-AB4B-169FC55437BF}" destId="{67D7DC07-DBCB-4AF7-8F18-D0E22889678A}" srcOrd="2" destOrd="0" parTransId="{E4586CA1-1098-4954-A0E1-04B1ADCAAD47}" sibTransId="{1E66C6BB-466E-4FBB-81EB-2BA66175A363}"/>
    <dgm:cxn modelId="{33B00D76-1D93-4F1D-AA38-F536A9664814}" srcId="{C792CC68-DB4A-4BAB-AB4B-169FC55437BF}" destId="{2C470A99-D157-4317-BCC7-3A0FFC3014F7}" srcOrd="1" destOrd="0" parTransId="{3736A90E-03A3-4AA8-B9BA-1E77D361678C}" sibTransId="{132C2FC2-BBF9-4FD1-B07A-0444640BED38}"/>
    <dgm:cxn modelId="{24A47880-4622-465B-86E8-9FD5244B5E4F}" srcId="{C792CC68-DB4A-4BAB-AB4B-169FC55437BF}" destId="{F6771DBD-E278-4723-B482-7BAC0B855220}" srcOrd="3" destOrd="0" parTransId="{30067BC9-8E70-4EA0-976F-69AB144BFD00}" sibTransId="{4FA273F1-CD0E-4F2A-ADB9-7FC9D66672DF}"/>
    <dgm:cxn modelId="{73647DBC-0B7F-48D7-830D-F0794CB9FE26}" type="presOf" srcId="{C792CC68-DB4A-4BAB-AB4B-169FC55437BF}" destId="{6D4F2510-3E26-4E97-8B1E-7AE52EBF6D0E}" srcOrd="0" destOrd="0" presId="urn:microsoft.com/office/officeart/2005/8/layout/cycle4"/>
    <dgm:cxn modelId="{DBC9A6CB-E3F7-41D8-BCD3-D1278E806966}" type="presOf" srcId="{F6771DBD-E278-4723-B482-7BAC0B855220}" destId="{85A888B0-8576-43C5-AAD5-0F6B12EBF4E6}" srcOrd="0" destOrd="0" presId="urn:microsoft.com/office/officeart/2005/8/layout/cycle4"/>
    <dgm:cxn modelId="{B44890A7-0B18-4253-ABAD-AE95A06EC112}" type="presParOf" srcId="{6D4F2510-3E26-4E97-8B1E-7AE52EBF6D0E}" destId="{BA9397F4-3E71-4CAE-A9EB-05746215553B}" srcOrd="0" destOrd="0" presId="urn:microsoft.com/office/officeart/2005/8/layout/cycle4"/>
    <dgm:cxn modelId="{6395C59D-1E53-436C-B69E-2C12740B7CA8}" type="presParOf" srcId="{BA9397F4-3E71-4CAE-A9EB-05746215553B}" destId="{A3C1889C-4FF5-4CBB-AAF9-32232D9614E3}" srcOrd="0" destOrd="0" presId="urn:microsoft.com/office/officeart/2005/8/layout/cycle4"/>
    <dgm:cxn modelId="{352F040E-B50B-4EE4-B85F-D684E28AEB6B}" type="presParOf" srcId="{6D4F2510-3E26-4E97-8B1E-7AE52EBF6D0E}" destId="{99BDDE54-20F1-44F8-AFD4-39DDF8304736}" srcOrd="1" destOrd="0" presId="urn:microsoft.com/office/officeart/2005/8/layout/cycle4"/>
    <dgm:cxn modelId="{E2CF53BC-F76E-44B5-80DD-FA7059EA5E51}" type="presParOf" srcId="{99BDDE54-20F1-44F8-AFD4-39DDF8304736}" destId="{4D3841BC-27DF-4B9B-9E3C-88948D30A4DD}" srcOrd="0" destOrd="0" presId="urn:microsoft.com/office/officeart/2005/8/layout/cycle4"/>
    <dgm:cxn modelId="{96158B39-0E51-4992-942C-B861CCBFCA90}" type="presParOf" srcId="{99BDDE54-20F1-44F8-AFD4-39DDF8304736}" destId="{43F852B8-E12D-4C3D-BC1C-6F1070EE1FA0}" srcOrd="1" destOrd="0" presId="urn:microsoft.com/office/officeart/2005/8/layout/cycle4"/>
    <dgm:cxn modelId="{19427B4C-A5F4-40A1-A614-818D0E9C345A}" type="presParOf" srcId="{99BDDE54-20F1-44F8-AFD4-39DDF8304736}" destId="{F6E80B83-E157-4C3C-BE3D-55C03563F0F3}" srcOrd="2" destOrd="0" presId="urn:microsoft.com/office/officeart/2005/8/layout/cycle4"/>
    <dgm:cxn modelId="{31C077DF-F013-49F5-9D47-1795B9A86288}" type="presParOf" srcId="{99BDDE54-20F1-44F8-AFD4-39DDF8304736}" destId="{85A888B0-8576-43C5-AAD5-0F6B12EBF4E6}" srcOrd="3" destOrd="0" presId="urn:microsoft.com/office/officeart/2005/8/layout/cycle4"/>
    <dgm:cxn modelId="{B73FF6F4-3285-42EA-A989-16D69437C233}" type="presParOf" srcId="{99BDDE54-20F1-44F8-AFD4-39DDF8304736}" destId="{8340C32A-1B3D-495A-87B5-3EBF5B2F6CC4}" srcOrd="4" destOrd="0" presId="urn:microsoft.com/office/officeart/2005/8/layout/cycle4"/>
    <dgm:cxn modelId="{2165059F-B8CE-4F99-91DA-6FA6F6B16634}" type="presParOf" srcId="{6D4F2510-3E26-4E97-8B1E-7AE52EBF6D0E}" destId="{E994583D-4B6C-414D-A58D-F36F62E16A91}" srcOrd="2" destOrd="0" presId="urn:microsoft.com/office/officeart/2005/8/layout/cycle4"/>
    <dgm:cxn modelId="{C291DF1F-8C4A-4E45-BDEC-04FF0213C317}" type="presParOf" srcId="{6D4F2510-3E26-4E97-8B1E-7AE52EBF6D0E}" destId="{CE37FEEF-24DE-44A7-9A41-7EF93B179347}"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1A914-7F79-4639-8ED3-CF2F80CEAAED}">
      <dsp:nvSpPr>
        <dsp:cNvPr id="0" name=""/>
        <dsp:cNvSpPr/>
      </dsp:nvSpPr>
      <dsp:spPr>
        <a:xfrm>
          <a:off x="2529051" y="0"/>
          <a:ext cx="1830902" cy="1831181"/>
        </a:xfrm>
        <a:prstGeom prst="circularArrow">
          <a:avLst>
            <a:gd name="adj1" fmla="val 10980"/>
            <a:gd name="adj2" fmla="val 1142322"/>
            <a:gd name="adj3" fmla="val 4500000"/>
            <a:gd name="adj4" fmla="val 10800000"/>
            <a:gd name="adj5" fmla="val 125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E59D23-24F2-4BC5-B0BA-D55D6EEC9577}">
      <dsp:nvSpPr>
        <dsp:cNvPr id="0" name=""/>
        <dsp:cNvSpPr/>
      </dsp:nvSpPr>
      <dsp:spPr>
        <a:xfrm>
          <a:off x="2933741" y="661112"/>
          <a:ext cx="1017397" cy="508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ar-BH" sz="2800" b="1" kern="1200" dirty="0">
              <a:latin typeface="Sakkal Majalla" panose="02000000000000000000" pitchFamily="2" charset="-78"/>
              <a:cs typeface="Sakkal Majalla" panose="02000000000000000000" pitchFamily="2" charset="-78"/>
            </a:rPr>
            <a:t>الإنتاج</a:t>
          </a:r>
          <a:endParaRPr lang="en-US" sz="2800" b="1" kern="1200" dirty="0">
            <a:latin typeface="Sakkal Majalla" panose="02000000000000000000" pitchFamily="2" charset="-78"/>
            <a:cs typeface="Sakkal Majalla" panose="02000000000000000000" pitchFamily="2" charset="-78"/>
          </a:endParaRPr>
        </a:p>
      </dsp:txBody>
      <dsp:txXfrm>
        <a:off x="2933741" y="661112"/>
        <a:ext cx="1017397" cy="508577"/>
      </dsp:txXfrm>
    </dsp:sp>
    <dsp:sp modelId="{D8459098-B4EE-4CAF-974D-5E7D3FA7B387}">
      <dsp:nvSpPr>
        <dsp:cNvPr id="0" name=""/>
        <dsp:cNvSpPr/>
      </dsp:nvSpPr>
      <dsp:spPr>
        <a:xfrm>
          <a:off x="2020525" y="1052149"/>
          <a:ext cx="1830902" cy="1831181"/>
        </a:xfrm>
        <a:prstGeom prst="leftCircularArrow">
          <a:avLst>
            <a:gd name="adj1" fmla="val 10980"/>
            <a:gd name="adj2" fmla="val 1142322"/>
            <a:gd name="adj3" fmla="val 6300000"/>
            <a:gd name="adj4" fmla="val 18900000"/>
            <a:gd name="adj5" fmla="val 125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9AC3ED-4EC1-4B91-AF4A-D8DE8204C9B3}">
      <dsp:nvSpPr>
        <dsp:cNvPr id="0" name=""/>
        <dsp:cNvSpPr/>
      </dsp:nvSpPr>
      <dsp:spPr>
        <a:xfrm>
          <a:off x="2427277" y="1719347"/>
          <a:ext cx="1017397" cy="508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ar-BH" sz="2800" b="1" kern="1200" dirty="0">
              <a:solidFill>
                <a:prstClr val="black">
                  <a:hueOff val="0"/>
                  <a:satOff val="0"/>
                  <a:lumOff val="0"/>
                  <a:alphaOff val="0"/>
                </a:prstClr>
              </a:solidFill>
              <a:latin typeface="Sakkal Majalla" panose="02000000000000000000" pitchFamily="2" charset="-78"/>
              <a:ea typeface="+mn-ea"/>
              <a:cs typeface="Sakkal Majalla" panose="02000000000000000000" pitchFamily="2" charset="-78"/>
            </a:rPr>
            <a:t>التوزيع</a:t>
          </a:r>
          <a:endParaRPr lang="en-US" sz="2800" b="1" kern="1200" dirty="0">
            <a:solidFill>
              <a:prstClr val="black">
                <a:hueOff val="0"/>
                <a:satOff val="0"/>
                <a:lumOff val="0"/>
                <a:alphaOff val="0"/>
              </a:prstClr>
            </a:solidFill>
            <a:latin typeface="Sakkal Majalla" panose="02000000000000000000" pitchFamily="2" charset="-78"/>
            <a:ea typeface="+mn-ea"/>
            <a:cs typeface="Sakkal Majalla" panose="02000000000000000000" pitchFamily="2" charset="-78"/>
          </a:endParaRPr>
        </a:p>
      </dsp:txBody>
      <dsp:txXfrm>
        <a:off x="2427277" y="1719347"/>
        <a:ext cx="1017397" cy="508577"/>
      </dsp:txXfrm>
    </dsp:sp>
    <dsp:sp modelId="{4ECA32DB-BD37-4006-BC3A-3F72B2708AEE}">
      <dsp:nvSpPr>
        <dsp:cNvPr id="0" name=""/>
        <dsp:cNvSpPr/>
      </dsp:nvSpPr>
      <dsp:spPr>
        <a:xfrm>
          <a:off x="2659364" y="2230207"/>
          <a:ext cx="1573029" cy="1573659"/>
        </a:xfrm>
        <a:prstGeom prst="blockArc">
          <a:avLst>
            <a:gd name="adj1" fmla="val 13500000"/>
            <a:gd name="adj2" fmla="val 10800000"/>
            <a:gd name="adj3" fmla="val 1274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9A759B-08E6-4C31-8723-D4876C57D462}">
      <dsp:nvSpPr>
        <dsp:cNvPr id="0" name=""/>
        <dsp:cNvSpPr/>
      </dsp:nvSpPr>
      <dsp:spPr>
        <a:xfrm>
          <a:off x="2936148" y="2779105"/>
          <a:ext cx="1017397" cy="508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1244600">
            <a:lnSpc>
              <a:spcPct val="90000"/>
            </a:lnSpc>
            <a:spcBef>
              <a:spcPct val="0"/>
            </a:spcBef>
            <a:spcAft>
              <a:spcPct val="35000"/>
            </a:spcAft>
            <a:buNone/>
          </a:pPr>
          <a:r>
            <a:rPr lang="ar-BH" sz="2600" b="1" kern="1200" dirty="0">
              <a:solidFill>
                <a:prstClr val="black">
                  <a:hueOff val="0"/>
                  <a:satOff val="0"/>
                  <a:lumOff val="0"/>
                  <a:alphaOff val="0"/>
                </a:prstClr>
              </a:solidFill>
              <a:latin typeface="Sakkal Majalla" panose="02000000000000000000" pitchFamily="2" charset="-78"/>
              <a:ea typeface="+mn-ea"/>
              <a:cs typeface="Sakkal Majalla" panose="02000000000000000000" pitchFamily="2" charset="-78"/>
            </a:rPr>
            <a:t>الاستهلاك</a:t>
          </a:r>
          <a:endParaRPr lang="en-US" sz="2600" b="1" kern="1200" dirty="0">
            <a:solidFill>
              <a:prstClr val="black">
                <a:hueOff val="0"/>
                <a:satOff val="0"/>
                <a:lumOff val="0"/>
                <a:alphaOff val="0"/>
              </a:prstClr>
            </a:solidFill>
            <a:latin typeface="Sakkal Majalla" panose="02000000000000000000" pitchFamily="2" charset="-78"/>
            <a:ea typeface="+mn-ea"/>
            <a:cs typeface="Sakkal Majalla" panose="02000000000000000000" pitchFamily="2" charset="-78"/>
          </a:endParaRPr>
        </a:p>
      </dsp:txBody>
      <dsp:txXfrm>
        <a:off x="2936148" y="2779105"/>
        <a:ext cx="1017397" cy="5085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13A5F-A6B7-426F-B04F-19B34D928945}">
      <dsp:nvSpPr>
        <dsp:cNvPr id="0" name=""/>
        <dsp:cNvSpPr/>
      </dsp:nvSpPr>
      <dsp:spPr>
        <a:xfrm>
          <a:off x="1900539" y="202548"/>
          <a:ext cx="4019815" cy="1396029"/>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3E93D4-5014-4AA1-837C-93D7BB74D938}">
      <dsp:nvSpPr>
        <dsp:cNvPr id="0" name=""/>
        <dsp:cNvSpPr/>
      </dsp:nvSpPr>
      <dsp:spPr>
        <a:xfrm>
          <a:off x="3527162" y="3620950"/>
          <a:ext cx="779034" cy="498581"/>
        </a:xfrm>
        <a:prstGeom prst="down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DFE5A4-534A-4BD4-8B93-29C7F8F28442}">
      <dsp:nvSpPr>
        <dsp:cNvPr id="0" name=""/>
        <dsp:cNvSpPr/>
      </dsp:nvSpPr>
      <dsp:spPr>
        <a:xfrm>
          <a:off x="2046998" y="4019815"/>
          <a:ext cx="3739363" cy="934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ar-BH" sz="3200" b="1" kern="1200" dirty="0">
              <a:latin typeface="Sakkal Majalla" panose="02000000000000000000" pitchFamily="2" charset="-78"/>
              <a:cs typeface="Sakkal Majalla" panose="02000000000000000000" pitchFamily="2" charset="-78"/>
            </a:rPr>
            <a:t>مقومات الاقتصاد البحريني </a:t>
          </a:r>
          <a:endParaRPr lang="en-US" sz="3200" b="1" kern="1200" dirty="0">
            <a:latin typeface="Sakkal Majalla" panose="02000000000000000000" pitchFamily="2" charset="-78"/>
            <a:cs typeface="Sakkal Majalla" panose="02000000000000000000" pitchFamily="2" charset="-78"/>
          </a:endParaRPr>
        </a:p>
      </dsp:txBody>
      <dsp:txXfrm>
        <a:off x="2046998" y="4019815"/>
        <a:ext cx="3739363" cy="934840"/>
      </dsp:txXfrm>
    </dsp:sp>
    <dsp:sp modelId="{6F43DA65-F710-4C6F-A386-49C2185C8FE4}">
      <dsp:nvSpPr>
        <dsp:cNvPr id="0" name=""/>
        <dsp:cNvSpPr/>
      </dsp:nvSpPr>
      <dsp:spPr>
        <a:xfrm>
          <a:off x="3362007" y="1706396"/>
          <a:ext cx="1402261" cy="1402261"/>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ar-BH" sz="2600" b="1" kern="1200" dirty="0">
              <a:solidFill>
                <a:schemeClr val="tx1"/>
              </a:solidFill>
              <a:latin typeface="Sakkal Majalla" panose="02000000000000000000" pitchFamily="2" charset="-78"/>
              <a:cs typeface="Sakkal Majalla" panose="02000000000000000000" pitchFamily="2" charset="-78"/>
            </a:rPr>
            <a:t>رأس المال البشري</a:t>
          </a:r>
          <a:endParaRPr lang="en-US" sz="2600" b="1" kern="1200" dirty="0">
            <a:solidFill>
              <a:schemeClr val="tx1"/>
            </a:solidFill>
            <a:latin typeface="Sakkal Majalla" panose="02000000000000000000" pitchFamily="2" charset="-78"/>
            <a:cs typeface="Sakkal Majalla" panose="02000000000000000000" pitchFamily="2" charset="-78"/>
          </a:endParaRPr>
        </a:p>
      </dsp:txBody>
      <dsp:txXfrm>
        <a:off x="3567363" y="1911752"/>
        <a:ext cx="991549" cy="991549"/>
      </dsp:txXfrm>
    </dsp:sp>
    <dsp:sp modelId="{A1AD9279-A8AB-4395-BB4A-E47EF0EF7741}">
      <dsp:nvSpPr>
        <dsp:cNvPr id="0" name=""/>
        <dsp:cNvSpPr/>
      </dsp:nvSpPr>
      <dsp:spPr>
        <a:xfrm>
          <a:off x="2358611" y="654388"/>
          <a:ext cx="1402261" cy="1402261"/>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ar-BH" sz="2700" b="1" kern="1200" dirty="0">
              <a:solidFill>
                <a:schemeClr val="tx1"/>
              </a:solidFill>
              <a:latin typeface="Sakkal Majalla" panose="02000000000000000000" pitchFamily="2" charset="-78"/>
              <a:cs typeface="Sakkal Majalla" panose="02000000000000000000" pitchFamily="2" charset="-78"/>
            </a:rPr>
            <a:t>الموقع الجغرافي</a:t>
          </a:r>
          <a:endParaRPr lang="en-US" sz="2700" b="1" kern="1200" dirty="0">
            <a:solidFill>
              <a:schemeClr val="tx1"/>
            </a:solidFill>
            <a:latin typeface="Sakkal Majalla" panose="02000000000000000000" pitchFamily="2" charset="-78"/>
            <a:cs typeface="Sakkal Majalla" panose="02000000000000000000" pitchFamily="2" charset="-78"/>
          </a:endParaRPr>
        </a:p>
      </dsp:txBody>
      <dsp:txXfrm>
        <a:off x="2563967" y="859744"/>
        <a:ext cx="991549" cy="991549"/>
      </dsp:txXfrm>
    </dsp:sp>
    <dsp:sp modelId="{37AE045B-1C75-4C94-95C9-E108AF050C62}">
      <dsp:nvSpPr>
        <dsp:cNvPr id="0" name=""/>
        <dsp:cNvSpPr/>
      </dsp:nvSpPr>
      <dsp:spPr>
        <a:xfrm>
          <a:off x="3792034" y="315352"/>
          <a:ext cx="1402261" cy="1402261"/>
        </a:xfrm>
        <a:prstGeom prst="ellips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ar-BH" sz="2700" b="1" kern="1200" dirty="0">
              <a:latin typeface="Sakkal Majalla" panose="02000000000000000000" pitchFamily="2" charset="-78"/>
              <a:cs typeface="Sakkal Majalla" panose="02000000000000000000" pitchFamily="2" charset="-78"/>
            </a:rPr>
            <a:t>الموارد الطبيعية</a:t>
          </a:r>
          <a:endParaRPr lang="en-US" sz="2700" b="1" kern="1200" dirty="0">
            <a:latin typeface="Sakkal Majalla" panose="02000000000000000000" pitchFamily="2" charset="-78"/>
            <a:cs typeface="Sakkal Majalla" panose="02000000000000000000" pitchFamily="2" charset="-78"/>
          </a:endParaRPr>
        </a:p>
      </dsp:txBody>
      <dsp:txXfrm>
        <a:off x="3997390" y="520708"/>
        <a:ext cx="991549" cy="991549"/>
      </dsp:txXfrm>
    </dsp:sp>
    <dsp:sp modelId="{9F73B708-F569-4D24-9303-72103763A27C}">
      <dsp:nvSpPr>
        <dsp:cNvPr id="0" name=""/>
        <dsp:cNvSpPr/>
      </dsp:nvSpPr>
      <dsp:spPr>
        <a:xfrm>
          <a:off x="1722384" y="27566"/>
          <a:ext cx="4362590" cy="3490072"/>
        </a:xfrm>
        <a:prstGeom prst="funnel">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3841BC-27DF-4B9B-9E3C-88948D30A4DD}">
      <dsp:nvSpPr>
        <dsp:cNvPr id="0" name=""/>
        <dsp:cNvSpPr/>
      </dsp:nvSpPr>
      <dsp:spPr>
        <a:xfrm>
          <a:off x="1663530" y="308864"/>
          <a:ext cx="2346282" cy="2346282"/>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778000">
            <a:lnSpc>
              <a:spcPct val="90000"/>
            </a:lnSpc>
            <a:spcBef>
              <a:spcPct val="0"/>
            </a:spcBef>
            <a:spcAft>
              <a:spcPct val="35000"/>
            </a:spcAft>
            <a:buNone/>
          </a:pPr>
          <a:r>
            <a:rPr lang="ar-BH" sz="2800" b="1" kern="1200" dirty="0">
              <a:solidFill>
                <a:prstClr val="black"/>
              </a:solidFill>
              <a:latin typeface="Sakkal Majalla" panose="02000000000000000000" pitchFamily="2" charset="-78"/>
              <a:ea typeface="+mn-ea"/>
              <a:cs typeface="Sakkal Majalla" panose="02000000000000000000" pitchFamily="2" charset="-78"/>
            </a:rPr>
            <a:t>قطاع الصناعات التحويلية</a:t>
          </a:r>
          <a:endParaRPr lang="en-US" sz="2800" b="1" kern="1200" dirty="0">
            <a:solidFill>
              <a:prstClr val="black"/>
            </a:solidFill>
            <a:latin typeface="Sakkal Majalla" panose="02000000000000000000" pitchFamily="2" charset="-78"/>
            <a:ea typeface="+mn-ea"/>
            <a:cs typeface="Sakkal Majalla" panose="02000000000000000000" pitchFamily="2" charset="-78"/>
          </a:endParaRPr>
        </a:p>
      </dsp:txBody>
      <dsp:txXfrm>
        <a:off x="2350740" y="996074"/>
        <a:ext cx="1659072" cy="1659072"/>
      </dsp:txXfrm>
    </dsp:sp>
    <dsp:sp modelId="{43F852B8-E12D-4C3D-BC1C-6F1070EE1FA0}">
      <dsp:nvSpPr>
        <dsp:cNvPr id="0" name=""/>
        <dsp:cNvSpPr/>
      </dsp:nvSpPr>
      <dsp:spPr>
        <a:xfrm rot="5400000">
          <a:off x="4118186" y="308864"/>
          <a:ext cx="2346282" cy="2346282"/>
        </a:xfrm>
        <a:prstGeom prst="pieWedg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ar-BH" sz="4000" b="1" kern="1200" dirty="0">
              <a:solidFill>
                <a:schemeClr val="tx1"/>
              </a:solidFill>
              <a:latin typeface="Sakkal Majalla" panose="02000000000000000000" pitchFamily="2" charset="-78"/>
              <a:cs typeface="Sakkal Majalla" panose="02000000000000000000" pitchFamily="2" charset="-78"/>
            </a:rPr>
            <a:t>قطاع الطاقة</a:t>
          </a:r>
          <a:endParaRPr lang="en-US" sz="4000" b="1" kern="1200" dirty="0">
            <a:solidFill>
              <a:schemeClr val="tx1"/>
            </a:solidFill>
            <a:latin typeface="Sakkal Majalla" panose="02000000000000000000" pitchFamily="2" charset="-78"/>
            <a:cs typeface="Sakkal Majalla" panose="02000000000000000000" pitchFamily="2" charset="-78"/>
          </a:endParaRPr>
        </a:p>
      </dsp:txBody>
      <dsp:txXfrm rot="-5400000">
        <a:off x="4118186" y="996074"/>
        <a:ext cx="1659072" cy="1659072"/>
      </dsp:txXfrm>
    </dsp:sp>
    <dsp:sp modelId="{F6E80B83-E157-4C3C-BE3D-55C03563F0F3}">
      <dsp:nvSpPr>
        <dsp:cNvPr id="0" name=""/>
        <dsp:cNvSpPr/>
      </dsp:nvSpPr>
      <dsp:spPr>
        <a:xfrm rot="10800000">
          <a:off x="4118186" y="2763520"/>
          <a:ext cx="2346282" cy="2346282"/>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778000">
            <a:lnSpc>
              <a:spcPct val="90000"/>
            </a:lnSpc>
            <a:spcBef>
              <a:spcPct val="0"/>
            </a:spcBef>
            <a:spcAft>
              <a:spcPct val="35000"/>
            </a:spcAft>
            <a:buNone/>
          </a:pPr>
          <a:r>
            <a:rPr lang="ar-BH" sz="3200" b="1" kern="1200" dirty="0">
              <a:solidFill>
                <a:prstClr val="black"/>
              </a:solidFill>
              <a:latin typeface="Sakkal Majalla" panose="02000000000000000000" pitchFamily="2" charset="-78"/>
              <a:ea typeface="+mn-ea"/>
              <a:cs typeface="Sakkal Majalla" panose="02000000000000000000" pitchFamily="2" charset="-78"/>
            </a:rPr>
            <a:t>قطاع الخدمات المالية</a:t>
          </a:r>
          <a:endParaRPr lang="en-US" sz="3200" b="1" kern="1200" dirty="0">
            <a:solidFill>
              <a:prstClr val="black"/>
            </a:solidFill>
            <a:latin typeface="Sakkal Majalla" panose="02000000000000000000" pitchFamily="2" charset="-78"/>
            <a:ea typeface="+mn-ea"/>
            <a:cs typeface="Sakkal Majalla" panose="02000000000000000000" pitchFamily="2" charset="-78"/>
          </a:endParaRPr>
        </a:p>
      </dsp:txBody>
      <dsp:txXfrm rot="10800000">
        <a:off x="4118186" y="2763520"/>
        <a:ext cx="1659072" cy="1659072"/>
      </dsp:txXfrm>
    </dsp:sp>
    <dsp:sp modelId="{85A888B0-8576-43C5-AAD5-0F6B12EBF4E6}">
      <dsp:nvSpPr>
        <dsp:cNvPr id="0" name=""/>
        <dsp:cNvSpPr/>
      </dsp:nvSpPr>
      <dsp:spPr>
        <a:xfrm rot="16200000">
          <a:off x="1663530" y="2763520"/>
          <a:ext cx="2346282" cy="2346282"/>
        </a:xfrm>
        <a:prstGeom prst="pieWedg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778000">
            <a:lnSpc>
              <a:spcPct val="90000"/>
            </a:lnSpc>
            <a:spcBef>
              <a:spcPct val="0"/>
            </a:spcBef>
            <a:spcAft>
              <a:spcPct val="35000"/>
            </a:spcAft>
            <a:buNone/>
          </a:pPr>
          <a:r>
            <a:rPr lang="ar-BH" sz="3200" b="1" kern="1200" dirty="0">
              <a:solidFill>
                <a:prstClr val="black"/>
              </a:solidFill>
              <a:latin typeface="Sakkal Majalla" panose="02000000000000000000" pitchFamily="2" charset="-78"/>
              <a:ea typeface="+mn-ea"/>
              <a:cs typeface="Sakkal Majalla" panose="02000000000000000000" pitchFamily="2" charset="-78"/>
            </a:rPr>
            <a:t>قطاع السياحة والثقافة</a:t>
          </a:r>
          <a:endParaRPr lang="en-US" sz="3200" b="1" kern="1200" dirty="0">
            <a:solidFill>
              <a:prstClr val="black"/>
            </a:solidFill>
            <a:latin typeface="Sakkal Majalla" panose="02000000000000000000" pitchFamily="2" charset="-78"/>
            <a:ea typeface="+mn-ea"/>
            <a:cs typeface="Sakkal Majalla" panose="02000000000000000000" pitchFamily="2" charset="-78"/>
          </a:endParaRPr>
        </a:p>
      </dsp:txBody>
      <dsp:txXfrm rot="5400000">
        <a:off x="2350740" y="2763520"/>
        <a:ext cx="1659072" cy="1659072"/>
      </dsp:txXfrm>
    </dsp:sp>
    <dsp:sp modelId="{E994583D-4B6C-414D-A58D-F36F62E16A91}">
      <dsp:nvSpPr>
        <dsp:cNvPr id="0" name=""/>
        <dsp:cNvSpPr/>
      </dsp:nvSpPr>
      <dsp:spPr>
        <a:xfrm>
          <a:off x="3658954" y="2221653"/>
          <a:ext cx="810090" cy="704426"/>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37FEEF-24DE-44A7-9A41-7EF93B179347}">
      <dsp:nvSpPr>
        <dsp:cNvPr id="0" name=""/>
        <dsp:cNvSpPr/>
      </dsp:nvSpPr>
      <dsp:spPr>
        <a:xfrm rot="10800000">
          <a:off x="3658954" y="2492586"/>
          <a:ext cx="810090" cy="704426"/>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9/12/2022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9/12/2022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9/12/2022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9/12/2022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9.xml"/><Relationship Id="rId3" Type="http://schemas.openxmlformats.org/officeDocument/2006/relationships/diagramLayout" Target="../diagrams/layout1.xml"/><Relationship Id="rId7" Type="http://schemas.openxmlformats.org/officeDocument/2006/relationships/slide" Target="slide5.xml"/><Relationship Id="rId12" Type="http://schemas.openxmlformats.org/officeDocument/2006/relationships/slide" Target="slide13.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slide" Target="slide20.xml"/><Relationship Id="rId5" Type="http://schemas.openxmlformats.org/officeDocument/2006/relationships/diagramColors" Target="../diagrams/colors1.xml"/><Relationship Id="rId10" Type="http://schemas.openxmlformats.org/officeDocument/2006/relationships/slide" Target="slide11.xml"/><Relationship Id="rId4" Type="http://schemas.openxmlformats.org/officeDocument/2006/relationships/diagramQuickStyle" Target="../diagrams/quickStyle1.xml"/><Relationship Id="rId9" Type="http://schemas.openxmlformats.org/officeDocument/2006/relationships/slide" Target="slide9.xml"/><Relationship Id="rId14" Type="http://schemas.openxmlformats.org/officeDocument/2006/relationships/slide" Target="slide16.xml"/></Relationships>
</file>

<file path=ppt/slides/_rels/slide11.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5.xml"/><Relationship Id="rId7" Type="http://schemas.openxmlformats.org/officeDocument/2006/relationships/slide" Target="slide20.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9.xml"/><Relationship Id="rId10" Type="http://schemas.openxmlformats.org/officeDocument/2006/relationships/slide" Target="slide16.xml"/><Relationship Id="rId4" Type="http://schemas.openxmlformats.org/officeDocument/2006/relationships/slide" Target="slide6.xml"/><Relationship Id="rId9" Type="http://schemas.openxmlformats.org/officeDocument/2006/relationships/slide" Target="slide19.xml"/></Relationships>
</file>

<file path=ppt/slides/_rels/slide12.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5.xml"/><Relationship Id="rId7" Type="http://schemas.openxmlformats.org/officeDocument/2006/relationships/slide" Target="slide20.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9.xml"/><Relationship Id="rId10" Type="http://schemas.openxmlformats.org/officeDocument/2006/relationships/slide" Target="slide16.xml"/><Relationship Id="rId4" Type="http://schemas.openxmlformats.org/officeDocument/2006/relationships/slide" Target="slide6.xml"/><Relationship Id="rId9" Type="http://schemas.openxmlformats.org/officeDocument/2006/relationships/slide" Target="slide19.xml"/></Relationships>
</file>

<file path=ppt/slides/_rels/slide13.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5.xml"/><Relationship Id="rId7" Type="http://schemas.openxmlformats.org/officeDocument/2006/relationships/slide" Target="slide20.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9.xml"/><Relationship Id="rId10" Type="http://schemas.openxmlformats.org/officeDocument/2006/relationships/slide" Target="slide16.xml"/><Relationship Id="rId4" Type="http://schemas.openxmlformats.org/officeDocument/2006/relationships/slide" Target="slide6.xml"/><Relationship Id="rId9" Type="http://schemas.openxmlformats.org/officeDocument/2006/relationships/slide" Target="slide19.xml"/></Relationships>
</file>

<file path=ppt/slides/_rels/slide14.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5.xml"/><Relationship Id="rId7" Type="http://schemas.openxmlformats.org/officeDocument/2006/relationships/slide" Target="slide20.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9.xml"/><Relationship Id="rId10" Type="http://schemas.openxmlformats.org/officeDocument/2006/relationships/slide" Target="slide16.xml"/><Relationship Id="rId4" Type="http://schemas.openxmlformats.org/officeDocument/2006/relationships/slide" Target="slide6.xml"/><Relationship Id="rId9" Type="http://schemas.openxmlformats.org/officeDocument/2006/relationships/slide" Target="slide19.xml"/></Relationships>
</file>

<file path=ppt/slides/_rels/slide15.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5.xml"/><Relationship Id="rId7" Type="http://schemas.openxmlformats.org/officeDocument/2006/relationships/slide" Target="slide20.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9.xml"/><Relationship Id="rId10" Type="http://schemas.openxmlformats.org/officeDocument/2006/relationships/slide" Target="slide16.xml"/><Relationship Id="rId4" Type="http://schemas.openxmlformats.org/officeDocument/2006/relationships/slide" Target="slide6.xml"/><Relationship Id="rId9" Type="http://schemas.openxmlformats.org/officeDocument/2006/relationships/slide" Target="slide19.xml"/></Relationships>
</file>

<file path=ppt/slides/_rels/slide16.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5.xml"/><Relationship Id="rId7" Type="http://schemas.openxmlformats.org/officeDocument/2006/relationships/slide" Target="slide20.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9.xml"/><Relationship Id="rId10" Type="http://schemas.openxmlformats.org/officeDocument/2006/relationships/slide" Target="slide16.xml"/><Relationship Id="rId4" Type="http://schemas.openxmlformats.org/officeDocument/2006/relationships/slide" Target="slide6.xml"/><Relationship Id="rId9" Type="http://schemas.openxmlformats.org/officeDocument/2006/relationships/slide" Target="slide19.xml"/></Relationships>
</file>

<file path=ppt/slides/_rels/slide17.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9.xml"/><Relationship Id="rId3" Type="http://schemas.openxmlformats.org/officeDocument/2006/relationships/diagramLayout" Target="../diagrams/layout2.xml"/><Relationship Id="rId7" Type="http://schemas.openxmlformats.org/officeDocument/2006/relationships/slide" Target="slide5.xml"/><Relationship Id="rId12" Type="http://schemas.openxmlformats.org/officeDocument/2006/relationships/slide" Target="slide1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slide" Target="slide20.xml"/><Relationship Id="rId5" Type="http://schemas.openxmlformats.org/officeDocument/2006/relationships/diagramColors" Target="../diagrams/colors2.xml"/><Relationship Id="rId10" Type="http://schemas.openxmlformats.org/officeDocument/2006/relationships/slide" Target="slide11.xml"/><Relationship Id="rId4" Type="http://schemas.openxmlformats.org/officeDocument/2006/relationships/diagramQuickStyle" Target="../diagrams/quickStyle2.xml"/><Relationship Id="rId9" Type="http://schemas.openxmlformats.org/officeDocument/2006/relationships/slide" Target="slide9.xml"/><Relationship Id="rId14" Type="http://schemas.openxmlformats.org/officeDocument/2006/relationships/slide" Target="slide16.xml"/></Relationships>
</file>

<file path=ppt/slides/_rels/slide18.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9.xml"/><Relationship Id="rId3" Type="http://schemas.openxmlformats.org/officeDocument/2006/relationships/diagramLayout" Target="../diagrams/layout3.xml"/><Relationship Id="rId7" Type="http://schemas.openxmlformats.org/officeDocument/2006/relationships/slide" Target="slide5.xml"/><Relationship Id="rId12" Type="http://schemas.openxmlformats.org/officeDocument/2006/relationships/slide" Target="slide1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slide" Target="slide20.xml"/><Relationship Id="rId5" Type="http://schemas.openxmlformats.org/officeDocument/2006/relationships/diagramColors" Target="../diagrams/colors3.xml"/><Relationship Id="rId10" Type="http://schemas.openxmlformats.org/officeDocument/2006/relationships/slide" Target="slide11.xml"/><Relationship Id="rId4" Type="http://schemas.openxmlformats.org/officeDocument/2006/relationships/diagramQuickStyle" Target="../diagrams/quickStyle3.xml"/><Relationship Id="rId9" Type="http://schemas.openxmlformats.org/officeDocument/2006/relationships/slide" Target="slide9.xml"/><Relationship Id="rId14" Type="http://schemas.openxmlformats.org/officeDocument/2006/relationships/slide" Target="slide16.xml"/></Relationships>
</file>

<file path=ppt/slides/_rels/slide19.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6.xml"/><Relationship Id="rId7" Type="http://schemas.openxmlformats.org/officeDocument/2006/relationships/slide" Target="slide13.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1.xml"/><Relationship Id="rId4" Type="http://schemas.openxmlformats.org/officeDocument/2006/relationships/slide" Target="slide9.xml"/><Relationship Id="rId9" Type="http://schemas.openxmlformats.org/officeDocument/2006/relationships/slide" Target="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27.xml"/><Relationship Id="rId7" Type="http://schemas.openxmlformats.org/officeDocument/2006/relationships/slide" Target="slide11.xml"/><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6.xml"/><Relationship Id="rId5" Type="http://schemas.openxmlformats.org/officeDocument/2006/relationships/slide" Target="slide6.xml"/><Relationship Id="rId10" Type="http://schemas.openxmlformats.org/officeDocument/2006/relationships/slide" Target="slide19.xml"/><Relationship Id="rId4" Type="http://schemas.openxmlformats.org/officeDocument/2006/relationships/slide" Target="slide5.xml"/><Relationship Id="rId9" Type="http://schemas.openxmlformats.org/officeDocument/2006/relationships/slide" Target="slide13.xml"/></Relationships>
</file>

<file path=ppt/slides/_rels/slide21.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29.xml"/><Relationship Id="rId7" Type="http://schemas.openxmlformats.org/officeDocument/2006/relationships/slide" Target="slide11.xml"/><Relationship Id="rId2"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6.xml"/><Relationship Id="rId5" Type="http://schemas.openxmlformats.org/officeDocument/2006/relationships/slide" Target="slide6.xml"/><Relationship Id="rId10" Type="http://schemas.openxmlformats.org/officeDocument/2006/relationships/slide" Target="slide19.xml"/><Relationship Id="rId4" Type="http://schemas.openxmlformats.org/officeDocument/2006/relationships/slide" Target="slide5.xml"/><Relationship Id="rId9" Type="http://schemas.openxmlformats.org/officeDocument/2006/relationships/slide" Target="slide13.xml"/></Relationships>
</file>

<file path=ppt/slides/_rels/slide22.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31.xml"/><Relationship Id="rId7" Type="http://schemas.openxmlformats.org/officeDocument/2006/relationships/slide" Target="slide11.xml"/><Relationship Id="rId2" Type="http://schemas.openxmlformats.org/officeDocument/2006/relationships/slide" Target="slide32.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6.xml"/><Relationship Id="rId5" Type="http://schemas.openxmlformats.org/officeDocument/2006/relationships/slide" Target="slide6.xml"/><Relationship Id="rId10" Type="http://schemas.openxmlformats.org/officeDocument/2006/relationships/slide" Target="slide19.xml"/><Relationship Id="rId4" Type="http://schemas.openxmlformats.org/officeDocument/2006/relationships/slide" Target="slide5.xml"/><Relationship Id="rId9" Type="http://schemas.openxmlformats.org/officeDocument/2006/relationships/slide" Target="slide13.xml"/></Relationships>
</file>

<file path=ppt/slides/_rels/slide23.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33.xml"/><Relationship Id="rId7" Type="http://schemas.openxmlformats.org/officeDocument/2006/relationships/slide" Target="slide11.xml"/><Relationship Id="rId2"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6.xml"/><Relationship Id="rId5" Type="http://schemas.openxmlformats.org/officeDocument/2006/relationships/slide" Target="slide6.xml"/><Relationship Id="rId10" Type="http://schemas.openxmlformats.org/officeDocument/2006/relationships/slide" Target="slide19.xml"/><Relationship Id="rId4" Type="http://schemas.openxmlformats.org/officeDocument/2006/relationships/slide" Target="slide5.xml"/><Relationship Id="rId9" Type="http://schemas.openxmlformats.org/officeDocument/2006/relationships/slide" Target="slide13.xml"/></Relationships>
</file>

<file path=ppt/slides/_rels/slide24.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35.xml"/><Relationship Id="rId7" Type="http://schemas.openxmlformats.org/officeDocument/2006/relationships/slide" Target="slide11.xml"/><Relationship Id="rId2"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6.xml"/><Relationship Id="rId5" Type="http://schemas.openxmlformats.org/officeDocument/2006/relationships/slide" Target="slide6.xml"/><Relationship Id="rId10" Type="http://schemas.openxmlformats.org/officeDocument/2006/relationships/slide" Target="slide19.xml"/><Relationship Id="rId4" Type="http://schemas.openxmlformats.org/officeDocument/2006/relationships/slide" Target="slide5.xml"/><Relationship Id="rId9" Type="http://schemas.openxmlformats.org/officeDocument/2006/relationships/slide" Target="slide13.xml"/></Relationships>
</file>

<file path=ppt/slides/_rels/slide25.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5.xml"/><Relationship Id="rId7" Type="http://schemas.openxmlformats.org/officeDocument/2006/relationships/slide" Target="slide20.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9.xml"/><Relationship Id="rId10" Type="http://schemas.openxmlformats.org/officeDocument/2006/relationships/slide" Target="slide16.xml"/><Relationship Id="rId4" Type="http://schemas.openxmlformats.org/officeDocument/2006/relationships/slide" Target="slide6.xml"/><Relationship Id="rId9" Type="http://schemas.openxmlformats.org/officeDocument/2006/relationships/slide" Target="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6.xml"/><Relationship Id="rId7" Type="http://schemas.openxmlformats.org/officeDocument/2006/relationships/slide" Target="slide13.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1.xml"/><Relationship Id="rId4" Type="http://schemas.openxmlformats.org/officeDocument/2006/relationships/slide" Target="slide9.xml"/><Relationship Id="rId9" Type="http://schemas.openxmlformats.org/officeDocument/2006/relationships/slide" Target="slide16.xml"/></Relationships>
</file>

<file path=ppt/slides/_rels/slide5.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6.jpg"/><Relationship Id="rId7" Type="http://schemas.openxmlformats.org/officeDocument/2006/relationships/slide" Target="slide1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6.xml"/><Relationship Id="rId5" Type="http://schemas.openxmlformats.org/officeDocument/2006/relationships/slide" Target="slide6.xml"/><Relationship Id="rId10" Type="http://schemas.openxmlformats.org/officeDocument/2006/relationships/slide" Target="slide19.xml"/><Relationship Id="rId4" Type="http://schemas.openxmlformats.org/officeDocument/2006/relationships/slide" Target="slide5.xml"/><Relationship Id="rId9" Type="http://schemas.openxmlformats.org/officeDocument/2006/relationships/slide" Target="slide13.xml"/></Relationships>
</file>

<file path=ppt/slides/_rels/slide6.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5.xml"/><Relationship Id="rId7" Type="http://schemas.openxmlformats.org/officeDocument/2006/relationships/slide" Target="slide20.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9.xml"/><Relationship Id="rId10" Type="http://schemas.openxmlformats.org/officeDocument/2006/relationships/slide" Target="slide16.xml"/><Relationship Id="rId4" Type="http://schemas.openxmlformats.org/officeDocument/2006/relationships/slide" Target="slide6.xml"/><Relationship Id="rId9" Type="http://schemas.openxmlformats.org/officeDocument/2006/relationships/slide" Target="slide19.xml"/></Relationships>
</file>

<file path=ppt/slides/_rels/slide7.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5.xml"/><Relationship Id="rId7" Type="http://schemas.openxmlformats.org/officeDocument/2006/relationships/slide" Target="slide20.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9.xml"/><Relationship Id="rId10" Type="http://schemas.openxmlformats.org/officeDocument/2006/relationships/slide" Target="slide16.xml"/><Relationship Id="rId4" Type="http://schemas.openxmlformats.org/officeDocument/2006/relationships/slide" Target="slide6.xml"/><Relationship Id="rId9" Type="http://schemas.openxmlformats.org/officeDocument/2006/relationships/slide" Target="slide19.xml"/></Relationships>
</file>

<file path=ppt/slides/_rels/slide8.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5.xml"/><Relationship Id="rId7" Type="http://schemas.openxmlformats.org/officeDocument/2006/relationships/slide" Target="slide20.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9.xml"/><Relationship Id="rId10" Type="http://schemas.openxmlformats.org/officeDocument/2006/relationships/slide" Target="slide16.xml"/><Relationship Id="rId4" Type="http://schemas.openxmlformats.org/officeDocument/2006/relationships/slide" Target="slide6.xml"/><Relationship Id="rId9" Type="http://schemas.openxmlformats.org/officeDocument/2006/relationships/slide" Target="slide19.xml"/></Relationships>
</file>

<file path=ppt/slides/_rels/slide9.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5.xml"/><Relationship Id="rId7" Type="http://schemas.openxmlformats.org/officeDocument/2006/relationships/slide" Target="slide20.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9.xml"/><Relationship Id="rId10" Type="http://schemas.openxmlformats.org/officeDocument/2006/relationships/slide" Target="slide16.xml"/><Relationship Id="rId4" Type="http://schemas.openxmlformats.org/officeDocument/2006/relationships/slide" Target="slide6.xml"/><Relationship Id="rId9" Type="http://schemas.openxmlformats.org/officeDocument/2006/relationships/slide" Target="slide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F0159E1-C680-4E83-8239-EF0223DD7FFB}"/>
              </a:ext>
            </a:extLst>
          </p:cNvPr>
          <p:cNvPicPr>
            <a:picLocks noChangeAspect="1"/>
          </p:cNvPicPr>
          <p:nvPr/>
        </p:nvPicPr>
        <p:blipFill rotWithShape="1">
          <a:blip r:embed="rId2"/>
          <a:srcRect l="35258" t="17594" r="36289" b="11023"/>
          <a:stretch/>
        </p:blipFill>
        <p:spPr>
          <a:xfrm>
            <a:off x="200345" y="1090751"/>
            <a:ext cx="4076092" cy="5680543"/>
          </a:xfrm>
          <a:prstGeom prst="rect">
            <a:avLst/>
          </a:prstGeom>
          <a:ln>
            <a:solidFill>
              <a:srgbClr val="3F5378"/>
            </a:solidFill>
          </a:ln>
        </p:spPr>
      </p:pic>
      <p:sp>
        <p:nvSpPr>
          <p:cNvPr id="5" name="Google Shape;184;p11">
            <a:extLst>
              <a:ext uri="{FF2B5EF4-FFF2-40B4-BE49-F238E27FC236}">
                <a16:creationId xmlns:a16="http://schemas.microsoft.com/office/drawing/2014/main" id="{4480F12F-3684-4F40-A1B9-D3BA9923DD19}"/>
              </a:ext>
            </a:extLst>
          </p:cNvPr>
          <p:cNvSpPr txBox="1">
            <a:spLocks/>
          </p:cNvSpPr>
          <p:nvPr/>
        </p:nvSpPr>
        <p:spPr>
          <a:xfrm>
            <a:off x="5020996" y="2330400"/>
            <a:ext cx="6574549" cy="1913707"/>
          </a:xfrm>
          <a:prstGeom prst="rect">
            <a:avLst/>
          </a:prstGeom>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BH" sz="8800" dirty="0">
                <a:solidFill>
                  <a:srgbClr val="3F5378"/>
                </a:solidFill>
                <a:latin typeface="Arial Black" panose="020B0A04020102020204" pitchFamily="34" charset="0"/>
                <a:cs typeface="Sultan bold" pitchFamily="2" charset="-78"/>
              </a:rPr>
              <a:t>التربية الاقتصادية</a:t>
            </a:r>
          </a:p>
          <a:p>
            <a:endParaRPr lang="ar-SA" sz="4000" dirty="0">
              <a:solidFill>
                <a:srgbClr val="3F5378"/>
              </a:solidFill>
              <a:latin typeface="Arial Black" panose="020B0A04020102020204" pitchFamily="34" charset="0"/>
              <a:cs typeface="Sultan bold" pitchFamily="2" charset="-78"/>
            </a:endParaRPr>
          </a:p>
          <a:p>
            <a:r>
              <a:rPr lang="ar-BH" sz="8800" b="1" dirty="0">
                <a:solidFill>
                  <a:srgbClr val="FF9800"/>
                </a:solidFill>
                <a:latin typeface="Sakkal Majalla" panose="02000000000000000000" pitchFamily="2" charset="-78"/>
                <a:cs typeface="Sakkal Majalla" panose="02000000000000000000" pitchFamily="2" charset="-78"/>
              </a:rPr>
              <a:t>قصد 101</a:t>
            </a:r>
            <a:endParaRPr lang="ar-SA" sz="7200" b="1" dirty="0">
              <a:solidFill>
                <a:srgbClr val="FF9800"/>
              </a:solidFill>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a16="http://schemas.microsoft.com/office/drawing/2014/main" id="{80FC989E-D4CE-4CFB-96D2-FB65D6210524}"/>
              </a:ext>
            </a:extLst>
          </p:cNvPr>
          <p:cNvSpPr/>
          <p:nvPr/>
        </p:nvSpPr>
        <p:spPr>
          <a:xfrm>
            <a:off x="7077878" y="4846777"/>
            <a:ext cx="3187091" cy="523220"/>
          </a:xfrm>
          <a:prstGeom prst="rect">
            <a:avLst/>
          </a:prstGeom>
          <a:solidFill>
            <a:srgbClr val="C00000"/>
          </a:solidFill>
        </p:spPr>
        <p:txBody>
          <a:bodyPr wrap="none" lIns="91440" tIns="45720" rIns="91440" bIns="45720">
            <a:spAutoFit/>
          </a:bodyPr>
          <a:lstStyle/>
          <a:p>
            <a:pPr algn="ctr"/>
            <a:r>
              <a:rPr lang="ar-SA" sz="280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الفصل الدراسي </a:t>
            </a:r>
            <a:r>
              <a:rPr lang="ar-BH" sz="280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الأول والثاني</a:t>
            </a:r>
            <a:endParaRPr lang="en-US" sz="28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endParaRPr>
          </a:p>
        </p:txBody>
      </p:sp>
      <p:sp>
        <p:nvSpPr>
          <p:cNvPr id="7" name="Rectangle 6">
            <a:extLst>
              <a:ext uri="{FF2B5EF4-FFF2-40B4-BE49-F238E27FC236}">
                <a16:creationId xmlns:a16="http://schemas.microsoft.com/office/drawing/2014/main" id="{165F5DA4-2CA6-43A2-98A4-464A9E98B87D}"/>
              </a:ext>
            </a:extLst>
          </p:cNvPr>
          <p:cNvSpPr/>
          <p:nvPr/>
        </p:nvSpPr>
        <p:spPr>
          <a:xfrm>
            <a:off x="7217337" y="5570966"/>
            <a:ext cx="2908168" cy="1200329"/>
          </a:xfrm>
          <a:prstGeom prst="rect">
            <a:avLst/>
          </a:prstGeom>
          <a:noFill/>
        </p:spPr>
        <p:txBody>
          <a:bodyPr wrap="none" lIns="91440" tIns="45720" rIns="91440" bIns="45720">
            <a:spAutoFit/>
          </a:bodyPr>
          <a:lstStyle/>
          <a:p>
            <a:pPr algn="ctr"/>
            <a:r>
              <a:rPr lang="ar-SA"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للصف </a:t>
            </a:r>
            <a:r>
              <a:rPr lang="ar-BH"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الأول</a:t>
            </a:r>
            <a:r>
              <a:rPr lang="ar-SA"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الثانوي</a:t>
            </a:r>
          </a:p>
          <a:p>
            <a:pPr algn="ctr"/>
            <a:r>
              <a:rPr lang="ar-SA"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توحيد المسارات</a:t>
            </a:r>
          </a:p>
        </p:txBody>
      </p:sp>
      <p:pic>
        <p:nvPicPr>
          <p:cNvPr id="8" name="Picture 7">
            <a:extLst>
              <a:ext uri="{FF2B5EF4-FFF2-40B4-BE49-F238E27FC236}">
                <a16:creationId xmlns:a16="http://schemas.microsoft.com/office/drawing/2014/main" id="{BA49C5AB-5BEC-440B-A1DB-C149F618A5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8725" y="188387"/>
            <a:ext cx="6574549" cy="1024130"/>
          </a:xfrm>
          <a:prstGeom prst="rect">
            <a:avLst/>
          </a:prstGeom>
        </p:spPr>
      </p:pic>
    </p:spTree>
    <p:extLst>
      <p:ext uri="{BB962C8B-B14F-4D97-AF65-F5344CB8AC3E}">
        <p14:creationId xmlns:p14="http://schemas.microsoft.com/office/powerpoint/2010/main" val="729777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64652" y="1341684"/>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r>
              <a:rPr lang="ar-SA" sz="3600" dirty="0">
                <a:solidFill>
                  <a:schemeClr val="tx1"/>
                </a:solidFill>
                <a:latin typeface="Sakkal Majalla" panose="02000000000000000000" pitchFamily="2" charset="-78"/>
                <a:cs typeface="Sakkal Majalla" panose="02000000000000000000" pitchFamily="2" charset="-78"/>
              </a:rPr>
              <a:t>تستنتجَ أنّ الأنشطة الاقتصاديّة التي تتمّ من خلالها عمليّة تخصيص الموارد الاقتصادية لإنتاج سلعةٍ، أو خدمةٍ ما تتمثّل في ثلاثة أنشطة، هي:</a:t>
            </a:r>
            <a:endParaRPr lang="en-US" sz="3600" dirty="0">
              <a:solidFill>
                <a:schemeClr val="tx1"/>
              </a:solidFill>
              <a:latin typeface="Sakkal Majalla" panose="02000000000000000000" pitchFamily="2" charset="-78"/>
              <a:cs typeface="Sakkal Majalla" panose="02000000000000000000" pitchFamily="2" charset="-78"/>
            </a:endParaRPr>
          </a:p>
          <a:p>
            <a:pPr marL="0" marR="0" algn="just" rtl="1">
              <a:lnSpc>
                <a:spcPct val="115000"/>
              </a:lnSpc>
              <a:spcBef>
                <a:spcPts val="0"/>
              </a:spcBef>
              <a:spcAft>
                <a:spcPts val="0"/>
              </a:spcAft>
            </a:pPr>
            <a:endParaRPr lang="ar-BH" sz="2400"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id="{EC34A592-DBF2-4D18-9F2F-AFE685E57A40}"/>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id="{E78E3F30-EF5E-4302-B73F-67E8AB2EFBBA}"/>
              </a:ext>
            </a:extLst>
          </p:cNvPr>
          <p:cNvSpPr/>
          <p:nvPr/>
        </p:nvSpPr>
        <p:spPr>
          <a:xfrm>
            <a:off x="5657530" y="312023"/>
            <a:ext cx="4515980" cy="830997"/>
          </a:xfrm>
          <a:prstGeom prst="rect">
            <a:avLst/>
          </a:prstGeom>
        </p:spPr>
        <p:txBody>
          <a:bodyPr wrap="none">
            <a:spAutoFit/>
          </a:bodyPr>
          <a:lstStyle/>
          <a:p>
            <a:pPr algn="r" rtl="1">
              <a:spcBef>
                <a:spcPts val="0"/>
              </a:spcBef>
              <a:spcAft>
                <a:spcPts val="1000"/>
              </a:spcAft>
            </a:pPr>
            <a:r>
              <a:rPr lang="ar-BH" sz="4800" dirty="0">
                <a:solidFill>
                  <a:schemeClr val="bg1"/>
                </a:solidFill>
                <a:latin typeface="Sakkal Majalla" panose="02000000000000000000" pitchFamily="2" charset="-78"/>
                <a:cs typeface="Sultan bold" pitchFamily="2" charset="-78"/>
              </a:rPr>
              <a:t>أوجه النشاط الاقتصادي</a:t>
            </a:r>
          </a:p>
        </p:txBody>
      </p:sp>
      <p:grpSp>
        <p:nvGrpSpPr>
          <p:cNvPr id="24" name="Google Shape;536;p37">
            <a:extLst>
              <a:ext uri="{FF2B5EF4-FFF2-40B4-BE49-F238E27FC236}">
                <a16:creationId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Diagram 1">
            <a:extLst>
              <a:ext uri="{FF2B5EF4-FFF2-40B4-BE49-F238E27FC236}">
                <a16:creationId xmlns:a16="http://schemas.microsoft.com/office/drawing/2014/main" id="{08C37D49-F233-4E75-B440-95B7D951D0E6}"/>
              </a:ext>
            </a:extLst>
          </p:cNvPr>
          <p:cNvGraphicFramePr/>
          <p:nvPr>
            <p:extLst>
              <p:ext uri="{D42A27DB-BD31-4B8C-83A1-F6EECF244321}">
                <p14:modId xmlns:p14="http://schemas.microsoft.com/office/powerpoint/2010/main" val="2232736582"/>
              </p:ext>
            </p:extLst>
          </p:nvPr>
        </p:nvGraphicFramePr>
        <p:xfrm>
          <a:off x="2068074" y="2470524"/>
          <a:ext cx="6380480" cy="3803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مستطيل مستدير الزوايا 5">
            <a:hlinkClick r:id="rId7" action="ppaction://hlinksldjump"/>
            <a:extLst>
              <a:ext uri="{FF2B5EF4-FFF2-40B4-BE49-F238E27FC236}">
                <a16:creationId xmlns:a16="http://schemas.microsoft.com/office/drawing/2014/main" id="{BE137ECB-9D04-4841-B91F-BF41BC202273}"/>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6" name="مستطيل مستدير الزوايا 11">
            <a:hlinkClick r:id="rId8" action="ppaction://hlinksldjump"/>
            <a:extLst>
              <a:ext uri="{FF2B5EF4-FFF2-40B4-BE49-F238E27FC236}">
                <a16:creationId xmlns:a16="http://schemas.microsoft.com/office/drawing/2014/main" id="{50F9A930-1E3E-46A6-B9A5-D7BB03D2C6CD}"/>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7" name="مستطيل مستدير الزوايا 12">
            <a:hlinkClick r:id="rId9" action="ppaction://hlinksldjump"/>
            <a:extLst>
              <a:ext uri="{FF2B5EF4-FFF2-40B4-BE49-F238E27FC236}">
                <a16:creationId xmlns:a16="http://schemas.microsoft.com/office/drawing/2014/main" id="{CAC4EE2F-3028-495F-8FC5-DC2EEA1A93F3}"/>
              </a:ext>
            </a:extLst>
          </p:cNvPr>
          <p:cNvSpPr/>
          <p:nvPr/>
        </p:nvSpPr>
        <p:spPr>
          <a:xfrm>
            <a:off x="10517493" y="260725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6">
            <a:hlinkClick r:id="rId10" action="ppaction://hlinksldjump"/>
            <a:extLst>
              <a:ext uri="{FF2B5EF4-FFF2-40B4-BE49-F238E27FC236}">
                <a16:creationId xmlns:a16="http://schemas.microsoft.com/office/drawing/2014/main" id="{F749809C-0A72-47C0-A168-1568C0B68C56}"/>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11" action="ppaction://hlinksldjump"/>
            <a:extLst>
              <a:ext uri="{FF2B5EF4-FFF2-40B4-BE49-F238E27FC236}">
                <a16:creationId xmlns:a16="http://schemas.microsoft.com/office/drawing/2014/main" id="{1F72BB8D-1D59-4E4F-9BAA-F235BC9F5855}"/>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12" action="ppaction://hlinksldjump"/>
            <a:extLst>
              <a:ext uri="{FF2B5EF4-FFF2-40B4-BE49-F238E27FC236}">
                <a16:creationId xmlns:a16="http://schemas.microsoft.com/office/drawing/2014/main" id="{57C98BC7-A602-4FFA-8FAF-5D308EB7F8D0}"/>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13" action="ppaction://hlinksldjump"/>
            <a:extLst>
              <a:ext uri="{FF2B5EF4-FFF2-40B4-BE49-F238E27FC236}">
                <a16:creationId xmlns:a16="http://schemas.microsoft.com/office/drawing/2014/main" id="{59003879-A8D9-4C77-81FE-530387660392}"/>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8" name="مستطيل مستدير الزوايا 16">
            <a:hlinkClick r:id="rId14" action="ppaction://hlinksldjump"/>
            <a:extLst>
              <a:ext uri="{FF2B5EF4-FFF2-40B4-BE49-F238E27FC236}">
                <a16:creationId xmlns:a16="http://schemas.microsoft.com/office/drawing/2014/main" id="{E05213EA-E370-40F7-8849-BF0D9FDFFCDB}"/>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9" name="TextBox 38">
            <a:extLst>
              <a:ext uri="{FF2B5EF4-FFF2-40B4-BE49-F238E27FC236}">
                <a16:creationId xmlns:a16="http://schemas.microsoft.com/office/drawing/2014/main" id="{9DB4AE9B-8FF2-42C3-B0E4-6A3B2B84773D}"/>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40" name="TextBox 39">
            <a:extLst>
              <a:ext uri="{FF2B5EF4-FFF2-40B4-BE49-F238E27FC236}">
                <a16:creationId xmlns:a16="http://schemas.microsoft.com/office/drawing/2014/main" id="{8A82F26D-6864-40A3-B89F-A2A0E6E816EB}"/>
              </a:ext>
            </a:extLst>
          </p:cNvPr>
          <p:cNvSpPr txBox="1"/>
          <p:nvPr/>
        </p:nvSpPr>
        <p:spPr>
          <a:xfrm>
            <a:off x="-77638" y="6498220"/>
            <a:ext cx="8626413"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النشاط الاقتصادي والإنتاج</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09623539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55416" y="1378628"/>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0" marR="0" algn="just" rtl="1">
              <a:lnSpc>
                <a:spcPct val="115000"/>
              </a:lnSpc>
              <a:spcBef>
                <a:spcPts val="0"/>
              </a:spcBef>
              <a:spcAft>
                <a:spcPts val="0"/>
              </a:spcAft>
            </a:pPr>
            <a:r>
              <a:rPr lang="ar-BH" sz="1800" dirty="0">
                <a:effectLst/>
                <a:ea typeface="Calibri" panose="020F0502020204030204" pitchFamily="34" charset="0"/>
                <a:cs typeface="Sakkal Majalla" panose="02000000000000000000" pitchFamily="2" charset="-78"/>
              </a:rPr>
              <a:t> </a:t>
            </a:r>
          </a:p>
          <a:p>
            <a:pPr marL="0" marR="0" algn="just" rtl="1">
              <a:lnSpc>
                <a:spcPct val="115000"/>
              </a:lnSpc>
              <a:spcBef>
                <a:spcPts val="0"/>
              </a:spcBef>
              <a:spcAft>
                <a:spcPts val="0"/>
              </a:spcAft>
            </a:pPr>
            <a:endParaRPr lang="ar-BH" dirty="0">
              <a:solidFill>
                <a:schemeClr val="tx1"/>
              </a:solidFill>
              <a:latin typeface="Calibri" panose="020F0502020204030204" pitchFamily="34" charset="0"/>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id="{EC34A592-DBF2-4D18-9F2F-AFE685E57A40}"/>
              </a:ext>
            </a:extLst>
          </p:cNvPr>
          <p:cNvSpPr/>
          <p:nvPr/>
        </p:nvSpPr>
        <p:spPr>
          <a:xfrm>
            <a:off x="3838197" y="177021"/>
            <a:ext cx="8643363"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id="{E78E3F30-EF5E-4302-B73F-67E8AB2EFBBA}"/>
              </a:ext>
            </a:extLst>
          </p:cNvPr>
          <p:cNvSpPr/>
          <p:nvPr/>
        </p:nvSpPr>
        <p:spPr>
          <a:xfrm>
            <a:off x="4289201" y="296116"/>
            <a:ext cx="6261651" cy="830997"/>
          </a:xfrm>
          <a:prstGeom prst="rect">
            <a:avLst/>
          </a:prstGeom>
        </p:spPr>
        <p:txBody>
          <a:bodyPr wrap="none">
            <a:spAutoFit/>
          </a:bodyPr>
          <a:lstStyle/>
          <a:p>
            <a:pPr algn="r" rtl="1">
              <a:spcBef>
                <a:spcPts val="0"/>
              </a:spcBef>
              <a:spcAft>
                <a:spcPts val="1000"/>
              </a:spcAft>
            </a:pPr>
            <a:r>
              <a:rPr lang="ar-BH" sz="4800" dirty="0">
                <a:solidFill>
                  <a:schemeClr val="bg1"/>
                </a:solidFill>
                <a:latin typeface="Sakkal Majalla" panose="02000000000000000000" pitchFamily="2" charset="-78"/>
                <a:cs typeface="Sultan bold" pitchFamily="2" charset="-78"/>
              </a:rPr>
              <a:t>الموارد الاقتصادية (عوامل الإنتاج)</a:t>
            </a:r>
          </a:p>
        </p:txBody>
      </p:sp>
      <p:grpSp>
        <p:nvGrpSpPr>
          <p:cNvPr id="24" name="Google Shape;536;p37">
            <a:extLst>
              <a:ext uri="{FF2B5EF4-FFF2-40B4-BE49-F238E27FC236}">
                <a16:creationId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Rectangle 53">
            <a:extLst>
              <a:ext uri="{FF2B5EF4-FFF2-40B4-BE49-F238E27FC236}">
                <a16:creationId xmlns:a16="http://schemas.microsoft.com/office/drawing/2014/main" id="{4FFD546C-A661-4C50-9096-36AC0654D233}"/>
              </a:ext>
            </a:extLst>
          </p:cNvPr>
          <p:cNvSpPr/>
          <p:nvPr/>
        </p:nvSpPr>
        <p:spPr>
          <a:xfrm>
            <a:off x="721437" y="575678"/>
            <a:ext cx="2953147" cy="526967"/>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0325" marR="0" algn="ctr" rtl="1">
              <a:spcBef>
                <a:spcPts val="0"/>
              </a:spcBef>
              <a:spcAft>
                <a:spcPts val="0"/>
              </a:spcAft>
            </a:pPr>
            <a:r>
              <a:rPr lang="ar-BH" sz="2800" dirty="0">
                <a:ea typeface="Calibri" panose="020F0502020204030204" pitchFamily="34" charset="0"/>
                <a:cs typeface="Sultan bold"/>
              </a:rPr>
              <a:t>نشاط جماعي </a:t>
            </a:r>
            <a:r>
              <a:rPr lang="ar-BH" sz="2800" b="1" dirty="0">
                <a:ea typeface="Calibri" panose="020F0502020204030204" pitchFamily="34" charset="0"/>
              </a:rPr>
              <a:t>(1-3-3)</a:t>
            </a:r>
            <a:endParaRPr lang="en-US" b="1" dirty="0">
              <a:effectLst/>
              <a:ea typeface="Calibri" panose="020F0502020204030204" pitchFamily="34" charset="0"/>
            </a:endParaRPr>
          </a:p>
          <a:p>
            <a:pPr marL="0" marR="0" algn="l" rtl="1">
              <a:lnSpc>
                <a:spcPct val="107000"/>
              </a:lnSpc>
              <a:spcBef>
                <a:spcPts val="0"/>
              </a:spcBef>
              <a:spcAft>
                <a:spcPts val="0"/>
              </a:spcAft>
            </a:pPr>
            <a:r>
              <a:rPr lang="en-US" sz="1600" dirty="0">
                <a:effectLst/>
                <a:ea typeface="Calibri" panose="020F0502020204030204" pitchFamily="34" charset="0"/>
                <a:cs typeface="Sultan bold"/>
              </a:rPr>
              <a:t> </a:t>
            </a:r>
            <a:endParaRPr lang="en-US" sz="1100" dirty="0">
              <a:effectLst/>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C71CB8A-B7B9-4D1C-9D4A-55D085B52333}"/>
              </a:ext>
            </a:extLst>
          </p:cNvPr>
          <p:cNvPicPr>
            <a:picLocks noChangeAspect="1"/>
          </p:cNvPicPr>
          <p:nvPr/>
        </p:nvPicPr>
        <p:blipFill rotWithShape="1">
          <a:blip r:embed="rId2"/>
          <a:srcRect l="45366" t="31703" r="15917" b="15703"/>
          <a:stretch/>
        </p:blipFill>
        <p:spPr>
          <a:xfrm>
            <a:off x="2144911" y="1454852"/>
            <a:ext cx="6614159" cy="5053816"/>
          </a:xfrm>
          <a:prstGeom prst="rect">
            <a:avLst/>
          </a:prstGeom>
        </p:spPr>
      </p:pic>
      <p:sp>
        <p:nvSpPr>
          <p:cNvPr id="25" name="مستطيل مستدير الزوايا 5">
            <a:hlinkClick r:id="rId3" action="ppaction://hlinksldjump"/>
            <a:extLst>
              <a:ext uri="{FF2B5EF4-FFF2-40B4-BE49-F238E27FC236}">
                <a16:creationId xmlns:a16="http://schemas.microsoft.com/office/drawing/2014/main" id="{D7583953-6DD8-497A-B4AC-73F899B5E4AF}"/>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6" name="مستطيل مستدير الزوايا 11">
            <a:hlinkClick r:id="rId4" action="ppaction://hlinksldjump"/>
            <a:extLst>
              <a:ext uri="{FF2B5EF4-FFF2-40B4-BE49-F238E27FC236}">
                <a16:creationId xmlns:a16="http://schemas.microsoft.com/office/drawing/2014/main" id="{E64A776F-840C-4D1D-AC51-7F32F161934B}"/>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7" name="مستطيل مستدير الزوايا 12">
            <a:hlinkClick r:id="rId5" action="ppaction://hlinksldjump"/>
            <a:extLst>
              <a:ext uri="{FF2B5EF4-FFF2-40B4-BE49-F238E27FC236}">
                <a16:creationId xmlns:a16="http://schemas.microsoft.com/office/drawing/2014/main" id="{49B68EE5-1465-4F8D-B19C-30DC62F9F647}"/>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6">
            <a:hlinkClick r:id="rId6" action="ppaction://hlinksldjump"/>
            <a:extLst>
              <a:ext uri="{FF2B5EF4-FFF2-40B4-BE49-F238E27FC236}">
                <a16:creationId xmlns:a16="http://schemas.microsoft.com/office/drawing/2014/main" id="{0E9A501D-F69C-4C4A-8A4F-878482A53B63}"/>
              </a:ext>
            </a:extLst>
          </p:cNvPr>
          <p:cNvSpPr/>
          <p:nvPr/>
        </p:nvSpPr>
        <p:spPr>
          <a:xfrm>
            <a:off x="10517494" y="3258016"/>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7" action="ppaction://hlinksldjump"/>
            <a:extLst>
              <a:ext uri="{FF2B5EF4-FFF2-40B4-BE49-F238E27FC236}">
                <a16:creationId xmlns:a16="http://schemas.microsoft.com/office/drawing/2014/main" id="{5C6EAA4E-59D5-4A7D-86DB-C14C816FA662}"/>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8" action="ppaction://hlinksldjump"/>
            <a:extLst>
              <a:ext uri="{FF2B5EF4-FFF2-40B4-BE49-F238E27FC236}">
                <a16:creationId xmlns:a16="http://schemas.microsoft.com/office/drawing/2014/main" id="{24965EAA-0797-475D-885C-F2E84B3D1200}"/>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9" action="ppaction://hlinksldjump"/>
            <a:extLst>
              <a:ext uri="{FF2B5EF4-FFF2-40B4-BE49-F238E27FC236}">
                <a16:creationId xmlns:a16="http://schemas.microsoft.com/office/drawing/2014/main" id="{25884BF4-9016-47DD-AF17-40283A9EA010}"/>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8" name="مستطيل مستدير الزوايا 16">
            <a:hlinkClick r:id="rId10" action="ppaction://hlinksldjump"/>
            <a:extLst>
              <a:ext uri="{FF2B5EF4-FFF2-40B4-BE49-F238E27FC236}">
                <a16:creationId xmlns:a16="http://schemas.microsoft.com/office/drawing/2014/main" id="{905B1934-41D8-4132-8B77-7E353F76DD90}"/>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9" name="TextBox 38">
            <a:extLst>
              <a:ext uri="{FF2B5EF4-FFF2-40B4-BE49-F238E27FC236}">
                <a16:creationId xmlns:a16="http://schemas.microsoft.com/office/drawing/2014/main" id="{9914A684-0348-4E27-9FBD-8C4C4052C12A}"/>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40" name="TextBox 39">
            <a:extLst>
              <a:ext uri="{FF2B5EF4-FFF2-40B4-BE49-F238E27FC236}">
                <a16:creationId xmlns:a16="http://schemas.microsoft.com/office/drawing/2014/main" id="{43650231-108B-4671-9889-14DD5EE99EDB}"/>
              </a:ext>
            </a:extLst>
          </p:cNvPr>
          <p:cNvSpPr txBox="1"/>
          <p:nvPr/>
        </p:nvSpPr>
        <p:spPr>
          <a:xfrm>
            <a:off x="-77638" y="6498220"/>
            <a:ext cx="8626413"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النشاط الاقتصادي والإنتاج</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8578018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55416" y="1378628"/>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0" marR="0" algn="just" rtl="1">
              <a:lnSpc>
                <a:spcPct val="115000"/>
              </a:lnSpc>
              <a:spcBef>
                <a:spcPts val="0"/>
              </a:spcBef>
              <a:spcAft>
                <a:spcPts val="0"/>
              </a:spcAft>
            </a:pPr>
            <a:r>
              <a:rPr lang="ar-BH" sz="1800" dirty="0">
                <a:effectLst/>
                <a:ea typeface="Calibri" panose="020F0502020204030204" pitchFamily="34" charset="0"/>
                <a:cs typeface="Sakkal Majalla" panose="02000000000000000000" pitchFamily="2" charset="-78"/>
              </a:rPr>
              <a:t> </a:t>
            </a:r>
          </a:p>
          <a:p>
            <a:pPr marL="0" marR="0" algn="just" rtl="1">
              <a:lnSpc>
                <a:spcPct val="115000"/>
              </a:lnSpc>
              <a:spcBef>
                <a:spcPts val="0"/>
              </a:spcBef>
              <a:spcAft>
                <a:spcPts val="0"/>
              </a:spcAft>
            </a:pPr>
            <a:endParaRPr lang="ar-BH" dirty="0">
              <a:solidFill>
                <a:schemeClr val="tx1"/>
              </a:solidFill>
              <a:latin typeface="Calibri" panose="020F0502020204030204" pitchFamily="34" charset="0"/>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id="{EC34A592-DBF2-4D18-9F2F-AFE685E57A40}"/>
              </a:ext>
            </a:extLst>
          </p:cNvPr>
          <p:cNvSpPr/>
          <p:nvPr/>
        </p:nvSpPr>
        <p:spPr>
          <a:xfrm>
            <a:off x="3838197" y="177021"/>
            <a:ext cx="8643363"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id="{E78E3F30-EF5E-4302-B73F-67E8AB2EFBBA}"/>
              </a:ext>
            </a:extLst>
          </p:cNvPr>
          <p:cNvSpPr/>
          <p:nvPr/>
        </p:nvSpPr>
        <p:spPr>
          <a:xfrm>
            <a:off x="4228527" y="293242"/>
            <a:ext cx="6261651" cy="830997"/>
          </a:xfrm>
          <a:prstGeom prst="rect">
            <a:avLst/>
          </a:prstGeom>
        </p:spPr>
        <p:txBody>
          <a:bodyPr wrap="none">
            <a:spAutoFit/>
          </a:bodyPr>
          <a:lstStyle/>
          <a:p>
            <a:pPr algn="r" rtl="1">
              <a:spcBef>
                <a:spcPts val="0"/>
              </a:spcBef>
              <a:spcAft>
                <a:spcPts val="1000"/>
              </a:spcAft>
            </a:pPr>
            <a:r>
              <a:rPr lang="ar-BH" sz="4800" dirty="0">
                <a:solidFill>
                  <a:schemeClr val="bg1"/>
                </a:solidFill>
                <a:latin typeface="Sakkal Majalla" panose="02000000000000000000" pitchFamily="2" charset="-78"/>
                <a:cs typeface="Sultan bold" pitchFamily="2" charset="-78"/>
              </a:rPr>
              <a:t>الموارد الاقتصادية (عوامل الإنتاج)</a:t>
            </a:r>
          </a:p>
        </p:txBody>
      </p:sp>
      <p:grpSp>
        <p:nvGrpSpPr>
          <p:cNvPr id="24" name="Google Shape;536;p37">
            <a:extLst>
              <a:ext uri="{FF2B5EF4-FFF2-40B4-BE49-F238E27FC236}">
                <a16:creationId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A65A589F-62F8-4C27-93E3-C83B59A9F6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759" y="1814134"/>
            <a:ext cx="9746957" cy="4302186"/>
          </a:xfrm>
          <a:prstGeom prst="rect">
            <a:avLst/>
          </a:prstGeom>
        </p:spPr>
      </p:pic>
      <p:sp>
        <p:nvSpPr>
          <p:cNvPr id="25" name="مستطيل مستدير الزوايا 5">
            <a:hlinkClick r:id="rId3" action="ppaction://hlinksldjump"/>
            <a:extLst>
              <a:ext uri="{FF2B5EF4-FFF2-40B4-BE49-F238E27FC236}">
                <a16:creationId xmlns:a16="http://schemas.microsoft.com/office/drawing/2014/main" id="{774C14F4-E937-4AAF-A327-B686E99E34CD}"/>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6" name="مستطيل مستدير الزوايا 11">
            <a:hlinkClick r:id="rId4" action="ppaction://hlinksldjump"/>
            <a:extLst>
              <a:ext uri="{FF2B5EF4-FFF2-40B4-BE49-F238E27FC236}">
                <a16:creationId xmlns:a16="http://schemas.microsoft.com/office/drawing/2014/main" id="{AD8AD2BF-396F-4DAA-9E10-3C8B19C01405}"/>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7" name="مستطيل مستدير الزوايا 12">
            <a:hlinkClick r:id="rId5" action="ppaction://hlinksldjump"/>
            <a:extLst>
              <a:ext uri="{FF2B5EF4-FFF2-40B4-BE49-F238E27FC236}">
                <a16:creationId xmlns:a16="http://schemas.microsoft.com/office/drawing/2014/main" id="{0C1EB1DA-85E0-4663-89B9-B68000A6DCA6}"/>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6">
            <a:hlinkClick r:id="rId6" action="ppaction://hlinksldjump"/>
            <a:extLst>
              <a:ext uri="{FF2B5EF4-FFF2-40B4-BE49-F238E27FC236}">
                <a16:creationId xmlns:a16="http://schemas.microsoft.com/office/drawing/2014/main" id="{75998595-E70E-4E79-8EC9-EFA03EA17891}"/>
              </a:ext>
            </a:extLst>
          </p:cNvPr>
          <p:cNvSpPr/>
          <p:nvPr/>
        </p:nvSpPr>
        <p:spPr>
          <a:xfrm>
            <a:off x="10517494" y="3258016"/>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7" action="ppaction://hlinksldjump"/>
            <a:extLst>
              <a:ext uri="{FF2B5EF4-FFF2-40B4-BE49-F238E27FC236}">
                <a16:creationId xmlns:a16="http://schemas.microsoft.com/office/drawing/2014/main" id="{D1778BD4-59F9-475C-9299-BD4A0364FA3D}"/>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8" action="ppaction://hlinksldjump"/>
            <a:extLst>
              <a:ext uri="{FF2B5EF4-FFF2-40B4-BE49-F238E27FC236}">
                <a16:creationId xmlns:a16="http://schemas.microsoft.com/office/drawing/2014/main" id="{6CA4351C-4E6B-4475-907E-BE09DDB2EF0E}"/>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9" action="ppaction://hlinksldjump"/>
            <a:extLst>
              <a:ext uri="{FF2B5EF4-FFF2-40B4-BE49-F238E27FC236}">
                <a16:creationId xmlns:a16="http://schemas.microsoft.com/office/drawing/2014/main" id="{40F1BD28-F6F6-44F3-9E12-E75282D532EF}"/>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8" name="مستطيل مستدير الزوايا 16">
            <a:hlinkClick r:id="rId10" action="ppaction://hlinksldjump"/>
            <a:extLst>
              <a:ext uri="{FF2B5EF4-FFF2-40B4-BE49-F238E27FC236}">
                <a16:creationId xmlns:a16="http://schemas.microsoft.com/office/drawing/2014/main" id="{6C0AC526-36A2-4022-A9D7-12A9BF1DE86C}"/>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9" name="TextBox 38">
            <a:extLst>
              <a:ext uri="{FF2B5EF4-FFF2-40B4-BE49-F238E27FC236}">
                <a16:creationId xmlns:a16="http://schemas.microsoft.com/office/drawing/2014/main" id="{EA4B6FEB-379A-4EA3-BC8C-BAEC65AFEB00}"/>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40" name="TextBox 39">
            <a:extLst>
              <a:ext uri="{FF2B5EF4-FFF2-40B4-BE49-F238E27FC236}">
                <a16:creationId xmlns:a16="http://schemas.microsoft.com/office/drawing/2014/main" id="{8C565E36-8B53-4CAB-B1A7-1D6ACA5A567E}"/>
              </a:ext>
            </a:extLst>
          </p:cNvPr>
          <p:cNvSpPr txBox="1"/>
          <p:nvPr/>
        </p:nvSpPr>
        <p:spPr>
          <a:xfrm>
            <a:off x="-77638" y="6498220"/>
            <a:ext cx="8626413"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النشاط الاقتصادي والإنتاج</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41816792"/>
      </p:ext>
    </p:extLst>
  </p:cSld>
  <p:clrMapOvr>
    <a:masterClrMapping/>
  </p:clrMapOvr>
  <p:transition spd="slow">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55416" y="1378628"/>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0" marR="0" algn="just" rtl="1">
              <a:lnSpc>
                <a:spcPct val="115000"/>
              </a:lnSpc>
              <a:spcBef>
                <a:spcPts val="0"/>
              </a:spcBef>
              <a:spcAft>
                <a:spcPts val="0"/>
              </a:spcAft>
            </a:pPr>
            <a:endParaRPr lang="ar-BH" dirty="0">
              <a:solidFill>
                <a:schemeClr val="tx1"/>
              </a:solidFill>
              <a:latin typeface="Calibri" panose="020F0502020204030204" pitchFamily="34" charset="0"/>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id="{EC34A592-DBF2-4D18-9F2F-AFE685E57A40}"/>
              </a:ext>
            </a:extLst>
          </p:cNvPr>
          <p:cNvSpPr/>
          <p:nvPr/>
        </p:nvSpPr>
        <p:spPr>
          <a:xfrm>
            <a:off x="3838197" y="177021"/>
            <a:ext cx="8643363"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id="{E78E3F30-EF5E-4302-B73F-67E8AB2EFBBA}"/>
              </a:ext>
            </a:extLst>
          </p:cNvPr>
          <p:cNvSpPr/>
          <p:nvPr/>
        </p:nvSpPr>
        <p:spPr>
          <a:xfrm>
            <a:off x="5700759" y="296116"/>
            <a:ext cx="4222631" cy="830997"/>
          </a:xfrm>
          <a:prstGeom prst="rect">
            <a:avLst/>
          </a:prstGeom>
        </p:spPr>
        <p:txBody>
          <a:bodyPr wrap="none">
            <a:spAutoFit/>
          </a:bodyPr>
          <a:lstStyle/>
          <a:p>
            <a:pPr algn="r" rtl="1">
              <a:spcBef>
                <a:spcPts val="0"/>
              </a:spcBef>
              <a:spcAft>
                <a:spcPts val="1000"/>
              </a:spcAft>
            </a:pPr>
            <a:r>
              <a:rPr lang="ar-BH" sz="4800" dirty="0">
                <a:solidFill>
                  <a:schemeClr val="bg1"/>
                </a:solidFill>
                <a:latin typeface="Sakkal Majalla" panose="02000000000000000000" pitchFamily="2" charset="-78"/>
                <a:cs typeface="Sultan bold" pitchFamily="2" charset="-78"/>
              </a:rPr>
              <a:t>مفهوم الإنتاج وأهميته</a:t>
            </a:r>
          </a:p>
        </p:txBody>
      </p:sp>
      <p:grpSp>
        <p:nvGrpSpPr>
          <p:cNvPr id="24" name="Google Shape;536;p37">
            <a:extLst>
              <a:ext uri="{FF2B5EF4-FFF2-40B4-BE49-F238E27FC236}">
                <a16:creationId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Rectangle 24">
            <a:extLst>
              <a:ext uri="{FF2B5EF4-FFF2-40B4-BE49-F238E27FC236}">
                <a16:creationId xmlns:a16="http://schemas.microsoft.com/office/drawing/2014/main" id="{BD4CBD14-93E3-4C29-8419-2100F6863AB6}"/>
              </a:ext>
            </a:extLst>
          </p:cNvPr>
          <p:cNvSpPr/>
          <p:nvPr/>
        </p:nvSpPr>
        <p:spPr>
          <a:xfrm>
            <a:off x="721437" y="575678"/>
            <a:ext cx="2953147" cy="526967"/>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0325" marR="0" algn="ctr" rtl="1">
              <a:spcBef>
                <a:spcPts val="0"/>
              </a:spcBef>
              <a:spcAft>
                <a:spcPts val="0"/>
              </a:spcAft>
            </a:pPr>
            <a:r>
              <a:rPr lang="ar-BH" sz="2800" dirty="0">
                <a:ea typeface="Calibri" panose="020F0502020204030204" pitchFamily="34" charset="0"/>
                <a:cs typeface="Sultan bold"/>
              </a:rPr>
              <a:t>نشاط جماعي </a:t>
            </a:r>
            <a:r>
              <a:rPr lang="ar-BH" sz="2800" b="1" dirty="0">
                <a:ea typeface="Calibri" panose="020F0502020204030204" pitchFamily="34" charset="0"/>
              </a:rPr>
              <a:t>(1-4-3)</a:t>
            </a:r>
            <a:endParaRPr lang="en-US" b="1" dirty="0">
              <a:effectLst/>
              <a:ea typeface="Calibri" panose="020F0502020204030204" pitchFamily="34" charset="0"/>
            </a:endParaRPr>
          </a:p>
          <a:p>
            <a:pPr marL="0" marR="0" algn="l" rtl="1">
              <a:lnSpc>
                <a:spcPct val="107000"/>
              </a:lnSpc>
              <a:spcBef>
                <a:spcPts val="0"/>
              </a:spcBef>
              <a:spcAft>
                <a:spcPts val="0"/>
              </a:spcAft>
            </a:pPr>
            <a:r>
              <a:rPr lang="en-US" sz="1600" dirty="0">
                <a:effectLst/>
                <a:ea typeface="Calibri" panose="020F0502020204030204" pitchFamily="34" charset="0"/>
                <a:cs typeface="Sultan bold"/>
              </a:rPr>
              <a:t> </a:t>
            </a:r>
            <a:endParaRPr lang="en-US" sz="1100" dirty="0">
              <a:effectLst/>
              <a:ea typeface="Calibri" panose="020F050202020403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2BC0DE9D-21E6-407F-8B9B-6A58AA07EB3F}"/>
              </a:ext>
            </a:extLst>
          </p:cNvPr>
          <p:cNvPicPr>
            <a:picLocks noChangeAspect="1"/>
          </p:cNvPicPr>
          <p:nvPr/>
        </p:nvPicPr>
        <p:blipFill rotWithShape="1">
          <a:blip r:embed="rId2"/>
          <a:srcRect l="29166" t="27043" r="28167" b="10370"/>
          <a:stretch/>
        </p:blipFill>
        <p:spPr>
          <a:xfrm>
            <a:off x="2096465" y="1343925"/>
            <a:ext cx="6255224" cy="5161290"/>
          </a:xfrm>
          <a:prstGeom prst="rect">
            <a:avLst/>
          </a:prstGeom>
        </p:spPr>
      </p:pic>
      <p:sp>
        <p:nvSpPr>
          <p:cNvPr id="26" name="مستطيل مستدير الزوايا 5">
            <a:hlinkClick r:id="rId3" action="ppaction://hlinksldjump"/>
            <a:extLst>
              <a:ext uri="{FF2B5EF4-FFF2-40B4-BE49-F238E27FC236}">
                <a16:creationId xmlns:a16="http://schemas.microsoft.com/office/drawing/2014/main" id="{63852D5B-A5ED-46BB-BE93-4E6AE52F1C08}"/>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7" name="مستطيل مستدير الزوايا 11">
            <a:hlinkClick r:id="rId4" action="ppaction://hlinksldjump"/>
            <a:extLst>
              <a:ext uri="{FF2B5EF4-FFF2-40B4-BE49-F238E27FC236}">
                <a16:creationId xmlns:a16="http://schemas.microsoft.com/office/drawing/2014/main" id="{3815931F-D96E-4D4A-9EAC-2056A8EEF583}"/>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2">
            <a:hlinkClick r:id="rId5" action="ppaction://hlinksldjump"/>
            <a:extLst>
              <a:ext uri="{FF2B5EF4-FFF2-40B4-BE49-F238E27FC236}">
                <a16:creationId xmlns:a16="http://schemas.microsoft.com/office/drawing/2014/main" id="{C61E3172-9BC3-406F-BC88-FAEAFF03CE4F}"/>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6" action="ppaction://hlinksldjump"/>
            <a:extLst>
              <a:ext uri="{FF2B5EF4-FFF2-40B4-BE49-F238E27FC236}">
                <a16:creationId xmlns:a16="http://schemas.microsoft.com/office/drawing/2014/main" id="{695D2D2F-D1F7-499A-A460-945A2E000AFE}"/>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7" action="ppaction://hlinksldjump"/>
            <a:extLst>
              <a:ext uri="{FF2B5EF4-FFF2-40B4-BE49-F238E27FC236}">
                <a16:creationId xmlns:a16="http://schemas.microsoft.com/office/drawing/2014/main" id="{C4501C94-A624-4925-8C04-F8832705ADEC}"/>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8" action="ppaction://hlinksldjump"/>
            <a:extLst>
              <a:ext uri="{FF2B5EF4-FFF2-40B4-BE49-F238E27FC236}">
                <a16:creationId xmlns:a16="http://schemas.microsoft.com/office/drawing/2014/main" id="{648D46C5-D7F7-482C-8DC7-9F6CCC0B3FB6}"/>
              </a:ext>
            </a:extLst>
          </p:cNvPr>
          <p:cNvSpPr/>
          <p:nvPr/>
        </p:nvSpPr>
        <p:spPr>
          <a:xfrm>
            <a:off x="10514262" y="3924407"/>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9" action="ppaction://hlinksldjump"/>
            <a:extLst>
              <a:ext uri="{FF2B5EF4-FFF2-40B4-BE49-F238E27FC236}">
                <a16:creationId xmlns:a16="http://schemas.microsoft.com/office/drawing/2014/main" id="{E09A4ABA-2F9E-4CC8-8168-4C0EA77511CB}"/>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9" name="مستطيل مستدير الزوايا 16">
            <a:hlinkClick r:id="rId10" action="ppaction://hlinksldjump"/>
            <a:extLst>
              <a:ext uri="{FF2B5EF4-FFF2-40B4-BE49-F238E27FC236}">
                <a16:creationId xmlns:a16="http://schemas.microsoft.com/office/drawing/2014/main" id="{4BC0F529-BC7C-4E6C-A575-828377F25A3F}"/>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0" name="TextBox 39">
            <a:extLst>
              <a:ext uri="{FF2B5EF4-FFF2-40B4-BE49-F238E27FC236}">
                <a16:creationId xmlns:a16="http://schemas.microsoft.com/office/drawing/2014/main" id="{B8069DE6-36DD-49F5-BA0E-E9EBA15D10BE}"/>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41" name="TextBox 40">
            <a:extLst>
              <a:ext uri="{FF2B5EF4-FFF2-40B4-BE49-F238E27FC236}">
                <a16:creationId xmlns:a16="http://schemas.microsoft.com/office/drawing/2014/main" id="{63112B01-59F6-4B3E-B437-DE21A49A1FB6}"/>
              </a:ext>
            </a:extLst>
          </p:cNvPr>
          <p:cNvSpPr txBox="1"/>
          <p:nvPr/>
        </p:nvSpPr>
        <p:spPr>
          <a:xfrm>
            <a:off x="-77638" y="6498220"/>
            <a:ext cx="8626413"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النشاط الاقتصادي والإنتاج</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35069789"/>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55416" y="1378628"/>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0" marR="0" algn="just" rtl="1">
              <a:lnSpc>
                <a:spcPct val="115000"/>
              </a:lnSpc>
              <a:spcBef>
                <a:spcPts val="0"/>
              </a:spcBef>
              <a:spcAft>
                <a:spcPts val="0"/>
              </a:spcAft>
            </a:pPr>
            <a:endParaRPr lang="ar-BH" dirty="0">
              <a:solidFill>
                <a:schemeClr val="tx1"/>
              </a:solidFill>
              <a:latin typeface="Calibri" panose="020F0502020204030204" pitchFamily="34" charset="0"/>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id="{EC34A592-DBF2-4D18-9F2F-AFE685E57A40}"/>
              </a:ext>
            </a:extLst>
          </p:cNvPr>
          <p:cNvSpPr/>
          <p:nvPr/>
        </p:nvSpPr>
        <p:spPr>
          <a:xfrm>
            <a:off x="3838197" y="177021"/>
            <a:ext cx="8643363"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id="{E78E3F30-EF5E-4302-B73F-67E8AB2EFBBA}"/>
              </a:ext>
            </a:extLst>
          </p:cNvPr>
          <p:cNvSpPr/>
          <p:nvPr/>
        </p:nvSpPr>
        <p:spPr>
          <a:xfrm>
            <a:off x="5700759" y="296116"/>
            <a:ext cx="4222631" cy="830997"/>
          </a:xfrm>
          <a:prstGeom prst="rect">
            <a:avLst/>
          </a:prstGeom>
        </p:spPr>
        <p:txBody>
          <a:bodyPr wrap="none">
            <a:spAutoFit/>
          </a:bodyPr>
          <a:lstStyle/>
          <a:p>
            <a:pPr algn="r" rtl="1">
              <a:spcBef>
                <a:spcPts val="0"/>
              </a:spcBef>
              <a:spcAft>
                <a:spcPts val="1000"/>
              </a:spcAft>
            </a:pPr>
            <a:r>
              <a:rPr lang="ar-BH" sz="4800" dirty="0">
                <a:solidFill>
                  <a:schemeClr val="bg1"/>
                </a:solidFill>
                <a:latin typeface="Sakkal Majalla" panose="02000000000000000000" pitchFamily="2" charset="-78"/>
                <a:cs typeface="Sultan bold" pitchFamily="2" charset="-78"/>
              </a:rPr>
              <a:t>مفهوم الإنتاج وأهميته</a:t>
            </a:r>
          </a:p>
        </p:txBody>
      </p:sp>
      <p:grpSp>
        <p:nvGrpSpPr>
          <p:cNvPr id="24" name="Google Shape;536;p37">
            <a:extLst>
              <a:ext uri="{FF2B5EF4-FFF2-40B4-BE49-F238E27FC236}">
                <a16:creationId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Rectangle 24">
            <a:extLst>
              <a:ext uri="{FF2B5EF4-FFF2-40B4-BE49-F238E27FC236}">
                <a16:creationId xmlns:a16="http://schemas.microsoft.com/office/drawing/2014/main" id="{BD4CBD14-93E3-4C29-8419-2100F6863AB6}"/>
              </a:ext>
            </a:extLst>
          </p:cNvPr>
          <p:cNvSpPr/>
          <p:nvPr/>
        </p:nvSpPr>
        <p:spPr>
          <a:xfrm>
            <a:off x="721437" y="575678"/>
            <a:ext cx="2953147" cy="526967"/>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0325" marR="0" algn="ctr" rtl="1">
              <a:spcBef>
                <a:spcPts val="0"/>
              </a:spcBef>
              <a:spcAft>
                <a:spcPts val="0"/>
              </a:spcAft>
            </a:pPr>
            <a:r>
              <a:rPr lang="ar-BH" sz="2800" dirty="0">
                <a:ea typeface="Calibri" panose="020F0502020204030204" pitchFamily="34" charset="0"/>
                <a:cs typeface="Sultan bold"/>
              </a:rPr>
              <a:t>نشاط جماعي </a:t>
            </a:r>
            <a:r>
              <a:rPr lang="ar-BH" sz="2800" b="1" dirty="0">
                <a:ea typeface="Calibri" panose="020F0502020204030204" pitchFamily="34" charset="0"/>
              </a:rPr>
              <a:t>(1-3-4)</a:t>
            </a:r>
            <a:endParaRPr lang="en-US" b="1" dirty="0">
              <a:effectLst/>
              <a:ea typeface="Calibri" panose="020F0502020204030204" pitchFamily="34" charset="0"/>
            </a:endParaRPr>
          </a:p>
          <a:p>
            <a:pPr marL="0" marR="0" algn="l" rtl="1">
              <a:lnSpc>
                <a:spcPct val="107000"/>
              </a:lnSpc>
              <a:spcBef>
                <a:spcPts val="0"/>
              </a:spcBef>
              <a:spcAft>
                <a:spcPts val="0"/>
              </a:spcAft>
            </a:pPr>
            <a:r>
              <a:rPr lang="en-US" sz="1600" dirty="0">
                <a:effectLst/>
                <a:ea typeface="Calibri" panose="020F0502020204030204" pitchFamily="34" charset="0"/>
                <a:cs typeface="Sultan bold"/>
              </a:rPr>
              <a:t> </a:t>
            </a:r>
            <a:endParaRPr lang="en-US" sz="1100" dirty="0">
              <a:effectLst/>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825C8AAB-2D5D-463D-8041-0C04ABC20805}"/>
              </a:ext>
            </a:extLst>
          </p:cNvPr>
          <p:cNvPicPr>
            <a:picLocks noChangeAspect="1"/>
          </p:cNvPicPr>
          <p:nvPr/>
        </p:nvPicPr>
        <p:blipFill rotWithShape="1">
          <a:blip r:embed="rId2"/>
          <a:srcRect l="29250" t="31279" r="28417" b="23259"/>
          <a:stretch/>
        </p:blipFill>
        <p:spPr>
          <a:xfrm>
            <a:off x="644204" y="1419002"/>
            <a:ext cx="8191660" cy="4948313"/>
          </a:xfrm>
          <a:prstGeom prst="rect">
            <a:avLst/>
          </a:prstGeom>
        </p:spPr>
      </p:pic>
      <p:sp>
        <p:nvSpPr>
          <p:cNvPr id="26" name="مستطيل مستدير الزوايا 5">
            <a:hlinkClick r:id="rId3" action="ppaction://hlinksldjump"/>
            <a:extLst>
              <a:ext uri="{FF2B5EF4-FFF2-40B4-BE49-F238E27FC236}">
                <a16:creationId xmlns:a16="http://schemas.microsoft.com/office/drawing/2014/main" id="{41961092-EE6E-45C6-925B-C6C2F2BCBFCF}"/>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7" name="مستطيل مستدير الزوايا 11">
            <a:hlinkClick r:id="rId4" action="ppaction://hlinksldjump"/>
            <a:extLst>
              <a:ext uri="{FF2B5EF4-FFF2-40B4-BE49-F238E27FC236}">
                <a16:creationId xmlns:a16="http://schemas.microsoft.com/office/drawing/2014/main" id="{23FBF06A-44CF-4602-9F5D-07228ADCD8A7}"/>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2">
            <a:hlinkClick r:id="rId5" action="ppaction://hlinksldjump"/>
            <a:extLst>
              <a:ext uri="{FF2B5EF4-FFF2-40B4-BE49-F238E27FC236}">
                <a16:creationId xmlns:a16="http://schemas.microsoft.com/office/drawing/2014/main" id="{CD3A97B7-94B3-4793-8A4F-E4D0CB2C430F}"/>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6" action="ppaction://hlinksldjump"/>
            <a:extLst>
              <a:ext uri="{FF2B5EF4-FFF2-40B4-BE49-F238E27FC236}">
                <a16:creationId xmlns:a16="http://schemas.microsoft.com/office/drawing/2014/main" id="{7CB53C3E-A55A-4EEB-B951-CD6A6E54C293}"/>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7" action="ppaction://hlinksldjump"/>
            <a:extLst>
              <a:ext uri="{FF2B5EF4-FFF2-40B4-BE49-F238E27FC236}">
                <a16:creationId xmlns:a16="http://schemas.microsoft.com/office/drawing/2014/main" id="{CA74D2E9-D7A4-479B-B634-DA2A562EA511}"/>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8" action="ppaction://hlinksldjump"/>
            <a:extLst>
              <a:ext uri="{FF2B5EF4-FFF2-40B4-BE49-F238E27FC236}">
                <a16:creationId xmlns:a16="http://schemas.microsoft.com/office/drawing/2014/main" id="{E230B410-CB9B-45A9-8C8A-A892CE788220}"/>
              </a:ext>
            </a:extLst>
          </p:cNvPr>
          <p:cNvSpPr/>
          <p:nvPr/>
        </p:nvSpPr>
        <p:spPr>
          <a:xfrm>
            <a:off x="10514262" y="3924407"/>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9" action="ppaction://hlinksldjump"/>
            <a:extLst>
              <a:ext uri="{FF2B5EF4-FFF2-40B4-BE49-F238E27FC236}">
                <a16:creationId xmlns:a16="http://schemas.microsoft.com/office/drawing/2014/main" id="{EA800B3D-DCD5-47FE-B414-7ACEFF41C9A1}"/>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9" name="مستطيل مستدير الزوايا 16">
            <a:hlinkClick r:id="rId10" action="ppaction://hlinksldjump"/>
            <a:extLst>
              <a:ext uri="{FF2B5EF4-FFF2-40B4-BE49-F238E27FC236}">
                <a16:creationId xmlns:a16="http://schemas.microsoft.com/office/drawing/2014/main" id="{3178F937-BBE9-43CA-8090-5E6248F3C880}"/>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0" name="TextBox 39">
            <a:extLst>
              <a:ext uri="{FF2B5EF4-FFF2-40B4-BE49-F238E27FC236}">
                <a16:creationId xmlns:a16="http://schemas.microsoft.com/office/drawing/2014/main" id="{01003DE9-07B3-475E-B7CA-7523D79AED01}"/>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41" name="TextBox 40">
            <a:extLst>
              <a:ext uri="{FF2B5EF4-FFF2-40B4-BE49-F238E27FC236}">
                <a16:creationId xmlns:a16="http://schemas.microsoft.com/office/drawing/2014/main" id="{F4F83445-1CB4-4CF8-9397-E63B9CD3EA54}"/>
              </a:ext>
            </a:extLst>
          </p:cNvPr>
          <p:cNvSpPr txBox="1"/>
          <p:nvPr/>
        </p:nvSpPr>
        <p:spPr>
          <a:xfrm>
            <a:off x="-77638" y="6498220"/>
            <a:ext cx="8626413"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النشاط الاقتصادي والإنتاج</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886558984"/>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55416" y="1378628"/>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lnSpc>
                <a:spcPct val="115000"/>
              </a:lnSpc>
            </a:pPr>
            <a:r>
              <a:rPr lang="ar-BH" sz="2800" b="1" dirty="0">
                <a:solidFill>
                  <a:schemeClr val="tx1"/>
                </a:solidFill>
                <a:highlight>
                  <a:srgbClr val="FFFF00"/>
                </a:highlight>
                <a:latin typeface="Sakkal Majalla" panose="02000000000000000000" pitchFamily="2" charset="-78"/>
                <a:ea typeface="Calibri" panose="020F0502020204030204" pitchFamily="34" charset="0"/>
                <a:cs typeface="Sakkal Majalla" panose="02000000000000000000" pitchFamily="2" charset="-78"/>
              </a:rPr>
              <a:t>الإنتاج:  </a:t>
            </a:r>
            <a:r>
              <a:rPr lang="ar-BH" sz="2800" dirty="0">
                <a:solidFill>
                  <a:schemeClr val="tx1"/>
                </a:solidFill>
                <a:latin typeface="Sakkal Majalla" panose="02000000000000000000" pitchFamily="2" charset="-78"/>
                <a:cs typeface="Sakkal Majalla" panose="02000000000000000000" pitchFamily="2" charset="-78"/>
              </a:rPr>
              <a:t>الإنتاج عملية مركبة يتم فيها إعداد المواد الأولية المتوافرة وتجهيزها وتحويلها إلى منتجات ذات منفعة بهدف إشباع حاجات غير مشبعة في المجتمع.</a:t>
            </a:r>
            <a:endParaRPr lang="en-US" sz="2800" dirty="0">
              <a:solidFill>
                <a:schemeClr val="tx1"/>
              </a:solidFill>
              <a:latin typeface="Sakkal Majalla" panose="02000000000000000000" pitchFamily="2" charset="-78"/>
              <a:cs typeface="Sakkal Majalla" panose="02000000000000000000" pitchFamily="2" charset="-78"/>
            </a:endParaRPr>
          </a:p>
          <a:p>
            <a:pPr marL="0" marR="0" algn="just" rtl="1">
              <a:lnSpc>
                <a:spcPct val="115000"/>
              </a:lnSpc>
              <a:spcBef>
                <a:spcPts val="0"/>
              </a:spcBef>
              <a:spcAft>
                <a:spcPts val="0"/>
              </a:spcAft>
            </a:pPr>
            <a:endParaRPr lang="ar-BH" sz="3200"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id="{EC34A592-DBF2-4D18-9F2F-AFE685E57A40}"/>
              </a:ext>
            </a:extLst>
          </p:cNvPr>
          <p:cNvSpPr/>
          <p:nvPr/>
        </p:nvSpPr>
        <p:spPr>
          <a:xfrm>
            <a:off x="3838197" y="177021"/>
            <a:ext cx="8643363"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id="{E78E3F30-EF5E-4302-B73F-67E8AB2EFBBA}"/>
              </a:ext>
            </a:extLst>
          </p:cNvPr>
          <p:cNvSpPr/>
          <p:nvPr/>
        </p:nvSpPr>
        <p:spPr>
          <a:xfrm>
            <a:off x="5700759" y="296116"/>
            <a:ext cx="4222631" cy="830997"/>
          </a:xfrm>
          <a:prstGeom prst="rect">
            <a:avLst/>
          </a:prstGeom>
        </p:spPr>
        <p:txBody>
          <a:bodyPr wrap="none">
            <a:spAutoFit/>
          </a:bodyPr>
          <a:lstStyle/>
          <a:p>
            <a:pPr algn="r" rtl="1">
              <a:spcBef>
                <a:spcPts val="0"/>
              </a:spcBef>
              <a:spcAft>
                <a:spcPts val="1000"/>
              </a:spcAft>
            </a:pPr>
            <a:r>
              <a:rPr lang="ar-BH" sz="4800" dirty="0">
                <a:solidFill>
                  <a:schemeClr val="bg1"/>
                </a:solidFill>
                <a:latin typeface="Sakkal Majalla" panose="02000000000000000000" pitchFamily="2" charset="-78"/>
                <a:cs typeface="Sultan bold" pitchFamily="2" charset="-78"/>
              </a:rPr>
              <a:t>مفهوم الإنتاج وأهميته</a:t>
            </a:r>
          </a:p>
        </p:txBody>
      </p:sp>
      <p:grpSp>
        <p:nvGrpSpPr>
          <p:cNvPr id="24" name="Google Shape;536;p37">
            <a:extLst>
              <a:ext uri="{FF2B5EF4-FFF2-40B4-BE49-F238E27FC236}">
                <a16:creationId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a:extLst>
              <a:ext uri="{FF2B5EF4-FFF2-40B4-BE49-F238E27FC236}">
                <a16:creationId xmlns:a16="http://schemas.microsoft.com/office/drawing/2014/main" id="{7148C62F-FF34-44EE-8263-CA2BE77A57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1600" y="2484923"/>
            <a:ext cx="5506720" cy="3890069"/>
          </a:xfrm>
          <a:prstGeom prst="rect">
            <a:avLst/>
          </a:prstGeom>
        </p:spPr>
      </p:pic>
      <p:sp>
        <p:nvSpPr>
          <p:cNvPr id="25" name="مستطيل مستدير الزوايا 5">
            <a:hlinkClick r:id="rId3" action="ppaction://hlinksldjump"/>
            <a:extLst>
              <a:ext uri="{FF2B5EF4-FFF2-40B4-BE49-F238E27FC236}">
                <a16:creationId xmlns:a16="http://schemas.microsoft.com/office/drawing/2014/main" id="{9BCA225E-4123-4A51-A4A8-F03174E9AF27}"/>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6" name="مستطيل مستدير الزوايا 11">
            <a:hlinkClick r:id="rId4" action="ppaction://hlinksldjump"/>
            <a:extLst>
              <a:ext uri="{FF2B5EF4-FFF2-40B4-BE49-F238E27FC236}">
                <a16:creationId xmlns:a16="http://schemas.microsoft.com/office/drawing/2014/main" id="{2631DA49-8BD1-420A-ABCC-C4585463CAE9}"/>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7" name="مستطيل مستدير الزوايا 12">
            <a:hlinkClick r:id="rId5" action="ppaction://hlinksldjump"/>
            <a:extLst>
              <a:ext uri="{FF2B5EF4-FFF2-40B4-BE49-F238E27FC236}">
                <a16:creationId xmlns:a16="http://schemas.microsoft.com/office/drawing/2014/main" id="{BB0E694A-5BBA-42CC-B110-65AAD088FE82}"/>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6">
            <a:hlinkClick r:id="rId6" action="ppaction://hlinksldjump"/>
            <a:extLst>
              <a:ext uri="{FF2B5EF4-FFF2-40B4-BE49-F238E27FC236}">
                <a16:creationId xmlns:a16="http://schemas.microsoft.com/office/drawing/2014/main" id="{5CFE2901-C408-44BF-9CE1-842AF518AF3D}"/>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7" action="ppaction://hlinksldjump"/>
            <a:extLst>
              <a:ext uri="{FF2B5EF4-FFF2-40B4-BE49-F238E27FC236}">
                <a16:creationId xmlns:a16="http://schemas.microsoft.com/office/drawing/2014/main" id="{85FA76C6-A6FC-472E-9578-40DA23260917}"/>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8" action="ppaction://hlinksldjump"/>
            <a:extLst>
              <a:ext uri="{FF2B5EF4-FFF2-40B4-BE49-F238E27FC236}">
                <a16:creationId xmlns:a16="http://schemas.microsoft.com/office/drawing/2014/main" id="{A4C82014-B3F6-437D-AE9B-E12BF16BCD43}"/>
              </a:ext>
            </a:extLst>
          </p:cNvPr>
          <p:cNvSpPr/>
          <p:nvPr/>
        </p:nvSpPr>
        <p:spPr>
          <a:xfrm>
            <a:off x="10514262" y="3924407"/>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9" action="ppaction://hlinksldjump"/>
            <a:extLst>
              <a:ext uri="{FF2B5EF4-FFF2-40B4-BE49-F238E27FC236}">
                <a16:creationId xmlns:a16="http://schemas.microsoft.com/office/drawing/2014/main" id="{47DDDED5-C678-4C07-A376-64D909AEFCA0}"/>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8" name="مستطيل مستدير الزوايا 16">
            <a:hlinkClick r:id="rId10" action="ppaction://hlinksldjump"/>
            <a:extLst>
              <a:ext uri="{FF2B5EF4-FFF2-40B4-BE49-F238E27FC236}">
                <a16:creationId xmlns:a16="http://schemas.microsoft.com/office/drawing/2014/main" id="{8039436B-7DE8-4FE3-82F7-4DDD3D9C7E4C}"/>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9" name="TextBox 38">
            <a:extLst>
              <a:ext uri="{FF2B5EF4-FFF2-40B4-BE49-F238E27FC236}">
                <a16:creationId xmlns:a16="http://schemas.microsoft.com/office/drawing/2014/main" id="{4C98F559-284E-489A-81AC-E18382B2E2AE}"/>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40" name="TextBox 39">
            <a:extLst>
              <a:ext uri="{FF2B5EF4-FFF2-40B4-BE49-F238E27FC236}">
                <a16:creationId xmlns:a16="http://schemas.microsoft.com/office/drawing/2014/main" id="{D1526469-CE9B-4DB8-8031-048AE41CE55F}"/>
              </a:ext>
            </a:extLst>
          </p:cNvPr>
          <p:cNvSpPr txBox="1"/>
          <p:nvPr/>
        </p:nvSpPr>
        <p:spPr>
          <a:xfrm>
            <a:off x="-77638" y="6498220"/>
            <a:ext cx="8626413"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النشاط الاقتصادي والإنتاج</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189764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55416" y="1378628"/>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rtl="1"/>
            <a:endParaRPr lang="ar-BH" sz="3600" dirty="0">
              <a:solidFill>
                <a:srgbClr val="C00000"/>
              </a:solidFill>
              <a:latin typeface="Sakkal Majalla" panose="02000000000000000000" pitchFamily="2" charset="-78"/>
              <a:cs typeface="Sultan bold" pitchFamily="2" charset="-78"/>
            </a:endParaRPr>
          </a:p>
        </p:txBody>
      </p:sp>
      <p:sp>
        <p:nvSpPr>
          <p:cNvPr id="9" name="Rectangle 6">
            <a:extLst>
              <a:ext uri="{FF2B5EF4-FFF2-40B4-BE49-F238E27FC236}">
                <a16:creationId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id="{EC34A592-DBF2-4D18-9F2F-AFE685E57A40}"/>
              </a:ext>
            </a:extLst>
          </p:cNvPr>
          <p:cNvSpPr/>
          <p:nvPr/>
        </p:nvSpPr>
        <p:spPr>
          <a:xfrm>
            <a:off x="3838197" y="177021"/>
            <a:ext cx="8643363"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id="{E78E3F30-EF5E-4302-B73F-67E8AB2EFBBA}"/>
              </a:ext>
            </a:extLst>
          </p:cNvPr>
          <p:cNvSpPr/>
          <p:nvPr/>
        </p:nvSpPr>
        <p:spPr>
          <a:xfrm>
            <a:off x="3787697" y="441428"/>
            <a:ext cx="7419019" cy="553998"/>
          </a:xfrm>
          <a:prstGeom prst="rect">
            <a:avLst/>
          </a:prstGeom>
        </p:spPr>
        <p:txBody>
          <a:bodyPr wrap="none">
            <a:spAutoFit/>
          </a:bodyPr>
          <a:lstStyle/>
          <a:p>
            <a:pPr algn="r" rtl="1">
              <a:spcBef>
                <a:spcPts val="0"/>
              </a:spcBef>
              <a:spcAft>
                <a:spcPts val="1000"/>
              </a:spcAft>
            </a:pPr>
            <a:r>
              <a:rPr lang="ar-BH" sz="3000" dirty="0">
                <a:solidFill>
                  <a:schemeClr val="bg1"/>
                </a:solidFill>
                <a:latin typeface="Sakkal Majalla" panose="02000000000000000000" pitchFamily="2" charset="-78"/>
                <a:cs typeface="Sultan bold" pitchFamily="2" charset="-78"/>
              </a:rPr>
              <a:t>المقومات الاقتصادية والقطاعات الاقتصادية في مملكة البحرين</a:t>
            </a:r>
          </a:p>
        </p:txBody>
      </p:sp>
      <p:grpSp>
        <p:nvGrpSpPr>
          <p:cNvPr id="24" name="Google Shape;536;p37">
            <a:extLst>
              <a:ext uri="{FF2B5EF4-FFF2-40B4-BE49-F238E27FC236}">
                <a16:creationId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82D2522E-A210-4BB2-845E-DE63162B922E}"/>
              </a:ext>
            </a:extLst>
          </p:cNvPr>
          <p:cNvPicPr>
            <a:picLocks noChangeAspect="1"/>
          </p:cNvPicPr>
          <p:nvPr/>
        </p:nvPicPr>
        <p:blipFill rotWithShape="1">
          <a:blip r:embed="rId2"/>
          <a:srcRect l="29916" t="23917" r="28417" b="10370"/>
          <a:stretch/>
        </p:blipFill>
        <p:spPr>
          <a:xfrm>
            <a:off x="2844800" y="1407426"/>
            <a:ext cx="5689600" cy="5047367"/>
          </a:xfrm>
          <a:prstGeom prst="rect">
            <a:avLst/>
          </a:prstGeom>
        </p:spPr>
      </p:pic>
      <p:sp>
        <p:nvSpPr>
          <p:cNvPr id="25" name="Rectangle 24">
            <a:extLst>
              <a:ext uri="{FF2B5EF4-FFF2-40B4-BE49-F238E27FC236}">
                <a16:creationId xmlns:a16="http://schemas.microsoft.com/office/drawing/2014/main" id="{5ADFB0DE-0902-49AA-81CC-A04FE2A5ED0D}"/>
              </a:ext>
            </a:extLst>
          </p:cNvPr>
          <p:cNvSpPr/>
          <p:nvPr/>
        </p:nvSpPr>
        <p:spPr>
          <a:xfrm>
            <a:off x="721437" y="575678"/>
            <a:ext cx="2953147" cy="526967"/>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0325" marR="0" algn="ctr" rtl="1">
              <a:spcBef>
                <a:spcPts val="0"/>
              </a:spcBef>
              <a:spcAft>
                <a:spcPts val="0"/>
              </a:spcAft>
            </a:pPr>
            <a:r>
              <a:rPr lang="ar-BH" sz="2800" dirty="0">
                <a:ea typeface="Calibri" panose="020F0502020204030204" pitchFamily="34" charset="0"/>
                <a:cs typeface="Sultan bold"/>
              </a:rPr>
              <a:t>نشاط جماعي </a:t>
            </a:r>
            <a:r>
              <a:rPr lang="ar-BH" sz="2800" b="1" dirty="0">
                <a:ea typeface="Calibri" panose="020F0502020204030204" pitchFamily="34" charset="0"/>
              </a:rPr>
              <a:t>(1-3-5)</a:t>
            </a:r>
            <a:endParaRPr lang="en-US" b="1" dirty="0">
              <a:effectLst/>
              <a:ea typeface="Calibri" panose="020F0502020204030204" pitchFamily="34" charset="0"/>
            </a:endParaRPr>
          </a:p>
          <a:p>
            <a:pPr marL="0" marR="0" algn="l" rtl="1">
              <a:lnSpc>
                <a:spcPct val="107000"/>
              </a:lnSpc>
              <a:spcBef>
                <a:spcPts val="0"/>
              </a:spcBef>
              <a:spcAft>
                <a:spcPts val="0"/>
              </a:spcAft>
            </a:pPr>
            <a:r>
              <a:rPr lang="en-US" sz="1600" dirty="0">
                <a:effectLst/>
                <a:ea typeface="Calibri" panose="020F0502020204030204" pitchFamily="34" charset="0"/>
                <a:cs typeface="Sultan bold"/>
              </a:rPr>
              <a:t> </a:t>
            </a:r>
            <a:endParaRPr lang="en-US" sz="1100" dirty="0">
              <a:effectLst/>
              <a:ea typeface="Calibri" panose="020F0502020204030204" pitchFamily="34" charset="0"/>
              <a:cs typeface="Arial" panose="020B0604020202020204" pitchFamily="34" charset="0"/>
            </a:endParaRPr>
          </a:p>
        </p:txBody>
      </p:sp>
      <p:sp>
        <p:nvSpPr>
          <p:cNvPr id="26" name="مستطيل مستدير الزوايا 5">
            <a:hlinkClick r:id="rId3" action="ppaction://hlinksldjump"/>
            <a:extLst>
              <a:ext uri="{FF2B5EF4-FFF2-40B4-BE49-F238E27FC236}">
                <a16:creationId xmlns:a16="http://schemas.microsoft.com/office/drawing/2014/main" id="{E64A8A2D-6C35-4B43-954F-88192320557A}"/>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7" name="مستطيل مستدير الزوايا 11">
            <a:hlinkClick r:id="rId4" action="ppaction://hlinksldjump"/>
            <a:extLst>
              <a:ext uri="{FF2B5EF4-FFF2-40B4-BE49-F238E27FC236}">
                <a16:creationId xmlns:a16="http://schemas.microsoft.com/office/drawing/2014/main" id="{813BB50A-B4CF-46F1-9226-585DD0DEB480}"/>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2">
            <a:hlinkClick r:id="rId5" action="ppaction://hlinksldjump"/>
            <a:extLst>
              <a:ext uri="{FF2B5EF4-FFF2-40B4-BE49-F238E27FC236}">
                <a16:creationId xmlns:a16="http://schemas.microsoft.com/office/drawing/2014/main" id="{728F45AD-EDF1-4B23-9A5B-F73944C10197}"/>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6" action="ppaction://hlinksldjump"/>
            <a:extLst>
              <a:ext uri="{FF2B5EF4-FFF2-40B4-BE49-F238E27FC236}">
                <a16:creationId xmlns:a16="http://schemas.microsoft.com/office/drawing/2014/main" id="{864EB9EB-A4EE-429B-8F3B-37E4C3588AEC}"/>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7" action="ppaction://hlinksldjump"/>
            <a:extLst>
              <a:ext uri="{FF2B5EF4-FFF2-40B4-BE49-F238E27FC236}">
                <a16:creationId xmlns:a16="http://schemas.microsoft.com/office/drawing/2014/main" id="{6DD177CE-013D-4E1D-95FD-BD55C5385C02}"/>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8" action="ppaction://hlinksldjump"/>
            <a:extLst>
              <a:ext uri="{FF2B5EF4-FFF2-40B4-BE49-F238E27FC236}">
                <a16:creationId xmlns:a16="http://schemas.microsoft.com/office/drawing/2014/main" id="{B3D4E206-021E-48E4-9DE6-8EAEEE8698CA}"/>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9" action="ppaction://hlinksldjump"/>
            <a:extLst>
              <a:ext uri="{FF2B5EF4-FFF2-40B4-BE49-F238E27FC236}">
                <a16:creationId xmlns:a16="http://schemas.microsoft.com/office/drawing/2014/main" id="{40BDF398-A8B0-40F0-9352-9FDF62DC4E05}"/>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9" name="مستطيل مستدير الزوايا 16">
            <a:hlinkClick r:id="rId10" action="ppaction://hlinksldjump"/>
            <a:extLst>
              <a:ext uri="{FF2B5EF4-FFF2-40B4-BE49-F238E27FC236}">
                <a16:creationId xmlns:a16="http://schemas.microsoft.com/office/drawing/2014/main" id="{1820DCFD-FFDC-46FF-A5ED-049819FFE90A}"/>
              </a:ext>
            </a:extLst>
          </p:cNvPr>
          <p:cNvSpPr/>
          <p:nvPr/>
        </p:nvSpPr>
        <p:spPr>
          <a:xfrm>
            <a:off x="10517774" y="4568641"/>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0" name="TextBox 39">
            <a:extLst>
              <a:ext uri="{FF2B5EF4-FFF2-40B4-BE49-F238E27FC236}">
                <a16:creationId xmlns:a16="http://schemas.microsoft.com/office/drawing/2014/main" id="{0FB2E0C7-0B7F-4FE5-A931-BF6F6C092043}"/>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41" name="TextBox 40">
            <a:extLst>
              <a:ext uri="{FF2B5EF4-FFF2-40B4-BE49-F238E27FC236}">
                <a16:creationId xmlns:a16="http://schemas.microsoft.com/office/drawing/2014/main" id="{2F089CC3-FDFB-4A9C-B632-EF5FE2784318}"/>
              </a:ext>
            </a:extLst>
          </p:cNvPr>
          <p:cNvSpPr txBox="1"/>
          <p:nvPr/>
        </p:nvSpPr>
        <p:spPr>
          <a:xfrm>
            <a:off x="-77638" y="6498220"/>
            <a:ext cx="8626413"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النشاط الاقتصادي والإنتاج</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818256552"/>
      </p:ext>
    </p:extLst>
  </p:cSld>
  <p:clrMapOvr>
    <a:masterClrMapping/>
  </p:clrMapOvr>
  <p:transition spd="slow">
    <p:wheel spokes="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55416" y="1378628"/>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rtl="1"/>
            <a:endParaRPr lang="ar-BH" sz="3600" dirty="0">
              <a:solidFill>
                <a:srgbClr val="C00000"/>
              </a:solidFill>
              <a:latin typeface="Sakkal Majalla" panose="02000000000000000000" pitchFamily="2" charset="-78"/>
              <a:cs typeface="Sultan bold" pitchFamily="2" charset="-78"/>
            </a:endParaRPr>
          </a:p>
        </p:txBody>
      </p:sp>
      <p:sp>
        <p:nvSpPr>
          <p:cNvPr id="9" name="Rectangle 6">
            <a:extLst>
              <a:ext uri="{FF2B5EF4-FFF2-40B4-BE49-F238E27FC236}">
                <a16:creationId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id="{EC34A592-DBF2-4D18-9F2F-AFE685E57A40}"/>
              </a:ext>
            </a:extLst>
          </p:cNvPr>
          <p:cNvSpPr/>
          <p:nvPr/>
        </p:nvSpPr>
        <p:spPr>
          <a:xfrm>
            <a:off x="3838197" y="177021"/>
            <a:ext cx="8643363"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id="{E78E3F30-EF5E-4302-B73F-67E8AB2EFBBA}"/>
              </a:ext>
            </a:extLst>
          </p:cNvPr>
          <p:cNvSpPr/>
          <p:nvPr/>
        </p:nvSpPr>
        <p:spPr>
          <a:xfrm>
            <a:off x="3787697" y="441428"/>
            <a:ext cx="7419019" cy="553998"/>
          </a:xfrm>
          <a:prstGeom prst="rect">
            <a:avLst/>
          </a:prstGeom>
        </p:spPr>
        <p:txBody>
          <a:bodyPr wrap="none">
            <a:spAutoFit/>
          </a:bodyPr>
          <a:lstStyle/>
          <a:p>
            <a:pPr algn="r" rtl="1">
              <a:spcBef>
                <a:spcPts val="0"/>
              </a:spcBef>
              <a:spcAft>
                <a:spcPts val="1000"/>
              </a:spcAft>
            </a:pPr>
            <a:r>
              <a:rPr lang="ar-BH" sz="3000" dirty="0">
                <a:solidFill>
                  <a:schemeClr val="bg1"/>
                </a:solidFill>
                <a:latin typeface="Sakkal Majalla" panose="02000000000000000000" pitchFamily="2" charset="-78"/>
                <a:cs typeface="Sultan bold" pitchFamily="2" charset="-78"/>
              </a:rPr>
              <a:t>المقومات الاقتصادية والقطاعات الاقتصادية في مملكة البحرين</a:t>
            </a:r>
          </a:p>
        </p:txBody>
      </p:sp>
      <p:grpSp>
        <p:nvGrpSpPr>
          <p:cNvPr id="24" name="Google Shape;536;p37">
            <a:extLst>
              <a:ext uri="{FF2B5EF4-FFF2-40B4-BE49-F238E27FC236}">
                <a16:creationId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 name="Diagram 2">
            <a:extLst>
              <a:ext uri="{FF2B5EF4-FFF2-40B4-BE49-F238E27FC236}">
                <a16:creationId xmlns:a16="http://schemas.microsoft.com/office/drawing/2014/main" id="{3801A52E-86B9-49DE-919A-FBD20E656297}"/>
              </a:ext>
            </a:extLst>
          </p:cNvPr>
          <p:cNvGraphicFramePr/>
          <p:nvPr>
            <p:extLst>
              <p:ext uri="{D42A27DB-BD31-4B8C-83A1-F6EECF244321}">
                <p14:modId xmlns:p14="http://schemas.microsoft.com/office/powerpoint/2010/main" val="2370587437"/>
              </p:ext>
            </p:extLst>
          </p:nvPr>
        </p:nvGraphicFramePr>
        <p:xfrm>
          <a:off x="1412240" y="1463519"/>
          <a:ext cx="7833360" cy="4985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مستطيل مستدير الزوايا 5">
            <a:hlinkClick r:id="rId7" action="ppaction://hlinksldjump"/>
            <a:extLst>
              <a:ext uri="{FF2B5EF4-FFF2-40B4-BE49-F238E27FC236}">
                <a16:creationId xmlns:a16="http://schemas.microsoft.com/office/drawing/2014/main" id="{C5351CDC-45D8-4F61-B94B-5B80EA463EB3}"/>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6" name="مستطيل مستدير الزوايا 11">
            <a:hlinkClick r:id="rId8" action="ppaction://hlinksldjump"/>
            <a:extLst>
              <a:ext uri="{FF2B5EF4-FFF2-40B4-BE49-F238E27FC236}">
                <a16:creationId xmlns:a16="http://schemas.microsoft.com/office/drawing/2014/main" id="{FC0C6D24-67BF-41F5-ADD0-968335914492}"/>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7" name="مستطيل مستدير الزوايا 12">
            <a:hlinkClick r:id="rId9" action="ppaction://hlinksldjump"/>
            <a:extLst>
              <a:ext uri="{FF2B5EF4-FFF2-40B4-BE49-F238E27FC236}">
                <a16:creationId xmlns:a16="http://schemas.microsoft.com/office/drawing/2014/main" id="{4099E910-222D-448B-A62A-AE7C2625AFE6}"/>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6">
            <a:hlinkClick r:id="rId10" action="ppaction://hlinksldjump"/>
            <a:extLst>
              <a:ext uri="{FF2B5EF4-FFF2-40B4-BE49-F238E27FC236}">
                <a16:creationId xmlns:a16="http://schemas.microsoft.com/office/drawing/2014/main" id="{8AB92D51-7DCA-4C01-A3E2-F54962F1A3E7}"/>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11" action="ppaction://hlinksldjump"/>
            <a:extLst>
              <a:ext uri="{FF2B5EF4-FFF2-40B4-BE49-F238E27FC236}">
                <a16:creationId xmlns:a16="http://schemas.microsoft.com/office/drawing/2014/main" id="{37A23879-7AD0-4A01-888B-5A203AE15DFB}"/>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12" action="ppaction://hlinksldjump"/>
            <a:extLst>
              <a:ext uri="{FF2B5EF4-FFF2-40B4-BE49-F238E27FC236}">
                <a16:creationId xmlns:a16="http://schemas.microsoft.com/office/drawing/2014/main" id="{474D5626-266B-441F-A293-58CB698C9A57}"/>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13" action="ppaction://hlinksldjump"/>
            <a:extLst>
              <a:ext uri="{FF2B5EF4-FFF2-40B4-BE49-F238E27FC236}">
                <a16:creationId xmlns:a16="http://schemas.microsoft.com/office/drawing/2014/main" id="{6BE61027-E549-4B5D-B7C4-201D903F5112}"/>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8" name="مستطيل مستدير الزوايا 16">
            <a:hlinkClick r:id="rId14" action="ppaction://hlinksldjump"/>
            <a:extLst>
              <a:ext uri="{FF2B5EF4-FFF2-40B4-BE49-F238E27FC236}">
                <a16:creationId xmlns:a16="http://schemas.microsoft.com/office/drawing/2014/main" id="{E2E6E4C8-D0CD-4309-A775-DF2144736FDA}"/>
              </a:ext>
            </a:extLst>
          </p:cNvPr>
          <p:cNvSpPr/>
          <p:nvPr/>
        </p:nvSpPr>
        <p:spPr>
          <a:xfrm>
            <a:off x="10517774" y="4568641"/>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9" name="TextBox 38">
            <a:extLst>
              <a:ext uri="{FF2B5EF4-FFF2-40B4-BE49-F238E27FC236}">
                <a16:creationId xmlns:a16="http://schemas.microsoft.com/office/drawing/2014/main" id="{DC942F74-3B31-4D7A-9E21-C73AA7AC3A0E}"/>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40" name="TextBox 39">
            <a:extLst>
              <a:ext uri="{FF2B5EF4-FFF2-40B4-BE49-F238E27FC236}">
                <a16:creationId xmlns:a16="http://schemas.microsoft.com/office/drawing/2014/main" id="{AA787A6B-B0E8-4781-83C0-2D263C124387}"/>
              </a:ext>
            </a:extLst>
          </p:cNvPr>
          <p:cNvSpPr txBox="1"/>
          <p:nvPr/>
        </p:nvSpPr>
        <p:spPr>
          <a:xfrm>
            <a:off x="-77638" y="6498220"/>
            <a:ext cx="8626413"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النشاط الاقتصادي والإنتاج</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58079795"/>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55416" y="1378628"/>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rtl="1"/>
            <a:endParaRPr lang="ar-BH" sz="3600" dirty="0">
              <a:solidFill>
                <a:srgbClr val="C00000"/>
              </a:solidFill>
              <a:latin typeface="Sakkal Majalla" panose="02000000000000000000" pitchFamily="2" charset="-78"/>
              <a:cs typeface="Sultan bold" pitchFamily="2" charset="-78"/>
            </a:endParaRPr>
          </a:p>
        </p:txBody>
      </p:sp>
      <p:sp>
        <p:nvSpPr>
          <p:cNvPr id="9" name="Rectangle 6">
            <a:extLst>
              <a:ext uri="{FF2B5EF4-FFF2-40B4-BE49-F238E27FC236}">
                <a16:creationId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id="{EC34A592-DBF2-4D18-9F2F-AFE685E57A40}"/>
              </a:ext>
            </a:extLst>
          </p:cNvPr>
          <p:cNvSpPr/>
          <p:nvPr/>
        </p:nvSpPr>
        <p:spPr>
          <a:xfrm>
            <a:off x="3838197" y="177021"/>
            <a:ext cx="8643363"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id="{E78E3F30-EF5E-4302-B73F-67E8AB2EFBBA}"/>
              </a:ext>
            </a:extLst>
          </p:cNvPr>
          <p:cNvSpPr/>
          <p:nvPr/>
        </p:nvSpPr>
        <p:spPr>
          <a:xfrm>
            <a:off x="3787697" y="441428"/>
            <a:ext cx="7419019" cy="553998"/>
          </a:xfrm>
          <a:prstGeom prst="rect">
            <a:avLst/>
          </a:prstGeom>
        </p:spPr>
        <p:txBody>
          <a:bodyPr wrap="none">
            <a:spAutoFit/>
          </a:bodyPr>
          <a:lstStyle/>
          <a:p>
            <a:pPr algn="r" rtl="1">
              <a:spcBef>
                <a:spcPts val="0"/>
              </a:spcBef>
              <a:spcAft>
                <a:spcPts val="1000"/>
              </a:spcAft>
            </a:pPr>
            <a:r>
              <a:rPr lang="ar-BH" sz="3000" dirty="0">
                <a:solidFill>
                  <a:schemeClr val="bg1"/>
                </a:solidFill>
                <a:latin typeface="Sakkal Majalla" panose="02000000000000000000" pitchFamily="2" charset="-78"/>
                <a:cs typeface="Sultan bold" pitchFamily="2" charset="-78"/>
              </a:rPr>
              <a:t>المقومات الاقتصادية والقطاعات الاقتصادية في مملكة البحرين</a:t>
            </a:r>
          </a:p>
        </p:txBody>
      </p:sp>
      <p:grpSp>
        <p:nvGrpSpPr>
          <p:cNvPr id="24" name="Google Shape;536;p37">
            <a:extLst>
              <a:ext uri="{FF2B5EF4-FFF2-40B4-BE49-F238E27FC236}">
                <a16:creationId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Diagram 1">
            <a:extLst>
              <a:ext uri="{FF2B5EF4-FFF2-40B4-BE49-F238E27FC236}">
                <a16:creationId xmlns:a16="http://schemas.microsoft.com/office/drawing/2014/main" id="{9F0C3F3F-8B8A-40D9-B724-110BAC0935F3}"/>
              </a:ext>
            </a:extLst>
          </p:cNvPr>
          <p:cNvGraphicFramePr/>
          <p:nvPr>
            <p:extLst>
              <p:ext uri="{D42A27DB-BD31-4B8C-83A1-F6EECF244321}">
                <p14:modId xmlns:p14="http://schemas.microsoft.com/office/powerpoint/2010/main" val="3868886517"/>
              </p:ext>
            </p:extLst>
          </p:nvPr>
        </p:nvGraphicFramePr>
        <p:xfrm>
          <a:off x="995680" y="118568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مستطيل مستدير الزوايا 5">
            <a:hlinkClick r:id="rId7" action="ppaction://hlinksldjump"/>
            <a:extLst>
              <a:ext uri="{FF2B5EF4-FFF2-40B4-BE49-F238E27FC236}">
                <a16:creationId xmlns:a16="http://schemas.microsoft.com/office/drawing/2014/main" id="{BF338A1E-DEE8-4CA2-9BE5-843C0FA05C18}"/>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6" name="مستطيل مستدير الزوايا 11">
            <a:hlinkClick r:id="rId8" action="ppaction://hlinksldjump"/>
            <a:extLst>
              <a:ext uri="{FF2B5EF4-FFF2-40B4-BE49-F238E27FC236}">
                <a16:creationId xmlns:a16="http://schemas.microsoft.com/office/drawing/2014/main" id="{9D54AC9F-4080-4EF7-9D6A-E8C6A0DE4E95}"/>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7" name="مستطيل مستدير الزوايا 12">
            <a:hlinkClick r:id="rId9" action="ppaction://hlinksldjump"/>
            <a:extLst>
              <a:ext uri="{FF2B5EF4-FFF2-40B4-BE49-F238E27FC236}">
                <a16:creationId xmlns:a16="http://schemas.microsoft.com/office/drawing/2014/main" id="{501B4B5A-CC13-46CE-BFF2-784D82735382}"/>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6">
            <a:hlinkClick r:id="rId10" action="ppaction://hlinksldjump"/>
            <a:extLst>
              <a:ext uri="{FF2B5EF4-FFF2-40B4-BE49-F238E27FC236}">
                <a16:creationId xmlns:a16="http://schemas.microsoft.com/office/drawing/2014/main" id="{85800353-7F67-4A0E-8659-99C584444556}"/>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11" action="ppaction://hlinksldjump"/>
            <a:extLst>
              <a:ext uri="{FF2B5EF4-FFF2-40B4-BE49-F238E27FC236}">
                <a16:creationId xmlns:a16="http://schemas.microsoft.com/office/drawing/2014/main" id="{A4AD290B-81A0-4382-85A3-662DDB7569E2}"/>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12" action="ppaction://hlinksldjump"/>
            <a:extLst>
              <a:ext uri="{FF2B5EF4-FFF2-40B4-BE49-F238E27FC236}">
                <a16:creationId xmlns:a16="http://schemas.microsoft.com/office/drawing/2014/main" id="{66996FED-A198-4B5B-B019-E22A2D9EE4EE}"/>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13" action="ppaction://hlinksldjump"/>
            <a:extLst>
              <a:ext uri="{FF2B5EF4-FFF2-40B4-BE49-F238E27FC236}">
                <a16:creationId xmlns:a16="http://schemas.microsoft.com/office/drawing/2014/main" id="{55A99E2E-36DE-4837-870D-FC0C76CA940F}"/>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8" name="مستطيل مستدير الزوايا 16">
            <a:hlinkClick r:id="rId14" action="ppaction://hlinksldjump"/>
            <a:extLst>
              <a:ext uri="{FF2B5EF4-FFF2-40B4-BE49-F238E27FC236}">
                <a16:creationId xmlns:a16="http://schemas.microsoft.com/office/drawing/2014/main" id="{E0D5FE08-A690-43F0-9C44-EDDF84E37BBA}"/>
              </a:ext>
            </a:extLst>
          </p:cNvPr>
          <p:cNvSpPr/>
          <p:nvPr/>
        </p:nvSpPr>
        <p:spPr>
          <a:xfrm>
            <a:off x="10517774" y="4568641"/>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9" name="TextBox 38">
            <a:extLst>
              <a:ext uri="{FF2B5EF4-FFF2-40B4-BE49-F238E27FC236}">
                <a16:creationId xmlns:a16="http://schemas.microsoft.com/office/drawing/2014/main" id="{385CA3B1-C67C-495F-8379-988FA1F989C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40" name="TextBox 39">
            <a:extLst>
              <a:ext uri="{FF2B5EF4-FFF2-40B4-BE49-F238E27FC236}">
                <a16:creationId xmlns:a16="http://schemas.microsoft.com/office/drawing/2014/main" id="{02D5AC20-BF30-408B-A864-473FFBD2A612}"/>
              </a:ext>
            </a:extLst>
          </p:cNvPr>
          <p:cNvSpPr txBox="1"/>
          <p:nvPr/>
        </p:nvSpPr>
        <p:spPr>
          <a:xfrm>
            <a:off x="-77638" y="6498220"/>
            <a:ext cx="8626413"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النشاط الاقتصادي والإنتاج</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60515865"/>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55416" y="1378628"/>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rtl="1"/>
            <a:r>
              <a:rPr lang="ar-BH" sz="4400" dirty="0">
                <a:solidFill>
                  <a:schemeClr val="tx1"/>
                </a:solidFill>
                <a:latin typeface="Sakkal Majalla" panose="02000000000000000000" pitchFamily="2" charset="-78"/>
                <a:cs typeface="Sakkal Majalla" panose="02000000000000000000" pitchFamily="2" charset="-78"/>
              </a:rPr>
              <a:t>يختلف مفهوم رأس المال في الاقتصاد عنه في الإدارة، أو المحاسبة، أو المفهوم المعتاد لدى الناس، والمتمثّل برأس المال النقدي، فالنقود في الاقتصاد ليست سوى وسيلةٍ للتبادل ومقياسٍ للقيمة، ولكنّها لا تُعَدُّ عنصرًا من عناصر الإنتاج، لأنّها لا تُسهم في العملية الإنتاجيّة إلّا إذا قمنا باستعمالها لشراء السلع الرأسمالية (الإنتاجية).</a:t>
            </a:r>
            <a:endParaRPr lang="en-US" sz="4400" dirty="0">
              <a:solidFill>
                <a:schemeClr val="tx1"/>
              </a:solidFill>
              <a:latin typeface="Sakkal Majalla" panose="02000000000000000000" pitchFamily="2" charset="-78"/>
              <a:cs typeface="Sakkal Majalla" panose="02000000000000000000" pitchFamily="2" charset="-78"/>
            </a:endParaRPr>
          </a:p>
          <a:p>
            <a:pPr algn="just" rtl="1"/>
            <a:endParaRPr lang="ar-BH"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id="{EC34A592-DBF2-4D18-9F2F-AFE685E57A40}"/>
              </a:ext>
            </a:extLst>
          </p:cNvPr>
          <p:cNvSpPr/>
          <p:nvPr/>
        </p:nvSpPr>
        <p:spPr>
          <a:xfrm>
            <a:off x="3838197" y="177021"/>
            <a:ext cx="8643363"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id="{E78E3F30-EF5E-4302-B73F-67E8AB2EFBBA}"/>
              </a:ext>
            </a:extLst>
          </p:cNvPr>
          <p:cNvSpPr/>
          <p:nvPr/>
        </p:nvSpPr>
        <p:spPr>
          <a:xfrm>
            <a:off x="6832553" y="245042"/>
            <a:ext cx="1619354" cy="1107996"/>
          </a:xfrm>
          <a:prstGeom prst="rect">
            <a:avLst/>
          </a:prstGeom>
        </p:spPr>
        <p:txBody>
          <a:bodyPr wrap="none">
            <a:spAutoFit/>
          </a:bodyPr>
          <a:lstStyle/>
          <a:p>
            <a:pPr algn="r" rtl="1">
              <a:spcBef>
                <a:spcPts val="0"/>
              </a:spcBef>
              <a:spcAft>
                <a:spcPts val="1000"/>
              </a:spcAft>
            </a:pPr>
            <a:r>
              <a:rPr lang="ar-BH" sz="6600" dirty="0">
                <a:solidFill>
                  <a:schemeClr val="bg1"/>
                </a:solidFill>
                <a:latin typeface="Sakkal Majalla" panose="02000000000000000000" pitchFamily="2" charset="-78"/>
                <a:cs typeface="Sultan bold" pitchFamily="2" charset="-78"/>
              </a:rPr>
              <a:t>إضاءة</a:t>
            </a:r>
          </a:p>
        </p:txBody>
      </p:sp>
      <p:grpSp>
        <p:nvGrpSpPr>
          <p:cNvPr id="8" name="Shape 901">
            <a:extLst>
              <a:ext uri="{FF2B5EF4-FFF2-40B4-BE49-F238E27FC236}">
                <a16:creationId xmlns:a16="http://schemas.microsoft.com/office/drawing/2014/main" id="{0ED58C1E-9150-4575-A94A-05FAAA31C1C7}"/>
              </a:ext>
            </a:extLst>
          </p:cNvPr>
          <p:cNvGrpSpPr/>
          <p:nvPr/>
        </p:nvGrpSpPr>
        <p:grpSpPr>
          <a:xfrm>
            <a:off x="10939114" y="258392"/>
            <a:ext cx="585230" cy="945829"/>
            <a:chOff x="6718575" y="2318625"/>
            <a:chExt cx="256950" cy="407375"/>
          </a:xfrm>
        </p:grpSpPr>
        <p:sp>
          <p:nvSpPr>
            <p:cNvPr id="10" name="Shape 902">
              <a:extLst>
                <a:ext uri="{FF2B5EF4-FFF2-40B4-BE49-F238E27FC236}">
                  <a16:creationId xmlns:a16="http://schemas.microsoft.com/office/drawing/2014/main" id="{5A69623D-8F2C-4EB0-AC0C-3B23FB3C5F0D}"/>
                </a:ext>
              </a:extLst>
            </p:cNvPr>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 name="Shape 903">
              <a:extLst>
                <a:ext uri="{FF2B5EF4-FFF2-40B4-BE49-F238E27FC236}">
                  <a16:creationId xmlns:a16="http://schemas.microsoft.com/office/drawing/2014/main" id="{B044AEBC-E8E7-4948-86EC-A00142099CB0}"/>
                </a:ext>
              </a:extLst>
            </p:cNvPr>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 name="Shape 904">
              <a:extLst>
                <a:ext uri="{FF2B5EF4-FFF2-40B4-BE49-F238E27FC236}">
                  <a16:creationId xmlns:a16="http://schemas.microsoft.com/office/drawing/2014/main" id="{3ACE4774-3EA8-4BF5-9318-EA7C83829748}"/>
                </a:ext>
              </a:extLst>
            </p:cNvPr>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 name="Shape 905">
              <a:extLst>
                <a:ext uri="{FF2B5EF4-FFF2-40B4-BE49-F238E27FC236}">
                  <a16:creationId xmlns:a16="http://schemas.microsoft.com/office/drawing/2014/main" id="{A2D9C5D4-A017-433D-8A4D-40074A0EB038}"/>
                </a:ext>
              </a:extLst>
            </p:cNvPr>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5" name="Shape 906">
              <a:extLst>
                <a:ext uri="{FF2B5EF4-FFF2-40B4-BE49-F238E27FC236}">
                  <a16:creationId xmlns:a16="http://schemas.microsoft.com/office/drawing/2014/main" id="{0F4633F3-C511-4B50-AB93-1E8953780FAC}"/>
                </a:ext>
              </a:extLst>
            </p:cNvPr>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907">
              <a:extLst>
                <a:ext uri="{FF2B5EF4-FFF2-40B4-BE49-F238E27FC236}">
                  <a16:creationId xmlns:a16="http://schemas.microsoft.com/office/drawing/2014/main" id="{1EA2822D-485F-440B-908D-CC18CCB6B917}"/>
                </a:ext>
              </a:extLst>
            </p:cNvPr>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908">
              <a:extLst>
                <a:ext uri="{FF2B5EF4-FFF2-40B4-BE49-F238E27FC236}">
                  <a16:creationId xmlns:a16="http://schemas.microsoft.com/office/drawing/2014/main" id="{DB33DE35-A918-4307-BADE-45F6CCB2701B}"/>
                </a:ext>
              </a:extLst>
            </p:cNvPr>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 name="Shape 909">
              <a:extLst>
                <a:ext uri="{FF2B5EF4-FFF2-40B4-BE49-F238E27FC236}">
                  <a16:creationId xmlns:a16="http://schemas.microsoft.com/office/drawing/2014/main" id="{F37E883A-ED95-4503-ADCA-637CFD7BBC14}"/>
                </a:ext>
              </a:extLst>
            </p:cNvPr>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19" name="مستطيل مستدير الزوايا 5">
            <a:hlinkClick r:id="rId2" action="ppaction://hlinksldjump"/>
            <a:extLst>
              <a:ext uri="{FF2B5EF4-FFF2-40B4-BE49-F238E27FC236}">
                <a16:creationId xmlns:a16="http://schemas.microsoft.com/office/drawing/2014/main" id="{B9EDB43C-257C-4BE3-8641-D88669A39EAB}"/>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0" name="مستطيل مستدير الزوايا 11">
            <a:hlinkClick r:id="rId3" action="ppaction://hlinksldjump"/>
            <a:extLst>
              <a:ext uri="{FF2B5EF4-FFF2-40B4-BE49-F238E27FC236}">
                <a16:creationId xmlns:a16="http://schemas.microsoft.com/office/drawing/2014/main" id="{CDA9966B-2E61-4A1D-9BBD-82350214EA86}"/>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1" name="مستطيل مستدير الزوايا 12">
            <a:hlinkClick r:id="rId4" action="ppaction://hlinksldjump"/>
            <a:extLst>
              <a:ext uri="{FF2B5EF4-FFF2-40B4-BE49-F238E27FC236}">
                <a16:creationId xmlns:a16="http://schemas.microsoft.com/office/drawing/2014/main" id="{114DC34E-AF0E-49FD-8EE1-D160A213E6A9}"/>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4" name="مستطيل مستدير الزوايا 16">
            <a:hlinkClick r:id="rId5" action="ppaction://hlinksldjump"/>
            <a:extLst>
              <a:ext uri="{FF2B5EF4-FFF2-40B4-BE49-F238E27FC236}">
                <a16:creationId xmlns:a16="http://schemas.microsoft.com/office/drawing/2014/main" id="{1AF719B0-06E8-43CF-BE4F-F0B6D1E3DDEA}"/>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25" name="مستطيل مستدير الزوايا 16">
            <a:hlinkClick r:id="rId6" action="ppaction://hlinksldjump"/>
            <a:extLst>
              <a:ext uri="{FF2B5EF4-FFF2-40B4-BE49-F238E27FC236}">
                <a16:creationId xmlns:a16="http://schemas.microsoft.com/office/drawing/2014/main" id="{B3023486-975E-46A1-9532-DEBF6089FEA0}"/>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26" name="مستطيل مستدير الزوايا 16">
            <a:hlinkClick r:id="rId7" action="ppaction://hlinksldjump"/>
            <a:extLst>
              <a:ext uri="{FF2B5EF4-FFF2-40B4-BE49-F238E27FC236}">
                <a16:creationId xmlns:a16="http://schemas.microsoft.com/office/drawing/2014/main" id="{EF008EA6-A229-4988-BF37-822AADA04848}"/>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7" name="مستطيل مستدير الزوايا 16">
            <a:hlinkClick r:id="rId8" action="ppaction://hlinksldjump"/>
            <a:extLst>
              <a:ext uri="{FF2B5EF4-FFF2-40B4-BE49-F238E27FC236}">
                <a16:creationId xmlns:a16="http://schemas.microsoft.com/office/drawing/2014/main" id="{CCAC0220-F5E0-4D78-9FD0-AFA144F03E0F}"/>
              </a:ext>
            </a:extLst>
          </p:cNvPr>
          <p:cNvSpPr/>
          <p:nvPr/>
        </p:nvSpPr>
        <p:spPr>
          <a:xfrm>
            <a:off x="10517774" y="5227222"/>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28" name="مستطيل مستدير الزوايا 16">
            <a:hlinkClick r:id="rId9" action="ppaction://hlinksldjump"/>
            <a:extLst>
              <a:ext uri="{FF2B5EF4-FFF2-40B4-BE49-F238E27FC236}">
                <a16:creationId xmlns:a16="http://schemas.microsoft.com/office/drawing/2014/main" id="{E917B1B8-F227-46E4-A580-4DEA63943E3B}"/>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0" name="TextBox 29">
            <a:extLst>
              <a:ext uri="{FF2B5EF4-FFF2-40B4-BE49-F238E27FC236}">
                <a16:creationId xmlns:a16="http://schemas.microsoft.com/office/drawing/2014/main" id="{C1251F65-0A4C-4E16-882A-598064E61DCE}"/>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31" name="TextBox 30">
            <a:extLst>
              <a:ext uri="{FF2B5EF4-FFF2-40B4-BE49-F238E27FC236}">
                <a16:creationId xmlns:a16="http://schemas.microsoft.com/office/drawing/2014/main" id="{7280DE30-185D-4F11-8AE3-E88D614AD24F}"/>
              </a:ext>
            </a:extLst>
          </p:cNvPr>
          <p:cNvSpPr txBox="1"/>
          <p:nvPr/>
        </p:nvSpPr>
        <p:spPr>
          <a:xfrm>
            <a:off x="-77638" y="6498220"/>
            <a:ext cx="8626413"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النشاط الاقتصادي والإنتاج</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3096888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lelogram 6">
            <a:extLst>
              <a:ext uri="{FF2B5EF4-FFF2-40B4-BE49-F238E27FC236}">
                <a16:creationId xmlns:a16="http://schemas.microsoft.com/office/drawing/2014/main" id="{58578253-5B9C-4212-99D5-D54F93781CE6}"/>
              </a:ext>
            </a:extLst>
          </p:cNvPr>
          <p:cNvSpPr/>
          <p:nvPr/>
        </p:nvSpPr>
        <p:spPr>
          <a:xfrm>
            <a:off x="2239991" y="2312988"/>
            <a:ext cx="11974772" cy="3856903"/>
          </a:xfrm>
          <a:prstGeom prst="parallelogram">
            <a:avLst>
              <a:gd name="adj" fmla="val 52022"/>
            </a:avLst>
          </a:prstGeom>
          <a:solidFill>
            <a:srgbClr val="3F53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عنوان 1">
            <a:extLst>
              <a:ext uri="{FF2B5EF4-FFF2-40B4-BE49-F238E27FC236}">
                <a16:creationId xmlns:a16="http://schemas.microsoft.com/office/drawing/2014/main" id="{617D9E4E-BEA6-4D5C-8473-E0A1958A7B94}"/>
              </a:ext>
            </a:extLst>
          </p:cNvPr>
          <p:cNvSpPr txBox="1">
            <a:spLocks/>
          </p:cNvSpPr>
          <p:nvPr/>
        </p:nvSpPr>
        <p:spPr>
          <a:xfrm>
            <a:off x="4596528" y="2717440"/>
            <a:ext cx="6715615" cy="1523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8000" dirty="0">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rPr>
              <a:t>ال</a:t>
            </a:r>
            <a:r>
              <a:rPr lang="ar-BH" sz="8000" dirty="0">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rPr>
              <a:t>وحدة الأولى</a:t>
            </a:r>
            <a:endParaRPr lang="en-US" sz="8000" dirty="0">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endParaRPr>
          </a:p>
        </p:txBody>
      </p:sp>
      <p:sp>
        <p:nvSpPr>
          <p:cNvPr id="9" name="مستطيل 7">
            <a:extLst>
              <a:ext uri="{FF2B5EF4-FFF2-40B4-BE49-F238E27FC236}">
                <a16:creationId xmlns:a16="http://schemas.microsoft.com/office/drawing/2014/main" id="{0B73313E-3D21-4EAF-B04F-252807E1786C}"/>
              </a:ext>
            </a:extLst>
          </p:cNvPr>
          <p:cNvSpPr/>
          <p:nvPr/>
        </p:nvSpPr>
        <p:spPr>
          <a:xfrm>
            <a:off x="3103528" y="4491994"/>
            <a:ext cx="8962710" cy="132343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ar-BH" sz="8000" dirty="0">
                <a:ln>
                  <a:solidFill>
                    <a:srgbClr val="3A616A"/>
                  </a:solidFill>
                </a:ln>
                <a:solidFill>
                  <a:schemeClr val="bg1"/>
                </a:solidFill>
                <a:latin typeface="Arial Black" panose="020B0A04020102020204" pitchFamily="34" charset="0"/>
                <a:cs typeface="Sultan bold" pitchFamily="2" charset="-78"/>
              </a:rPr>
              <a:t>مدخل إلى التربية الاقتصادية</a:t>
            </a:r>
            <a:endParaRPr lang="ar-SA" sz="11500" cap="none" spc="0" dirty="0">
              <a:ln>
                <a:solidFill>
                  <a:srgbClr val="3A616A"/>
                </a:solidFill>
              </a:ln>
              <a:solidFill>
                <a:schemeClr val="bg1"/>
              </a:solidFill>
              <a:effectLst/>
              <a:latin typeface="Arial Black" panose="020B0A04020102020204" pitchFamily="34" charset="0"/>
              <a:cs typeface="Sultan bold" pitchFamily="2" charset="-78"/>
            </a:endParaRPr>
          </a:p>
        </p:txBody>
      </p:sp>
      <p:pic>
        <p:nvPicPr>
          <p:cNvPr id="3" name="Picture 2">
            <a:extLst>
              <a:ext uri="{FF2B5EF4-FFF2-40B4-BE49-F238E27FC236}">
                <a16:creationId xmlns:a16="http://schemas.microsoft.com/office/drawing/2014/main" id="{43C86C6B-F3D9-4D33-AC2E-D5A2EAFBD9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5307" y="116078"/>
            <a:ext cx="1762982" cy="1783785"/>
          </a:xfrm>
          <a:prstGeom prst="rect">
            <a:avLst/>
          </a:prstGeom>
        </p:spPr>
      </p:pic>
      <p:pic>
        <p:nvPicPr>
          <p:cNvPr id="12" name="Picture 11">
            <a:extLst>
              <a:ext uri="{FF2B5EF4-FFF2-40B4-BE49-F238E27FC236}">
                <a16:creationId xmlns:a16="http://schemas.microsoft.com/office/drawing/2014/main" id="{955B15EB-1B14-4132-BF02-73D3B933E7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109" y="513729"/>
            <a:ext cx="5098473" cy="33981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337973886"/>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107143" y="1342936"/>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61963" lvl="0" indent="-461963" algn="just" rtl="1"/>
            <a:r>
              <a:rPr lang="ar-BH" sz="3600" b="1" dirty="0">
                <a:solidFill>
                  <a:schemeClr val="tx1"/>
                </a:solidFill>
                <a:latin typeface="Sakkal Majalla" panose="02000000000000000000" pitchFamily="2" charset="-78"/>
                <a:cs typeface="Sakkal Majalla" panose="02000000000000000000" pitchFamily="2" charset="-78"/>
              </a:rPr>
              <a:t>1. تكرير النفط مثالاً لأحد مستويات الإنتاج المسمى بـ:</a:t>
            </a:r>
            <a:endParaRPr lang="en-US" sz="3600" b="1" dirty="0">
              <a:solidFill>
                <a:schemeClr val="tx1"/>
              </a:solidFill>
              <a:latin typeface="Sakkal Majalla" panose="02000000000000000000" pitchFamily="2" charset="-78"/>
              <a:cs typeface="Sakkal Majalla" panose="02000000000000000000" pitchFamily="2" charset="-78"/>
            </a:endParaRPr>
          </a:p>
          <a:p>
            <a:pPr algn="just" rtl="1">
              <a:lnSpc>
                <a:spcPct val="115000"/>
              </a:lnSpc>
              <a:spcAft>
                <a:spcPts val="800"/>
              </a:spcAft>
            </a:pPr>
            <a:endParaRPr lang="en-US" sz="4000" dirty="0">
              <a:solidFill>
                <a:schemeClr val="tx1"/>
              </a:solidFill>
              <a:latin typeface="Calibri" panose="020F0502020204030204" pitchFamily="34" charset="0"/>
              <a:ea typeface="Calibri" panose="020F0502020204030204" pitchFamily="34" charset="0"/>
              <a:cs typeface="Sultan bold" pitchFamily="2" charset="-78"/>
            </a:endParaRPr>
          </a:p>
        </p:txBody>
      </p:sp>
      <p:sp>
        <p:nvSpPr>
          <p:cNvPr id="8" name="مستطيل مستدير الزوايا 13">
            <a:extLst>
              <a:ext uri="{FF2B5EF4-FFF2-40B4-BE49-F238E27FC236}">
                <a16:creationId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a16="http://schemas.microsoft.com/office/drawing/2014/main"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a16="http://schemas.microsoft.com/office/drawing/2014/main"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10" name="Rectangle: Rounded Corners 2">
            <a:hlinkClick r:id="rId2" action="ppaction://hlinksldjump"/>
            <a:extLst>
              <a:ext uri="{FF2B5EF4-FFF2-40B4-BE49-F238E27FC236}">
                <a16:creationId xmlns:a16="http://schemas.microsoft.com/office/drawing/2014/main" id="{FB0A8EBE-836F-49A1-A783-643002CA0AC9}"/>
              </a:ext>
            </a:extLst>
          </p:cNvPr>
          <p:cNvSpPr/>
          <p:nvPr/>
        </p:nvSpPr>
        <p:spPr>
          <a:xfrm>
            <a:off x="5585347" y="4047530"/>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أ.  </a:t>
            </a:r>
            <a:r>
              <a:rPr lang="ar-BH" sz="3600" b="1" dirty="0">
                <a:solidFill>
                  <a:schemeClr val="tx1"/>
                </a:solidFill>
                <a:latin typeface="Sakkal Majalla" panose="02000000000000000000" pitchFamily="2" charset="-78"/>
                <a:cs typeface="Sakkal Majalla" panose="02000000000000000000" pitchFamily="2" charset="-78"/>
              </a:rPr>
              <a:t>الصناعات الاستخراجية</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2" name="Rectangle: Rounded Corners 3">
            <a:hlinkClick r:id="rId2" action="ppaction://hlinksldjump"/>
            <a:extLst>
              <a:ext uri="{FF2B5EF4-FFF2-40B4-BE49-F238E27FC236}">
                <a16:creationId xmlns:a16="http://schemas.microsoft.com/office/drawing/2014/main" id="{407E2F86-E26B-437A-AD37-88315BB37024}"/>
              </a:ext>
            </a:extLst>
          </p:cNvPr>
          <p:cNvSpPr/>
          <p:nvPr/>
        </p:nvSpPr>
        <p:spPr>
          <a:xfrm>
            <a:off x="5585347" y="5433488"/>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ب.  </a:t>
            </a:r>
            <a:r>
              <a:rPr lang="ar-BH" sz="3600" b="1" dirty="0">
                <a:solidFill>
                  <a:schemeClr val="tx1"/>
                </a:solidFill>
                <a:latin typeface="Sakkal Majalla" panose="02000000000000000000" pitchFamily="2" charset="-78"/>
                <a:cs typeface="Sakkal Majalla" panose="02000000000000000000" pitchFamily="2" charset="-78"/>
              </a:rPr>
              <a:t>الخدمات المساندة</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3" name="Rectangle: Rounded Corners 4">
            <a:hlinkClick r:id="rId3" action="ppaction://hlinksldjump"/>
            <a:extLst>
              <a:ext uri="{FF2B5EF4-FFF2-40B4-BE49-F238E27FC236}">
                <a16:creationId xmlns:a16="http://schemas.microsoft.com/office/drawing/2014/main" id="{F5FEF5D8-A5ED-45AD-A9E7-3296958E11F9}"/>
              </a:ext>
            </a:extLst>
          </p:cNvPr>
          <p:cNvSpPr/>
          <p:nvPr/>
        </p:nvSpPr>
        <p:spPr>
          <a:xfrm>
            <a:off x="362928" y="4047530"/>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ج.  </a:t>
            </a:r>
            <a:r>
              <a:rPr lang="ar-BH" sz="3600" b="1" dirty="0">
                <a:solidFill>
                  <a:schemeClr val="tx1"/>
                </a:solidFill>
                <a:latin typeface="Sakkal Majalla" panose="02000000000000000000" pitchFamily="2" charset="-78"/>
                <a:cs typeface="Sakkal Majalla" panose="02000000000000000000" pitchFamily="2" charset="-78"/>
              </a:rPr>
              <a:t>الصناعات التحويلية</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4" name="Rectangle: Rounded Corners 5">
            <a:hlinkClick r:id="rId2" action="ppaction://hlinksldjump"/>
            <a:extLst>
              <a:ext uri="{FF2B5EF4-FFF2-40B4-BE49-F238E27FC236}">
                <a16:creationId xmlns:a16="http://schemas.microsoft.com/office/drawing/2014/main" id="{771B6A72-9638-44E3-8977-8843B7948E6D}"/>
              </a:ext>
            </a:extLst>
          </p:cNvPr>
          <p:cNvSpPr/>
          <p:nvPr/>
        </p:nvSpPr>
        <p:spPr>
          <a:xfrm>
            <a:off x="362928" y="5433488"/>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د.  </a:t>
            </a:r>
            <a:r>
              <a:rPr lang="ar-BH" sz="3600" b="1" dirty="0">
                <a:solidFill>
                  <a:schemeClr val="tx1"/>
                </a:solidFill>
                <a:latin typeface="Sakkal Majalla" panose="02000000000000000000" pitchFamily="2" charset="-78"/>
                <a:cs typeface="Sakkal Majalla" panose="02000000000000000000" pitchFamily="2" charset="-78"/>
              </a:rPr>
              <a:t>الخدمات غير المباشرة</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5" name="مستطيل مستدير الزوايا 5">
            <a:hlinkClick r:id="rId4" action="ppaction://hlinksldjump"/>
            <a:extLst>
              <a:ext uri="{FF2B5EF4-FFF2-40B4-BE49-F238E27FC236}">
                <a16:creationId xmlns:a16="http://schemas.microsoft.com/office/drawing/2014/main" id="{27DEBE25-CC0A-439B-B7FF-AD20C2FE83F5}"/>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6" name="مستطيل مستدير الزوايا 11">
            <a:hlinkClick r:id="rId5" action="ppaction://hlinksldjump"/>
            <a:extLst>
              <a:ext uri="{FF2B5EF4-FFF2-40B4-BE49-F238E27FC236}">
                <a16:creationId xmlns:a16="http://schemas.microsoft.com/office/drawing/2014/main" id="{4B0A5297-C811-47F1-83D2-499A31797093}"/>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7" name="مستطيل مستدير الزوايا 12">
            <a:hlinkClick r:id="rId6" action="ppaction://hlinksldjump"/>
            <a:extLst>
              <a:ext uri="{FF2B5EF4-FFF2-40B4-BE49-F238E27FC236}">
                <a16:creationId xmlns:a16="http://schemas.microsoft.com/office/drawing/2014/main" id="{8E0A7060-70EA-4650-AE25-BD73E86FC0D7}"/>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18" name="مستطيل مستدير الزوايا 16">
            <a:hlinkClick r:id="rId7" action="ppaction://hlinksldjump"/>
            <a:extLst>
              <a:ext uri="{FF2B5EF4-FFF2-40B4-BE49-F238E27FC236}">
                <a16:creationId xmlns:a16="http://schemas.microsoft.com/office/drawing/2014/main" id="{BE0130EC-06A2-4B42-97CC-AE42C42FF946}"/>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19" name="مستطيل مستدير الزوايا 16">
            <a:hlinkClick r:id="rId8" action="ppaction://hlinksldjump"/>
            <a:extLst>
              <a:ext uri="{FF2B5EF4-FFF2-40B4-BE49-F238E27FC236}">
                <a16:creationId xmlns:a16="http://schemas.microsoft.com/office/drawing/2014/main" id="{6BC6DBA3-97A4-47C6-BAB3-6ECA8F9F964D}"/>
              </a:ext>
            </a:extLst>
          </p:cNvPr>
          <p:cNvSpPr/>
          <p:nvPr/>
        </p:nvSpPr>
        <p:spPr>
          <a:xfrm>
            <a:off x="10534343" y="587198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20" name="مستطيل مستدير الزوايا 16">
            <a:hlinkClick r:id="rId9" action="ppaction://hlinksldjump"/>
            <a:extLst>
              <a:ext uri="{FF2B5EF4-FFF2-40B4-BE49-F238E27FC236}">
                <a16:creationId xmlns:a16="http://schemas.microsoft.com/office/drawing/2014/main" id="{058667A6-4BD3-4AB9-8E96-EB3ED758D471}"/>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1" name="مستطيل مستدير الزوايا 16">
            <a:hlinkClick r:id="rId10" action="ppaction://hlinksldjump"/>
            <a:extLst>
              <a:ext uri="{FF2B5EF4-FFF2-40B4-BE49-F238E27FC236}">
                <a16:creationId xmlns:a16="http://schemas.microsoft.com/office/drawing/2014/main" id="{0777820B-10B1-477D-9CF2-43D25868CB90}"/>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22" name="مستطيل مستدير الزوايا 16">
            <a:hlinkClick r:id="rId11" action="ppaction://hlinksldjump"/>
            <a:extLst>
              <a:ext uri="{FF2B5EF4-FFF2-40B4-BE49-F238E27FC236}">
                <a16:creationId xmlns:a16="http://schemas.microsoft.com/office/drawing/2014/main" id="{AEF992B4-0FCE-4B99-9155-6B1CAD2D892F}"/>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3" name="TextBox 22">
            <a:extLst>
              <a:ext uri="{FF2B5EF4-FFF2-40B4-BE49-F238E27FC236}">
                <a16:creationId xmlns:a16="http://schemas.microsoft.com/office/drawing/2014/main" id="{F43A8457-6EAF-47BF-AA54-306472C8FF4E}"/>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24" name="TextBox 23">
            <a:extLst>
              <a:ext uri="{FF2B5EF4-FFF2-40B4-BE49-F238E27FC236}">
                <a16:creationId xmlns:a16="http://schemas.microsoft.com/office/drawing/2014/main" id="{57FDA283-4A2D-44A2-8238-37D3907EEDC3}"/>
              </a:ext>
            </a:extLst>
          </p:cNvPr>
          <p:cNvSpPr txBox="1"/>
          <p:nvPr/>
        </p:nvSpPr>
        <p:spPr>
          <a:xfrm>
            <a:off x="-77638" y="6498220"/>
            <a:ext cx="8626413"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النشاط الاقتصادي والإنتاج</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984491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107143" y="1342936"/>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61963" lvl="0" indent="-461963" algn="just" rtl="1"/>
            <a:r>
              <a:rPr lang="ar-BH" sz="3600" b="1" dirty="0">
                <a:solidFill>
                  <a:schemeClr val="tx1"/>
                </a:solidFill>
                <a:latin typeface="Sakkal Majalla" panose="02000000000000000000" pitchFamily="2" charset="-78"/>
                <a:cs typeface="Sakkal Majalla" panose="02000000000000000000" pitchFamily="2" charset="-78"/>
              </a:rPr>
              <a:t>2. تصنف الخدمات الصحية في مستويات الإنتاج ضمن:</a:t>
            </a:r>
            <a:endParaRPr lang="en-US" sz="3600" b="1" dirty="0">
              <a:solidFill>
                <a:schemeClr val="tx1"/>
              </a:solidFill>
              <a:latin typeface="Sakkal Majalla" panose="02000000000000000000" pitchFamily="2" charset="-78"/>
              <a:cs typeface="Sakkal Majalla" panose="02000000000000000000" pitchFamily="2" charset="-78"/>
            </a:endParaRPr>
          </a:p>
          <a:p>
            <a:pPr algn="just" rtl="1">
              <a:lnSpc>
                <a:spcPct val="115000"/>
              </a:lnSpc>
              <a:spcAft>
                <a:spcPts val="800"/>
              </a:spcAft>
            </a:pPr>
            <a:endParaRPr lang="en-US" sz="4000" dirty="0">
              <a:solidFill>
                <a:schemeClr val="tx1"/>
              </a:solidFill>
              <a:latin typeface="Calibri" panose="020F0502020204030204" pitchFamily="34" charset="0"/>
              <a:ea typeface="Calibri" panose="020F0502020204030204" pitchFamily="34" charset="0"/>
              <a:cs typeface="Sultan bold" pitchFamily="2" charset="-78"/>
            </a:endParaRPr>
          </a:p>
        </p:txBody>
      </p:sp>
      <p:sp>
        <p:nvSpPr>
          <p:cNvPr id="8" name="مستطيل مستدير الزوايا 13">
            <a:extLst>
              <a:ext uri="{FF2B5EF4-FFF2-40B4-BE49-F238E27FC236}">
                <a16:creationId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a16="http://schemas.microsoft.com/office/drawing/2014/main"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a16="http://schemas.microsoft.com/office/drawing/2014/main"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10" name="Rectangle: Rounded Corners 2">
            <a:hlinkClick r:id="rId2" action="ppaction://hlinksldjump"/>
            <a:extLst>
              <a:ext uri="{FF2B5EF4-FFF2-40B4-BE49-F238E27FC236}">
                <a16:creationId xmlns:a16="http://schemas.microsoft.com/office/drawing/2014/main" id="{FB0A8EBE-836F-49A1-A783-643002CA0AC9}"/>
              </a:ext>
            </a:extLst>
          </p:cNvPr>
          <p:cNvSpPr/>
          <p:nvPr/>
        </p:nvSpPr>
        <p:spPr>
          <a:xfrm>
            <a:off x="5585347" y="4047530"/>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أ.  </a:t>
            </a:r>
            <a:r>
              <a:rPr lang="ar-BH" sz="3600" b="1" dirty="0">
                <a:solidFill>
                  <a:schemeClr val="tx1"/>
                </a:solidFill>
                <a:latin typeface="Sakkal Majalla" panose="02000000000000000000" pitchFamily="2" charset="-78"/>
                <a:cs typeface="Sakkal Majalla" panose="02000000000000000000" pitchFamily="2" charset="-78"/>
              </a:rPr>
              <a:t>الصناعات الاستخراجية</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2" name="Rectangle: Rounded Corners 3">
            <a:hlinkClick r:id="rId3" action="ppaction://hlinksldjump"/>
            <a:extLst>
              <a:ext uri="{FF2B5EF4-FFF2-40B4-BE49-F238E27FC236}">
                <a16:creationId xmlns:a16="http://schemas.microsoft.com/office/drawing/2014/main" id="{407E2F86-E26B-437A-AD37-88315BB37024}"/>
              </a:ext>
            </a:extLst>
          </p:cNvPr>
          <p:cNvSpPr/>
          <p:nvPr/>
        </p:nvSpPr>
        <p:spPr>
          <a:xfrm>
            <a:off x="5585347" y="5433488"/>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ب.  </a:t>
            </a:r>
            <a:r>
              <a:rPr lang="ar-BH" sz="3600" b="1" dirty="0">
                <a:solidFill>
                  <a:schemeClr val="tx1"/>
                </a:solidFill>
                <a:latin typeface="Sakkal Majalla" panose="02000000000000000000" pitchFamily="2" charset="-78"/>
                <a:cs typeface="Sakkal Majalla" panose="02000000000000000000" pitchFamily="2" charset="-78"/>
              </a:rPr>
              <a:t>الخدمات المساندة</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3" name="Rectangle: Rounded Corners 4">
            <a:hlinkClick r:id="rId2" action="ppaction://hlinksldjump"/>
            <a:extLst>
              <a:ext uri="{FF2B5EF4-FFF2-40B4-BE49-F238E27FC236}">
                <a16:creationId xmlns:a16="http://schemas.microsoft.com/office/drawing/2014/main" id="{F5FEF5D8-A5ED-45AD-A9E7-3296958E11F9}"/>
              </a:ext>
            </a:extLst>
          </p:cNvPr>
          <p:cNvSpPr/>
          <p:nvPr/>
        </p:nvSpPr>
        <p:spPr>
          <a:xfrm>
            <a:off x="362928" y="4047530"/>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ج.  </a:t>
            </a:r>
            <a:r>
              <a:rPr lang="ar-BH" sz="3600" b="1" dirty="0">
                <a:solidFill>
                  <a:schemeClr val="tx1"/>
                </a:solidFill>
                <a:latin typeface="Sakkal Majalla" panose="02000000000000000000" pitchFamily="2" charset="-78"/>
                <a:cs typeface="Sakkal Majalla" panose="02000000000000000000" pitchFamily="2" charset="-78"/>
              </a:rPr>
              <a:t>الصناعات التحويلية</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4" name="Rectangle: Rounded Corners 5">
            <a:hlinkClick r:id="rId2" action="ppaction://hlinksldjump"/>
            <a:extLst>
              <a:ext uri="{FF2B5EF4-FFF2-40B4-BE49-F238E27FC236}">
                <a16:creationId xmlns:a16="http://schemas.microsoft.com/office/drawing/2014/main" id="{771B6A72-9638-44E3-8977-8843B7948E6D}"/>
              </a:ext>
            </a:extLst>
          </p:cNvPr>
          <p:cNvSpPr/>
          <p:nvPr/>
        </p:nvSpPr>
        <p:spPr>
          <a:xfrm>
            <a:off x="362928" y="5433488"/>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د.  </a:t>
            </a:r>
            <a:r>
              <a:rPr lang="ar-BH" sz="3600" b="1" dirty="0">
                <a:solidFill>
                  <a:schemeClr val="tx1"/>
                </a:solidFill>
                <a:latin typeface="Sakkal Majalla" panose="02000000000000000000" pitchFamily="2" charset="-78"/>
                <a:cs typeface="Sakkal Majalla" panose="02000000000000000000" pitchFamily="2" charset="-78"/>
              </a:rPr>
              <a:t>الخدمات غير المباشرة</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5" name="مستطيل مستدير الزوايا 5">
            <a:hlinkClick r:id="rId4" action="ppaction://hlinksldjump"/>
            <a:extLst>
              <a:ext uri="{FF2B5EF4-FFF2-40B4-BE49-F238E27FC236}">
                <a16:creationId xmlns:a16="http://schemas.microsoft.com/office/drawing/2014/main" id="{DA890919-EFAB-4949-9D0A-63B809390D38}"/>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6" name="مستطيل مستدير الزوايا 11">
            <a:hlinkClick r:id="rId5" action="ppaction://hlinksldjump"/>
            <a:extLst>
              <a:ext uri="{FF2B5EF4-FFF2-40B4-BE49-F238E27FC236}">
                <a16:creationId xmlns:a16="http://schemas.microsoft.com/office/drawing/2014/main" id="{43BF134F-F8B2-4D51-981D-F71A47F92326}"/>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7" name="مستطيل مستدير الزوايا 12">
            <a:hlinkClick r:id="rId6" action="ppaction://hlinksldjump"/>
            <a:extLst>
              <a:ext uri="{FF2B5EF4-FFF2-40B4-BE49-F238E27FC236}">
                <a16:creationId xmlns:a16="http://schemas.microsoft.com/office/drawing/2014/main" id="{D483AE0C-0B03-4E31-BFF7-737F2FC10A6C}"/>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18" name="مستطيل مستدير الزوايا 16">
            <a:hlinkClick r:id="rId7" action="ppaction://hlinksldjump"/>
            <a:extLst>
              <a:ext uri="{FF2B5EF4-FFF2-40B4-BE49-F238E27FC236}">
                <a16:creationId xmlns:a16="http://schemas.microsoft.com/office/drawing/2014/main" id="{4A92A047-D248-43C1-B374-C67C4B60723C}"/>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19" name="مستطيل مستدير الزوايا 16">
            <a:hlinkClick r:id="rId8" action="ppaction://hlinksldjump"/>
            <a:extLst>
              <a:ext uri="{FF2B5EF4-FFF2-40B4-BE49-F238E27FC236}">
                <a16:creationId xmlns:a16="http://schemas.microsoft.com/office/drawing/2014/main" id="{9B560D34-C3B3-4870-A0C0-C805586921B2}"/>
              </a:ext>
            </a:extLst>
          </p:cNvPr>
          <p:cNvSpPr/>
          <p:nvPr/>
        </p:nvSpPr>
        <p:spPr>
          <a:xfrm>
            <a:off x="10534343" y="587198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20" name="مستطيل مستدير الزوايا 16">
            <a:hlinkClick r:id="rId9" action="ppaction://hlinksldjump"/>
            <a:extLst>
              <a:ext uri="{FF2B5EF4-FFF2-40B4-BE49-F238E27FC236}">
                <a16:creationId xmlns:a16="http://schemas.microsoft.com/office/drawing/2014/main" id="{02C6C0AD-E0F3-44AA-8F00-30CE671FB172}"/>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1" name="مستطيل مستدير الزوايا 16">
            <a:hlinkClick r:id="rId10" action="ppaction://hlinksldjump"/>
            <a:extLst>
              <a:ext uri="{FF2B5EF4-FFF2-40B4-BE49-F238E27FC236}">
                <a16:creationId xmlns:a16="http://schemas.microsoft.com/office/drawing/2014/main" id="{5C5C9353-8EF4-4F87-BF49-4B04F2AAE398}"/>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22" name="مستطيل مستدير الزوايا 16">
            <a:hlinkClick r:id="rId11" action="ppaction://hlinksldjump"/>
            <a:extLst>
              <a:ext uri="{FF2B5EF4-FFF2-40B4-BE49-F238E27FC236}">
                <a16:creationId xmlns:a16="http://schemas.microsoft.com/office/drawing/2014/main" id="{A4F16551-79B5-4198-BF6D-D070081E05DE}"/>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3" name="TextBox 22">
            <a:extLst>
              <a:ext uri="{FF2B5EF4-FFF2-40B4-BE49-F238E27FC236}">
                <a16:creationId xmlns:a16="http://schemas.microsoft.com/office/drawing/2014/main" id="{326370BB-10E0-4F5D-9CFB-6088DEA86EB8}"/>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24" name="TextBox 23">
            <a:extLst>
              <a:ext uri="{FF2B5EF4-FFF2-40B4-BE49-F238E27FC236}">
                <a16:creationId xmlns:a16="http://schemas.microsoft.com/office/drawing/2014/main" id="{09CE8BD1-E466-4322-922C-7850E6E755BD}"/>
              </a:ext>
            </a:extLst>
          </p:cNvPr>
          <p:cNvSpPr txBox="1"/>
          <p:nvPr/>
        </p:nvSpPr>
        <p:spPr>
          <a:xfrm>
            <a:off x="-77638" y="6498220"/>
            <a:ext cx="8626413"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النشاط الاقتصادي والإنتاج</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2390898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107143" y="1342936"/>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517525" lvl="0" indent="-517525" algn="just" rtl="1"/>
            <a:r>
              <a:rPr lang="ar-BH" sz="3600" b="1" dirty="0">
                <a:solidFill>
                  <a:schemeClr val="tx1"/>
                </a:solidFill>
                <a:latin typeface="Sakkal Majalla" panose="02000000000000000000" pitchFamily="2" charset="-78"/>
                <a:cs typeface="Sakkal Majalla" panose="02000000000000000000" pitchFamily="2" charset="-78"/>
              </a:rPr>
              <a:t>3. </a:t>
            </a:r>
            <a:r>
              <a:rPr lang="ar-SA" sz="3600" b="1" dirty="0">
                <a:solidFill>
                  <a:schemeClr val="tx1"/>
                </a:solidFill>
                <a:latin typeface="Sakkal Majalla" panose="02000000000000000000" pitchFamily="2" charset="-78"/>
                <a:cs typeface="Sakkal Majalla" panose="02000000000000000000" pitchFamily="2" charset="-78"/>
              </a:rPr>
              <a:t>يعتبر استخراج اللؤلؤ من الصناعات التحويلية.</a:t>
            </a:r>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8" name="مستطيل مستدير الزوايا 13">
            <a:extLst>
              <a:ext uri="{FF2B5EF4-FFF2-40B4-BE49-F238E27FC236}">
                <a16:creationId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a16="http://schemas.microsoft.com/office/drawing/2014/main"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a16="http://schemas.microsoft.com/office/drawing/2014/main"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7" name="Rectangle: Rounded Corners 6">
            <a:hlinkClick r:id="rId2" action="ppaction://hlinksldjump"/>
            <a:extLst>
              <a:ext uri="{FF2B5EF4-FFF2-40B4-BE49-F238E27FC236}">
                <a16:creationId xmlns:a16="http://schemas.microsoft.com/office/drawing/2014/main" id="{469466EF-3A64-44F2-AC2B-86CE8E7AE58A}"/>
              </a:ext>
            </a:extLst>
          </p:cNvPr>
          <p:cNvSpPr/>
          <p:nvPr/>
        </p:nvSpPr>
        <p:spPr>
          <a:xfrm>
            <a:off x="5600860" y="3881480"/>
            <a:ext cx="2936949" cy="856343"/>
          </a:xfrm>
          <a:prstGeom prst="roundRect">
            <a:avLst>
              <a:gd name="adj" fmla="val 50000"/>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صح</a:t>
            </a:r>
            <a:endParaRPr lang="ar-SA" sz="3600" b="1" dirty="0">
              <a:solidFill>
                <a:schemeClr val="bg1"/>
              </a:solidFill>
              <a:latin typeface="Sakkal Majalla" panose="02000000000000000000" pitchFamily="2" charset="-78"/>
              <a:cs typeface="Sakkal Majalla" panose="02000000000000000000" pitchFamily="2" charset="-78"/>
            </a:endParaRPr>
          </a:p>
        </p:txBody>
      </p:sp>
      <p:sp>
        <p:nvSpPr>
          <p:cNvPr id="9" name="Rectangle: Rounded Corners 8">
            <a:hlinkClick r:id="rId3" action="ppaction://hlinksldjump"/>
            <a:extLst>
              <a:ext uri="{FF2B5EF4-FFF2-40B4-BE49-F238E27FC236}">
                <a16:creationId xmlns:a16="http://schemas.microsoft.com/office/drawing/2014/main" id="{338B36B0-4587-4AF3-B569-C62CF62A8977}"/>
              </a:ext>
            </a:extLst>
          </p:cNvPr>
          <p:cNvSpPr/>
          <p:nvPr/>
        </p:nvSpPr>
        <p:spPr>
          <a:xfrm>
            <a:off x="1825829" y="3881480"/>
            <a:ext cx="2936949" cy="856343"/>
          </a:xfrm>
          <a:prstGeom prst="roundRect">
            <a:avLst>
              <a:gd name="adj" fmla="val 50000"/>
            </a:avLst>
          </a:prstGeom>
          <a:solidFill>
            <a:srgbClr val="3A5C8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خطأ</a:t>
            </a:r>
          </a:p>
        </p:txBody>
      </p:sp>
      <p:sp>
        <p:nvSpPr>
          <p:cNvPr id="10" name="مستطيل مستدير الزوايا 5">
            <a:hlinkClick r:id="rId4" action="ppaction://hlinksldjump"/>
            <a:extLst>
              <a:ext uri="{FF2B5EF4-FFF2-40B4-BE49-F238E27FC236}">
                <a16:creationId xmlns:a16="http://schemas.microsoft.com/office/drawing/2014/main" id="{C57F6409-A327-4763-BCF3-680559916CA0}"/>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2" name="مستطيل مستدير الزوايا 11">
            <a:hlinkClick r:id="rId5" action="ppaction://hlinksldjump"/>
            <a:extLst>
              <a:ext uri="{FF2B5EF4-FFF2-40B4-BE49-F238E27FC236}">
                <a16:creationId xmlns:a16="http://schemas.microsoft.com/office/drawing/2014/main" id="{DBC90C97-80F2-4817-8024-DD6EE120B04D}"/>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3" name="مستطيل مستدير الزوايا 12">
            <a:hlinkClick r:id="rId6" action="ppaction://hlinksldjump"/>
            <a:extLst>
              <a:ext uri="{FF2B5EF4-FFF2-40B4-BE49-F238E27FC236}">
                <a16:creationId xmlns:a16="http://schemas.microsoft.com/office/drawing/2014/main" id="{07782167-CC6B-432E-9EAF-D8E9393D7A62}"/>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14" name="مستطيل مستدير الزوايا 16">
            <a:hlinkClick r:id="rId7" action="ppaction://hlinksldjump"/>
            <a:extLst>
              <a:ext uri="{FF2B5EF4-FFF2-40B4-BE49-F238E27FC236}">
                <a16:creationId xmlns:a16="http://schemas.microsoft.com/office/drawing/2014/main" id="{B1E2E86F-1BFE-4D92-8A42-A246A679812D}"/>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15" name="مستطيل مستدير الزوايا 16">
            <a:hlinkClick r:id="rId8" action="ppaction://hlinksldjump"/>
            <a:extLst>
              <a:ext uri="{FF2B5EF4-FFF2-40B4-BE49-F238E27FC236}">
                <a16:creationId xmlns:a16="http://schemas.microsoft.com/office/drawing/2014/main" id="{D3E0E78E-FD92-4943-91ED-D0818D04B050}"/>
              </a:ext>
            </a:extLst>
          </p:cNvPr>
          <p:cNvSpPr/>
          <p:nvPr/>
        </p:nvSpPr>
        <p:spPr>
          <a:xfrm>
            <a:off x="10534343" y="587198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16" name="مستطيل مستدير الزوايا 16">
            <a:hlinkClick r:id="rId9" action="ppaction://hlinksldjump"/>
            <a:extLst>
              <a:ext uri="{FF2B5EF4-FFF2-40B4-BE49-F238E27FC236}">
                <a16:creationId xmlns:a16="http://schemas.microsoft.com/office/drawing/2014/main" id="{E3FB767C-BE81-4834-86F9-E295E93CE744}"/>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17" name="مستطيل مستدير الزوايا 16">
            <a:hlinkClick r:id="rId10" action="ppaction://hlinksldjump"/>
            <a:extLst>
              <a:ext uri="{FF2B5EF4-FFF2-40B4-BE49-F238E27FC236}">
                <a16:creationId xmlns:a16="http://schemas.microsoft.com/office/drawing/2014/main" id="{73DA0256-5A31-4DB5-9EC9-BF414F6C4E06}"/>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18" name="مستطيل مستدير الزوايا 16">
            <a:hlinkClick r:id="rId11" action="ppaction://hlinksldjump"/>
            <a:extLst>
              <a:ext uri="{FF2B5EF4-FFF2-40B4-BE49-F238E27FC236}">
                <a16:creationId xmlns:a16="http://schemas.microsoft.com/office/drawing/2014/main" id="{A16C8941-4C8C-496F-B7D3-ABFC217B0EC5}"/>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19" name="TextBox 18">
            <a:extLst>
              <a:ext uri="{FF2B5EF4-FFF2-40B4-BE49-F238E27FC236}">
                <a16:creationId xmlns:a16="http://schemas.microsoft.com/office/drawing/2014/main" id="{38A49B15-90EE-4CED-8C05-67A52C11FD5C}"/>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20" name="TextBox 19">
            <a:extLst>
              <a:ext uri="{FF2B5EF4-FFF2-40B4-BE49-F238E27FC236}">
                <a16:creationId xmlns:a16="http://schemas.microsoft.com/office/drawing/2014/main" id="{E8EF6D76-8376-4E15-A043-C8F896ED3EDC}"/>
              </a:ext>
            </a:extLst>
          </p:cNvPr>
          <p:cNvSpPr txBox="1"/>
          <p:nvPr/>
        </p:nvSpPr>
        <p:spPr>
          <a:xfrm>
            <a:off x="-77638" y="6498220"/>
            <a:ext cx="8626413"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النشاط الاقتصادي والإنتاج</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267588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107143" y="1342936"/>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61963" lvl="0" indent="-461963" algn="just" rtl="1"/>
            <a:r>
              <a:rPr lang="ar-BH" sz="3600" b="1" dirty="0">
                <a:solidFill>
                  <a:schemeClr val="tx1"/>
                </a:solidFill>
                <a:latin typeface="Sakkal Majalla" panose="02000000000000000000" pitchFamily="2" charset="-78"/>
                <a:cs typeface="Sakkal Majalla" panose="02000000000000000000" pitchFamily="2" charset="-78"/>
              </a:rPr>
              <a:t>4.  يشمل الجهد العضلي والمهارات والقدرات الفكرية وتطبيق المعرفة:</a:t>
            </a:r>
            <a:endParaRPr lang="en-US" sz="3600" b="1" dirty="0">
              <a:solidFill>
                <a:schemeClr val="tx1"/>
              </a:solidFill>
              <a:latin typeface="Sakkal Majalla" panose="02000000000000000000" pitchFamily="2" charset="-78"/>
              <a:cs typeface="Sakkal Majalla" panose="02000000000000000000" pitchFamily="2" charset="-78"/>
            </a:endParaRPr>
          </a:p>
          <a:p>
            <a:pPr algn="just" rtl="1">
              <a:lnSpc>
                <a:spcPct val="115000"/>
              </a:lnSpc>
              <a:spcAft>
                <a:spcPts val="800"/>
              </a:spcAft>
            </a:pPr>
            <a:endParaRPr lang="en-US" sz="4000" dirty="0">
              <a:solidFill>
                <a:schemeClr val="tx1"/>
              </a:solidFill>
              <a:latin typeface="Calibri" panose="020F0502020204030204" pitchFamily="34" charset="0"/>
              <a:ea typeface="Calibri" panose="020F0502020204030204" pitchFamily="34" charset="0"/>
              <a:cs typeface="Sultan bold" pitchFamily="2" charset="-78"/>
            </a:endParaRPr>
          </a:p>
        </p:txBody>
      </p:sp>
      <p:sp>
        <p:nvSpPr>
          <p:cNvPr id="8" name="مستطيل مستدير الزوايا 13">
            <a:extLst>
              <a:ext uri="{FF2B5EF4-FFF2-40B4-BE49-F238E27FC236}">
                <a16:creationId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a16="http://schemas.microsoft.com/office/drawing/2014/main"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a16="http://schemas.microsoft.com/office/drawing/2014/main"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10" name="Rectangle: Rounded Corners 2">
            <a:hlinkClick r:id="rId2" action="ppaction://hlinksldjump"/>
            <a:extLst>
              <a:ext uri="{FF2B5EF4-FFF2-40B4-BE49-F238E27FC236}">
                <a16:creationId xmlns:a16="http://schemas.microsoft.com/office/drawing/2014/main" id="{FB0A8EBE-836F-49A1-A783-643002CA0AC9}"/>
              </a:ext>
            </a:extLst>
          </p:cNvPr>
          <p:cNvSpPr/>
          <p:nvPr/>
        </p:nvSpPr>
        <p:spPr>
          <a:xfrm>
            <a:off x="5585347" y="4047530"/>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أ.  </a:t>
            </a:r>
            <a:r>
              <a:rPr lang="ar-BH" sz="3600" b="1" dirty="0">
                <a:solidFill>
                  <a:schemeClr val="tx1"/>
                </a:solidFill>
                <a:latin typeface="Sakkal Majalla" panose="02000000000000000000" pitchFamily="2" charset="-78"/>
                <a:cs typeface="Sakkal Majalla" panose="02000000000000000000" pitchFamily="2" charset="-78"/>
              </a:rPr>
              <a:t>الأرض</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2" name="Rectangle: Rounded Corners 3">
            <a:hlinkClick r:id="rId3" action="ppaction://hlinksldjump"/>
            <a:extLst>
              <a:ext uri="{FF2B5EF4-FFF2-40B4-BE49-F238E27FC236}">
                <a16:creationId xmlns:a16="http://schemas.microsoft.com/office/drawing/2014/main" id="{407E2F86-E26B-437A-AD37-88315BB37024}"/>
              </a:ext>
            </a:extLst>
          </p:cNvPr>
          <p:cNvSpPr/>
          <p:nvPr/>
        </p:nvSpPr>
        <p:spPr>
          <a:xfrm>
            <a:off x="5585347" y="5433488"/>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ب.  </a:t>
            </a:r>
            <a:r>
              <a:rPr lang="ar-BH" sz="3600" b="1" dirty="0">
                <a:solidFill>
                  <a:schemeClr val="tx1"/>
                </a:solidFill>
                <a:latin typeface="Sakkal Majalla" panose="02000000000000000000" pitchFamily="2" charset="-78"/>
                <a:cs typeface="Sakkal Majalla" panose="02000000000000000000" pitchFamily="2" charset="-78"/>
              </a:rPr>
              <a:t>العمل</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3" name="Rectangle: Rounded Corners 4">
            <a:hlinkClick r:id="rId2" action="ppaction://hlinksldjump"/>
            <a:extLst>
              <a:ext uri="{FF2B5EF4-FFF2-40B4-BE49-F238E27FC236}">
                <a16:creationId xmlns:a16="http://schemas.microsoft.com/office/drawing/2014/main" id="{F5FEF5D8-A5ED-45AD-A9E7-3296958E11F9}"/>
              </a:ext>
            </a:extLst>
          </p:cNvPr>
          <p:cNvSpPr/>
          <p:nvPr/>
        </p:nvSpPr>
        <p:spPr>
          <a:xfrm>
            <a:off x="362928" y="4047530"/>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ج.  </a:t>
            </a:r>
            <a:r>
              <a:rPr lang="ar-BH" sz="3600" b="1" dirty="0">
                <a:solidFill>
                  <a:schemeClr val="tx1"/>
                </a:solidFill>
                <a:latin typeface="Sakkal Majalla" panose="02000000000000000000" pitchFamily="2" charset="-78"/>
                <a:cs typeface="Sakkal Majalla" panose="02000000000000000000" pitchFamily="2" charset="-78"/>
              </a:rPr>
              <a:t>رأس المال</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4" name="Rectangle: Rounded Corners 5">
            <a:hlinkClick r:id="rId2" action="ppaction://hlinksldjump"/>
            <a:extLst>
              <a:ext uri="{FF2B5EF4-FFF2-40B4-BE49-F238E27FC236}">
                <a16:creationId xmlns:a16="http://schemas.microsoft.com/office/drawing/2014/main" id="{771B6A72-9638-44E3-8977-8843B7948E6D}"/>
              </a:ext>
            </a:extLst>
          </p:cNvPr>
          <p:cNvSpPr/>
          <p:nvPr/>
        </p:nvSpPr>
        <p:spPr>
          <a:xfrm>
            <a:off x="362928" y="5433488"/>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د.  </a:t>
            </a:r>
            <a:r>
              <a:rPr lang="ar-BH" sz="3600" b="1" dirty="0">
                <a:solidFill>
                  <a:schemeClr val="tx1"/>
                </a:solidFill>
                <a:latin typeface="Sakkal Majalla" panose="02000000000000000000" pitchFamily="2" charset="-78"/>
                <a:cs typeface="Sakkal Majalla" panose="02000000000000000000" pitchFamily="2" charset="-78"/>
              </a:rPr>
              <a:t>التنظيم</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5" name="مستطيل مستدير الزوايا 5">
            <a:hlinkClick r:id="rId4" action="ppaction://hlinksldjump"/>
            <a:extLst>
              <a:ext uri="{FF2B5EF4-FFF2-40B4-BE49-F238E27FC236}">
                <a16:creationId xmlns:a16="http://schemas.microsoft.com/office/drawing/2014/main" id="{C60AB2AC-5944-4F71-B6BF-EA370C7BCBFE}"/>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6" name="مستطيل مستدير الزوايا 11">
            <a:hlinkClick r:id="rId5" action="ppaction://hlinksldjump"/>
            <a:extLst>
              <a:ext uri="{FF2B5EF4-FFF2-40B4-BE49-F238E27FC236}">
                <a16:creationId xmlns:a16="http://schemas.microsoft.com/office/drawing/2014/main" id="{B4344E1D-92E9-4EA8-8168-A6885282BB62}"/>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7" name="مستطيل مستدير الزوايا 12">
            <a:hlinkClick r:id="rId6" action="ppaction://hlinksldjump"/>
            <a:extLst>
              <a:ext uri="{FF2B5EF4-FFF2-40B4-BE49-F238E27FC236}">
                <a16:creationId xmlns:a16="http://schemas.microsoft.com/office/drawing/2014/main" id="{74745ED8-AF49-4ED2-8B5E-6952B3FC4F76}"/>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18" name="مستطيل مستدير الزوايا 16">
            <a:hlinkClick r:id="rId7" action="ppaction://hlinksldjump"/>
            <a:extLst>
              <a:ext uri="{FF2B5EF4-FFF2-40B4-BE49-F238E27FC236}">
                <a16:creationId xmlns:a16="http://schemas.microsoft.com/office/drawing/2014/main" id="{7E473A93-5304-4804-A515-2243C1CD1956}"/>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19" name="مستطيل مستدير الزوايا 16">
            <a:hlinkClick r:id="rId8" action="ppaction://hlinksldjump"/>
            <a:extLst>
              <a:ext uri="{FF2B5EF4-FFF2-40B4-BE49-F238E27FC236}">
                <a16:creationId xmlns:a16="http://schemas.microsoft.com/office/drawing/2014/main" id="{F91AF322-51A8-4789-9697-0901AE2E7845}"/>
              </a:ext>
            </a:extLst>
          </p:cNvPr>
          <p:cNvSpPr/>
          <p:nvPr/>
        </p:nvSpPr>
        <p:spPr>
          <a:xfrm>
            <a:off x="10534343" y="587198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20" name="مستطيل مستدير الزوايا 16">
            <a:hlinkClick r:id="rId9" action="ppaction://hlinksldjump"/>
            <a:extLst>
              <a:ext uri="{FF2B5EF4-FFF2-40B4-BE49-F238E27FC236}">
                <a16:creationId xmlns:a16="http://schemas.microsoft.com/office/drawing/2014/main" id="{5FCE0739-E3B4-43ED-BA7A-D6A6F69D4DFA}"/>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1" name="مستطيل مستدير الزوايا 16">
            <a:hlinkClick r:id="rId10" action="ppaction://hlinksldjump"/>
            <a:extLst>
              <a:ext uri="{FF2B5EF4-FFF2-40B4-BE49-F238E27FC236}">
                <a16:creationId xmlns:a16="http://schemas.microsoft.com/office/drawing/2014/main" id="{49A1E785-A349-4010-82C6-D0E0D2FD23F1}"/>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22" name="مستطيل مستدير الزوايا 16">
            <a:hlinkClick r:id="rId11" action="ppaction://hlinksldjump"/>
            <a:extLst>
              <a:ext uri="{FF2B5EF4-FFF2-40B4-BE49-F238E27FC236}">
                <a16:creationId xmlns:a16="http://schemas.microsoft.com/office/drawing/2014/main" id="{F638E25F-4AF3-4F70-97AB-A0EA90FCD9EC}"/>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3" name="TextBox 22">
            <a:extLst>
              <a:ext uri="{FF2B5EF4-FFF2-40B4-BE49-F238E27FC236}">
                <a16:creationId xmlns:a16="http://schemas.microsoft.com/office/drawing/2014/main" id="{2D7B5CBA-0D50-4DC0-BE07-2B2684196FA9}"/>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24" name="TextBox 23">
            <a:extLst>
              <a:ext uri="{FF2B5EF4-FFF2-40B4-BE49-F238E27FC236}">
                <a16:creationId xmlns:a16="http://schemas.microsoft.com/office/drawing/2014/main" id="{1F63799F-6853-43E1-889E-174E63CA774D}"/>
              </a:ext>
            </a:extLst>
          </p:cNvPr>
          <p:cNvSpPr txBox="1"/>
          <p:nvPr/>
        </p:nvSpPr>
        <p:spPr>
          <a:xfrm>
            <a:off x="-77638" y="6498220"/>
            <a:ext cx="8626413"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النشاط الاقتصادي والإنتاج</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1592946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107143" y="1342936"/>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61963" lvl="0" indent="-461963" algn="just" rtl="1"/>
            <a:r>
              <a:rPr lang="ar-BH" sz="3600" b="1" dirty="0">
                <a:solidFill>
                  <a:schemeClr val="tx1"/>
                </a:solidFill>
                <a:latin typeface="Sakkal Majalla" panose="02000000000000000000" pitchFamily="2" charset="-78"/>
                <a:cs typeface="Sakkal Majalla" panose="02000000000000000000" pitchFamily="2" charset="-78"/>
              </a:rPr>
              <a:t>5.  الأموال اللازمة لإنشاء وتشغيل مشروع ما ومنها الأدوات المستعملة في الإنتاج:</a:t>
            </a:r>
            <a:endParaRPr lang="en-US" sz="3600" b="1" dirty="0">
              <a:solidFill>
                <a:schemeClr val="tx1"/>
              </a:solidFill>
              <a:latin typeface="Sakkal Majalla" panose="02000000000000000000" pitchFamily="2" charset="-78"/>
              <a:cs typeface="Sakkal Majalla" panose="02000000000000000000" pitchFamily="2" charset="-78"/>
            </a:endParaRPr>
          </a:p>
          <a:p>
            <a:pPr algn="just" rtl="1">
              <a:lnSpc>
                <a:spcPct val="115000"/>
              </a:lnSpc>
              <a:spcAft>
                <a:spcPts val="800"/>
              </a:spcAft>
            </a:pPr>
            <a:endParaRPr lang="en-US" sz="4000" dirty="0">
              <a:solidFill>
                <a:schemeClr val="tx1"/>
              </a:solidFill>
              <a:latin typeface="Calibri" panose="020F0502020204030204" pitchFamily="34" charset="0"/>
              <a:ea typeface="Calibri" panose="020F0502020204030204" pitchFamily="34" charset="0"/>
              <a:cs typeface="Sultan bold" pitchFamily="2" charset="-78"/>
            </a:endParaRPr>
          </a:p>
        </p:txBody>
      </p:sp>
      <p:sp>
        <p:nvSpPr>
          <p:cNvPr id="8" name="مستطيل مستدير الزوايا 13">
            <a:extLst>
              <a:ext uri="{FF2B5EF4-FFF2-40B4-BE49-F238E27FC236}">
                <a16:creationId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a16="http://schemas.microsoft.com/office/drawing/2014/main"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a16="http://schemas.microsoft.com/office/drawing/2014/main"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10" name="Rectangle: Rounded Corners 2">
            <a:hlinkClick r:id="rId2" action="ppaction://hlinksldjump"/>
            <a:extLst>
              <a:ext uri="{FF2B5EF4-FFF2-40B4-BE49-F238E27FC236}">
                <a16:creationId xmlns:a16="http://schemas.microsoft.com/office/drawing/2014/main" id="{FB0A8EBE-836F-49A1-A783-643002CA0AC9}"/>
              </a:ext>
            </a:extLst>
          </p:cNvPr>
          <p:cNvSpPr/>
          <p:nvPr/>
        </p:nvSpPr>
        <p:spPr>
          <a:xfrm>
            <a:off x="5585347" y="4047530"/>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أ.  </a:t>
            </a:r>
            <a:r>
              <a:rPr lang="ar-BH" sz="3600" b="1" dirty="0">
                <a:solidFill>
                  <a:schemeClr val="tx1"/>
                </a:solidFill>
                <a:latin typeface="Sakkal Majalla" panose="02000000000000000000" pitchFamily="2" charset="-78"/>
                <a:cs typeface="Sakkal Majalla" panose="02000000000000000000" pitchFamily="2" charset="-78"/>
              </a:rPr>
              <a:t>الأرض</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2" name="Rectangle: Rounded Corners 3">
            <a:hlinkClick r:id="rId2" action="ppaction://hlinksldjump"/>
            <a:extLst>
              <a:ext uri="{FF2B5EF4-FFF2-40B4-BE49-F238E27FC236}">
                <a16:creationId xmlns:a16="http://schemas.microsoft.com/office/drawing/2014/main" id="{407E2F86-E26B-437A-AD37-88315BB37024}"/>
              </a:ext>
            </a:extLst>
          </p:cNvPr>
          <p:cNvSpPr/>
          <p:nvPr/>
        </p:nvSpPr>
        <p:spPr>
          <a:xfrm>
            <a:off x="5585347" y="5433488"/>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ب.  </a:t>
            </a:r>
            <a:r>
              <a:rPr lang="ar-BH" sz="3600" b="1" dirty="0">
                <a:solidFill>
                  <a:schemeClr val="tx1"/>
                </a:solidFill>
                <a:latin typeface="Sakkal Majalla" panose="02000000000000000000" pitchFamily="2" charset="-78"/>
                <a:cs typeface="Sakkal Majalla" panose="02000000000000000000" pitchFamily="2" charset="-78"/>
              </a:rPr>
              <a:t>العمل</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3" name="Rectangle: Rounded Corners 4">
            <a:hlinkClick r:id="rId3" action="ppaction://hlinksldjump"/>
            <a:extLst>
              <a:ext uri="{FF2B5EF4-FFF2-40B4-BE49-F238E27FC236}">
                <a16:creationId xmlns:a16="http://schemas.microsoft.com/office/drawing/2014/main" id="{F5FEF5D8-A5ED-45AD-A9E7-3296958E11F9}"/>
              </a:ext>
            </a:extLst>
          </p:cNvPr>
          <p:cNvSpPr/>
          <p:nvPr/>
        </p:nvSpPr>
        <p:spPr>
          <a:xfrm>
            <a:off x="362928" y="4047530"/>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ج.  </a:t>
            </a:r>
            <a:r>
              <a:rPr lang="ar-BH" sz="3600" b="1" dirty="0">
                <a:solidFill>
                  <a:schemeClr val="tx1"/>
                </a:solidFill>
                <a:latin typeface="Sakkal Majalla" panose="02000000000000000000" pitchFamily="2" charset="-78"/>
                <a:cs typeface="Sakkal Majalla" panose="02000000000000000000" pitchFamily="2" charset="-78"/>
              </a:rPr>
              <a:t>رأس المال</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4" name="Rectangle: Rounded Corners 5">
            <a:hlinkClick r:id="rId2" action="ppaction://hlinksldjump"/>
            <a:extLst>
              <a:ext uri="{FF2B5EF4-FFF2-40B4-BE49-F238E27FC236}">
                <a16:creationId xmlns:a16="http://schemas.microsoft.com/office/drawing/2014/main" id="{771B6A72-9638-44E3-8977-8843B7948E6D}"/>
              </a:ext>
            </a:extLst>
          </p:cNvPr>
          <p:cNvSpPr/>
          <p:nvPr/>
        </p:nvSpPr>
        <p:spPr>
          <a:xfrm>
            <a:off x="362928" y="5433488"/>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د.  </a:t>
            </a:r>
            <a:r>
              <a:rPr lang="ar-BH" sz="3600" b="1" dirty="0">
                <a:solidFill>
                  <a:schemeClr val="tx1"/>
                </a:solidFill>
                <a:latin typeface="Sakkal Majalla" panose="02000000000000000000" pitchFamily="2" charset="-78"/>
                <a:cs typeface="Sakkal Majalla" panose="02000000000000000000" pitchFamily="2" charset="-78"/>
              </a:rPr>
              <a:t>التنظيم</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5" name="مستطيل مستدير الزوايا 5">
            <a:hlinkClick r:id="rId4" action="ppaction://hlinksldjump"/>
            <a:extLst>
              <a:ext uri="{FF2B5EF4-FFF2-40B4-BE49-F238E27FC236}">
                <a16:creationId xmlns:a16="http://schemas.microsoft.com/office/drawing/2014/main" id="{5C5CA934-5D26-48AA-8124-7AE3ECC98D19}"/>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6" name="مستطيل مستدير الزوايا 11">
            <a:hlinkClick r:id="rId5" action="ppaction://hlinksldjump"/>
            <a:extLst>
              <a:ext uri="{FF2B5EF4-FFF2-40B4-BE49-F238E27FC236}">
                <a16:creationId xmlns:a16="http://schemas.microsoft.com/office/drawing/2014/main" id="{F66E4B81-AEC6-41F2-81D8-F8863835E4F1}"/>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7" name="مستطيل مستدير الزوايا 12">
            <a:hlinkClick r:id="rId6" action="ppaction://hlinksldjump"/>
            <a:extLst>
              <a:ext uri="{FF2B5EF4-FFF2-40B4-BE49-F238E27FC236}">
                <a16:creationId xmlns:a16="http://schemas.microsoft.com/office/drawing/2014/main" id="{4D51FA95-BF6E-46B3-B716-21160D8491A1}"/>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18" name="مستطيل مستدير الزوايا 16">
            <a:hlinkClick r:id="rId7" action="ppaction://hlinksldjump"/>
            <a:extLst>
              <a:ext uri="{FF2B5EF4-FFF2-40B4-BE49-F238E27FC236}">
                <a16:creationId xmlns:a16="http://schemas.microsoft.com/office/drawing/2014/main" id="{B1964C37-1347-4E68-8A6A-314B7D97A6A7}"/>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19" name="مستطيل مستدير الزوايا 16">
            <a:hlinkClick r:id="rId8" action="ppaction://hlinksldjump"/>
            <a:extLst>
              <a:ext uri="{FF2B5EF4-FFF2-40B4-BE49-F238E27FC236}">
                <a16:creationId xmlns:a16="http://schemas.microsoft.com/office/drawing/2014/main" id="{54009189-621B-4921-913A-F108DA00F10A}"/>
              </a:ext>
            </a:extLst>
          </p:cNvPr>
          <p:cNvSpPr/>
          <p:nvPr/>
        </p:nvSpPr>
        <p:spPr>
          <a:xfrm>
            <a:off x="10534343" y="587198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20" name="مستطيل مستدير الزوايا 16">
            <a:hlinkClick r:id="rId9" action="ppaction://hlinksldjump"/>
            <a:extLst>
              <a:ext uri="{FF2B5EF4-FFF2-40B4-BE49-F238E27FC236}">
                <a16:creationId xmlns:a16="http://schemas.microsoft.com/office/drawing/2014/main" id="{D03BBD97-EFF9-4555-AFE2-797D8FC59A59}"/>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1" name="مستطيل مستدير الزوايا 16">
            <a:hlinkClick r:id="rId10" action="ppaction://hlinksldjump"/>
            <a:extLst>
              <a:ext uri="{FF2B5EF4-FFF2-40B4-BE49-F238E27FC236}">
                <a16:creationId xmlns:a16="http://schemas.microsoft.com/office/drawing/2014/main" id="{2558C60F-8647-4546-B458-381BF3C21EDD}"/>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22" name="مستطيل مستدير الزوايا 16">
            <a:hlinkClick r:id="rId11" action="ppaction://hlinksldjump"/>
            <a:extLst>
              <a:ext uri="{FF2B5EF4-FFF2-40B4-BE49-F238E27FC236}">
                <a16:creationId xmlns:a16="http://schemas.microsoft.com/office/drawing/2014/main" id="{00FBFF2C-3346-4C28-8026-A0DF520EDD0D}"/>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3" name="TextBox 22">
            <a:extLst>
              <a:ext uri="{FF2B5EF4-FFF2-40B4-BE49-F238E27FC236}">
                <a16:creationId xmlns:a16="http://schemas.microsoft.com/office/drawing/2014/main" id="{9039DCFE-131A-4C05-8E7C-D53B4C1EB392}"/>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24" name="TextBox 23">
            <a:extLst>
              <a:ext uri="{FF2B5EF4-FFF2-40B4-BE49-F238E27FC236}">
                <a16:creationId xmlns:a16="http://schemas.microsoft.com/office/drawing/2014/main" id="{72200957-C164-41FD-85DD-C44A6C3E27DC}"/>
              </a:ext>
            </a:extLst>
          </p:cNvPr>
          <p:cNvSpPr txBox="1"/>
          <p:nvPr/>
        </p:nvSpPr>
        <p:spPr>
          <a:xfrm>
            <a:off x="-77638" y="6498220"/>
            <a:ext cx="8626413"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النشاط الاقتصادي والإنتاج</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84901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109266" y="1335539"/>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rtl="1">
              <a:lnSpc>
                <a:spcPct val="107000"/>
              </a:lnSpc>
              <a:spcAft>
                <a:spcPts val="800"/>
              </a:spcAft>
            </a:pPr>
            <a:endParaRPr lang="en-US" sz="3400" b="1" dirty="0">
              <a:solidFill>
                <a:srgbClr val="000000"/>
              </a:solidFill>
              <a:latin typeface="Calibri" panose="020F0502020204030204" pitchFamily="34" charset="0"/>
              <a:cs typeface="Sakkal Majalla" panose="02000000000000000000" pitchFamily="2" charset="-78"/>
            </a:endParaRPr>
          </a:p>
        </p:txBody>
      </p:sp>
      <p:sp>
        <p:nvSpPr>
          <p:cNvPr id="8" name="مستطيل مستدير الزوايا 13">
            <a:extLst>
              <a:ext uri="{FF2B5EF4-FFF2-40B4-BE49-F238E27FC236}">
                <a16:creationId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a16="http://schemas.microsoft.com/office/drawing/2014/main"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a16="http://schemas.microsoft.com/office/drawing/2014/main"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grpSp>
        <p:nvGrpSpPr>
          <p:cNvPr id="34" name="Shape 401">
            <a:extLst>
              <a:ext uri="{FF2B5EF4-FFF2-40B4-BE49-F238E27FC236}">
                <a16:creationId xmlns:a16="http://schemas.microsoft.com/office/drawing/2014/main" id="{4A139AB9-5351-42D2-ADEF-F82CD8101DD4}"/>
              </a:ext>
            </a:extLst>
          </p:cNvPr>
          <p:cNvGrpSpPr/>
          <p:nvPr/>
        </p:nvGrpSpPr>
        <p:grpSpPr>
          <a:xfrm>
            <a:off x="768340" y="3326001"/>
            <a:ext cx="5043757" cy="907708"/>
            <a:chOff x="-1535283" y="1287960"/>
            <a:chExt cx="11486579" cy="2067200"/>
          </a:xfrm>
        </p:grpSpPr>
        <p:sp>
          <p:nvSpPr>
            <p:cNvPr id="35" name="Shape 402">
              <a:extLst>
                <a:ext uri="{FF2B5EF4-FFF2-40B4-BE49-F238E27FC236}">
                  <a16:creationId xmlns:a16="http://schemas.microsoft.com/office/drawing/2014/main" id="{4E74A183-FC63-4404-92E6-A535E8FF9473}"/>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37" name="Shape 403">
              <a:extLst>
                <a:ext uri="{FF2B5EF4-FFF2-40B4-BE49-F238E27FC236}">
                  <a16:creationId xmlns:a16="http://schemas.microsoft.com/office/drawing/2014/main" id="{8F005254-6D07-4D7D-885A-2D1BFF0764D6}"/>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38" name="Shape 404">
              <a:extLst>
                <a:ext uri="{FF2B5EF4-FFF2-40B4-BE49-F238E27FC236}">
                  <a16:creationId xmlns:a16="http://schemas.microsoft.com/office/drawing/2014/main" id="{8806E541-53E4-432D-9833-EF823790CFA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39" name="Shape 405">
              <a:extLst>
                <a:ext uri="{FF2B5EF4-FFF2-40B4-BE49-F238E27FC236}">
                  <a16:creationId xmlns:a16="http://schemas.microsoft.com/office/drawing/2014/main" id="{103098C6-C0D4-459F-A23D-C1F6DC1E868B}"/>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40" name="Shape 406">
              <a:extLst>
                <a:ext uri="{FF2B5EF4-FFF2-40B4-BE49-F238E27FC236}">
                  <a16:creationId xmlns:a16="http://schemas.microsoft.com/office/drawing/2014/main" id="{2111E602-598F-4BD6-AC92-97453190D8D9}"/>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sp>
        <p:nvSpPr>
          <p:cNvPr id="41" name="Shape 408">
            <a:extLst>
              <a:ext uri="{FF2B5EF4-FFF2-40B4-BE49-F238E27FC236}">
                <a16:creationId xmlns:a16="http://schemas.microsoft.com/office/drawing/2014/main" id="{ADB5ED7F-6199-43B9-BAD2-CF34C922D888}"/>
              </a:ext>
            </a:extLst>
          </p:cNvPr>
          <p:cNvSpPr txBox="1">
            <a:spLocks/>
          </p:cNvSpPr>
          <p:nvPr/>
        </p:nvSpPr>
        <p:spPr>
          <a:xfrm>
            <a:off x="1334784" y="4628557"/>
            <a:ext cx="3800807"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b="1" dirty="0">
                <a:solidFill>
                  <a:srgbClr val="3F5378"/>
                </a:solidFill>
                <a:latin typeface="Sakkal Majalla" panose="02000000000000000000" pitchFamily="2" charset="-78"/>
                <a:cs typeface="Sakkal Majalla" panose="02000000000000000000" pitchFamily="2" charset="-78"/>
              </a:rPr>
              <a:t>أجب على </a:t>
            </a:r>
            <a:r>
              <a:rPr lang="ar-BH" b="1" dirty="0">
                <a:solidFill>
                  <a:srgbClr val="3F5378"/>
                </a:solidFill>
                <a:latin typeface="Sakkal Majalla" panose="02000000000000000000" pitchFamily="2" charset="-78"/>
                <a:cs typeface="Sakkal Majalla" panose="02000000000000000000" pitchFamily="2" charset="-78"/>
              </a:rPr>
              <a:t>أسئلة الدرس </a:t>
            </a:r>
            <a:r>
              <a:rPr lang="ar-SA" b="1" dirty="0">
                <a:solidFill>
                  <a:srgbClr val="3F5378"/>
                </a:solidFill>
                <a:latin typeface="Sakkal Majalla" panose="02000000000000000000" pitchFamily="2" charset="-78"/>
                <a:cs typeface="Sakkal Majalla" panose="02000000000000000000" pitchFamily="2" charset="-78"/>
              </a:rPr>
              <a:t>في الكتاب المدرسي صفحة</a:t>
            </a:r>
            <a:r>
              <a:rPr lang="ar-BH" b="1" dirty="0">
                <a:solidFill>
                  <a:srgbClr val="3F5378"/>
                </a:solidFill>
                <a:latin typeface="Sakkal Majalla" panose="02000000000000000000" pitchFamily="2" charset="-78"/>
                <a:cs typeface="Sakkal Majalla" panose="02000000000000000000" pitchFamily="2" charset="-78"/>
              </a:rPr>
              <a:t> 46</a:t>
            </a:r>
            <a:r>
              <a:rPr lang="ar-SA" b="1" dirty="0">
                <a:solidFill>
                  <a:srgbClr val="3F5378"/>
                </a:solidFill>
                <a:latin typeface="Sakkal Majalla" panose="02000000000000000000" pitchFamily="2" charset="-78"/>
                <a:cs typeface="Sakkal Majalla" panose="02000000000000000000" pitchFamily="2" charset="-78"/>
              </a:rPr>
              <a:t>.</a:t>
            </a:r>
            <a:endParaRPr lang="en-US" b="1" dirty="0">
              <a:solidFill>
                <a:srgbClr val="3F5378"/>
              </a:solidFill>
              <a:latin typeface="Sakkal Majalla" panose="02000000000000000000" pitchFamily="2" charset="-78"/>
              <a:cs typeface="Sakkal Majalla" panose="02000000000000000000" pitchFamily="2" charset="-78"/>
            </a:endParaRPr>
          </a:p>
        </p:txBody>
      </p:sp>
      <p:sp>
        <p:nvSpPr>
          <p:cNvPr id="42" name="Shape 407">
            <a:extLst>
              <a:ext uri="{FF2B5EF4-FFF2-40B4-BE49-F238E27FC236}">
                <a16:creationId xmlns:a16="http://schemas.microsoft.com/office/drawing/2014/main" id="{675ADF1D-6610-4E3E-9572-58440F586AED}"/>
              </a:ext>
            </a:extLst>
          </p:cNvPr>
          <p:cNvSpPr txBox="1">
            <a:spLocks/>
          </p:cNvSpPr>
          <p:nvPr/>
        </p:nvSpPr>
        <p:spPr>
          <a:xfrm>
            <a:off x="1334784" y="3503568"/>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3200" dirty="0">
                <a:solidFill>
                  <a:schemeClr val="bg1"/>
                </a:solidFill>
                <a:latin typeface="Arial Black" panose="020B0A04020102020204" pitchFamily="34" charset="0"/>
                <a:cs typeface="Sultan bold" pitchFamily="2" charset="-78"/>
              </a:rPr>
              <a:t>نشاط إضافي</a:t>
            </a:r>
          </a:p>
        </p:txBody>
      </p:sp>
      <p:pic>
        <p:nvPicPr>
          <p:cNvPr id="16" name="Picture 15">
            <a:extLst>
              <a:ext uri="{FF2B5EF4-FFF2-40B4-BE49-F238E27FC236}">
                <a16:creationId xmlns:a16="http://schemas.microsoft.com/office/drawing/2014/main" id="{16F64A02-E6EE-4628-9F7B-1A631AB48C04}"/>
              </a:ext>
            </a:extLst>
          </p:cNvPr>
          <p:cNvPicPr>
            <a:picLocks noChangeAspect="1"/>
          </p:cNvPicPr>
          <p:nvPr/>
        </p:nvPicPr>
        <p:blipFill rotWithShape="1">
          <a:blip r:embed="rId2"/>
          <a:srcRect l="35258" t="17594" r="36289" b="11023"/>
          <a:stretch/>
        </p:blipFill>
        <p:spPr>
          <a:xfrm>
            <a:off x="6715138" y="1444525"/>
            <a:ext cx="3497732" cy="4873912"/>
          </a:xfrm>
          <a:prstGeom prst="rect">
            <a:avLst/>
          </a:prstGeom>
          <a:ln>
            <a:solidFill>
              <a:srgbClr val="3F5378"/>
            </a:solidFill>
          </a:ln>
        </p:spPr>
      </p:pic>
      <p:sp>
        <p:nvSpPr>
          <p:cNvPr id="17" name="مستطيل مستدير الزوايا 5">
            <a:hlinkClick r:id="rId3" action="ppaction://hlinksldjump"/>
            <a:extLst>
              <a:ext uri="{FF2B5EF4-FFF2-40B4-BE49-F238E27FC236}">
                <a16:creationId xmlns:a16="http://schemas.microsoft.com/office/drawing/2014/main" id="{C3FAE022-9B3C-454F-9FD8-133C254B7BF4}"/>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8" name="مستطيل مستدير الزوايا 11">
            <a:hlinkClick r:id="rId4" action="ppaction://hlinksldjump"/>
            <a:extLst>
              <a:ext uri="{FF2B5EF4-FFF2-40B4-BE49-F238E27FC236}">
                <a16:creationId xmlns:a16="http://schemas.microsoft.com/office/drawing/2014/main" id="{C2A831D6-222E-482E-B404-809120B3F04F}"/>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9" name="مستطيل مستدير الزوايا 12">
            <a:hlinkClick r:id="rId5" action="ppaction://hlinksldjump"/>
            <a:extLst>
              <a:ext uri="{FF2B5EF4-FFF2-40B4-BE49-F238E27FC236}">
                <a16:creationId xmlns:a16="http://schemas.microsoft.com/office/drawing/2014/main" id="{A1CB570A-3E14-4848-8EFF-5CE898D652F6}"/>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0" name="مستطيل مستدير الزوايا 16">
            <a:hlinkClick r:id="rId6" action="ppaction://hlinksldjump"/>
            <a:extLst>
              <a:ext uri="{FF2B5EF4-FFF2-40B4-BE49-F238E27FC236}">
                <a16:creationId xmlns:a16="http://schemas.microsoft.com/office/drawing/2014/main" id="{FCC1C8DA-8AB4-4A3D-A29B-8241198E92CE}"/>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21" name="مستطيل مستدير الزوايا 16">
            <a:hlinkClick r:id="rId7" action="ppaction://hlinksldjump"/>
            <a:extLst>
              <a:ext uri="{FF2B5EF4-FFF2-40B4-BE49-F238E27FC236}">
                <a16:creationId xmlns:a16="http://schemas.microsoft.com/office/drawing/2014/main" id="{8ABAE20A-0265-405A-97AC-75CE2BEB972D}"/>
              </a:ext>
            </a:extLst>
          </p:cNvPr>
          <p:cNvSpPr/>
          <p:nvPr/>
        </p:nvSpPr>
        <p:spPr>
          <a:xfrm>
            <a:off x="10534343" y="587198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22" name="مستطيل مستدير الزوايا 16">
            <a:hlinkClick r:id="rId8" action="ppaction://hlinksldjump"/>
            <a:extLst>
              <a:ext uri="{FF2B5EF4-FFF2-40B4-BE49-F238E27FC236}">
                <a16:creationId xmlns:a16="http://schemas.microsoft.com/office/drawing/2014/main" id="{9B51F9D2-0535-432B-88D4-F7CBC3ED3DB0}"/>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3" name="مستطيل مستدير الزوايا 16">
            <a:hlinkClick r:id="rId9" action="ppaction://hlinksldjump"/>
            <a:extLst>
              <a:ext uri="{FF2B5EF4-FFF2-40B4-BE49-F238E27FC236}">
                <a16:creationId xmlns:a16="http://schemas.microsoft.com/office/drawing/2014/main" id="{32384E84-8C11-4378-9488-5A3C778C3396}"/>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24" name="مستطيل مستدير الزوايا 16">
            <a:hlinkClick r:id="rId10" action="ppaction://hlinksldjump"/>
            <a:extLst>
              <a:ext uri="{FF2B5EF4-FFF2-40B4-BE49-F238E27FC236}">
                <a16:creationId xmlns:a16="http://schemas.microsoft.com/office/drawing/2014/main" id="{3DB68585-69D1-4813-B023-DD9EA2403105}"/>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7" name="TextBox 26">
            <a:extLst>
              <a:ext uri="{FF2B5EF4-FFF2-40B4-BE49-F238E27FC236}">
                <a16:creationId xmlns:a16="http://schemas.microsoft.com/office/drawing/2014/main" id="{5F55079A-8E45-4735-8AA1-B41822C5BF5D}"/>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28" name="TextBox 27">
            <a:extLst>
              <a:ext uri="{FF2B5EF4-FFF2-40B4-BE49-F238E27FC236}">
                <a16:creationId xmlns:a16="http://schemas.microsoft.com/office/drawing/2014/main" id="{BF6222D5-4627-4E59-8180-C26084E65EE9}"/>
              </a:ext>
            </a:extLst>
          </p:cNvPr>
          <p:cNvSpPr txBox="1"/>
          <p:nvPr/>
        </p:nvSpPr>
        <p:spPr>
          <a:xfrm>
            <a:off x="-77638" y="6498220"/>
            <a:ext cx="8626413"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النشاط الاقتصادي والإنتاج</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68987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Diamond 44">
            <a:extLst>
              <a:ext uri="{FF2B5EF4-FFF2-40B4-BE49-F238E27FC236}">
                <a16:creationId xmlns:a16="http://schemas.microsoft.com/office/drawing/2014/main" id="{F2E6B44F-BA01-4BDD-BCD6-75AF033F4C95}"/>
              </a:ext>
            </a:extLst>
          </p:cNvPr>
          <p:cNvSpPr/>
          <p:nvPr/>
        </p:nvSpPr>
        <p:spPr>
          <a:xfrm>
            <a:off x="6330171" y="3521887"/>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6" name="Diamond 45">
            <a:extLst>
              <a:ext uri="{FF2B5EF4-FFF2-40B4-BE49-F238E27FC236}">
                <a16:creationId xmlns:a16="http://schemas.microsoft.com/office/drawing/2014/main" id="{43F39B9C-B604-4378-BEDF-46A2C8C2B9CE}"/>
              </a:ext>
            </a:extLst>
          </p:cNvPr>
          <p:cNvSpPr/>
          <p:nvPr/>
        </p:nvSpPr>
        <p:spPr>
          <a:xfrm>
            <a:off x="5846853" y="1021330"/>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7" name="Diamond 46">
            <a:extLst>
              <a:ext uri="{FF2B5EF4-FFF2-40B4-BE49-F238E27FC236}">
                <a16:creationId xmlns:a16="http://schemas.microsoft.com/office/drawing/2014/main" id="{AD1C7783-B6B3-4C8B-B414-74A7C6A3A418}"/>
              </a:ext>
            </a:extLst>
          </p:cNvPr>
          <p:cNvSpPr/>
          <p:nvPr/>
        </p:nvSpPr>
        <p:spPr>
          <a:xfrm>
            <a:off x="2816488" y="2060119"/>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8" name="Diamond 47">
            <a:extLst>
              <a:ext uri="{FF2B5EF4-FFF2-40B4-BE49-F238E27FC236}">
                <a16:creationId xmlns:a16="http://schemas.microsoft.com/office/drawing/2014/main" id="{E4336F76-E6B8-47E0-A93F-7A48B065319C}"/>
              </a:ext>
            </a:extLst>
          </p:cNvPr>
          <p:cNvSpPr/>
          <p:nvPr/>
        </p:nvSpPr>
        <p:spPr>
          <a:xfrm>
            <a:off x="5741231" y="131108"/>
            <a:ext cx="684000" cy="684000"/>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9" name="Diamond 48">
            <a:extLst>
              <a:ext uri="{FF2B5EF4-FFF2-40B4-BE49-F238E27FC236}">
                <a16:creationId xmlns:a16="http://schemas.microsoft.com/office/drawing/2014/main" id="{45EFDABE-0AFC-43D8-A6AF-74DD48D04491}"/>
              </a:ext>
            </a:extLst>
          </p:cNvPr>
          <p:cNvSpPr/>
          <p:nvPr/>
        </p:nvSpPr>
        <p:spPr>
          <a:xfrm>
            <a:off x="3136764" y="394895"/>
            <a:ext cx="5893994" cy="5864941"/>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0" name="Diamond 49">
            <a:extLst>
              <a:ext uri="{FF2B5EF4-FFF2-40B4-BE49-F238E27FC236}">
                <a16:creationId xmlns:a16="http://schemas.microsoft.com/office/drawing/2014/main" id="{18E19D18-2756-4D41-9F68-9DB69A84C13B}"/>
              </a:ext>
            </a:extLst>
          </p:cNvPr>
          <p:cNvSpPr/>
          <p:nvPr/>
        </p:nvSpPr>
        <p:spPr>
          <a:xfrm>
            <a:off x="3473034" y="696461"/>
            <a:ext cx="5220395" cy="5194662"/>
          </a:xfrm>
          <a:prstGeom prst="diamond">
            <a:avLst/>
          </a:prstGeom>
          <a:solidFill>
            <a:schemeClr val="bg1"/>
          </a:solidFill>
          <a:ln w="7620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51" name="Group 50">
            <a:extLst>
              <a:ext uri="{FF2B5EF4-FFF2-40B4-BE49-F238E27FC236}">
                <a16:creationId xmlns:a16="http://schemas.microsoft.com/office/drawing/2014/main" id="{FD12E1D9-2028-4948-986E-ACA22B638234}"/>
              </a:ext>
            </a:extLst>
          </p:cNvPr>
          <p:cNvGrpSpPr/>
          <p:nvPr/>
        </p:nvGrpSpPr>
        <p:grpSpPr>
          <a:xfrm>
            <a:off x="5140851" y="995486"/>
            <a:ext cx="1818511" cy="942048"/>
            <a:chOff x="5140851" y="893888"/>
            <a:chExt cx="1818511" cy="942048"/>
          </a:xfrm>
        </p:grpSpPr>
        <p:cxnSp>
          <p:nvCxnSpPr>
            <p:cNvPr id="52" name="Straight Connector 51">
              <a:extLst>
                <a:ext uri="{FF2B5EF4-FFF2-40B4-BE49-F238E27FC236}">
                  <a16:creationId xmlns:a16="http://schemas.microsoft.com/office/drawing/2014/main" id="{D0161EC6-8881-4565-B733-7EC3BE3D43E0}"/>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91F7985-31C2-452F-A6E0-6DEF795D00CF}"/>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58226416-2743-483D-A111-55268B783333}"/>
              </a:ext>
            </a:extLst>
          </p:cNvPr>
          <p:cNvGrpSpPr/>
          <p:nvPr/>
        </p:nvGrpSpPr>
        <p:grpSpPr>
          <a:xfrm flipV="1">
            <a:off x="5140851" y="4691354"/>
            <a:ext cx="1818511" cy="942048"/>
            <a:chOff x="5140851" y="893888"/>
            <a:chExt cx="1818511" cy="942048"/>
          </a:xfrm>
        </p:grpSpPr>
        <p:cxnSp>
          <p:nvCxnSpPr>
            <p:cNvPr id="55" name="Straight Connector 54">
              <a:extLst>
                <a:ext uri="{FF2B5EF4-FFF2-40B4-BE49-F238E27FC236}">
                  <a16:creationId xmlns:a16="http://schemas.microsoft.com/office/drawing/2014/main" id="{04AB96C8-A485-49AE-93D7-1AD74616113C}"/>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C38210C-A2E7-4EF0-B4C0-881E141B8207}"/>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sp>
        <p:nvSpPr>
          <p:cNvPr id="57" name="Google Shape;503;p34">
            <a:extLst>
              <a:ext uri="{FF2B5EF4-FFF2-40B4-BE49-F238E27FC236}">
                <a16:creationId xmlns:a16="http://schemas.microsoft.com/office/drawing/2014/main" id="{F8305BD8-436A-43D6-B8F0-84B5DF4F958A}"/>
              </a:ext>
            </a:extLst>
          </p:cNvPr>
          <p:cNvSpPr txBox="1">
            <a:spLocks/>
          </p:cNvSpPr>
          <p:nvPr/>
        </p:nvSpPr>
        <p:spPr>
          <a:xfrm>
            <a:off x="2688047" y="2600636"/>
            <a:ext cx="6762371" cy="1079708"/>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defRPr/>
            </a:pPr>
            <a:r>
              <a:rPr lang="ar-BH" sz="4000" dirty="0">
                <a:solidFill>
                  <a:srgbClr val="3F5378"/>
                </a:solidFill>
                <a:effectLst>
                  <a:outerShdw blurRad="38100" dist="38100" dir="2700000" algn="tl">
                    <a:srgbClr val="000000">
                      <a:alpha val="43137"/>
                    </a:srgbClr>
                  </a:outerShdw>
                </a:effectLst>
                <a:latin typeface="Simplified Arabic" panose="02020603050405020304" pitchFamily="18" charset="-78"/>
                <a:cs typeface="Sultan bold" pitchFamily="2" charset="-78"/>
              </a:rPr>
              <a:t>نهاية </a:t>
            </a:r>
            <a:r>
              <a:rPr lang="ar-SA" sz="4000" dirty="0">
                <a:solidFill>
                  <a:srgbClr val="3F5378"/>
                </a:solidFill>
                <a:effectLst>
                  <a:outerShdw blurRad="38100" dist="38100" dir="2700000" algn="tl">
                    <a:srgbClr val="000000">
                      <a:alpha val="43137"/>
                    </a:srgbClr>
                  </a:outerShdw>
                </a:effectLst>
                <a:latin typeface="Simplified Arabic" panose="02020603050405020304" pitchFamily="18" charset="-78"/>
                <a:cs typeface="Sultan bold" pitchFamily="2" charset="-78"/>
              </a:rPr>
              <a:t>الدرس</a:t>
            </a:r>
            <a:endParaRPr lang="ar-BH" sz="4000" dirty="0">
              <a:solidFill>
                <a:srgbClr val="3F5378"/>
              </a:solidFill>
              <a:effectLst>
                <a:outerShdw blurRad="38100" dist="38100" dir="2700000" algn="tl">
                  <a:srgbClr val="000000">
                    <a:alpha val="43137"/>
                  </a:srgbClr>
                </a:outerShdw>
              </a:effectLst>
              <a:latin typeface="Simplified Arabic" panose="02020603050405020304" pitchFamily="18" charset="-78"/>
              <a:cs typeface="Sultan bold" pitchFamily="2" charset="-78"/>
            </a:endParaRPr>
          </a:p>
          <a:p>
            <a:pPr algn="ctr" rtl="1">
              <a:lnSpc>
                <a:spcPct val="150000"/>
              </a:lnSpc>
              <a:defRPr/>
            </a:pPr>
            <a:r>
              <a:rPr lang="ar-BH" sz="4000" dirty="0">
                <a:solidFill>
                  <a:srgbClr val="3F5378"/>
                </a:solidFill>
                <a:effectLst>
                  <a:outerShdw blurRad="38100" dist="38100" dir="2700000" algn="tl">
                    <a:srgbClr val="000000">
                      <a:alpha val="43137"/>
                    </a:srgbClr>
                  </a:outerShdw>
                </a:effectLst>
                <a:latin typeface="Simplified Arabic" panose="02020603050405020304" pitchFamily="18" charset="-78"/>
                <a:cs typeface="Sultan bold" pitchFamily="2" charset="-78"/>
              </a:rPr>
              <a:t>شكراً لكم ،، وفقكم الله</a:t>
            </a:r>
          </a:p>
        </p:txBody>
      </p:sp>
      <p:sp>
        <p:nvSpPr>
          <p:cNvPr id="16" name="TextBox 15">
            <a:extLst>
              <a:ext uri="{FF2B5EF4-FFF2-40B4-BE49-F238E27FC236}">
                <a16:creationId xmlns:a16="http://schemas.microsoft.com/office/drawing/2014/main" id="{23B062AB-01E3-44A7-AC9C-6218319031D9}"/>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17" name="TextBox 16">
            <a:extLst>
              <a:ext uri="{FF2B5EF4-FFF2-40B4-BE49-F238E27FC236}">
                <a16:creationId xmlns:a16="http://schemas.microsoft.com/office/drawing/2014/main" id="{FF0379DF-8997-419D-A94E-FA1F44C79E12}"/>
              </a:ext>
            </a:extLst>
          </p:cNvPr>
          <p:cNvSpPr txBox="1"/>
          <p:nvPr/>
        </p:nvSpPr>
        <p:spPr>
          <a:xfrm>
            <a:off x="-77638" y="6498220"/>
            <a:ext cx="8626413"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النشاط الاقتصادي والإنتاج</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986699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a16="http://schemas.microsoft.com/office/drawing/2014/main"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a16="http://schemas.microsoft.com/office/drawing/2014/main"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5" name="TextBox 4">
            <a:extLst>
              <a:ext uri="{FF2B5EF4-FFF2-40B4-BE49-F238E27FC236}">
                <a16:creationId xmlns:a16="http://schemas.microsoft.com/office/drawing/2014/main" id="{A74665B7-61CB-4ECC-B215-27ED9FDB628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6" name="TextBox 5">
            <a:extLst>
              <a:ext uri="{FF2B5EF4-FFF2-40B4-BE49-F238E27FC236}">
                <a16:creationId xmlns:a16="http://schemas.microsoft.com/office/drawing/2014/main" id="{EC201365-8256-46DC-86DB-51811F461FD2}"/>
              </a:ext>
            </a:extLst>
          </p:cNvPr>
          <p:cNvSpPr txBox="1"/>
          <p:nvPr/>
        </p:nvSpPr>
        <p:spPr>
          <a:xfrm>
            <a:off x="-77638" y="6498220"/>
            <a:ext cx="8626413"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النشاط الاقتصادي والإنتاج</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20021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a16="http://schemas.microsoft.com/office/drawing/2014/main"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a16="http://schemas.microsoft.com/office/drawing/2014/main"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0424" y="1095338"/>
            <a:ext cx="4691151" cy="4658403"/>
          </a:xfrm>
          <a:prstGeom prst="rect">
            <a:avLst/>
          </a:prstGeom>
        </p:spPr>
      </p:pic>
      <p:sp>
        <p:nvSpPr>
          <p:cNvPr id="5" name="TextBox 4">
            <a:extLst>
              <a:ext uri="{FF2B5EF4-FFF2-40B4-BE49-F238E27FC236}">
                <a16:creationId xmlns:a16="http://schemas.microsoft.com/office/drawing/2014/main" id="{169FFA7D-E697-419A-9D6C-564060D5F61D}"/>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a16="http://schemas.microsoft.com/office/drawing/2014/main" id="{39B72A98-362E-468F-88C4-66617BDD499A}"/>
              </a:ext>
            </a:extLst>
          </p:cNvPr>
          <p:cNvSpPr txBox="1"/>
          <p:nvPr/>
        </p:nvSpPr>
        <p:spPr>
          <a:xfrm>
            <a:off x="-77638" y="6498220"/>
            <a:ext cx="8626413"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النشاط الاقتصادي والإنتاج</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67510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a16="http://schemas.microsoft.com/office/drawing/2014/main"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a16="http://schemas.microsoft.com/office/drawing/2014/main"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5" name="TextBox 4">
            <a:extLst>
              <a:ext uri="{FF2B5EF4-FFF2-40B4-BE49-F238E27FC236}">
                <a16:creationId xmlns:a16="http://schemas.microsoft.com/office/drawing/2014/main" id="{00EC5381-2E3C-42C1-8D42-6A23CA16F7E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6" name="TextBox 5">
            <a:extLst>
              <a:ext uri="{FF2B5EF4-FFF2-40B4-BE49-F238E27FC236}">
                <a16:creationId xmlns:a16="http://schemas.microsoft.com/office/drawing/2014/main" id="{A3518950-137D-4EF3-A7D6-A74080BC70C7}"/>
              </a:ext>
            </a:extLst>
          </p:cNvPr>
          <p:cNvSpPr txBox="1"/>
          <p:nvPr/>
        </p:nvSpPr>
        <p:spPr>
          <a:xfrm>
            <a:off x="-77638" y="6498220"/>
            <a:ext cx="8626413"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النشاط الاقتصادي والإنتاج</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41454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arallelogram 16">
            <a:extLst>
              <a:ext uri="{FF2B5EF4-FFF2-40B4-BE49-F238E27FC236}">
                <a16:creationId xmlns:a16="http://schemas.microsoft.com/office/drawing/2014/main" id="{692DBBBB-07CC-4EC3-B4DF-08342525B19D}"/>
              </a:ext>
            </a:extLst>
          </p:cNvPr>
          <p:cNvSpPr/>
          <p:nvPr/>
        </p:nvSpPr>
        <p:spPr>
          <a:xfrm>
            <a:off x="2239991" y="2312988"/>
            <a:ext cx="11974772" cy="3856903"/>
          </a:xfrm>
          <a:prstGeom prst="parallelogram">
            <a:avLst>
              <a:gd name="adj" fmla="val 52022"/>
            </a:avLst>
          </a:prstGeom>
          <a:solidFill>
            <a:srgbClr val="3F53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Box 9"/>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Google Shape;221;p14">
            <a:extLst>
              <a:ext uri="{FF2B5EF4-FFF2-40B4-BE49-F238E27FC236}">
                <a16:creationId xmlns:a16="http://schemas.microsoft.com/office/drawing/2014/main" id="{C765A8CE-6C7D-4071-824A-3E2A21650527}"/>
              </a:ext>
            </a:extLst>
          </p:cNvPr>
          <p:cNvSpPr txBox="1">
            <a:spLocks/>
          </p:cNvSpPr>
          <p:nvPr/>
        </p:nvSpPr>
        <p:spPr>
          <a:xfrm>
            <a:off x="3076700" y="2378692"/>
            <a:ext cx="9935307" cy="11598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sz="8000" dirty="0">
                <a:ln>
                  <a:solidFill>
                    <a:srgbClr val="3A616A"/>
                  </a:solidFill>
                </a:ln>
                <a:solidFill>
                  <a:schemeClr val="bg1"/>
                </a:solidFill>
                <a:latin typeface="Arial Black" panose="020B0A04020102020204" pitchFamily="34" charset="0"/>
                <a:ea typeface="+mn-ea"/>
                <a:cs typeface="Sultan bold" pitchFamily="2" charset="-78"/>
              </a:rPr>
              <a:t>النشاط الاقتصادي والإنتاج</a:t>
            </a:r>
            <a:endParaRPr lang="en-US" sz="8000" dirty="0">
              <a:ln>
                <a:solidFill>
                  <a:srgbClr val="3A616A"/>
                </a:solidFill>
              </a:ln>
              <a:solidFill>
                <a:schemeClr val="bg1"/>
              </a:solidFill>
              <a:latin typeface="Arial Black" panose="020B0A04020102020204" pitchFamily="34" charset="0"/>
              <a:ea typeface="+mn-ea"/>
              <a:cs typeface="Sultan bold" pitchFamily="2" charset="-78"/>
            </a:endParaRPr>
          </a:p>
        </p:txBody>
      </p:sp>
      <p:sp>
        <p:nvSpPr>
          <p:cNvPr id="14" name="TextBox 13">
            <a:extLst>
              <a:ext uri="{FF2B5EF4-FFF2-40B4-BE49-F238E27FC236}">
                <a16:creationId xmlns:a16="http://schemas.microsoft.com/office/drawing/2014/main" id="{206FA434-648C-44D2-8102-78895182BE10}"/>
              </a:ext>
            </a:extLst>
          </p:cNvPr>
          <p:cNvSpPr txBox="1"/>
          <p:nvPr/>
        </p:nvSpPr>
        <p:spPr>
          <a:xfrm>
            <a:off x="-77638" y="6498220"/>
            <a:ext cx="8626413"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النشاط الاقتصادي والإنتاج</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2" name="TextBox 1">
            <a:extLst>
              <a:ext uri="{FF2B5EF4-FFF2-40B4-BE49-F238E27FC236}">
                <a16:creationId xmlns:a16="http://schemas.microsoft.com/office/drawing/2014/main" id="{6F4BC838-6151-4F09-899B-BF5CDE9A791F}"/>
              </a:ext>
            </a:extLst>
          </p:cNvPr>
          <p:cNvSpPr txBox="1"/>
          <p:nvPr/>
        </p:nvSpPr>
        <p:spPr>
          <a:xfrm>
            <a:off x="3157108" y="3568036"/>
            <a:ext cx="8055837" cy="2554545"/>
          </a:xfrm>
          <a:prstGeom prst="rect">
            <a:avLst/>
          </a:prstGeom>
          <a:noFill/>
        </p:spPr>
        <p:txBody>
          <a:bodyPr wrap="square" rtlCol="0">
            <a:spAutoFit/>
          </a:bodyPr>
          <a:lstStyle/>
          <a:p>
            <a:pPr marL="687387" marR="0" lvl="0" indent="-457200" algn="r" rtl="1">
              <a:spcBef>
                <a:spcPts val="0"/>
              </a:spcBef>
              <a:spcAft>
                <a:spcPts val="0"/>
              </a:spcAft>
              <a:buClr>
                <a:schemeClr val="bg1"/>
              </a:buClr>
              <a:buSzPct val="70000"/>
              <a:buFont typeface="Arial" panose="020B0604020202020204" pitchFamily="34" charset="0"/>
              <a:buChar char="•"/>
            </a:pPr>
            <a:r>
              <a:rPr lang="ar-BH" sz="3200" b="0" dirty="0">
                <a:solidFill>
                  <a:schemeClr val="bg1"/>
                </a:solidFill>
                <a:effectLst/>
                <a:latin typeface="Arial" panose="020B0604020202020204" pitchFamily="34" charset="0"/>
                <a:ea typeface="Calibri" panose="020F0502020204030204" pitchFamily="34" charset="0"/>
                <a:cs typeface="Sakkal Majalla" panose="02000000000000000000" pitchFamily="2" charset="-78"/>
              </a:rPr>
              <a:t>مستويات النشاط الاقتصادية</a:t>
            </a:r>
          </a:p>
          <a:p>
            <a:pPr marL="687387" marR="0" lvl="0" indent="-457200" algn="r" rtl="1">
              <a:spcBef>
                <a:spcPts val="0"/>
              </a:spcBef>
              <a:spcAft>
                <a:spcPts val="0"/>
              </a:spcAft>
              <a:buClr>
                <a:schemeClr val="bg1"/>
              </a:buClr>
              <a:buSzPct val="70000"/>
              <a:buFont typeface="Arial" panose="020B0604020202020204" pitchFamily="34" charset="0"/>
              <a:buChar char="•"/>
            </a:pPr>
            <a:r>
              <a:rPr lang="ar-BH" sz="3200" dirty="0">
                <a:solidFill>
                  <a:schemeClr val="bg1"/>
                </a:solidFill>
                <a:latin typeface="Arial" panose="020B0604020202020204" pitchFamily="34" charset="0"/>
                <a:cs typeface="Sakkal Majalla" panose="02000000000000000000" pitchFamily="2" charset="-78"/>
              </a:rPr>
              <a:t>أوجه النشاط الاقتصادي</a:t>
            </a:r>
          </a:p>
          <a:p>
            <a:pPr marL="687387" marR="0" lvl="0" indent="-457200" algn="r" rtl="1">
              <a:spcBef>
                <a:spcPts val="0"/>
              </a:spcBef>
              <a:spcAft>
                <a:spcPts val="0"/>
              </a:spcAft>
              <a:buClr>
                <a:schemeClr val="bg1"/>
              </a:buClr>
              <a:buSzPct val="70000"/>
              <a:buFont typeface="Arial" panose="020B0604020202020204" pitchFamily="34" charset="0"/>
              <a:buChar char="•"/>
            </a:pPr>
            <a:r>
              <a:rPr lang="ar-BH" sz="3200" dirty="0">
                <a:solidFill>
                  <a:schemeClr val="bg1"/>
                </a:solidFill>
                <a:latin typeface="Arial" panose="020B0604020202020204" pitchFamily="34" charset="0"/>
                <a:cs typeface="Sakkal Majalla" panose="02000000000000000000" pitchFamily="2" charset="-78"/>
              </a:rPr>
              <a:t>الموارد الاقتصادية (عوامل الإنتاج)</a:t>
            </a:r>
          </a:p>
          <a:p>
            <a:pPr marL="687387" marR="0" lvl="0" indent="-457200" algn="r" rtl="1">
              <a:spcBef>
                <a:spcPts val="0"/>
              </a:spcBef>
              <a:spcAft>
                <a:spcPts val="0"/>
              </a:spcAft>
              <a:buClr>
                <a:schemeClr val="bg1"/>
              </a:buClr>
              <a:buSzPct val="70000"/>
              <a:buFont typeface="Arial" panose="020B0604020202020204" pitchFamily="34" charset="0"/>
              <a:buChar char="•"/>
            </a:pPr>
            <a:r>
              <a:rPr lang="ar-BH" sz="3200" dirty="0">
                <a:solidFill>
                  <a:schemeClr val="bg1"/>
                </a:solidFill>
                <a:latin typeface="Arial" panose="020B0604020202020204" pitchFamily="34" charset="0"/>
                <a:cs typeface="Sakkal Majalla" panose="02000000000000000000" pitchFamily="2" charset="-78"/>
              </a:rPr>
              <a:t>مفهوم الإنتاج وأهميته</a:t>
            </a:r>
          </a:p>
          <a:p>
            <a:pPr marL="687387" marR="0" lvl="0" indent="-457200" algn="r" rtl="1">
              <a:spcBef>
                <a:spcPts val="0"/>
              </a:spcBef>
              <a:spcAft>
                <a:spcPts val="0"/>
              </a:spcAft>
              <a:buClr>
                <a:schemeClr val="bg1"/>
              </a:buClr>
              <a:buSzPct val="70000"/>
              <a:buFont typeface="Arial" panose="020B0604020202020204" pitchFamily="34" charset="0"/>
              <a:buChar char="•"/>
            </a:pPr>
            <a:r>
              <a:rPr lang="ar-BH" sz="3200" dirty="0">
                <a:solidFill>
                  <a:schemeClr val="bg1"/>
                </a:solidFill>
                <a:latin typeface="Arial" panose="020B0604020202020204" pitchFamily="34" charset="0"/>
                <a:cs typeface="Sakkal Majalla" panose="02000000000000000000" pitchFamily="2" charset="-78"/>
              </a:rPr>
              <a:t>مقومات الاقتصاد والقطاعات الاقتصادية في مملكة البحرين</a:t>
            </a:r>
            <a:endParaRPr lang="en-US" sz="3200" dirty="0">
              <a:solidFill>
                <a:schemeClr val="bg1"/>
              </a:solidFill>
              <a:latin typeface="Arial" panose="020B0604020202020204" pitchFamily="34" charset="0"/>
              <a:cs typeface="Sakkal Majalla" panose="02000000000000000000" pitchFamily="2" charset="-78"/>
            </a:endParaRPr>
          </a:p>
        </p:txBody>
      </p:sp>
      <p:sp>
        <p:nvSpPr>
          <p:cNvPr id="16" name="عنوان 1">
            <a:extLst>
              <a:ext uri="{FF2B5EF4-FFF2-40B4-BE49-F238E27FC236}">
                <a16:creationId xmlns:a16="http://schemas.microsoft.com/office/drawing/2014/main" id="{E8700E5D-830D-41C4-A075-7914114366E5}"/>
              </a:ext>
            </a:extLst>
          </p:cNvPr>
          <p:cNvSpPr txBox="1">
            <a:spLocks/>
          </p:cNvSpPr>
          <p:nvPr/>
        </p:nvSpPr>
        <p:spPr>
          <a:xfrm>
            <a:off x="4939049" y="1137863"/>
            <a:ext cx="6715615" cy="1523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sz="5400" dirty="0">
                <a:ln>
                  <a:solidFill>
                    <a:srgbClr val="3F5378"/>
                  </a:solidFill>
                </a:ln>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rPr>
              <a:t>الدرس الثالث</a:t>
            </a:r>
            <a:endParaRPr lang="en-US" sz="5400" dirty="0">
              <a:ln>
                <a:solidFill>
                  <a:srgbClr val="3F5378"/>
                </a:solidFill>
              </a:ln>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endParaRPr>
          </a:p>
        </p:txBody>
      </p:sp>
      <p:pic>
        <p:nvPicPr>
          <p:cNvPr id="15" name="Picture 14">
            <a:extLst>
              <a:ext uri="{FF2B5EF4-FFF2-40B4-BE49-F238E27FC236}">
                <a16:creationId xmlns:a16="http://schemas.microsoft.com/office/drawing/2014/main" id="{E5F28265-F09D-4739-9F2C-FD4C8A5E23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5307" y="116078"/>
            <a:ext cx="1762982" cy="1783785"/>
          </a:xfrm>
          <a:prstGeom prst="rect">
            <a:avLst/>
          </a:prstGeom>
        </p:spPr>
      </p:pic>
      <p:pic>
        <p:nvPicPr>
          <p:cNvPr id="13" name="Picture 12">
            <a:extLst>
              <a:ext uri="{FF2B5EF4-FFF2-40B4-BE49-F238E27FC236}">
                <a16:creationId xmlns:a16="http://schemas.microsoft.com/office/drawing/2014/main" id="{E31BFD9D-B436-4220-9496-F897282C834D}"/>
              </a:ext>
            </a:extLst>
          </p:cNvPr>
          <p:cNvPicPr>
            <a:picLocks noChangeAspect="1"/>
          </p:cNvPicPr>
          <p:nvPr/>
        </p:nvPicPr>
        <p:blipFill rotWithShape="1">
          <a:blip r:embed="rId3"/>
          <a:srcRect l="35258" t="17594" r="36289" b="11023"/>
          <a:stretch/>
        </p:blipFill>
        <p:spPr>
          <a:xfrm>
            <a:off x="140681" y="116078"/>
            <a:ext cx="3016427" cy="4203238"/>
          </a:xfrm>
          <a:prstGeom prst="rect">
            <a:avLst/>
          </a:prstGeom>
          <a:ln>
            <a:solidFill>
              <a:srgbClr val="3F5378"/>
            </a:solidFill>
          </a:ln>
        </p:spPr>
      </p:pic>
      <p:sp>
        <p:nvSpPr>
          <p:cNvPr id="9" name="Rectangle 8">
            <a:extLst>
              <a:ext uri="{FF2B5EF4-FFF2-40B4-BE49-F238E27FC236}">
                <a16:creationId xmlns:a16="http://schemas.microsoft.com/office/drawing/2014/main" id="{16A66CD8-A06B-4D00-BF1B-32A5C6F2E5D3}"/>
              </a:ext>
            </a:extLst>
          </p:cNvPr>
          <p:cNvSpPr/>
          <p:nvPr/>
        </p:nvSpPr>
        <p:spPr>
          <a:xfrm>
            <a:off x="140682" y="2596312"/>
            <a:ext cx="3016426" cy="461665"/>
          </a:xfrm>
          <a:prstGeom prst="rect">
            <a:avLst/>
          </a:prstGeom>
          <a:solidFill>
            <a:srgbClr val="C00000"/>
          </a:solidFill>
        </p:spPr>
        <p:txBody>
          <a:bodyPr wrap="square" lIns="91440" tIns="45720" rIns="91440" bIns="45720">
            <a:spAutoFit/>
          </a:bodyPr>
          <a:lstStyle/>
          <a:p>
            <a:pPr algn="ctr"/>
            <a:r>
              <a:rPr lang="ar-BH"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الصفحات </a:t>
            </a:r>
            <a:r>
              <a:rPr lang="ar-BH" sz="2400" b="1"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mj-cs"/>
              </a:rPr>
              <a:t>36-46</a:t>
            </a:r>
            <a:endParaRPr lang="ar-SA" sz="2400" b="1"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mj-cs"/>
            </a:endParaRPr>
          </a:p>
        </p:txBody>
      </p:sp>
    </p:spTree>
    <p:extLst>
      <p:ext uri="{BB962C8B-B14F-4D97-AF65-F5344CB8AC3E}">
        <p14:creationId xmlns:p14="http://schemas.microsoft.com/office/powerpoint/2010/main" val="4111366717"/>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a16="http://schemas.microsoft.com/office/drawing/2014/main"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a16="http://schemas.microsoft.com/office/drawing/2014/main"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25" y="1149126"/>
            <a:ext cx="4691151" cy="4658403"/>
          </a:xfrm>
          <a:prstGeom prst="rect">
            <a:avLst/>
          </a:prstGeom>
        </p:spPr>
      </p:pic>
      <p:sp>
        <p:nvSpPr>
          <p:cNvPr id="5" name="TextBox 4">
            <a:extLst>
              <a:ext uri="{FF2B5EF4-FFF2-40B4-BE49-F238E27FC236}">
                <a16:creationId xmlns:a16="http://schemas.microsoft.com/office/drawing/2014/main" id="{15CF6AD5-7A62-469D-B51D-C86063207666}"/>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a16="http://schemas.microsoft.com/office/drawing/2014/main" id="{F76BE395-522C-4090-9FFC-290C19DC23BE}"/>
              </a:ext>
            </a:extLst>
          </p:cNvPr>
          <p:cNvSpPr txBox="1"/>
          <p:nvPr/>
        </p:nvSpPr>
        <p:spPr>
          <a:xfrm>
            <a:off x="-77638" y="6498220"/>
            <a:ext cx="8626413"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النشاط الاقتصادي والإنتاج</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38175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a16="http://schemas.microsoft.com/office/drawing/2014/main"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a16="http://schemas.microsoft.com/office/drawing/2014/main"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5" name="TextBox 4">
            <a:extLst>
              <a:ext uri="{FF2B5EF4-FFF2-40B4-BE49-F238E27FC236}">
                <a16:creationId xmlns:a16="http://schemas.microsoft.com/office/drawing/2014/main" id="{934D9721-4514-4383-802A-52302D0ABEA7}"/>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6" name="TextBox 5">
            <a:extLst>
              <a:ext uri="{FF2B5EF4-FFF2-40B4-BE49-F238E27FC236}">
                <a16:creationId xmlns:a16="http://schemas.microsoft.com/office/drawing/2014/main" id="{C5B96901-2D40-46F5-9E5A-8ED4174C4CB1}"/>
              </a:ext>
            </a:extLst>
          </p:cNvPr>
          <p:cNvSpPr txBox="1"/>
          <p:nvPr/>
        </p:nvSpPr>
        <p:spPr>
          <a:xfrm>
            <a:off x="-77638" y="6498220"/>
            <a:ext cx="8626413"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النشاط الاقتصادي والإنتاج</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06878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a16="http://schemas.microsoft.com/office/drawing/2014/main"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a16="http://schemas.microsoft.com/office/drawing/2014/main"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25" y="1149126"/>
            <a:ext cx="4691151" cy="4658403"/>
          </a:xfrm>
          <a:prstGeom prst="rect">
            <a:avLst/>
          </a:prstGeom>
        </p:spPr>
      </p:pic>
      <p:sp>
        <p:nvSpPr>
          <p:cNvPr id="5" name="TextBox 4">
            <a:extLst>
              <a:ext uri="{FF2B5EF4-FFF2-40B4-BE49-F238E27FC236}">
                <a16:creationId xmlns:a16="http://schemas.microsoft.com/office/drawing/2014/main" id="{68457633-F7D9-484B-8E63-9AA39533066D}"/>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a16="http://schemas.microsoft.com/office/drawing/2014/main" id="{FB7EF842-0434-484C-8466-B38B35A8CB8C}"/>
              </a:ext>
            </a:extLst>
          </p:cNvPr>
          <p:cNvSpPr txBox="1"/>
          <p:nvPr/>
        </p:nvSpPr>
        <p:spPr>
          <a:xfrm>
            <a:off x="-77638" y="6498220"/>
            <a:ext cx="8626413"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النشاط الاقتصادي والإنتاج</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59582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a16="http://schemas.microsoft.com/office/drawing/2014/main"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a16="http://schemas.microsoft.com/office/drawing/2014/main"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5" name="TextBox 4">
            <a:extLst>
              <a:ext uri="{FF2B5EF4-FFF2-40B4-BE49-F238E27FC236}">
                <a16:creationId xmlns:a16="http://schemas.microsoft.com/office/drawing/2014/main" id="{86DBC5F7-972B-4D59-B19F-9B5EB0E78F37}"/>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6" name="TextBox 5">
            <a:extLst>
              <a:ext uri="{FF2B5EF4-FFF2-40B4-BE49-F238E27FC236}">
                <a16:creationId xmlns:a16="http://schemas.microsoft.com/office/drawing/2014/main" id="{7E776A8B-DA85-4BE4-9CF0-34E4AEB458EA}"/>
              </a:ext>
            </a:extLst>
          </p:cNvPr>
          <p:cNvSpPr txBox="1"/>
          <p:nvPr/>
        </p:nvSpPr>
        <p:spPr>
          <a:xfrm>
            <a:off x="-77638" y="6498220"/>
            <a:ext cx="8626413"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النشاط الاقتصادي والإنتاج</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486391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a16="http://schemas.microsoft.com/office/drawing/2014/main"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a16="http://schemas.microsoft.com/office/drawing/2014/main"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25" y="1149126"/>
            <a:ext cx="4691151" cy="4658403"/>
          </a:xfrm>
          <a:prstGeom prst="rect">
            <a:avLst/>
          </a:prstGeom>
        </p:spPr>
      </p:pic>
      <p:sp>
        <p:nvSpPr>
          <p:cNvPr id="5" name="TextBox 4">
            <a:extLst>
              <a:ext uri="{FF2B5EF4-FFF2-40B4-BE49-F238E27FC236}">
                <a16:creationId xmlns:a16="http://schemas.microsoft.com/office/drawing/2014/main" id="{19249B90-24FB-4C3F-9AC4-4C306238BFB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a16="http://schemas.microsoft.com/office/drawing/2014/main" id="{83F0A6A4-8E65-465F-AD87-1E3DE3C22B1E}"/>
              </a:ext>
            </a:extLst>
          </p:cNvPr>
          <p:cNvSpPr txBox="1"/>
          <p:nvPr/>
        </p:nvSpPr>
        <p:spPr>
          <a:xfrm>
            <a:off x="-77638" y="6498220"/>
            <a:ext cx="8626413"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النشاط الاقتصادي والإنتاج</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66135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a16="http://schemas.microsoft.com/office/drawing/2014/main"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a16="http://schemas.microsoft.com/office/drawing/2014/main"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5" name="TextBox 4">
            <a:extLst>
              <a:ext uri="{FF2B5EF4-FFF2-40B4-BE49-F238E27FC236}">
                <a16:creationId xmlns:a16="http://schemas.microsoft.com/office/drawing/2014/main" id="{8FCD38CC-00D5-4A85-9A87-D6452EBADC6E}"/>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6" name="TextBox 5">
            <a:extLst>
              <a:ext uri="{FF2B5EF4-FFF2-40B4-BE49-F238E27FC236}">
                <a16:creationId xmlns:a16="http://schemas.microsoft.com/office/drawing/2014/main" id="{7D1CD82E-DD0E-4A3D-98C7-B50E206FE61A}"/>
              </a:ext>
            </a:extLst>
          </p:cNvPr>
          <p:cNvSpPr txBox="1"/>
          <p:nvPr/>
        </p:nvSpPr>
        <p:spPr>
          <a:xfrm>
            <a:off x="-77638" y="6498220"/>
            <a:ext cx="8626413"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النشاط الاقتصادي والإنتاج</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189901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a16="http://schemas.microsoft.com/office/drawing/2014/main"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a16="http://schemas.microsoft.com/office/drawing/2014/main"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25" y="1149126"/>
            <a:ext cx="4691151" cy="4658403"/>
          </a:xfrm>
          <a:prstGeom prst="rect">
            <a:avLst/>
          </a:prstGeom>
        </p:spPr>
      </p:pic>
      <p:sp>
        <p:nvSpPr>
          <p:cNvPr id="5" name="TextBox 4">
            <a:extLst>
              <a:ext uri="{FF2B5EF4-FFF2-40B4-BE49-F238E27FC236}">
                <a16:creationId xmlns:a16="http://schemas.microsoft.com/office/drawing/2014/main" id="{1E8F1367-FE76-47C6-942C-6DD5DA996FCC}"/>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a16="http://schemas.microsoft.com/office/drawing/2014/main" id="{7A757E00-EABA-4AD2-8D0B-7964024483A1}"/>
              </a:ext>
            </a:extLst>
          </p:cNvPr>
          <p:cNvSpPr txBox="1"/>
          <p:nvPr/>
        </p:nvSpPr>
        <p:spPr>
          <a:xfrm>
            <a:off x="-77638" y="6498220"/>
            <a:ext cx="8626413"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النشاط الاقتصادي والإنتاج</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36684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109266" y="1335539"/>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266700" algn="r" rtl="1"/>
            <a:r>
              <a:rPr lang="ar-SA" sz="3600" b="1" dirty="0">
                <a:solidFill>
                  <a:srgbClr val="C00000"/>
                </a:solidFill>
                <a:latin typeface="Sakkal Majalla" panose="02000000000000000000" pitchFamily="2" charset="-78"/>
                <a:cs typeface="Sakkal Majalla" panose="02000000000000000000" pitchFamily="2" charset="-78"/>
              </a:rPr>
              <a:t>يُتَوَقَع من الطالب بعد الانتهاء من هذا الدرس أن:</a:t>
            </a:r>
            <a:endParaRPr lang="ar-SA" sz="3200" b="1" dirty="0">
              <a:solidFill>
                <a:srgbClr val="3C6070"/>
              </a:solidFill>
              <a:latin typeface="Sakkal Majalla" panose="02000000000000000000" pitchFamily="2" charset="-78"/>
              <a:cs typeface="Sakkal Majalla" panose="02000000000000000000" pitchFamily="2" charset="-78"/>
            </a:endParaRPr>
          </a:p>
          <a:p>
            <a:pPr marL="742950" lvl="0" indent="-742950" algn="r" rtl="1">
              <a:lnSpc>
                <a:spcPct val="150000"/>
              </a:lnSpc>
              <a:buFont typeface="+mj-lt"/>
              <a:buAutoNum type="arabicPeriod"/>
            </a:pPr>
            <a:r>
              <a:rPr lang="ar-BH" sz="4000" dirty="0">
                <a:solidFill>
                  <a:schemeClr val="tx1"/>
                </a:solidFill>
                <a:latin typeface="Sakkal Majalla" panose="02000000000000000000" pitchFamily="2" charset="-78"/>
                <a:cs typeface="Sakkal Majalla" panose="02000000000000000000" pitchFamily="2" charset="-78"/>
              </a:rPr>
              <a:t>يستنتج مستويات النشاط الاقتصادي.</a:t>
            </a:r>
            <a:endParaRPr lang="en-US" sz="4000" dirty="0">
              <a:solidFill>
                <a:schemeClr val="tx1"/>
              </a:solidFill>
              <a:latin typeface="Sakkal Majalla" panose="02000000000000000000" pitchFamily="2" charset="-78"/>
              <a:cs typeface="Sakkal Majalla" panose="02000000000000000000" pitchFamily="2" charset="-78"/>
            </a:endParaRPr>
          </a:p>
          <a:p>
            <a:pPr marL="742950" lvl="0" indent="-742950" algn="r" rtl="1">
              <a:lnSpc>
                <a:spcPct val="150000"/>
              </a:lnSpc>
              <a:buFont typeface="+mj-lt"/>
              <a:buAutoNum type="arabicPeriod"/>
            </a:pPr>
            <a:r>
              <a:rPr lang="ar-BH" sz="4000" dirty="0">
                <a:solidFill>
                  <a:schemeClr val="tx1"/>
                </a:solidFill>
                <a:latin typeface="Sakkal Majalla" panose="02000000000000000000" pitchFamily="2" charset="-78"/>
                <a:cs typeface="Sakkal Majalla" panose="02000000000000000000" pitchFamily="2" charset="-78"/>
              </a:rPr>
              <a:t>يحدّد أوجه النشاط الاقتصادي.</a:t>
            </a:r>
            <a:endParaRPr lang="en-US" sz="4000" dirty="0">
              <a:solidFill>
                <a:schemeClr val="tx1"/>
              </a:solidFill>
              <a:latin typeface="Sakkal Majalla" panose="02000000000000000000" pitchFamily="2" charset="-78"/>
              <a:cs typeface="Sakkal Majalla" panose="02000000000000000000" pitchFamily="2" charset="-78"/>
            </a:endParaRPr>
          </a:p>
          <a:p>
            <a:pPr marL="742950" lvl="0" indent="-742950" algn="r" rtl="1">
              <a:lnSpc>
                <a:spcPct val="150000"/>
              </a:lnSpc>
              <a:buFont typeface="+mj-lt"/>
              <a:buAutoNum type="arabicPeriod"/>
            </a:pPr>
            <a:r>
              <a:rPr lang="ar-BH" sz="4000" dirty="0">
                <a:solidFill>
                  <a:schemeClr val="tx1"/>
                </a:solidFill>
                <a:latin typeface="Sakkal Majalla" panose="02000000000000000000" pitchFamily="2" charset="-78"/>
                <a:cs typeface="Sakkal Majalla" panose="02000000000000000000" pitchFamily="2" charset="-78"/>
              </a:rPr>
              <a:t>يستنتج عوامل الإنتاج وعوائدها.</a:t>
            </a:r>
            <a:endParaRPr lang="en-US" sz="4000" dirty="0">
              <a:solidFill>
                <a:schemeClr val="tx1"/>
              </a:solidFill>
              <a:latin typeface="Sakkal Majalla" panose="02000000000000000000" pitchFamily="2" charset="-78"/>
              <a:cs typeface="Sakkal Majalla" panose="02000000000000000000" pitchFamily="2" charset="-78"/>
            </a:endParaRPr>
          </a:p>
          <a:p>
            <a:pPr marL="742950" lvl="0" indent="-742950" algn="r" rtl="1">
              <a:lnSpc>
                <a:spcPct val="150000"/>
              </a:lnSpc>
              <a:buFont typeface="+mj-lt"/>
              <a:buAutoNum type="arabicPeriod"/>
            </a:pPr>
            <a:r>
              <a:rPr lang="ar-BH" sz="4000" dirty="0">
                <a:solidFill>
                  <a:schemeClr val="tx1"/>
                </a:solidFill>
                <a:latin typeface="Sakkal Majalla" panose="02000000000000000000" pitchFamily="2" charset="-78"/>
                <a:cs typeface="Sakkal Majalla" panose="02000000000000000000" pitchFamily="2" charset="-78"/>
              </a:rPr>
              <a:t>يفسر مفهوم الإنتاج وأهميته.</a:t>
            </a:r>
            <a:r>
              <a:rPr lang="en-US" sz="4000" dirty="0">
                <a:solidFill>
                  <a:schemeClr val="tx1"/>
                </a:solidFill>
                <a:latin typeface="Sakkal Majalla" panose="02000000000000000000" pitchFamily="2" charset="-78"/>
                <a:cs typeface="Sakkal Majalla" panose="02000000000000000000" pitchFamily="2" charset="-78"/>
              </a:rPr>
              <a:t> </a:t>
            </a:r>
          </a:p>
          <a:p>
            <a:pPr marL="742950" lvl="0" indent="-742950" algn="r" rtl="1">
              <a:lnSpc>
                <a:spcPct val="150000"/>
              </a:lnSpc>
              <a:buFont typeface="+mj-lt"/>
              <a:buAutoNum type="arabicPeriod"/>
            </a:pPr>
            <a:r>
              <a:rPr lang="ar-BH" sz="4000" dirty="0">
                <a:solidFill>
                  <a:schemeClr val="tx1"/>
                </a:solidFill>
                <a:latin typeface="Sakkal Majalla" panose="02000000000000000000" pitchFamily="2" charset="-78"/>
                <a:cs typeface="Sakkal Majalla" panose="02000000000000000000" pitchFamily="2" charset="-78"/>
              </a:rPr>
              <a:t>يعدّد مقومات الاقتصاد والقطاعات الاقتصادية في مملكة البحرين.</a:t>
            </a:r>
            <a:endParaRPr lang="ar-SA" sz="4000" b="1" dirty="0">
              <a:solidFill>
                <a:schemeClr val="tx1"/>
              </a:solidFill>
              <a:latin typeface="Sakkal Majalla" panose="02000000000000000000" pitchFamily="2" charset="-78"/>
              <a:cs typeface="Sakkal Majalla" panose="02000000000000000000" pitchFamily="2" charset="-78"/>
            </a:endParaRPr>
          </a:p>
          <a:p>
            <a:pPr marL="266700" algn="r" rtl="1"/>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8" name="مستطيل مستدير الزوايا 13">
            <a:extLst>
              <a:ext uri="{FF2B5EF4-FFF2-40B4-BE49-F238E27FC236}">
                <a16:creationId xmlns:a16="http://schemas.microsoft.com/office/drawing/2014/main" id="{DBA5813B-13F4-4751-9329-774E2F9D07DA}"/>
              </a:ext>
            </a:extLst>
          </p:cNvPr>
          <p:cNvSpPr/>
          <p:nvPr/>
        </p:nvSpPr>
        <p:spPr>
          <a:xfrm>
            <a:off x="4328160" y="8466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9" name="Rectangle 6">
            <a:extLst>
              <a:ext uri="{FF2B5EF4-FFF2-40B4-BE49-F238E27FC236}">
                <a16:creationId xmlns:a16="http://schemas.microsoft.com/office/drawing/2014/main" id="{06026ACD-4FC9-499D-A4D4-602A071AD132}"/>
              </a:ext>
            </a:extLst>
          </p:cNvPr>
          <p:cNvSpPr/>
          <p:nvPr/>
        </p:nvSpPr>
        <p:spPr>
          <a:xfrm>
            <a:off x="6151418" y="190887"/>
            <a:ext cx="2810385"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أهداف الدرس</a:t>
            </a:r>
            <a:endParaRPr lang="en-US" sz="5400" dirty="0">
              <a:ln w="9525">
                <a:noFill/>
                <a:prstDash val="solid"/>
              </a:ln>
              <a:solidFill>
                <a:schemeClr val="bg1"/>
              </a:solidFill>
              <a:latin typeface="Arial Black" panose="020B0A04020102020204" pitchFamily="34" charset="0"/>
              <a:cs typeface="Sultan bold" pitchFamily="2" charset="-78"/>
            </a:endParaRPr>
          </a:p>
        </p:txBody>
      </p:sp>
      <p:grpSp>
        <p:nvGrpSpPr>
          <p:cNvPr id="12" name="Shape 631">
            <a:extLst>
              <a:ext uri="{FF2B5EF4-FFF2-40B4-BE49-F238E27FC236}">
                <a16:creationId xmlns:a16="http://schemas.microsoft.com/office/drawing/2014/main" id="{26404733-55D9-4213-B05C-D0BE9C60E1F9}"/>
              </a:ext>
            </a:extLst>
          </p:cNvPr>
          <p:cNvGrpSpPr/>
          <p:nvPr/>
        </p:nvGrpSpPr>
        <p:grpSpPr>
          <a:xfrm flipH="1">
            <a:off x="11056602" y="237991"/>
            <a:ext cx="827524" cy="848823"/>
            <a:chOff x="5961125" y="1623900"/>
            <a:chExt cx="427450" cy="448175"/>
          </a:xfrm>
        </p:grpSpPr>
        <p:sp>
          <p:nvSpPr>
            <p:cNvPr id="13" name="Shape 632">
              <a:extLst>
                <a:ext uri="{FF2B5EF4-FFF2-40B4-BE49-F238E27FC236}">
                  <a16:creationId xmlns:a16="http://schemas.microsoft.com/office/drawing/2014/main" id="{FBC4067F-F4D1-46EE-BB67-7B23C1260126}"/>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4" name="Shape 633">
              <a:extLst>
                <a:ext uri="{FF2B5EF4-FFF2-40B4-BE49-F238E27FC236}">
                  <a16:creationId xmlns:a16="http://schemas.microsoft.com/office/drawing/2014/main" id="{0F970148-B9AF-453B-949B-66702049C424}"/>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5" name="Shape 634">
              <a:extLst>
                <a:ext uri="{FF2B5EF4-FFF2-40B4-BE49-F238E27FC236}">
                  <a16:creationId xmlns:a16="http://schemas.microsoft.com/office/drawing/2014/main" id="{0EFE44E9-6915-4BEF-BAA1-1164CF41B1E6}"/>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6" name="Shape 635">
              <a:extLst>
                <a:ext uri="{FF2B5EF4-FFF2-40B4-BE49-F238E27FC236}">
                  <a16:creationId xmlns:a16="http://schemas.microsoft.com/office/drawing/2014/main" id="{F5254662-978C-494C-A5CC-7B6AF784ACF5}"/>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7" name="Shape 636">
              <a:extLst>
                <a:ext uri="{FF2B5EF4-FFF2-40B4-BE49-F238E27FC236}">
                  <a16:creationId xmlns:a16="http://schemas.microsoft.com/office/drawing/2014/main" id="{AF18F426-07A8-46FD-9319-42DFAD7570F6}"/>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8" name="Shape 637">
              <a:extLst>
                <a:ext uri="{FF2B5EF4-FFF2-40B4-BE49-F238E27FC236}">
                  <a16:creationId xmlns:a16="http://schemas.microsoft.com/office/drawing/2014/main" id="{BE1E9959-7B11-4D58-A979-FA1BC56BCCE5}"/>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9" name="Shape 638">
              <a:extLst>
                <a:ext uri="{FF2B5EF4-FFF2-40B4-BE49-F238E27FC236}">
                  <a16:creationId xmlns:a16="http://schemas.microsoft.com/office/drawing/2014/main" id="{AD1312A7-F816-48E9-89F3-EE8D60ACF512}"/>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grpSp>
      <p:sp>
        <p:nvSpPr>
          <p:cNvPr id="37" name="مستطيل مستدير الزوايا 5">
            <a:hlinkClick r:id="rId2" action="ppaction://hlinksldjump"/>
            <a:extLst>
              <a:ext uri="{FF2B5EF4-FFF2-40B4-BE49-F238E27FC236}">
                <a16:creationId xmlns:a16="http://schemas.microsoft.com/office/drawing/2014/main" id="{43E9C12C-5BC2-40AE-ACC5-04FA6747C583}"/>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8" name="مستطيل مستدير الزوايا 11">
            <a:hlinkClick r:id="rId3" action="ppaction://hlinksldjump"/>
            <a:extLst>
              <a:ext uri="{FF2B5EF4-FFF2-40B4-BE49-F238E27FC236}">
                <a16:creationId xmlns:a16="http://schemas.microsoft.com/office/drawing/2014/main" id="{26A7B993-6928-4D4E-A625-2F80AE4E59C8}"/>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2">
            <a:hlinkClick r:id="rId4" action="ppaction://hlinksldjump"/>
            <a:extLst>
              <a:ext uri="{FF2B5EF4-FFF2-40B4-BE49-F238E27FC236}">
                <a16:creationId xmlns:a16="http://schemas.microsoft.com/office/drawing/2014/main" id="{02C9A14A-8535-4363-81B7-4E9E0BA9039D}"/>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6">
            <a:hlinkClick r:id="rId5" action="ppaction://hlinksldjump"/>
            <a:extLst>
              <a:ext uri="{FF2B5EF4-FFF2-40B4-BE49-F238E27FC236}">
                <a16:creationId xmlns:a16="http://schemas.microsoft.com/office/drawing/2014/main" id="{F0F1F850-26EE-4CA3-86F7-9345F8C043B7}"/>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41" name="مستطيل مستدير الزوايا 16">
            <a:hlinkClick r:id="rId6" action="ppaction://hlinksldjump"/>
            <a:extLst>
              <a:ext uri="{FF2B5EF4-FFF2-40B4-BE49-F238E27FC236}">
                <a16:creationId xmlns:a16="http://schemas.microsoft.com/office/drawing/2014/main" id="{FCAA9A9D-66D9-4C62-9EA9-08AEB5B5C91D}"/>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42" name="مستطيل مستدير الزوايا 16">
            <a:hlinkClick r:id="rId7" action="ppaction://hlinksldjump"/>
            <a:extLst>
              <a:ext uri="{FF2B5EF4-FFF2-40B4-BE49-F238E27FC236}">
                <a16:creationId xmlns:a16="http://schemas.microsoft.com/office/drawing/2014/main" id="{A6D69346-064A-43CE-86E1-9DDD1539E51B}"/>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3" name="مستطيل مستدير الزوايا 16">
            <a:hlinkClick r:id="rId8" action="ppaction://hlinksldjump"/>
            <a:extLst>
              <a:ext uri="{FF2B5EF4-FFF2-40B4-BE49-F238E27FC236}">
                <a16:creationId xmlns:a16="http://schemas.microsoft.com/office/drawing/2014/main" id="{E26899B5-85F1-47B1-AE22-01A44E3E7B06}"/>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26" name="مستطيل مستدير الزوايا 16">
            <a:hlinkClick r:id="rId9" action="ppaction://hlinksldjump"/>
            <a:extLst>
              <a:ext uri="{FF2B5EF4-FFF2-40B4-BE49-F238E27FC236}">
                <a16:creationId xmlns:a16="http://schemas.microsoft.com/office/drawing/2014/main" id="{234515CF-A18E-4E8C-8ADD-92081BB9ADAC}"/>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2" name="TextBox 21">
            <a:extLst>
              <a:ext uri="{FF2B5EF4-FFF2-40B4-BE49-F238E27FC236}">
                <a16:creationId xmlns:a16="http://schemas.microsoft.com/office/drawing/2014/main" id="{9F37F4B7-9782-423C-B754-09996A460A7E}"/>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23" name="TextBox 22">
            <a:extLst>
              <a:ext uri="{FF2B5EF4-FFF2-40B4-BE49-F238E27FC236}">
                <a16:creationId xmlns:a16="http://schemas.microsoft.com/office/drawing/2014/main" id="{C7C12F2F-58D1-4C49-91BE-F4195494D4C3}"/>
              </a:ext>
            </a:extLst>
          </p:cNvPr>
          <p:cNvSpPr txBox="1"/>
          <p:nvPr/>
        </p:nvSpPr>
        <p:spPr>
          <a:xfrm>
            <a:off x="-77638" y="6498220"/>
            <a:ext cx="8626413"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النشاط الاقتصادي والإنتاج</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539421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82714" y="1342219"/>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266700" algn="r" rtl="1"/>
            <a:endParaRPr lang="en-US" sz="3600" b="1" dirty="0">
              <a:effectLst/>
              <a:latin typeface="Arial" panose="020B0604020202020204" pitchFamily="34" charset="0"/>
              <a:ea typeface="Times New Roman" panose="02020603050405020304" pitchFamily="18" charset="0"/>
              <a:cs typeface="Wingdings 3" panose="05040102010807070707" pitchFamily="18" charset="2"/>
            </a:endParaRPr>
          </a:p>
          <a:p>
            <a:pPr marL="1009650" indent="-742950" algn="r" rtl="1">
              <a:buFont typeface="+mj-lt"/>
              <a:buAutoNum type="arabicPeriod"/>
            </a:pPr>
            <a:endParaRPr lang="ar-SA" sz="2800" b="1" dirty="0">
              <a:latin typeface="Sakkal Majalla" panose="02000000000000000000" pitchFamily="2" charset="-78"/>
              <a:cs typeface="Sakkal Majalla" panose="02000000000000000000" pitchFamily="2" charset="-78"/>
            </a:endParaRPr>
          </a:p>
          <a:p>
            <a:pPr marL="266700" algn="r" rtl="1"/>
            <a:endParaRPr lang="ar-BH" sz="3200" dirty="0">
              <a:solidFill>
                <a:schemeClr val="tx1"/>
              </a:solidFill>
              <a:latin typeface="Times New Roman" panose="02020603050405020304" pitchFamily="18" charset="0"/>
              <a:cs typeface="Times New Roman" panose="02020603050405020304" pitchFamily="18" charset="0"/>
            </a:endParaRPr>
          </a:p>
          <a:p>
            <a:pPr marL="266700" algn="r" rtl="1"/>
            <a:endParaRPr lang="ar-BH" sz="3200" dirty="0">
              <a:solidFill>
                <a:schemeClr val="tx1"/>
              </a:solidFill>
              <a:latin typeface="Times New Roman" panose="02020603050405020304" pitchFamily="18" charset="0"/>
              <a:cs typeface="Times New Roman" panose="02020603050405020304" pitchFamily="18" charset="0"/>
            </a:endParaRPr>
          </a:p>
          <a:p>
            <a:pPr marL="266700" algn="r" rtl="1"/>
            <a:endParaRPr lang="ar-BH" sz="3200" dirty="0">
              <a:solidFill>
                <a:schemeClr val="tx1"/>
              </a:solidFill>
              <a:latin typeface="Times New Roman" panose="02020603050405020304" pitchFamily="18" charset="0"/>
              <a:cs typeface="Times New Roman" panose="02020603050405020304" pitchFamily="18" charset="0"/>
            </a:endParaRPr>
          </a:p>
          <a:p>
            <a:pPr marL="266700" algn="r" rtl="1"/>
            <a:endParaRPr lang="ar-BH" sz="3200" dirty="0">
              <a:solidFill>
                <a:schemeClr val="tx1"/>
              </a:solidFill>
              <a:latin typeface="Times New Roman" panose="02020603050405020304" pitchFamily="18" charset="0"/>
              <a:cs typeface="Times New Roman" panose="02020603050405020304" pitchFamily="18" charset="0"/>
            </a:endParaRPr>
          </a:p>
          <a:p>
            <a:pPr marL="266700" algn="r" rtl="1"/>
            <a:endParaRPr lang="ar-BH" sz="5400" dirty="0">
              <a:solidFill>
                <a:schemeClr val="tx1"/>
              </a:solidFill>
              <a:latin typeface="Times New Roman" panose="02020603050405020304" pitchFamily="18" charset="0"/>
              <a:cs typeface="Times New Roman" panose="02020603050405020304" pitchFamily="18" charset="0"/>
            </a:endParaRPr>
          </a:p>
          <a:p>
            <a:pPr lvl="0" algn="ctr" rtl="1"/>
            <a:r>
              <a:rPr lang="ar-SA" sz="3200" b="1" dirty="0">
                <a:solidFill>
                  <a:schemeClr val="tx1"/>
                </a:solidFill>
                <a:latin typeface="Sakkal Majalla" panose="02000000000000000000" pitchFamily="2" charset="-78"/>
                <a:cs typeface="Sakkal Majalla" panose="02000000000000000000" pitchFamily="2" charset="-78"/>
              </a:rPr>
              <a:t>عند تأسيس مشروع تجار</a:t>
            </a:r>
            <a:r>
              <a:rPr lang="ar-BH" sz="3200" b="1" dirty="0">
                <a:solidFill>
                  <a:schemeClr val="tx1"/>
                </a:solidFill>
                <a:latin typeface="Sakkal Majalla" panose="02000000000000000000" pitchFamily="2" charset="-78"/>
                <a:cs typeface="Sakkal Majalla" panose="02000000000000000000" pitchFamily="2" charset="-78"/>
              </a:rPr>
              <a:t>ي</a:t>
            </a:r>
            <a:r>
              <a:rPr lang="ar-SA" sz="3200" b="1" dirty="0">
                <a:solidFill>
                  <a:schemeClr val="tx1"/>
                </a:solidFill>
                <a:latin typeface="Sakkal Majalla" panose="02000000000000000000" pitchFamily="2" charset="-78"/>
                <a:cs typeface="Sakkal Majalla" panose="02000000000000000000" pitchFamily="2" charset="-78"/>
              </a:rPr>
              <a:t> ما لابد من توافر الموارد المطلوبة لتنفيذه وتشغيله.  فكر في مشروع ما وحدد الموارد المطلوب توفيرها لتتمكن من البدء في مزاولة نشاطك التجاري.</a:t>
            </a:r>
            <a:endParaRPr lang="en-US" sz="3200" b="1" dirty="0">
              <a:solidFill>
                <a:schemeClr val="tx1"/>
              </a:solidFill>
              <a:latin typeface="Sakkal Majalla" panose="02000000000000000000" pitchFamily="2" charset="-78"/>
              <a:cs typeface="Sakkal Majalla" panose="02000000000000000000" pitchFamily="2" charset="-78"/>
            </a:endParaRPr>
          </a:p>
          <a:p>
            <a:pPr marL="266700" algn="r" rtl="1"/>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9" name="Rectangle 6">
            <a:extLst>
              <a:ext uri="{FF2B5EF4-FFF2-40B4-BE49-F238E27FC236}">
                <a16:creationId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7" name="مستطيل مستدير الزوايا 13">
            <a:extLst>
              <a:ext uri="{FF2B5EF4-FFF2-40B4-BE49-F238E27FC236}">
                <a16:creationId xmlns:a16="http://schemas.microsoft.com/office/drawing/2014/main" id="{20F8A3CA-C715-485C-812D-6F72208D3EA7}"/>
              </a:ext>
            </a:extLst>
          </p:cNvPr>
          <p:cNvSpPr/>
          <p:nvPr/>
        </p:nvSpPr>
        <p:spPr>
          <a:xfrm>
            <a:off x="4328674" y="127330"/>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Google Shape;618;p37">
            <a:extLst>
              <a:ext uri="{FF2B5EF4-FFF2-40B4-BE49-F238E27FC236}">
                <a16:creationId xmlns:a16="http://schemas.microsoft.com/office/drawing/2014/main" id="{FBF02DDA-0566-4B25-86FB-B206521E6298}"/>
              </a:ext>
            </a:extLst>
          </p:cNvPr>
          <p:cNvSpPr/>
          <p:nvPr/>
        </p:nvSpPr>
        <p:spPr>
          <a:xfrm flipH="1">
            <a:off x="11405735" y="370299"/>
            <a:ext cx="690113" cy="738922"/>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Rectangle 6">
            <a:extLst>
              <a:ext uri="{FF2B5EF4-FFF2-40B4-BE49-F238E27FC236}">
                <a16:creationId xmlns:a16="http://schemas.microsoft.com/office/drawing/2014/main" id="{FE32205A-58AD-428C-99A5-EA27E50EEEB8}"/>
              </a:ext>
            </a:extLst>
          </p:cNvPr>
          <p:cNvSpPr/>
          <p:nvPr/>
        </p:nvSpPr>
        <p:spPr>
          <a:xfrm>
            <a:off x="6117786" y="218233"/>
            <a:ext cx="2601995"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في البدء ....</a:t>
            </a:r>
            <a:endParaRPr lang="en-US" sz="5400" dirty="0">
              <a:ln w="9525">
                <a:noFill/>
                <a:prstDash val="solid"/>
              </a:ln>
              <a:solidFill>
                <a:schemeClr val="bg1"/>
              </a:solidFill>
              <a:latin typeface="Arial Black" panose="020B0A04020102020204" pitchFamily="34" charset="0"/>
              <a:cs typeface="Sultan bold" pitchFamily="2" charset="-78"/>
            </a:endParaRPr>
          </a:p>
        </p:txBody>
      </p:sp>
      <p:pic>
        <p:nvPicPr>
          <p:cNvPr id="10" name="Picture 9">
            <a:extLst>
              <a:ext uri="{FF2B5EF4-FFF2-40B4-BE49-F238E27FC236}">
                <a16:creationId xmlns:a16="http://schemas.microsoft.com/office/drawing/2014/main" id="{C0CDF952-ED3F-4F0C-B462-2B59A4775B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52" y="32591"/>
            <a:ext cx="1332614" cy="1348338"/>
          </a:xfrm>
          <a:prstGeom prst="rect">
            <a:avLst/>
          </a:prstGeom>
        </p:spPr>
      </p:pic>
      <p:pic>
        <p:nvPicPr>
          <p:cNvPr id="3" name="Picture 2">
            <a:extLst>
              <a:ext uri="{FF2B5EF4-FFF2-40B4-BE49-F238E27FC236}">
                <a16:creationId xmlns:a16="http://schemas.microsoft.com/office/drawing/2014/main" id="{F38D23D6-A91C-482B-8FEF-193F05FF1F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0107" y="1711960"/>
            <a:ext cx="4233333" cy="3175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مستطيل مستدير الزوايا 5">
            <a:hlinkClick r:id="rId4" action="ppaction://hlinksldjump"/>
            <a:extLst>
              <a:ext uri="{FF2B5EF4-FFF2-40B4-BE49-F238E27FC236}">
                <a16:creationId xmlns:a16="http://schemas.microsoft.com/office/drawing/2014/main" id="{752CEB8C-03D7-40D2-A407-B95A2036921F}"/>
              </a:ext>
            </a:extLst>
          </p:cNvPr>
          <p:cNvSpPr/>
          <p:nvPr/>
        </p:nvSpPr>
        <p:spPr>
          <a:xfrm>
            <a:off x="10517774" y="1313147"/>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3" name="مستطيل مستدير الزوايا 11">
            <a:hlinkClick r:id="rId5" action="ppaction://hlinksldjump"/>
            <a:extLst>
              <a:ext uri="{FF2B5EF4-FFF2-40B4-BE49-F238E27FC236}">
                <a16:creationId xmlns:a16="http://schemas.microsoft.com/office/drawing/2014/main" id="{E7A32D96-D800-4327-891D-E19433A3006E}"/>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4" name="مستطيل مستدير الزوايا 12">
            <a:hlinkClick r:id="rId6" action="ppaction://hlinksldjump"/>
            <a:extLst>
              <a:ext uri="{FF2B5EF4-FFF2-40B4-BE49-F238E27FC236}">
                <a16:creationId xmlns:a16="http://schemas.microsoft.com/office/drawing/2014/main" id="{C30865FB-AE1E-4E40-B20A-C755D48B1E35}"/>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15" name="مستطيل مستدير الزوايا 16">
            <a:hlinkClick r:id="rId7" action="ppaction://hlinksldjump"/>
            <a:extLst>
              <a:ext uri="{FF2B5EF4-FFF2-40B4-BE49-F238E27FC236}">
                <a16:creationId xmlns:a16="http://schemas.microsoft.com/office/drawing/2014/main" id="{A0A02A4B-466F-4C7F-BC7B-BF10254F27B4}"/>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16" name="مستطيل مستدير الزوايا 16">
            <a:hlinkClick r:id="rId8" action="ppaction://hlinksldjump"/>
            <a:extLst>
              <a:ext uri="{FF2B5EF4-FFF2-40B4-BE49-F238E27FC236}">
                <a16:creationId xmlns:a16="http://schemas.microsoft.com/office/drawing/2014/main" id="{A7609B52-5C94-48C6-BA0A-D356FB9AB579}"/>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17" name="مستطيل مستدير الزوايا 16">
            <a:hlinkClick r:id="rId9" action="ppaction://hlinksldjump"/>
            <a:extLst>
              <a:ext uri="{FF2B5EF4-FFF2-40B4-BE49-F238E27FC236}">
                <a16:creationId xmlns:a16="http://schemas.microsoft.com/office/drawing/2014/main" id="{46807B6B-9224-4DB1-986E-4C5DB1A720E6}"/>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18" name="مستطيل مستدير الزوايا 16">
            <a:hlinkClick r:id="rId10" action="ppaction://hlinksldjump"/>
            <a:extLst>
              <a:ext uri="{FF2B5EF4-FFF2-40B4-BE49-F238E27FC236}">
                <a16:creationId xmlns:a16="http://schemas.microsoft.com/office/drawing/2014/main" id="{BE3C71A4-9F98-4C62-829C-FC1F39B7F7E8}"/>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19" name="مستطيل مستدير الزوايا 16">
            <a:hlinkClick r:id="rId11" action="ppaction://hlinksldjump"/>
            <a:extLst>
              <a:ext uri="{FF2B5EF4-FFF2-40B4-BE49-F238E27FC236}">
                <a16:creationId xmlns:a16="http://schemas.microsoft.com/office/drawing/2014/main" id="{AE1C7802-2ABF-42B7-91D4-93F6092BA1D0}"/>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0" name="TextBox 19">
            <a:extLst>
              <a:ext uri="{FF2B5EF4-FFF2-40B4-BE49-F238E27FC236}">
                <a16:creationId xmlns:a16="http://schemas.microsoft.com/office/drawing/2014/main" id="{F1F8FB8E-6B8B-475D-A297-E5E156BE8F38}"/>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21" name="TextBox 20">
            <a:extLst>
              <a:ext uri="{FF2B5EF4-FFF2-40B4-BE49-F238E27FC236}">
                <a16:creationId xmlns:a16="http://schemas.microsoft.com/office/drawing/2014/main" id="{5D55F6EC-3587-491E-A02C-F8CC9545069B}"/>
              </a:ext>
            </a:extLst>
          </p:cNvPr>
          <p:cNvSpPr txBox="1"/>
          <p:nvPr/>
        </p:nvSpPr>
        <p:spPr>
          <a:xfrm>
            <a:off x="-77638" y="6498220"/>
            <a:ext cx="8626413"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النشاط الاقتصادي والإنتاج</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48535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51183" y="1342219"/>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R="0" lvl="0" algn="r" rtl="1">
              <a:lnSpc>
                <a:spcPct val="107000"/>
              </a:lnSpc>
              <a:spcBef>
                <a:spcPts val="0"/>
              </a:spcBef>
              <a:spcAft>
                <a:spcPts val="0"/>
              </a:spcAft>
              <a:buClr>
                <a:srgbClr val="5A8887"/>
              </a:buClr>
              <a:buSzPts val="1400"/>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6">
            <a:extLst>
              <a:ext uri="{FF2B5EF4-FFF2-40B4-BE49-F238E27FC236}">
                <a16:creationId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id="{EC34A592-DBF2-4D18-9F2F-AFE685E57A40}"/>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id="{E78E3F30-EF5E-4302-B73F-67E8AB2EFBBA}"/>
              </a:ext>
            </a:extLst>
          </p:cNvPr>
          <p:cNvSpPr/>
          <p:nvPr/>
        </p:nvSpPr>
        <p:spPr>
          <a:xfrm>
            <a:off x="5389580" y="296116"/>
            <a:ext cx="5485477" cy="830997"/>
          </a:xfrm>
          <a:prstGeom prst="rect">
            <a:avLst/>
          </a:prstGeom>
        </p:spPr>
        <p:txBody>
          <a:bodyPr wrap="none">
            <a:spAutoFit/>
          </a:bodyPr>
          <a:lstStyle/>
          <a:p>
            <a:pPr marL="230187" marR="0" lvl="0" algn="r" rtl="1">
              <a:spcBef>
                <a:spcPts val="0"/>
              </a:spcBef>
              <a:spcAft>
                <a:spcPts val="0"/>
              </a:spcAft>
              <a:buClr>
                <a:schemeClr val="bg1"/>
              </a:buClr>
              <a:buSzPct val="70000"/>
            </a:pPr>
            <a:r>
              <a:rPr lang="ar-BH" sz="4800" dirty="0">
                <a:solidFill>
                  <a:schemeClr val="bg1"/>
                </a:solidFill>
                <a:latin typeface="Arial" panose="020B0604020202020204" pitchFamily="34" charset="0"/>
                <a:ea typeface="Calibri" panose="020F0502020204030204" pitchFamily="34" charset="0"/>
                <a:cs typeface="Sultan bold" pitchFamily="2" charset="-78"/>
              </a:rPr>
              <a:t>مستويات النشاط الاقتصادي</a:t>
            </a:r>
            <a:endParaRPr lang="en-US" sz="4800" b="1" dirty="0">
              <a:solidFill>
                <a:schemeClr val="bg1"/>
              </a:solidFill>
              <a:latin typeface="Arial" panose="020B0604020202020204" pitchFamily="34" charset="0"/>
              <a:ea typeface="Times New Roman" panose="02020603050405020304" pitchFamily="18" charset="0"/>
              <a:cs typeface="Sultan bold" pitchFamily="2" charset="-78"/>
            </a:endParaRPr>
          </a:p>
        </p:txBody>
      </p:sp>
      <p:grpSp>
        <p:nvGrpSpPr>
          <p:cNvPr id="24" name="Google Shape;536;p37">
            <a:extLst>
              <a:ext uri="{FF2B5EF4-FFF2-40B4-BE49-F238E27FC236}">
                <a16:creationId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Rectangle 55">
            <a:extLst>
              <a:ext uri="{FF2B5EF4-FFF2-40B4-BE49-F238E27FC236}">
                <a16:creationId xmlns:a16="http://schemas.microsoft.com/office/drawing/2014/main" id="{938784B7-A21D-42E6-A84E-E594FFD3E5F8}"/>
              </a:ext>
            </a:extLst>
          </p:cNvPr>
          <p:cNvSpPr/>
          <p:nvPr/>
        </p:nvSpPr>
        <p:spPr>
          <a:xfrm>
            <a:off x="721437" y="575678"/>
            <a:ext cx="2953147" cy="526967"/>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0325" marR="0" algn="ctr" rtl="1">
              <a:spcBef>
                <a:spcPts val="0"/>
              </a:spcBef>
              <a:spcAft>
                <a:spcPts val="0"/>
              </a:spcAft>
            </a:pPr>
            <a:r>
              <a:rPr lang="ar-BH" sz="2800" dirty="0">
                <a:ea typeface="Calibri" panose="020F0502020204030204" pitchFamily="34" charset="0"/>
                <a:cs typeface="Sultan bold"/>
              </a:rPr>
              <a:t>نشاط جماعي </a:t>
            </a:r>
            <a:r>
              <a:rPr lang="ar-BH" sz="2800" b="1" dirty="0">
                <a:ea typeface="Calibri" panose="020F0502020204030204" pitchFamily="34" charset="0"/>
              </a:rPr>
              <a:t>(1-3-1)</a:t>
            </a:r>
            <a:endParaRPr lang="en-US" b="1" dirty="0">
              <a:effectLst/>
              <a:ea typeface="Calibri" panose="020F0502020204030204" pitchFamily="34" charset="0"/>
            </a:endParaRPr>
          </a:p>
          <a:p>
            <a:pPr marL="0" marR="0" algn="l" rtl="1">
              <a:lnSpc>
                <a:spcPct val="107000"/>
              </a:lnSpc>
              <a:spcBef>
                <a:spcPts val="0"/>
              </a:spcBef>
              <a:spcAft>
                <a:spcPts val="0"/>
              </a:spcAft>
            </a:pPr>
            <a:r>
              <a:rPr lang="en-US" sz="1600" dirty="0">
                <a:effectLst/>
                <a:ea typeface="Calibri" panose="020F0502020204030204" pitchFamily="34" charset="0"/>
                <a:cs typeface="Sultan bold"/>
              </a:rPr>
              <a:t> </a:t>
            </a:r>
            <a:endParaRPr lang="en-US" sz="1100" dirty="0">
              <a:effectLst/>
              <a:ea typeface="Calibri" panose="020F050202020403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6B3B6DC6-C4B9-477B-983A-776BA12466C3}"/>
              </a:ext>
            </a:extLst>
          </p:cNvPr>
          <p:cNvPicPr>
            <a:picLocks noChangeAspect="1"/>
          </p:cNvPicPr>
          <p:nvPr/>
        </p:nvPicPr>
        <p:blipFill rotWithShape="1">
          <a:blip r:embed="rId2"/>
          <a:srcRect l="25334" t="25752" r="31833" b="8394"/>
          <a:stretch/>
        </p:blipFill>
        <p:spPr>
          <a:xfrm>
            <a:off x="2600961" y="1285805"/>
            <a:ext cx="5804414" cy="5019674"/>
          </a:xfrm>
          <a:prstGeom prst="rect">
            <a:avLst/>
          </a:prstGeom>
        </p:spPr>
      </p:pic>
      <p:sp>
        <p:nvSpPr>
          <p:cNvPr id="25" name="مستطيل مستدير الزوايا 5">
            <a:hlinkClick r:id="rId3" action="ppaction://hlinksldjump"/>
            <a:extLst>
              <a:ext uri="{FF2B5EF4-FFF2-40B4-BE49-F238E27FC236}">
                <a16:creationId xmlns:a16="http://schemas.microsoft.com/office/drawing/2014/main" id="{7025FF77-4323-4F75-9C45-5FDCAD3777D6}"/>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6" name="مستطيل مستدير الزوايا 11">
            <a:hlinkClick r:id="rId4" action="ppaction://hlinksldjump"/>
            <a:extLst>
              <a:ext uri="{FF2B5EF4-FFF2-40B4-BE49-F238E27FC236}">
                <a16:creationId xmlns:a16="http://schemas.microsoft.com/office/drawing/2014/main" id="{5C323643-9C4E-41A3-9775-77C3A4B1C617}"/>
              </a:ext>
            </a:extLst>
          </p:cNvPr>
          <p:cNvSpPr/>
          <p:nvPr/>
        </p:nvSpPr>
        <p:spPr>
          <a:xfrm>
            <a:off x="10520081" y="1954674"/>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7" name="مستطيل مستدير الزوايا 12">
            <a:hlinkClick r:id="rId5" action="ppaction://hlinksldjump"/>
            <a:extLst>
              <a:ext uri="{FF2B5EF4-FFF2-40B4-BE49-F238E27FC236}">
                <a16:creationId xmlns:a16="http://schemas.microsoft.com/office/drawing/2014/main" id="{1AF38946-B62B-4E51-A557-396F4DF16CC6}"/>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6">
            <a:hlinkClick r:id="rId6" action="ppaction://hlinksldjump"/>
            <a:extLst>
              <a:ext uri="{FF2B5EF4-FFF2-40B4-BE49-F238E27FC236}">
                <a16:creationId xmlns:a16="http://schemas.microsoft.com/office/drawing/2014/main" id="{A168D8A9-E1A1-4996-81EB-E4E43243E3C2}"/>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7" action="ppaction://hlinksldjump"/>
            <a:extLst>
              <a:ext uri="{FF2B5EF4-FFF2-40B4-BE49-F238E27FC236}">
                <a16:creationId xmlns:a16="http://schemas.microsoft.com/office/drawing/2014/main" id="{0423327A-0445-4074-BB46-68D4C937CE59}"/>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8" action="ppaction://hlinksldjump"/>
            <a:extLst>
              <a:ext uri="{FF2B5EF4-FFF2-40B4-BE49-F238E27FC236}">
                <a16:creationId xmlns:a16="http://schemas.microsoft.com/office/drawing/2014/main" id="{DFDAE5AF-10E3-4CEF-AE54-A5FEEBB10CC9}"/>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9" action="ppaction://hlinksldjump"/>
            <a:extLst>
              <a:ext uri="{FF2B5EF4-FFF2-40B4-BE49-F238E27FC236}">
                <a16:creationId xmlns:a16="http://schemas.microsoft.com/office/drawing/2014/main" id="{6A552A48-4E8F-461A-92B9-E5E08B607D14}"/>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8" name="مستطيل مستدير الزوايا 16">
            <a:hlinkClick r:id="rId10" action="ppaction://hlinksldjump"/>
            <a:extLst>
              <a:ext uri="{FF2B5EF4-FFF2-40B4-BE49-F238E27FC236}">
                <a16:creationId xmlns:a16="http://schemas.microsoft.com/office/drawing/2014/main" id="{5C251825-A305-4E80-ACE8-E5E9FADC6AD4}"/>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9" name="TextBox 38">
            <a:extLst>
              <a:ext uri="{FF2B5EF4-FFF2-40B4-BE49-F238E27FC236}">
                <a16:creationId xmlns:a16="http://schemas.microsoft.com/office/drawing/2014/main" id="{838F19A2-A35C-45AF-A44A-7754F8DE629E}"/>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40" name="TextBox 39">
            <a:extLst>
              <a:ext uri="{FF2B5EF4-FFF2-40B4-BE49-F238E27FC236}">
                <a16:creationId xmlns:a16="http://schemas.microsoft.com/office/drawing/2014/main" id="{E87F1DBD-A6DC-46E3-91DE-4DFFAF96E877}"/>
              </a:ext>
            </a:extLst>
          </p:cNvPr>
          <p:cNvSpPr txBox="1"/>
          <p:nvPr/>
        </p:nvSpPr>
        <p:spPr>
          <a:xfrm>
            <a:off x="-77638" y="6498220"/>
            <a:ext cx="8626413"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النشاط الاقتصادي والإنتاج</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11830447"/>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51183" y="1342219"/>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177800" marR="0" algn="just" rtl="1">
              <a:lnSpc>
                <a:spcPct val="107000"/>
              </a:lnSpc>
              <a:spcBef>
                <a:spcPts val="0"/>
              </a:spcBef>
              <a:spcAft>
                <a:spcPts val="0"/>
              </a:spcAft>
            </a:pPr>
            <a:r>
              <a:rPr lang="ar-SA" sz="1800" dirty="0">
                <a:solidFill>
                  <a:srgbClr val="0D0D0D"/>
                </a:solidFill>
                <a:effectLst/>
                <a:latin typeface="Calibri" panose="020F0502020204030204" pitchFamily="34" charset="0"/>
                <a:ea typeface="Calibri" panose="020F0502020204030204" pitchFamily="34" charset="0"/>
                <a:cs typeface="Sakkal Majalla" panose="02000000000000000000" pitchFamily="2" charset="-78"/>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6">
            <a:extLst>
              <a:ext uri="{FF2B5EF4-FFF2-40B4-BE49-F238E27FC236}">
                <a16:creationId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id="{EC34A592-DBF2-4D18-9F2F-AFE685E57A40}"/>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24" name="Google Shape;536;p37">
            <a:extLst>
              <a:ext uri="{FF2B5EF4-FFF2-40B4-BE49-F238E27FC236}">
                <a16:creationId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Rectangle 6">
            <a:extLst>
              <a:ext uri="{FF2B5EF4-FFF2-40B4-BE49-F238E27FC236}">
                <a16:creationId xmlns:a16="http://schemas.microsoft.com/office/drawing/2014/main" id="{72DA4614-6011-48EF-8280-B51B32C19888}"/>
              </a:ext>
            </a:extLst>
          </p:cNvPr>
          <p:cNvSpPr/>
          <p:nvPr/>
        </p:nvSpPr>
        <p:spPr>
          <a:xfrm>
            <a:off x="5393019" y="250130"/>
            <a:ext cx="5485477" cy="830997"/>
          </a:xfrm>
          <a:prstGeom prst="rect">
            <a:avLst/>
          </a:prstGeom>
        </p:spPr>
        <p:txBody>
          <a:bodyPr wrap="none">
            <a:spAutoFit/>
          </a:bodyPr>
          <a:lstStyle/>
          <a:p>
            <a:pPr marL="230187" marR="0" lvl="0" algn="r" rtl="1">
              <a:spcBef>
                <a:spcPts val="0"/>
              </a:spcBef>
              <a:spcAft>
                <a:spcPts val="0"/>
              </a:spcAft>
              <a:buClr>
                <a:schemeClr val="bg1"/>
              </a:buClr>
              <a:buSzPct val="70000"/>
            </a:pPr>
            <a:r>
              <a:rPr lang="ar-BH" sz="4800" dirty="0">
                <a:solidFill>
                  <a:schemeClr val="bg1"/>
                </a:solidFill>
                <a:latin typeface="Arial" panose="020B0604020202020204" pitchFamily="34" charset="0"/>
                <a:ea typeface="Calibri" panose="020F0502020204030204" pitchFamily="34" charset="0"/>
                <a:cs typeface="Sultan bold" pitchFamily="2" charset="-78"/>
              </a:rPr>
              <a:t>مستويات النشاط الاقتصادي</a:t>
            </a:r>
            <a:endParaRPr lang="en-US" sz="4800" b="1" dirty="0">
              <a:solidFill>
                <a:schemeClr val="bg1"/>
              </a:solidFill>
              <a:latin typeface="Arial" panose="020B0604020202020204" pitchFamily="34" charset="0"/>
              <a:ea typeface="Times New Roman" panose="02020603050405020304" pitchFamily="18" charset="0"/>
              <a:cs typeface="Sultan bold" pitchFamily="2" charset="-78"/>
            </a:endParaRPr>
          </a:p>
        </p:txBody>
      </p:sp>
      <p:sp>
        <p:nvSpPr>
          <p:cNvPr id="54" name="Rectangle 53">
            <a:extLst>
              <a:ext uri="{FF2B5EF4-FFF2-40B4-BE49-F238E27FC236}">
                <a16:creationId xmlns:a16="http://schemas.microsoft.com/office/drawing/2014/main" id="{6E9AA99D-5ACB-410C-851D-327D04D4C7F2}"/>
              </a:ext>
            </a:extLst>
          </p:cNvPr>
          <p:cNvSpPr/>
          <p:nvPr/>
        </p:nvSpPr>
        <p:spPr>
          <a:xfrm>
            <a:off x="721437" y="575678"/>
            <a:ext cx="2953147" cy="526967"/>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0325" marR="0" algn="ctr" rtl="1">
              <a:spcBef>
                <a:spcPts val="0"/>
              </a:spcBef>
              <a:spcAft>
                <a:spcPts val="0"/>
              </a:spcAft>
            </a:pPr>
            <a:r>
              <a:rPr lang="ar-BH" sz="2800" dirty="0">
                <a:ea typeface="Calibri" panose="020F0502020204030204" pitchFamily="34" charset="0"/>
                <a:cs typeface="Sultan bold"/>
              </a:rPr>
              <a:t>نشاط جماعي </a:t>
            </a:r>
            <a:r>
              <a:rPr lang="ar-BH" sz="2800" b="1" dirty="0">
                <a:ea typeface="Calibri" panose="020F0502020204030204" pitchFamily="34" charset="0"/>
              </a:rPr>
              <a:t>(1-3-1)</a:t>
            </a:r>
            <a:endParaRPr lang="en-US" b="1" dirty="0">
              <a:effectLst/>
              <a:ea typeface="Calibri" panose="020F0502020204030204" pitchFamily="34" charset="0"/>
            </a:endParaRPr>
          </a:p>
          <a:p>
            <a:pPr marL="0" marR="0" algn="l" rtl="1">
              <a:lnSpc>
                <a:spcPct val="107000"/>
              </a:lnSpc>
              <a:spcBef>
                <a:spcPts val="0"/>
              </a:spcBef>
              <a:spcAft>
                <a:spcPts val="0"/>
              </a:spcAft>
            </a:pPr>
            <a:r>
              <a:rPr lang="en-US" sz="1600" dirty="0">
                <a:effectLst/>
                <a:ea typeface="Calibri" panose="020F0502020204030204" pitchFamily="34" charset="0"/>
                <a:cs typeface="Sultan bold"/>
              </a:rPr>
              <a:t> </a:t>
            </a:r>
            <a:endParaRPr lang="en-US" sz="1100" dirty="0">
              <a:effectLst/>
              <a:ea typeface="Calibri" panose="020F050202020403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2DEC0A1D-3089-404C-AF28-D3F7AF7E544C}"/>
              </a:ext>
            </a:extLst>
          </p:cNvPr>
          <p:cNvPicPr>
            <a:picLocks noChangeAspect="1"/>
          </p:cNvPicPr>
          <p:nvPr/>
        </p:nvPicPr>
        <p:blipFill rotWithShape="1">
          <a:blip r:embed="rId2"/>
          <a:srcRect l="30139" t="21822" r="32584" b="34518"/>
          <a:stretch/>
        </p:blipFill>
        <p:spPr>
          <a:xfrm>
            <a:off x="1466059" y="1418443"/>
            <a:ext cx="7352822" cy="4843998"/>
          </a:xfrm>
          <a:prstGeom prst="rect">
            <a:avLst/>
          </a:prstGeom>
        </p:spPr>
      </p:pic>
      <p:sp>
        <p:nvSpPr>
          <p:cNvPr id="25" name="مستطيل مستدير الزوايا 5">
            <a:hlinkClick r:id="rId3" action="ppaction://hlinksldjump"/>
            <a:extLst>
              <a:ext uri="{FF2B5EF4-FFF2-40B4-BE49-F238E27FC236}">
                <a16:creationId xmlns:a16="http://schemas.microsoft.com/office/drawing/2014/main" id="{035F8A22-A691-4E7B-BD1D-32D9CB0B7C3C}"/>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6" name="مستطيل مستدير الزوايا 11">
            <a:hlinkClick r:id="rId4" action="ppaction://hlinksldjump"/>
            <a:extLst>
              <a:ext uri="{FF2B5EF4-FFF2-40B4-BE49-F238E27FC236}">
                <a16:creationId xmlns:a16="http://schemas.microsoft.com/office/drawing/2014/main" id="{533D1BD4-9056-4BBC-8E73-2B1DB721CD81}"/>
              </a:ext>
            </a:extLst>
          </p:cNvPr>
          <p:cNvSpPr/>
          <p:nvPr/>
        </p:nvSpPr>
        <p:spPr>
          <a:xfrm>
            <a:off x="10520081" y="1954674"/>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7" name="مستطيل مستدير الزوايا 12">
            <a:hlinkClick r:id="rId5" action="ppaction://hlinksldjump"/>
            <a:extLst>
              <a:ext uri="{FF2B5EF4-FFF2-40B4-BE49-F238E27FC236}">
                <a16:creationId xmlns:a16="http://schemas.microsoft.com/office/drawing/2014/main" id="{D8FD780D-6956-4FCC-9308-2A734FB17C69}"/>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6">
            <a:hlinkClick r:id="rId6" action="ppaction://hlinksldjump"/>
            <a:extLst>
              <a:ext uri="{FF2B5EF4-FFF2-40B4-BE49-F238E27FC236}">
                <a16:creationId xmlns:a16="http://schemas.microsoft.com/office/drawing/2014/main" id="{DB9B064C-0BD2-4936-B65F-73D1EDB89CFE}"/>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7" action="ppaction://hlinksldjump"/>
            <a:extLst>
              <a:ext uri="{FF2B5EF4-FFF2-40B4-BE49-F238E27FC236}">
                <a16:creationId xmlns:a16="http://schemas.microsoft.com/office/drawing/2014/main" id="{56226844-EB6B-4FEC-AAD9-636FC7ADE2EF}"/>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8" action="ppaction://hlinksldjump"/>
            <a:extLst>
              <a:ext uri="{FF2B5EF4-FFF2-40B4-BE49-F238E27FC236}">
                <a16:creationId xmlns:a16="http://schemas.microsoft.com/office/drawing/2014/main" id="{42D9EFD5-EAC7-4A3C-95F4-DBEF75BD5BDB}"/>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9" action="ppaction://hlinksldjump"/>
            <a:extLst>
              <a:ext uri="{FF2B5EF4-FFF2-40B4-BE49-F238E27FC236}">
                <a16:creationId xmlns:a16="http://schemas.microsoft.com/office/drawing/2014/main" id="{A1248424-C2E7-4FA1-B542-20BFB29823EE}"/>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8" name="مستطيل مستدير الزوايا 16">
            <a:hlinkClick r:id="rId10" action="ppaction://hlinksldjump"/>
            <a:extLst>
              <a:ext uri="{FF2B5EF4-FFF2-40B4-BE49-F238E27FC236}">
                <a16:creationId xmlns:a16="http://schemas.microsoft.com/office/drawing/2014/main" id="{5099A3CF-FDE5-4603-9CDB-A94DFEB18E1D}"/>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9" name="TextBox 38">
            <a:extLst>
              <a:ext uri="{FF2B5EF4-FFF2-40B4-BE49-F238E27FC236}">
                <a16:creationId xmlns:a16="http://schemas.microsoft.com/office/drawing/2014/main" id="{CF1C3AFE-7F6A-45C3-8ECA-73B8343F212A}"/>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40" name="TextBox 39">
            <a:extLst>
              <a:ext uri="{FF2B5EF4-FFF2-40B4-BE49-F238E27FC236}">
                <a16:creationId xmlns:a16="http://schemas.microsoft.com/office/drawing/2014/main" id="{911DDCED-C6D0-44F5-8D5E-E2F6FC1FD9BF}"/>
              </a:ext>
            </a:extLst>
          </p:cNvPr>
          <p:cNvSpPr txBox="1"/>
          <p:nvPr/>
        </p:nvSpPr>
        <p:spPr>
          <a:xfrm>
            <a:off x="-77638" y="6498220"/>
            <a:ext cx="8626413"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النشاط الاقتصادي والإنتاج</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436984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67511" y="1385474"/>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rtl="1"/>
            <a:endParaRPr lang="en-US" sz="3600" dirty="0">
              <a:solidFill>
                <a:schemeClr val="tx1"/>
              </a:solidFill>
              <a:latin typeface="Sakkal Majalla" panose="02000000000000000000" pitchFamily="2" charset="-78"/>
              <a:cs typeface="Sakkal Majalla" panose="02000000000000000000" pitchFamily="2" charset="-78"/>
            </a:endParaRPr>
          </a:p>
          <a:p>
            <a:pPr marL="0" marR="0" algn="just" rtl="1">
              <a:lnSpc>
                <a:spcPct val="115000"/>
              </a:lnSpc>
              <a:spcBef>
                <a:spcPts val="0"/>
              </a:spcBef>
              <a:spcAft>
                <a:spcPts val="0"/>
              </a:spcAft>
            </a:pPr>
            <a:endParaRPr lang="ar-BH" sz="2000" dirty="0">
              <a:solidFill>
                <a:schemeClr val="accent1">
                  <a:lumMod val="50000"/>
                </a:schemeClr>
              </a:solidFill>
              <a:effectLst/>
              <a:latin typeface="Calibri" panose="020F0502020204030204" pitchFamily="34" charset="0"/>
              <a:ea typeface="Calibri" panose="020F0502020204030204" pitchFamily="34" charset="0"/>
              <a:cs typeface="Sakkal Majalla" panose="02000000000000000000" pitchFamily="2" charset="-78"/>
            </a:endParaRPr>
          </a:p>
          <a:p>
            <a:pPr marL="0" marR="0" algn="just" rtl="1">
              <a:lnSpc>
                <a:spcPct val="115000"/>
              </a:lnSpc>
              <a:spcBef>
                <a:spcPts val="0"/>
              </a:spcBef>
              <a:spcAft>
                <a:spcPts val="0"/>
              </a:spcAft>
            </a:pPr>
            <a:endParaRPr lang="ar-BH" sz="2000" dirty="0">
              <a:solidFill>
                <a:schemeClr val="accent1">
                  <a:lumMod val="50000"/>
                </a:schemeClr>
              </a:solidFill>
              <a:effectLst/>
              <a:latin typeface="Calibri" panose="020F0502020204030204" pitchFamily="34" charset="0"/>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id="{EC34A592-DBF2-4D18-9F2F-AFE685E57A40}"/>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24" name="Google Shape;536;p37">
            <a:extLst>
              <a:ext uri="{FF2B5EF4-FFF2-40B4-BE49-F238E27FC236}">
                <a16:creationId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Rectangle 6">
            <a:extLst>
              <a:ext uri="{FF2B5EF4-FFF2-40B4-BE49-F238E27FC236}">
                <a16:creationId xmlns:a16="http://schemas.microsoft.com/office/drawing/2014/main" id="{96A2BBAA-7264-4292-8B89-03C0F57D371B}"/>
              </a:ext>
            </a:extLst>
          </p:cNvPr>
          <p:cNvSpPr/>
          <p:nvPr/>
        </p:nvSpPr>
        <p:spPr>
          <a:xfrm>
            <a:off x="5455316" y="280411"/>
            <a:ext cx="5485477" cy="830997"/>
          </a:xfrm>
          <a:prstGeom prst="rect">
            <a:avLst/>
          </a:prstGeom>
        </p:spPr>
        <p:txBody>
          <a:bodyPr wrap="none">
            <a:spAutoFit/>
          </a:bodyPr>
          <a:lstStyle/>
          <a:p>
            <a:pPr marL="230187" marR="0" lvl="0" algn="r" rtl="1">
              <a:spcBef>
                <a:spcPts val="0"/>
              </a:spcBef>
              <a:spcAft>
                <a:spcPts val="0"/>
              </a:spcAft>
              <a:buClr>
                <a:schemeClr val="bg1"/>
              </a:buClr>
              <a:buSzPct val="70000"/>
            </a:pPr>
            <a:r>
              <a:rPr lang="ar-BH" sz="4800" dirty="0">
                <a:solidFill>
                  <a:schemeClr val="bg1"/>
                </a:solidFill>
                <a:latin typeface="Arial" panose="020B0604020202020204" pitchFamily="34" charset="0"/>
                <a:ea typeface="Calibri" panose="020F0502020204030204" pitchFamily="34" charset="0"/>
                <a:cs typeface="Sultan bold" pitchFamily="2" charset="-78"/>
              </a:rPr>
              <a:t>مستويات النشاط الاقتصادي</a:t>
            </a:r>
            <a:endParaRPr lang="en-US" sz="4800" b="1" dirty="0">
              <a:solidFill>
                <a:schemeClr val="bg1"/>
              </a:solidFill>
              <a:latin typeface="Arial" panose="020B0604020202020204" pitchFamily="34" charset="0"/>
              <a:ea typeface="Times New Roman" panose="02020603050405020304" pitchFamily="18" charset="0"/>
              <a:cs typeface="Sultan bold" pitchFamily="2" charset="-78"/>
            </a:endParaRPr>
          </a:p>
        </p:txBody>
      </p:sp>
      <p:pic>
        <p:nvPicPr>
          <p:cNvPr id="4" name="Picture 3">
            <a:extLst>
              <a:ext uri="{FF2B5EF4-FFF2-40B4-BE49-F238E27FC236}">
                <a16:creationId xmlns:a16="http://schemas.microsoft.com/office/drawing/2014/main" id="{63247B5A-34E3-492D-93B6-859B5A3ED7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345" y="1511886"/>
            <a:ext cx="4931654" cy="4931654"/>
          </a:xfrm>
          <a:prstGeom prst="rect">
            <a:avLst/>
          </a:prstGeom>
        </p:spPr>
      </p:pic>
      <p:sp>
        <p:nvSpPr>
          <p:cNvPr id="25" name="مستطيل مستدير الزوايا 5">
            <a:hlinkClick r:id="rId3" action="ppaction://hlinksldjump"/>
            <a:extLst>
              <a:ext uri="{FF2B5EF4-FFF2-40B4-BE49-F238E27FC236}">
                <a16:creationId xmlns:a16="http://schemas.microsoft.com/office/drawing/2014/main" id="{E793337A-97FC-44F8-A8A5-378D6BAC0EDA}"/>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6" name="مستطيل مستدير الزوايا 11">
            <a:hlinkClick r:id="rId4" action="ppaction://hlinksldjump"/>
            <a:extLst>
              <a:ext uri="{FF2B5EF4-FFF2-40B4-BE49-F238E27FC236}">
                <a16:creationId xmlns:a16="http://schemas.microsoft.com/office/drawing/2014/main" id="{6B40F441-6DF1-4FB1-9CB8-8203790233C7}"/>
              </a:ext>
            </a:extLst>
          </p:cNvPr>
          <p:cNvSpPr/>
          <p:nvPr/>
        </p:nvSpPr>
        <p:spPr>
          <a:xfrm>
            <a:off x="10520081" y="1954674"/>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7" name="مستطيل مستدير الزوايا 12">
            <a:hlinkClick r:id="rId5" action="ppaction://hlinksldjump"/>
            <a:extLst>
              <a:ext uri="{FF2B5EF4-FFF2-40B4-BE49-F238E27FC236}">
                <a16:creationId xmlns:a16="http://schemas.microsoft.com/office/drawing/2014/main" id="{33C1980B-6E2E-4A06-8731-17EF012198E6}"/>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6">
            <a:hlinkClick r:id="rId6" action="ppaction://hlinksldjump"/>
            <a:extLst>
              <a:ext uri="{FF2B5EF4-FFF2-40B4-BE49-F238E27FC236}">
                <a16:creationId xmlns:a16="http://schemas.microsoft.com/office/drawing/2014/main" id="{A0C045D2-94DD-4194-8C85-A9ACD2C1A17E}"/>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7" action="ppaction://hlinksldjump"/>
            <a:extLst>
              <a:ext uri="{FF2B5EF4-FFF2-40B4-BE49-F238E27FC236}">
                <a16:creationId xmlns:a16="http://schemas.microsoft.com/office/drawing/2014/main" id="{FA584465-28B8-4704-9FE9-8C56602B88DB}"/>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8" action="ppaction://hlinksldjump"/>
            <a:extLst>
              <a:ext uri="{FF2B5EF4-FFF2-40B4-BE49-F238E27FC236}">
                <a16:creationId xmlns:a16="http://schemas.microsoft.com/office/drawing/2014/main" id="{C9DB32B5-2C00-4CF2-A578-F91BDA82B3DC}"/>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9" action="ppaction://hlinksldjump"/>
            <a:extLst>
              <a:ext uri="{FF2B5EF4-FFF2-40B4-BE49-F238E27FC236}">
                <a16:creationId xmlns:a16="http://schemas.microsoft.com/office/drawing/2014/main" id="{394073C0-E876-4930-9B0E-EBC1AA6F478D}"/>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8" name="مستطيل مستدير الزوايا 16">
            <a:hlinkClick r:id="rId10" action="ppaction://hlinksldjump"/>
            <a:extLst>
              <a:ext uri="{FF2B5EF4-FFF2-40B4-BE49-F238E27FC236}">
                <a16:creationId xmlns:a16="http://schemas.microsoft.com/office/drawing/2014/main" id="{50D91A5A-C823-43F0-ADAE-2D8EB8D3C902}"/>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9" name="TextBox 38">
            <a:extLst>
              <a:ext uri="{FF2B5EF4-FFF2-40B4-BE49-F238E27FC236}">
                <a16:creationId xmlns:a16="http://schemas.microsoft.com/office/drawing/2014/main" id="{50BB1628-EFB0-4333-9DAC-FD4CEFB83977}"/>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40" name="TextBox 39">
            <a:extLst>
              <a:ext uri="{FF2B5EF4-FFF2-40B4-BE49-F238E27FC236}">
                <a16:creationId xmlns:a16="http://schemas.microsoft.com/office/drawing/2014/main" id="{9AD4F487-C400-4E71-AD88-1C31F838C95E}"/>
              </a:ext>
            </a:extLst>
          </p:cNvPr>
          <p:cNvSpPr txBox="1"/>
          <p:nvPr/>
        </p:nvSpPr>
        <p:spPr>
          <a:xfrm>
            <a:off x="-77638" y="6498220"/>
            <a:ext cx="8626413"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النشاط الاقتصادي والإنتاج</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8698669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33064" y="1364342"/>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Low" rtl="1">
              <a:lnSpc>
                <a:spcPct val="107000"/>
              </a:lnSpc>
              <a:spcAft>
                <a:spcPts val="800"/>
              </a:spcAft>
              <a:buClr>
                <a:srgbClr val="5A8887"/>
              </a:buClr>
              <a:buSzPts val="1200"/>
            </a:pP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6">
            <a:extLst>
              <a:ext uri="{FF2B5EF4-FFF2-40B4-BE49-F238E27FC236}">
                <a16:creationId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id="{EC34A592-DBF2-4D18-9F2F-AFE685E57A40}"/>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id="{E78E3F30-EF5E-4302-B73F-67E8AB2EFBBA}"/>
              </a:ext>
            </a:extLst>
          </p:cNvPr>
          <p:cNvSpPr/>
          <p:nvPr/>
        </p:nvSpPr>
        <p:spPr>
          <a:xfrm>
            <a:off x="5279980" y="313171"/>
            <a:ext cx="4515980" cy="830997"/>
          </a:xfrm>
          <a:prstGeom prst="rect">
            <a:avLst/>
          </a:prstGeom>
        </p:spPr>
        <p:txBody>
          <a:bodyPr wrap="none">
            <a:spAutoFit/>
          </a:bodyPr>
          <a:lstStyle/>
          <a:p>
            <a:pPr algn="r" rtl="1">
              <a:spcBef>
                <a:spcPts val="0"/>
              </a:spcBef>
              <a:spcAft>
                <a:spcPts val="1000"/>
              </a:spcAft>
            </a:pPr>
            <a:r>
              <a:rPr lang="ar-BH" sz="4800" dirty="0">
                <a:solidFill>
                  <a:schemeClr val="bg1"/>
                </a:solidFill>
                <a:latin typeface="Sakkal Majalla" panose="02000000000000000000" pitchFamily="2" charset="-78"/>
                <a:cs typeface="Sultan bold" pitchFamily="2" charset="-78"/>
              </a:rPr>
              <a:t>أوجه النشاط الاقتصادي</a:t>
            </a:r>
          </a:p>
        </p:txBody>
      </p:sp>
      <p:grpSp>
        <p:nvGrpSpPr>
          <p:cNvPr id="24" name="Google Shape;536;p37">
            <a:extLst>
              <a:ext uri="{FF2B5EF4-FFF2-40B4-BE49-F238E27FC236}">
                <a16:creationId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Rectangle 53">
            <a:extLst>
              <a:ext uri="{FF2B5EF4-FFF2-40B4-BE49-F238E27FC236}">
                <a16:creationId xmlns:a16="http://schemas.microsoft.com/office/drawing/2014/main" id="{A26781CE-00B9-411A-AE5C-C99FBB5A2883}"/>
              </a:ext>
            </a:extLst>
          </p:cNvPr>
          <p:cNvSpPr/>
          <p:nvPr/>
        </p:nvSpPr>
        <p:spPr>
          <a:xfrm>
            <a:off x="721437" y="575678"/>
            <a:ext cx="2953147" cy="526967"/>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0325" marR="0" algn="ctr" rtl="1">
              <a:spcBef>
                <a:spcPts val="0"/>
              </a:spcBef>
              <a:spcAft>
                <a:spcPts val="0"/>
              </a:spcAft>
            </a:pPr>
            <a:r>
              <a:rPr lang="ar-BH" sz="2800" dirty="0">
                <a:ea typeface="Calibri" panose="020F0502020204030204" pitchFamily="34" charset="0"/>
                <a:cs typeface="Sultan bold"/>
              </a:rPr>
              <a:t>نشاط جماعي </a:t>
            </a:r>
            <a:r>
              <a:rPr lang="ar-BH" sz="2800" b="1" dirty="0">
                <a:ea typeface="Calibri" panose="020F0502020204030204" pitchFamily="34" charset="0"/>
              </a:rPr>
              <a:t>(1-2-2)</a:t>
            </a:r>
            <a:endParaRPr lang="en-US" b="1" dirty="0">
              <a:effectLst/>
              <a:ea typeface="Calibri" panose="020F0502020204030204" pitchFamily="34" charset="0"/>
            </a:endParaRPr>
          </a:p>
          <a:p>
            <a:pPr marL="0" marR="0" algn="l" rtl="1">
              <a:lnSpc>
                <a:spcPct val="107000"/>
              </a:lnSpc>
              <a:spcBef>
                <a:spcPts val="0"/>
              </a:spcBef>
              <a:spcAft>
                <a:spcPts val="0"/>
              </a:spcAft>
            </a:pPr>
            <a:r>
              <a:rPr lang="en-US" sz="1600" dirty="0">
                <a:effectLst/>
                <a:ea typeface="Calibri" panose="020F0502020204030204" pitchFamily="34" charset="0"/>
                <a:cs typeface="Sultan bold"/>
              </a:rPr>
              <a:t> </a:t>
            </a:r>
            <a:endParaRPr lang="en-US" sz="1100" dirty="0">
              <a:effectLst/>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4539542-2027-4889-9FBE-D054935ACB15}"/>
              </a:ext>
            </a:extLst>
          </p:cNvPr>
          <p:cNvPicPr>
            <a:picLocks noChangeAspect="1"/>
          </p:cNvPicPr>
          <p:nvPr/>
        </p:nvPicPr>
        <p:blipFill rotWithShape="1">
          <a:blip r:embed="rId2"/>
          <a:srcRect l="25250" t="32605" r="32584" b="18371"/>
          <a:stretch/>
        </p:blipFill>
        <p:spPr>
          <a:xfrm>
            <a:off x="1604237" y="1409796"/>
            <a:ext cx="7580403" cy="4957519"/>
          </a:xfrm>
          <a:prstGeom prst="rect">
            <a:avLst/>
          </a:prstGeom>
        </p:spPr>
      </p:pic>
      <p:sp>
        <p:nvSpPr>
          <p:cNvPr id="25" name="مستطيل مستدير الزوايا 5">
            <a:hlinkClick r:id="rId3" action="ppaction://hlinksldjump"/>
            <a:extLst>
              <a:ext uri="{FF2B5EF4-FFF2-40B4-BE49-F238E27FC236}">
                <a16:creationId xmlns:a16="http://schemas.microsoft.com/office/drawing/2014/main" id="{70763E51-E509-4DB0-BA0F-E05BE2315678}"/>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6" name="مستطيل مستدير الزوايا 11">
            <a:hlinkClick r:id="rId4" action="ppaction://hlinksldjump"/>
            <a:extLst>
              <a:ext uri="{FF2B5EF4-FFF2-40B4-BE49-F238E27FC236}">
                <a16:creationId xmlns:a16="http://schemas.microsoft.com/office/drawing/2014/main" id="{427F7E88-DFED-4CEF-8A98-0B8A8D19A132}"/>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7" name="مستطيل مستدير الزوايا 12">
            <a:hlinkClick r:id="rId5" action="ppaction://hlinksldjump"/>
            <a:extLst>
              <a:ext uri="{FF2B5EF4-FFF2-40B4-BE49-F238E27FC236}">
                <a16:creationId xmlns:a16="http://schemas.microsoft.com/office/drawing/2014/main" id="{F5C73C7E-8F70-4AE5-94F7-18781F65DFBE}"/>
              </a:ext>
            </a:extLst>
          </p:cNvPr>
          <p:cNvSpPr/>
          <p:nvPr/>
        </p:nvSpPr>
        <p:spPr>
          <a:xfrm>
            <a:off x="10517493" y="260725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6">
            <a:hlinkClick r:id="rId6" action="ppaction://hlinksldjump"/>
            <a:extLst>
              <a:ext uri="{FF2B5EF4-FFF2-40B4-BE49-F238E27FC236}">
                <a16:creationId xmlns:a16="http://schemas.microsoft.com/office/drawing/2014/main" id="{FDA9EA32-F575-4371-8955-E0FC61694B59}"/>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7" action="ppaction://hlinksldjump"/>
            <a:extLst>
              <a:ext uri="{FF2B5EF4-FFF2-40B4-BE49-F238E27FC236}">
                <a16:creationId xmlns:a16="http://schemas.microsoft.com/office/drawing/2014/main" id="{FFB2C21F-5866-41A9-A079-456C8B421597}"/>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8" action="ppaction://hlinksldjump"/>
            <a:extLst>
              <a:ext uri="{FF2B5EF4-FFF2-40B4-BE49-F238E27FC236}">
                <a16:creationId xmlns:a16="http://schemas.microsoft.com/office/drawing/2014/main" id="{32022247-BFBE-4613-8A13-6D9650F4B2DA}"/>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9" action="ppaction://hlinksldjump"/>
            <a:extLst>
              <a:ext uri="{FF2B5EF4-FFF2-40B4-BE49-F238E27FC236}">
                <a16:creationId xmlns:a16="http://schemas.microsoft.com/office/drawing/2014/main" id="{18BEF9ED-679C-4390-8A14-87924CB74A27}"/>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8" name="مستطيل مستدير الزوايا 16">
            <a:hlinkClick r:id="rId10" action="ppaction://hlinksldjump"/>
            <a:extLst>
              <a:ext uri="{FF2B5EF4-FFF2-40B4-BE49-F238E27FC236}">
                <a16:creationId xmlns:a16="http://schemas.microsoft.com/office/drawing/2014/main" id="{36ED6296-82C7-4CE0-B419-2255CDFCCF0E}"/>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9" name="TextBox 38">
            <a:extLst>
              <a:ext uri="{FF2B5EF4-FFF2-40B4-BE49-F238E27FC236}">
                <a16:creationId xmlns:a16="http://schemas.microsoft.com/office/drawing/2014/main" id="{1EFFAFA1-5E2B-4779-9ADA-9A21DBAD6C39}"/>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40" name="TextBox 39">
            <a:extLst>
              <a:ext uri="{FF2B5EF4-FFF2-40B4-BE49-F238E27FC236}">
                <a16:creationId xmlns:a16="http://schemas.microsoft.com/office/drawing/2014/main" id="{D38B6C5E-DBDA-47F9-B2D7-C4315C4E8573}"/>
              </a:ext>
            </a:extLst>
          </p:cNvPr>
          <p:cNvSpPr txBox="1"/>
          <p:nvPr/>
        </p:nvSpPr>
        <p:spPr>
          <a:xfrm>
            <a:off x="-77638" y="6498220"/>
            <a:ext cx="8626413"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النشاط الاقتصادي والإنتاج</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51608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PPT TMPLT (2)</Template>
  <TotalTime>1954</TotalTime>
  <Words>1708</Words>
  <Application>Microsoft Office PowerPoint</Application>
  <PresentationFormat>Widescreen</PresentationFormat>
  <Paragraphs>400</Paragraphs>
  <Slides>36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Arial Black</vt:lpstr>
      <vt:lpstr>Arvo</vt:lpstr>
      <vt:lpstr>Calibri</vt:lpstr>
      <vt:lpstr>Calibri Light</vt:lpstr>
      <vt:lpstr>Sakkal Majalla</vt:lpstr>
      <vt:lpstr>Simplified Arabic</vt:lpstr>
      <vt:lpstr>Sultan bold</vt:lpstr>
      <vt:lpstr>Times New Roman</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cp:lastModifiedBy>
  <cp:revision>88</cp:revision>
  <dcterms:created xsi:type="dcterms:W3CDTF">2020-03-09T08:29:54Z</dcterms:created>
  <dcterms:modified xsi:type="dcterms:W3CDTF">2022-09-12T20:35:22Z</dcterms:modified>
</cp:coreProperties>
</file>