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1" r:id="rId8"/>
    <p:sldId id="312" r:id="rId9"/>
    <p:sldId id="313" r:id="rId10"/>
    <p:sldId id="315" r:id="rId11"/>
    <p:sldId id="316" r:id="rId12"/>
    <p:sldId id="339" r:id="rId13"/>
    <p:sldId id="340" r:id="rId14"/>
    <p:sldId id="341" r:id="rId15"/>
    <p:sldId id="342" r:id="rId16"/>
    <p:sldId id="354" r:id="rId17"/>
    <p:sldId id="356" r:id="rId18"/>
    <p:sldId id="344" r:id="rId19"/>
    <p:sldId id="355" r:id="rId20"/>
    <p:sldId id="349" r:id="rId21"/>
    <p:sldId id="353" r:id="rId22"/>
    <p:sldId id="337" r:id="rId23"/>
    <p:sldId id="350" r:id="rId24"/>
    <p:sldId id="352" r:id="rId25"/>
    <p:sldId id="351"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F29223"/>
    <a:srgbClr val="5B9BD5"/>
    <a:srgbClr val="5A6F55"/>
    <a:srgbClr val="3F5378"/>
    <a:srgbClr val="FDD8CF"/>
    <a:srgbClr val="D4DBE8"/>
    <a:srgbClr val="CFA6FC"/>
    <a:srgbClr val="08080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83" d="100"/>
          <a:sy n="83" d="100"/>
        </p:scale>
        <p:origin x="5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10" Type="http://schemas.openxmlformats.org/officeDocument/2006/relationships/image" Target="../media/image15.png"/><Relationship Id="rId4" Type="http://schemas.openxmlformats.org/officeDocument/2006/relationships/slide" Target="slide9.xml"/><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29.xml"/><Relationship Id="rId7" Type="http://schemas.openxmlformats.org/officeDocument/2006/relationships/slide" Target="slide1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3.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0.xml"/><Relationship Id="rId7" Type="http://schemas.openxmlformats.org/officeDocument/2006/relationships/slide" Target="slide1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3.xml"/></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2.xml"/><Relationship Id="rId7" Type="http://schemas.openxmlformats.org/officeDocument/2006/relationships/slide" Target="slide11.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3.xml"/></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5.xml"/><Relationship Id="rId7" Type="http://schemas.openxmlformats.org/officeDocument/2006/relationships/slide" Target="slide11.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3.xml"/></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7.xml"/><Relationship Id="rId7" Type="http://schemas.openxmlformats.org/officeDocument/2006/relationships/slide" Target="slide11.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3.xml"/></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15.xml"/></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6.jpeg"/><Relationship Id="rId7"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id="{4480F12F-3684-4F40-A1B9-D3BA9923DD19}"/>
              </a:ext>
            </a:extLst>
          </p:cNvPr>
          <p:cNvSpPr txBox="1">
            <a:spLocks/>
          </p:cNvSpPr>
          <p:nvPr/>
        </p:nvSpPr>
        <p:spPr>
          <a:xfrm>
            <a:off x="5020996" y="2330400"/>
            <a:ext cx="6574549"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a:solidFill>
                  <a:srgbClr val="3F5378"/>
                </a:solidFill>
                <a:latin typeface="Arial Black" panose="020B0A04020102020204" pitchFamily="34" charset="0"/>
                <a:cs typeface="Sultan bold" pitchFamily="2" charset="-78"/>
              </a:rPr>
              <a:t>التربية الاقتصادية</a:t>
            </a:r>
          </a:p>
          <a:p>
            <a:endParaRPr lang="ar-SA" sz="4000" dirty="0">
              <a:solidFill>
                <a:srgbClr val="3F5378"/>
              </a:solidFill>
              <a:latin typeface="Arial Black" panose="020B0A04020102020204" pitchFamily="34" charset="0"/>
              <a:cs typeface="Sultan bold" pitchFamily="2" charset="-78"/>
            </a:endParaRPr>
          </a:p>
          <a:p>
            <a:r>
              <a:rPr lang="ar-BH" sz="8800" b="1" dirty="0">
                <a:solidFill>
                  <a:srgbClr val="FF9800"/>
                </a:solidFill>
                <a:latin typeface="Sakkal Majalla" panose="02000000000000000000" pitchFamily="2" charset="-78"/>
                <a:cs typeface="Sakkal Majalla" panose="02000000000000000000" pitchFamily="2" charset="-78"/>
              </a:rPr>
              <a:t>قصد 101</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0FC989E-D4CE-4CFB-96D2-FB65D6210524}"/>
              </a:ext>
            </a:extLst>
          </p:cNvPr>
          <p:cNvSpPr/>
          <p:nvPr/>
        </p:nvSpPr>
        <p:spPr>
          <a:xfrm>
            <a:off x="7077878" y="4846777"/>
            <a:ext cx="3187091"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id="{165F5DA4-2CA6-43A2-98A4-464A9E98B87D}"/>
              </a:ext>
            </a:extLst>
          </p:cNvPr>
          <p:cNvSpPr/>
          <p:nvPr/>
        </p:nvSpPr>
        <p:spPr>
          <a:xfrm>
            <a:off x="7217337" y="5570966"/>
            <a:ext cx="2908168"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9" name="Picture 8">
            <a:extLst>
              <a:ext uri="{FF2B5EF4-FFF2-40B4-BE49-F238E27FC236}">
                <a16:creationId xmlns:a16="http://schemas.microsoft.com/office/drawing/2014/main" id="{040F6DCA-B722-45B0-A70D-185BF1795892}"/>
              </a:ext>
            </a:extLst>
          </p:cNvPr>
          <p:cNvPicPr>
            <a:picLocks noChangeAspect="1"/>
          </p:cNvPicPr>
          <p:nvPr/>
        </p:nvPicPr>
        <p:blipFill rotWithShape="1">
          <a:blip r:embed="rId3"/>
          <a:srcRect l="35258" t="17594" r="36289" b="11023"/>
          <a:stretch/>
        </p:blipFill>
        <p:spPr>
          <a:xfrm>
            <a:off x="200345" y="1090751"/>
            <a:ext cx="4076092" cy="5680543"/>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64652" y="1341684"/>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endParaRPr lang="ar-BH" sz="1800" dirty="0">
              <a:effectLst/>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6">
            <a:extLst>
              <a:ext uri="{FF2B5EF4-FFF2-40B4-BE49-F238E27FC236}">
                <a16:creationId xmlns:a16="http://schemas.microsoft.com/office/drawing/2014/main" id="{8D5EF664-9C99-4814-8B58-CD0EF300A68E}"/>
              </a:ext>
            </a:extLst>
          </p:cNvPr>
          <p:cNvSpPr/>
          <p:nvPr/>
        </p:nvSpPr>
        <p:spPr>
          <a:xfrm>
            <a:off x="5241819" y="351899"/>
            <a:ext cx="5150770"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أسباب المشكلة الاقتصادية</a:t>
            </a:r>
          </a:p>
        </p:txBody>
      </p:sp>
      <p:pic>
        <p:nvPicPr>
          <p:cNvPr id="3" name="Picture 2">
            <a:extLst>
              <a:ext uri="{FF2B5EF4-FFF2-40B4-BE49-F238E27FC236}">
                <a16:creationId xmlns:a16="http://schemas.microsoft.com/office/drawing/2014/main" id="{302D8B9B-F469-4F58-A428-D316EA389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369" y="1385468"/>
            <a:ext cx="2967128" cy="5004315"/>
          </a:xfrm>
          <a:prstGeom prst="rect">
            <a:avLst/>
          </a:prstGeom>
        </p:spPr>
      </p:pic>
      <p:sp>
        <p:nvSpPr>
          <p:cNvPr id="26" name="TextBox 25">
            <a:extLst>
              <a:ext uri="{FF2B5EF4-FFF2-40B4-BE49-F238E27FC236}">
                <a16:creationId xmlns:a16="http://schemas.microsoft.com/office/drawing/2014/main" id="{4BE8ADE9-7766-4557-9CEC-CCD6310C99B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68FE84D2-0D7D-4D21-95ED-BA3AF3C99CF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3" action="ppaction://hlinksldjump"/>
            <a:extLst>
              <a:ext uri="{FF2B5EF4-FFF2-40B4-BE49-F238E27FC236}">
                <a16:creationId xmlns:a16="http://schemas.microsoft.com/office/drawing/2014/main" id="{1B6C88E5-CB10-4776-ADD0-1862E93C84C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CF6B0F6C-7273-4D29-B87F-C624D1A4683F}"/>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91CC67CB-A3D2-4320-B970-2A1A70A9CCCA}"/>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9FB18673-747A-4831-A64E-2B586319727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7475201A-C5D5-4CB3-9443-F858E4890CDA}"/>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8319A7BB-EA8E-4A12-A496-92E713EA36F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9AE8E057-2CFC-4ECA-B321-B189B42A798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EDD5FE9C-8AA0-48AC-B065-C49CB7D6DD6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r>
              <a:rPr lang="ar-BH" sz="1800" dirty="0">
                <a:effectLst/>
                <a:ea typeface="Calibri" panose="020F0502020204030204" pitchFamily="34" charset="0"/>
                <a:cs typeface="Sakkal Majalla" panose="02000000000000000000" pitchFamily="2" charset="-78"/>
              </a:rPr>
              <a:t> </a:t>
            </a:r>
          </a:p>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477067" y="332840"/>
            <a:ext cx="611577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4FFD546C-A661-4C50-9096-36AC0654D23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(1-2-3)</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8B474FD-11F7-4744-A7F1-EBD5DFB8D082}"/>
              </a:ext>
            </a:extLst>
          </p:cNvPr>
          <p:cNvPicPr>
            <a:picLocks noChangeAspect="1"/>
          </p:cNvPicPr>
          <p:nvPr/>
        </p:nvPicPr>
        <p:blipFill rotWithShape="1">
          <a:blip r:embed="rId2"/>
          <a:srcRect l="21818" t="27838" r="20682" b="15690"/>
          <a:stretch/>
        </p:blipFill>
        <p:spPr>
          <a:xfrm>
            <a:off x="721437" y="1416198"/>
            <a:ext cx="9069108" cy="5010154"/>
          </a:xfrm>
          <a:prstGeom prst="rect">
            <a:avLst/>
          </a:prstGeom>
        </p:spPr>
      </p:pic>
      <p:sp>
        <p:nvSpPr>
          <p:cNvPr id="25" name="TextBox 24">
            <a:extLst>
              <a:ext uri="{FF2B5EF4-FFF2-40B4-BE49-F238E27FC236}">
                <a16:creationId xmlns:a16="http://schemas.microsoft.com/office/drawing/2014/main" id="{5EEA248F-3790-4F38-9FC6-3DE1606C506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88800FFD-0B10-4096-B73E-E8D2630A062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3" action="ppaction://hlinksldjump"/>
            <a:extLst>
              <a:ext uri="{FF2B5EF4-FFF2-40B4-BE49-F238E27FC236}">
                <a16:creationId xmlns:a16="http://schemas.microsoft.com/office/drawing/2014/main" id="{95B217FA-3D63-4096-A41B-3B2A396D5464}"/>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4" action="ppaction://hlinksldjump"/>
            <a:extLst>
              <a:ext uri="{FF2B5EF4-FFF2-40B4-BE49-F238E27FC236}">
                <a16:creationId xmlns:a16="http://schemas.microsoft.com/office/drawing/2014/main" id="{7D1E8B9B-BCC8-4A0A-B8AF-D3BA290789C3}"/>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a16="http://schemas.microsoft.com/office/drawing/2014/main" id="{6D13A119-701F-4B75-9AE8-1AA5AC2856C0}"/>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id="{FAC35196-88BF-4AD2-A3DA-69EE7BB6A35B}"/>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id="{40FC855C-EF6B-4BAA-B530-180F009F1AF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id="{33D21B69-3DC3-4BEE-96A5-E809E7CFDCF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id="{44AFEFC9-AFDE-4780-9A3F-0BC42C5D73A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10" action="ppaction://hlinksldjump"/>
            <a:extLst>
              <a:ext uri="{FF2B5EF4-FFF2-40B4-BE49-F238E27FC236}">
                <a16:creationId xmlns:a16="http://schemas.microsoft.com/office/drawing/2014/main" id="{DA24F676-45D4-4856-8EC9-8ACED7DF78B2}"/>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85780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2400" dirty="0">
                <a:solidFill>
                  <a:schemeClr val="tx1"/>
                </a:solidFill>
                <a:latin typeface="Sakkal Majalla" panose="02000000000000000000" pitchFamily="2" charset="-78"/>
                <a:cs typeface="Sakkal Majalla" panose="02000000000000000000" pitchFamily="2" charset="-78"/>
              </a:rPr>
              <a:t>يمكن تحديد خطوات حل المشكلة الاقتصادية لهذه النظم في الإجراءات الاقتصادية الآتية:</a:t>
            </a:r>
            <a:endParaRPr lang="en-US" sz="24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400" dirty="0">
                <a:solidFill>
                  <a:schemeClr val="tx1"/>
                </a:solidFill>
                <a:latin typeface="Sakkal Majalla" panose="02000000000000000000" pitchFamily="2" charset="-78"/>
                <a:cs typeface="Sultan bold" pitchFamily="2" charset="-78"/>
              </a:rPr>
              <a:t>ماذا ننتج؟  </a:t>
            </a:r>
            <a:r>
              <a:rPr lang="ar-BH" sz="2400" dirty="0">
                <a:solidFill>
                  <a:schemeClr val="tx1"/>
                </a:solidFill>
                <a:latin typeface="Sakkal Majalla" panose="02000000000000000000" pitchFamily="2" charset="-78"/>
                <a:cs typeface="Sakkal Majalla" panose="02000000000000000000" pitchFamily="2" charset="-78"/>
              </a:rPr>
              <a:t>يجب على المجتمع تحديد مجموعة السلع والخدمات وبالكميات التي تتناسب مع الطلب الكلي لجميع أفراده، على أن تحدد أهميتها وأولوية الإنتاج بناء على طلبات حجم الإشباع المطلوب منها.  ويسمى في الاقتصاد "سلم التفضيل الجماعي".</a:t>
            </a:r>
            <a:endParaRPr lang="en-US" sz="2400" dirty="0">
              <a:solidFill>
                <a:schemeClr val="tx1"/>
              </a:solidFill>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endParaRPr lang="en-US" sz="11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400" dirty="0">
                <a:solidFill>
                  <a:schemeClr val="tx1"/>
                </a:solidFill>
                <a:latin typeface="Sakkal Majalla" panose="02000000000000000000" pitchFamily="2" charset="-78"/>
                <a:cs typeface="Sultan bold" pitchFamily="2" charset="-78"/>
              </a:rPr>
              <a:t>كيف ننتج؟  </a:t>
            </a:r>
            <a:r>
              <a:rPr lang="ar-BH" sz="2400" b="1" dirty="0">
                <a:solidFill>
                  <a:schemeClr val="tx1"/>
                </a:solidFill>
                <a:latin typeface="Sakkal Majalla" panose="02000000000000000000" pitchFamily="2" charset="-78"/>
                <a:cs typeface="Sakkal Majalla" panose="02000000000000000000" pitchFamily="2" charset="-78"/>
              </a:rPr>
              <a:t>(تنظيم عملية الإنتاج)</a:t>
            </a:r>
            <a:r>
              <a:rPr lang="ar-BH" sz="2400" dirty="0">
                <a:solidFill>
                  <a:schemeClr val="tx1"/>
                </a:solidFill>
                <a:latin typeface="Sakkal Majalla" panose="02000000000000000000" pitchFamily="2" charset="-78"/>
                <a:cs typeface="Sakkal Majalla" panose="02000000000000000000" pitchFamily="2" charset="-78"/>
              </a:rPr>
              <a:t> يجب على المجتمع التنسيق بين الموارد الاقتصادية المختلفة (الأرض – العمل – رأس المال – التنظيم) لاختيار الأساليب الإنتاجية الكفيلة بتحقيق الإنتاج الكلي المطلوب للمجتمع من السلع والخدمات من خلال الإنتاج المحلية (القطاع العام – القطاع الخاص) على أن يتناسب حجم الإنتاج مع نمو عدد السكان في المجتمع، أو العمل على تحديد إجراءات استيرادها من الخارج وفقًا لمنظومة العمل التجاري الدولي (التجارة الدولية). </a:t>
            </a:r>
            <a:endParaRPr lang="en-US" sz="2400" dirty="0">
              <a:solidFill>
                <a:schemeClr val="tx1"/>
              </a:solidFill>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endParaRPr lang="en-US" sz="1100"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400" dirty="0">
                <a:solidFill>
                  <a:schemeClr val="tx1"/>
                </a:solidFill>
                <a:latin typeface="Sakkal Majalla" panose="02000000000000000000" pitchFamily="2" charset="-78"/>
                <a:cs typeface="Sultan bold" pitchFamily="2" charset="-78"/>
              </a:rPr>
              <a:t>لمن ننتج؟  </a:t>
            </a:r>
            <a:r>
              <a:rPr lang="ar-BH" sz="2400" b="1" dirty="0">
                <a:solidFill>
                  <a:schemeClr val="tx1"/>
                </a:solidFill>
                <a:latin typeface="Sakkal Majalla" panose="02000000000000000000" pitchFamily="2" charset="-78"/>
                <a:cs typeface="Sakkal Majalla" panose="02000000000000000000" pitchFamily="2" charset="-78"/>
              </a:rPr>
              <a:t>(توزيع الإنتاج)</a:t>
            </a:r>
            <a:r>
              <a:rPr lang="ar-BH" sz="2400" dirty="0">
                <a:solidFill>
                  <a:schemeClr val="tx1"/>
                </a:solidFill>
                <a:latin typeface="Sakkal Majalla" panose="02000000000000000000" pitchFamily="2" charset="-78"/>
                <a:cs typeface="Sakkal Majalla" panose="02000000000000000000" pitchFamily="2" charset="-78"/>
              </a:rPr>
              <a:t> تحدد هذه الخطوة طريقة توزيع الإنتاج على المشاركين في العملية الإنتاجية، على أن تضمن طريقة التوزيع تحقيق الاكتفاء من السلع والخدمات المختلفة بحسب تصنيفها في الخطوة الأولى لحل المشكلة الاقتصادية.  وأن تراعي عملية التوزيع مقدار المساهمة في الإنتاج لكل عنصر من عناصره وفق طريقة علمية تقيس حجم المساهمة.  </a:t>
            </a:r>
            <a:endParaRPr lang="en-US" sz="2400" dirty="0">
              <a:solidFill>
                <a:schemeClr val="tx1"/>
              </a:solidFill>
              <a:latin typeface="Sakkal Majalla" panose="02000000000000000000" pitchFamily="2" charset="-78"/>
              <a:cs typeface="Sakkal Majalla" panose="02000000000000000000" pitchFamily="2" charset="-78"/>
            </a:endParaRPr>
          </a:p>
          <a:p>
            <a:pPr marL="0" marR="0" algn="just" rtl="1">
              <a:lnSpc>
                <a:spcPct val="115000"/>
              </a:lnSpc>
              <a:spcBef>
                <a:spcPts val="0"/>
              </a:spcBef>
              <a:spcAft>
                <a:spcPts val="0"/>
              </a:spcAft>
            </a:pPr>
            <a:endParaRPr lang="ar-BH" sz="24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451454" y="326149"/>
            <a:ext cx="611577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44A3349B-1DA6-437D-992A-43C5CC4768F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08EE5895-C1C8-45C2-8C09-92E4489C7DD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2" action="ppaction://hlinksldjump"/>
            <a:extLst>
              <a:ext uri="{FF2B5EF4-FFF2-40B4-BE49-F238E27FC236}">
                <a16:creationId xmlns:a16="http://schemas.microsoft.com/office/drawing/2014/main" id="{F4A14773-0CF2-49DE-A246-953C33E57C35}"/>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3" action="ppaction://hlinksldjump"/>
            <a:extLst>
              <a:ext uri="{FF2B5EF4-FFF2-40B4-BE49-F238E27FC236}">
                <a16:creationId xmlns:a16="http://schemas.microsoft.com/office/drawing/2014/main" id="{34D0CDAA-36EE-43C3-94BC-537AC9B35CE1}"/>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4" action="ppaction://hlinksldjump"/>
            <a:extLst>
              <a:ext uri="{FF2B5EF4-FFF2-40B4-BE49-F238E27FC236}">
                <a16:creationId xmlns:a16="http://schemas.microsoft.com/office/drawing/2014/main" id="{3E6C9AFA-0B83-4331-BEC0-053BAB22AAA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5" action="ppaction://hlinksldjump"/>
            <a:extLst>
              <a:ext uri="{FF2B5EF4-FFF2-40B4-BE49-F238E27FC236}">
                <a16:creationId xmlns:a16="http://schemas.microsoft.com/office/drawing/2014/main" id="{D6333790-CEAD-4AB1-B37D-915A3989EBD6}"/>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25578783-83C7-40E5-8454-B8169B32DBE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6408B68F-6A8D-4D61-90BC-66ADA1FA52C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FB8BD0F2-96A5-4EC6-9373-6FD0B12002E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9" action="ppaction://hlinksldjump"/>
            <a:extLst>
              <a:ext uri="{FF2B5EF4-FFF2-40B4-BE49-F238E27FC236}">
                <a16:creationId xmlns:a16="http://schemas.microsoft.com/office/drawing/2014/main" id="{9564FBE7-BD8F-44B9-8B66-58C7660A51A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9418167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endParaRPr lang="ar-BH"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3850214" y="395739"/>
            <a:ext cx="7356502" cy="646331"/>
          </a:xfrm>
          <a:prstGeom prst="rect">
            <a:avLst/>
          </a:prstGeom>
        </p:spPr>
        <p:txBody>
          <a:bodyPr wrap="none">
            <a:spAutoFit/>
          </a:bodyPr>
          <a:lstStyle/>
          <a:p>
            <a:pPr algn="r" rtl="1">
              <a:spcBef>
                <a:spcPts val="0"/>
              </a:spcBef>
              <a:spcAft>
                <a:spcPts val="1000"/>
              </a:spcAft>
            </a:pPr>
            <a:r>
              <a:rPr lang="ar-BH" sz="3600" dirty="0">
                <a:solidFill>
                  <a:schemeClr val="bg1"/>
                </a:solidFill>
                <a:cs typeface="Sultan bold" pitchFamily="2" charset="-78"/>
              </a:rPr>
              <a:t>مشكلة الاختيار والمفاضلة </a:t>
            </a:r>
            <a:r>
              <a:rPr lang="ar-BH" sz="3600" dirty="0">
                <a:solidFill>
                  <a:schemeClr val="bg1"/>
                </a:solidFill>
                <a:cs typeface="+mj-cs"/>
              </a:rPr>
              <a:t>(</a:t>
            </a:r>
            <a:r>
              <a:rPr lang="ar-BH" sz="3600" dirty="0">
                <a:solidFill>
                  <a:schemeClr val="bg1"/>
                </a:solidFill>
                <a:cs typeface="Sultan bold" pitchFamily="2" charset="-78"/>
              </a:rPr>
              <a:t>تكلفة الفرصة البديلة</a:t>
            </a:r>
            <a:r>
              <a:rPr lang="ar-BH" sz="3600" dirty="0">
                <a:solidFill>
                  <a:schemeClr val="bg1"/>
                </a:solidFill>
                <a:cs typeface="+mj-cs"/>
              </a:rPr>
              <a:t>)</a:t>
            </a:r>
            <a:endParaRPr lang="ar-BH" sz="8000" dirty="0">
              <a:solidFill>
                <a:schemeClr val="bg1"/>
              </a:solidFill>
              <a:latin typeface="Sakkal Majalla" panose="02000000000000000000" pitchFamily="2" charset="-78"/>
              <a:cs typeface="+mj-cs"/>
            </a:endParaRP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8AA460F8-FB08-4EB2-9BF3-9C30B2388B9B}"/>
              </a:ext>
            </a:extLst>
          </p:cNvPr>
          <p:cNvPicPr>
            <a:picLocks noChangeAspect="1"/>
          </p:cNvPicPr>
          <p:nvPr/>
        </p:nvPicPr>
        <p:blipFill rotWithShape="1">
          <a:blip r:embed="rId2"/>
          <a:srcRect l="19208" t="33523" r="26549" b="31313"/>
          <a:stretch/>
        </p:blipFill>
        <p:spPr>
          <a:xfrm>
            <a:off x="258615" y="2076316"/>
            <a:ext cx="9943836" cy="3626080"/>
          </a:xfrm>
          <a:prstGeom prst="rect">
            <a:avLst/>
          </a:prstGeom>
        </p:spPr>
      </p:pic>
      <p:sp>
        <p:nvSpPr>
          <p:cNvPr id="25" name="Rectangle 24">
            <a:extLst>
              <a:ext uri="{FF2B5EF4-FFF2-40B4-BE49-F238E27FC236}">
                <a16:creationId xmlns:a16="http://schemas.microsoft.com/office/drawing/2014/main" id="{1E92E7B0-2487-4B0F-A3C7-F7B25A0B6015}"/>
              </a:ext>
            </a:extLst>
          </p:cNvPr>
          <p:cNvSpPr/>
          <p:nvPr/>
        </p:nvSpPr>
        <p:spPr>
          <a:xfrm>
            <a:off x="721437" y="575678"/>
            <a:ext cx="2953147" cy="52696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فردي </a:t>
            </a:r>
            <a:r>
              <a:rPr lang="ar-BH" sz="2800" b="1" dirty="0">
                <a:ea typeface="Calibri" panose="020F0502020204030204" pitchFamily="34" charset="0"/>
              </a:rPr>
              <a:t>(1-2-1)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1864D7E-CD5B-4C31-B2BB-814CEEE9B9A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5ED9C1A1-8AAB-4CB8-9A60-F2A9A4D8928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3" action="ppaction://hlinksldjump"/>
            <a:extLst>
              <a:ext uri="{FF2B5EF4-FFF2-40B4-BE49-F238E27FC236}">
                <a16:creationId xmlns:a16="http://schemas.microsoft.com/office/drawing/2014/main" id="{056FB648-DB76-4EA4-9844-7156CE6119D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37231D89-E0A7-4D72-9D78-6E48FD38341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29705CD7-0254-4465-970F-321173C43E2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C4C67DD1-97F6-48D4-88B2-0CC51CAC351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CCDB1F1D-4B80-412B-B0B4-241EBD56C95F}"/>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753CECF5-8E33-4C9A-A992-63E80917A779}"/>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336D6F34-5AAF-4909-83FD-4A042ABDD1A5}"/>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BEEAEA66-93C6-499E-9D70-001965DCEF73}"/>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735069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rgbClr val="C00000"/>
              </a:solidFill>
              <a:latin typeface="Sakkal Majalla" panose="02000000000000000000" pitchFamily="2" charset="-78"/>
              <a:cs typeface="Sultan bold" pitchFamily="2" charset="-78"/>
            </a:endParaRPr>
          </a:p>
          <a:p>
            <a:pPr algn="just" rtl="1"/>
            <a:endParaRPr lang="ar-BH" sz="3600" dirty="0">
              <a:solidFill>
                <a:srgbClr val="C00000"/>
              </a:solidFill>
              <a:latin typeface="Sakkal Majalla" panose="02000000000000000000" pitchFamily="2" charset="-78"/>
              <a:cs typeface="Sultan bold" pitchFamily="2" charset="-78"/>
            </a:endParaRPr>
          </a:p>
          <a:p>
            <a:pPr algn="just" rtl="1"/>
            <a:endParaRPr lang="ar-BH" sz="3600" dirty="0">
              <a:solidFill>
                <a:srgbClr val="C00000"/>
              </a:solidFill>
              <a:latin typeface="Sakkal Majalla" panose="02000000000000000000" pitchFamily="2" charset="-78"/>
              <a:cs typeface="Sultan bold" pitchFamily="2" charset="-78"/>
            </a:endParaRPr>
          </a:p>
          <a:p>
            <a:pPr algn="just" rtl="1"/>
            <a:r>
              <a:rPr lang="ar-BH" sz="3600" dirty="0">
                <a:solidFill>
                  <a:srgbClr val="C00000"/>
                </a:solidFill>
                <a:latin typeface="Sakkal Majalla" panose="02000000000000000000" pitchFamily="2" charset="-78"/>
                <a:cs typeface="Sultan bold" pitchFamily="2" charset="-78"/>
              </a:rPr>
              <a:t>تلكفة الفرصة البديلة:</a:t>
            </a:r>
            <a:r>
              <a:rPr lang="ar-BH" sz="2800" dirty="0">
                <a:solidFill>
                  <a:schemeClr val="tx1"/>
                </a:solidFill>
                <a:latin typeface="Sakkal Majalla" panose="02000000000000000000" pitchFamily="2" charset="-78"/>
                <a:cs typeface="Sakkal Majalla" panose="02000000000000000000" pitchFamily="2" charset="-78"/>
              </a:rPr>
              <a:t>هي قيمة المنفعة التي كان يمكن تحصيلها من الفرص الأخرى وتم التنازل عنها بسبب استعمال المورد الاقتصادي في نشاط معين.</a:t>
            </a:r>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lvl="0" algn="just" rtl="1"/>
            <a:endParaRPr lang="ar-BH" sz="3600" dirty="0">
              <a:solidFill>
                <a:srgbClr val="C00000"/>
              </a:solidFill>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3817326" y="391245"/>
            <a:ext cx="7407797" cy="646331"/>
          </a:xfrm>
          <a:prstGeom prst="rect">
            <a:avLst/>
          </a:prstGeom>
        </p:spPr>
        <p:txBody>
          <a:bodyPr wrap="none">
            <a:spAutoFit/>
          </a:bodyPr>
          <a:lstStyle/>
          <a:p>
            <a:pPr algn="r" rtl="1">
              <a:spcBef>
                <a:spcPts val="0"/>
              </a:spcBef>
              <a:spcAft>
                <a:spcPts val="1000"/>
              </a:spcAft>
            </a:pPr>
            <a:r>
              <a:rPr lang="ar-BH" sz="3600" dirty="0">
                <a:solidFill>
                  <a:schemeClr val="bg1"/>
                </a:solidFill>
                <a:cs typeface="Sultan bold" pitchFamily="2" charset="-78"/>
              </a:rPr>
              <a:t>مشكلة الاختيار والمفاضلة </a:t>
            </a:r>
            <a:r>
              <a:rPr lang="ar-BH" sz="3600" dirty="0">
                <a:solidFill>
                  <a:schemeClr val="bg1"/>
                </a:solidFill>
              </a:rPr>
              <a:t>(</a:t>
            </a:r>
            <a:r>
              <a:rPr lang="ar-BH" sz="3600" dirty="0">
                <a:solidFill>
                  <a:schemeClr val="bg1"/>
                </a:solidFill>
                <a:cs typeface="Sultan bold" pitchFamily="2" charset="-78"/>
              </a:rPr>
              <a:t>تكلفة الفرصة البديلة</a:t>
            </a:r>
            <a:r>
              <a:rPr lang="ar-BH" sz="3600" dirty="0">
                <a:solidFill>
                  <a:schemeClr val="bg1"/>
                </a:solidFill>
              </a:rPr>
              <a:t>)</a:t>
            </a:r>
            <a:endParaRPr lang="ar-BH" sz="7200" dirty="0">
              <a:solidFill>
                <a:schemeClr val="bg1"/>
              </a:solidFill>
              <a:latin typeface="Sakkal Majalla" panose="02000000000000000000" pitchFamily="2" charset="-78"/>
            </a:endParaRP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4F95D92A-8B48-4523-BF4C-B1956014FEE5}"/>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3193ECCE-8A39-43C9-9230-110AD067CAC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2" action="ppaction://hlinksldjump"/>
            <a:extLst>
              <a:ext uri="{FF2B5EF4-FFF2-40B4-BE49-F238E27FC236}">
                <a16:creationId xmlns:a16="http://schemas.microsoft.com/office/drawing/2014/main" id="{ED99326B-FEE9-419E-AC70-6478FDDB71C1}"/>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3" action="ppaction://hlinksldjump"/>
            <a:extLst>
              <a:ext uri="{FF2B5EF4-FFF2-40B4-BE49-F238E27FC236}">
                <a16:creationId xmlns:a16="http://schemas.microsoft.com/office/drawing/2014/main" id="{0B969E2C-C51F-407B-A5C9-401B90EE6AC7}"/>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4" action="ppaction://hlinksldjump"/>
            <a:extLst>
              <a:ext uri="{FF2B5EF4-FFF2-40B4-BE49-F238E27FC236}">
                <a16:creationId xmlns:a16="http://schemas.microsoft.com/office/drawing/2014/main" id="{D2FA731B-2AB5-4B8A-9844-375984615DE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5" action="ppaction://hlinksldjump"/>
            <a:extLst>
              <a:ext uri="{FF2B5EF4-FFF2-40B4-BE49-F238E27FC236}">
                <a16:creationId xmlns:a16="http://schemas.microsoft.com/office/drawing/2014/main" id="{A20AD948-B56C-4343-8CFF-5C45F98F740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A41D69D6-66D1-45EE-8C41-957D369E60F8}"/>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54850ADB-CE28-437B-8CAB-82F5BFF0F66D}"/>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74995C4C-271A-4267-B37E-F34F9157FBC1}"/>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9" action="ppaction://hlinksldjump"/>
            <a:extLst>
              <a:ext uri="{FF2B5EF4-FFF2-40B4-BE49-F238E27FC236}">
                <a16:creationId xmlns:a16="http://schemas.microsoft.com/office/drawing/2014/main" id="{F7BC3E61-88C7-4B8E-9495-F9878E4D22E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8182565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004795" y="440915"/>
            <a:ext cx="7108035"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جهود مملكة البحرين في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(1-2-4)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00D905-0B08-4A59-B0CA-9F9A26C8E68F}"/>
              </a:ext>
            </a:extLst>
          </p:cNvPr>
          <p:cNvPicPr>
            <a:picLocks noChangeAspect="1"/>
          </p:cNvPicPr>
          <p:nvPr/>
        </p:nvPicPr>
        <p:blipFill rotWithShape="1">
          <a:blip r:embed="rId2"/>
          <a:srcRect l="30909" t="33833" r="30379" b="12727"/>
          <a:stretch/>
        </p:blipFill>
        <p:spPr>
          <a:xfrm>
            <a:off x="1699491" y="1493874"/>
            <a:ext cx="6340312" cy="4923211"/>
          </a:xfrm>
          <a:prstGeom prst="rect">
            <a:avLst/>
          </a:prstGeom>
        </p:spPr>
      </p:pic>
      <p:sp>
        <p:nvSpPr>
          <p:cNvPr id="26" name="TextBox 25">
            <a:extLst>
              <a:ext uri="{FF2B5EF4-FFF2-40B4-BE49-F238E27FC236}">
                <a16:creationId xmlns:a16="http://schemas.microsoft.com/office/drawing/2014/main" id="{32665176-7B8E-4C31-AD75-35555EC1EE3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9AC9D91A-9BB3-4EC1-907E-EB6E1144F2C6}"/>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3" action="ppaction://hlinksldjump"/>
            <a:extLst>
              <a:ext uri="{FF2B5EF4-FFF2-40B4-BE49-F238E27FC236}">
                <a16:creationId xmlns:a16="http://schemas.microsoft.com/office/drawing/2014/main" id="{67F6028E-8FE7-49D5-85BE-43EBB786066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22D22CC0-1266-410E-BE17-93A59B42E7A7}"/>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D4863F9B-12F3-445E-B358-DB7E299143E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F9A7C26E-393A-4EB2-BF1F-B1F7A149F56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4AE443DF-8121-4435-9F30-28BABF29EE63}"/>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90B417D5-4886-4BF3-A59E-D547D04E90B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1923A8E3-2B61-4026-94A2-186AEE54720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029A41B9-87B7-4DEB-A367-4523A75485DE}"/>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277468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شاهد مع زملائك في المجموعة الفيديو التالي، من خلال رمز الاستجابة السريعة </a:t>
            </a:r>
            <a:r>
              <a:rPr lang="en-US"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QR</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ثم أجب عن الأسئلة التي تليها:</a:t>
            </a: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004795" y="440915"/>
            <a:ext cx="7108035"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جهود مملكة البحرين في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(1-2-4)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E4A76FA-6081-4548-A9CD-FD7FB57B8AD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1B425859-E1F1-47E8-8403-DC360C6CBD0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2" action="ppaction://hlinksldjump"/>
            <a:extLst>
              <a:ext uri="{FF2B5EF4-FFF2-40B4-BE49-F238E27FC236}">
                <a16:creationId xmlns:a16="http://schemas.microsoft.com/office/drawing/2014/main" id="{D106794A-1799-4D5E-9586-6B55D33E08D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id="{80510E9A-B31F-443A-87F3-708B7C582643}"/>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id="{66016BA2-426A-40FE-BC40-BC7A72CA98A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id="{4D967C05-8E9C-4B44-A133-33FF58DC3E5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id="{300BCDF7-8A5A-49FC-8C8B-625B1D61F361}"/>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id="{4106DB01-E88F-49A8-983D-030B487EB0B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id="{4524E118-5339-45CD-81EF-28A93D4D968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9" action="ppaction://hlinksldjump"/>
            <a:extLst>
              <a:ext uri="{FF2B5EF4-FFF2-40B4-BE49-F238E27FC236}">
                <a16:creationId xmlns:a16="http://schemas.microsoft.com/office/drawing/2014/main" id="{1B06BC5D-F301-43D7-8280-839047BCF7D4}"/>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pic>
        <p:nvPicPr>
          <p:cNvPr id="42" name="صورة 1" descr="C:\Users\780301358\Downloads\qrcode - 2022-05-25T075754.076.png">
            <a:extLst>
              <a:ext uri="{FF2B5EF4-FFF2-40B4-BE49-F238E27FC236}">
                <a16:creationId xmlns:a16="http://schemas.microsoft.com/office/drawing/2014/main" id="{4B92B484-A565-4F9F-95C5-3AE74C74B4F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3619" y="2650248"/>
            <a:ext cx="3543726" cy="3632074"/>
          </a:xfrm>
          <a:prstGeom prst="rect">
            <a:avLst/>
          </a:prstGeom>
          <a:noFill/>
          <a:ln>
            <a:solidFill>
              <a:schemeClr val="tx1"/>
            </a:solidFill>
          </a:ln>
        </p:spPr>
      </p:pic>
    </p:spTree>
    <p:extLst>
      <p:ext uri="{BB962C8B-B14F-4D97-AF65-F5344CB8AC3E}">
        <p14:creationId xmlns:p14="http://schemas.microsoft.com/office/powerpoint/2010/main" val="2805411783"/>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4004795" y="440915"/>
            <a:ext cx="7108035"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جهود مملكة البحرين في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(1-2-4)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047E775-ECAD-492F-AC27-05467FB6C1DF}"/>
              </a:ext>
            </a:extLst>
          </p:cNvPr>
          <p:cNvPicPr>
            <a:picLocks noChangeAspect="1"/>
          </p:cNvPicPr>
          <p:nvPr/>
        </p:nvPicPr>
        <p:blipFill rotWithShape="1">
          <a:blip r:embed="rId2"/>
          <a:srcRect l="30910" t="53940" r="30454" b="13266"/>
          <a:stretch/>
        </p:blipFill>
        <p:spPr>
          <a:xfrm>
            <a:off x="502818" y="1746100"/>
            <a:ext cx="9227136" cy="4405318"/>
          </a:xfrm>
          <a:prstGeom prst="rect">
            <a:avLst/>
          </a:prstGeom>
        </p:spPr>
      </p:pic>
      <p:sp>
        <p:nvSpPr>
          <p:cNvPr id="26" name="TextBox 25">
            <a:extLst>
              <a:ext uri="{FF2B5EF4-FFF2-40B4-BE49-F238E27FC236}">
                <a16:creationId xmlns:a16="http://schemas.microsoft.com/office/drawing/2014/main" id="{FD36DED5-D83A-42E2-9BC6-731346AE88F5}"/>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3AD07F80-A7C7-43C4-B375-3451C59F8A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3" action="ppaction://hlinksldjump"/>
            <a:extLst>
              <a:ext uri="{FF2B5EF4-FFF2-40B4-BE49-F238E27FC236}">
                <a16:creationId xmlns:a16="http://schemas.microsoft.com/office/drawing/2014/main" id="{84DFAAC5-8788-4FA7-A33C-18DDA317AEE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F2EE88CD-2365-4915-BDC8-C8AD07414720}"/>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BB9D9E2D-D950-40E4-8BAB-75E87BF64E35}"/>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28AD39F9-1DCF-4D2C-8966-10B18BE09B5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8BB28566-2ACD-4352-8015-A71253C94EE1}"/>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F7951033-EF0E-4264-B446-EDE98D61054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09903DCC-C5EB-4C53-8405-02708ABA9F0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75CD4255-14E4-48D8-8965-04C68B97439F}"/>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875947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4400" dirty="0">
              <a:solidFill>
                <a:schemeClr val="tx1"/>
              </a:solidFill>
              <a:highlight>
                <a:srgbClr val="FFFF00"/>
              </a:highlight>
              <a:latin typeface="Sakkal Majalla" panose="02000000000000000000" pitchFamily="2" charset="-78"/>
              <a:ea typeface="Calibri" panose="020F0502020204030204" pitchFamily="34" charset="0"/>
              <a:cs typeface="Sultan bold"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Rectangle 6">
            <a:extLst>
              <a:ext uri="{FF2B5EF4-FFF2-40B4-BE49-F238E27FC236}">
                <a16:creationId xmlns:a16="http://schemas.microsoft.com/office/drawing/2014/main" id="{E78E3F30-EF5E-4302-B73F-67E8AB2EFBBA}"/>
              </a:ext>
            </a:extLst>
          </p:cNvPr>
          <p:cNvSpPr/>
          <p:nvPr/>
        </p:nvSpPr>
        <p:spPr>
          <a:xfrm>
            <a:off x="4004795" y="441428"/>
            <a:ext cx="7108035"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جهود مملكة البحرين في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02945E81-8CC5-419E-9A7E-96AB076EB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655" y="1475444"/>
            <a:ext cx="6926844" cy="4932247"/>
          </a:xfrm>
          <a:prstGeom prst="rect">
            <a:avLst/>
          </a:prstGeom>
        </p:spPr>
      </p:pic>
      <p:sp>
        <p:nvSpPr>
          <p:cNvPr id="25" name="TextBox 24">
            <a:extLst>
              <a:ext uri="{FF2B5EF4-FFF2-40B4-BE49-F238E27FC236}">
                <a16:creationId xmlns:a16="http://schemas.microsoft.com/office/drawing/2014/main" id="{788EAF6E-30E7-43E5-B10A-DABFC2AF872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44D8CCEC-A66D-4B19-A6FF-A9B2F4A4F10E}"/>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3" action="ppaction://hlinksldjump"/>
            <a:extLst>
              <a:ext uri="{FF2B5EF4-FFF2-40B4-BE49-F238E27FC236}">
                <a16:creationId xmlns:a16="http://schemas.microsoft.com/office/drawing/2014/main" id="{AA706E2F-2576-484B-9509-72D709D91EC2}"/>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4" action="ppaction://hlinksldjump"/>
            <a:extLst>
              <a:ext uri="{FF2B5EF4-FFF2-40B4-BE49-F238E27FC236}">
                <a16:creationId xmlns:a16="http://schemas.microsoft.com/office/drawing/2014/main" id="{A6682E32-4A1A-460B-98E3-2116F677C757}"/>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a16="http://schemas.microsoft.com/office/drawing/2014/main" id="{56957D79-48AC-474F-AE9D-0C0CDCF764BF}"/>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id="{1FEA5AC1-D82A-44CD-BC52-3FBB205F47E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id="{969DA725-FDE3-4CEF-AC04-89F60CDB0AD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id="{C2840148-3CC3-4EB3-8BE7-0C1BC6793FB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id="{380B0A25-9202-4D21-991D-37A767CF50B7}"/>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10" action="ppaction://hlinksldjump"/>
            <a:extLst>
              <a:ext uri="{FF2B5EF4-FFF2-40B4-BE49-F238E27FC236}">
                <a16:creationId xmlns:a16="http://schemas.microsoft.com/office/drawing/2014/main" id="{24CAA5C1-C4B8-48BB-932F-93D5820AB728}"/>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11619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altLang="en-US" sz="2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وفي الوقت الحالي بدأت </a:t>
            </a:r>
            <a:r>
              <a:rPr lang="ar-SA" altLang="en-US" sz="2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حكومة مملكة البحرين خطوات لحل المشكلة الاقتصادية وذلك بتطبيق خطوات برنامج التوازن المالي الذي بدأته في أواخر عام 2018م؛ لمعالجة التحديات المالية العامة في البحرين على المدى المتوسط، حيث قامت الحكومة بتحديد مواردها الحالية والمتوقعة – من الإيرادات النفطية وغير النفطية - ثم تلى ذلك إعادة ترتيب الحاجات والمتطلبات اللازمة وفقًا لأهميتها، وتأجيل الحاجات غير الضرورية، بهدف المحافظة على مستوى معيشة المواطن البحريني، وبذلت الحكومة كافة الامكانات والسبل لتوفير وتقديم الخدمات للمواطنين بشكل مستمر، حيث لم يشعر المواطن بتغيير الخدمات وجودتها التي تقدمها الحكومة الرشيدة وذلك من خلال الاعتماد على المنظومة الرقمية التي دأبت الحكومة على تطوير هذه الخدمة منذ فترة طويلة، الأمر الذي سهل على الحكومة أن تكون جاهزة لمواجهة الأزمات في أي وقت.</a:t>
            </a:r>
            <a:endParaRPr lang="ar-BH" altLang="en-US" sz="2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altLang="en-US" sz="2600" dirty="0">
              <a:solidFill>
                <a:srgbClr val="000000"/>
              </a:solidFill>
              <a:latin typeface="Sakkal Majalla" panose="02000000000000000000" pitchFamily="2" charset="-78"/>
              <a:cs typeface="Sakkal Majalla" panose="02000000000000000000" pitchFamily="2" charset="-78"/>
            </a:endParaRPr>
          </a:p>
          <a:p>
            <a:pPr algn="just" rtl="1"/>
            <a:r>
              <a:rPr lang="ar-SA" altLang="en-US" sz="2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ودور المواطن البحريني في حل مشكلته الاقتصادية تأتي من خلال معرفته بدخله الشهري والذي يترتب عليه ترتيب حاجاته حسب أهميتها مثل الحاجات الأساسية (الغذاء- الملابس- التعليم- السكن وغيرها) في المرتبة الأولى، ثم يليها باقي الحاجات الأقل أهمية</a:t>
            </a:r>
            <a:r>
              <a:rPr lang="en-US" altLang="en-US" sz="2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r>
              <a:rPr lang="en-US" altLang="en-US" sz="26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 </a:t>
            </a:r>
            <a:endParaRPr lang="en-US" altLang="en-US" sz="2600" dirty="0">
              <a:solidFill>
                <a:schemeClr val="tx1"/>
              </a:solidFill>
              <a:latin typeface="Sakkal Majalla" panose="02000000000000000000" pitchFamily="2" charset="-78"/>
              <a:cs typeface="Sakkal Majalla" panose="02000000000000000000" pitchFamily="2" charset="-78"/>
            </a:endParaRPr>
          </a:p>
          <a:p>
            <a:pPr algn="just" rtl="1"/>
            <a:endParaRPr lang="en-US" altLang="en-US" sz="2800" dirty="0">
              <a:solidFill>
                <a:schemeClr val="tx1"/>
              </a:solidFill>
              <a:highlight>
                <a:srgbClr val="FFFF00"/>
              </a:highlight>
              <a:latin typeface="Sakkal Majalla" panose="02000000000000000000" pitchFamily="2" charset="-78"/>
              <a:cs typeface="Sakkal Majalla" panose="02000000000000000000" pitchFamily="2" charset="-78"/>
            </a:endParaRPr>
          </a:p>
          <a:p>
            <a:pPr algn="just" rtl="1"/>
            <a:endParaRPr lang="ar-BH" sz="4400" dirty="0">
              <a:solidFill>
                <a:schemeClr val="tx1"/>
              </a:solidFill>
              <a:highlight>
                <a:srgbClr val="FFFF00"/>
              </a:highlight>
              <a:latin typeface="Sakkal Majalla" panose="02000000000000000000" pitchFamily="2" charset="-78"/>
              <a:ea typeface="Calibri" panose="020F0502020204030204" pitchFamily="34" charset="0"/>
              <a:cs typeface="Sultan bold"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Rectangle 6">
            <a:extLst>
              <a:ext uri="{FF2B5EF4-FFF2-40B4-BE49-F238E27FC236}">
                <a16:creationId xmlns:a16="http://schemas.microsoft.com/office/drawing/2014/main" id="{E78E3F30-EF5E-4302-B73F-67E8AB2EFBBA}"/>
              </a:ext>
            </a:extLst>
          </p:cNvPr>
          <p:cNvSpPr/>
          <p:nvPr/>
        </p:nvSpPr>
        <p:spPr>
          <a:xfrm>
            <a:off x="4004795" y="441428"/>
            <a:ext cx="7108035" cy="646331"/>
          </a:xfrm>
          <a:prstGeom prst="rect">
            <a:avLst/>
          </a:prstGeom>
        </p:spPr>
        <p:txBody>
          <a:bodyPr wrap="none">
            <a:spAutoFit/>
          </a:bodyPr>
          <a:lstStyle/>
          <a:p>
            <a:pPr algn="r" rtl="1">
              <a:spcBef>
                <a:spcPts val="0"/>
              </a:spcBef>
              <a:spcAft>
                <a:spcPts val="1000"/>
              </a:spcAft>
            </a:pPr>
            <a:r>
              <a:rPr lang="ar-BH" sz="3600" dirty="0">
                <a:solidFill>
                  <a:schemeClr val="bg1"/>
                </a:solidFill>
                <a:latin typeface="Sakkal Majalla" panose="02000000000000000000" pitchFamily="2" charset="-78"/>
                <a:cs typeface="Sultan bold" pitchFamily="2" charset="-78"/>
              </a:rPr>
              <a:t>جهود مملكة البحرين في حل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6">
            <a:extLst>
              <a:ext uri="{FF2B5EF4-FFF2-40B4-BE49-F238E27FC236}">
                <a16:creationId xmlns:a16="http://schemas.microsoft.com/office/drawing/2014/main" id="{4A1D11BE-1220-4B53-9180-B18E273B4E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a:ln>
                  <a:noFill/>
                </a:ln>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وفي الوقت الحالي بدأت </a:t>
            </a:r>
            <a:endParaRPr kumimoji="0" lang="ar-SA"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B5F7C3E-FBD6-4519-A9E8-F8F8AB651541}"/>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94CFEBF4-C001-485A-8D5E-09CABE09BA5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2" action="ppaction://hlinksldjump"/>
            <a:extLst>
              <a:ext uri="{FF2B5EF4-FFF2-40B4-BE49-F238E27FC236}">
                <a16:creationId xmlns:a16="http://schemas.microsoft.com/office/drawing/2014/main" id="{500D924E-71FB-427A-A1F1-7F61FA9E56E6}"/>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3" action="ppaction://hlinksldjump"/>
            <a:extLst>
              <a:ext uri="{FF2B5EF4-FFF2-40B4-BE49-F238E27FC236}">
                <a16:creationId xmlns:a16="http://schemas.microsoft.com/office/drawing/2014/main" id="{4FF9A774-E779-4E8A-95E8-D41CB8107FBF}"/>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4" action="ppaction://hlinksldjump"/>
            <a:extLst>
              <a:ext uri="{FF2B5EF4-FFF2-40B4-BE49-F238E27FC236}">
                <a16:creationId xmlns:a16="http://schemas.microsoft.com/office/drawing/2014/main" id="{2ADAEE33-4A05-4423-BA6B-8F632B46276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5" action="ppaction://hlinksldjump"/>
            <a:extLst>
              <a:ext uri="{FF2B5EF4-FFF2-40B4-BE49-F238E27FC236}">
                <a16:creationId xmlns:a16="http://schemas.microsoft.com/office/drawing/2014/main" id="{69663BE4-3F23-4349-BAED-E2EF8ADC5A7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CE4E9BE9-51C1-4E07-8169-AE7ED39D61B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4F5F3CF1-AE48-462A-94B4-24C1DE3DD90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232914CA-1ADC-4A46-AFE9-EE2798AFFD6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9" action="ppaction://hlinksldjump"/>
            <a:extLst>
              <a:ext uri="{FF2B5EF4-FFF2-40B4-BE49-F238E27FC236}">
                <a16:creationId xmlns:a16="http://schemas.microsoft.com/office/drawing/2014/main" id="{AC32B909-AC0A-49AC-BE7A-1C8F86144F00}"/>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86104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8578253-5B9C-4212-99D5-D54F93781CE6}"/>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id="{617D9E4E-BEA6-4D5C-8473-E0A1958A7B94}"/>
              </a:ext>
            </a:extLst>
          </p:cNvPr>
          <p:cNvSpPr txBox="1">
            <a:spLocks/>
          </p:cNvSpPr>
          <p:nvPr/>
        </p:nvSpPr>
        <p:spPr>
          <a:xfrm>
            <a:off x="4596528" y="2717440"/>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الأولى</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id="{0B73313E-3D21-4EAF-B04F-252807E1786C}"/>
              </a:ext>
            </a:extLst>
          </p:cNvPr>
          <p:cNvSpPr/>
          <p:nvPr/>
        </p:nvSpPr>
        <p:spPr>
          <a:xfrm>
            <a:off x="3103528" y="4491994"/>
            <a:ext cx="8962710"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8000" dirty="0">
                <a:ln>
                  <a:solidFill>
                    <a:srgbClr val="3A616A"/>
                  </a:solidFill>
                </a:ln>
                <a:solidFill>
                  <a:schemeClr val="bg1"/>
                </a:solidFill>
                <a:latin typeface="Arial Black" panose="020B0A04020102020204" pitchFamily="34" charset="0"/>
                <a:cs typeface="Sultan bold" pitchFamily="2" charset="-78"/>
              </a:rPr>
              <a:t>مدخل إلى التربية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2" name="Picture 11">
            <a:extLst>
              <a:ext uri="{FF2B5EF4-FFF2-40B4-BE49-F238E27FC236}">
                <a16:creationId xmlns:a16="http://schemas.microsoft.com/office/drawing/2014/main" id="{955B15EB-1B14-4132-BF02-73D3B933E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09" y="513729"/>
            <a:ext cx="5098473" cy="3398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r>
              <a:rPr lang="ar-BH" sz="4000" dirty="0">
                <a:solidFill>
                  <a:schemeClr val="tx1"/>
                </a:solidFill>
                <a:latin typeface="Sakkal Majalla" panose="02000000000000000000" pitchFamily="2" charset="-78"/>
                <a:cs typeface="Sakkal Majalla" panose="02000000000000000000" pitchFamily="2" charset="-78"/>
              </a:rPr>
              <a:t>يجب على المجتمعات تخصيص جزءًا مهمًا من مواردها الاقتصادية لاستثماره في السلع الرأسمالية (الإنتاجية)، على سبيل المثال بناء المصانع والتوسع في العمران وإنشاء المرافق الأساسية وتنويع مصادر الدخل الغير النفطية وترشيد استهلاك الموارد والثروات الطبيعية؛ وذلك لزيادة قدرة المجتمع الإنتاجية وتلبية احتياجات الأجيال القادمة.</a:t>
            </a:r>
            <a:endParaRPr lang="en-US" sz="4000"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8" name="Shape 901">
            <a:extLst>
              <a:ext uri="{FF2B5EF4-FFF2-40B4-BE49-F238E27FC236}">
                <a16:creationId xmlns:a16="http://schemas.microsoft.com/office/drawing/2014/main" id="{0ED58C1E-9150-4575-A94A-05FAAA31C1C7}"/>
              </a:ext>
            </a:extLst>
          </p:cNvPr>
          <p:cNvGrpSpPr/>
          <p:nvPr/>
        </p:nvGrpSpPr>
        <p:grpSpPr>
          <a:xfrm>
            <a:off x="10939114" y="258392"/>
            <a:ext cx="585230" cy="945829"/>
            <a:chOff x="6718575" y="2318625"/>
            <a:chExt cx="256950" cy="407375"/>
          </a:xfrm>
        </p:grpSpPr>
        <p:sp>
          <p:nvSpPr>
            <p:cNvPr id="10" name="Shape 902">
              <a:extLst>
                <a:ext uri="{FF2B5EF4-FFF2-40B4-BE49-F238E27FC236}">
                  <a16:creationId xmlns:a16="http://schemas.microsoft.com/office/drawing/2014/main" id="{5A69623D-8F2C-4EB0-AC0C-3B23FB3C5F0D}"/>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903">
              <a:extLst>
                <a:ext uri="{FF2B5EF4-FFF2-40B4-BE49-F238E27FC236}">
                  <a16:creationId xmlns:a16="http://schemas.microsoft.com/office/drawing/2014/main" id="{B044AEBC-E8E7-4948-86EC-A00142099CB0}"/>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904">
              <a:extLst>
                <a:ext uri="{FF2B5EF4-FFF2-40B4-BE49-F238E27FC236}">
                  <a16:creationId xmlns:a16="http://schemas.microsoft.com/office/drawing/2014/main" id="{3ACE4774-3EA8-4BF5-9318-EA7C83829748}"/>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905">
              <a:extLst>
                <a:ext uri="{FF2B5EF4-FFF2-40B4-BE49-F238E27FC236}">
                  <a16:creationId xmlns:a16="http://schemas.microsoft.com/office/drawing/2014/main" id="{A2D9C5D4-A017-433D-8A4D-40074A0EB03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906">
              <a:extLst>
                <a:ext uri="{FF2B5EF4-FFF2-40B4-BE49-F238E27FC236}">
                  <a16:creationId xmlns:a16="http://schemas.microsoft.com/office/drawing/2014/main" id="{0F4633F3-C511-4B50-AB93-1E8953780FAC}"/>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907">
              <a:extLst>
                <a:ext uri="{FF2B5EF4-FFF2-40B4-BE49-F238E27FC236}">
                  <a16:creationId xmlns:a16="http://schemas.microsoft.com/office/drawing/2014/main" id="{1EA2822D-485F-440B-908D-CC18CCB6B917}"/>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908">
              <a:extLst>
                <a:ext uri="{FF2B5EF4-FFF2-40B4-BE49-F238E27FC236}">
                  <a16:creationId xmlns:a16="http://schemas.microsoft.com/office/drawing/2014/main" id="{DB33DE35-A918-4307-BADE-45F6CCB2701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909">
              <a:extLst>
                <a:ext uri="{FF2B5EF4-FFF2-40B4-BE49-F238E27FC236}">
                  <a16:creationId xmlns:a16="http://schemas.microsoft.com/office/drawing/2014/main" id="{F37E883A-ED95-4503-ADCA-637CFD7BBC14}"/>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9" name="TextBox 18">
            <a:extLst>
              <a:ext uri="{FF2B5EF4-FFF2-40B4-BE49-F238E27FC236}">
                <a16:creationId xmlns:a16="http://schemas.microsoft.com/office/drawing/2014/main" id="{CF38B9FA-08E6-4C96-8277-BCC85BF9DB9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ADCA17F4-28A6-4E36-8F69-4B629C53961C}"/>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1" name="مستطيل مستدير الزوايا 5">
            <a:hlinkClick r:id="rId2" action="ppaction://hlinksldjump"/>
            <a:extLst>
              <a:ext uri="{FF2B5EF4-FFF2-40B4-BE49-F238E27FC236}">
                <a16:creationId xmlns:a16="http://schemas.microsoft.com/office/drawing/2014/main" id="{6482B9BA-3021-416E-AFFB-A443F67CD4F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4" name="مستطيل مستدير الزوايا 11">
            <a:hlinkClick r:id="rId3" action="ppaction://hlinksldjump"/>
            <a:extLst>
              <a:ext uri="{FF2B5EF4-FFF2-40B4-BE49-F238E27FC236}">
                <a16:creationId xmlns:a16="http://schemas.microsoft.com/office/drawing/2014/main" id="{0503428A-7305-4FCB-A709-10D042D5CBC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5" name="مستطيل مستدير الزوايا 12">
            <a:hlinkClick r:id="rId4" action="ppaction://hlinksldjump"/>
            <a:extLst>
              <a:ext uri="{FF2B5EF4-FFF2-40B4-BE49-F238E27FC236}">
                <a16:creationId xmlns:a16="http://schemas.microsoft.com/office/drawing/2014/main" id="{F1822F51-75E5-4702-A4E2-86F0D80EEDC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6">
            <a:hlinkClick r:id="rId5" action="ppaction://hlinksldjump"/>
            <a:extLst>
              <a:ext uri="{FF2B5EF4-FFF2-40B4-BE49-F238E27FC236}">
                <a16:creationId xmlns:a16="http://schemas.microsoft.com/office/drawing/2014/main" id="{301F1980-325B-41F0-98A0-3A785FD6986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6" action="ppaction://hlinksldjump"/>
            <a:extLst>
              <a:ext uri="{FF2B5EF4-FFF2-40B4-BE49-F238E27FC236}">
                <a16:creationId xmlns:a16="http://schemas.microsoft.com/office/drawing/2014/main" id="{F073C337-5D00-4AFD-9885-F8474B06883E}"/>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7" action="ppaction://hlinksldjump"/>
            <a:extLst>
              <a:ext uri="{FF2B5EF4-FFF2-40B4-BE49-F238E27FC236}">
                <a16:creationId xmlns:a16="http://schemas.microsoft.com/office/drawing/2014/main" id="{A5958AEB-C20F-41DB-8344-E2296BBC66A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8" action="ppaction://hlinksldjump"/>
            <a:extLst>
              <a:ext uri="{FF2B5EF4-FFF2-40B4-BE49-F238E27FC236}">
                <a16:creationId xmlns:a16="http://schemas.microsoft.com/office/drawing/2014/main" id="{574849CE-F0B2-4927-8949-23FA809DB5C4}"/>
              </a:ext>
            </a:extLst>
          </p:cNvPr>
          <p:cNvSpPr/>
          <p:nvPr/>
        </p:nvSpPr>
        <p:spPr>
          <a:xfrm>
            <a:off x="10517774" y="522722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1" name="مستطيل مستدير الزوايا 16">
            <a:hlinkClick r:id="rId9" action="ppaction://hlinksldjump"/>
            <a:extLst>
              <a:ext uri="{FF2B5EF4-FFF2-40B4-BE49-F238E27FC236}">
                <a16:creationId xmlns:a16="http://schemas.microsoft.com/office/drawing/2014/main" id="{FF280C03-719E-481A-B66B-10A614AF17C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8309688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1. يعبر عن المشلكة الاقتصادية بالآتي:</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أ.  </a:t>
            </a:r>
            <a:r>
              <a:rPr lang="ar-BH" sz="2600" b="1" dirty="0">
                <a:solidFill>
                  <a:schemeClr val="tx1"/>
                </a:solidFill>
                <a:latin typeface="Sakkal Majalla" panose="02000000000000000000" pitchFamily="2" charset="-78"/>
                <a:cs typeface="Sakkal Majalla" panose="02000000000000000000" pitchFamily="2" charset="-78"/>
              </a:rPr>
              <a:t>حاجات الإنسان أكبر من الموارد المتاحة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ب.  </a:t>
            </a:r>
            <a:r>
              <a:rPr lang="ar-BH" sz="2600" b="1" dirty="0">
                <a:solidFill>
                  <a:schemeClr val="tx1"/>
                </a:solidFill>
                <a:latin typeface="Sakkal Majalla" panose="02000000000000000000" pitchFamily="2" charset="-78"/>
                <a:cs typeface="Sakkal Majalla" panose="02000000000000000000" pitchFamily="2" charset="-78"/>
              </a:rPr>
              <a:t>حاجات الإنسان أقل من الموارد المتاحة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ج.  </a:t>
            </a:r>
            <a:r>
              <a:rPr lang="ar-BH" sz="2600" b="1" dirty="0">
                <a:solidFill>
                  <a:schemeClr val="tx1"/>
                </a:solidFill>
                <a:latin typeface="Sakkal Majalla" panose="02000000000000000000" pitchFamily="2" charset="-78"/>
                <a:cs typeface="Sakkal Majalla" panose="02000000000000000000" pitchFamily="2" charset="-78"/>
              </a:rPr>
              <a:t>حاجات الإنسان تساوي الموارد المتاحة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3" action="ppaction://hlinksldjump"/>
            <a:extLst>
              <a:ext uri="{FF2B5EF4-FFF2-40B4-BE49-F238E27FC236}">
                <a16:creationId xmlns:a16="http://schemas.microsoft.com/office/drawing/2014/main"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د.  </a:t>
            </a:r>
            <a:r>
              <a:rPr lang="ar-BH" sz="2600" b="1" dirty="0">
                <a:solidFill>
                  <a:schemeClr val="tx1"/>
                </a:solidFill>
                <a:latin typeface="Sakkal Majalla" panose="02000000000000000000" pitchFamily="2" charset="-78"/>
                <a:cs typeface="Sakkal Majalla" panose="02000000000000000000" pitchFamily="2" charset="-78"/>
              </a:rPr>
              <a:t>الموارد المتاحة أكبر من حاجات الإنسان</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7332C15F-6EA9-4075-B51C-23EDC480B39A}"/>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D9B586AB-61B3-4B02-8C46-ACDF574D5492}"/>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7" name="مستطيل مستدير الزوايا 5">
            <a:hlinkClick r:id="rId4" action="ppaction://hlinksldjump"/>
            <a:extLst>
              <a:ext uri="{FF2B5EF4-FFF2-40B4-BE49-F238E27FC236}">
                <a16:creationId xmlns:a16="http://schemas.microsoft.com/office/drawing/2014/main" id="{33F08285-7B89-4888-B3FA-2AB3D9C103F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5" action="ppaction://hlinksldjump"/>
            <a:extLst>
              <a:ext uri="{FF2B5EF4-FFF2-40B4-BE49-F238E27FC236}">
                <a16:creationId xmlns:a16="http://schemas.microsoft.com/office/drawing/2014/main" id="{E9275260-6904-4721-8A90-15A3B069A471}"/>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6" action="ppaction://hlinksldjump"/>
            <a:extLst>
              <a:ext uri="{FF2B5EF4-FFF2-40B4-BE49-F238E27FC236}">
                <a16:creationId xmlns:a16="http://schemas.microsoft.com/office/drawing/2014/main" id="{EB055A16-073B-4E17-B52D-D348410A7650}"/>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7" action="ppaction://hlinksldjump"/>
            <a:extLst>
              <a:ext uri="{FF2B5EF4-FFF2-40B4-BE49-F238E27FC236}">
                <a16:creationId xmlns:a16="http://schemas.microsoft.com/office/drawing/2014/main" id="{402AB4E9-3338-46E4-8EC4-6C645D7831C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8" action="ppaction://hlinksldjump"/>
            <a:extLst>
              <a:ext uri="{FF2B5EF4-FFF2-40B4-BE49-F238E27FC236}">
                <a16:creationId xmlns:a16="http://schemas.microsoft.com/office/drawing/2014/main" id="{A5A0C8F4-17D5-403B-BFF3-D58F715FDED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9" action="ppaction://hlinksldjump"/>
            <a:extLst>
              <a:ext uri="{FF2B5EF4-FFF2-40B4-BE49-F238E27FC236}">
                <a16:creationId xmlns:a16="http://schemas.microsoft.com/office/drawing/2014/main" id="{BBF89259-39A5-40F6-8E8E-EBE722DF20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10" action="ppaction://hlinksldjump"/>
            <a:extLst>
              <a:ext uri="{FF2B5EF4-FFF2-40B4-BE49-F238E27FC236}">
                <a16:creationId xmlns:a16="http://schemas.microsoft.com/office/drawing/2014/main" id="{1BAA6C0D-AC0F-44B2-99FA-BC47F6AF24C1}"/>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مستطيل مستدير الزوايا 16">
            <a:hlinkClick r:id="rId11" action="ppaction://hlinksldjump"/>
            <a:extLst>
              <a:ext uri="{FF2B5EF4-FFF2-40B4-BE49-F238E27FC236}">
                <a16:creationId xmlns:a16="http://schemas.microsoft.com/office/drawing/2014/main" id="{C10B671B-BA78-42C9-A081-E6B91A53B1B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lvl="0" indent="-517525" algn="just" rtl="1"/>
            <a:r>
              <a:rPr lang="ar-BH" sz="3600" b="1" dirty="0">
                <a:solidFill>
                  <a:schemeClr val="tx1"/>
                </a:solidFill>
                <a:latin typeface="Sakkal Majalla" panose="02000000000000000000" pitchFamily="2" charset="-78"/>
                <a:cs typeface="Sakkal Majalla" panose="02000000000000000000" pitchFamily="2" charset="-78"/>
              </a:rPr>
              <a:t>2.  إن الموارد الاقتصادية التي تصنع منها السلع؛ ليشبع بها الإنسان حاجاته المتعددة هي نادرة، وبالتالي لا يمكنها تغيطة الطلب الكلي للمجتمع، وهي تمثل جانب الطلب.</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TextBox 9">
            <a:extLst>
              <a:ext uri="{FF2B5EF4-FFF2-40B4-BE49-F238E27FC236}">
                <a16:creationId xmlns:a16="http://schemas.microsoft.com/office/drawing/2014/main" id="{D1009AFA-6952-444A-8807-0470B18A420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C4FCF414-AF9F-4CE2-970E-3B0516EA46A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3" name="مستطيل مستدير الزوايا 5">
            <a:hlinkClick r:id="rId4" action="ppaction://hlinksldjump"/>
            <a:extLst>
              <a:ext uri="{FF2B5EF4-FFF2-40B4-BE49-F238E27FC236}">
                <a16:creationId xmlns:a16="http://schemas.microsoft.com/office/drawing/2014/main" id="{18CE692A-E3C1-4C8E-AAA6-300756F1575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4" name="مستطيل مستدير الزوايا 11">
            <a:hlinkClick r:id="rId5" action="ppaction://hlinksldjump"/>
            <a:extLst>
              <a:ext uri="{FF2B5EF4-FFF2-40B4-BE49-F238E27FC236}">
                <a16:creationId xmlns:a16="http://schemas.microsoft.com/office/drawing/2014/main" id="{3616CEFC-EDCA-475E-8919-F63C095B18F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2">
            <a:hlinkClick r:id="rId6" action="ppaction://hlinksldjump"/>
            <a:extLst>
              <a:ext uri="{FF2B5EF4-FFF2-40B4-BE49-F238E27FC236}">
                <a16:creationId xmlns:a16="http://schemas.microsoft.com/office/drawing/2014/main" id="{06201E3B-CC9B-4C0C-B694-ED1D208CBAF0}"/>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7" action="ppaction://hlinksldjump"/>
            <a:extLst>
              <a:ext uri="{FF2B5EF4-FFF2-40B4-BE49-F238E27FC236}">
                <a16:creationId xmlns:a16="http://schemas.microsoft.com/office/drawing/2014/main" id="{D45A0984-EA0E-4F23-9DA4-7050EBEE5C95}"/>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8" action="ppaction://hlinksldjump"/>
            <a:extLst>
              <a:ext uri="{FF2B5EF4-FFF2-40B4-BE49-F238E27FC236}">
                <a16:creationId xmlns:a16="http://schemas.microsoft.com/office/drawing/2014/main" id="{57155D86-6F35-41C1-A2DB-F7CA87984001}"/>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9" action="ppaction://hlinksldjump"/>
            <a:extLst>
              <a:ext uri="{FF2B5EF4-FFF2-40B4-BE49-F238E27FC236}">
                <a16:creationId xmlns:a16="http://schemas.microsoft.com/office/drawing/2014/main" id="{72976FE4-E407-4050-8AA5-69BE3A878611}"/>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10" action="ppaction://hlinksldjump"/>
            <a:extLst>
              <a:ext uri="{FF2B5EF4-FFF2-40B4-BE49-F238E27FC236}">
                <a16:creationId xmlns:a16="http://schemas.microsoft.com/office/drawing/2014/main" id="{56F884D4-2E36-4E8B-963D-0573481746A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0" name="مستطيل مستدير الزوايا 16">
            <a:hlinkClick r:id="rId11" action="ppaction://hlinksldjump"/>
            <a:extLst>
              <a:ext uri="{FF2B5EF4-FFF2-40B4-BE49-F238E27FC236}">
                <a16:creationId xmlns:a16="http://schemas.microsoft.com/office/drawing/2014/main" id="{753FEC98-DEA5-41CD-9710-42483EB9A18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lvl="0" indent="-742950" algn="just" rtl="1">
              <a:buAutoNum type="arabicPeriod" startAt="3"/>
            </a:pPr>
            <a:r>
              <a:rPr lang="ar-BH" sz="3600" b="1" dirty="0">
                <a:solidFill>
                  <a:schemeClr val="tx1"/>
                </a:solidFill>
                <a:latin typeface="Sakkal Majalla" panose="02000000000000000000" pitchFamily="2" charset="-78"/>
                <a:cs typeface="Sakkal Majalla" panose="02000000000000000000" pitchFamily="2" charset="-78"/>
              </a:rPr>
              <a:t>حدد لماذا توافق أو تعترض على العبارة التالية:</a:t>
            </a:r>
          </a:p>
          <a:p>
            <a:pPr lvl="0" algn="just" rtl="1"/>
            <a:r>
              <a:rPr lang="ar-BH" sz="3600" b="1" dirty="0">
                <a:solidFill>
                  <a:schemeClr val="tx1"/>
                </a:solidFill>
                <a:latin typeface="Sakkal Majalla" panose="02000000000000000000" pitchFamily="2" charset="-78"/>
                <a:cs typeface="Sakkal Majalla" panose="02000000000000000000" pitchFamily="2" charset="-78"/>
              </a:rPr>
              <a:t>              - المشكلة الاقتصادية هي عدم وجود موارد لدى المجتمع.</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5" name="Rectangle: Rounded Corners 14">
            <a:hlinkClick r:id="rId2" action="ppaction://hlinksldjump"/>
            <a:extLst>
              <a:ext uri="{FF2B5EF4-FFF2-40B4-BE49-F238E27FC236}">
                <a16:creationId xmlns:a16="http://schemas.microsoft.com/office/drawing/2014/main" id="{5BDA35EC-3E4C-409C-B95E-F6DBA45429E5}"/>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solidFill>
                  <a:schemeClr val="bg1"/>
                </a:solidFill>
                <a:latin typeface="Sakkal Majalla" panose="02000000000000000000" pitchFamily="2" charset="-78"/>
                <a:cs typeface="Sakkal Majalla" panose="02000000000000000000" pitchFamily="2" charset="-78"/>
              </a:rPr>
              <a:t>أوافق</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16" name="Rectangle: Rounded Corners 15">
            <a:hlinkClick r:id="rId3" action="ppaction://hlinksldjump"/>
            <a:extLst>
              <a:ext uri="{FF2B5EF4-FFF2-40B4-BE49-F238E27FC236}">
                <a16:creationId xmlns:a16="http://schemas.microsoft.com/office/drawing/2014/main" id="{3C028401-D2AD-4FC3-9C76-45B01F1B0F35}"/>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solidFill>
                  <a:schemeClr val="bg1"/>
                </a:solidFill>
                <a:latin typeface="Sakkal Majalla" panose="02000000000000000000" pitchFamily="2" charset="-78"/>
                <a:cs typeface="Sakkal Majalla" panose="02000000000000000000" pitchFamily="2" charset="-78"/>
              </a:rPr>
              <a:t>لا أوافق</a:t>
            </a:r>
            <a:endParaRPr lang="ar-SA" sz="5400" b="1" dirty="0">
              <a:solidFill>
                <a:schemeClr val="bg1"/>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185BCBE3-3B98-422B-BE53-C379205EE45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835475AC-83CD-4B86-A12D-A24555D2468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9" name="مستطيل مستدير الزوايا 5">
            <a:hlinkClick r:id="rId4" action="ppaction://hlinksldjump"/>
            <a:extLst>
              <a:ext uri="{FF2B5EF4-FFF2-40B4-BE49-F238E27FC236}">
                <a16:creationId xmlns:a16="http://schemas.microsoft.com/office/drawing/2014/main" id="{C1242256-5B96-4D8B-8036-70EB89D3A925}"/>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11">
            <a:hlinkClick r:id="rId5" action="ppaction://hlinksldjump"/>
            <a:extLst>
              <a:ext uri="{FF2B5EF4-FFF2-40B4-BE49-F238E27FC236}">
                <a16:creationId xmlns:a16="http://schemas.microsoft.com/office/drawing/2014/main" id="{6C33449A-7B26-4A6F-A8CC-0C8A759E88D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a16="http://schemas.microsoft.com/office/drawing/2014/main" id="{CF0E66EF-3E71-447A-A0CB-276EDD8B965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7" action="ppaction://hlinksldjump"/>
            <a:extLst>
              <a:ext uri="{FF2B5EF4-FFF2-40B4-BE49-F238E27FC236}">
                <a16:creationId xmlns:a16="http://schemas.microsoft.com/office/drawing/2014/main" id="{6FE8074E-623F-42BD-9860-5B046FC736E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8" action="ppaction://hlinksldjump"/>
            <a:extLst>
              <a:ext uri="{FF2B5EF4-FFF2-40B4-BE49-F238E27FC236}">
                <a16:creationId xmlns:a16="http://schemas.microsoft.com/office/drawing/2014/main" id="{5E297489-F73A-4308-B215-4A090737490C}"/>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6">
            <a:hlinkClick r:id="rId9" action="ppaction://hlinksldjump"/>
            <a:extLst>
              <a:ext uri="{FF2B5EF4-FFF2-40B4-BE49-F238E27FC236}">
                <a16:creationId xmlns:a16="http://schemas.microsoft.com/office/drawing/2014/main" id="{0FDBE849-F858-4AA0-AFD5-AB25BE38F9E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10" action="ppaction://hlinksldjump"/>
            <a:extLst>
              <a:ext uri="{FF2B5EF4-FFF2-40B4-BE49-F238E27FC236}">
                <a16:creationId xmlns:a16="http://schemas.microsoft.com/office/drawing/2014/main" id="{E89FAECC-B922-4BA8-92FB-CAC34D74E3FA}"/>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8" name="مستطيل مستدير الزوايا 16">
            <a:hlinkClick r:id="rId11" action="ppaction://hlinksldjump"/>
            <a:extLst>
              <a:ext uri="{FF2B5EF4-FFF2-40B4-BE49-F238E27FC236}">
                <a16:creationId xmlns:a16="http://schemas.microsoft.com/office/drawing/2014/main" id="{33B36CFE-FA1A-4CE8-A7A6-9B9BA0913B5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4. لدينا كمية محدودة من الموارد ولكن هناك كمية لا حصر لها من الاحتياجات والرغبات</a:t>
            </a:r>
            <a:r>
              <a:rPr lang="en-US" sz="3600" b="1" dirty="0">
                <a:solidFill>
                  <a:schemeClr val="tx1"/>
                </a:solidFill>
                <a:latin typeface="Sakkal Majalla" panose="02000000000000000000" pitchFamily="2" charset="-78"/>
                <a:cs typeface="Sakkal Majalla" panose="02000000000000000000" pitchFamily="2" charset="-78"/>
              </a:rPr>
              <a:t>.</a:t>
            </a: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5" name="Rectangle: Rounded Corners 14">
            <a:hlinkClick r:id="rId2" action="ppaction://hlinksldjump"/>
            <a:extLst>
              <a:ext uri="{FF2B5EF4-FFF2-40B4-BE49-F238E27FC236}">
                <a16:creationId xmlns:a16="http://schemas.microsoft.com/office/drawing/2014/main" id="{2D83D342-1E16-436A-BC26-7DA3D42101FF}"/>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16" name="Rectangle: Rounded Corners 15">
            <a:hlinkClick r:id="rId3" action="ppaction://hlinksldjump"/>
            <a:extLst>
              <a:ext uri="{FF2B5EF4-FFF2-40B4-BE49-F238E27FC236}">
                <a16:creationId xmlns:a16="http://schemas.microsoft.com/office/drawing/2014/main" id="{6114C2D4-E6C6-4188-A54D-30A7A193CB7A}"/>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7" name="TextBox 16">
            <a:extLst>
              <a:ext uri="{FF2B5EF4-FFF2-40B4-BE49-F238E27FC236}">
                <a16:creationId xmlns:a16="http://schemas.microsoft.com/office/drawing/2014/main" id="{D091C18C-9450-4E70-8E3E-F6ED367480F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AE0754C6-60CB-4B52-A9E3-49BB867FB0E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9" name="مستطيل مستدير الزوايا 5">
            <a:hlinkClick r:id="rId4" action="ppaction://hlinksldjump"/>
            <a:extLst>
              <a:ext uri="{FF2B5EF4-FFF2-40B4-BE49-F238E27FC236}">
                <a16:creationId xmlns:a16="http://schemas.microsoft.com/office/drawing/2014/main" id="{43439B54-245E-4D7C-967E-59176B16B4F9}"/>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11">
            <a:hlinkClick r:id="rId5" action="ppaction://hlinksldjump"/>
            <a:extLst>
              <a:ext uri="{FF2B5EF4-FFF2-40B4-BE49-F238E27FC236}">
                <a16:creationId xmlns:a16="http://schemas.microsoft.com/office/drawing/2014/main" id="{FE8FEA4C-E6FF-4ACD-8358-CC73A24DECE4}"/>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a16="http://schemas.microsoft.com/office/drawing/2014/main" id="{5D910FEA-BB26-4FEC-9EA7-EE0F67DD37E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7" action="ppaction://hlinksldjump"/>
            <a:extLst>
              <a:ext uri="{FF2B5EF4-FFF2-40B4-BE49-F238E27FC236}">
                <a16:creationId xmlns:a16="http://schemas.microsoft.com/office/drawing/2014/main" id="{4CC7EFD1-3097-4A18-B606-53E72834BF3D}"/>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8" action="ppaction://hlinksldjump"/>
            <a:extLst>
              <a:ext uri="{FF2B5EF4-FFF2-40B4-BE49-F238E27FC236}">
                <a16:creationId xmlns:a16="http://schemas.microsoft.com/office/drawing/2014/main" id="{FE5D9BC4-DD0A-41DD-BEBF-005C3A1D852C}"/>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6">
            <a:hlinkClick r:id="rId9" action="ppaction://hlinksldjump"/>
            <a:extLst>
              <a:ext uri="{FF2B5EF4-FFF2-40B4-BE49-F238E27FC236}">
                <a16:creationId xmlns:a16="http://schemas.microsoft.com/office/drawing/2014/main" id="{27E862DA-DD20-45A3-9584-920CDEDE9DC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10" action="ppaction://hlinksldjump"/>
            <a:extLst>
              <a:ext uri="{FF2B5EF4-FFF2-40B4-BE49-F238E27FC236}">
                <a16:creationId xmlns:a16="http://schemas.microsoft.com/office/drawing/2014/main" id="{842C0D53-B60E-441E-92F8-A3431A241D9C}"/>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8" name="مستطيل مستدير الزوايا 16">
            <a:hlinkClick r:id="rId11" action="ppaction://hlinksldjump"/>
            <a:extLst>
              <a:ext uri="{FF2B5EF4-FFF2-40B4-BE49-F238E27FC236}">
                <a16:creationId xmlns:a16="http://schemas.microsoft.com/office/drawing/2014/main" id="{0F759E20-A8BC-412C-8BF9-D50D19CB504B}"/>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32661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lvl="0" indent="-517525" algn="just" rtl="1"/>
            <a:r>
              <a:rPr lang="ar-BH" sz="3600" b="1" dirty="0">
                <a:solidFill>
                  <a:schemeClr val="tx1"/>
                </a:solidFill>
                <a:latin typeface="Sakkal Majalla" panose="02000000000000000000" pitchFamily="2" charset="-78"/>
                <a:cs typeface="Sakkal Majalla" panose="02000000000000000000" pitchFamily="2" charset="-78"/>
              </a:rPr>
              <a:t>5. كل خيار اقتصادي نتخذه له قيمة</a:t>
            </a:r>
            <a:r>
              <a:rPr lang="en-US" sz="3600" b="1" dirty="0">
                <a:solidFill>
                  <a:schemeClr val="tx1"/>
                </a:solidFill>
                <a:latin typeface="Sakkal Majalla" panose="02000000000000000000" pitchFamily="2" charset="-78"/>
                <a:cs typeface="Sakkal Majalla" panose="02000000000000000000" pitchFamily="2" charset="-78"/>
              </a:rPr>
              <a:t>.</a:t>
            </a: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TextBox 9">
            <a:extLst>
              <a:ext uri="{FF2B5EF4-FFF2-40B4-BE49-F238E27FC236}">
                <a16:creationId xmlns:a16="http://schemas.microsoft.com/office/drawing/2014/main" id="{5F31EC8B-CB2C-4512-AA37-7BD4155A3D34}"/>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6DEBB877-D34E-478C-A6CB-C4C0BAAC55B5}"/>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3" name="مستطيل مستدير الزوايا 5">
            <a:hlinkClick r:id="rId4" action="ppaction://hlinksldjump"/>
            <a:extLst>
              <a:ext uri="{FF2B5EF4-FFF2-40B4-BE49-F238E27FC236}">
                <a16:creationId xmlns:a16="http://schemas.microsoft.com/office/drawing/2014/main" id="{DC7C6C69-D9D1-4617-AEE0-BA489B164B8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4" name="مستطيل مستدير الزوايا 11">
            <a:hlinkClick r:id="rId5" action="ppaction://hlinksldjump"/>
            <a:extLst>
              <a:ext uri="{FF2B5EF4-FFF2-40B4-BE49-F238E27FC236}">
                <a16:creationId xmlns:a16="http://schemas.microsoft.com/office/drawing/2014/main" id="{3AB21A5D-215E-4561-A2BF-C58B077D6B2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2">
            <a:hlinkClick r:id="rId6" action="ppaction://hlinksldjump"/>
            <a:extLst>
              <a:ext uri="{FF2B5EF4-FFF2-40B4-BE49-F238E27FC236}">
                <a16:creationId xmlns:a16="http://schemas.microsoft.com/office/drawing/2014/main" id="{43624BA9-A5A2-48F7-9AC9-626174E884C7}"/>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7" action="ppaction://hlinksldjump"/>
            <a:extLst>
              <a:ext uri="{FF2B5EF4-FFF2-40B4-BE49-F238E27FC236}">
                <a16:creationId xmlns:a16="http://schemas.microsoft.com/office/drawing/2014/main" id="{2386F991-BF1F-4B00-9206-44388406719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8" action="ppaction://hlinksldjump"/>
            <a:extLst>
              <a:ext uri="{FF2B5EF4-FFF2-40B4-BE49-F238E27FC236}">
                <a16:creationId xmlns:a16="http://schemas.microsoft.com/office/drawing/2014/main" id="{413533A2-EE20-4C20-B867-6BB18E153EE5}"/>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9" action="ppaction://hlinksldjump"/>
            <a:extLst>
              <a:ext uri="{FF2B5EF4-FFF2-40B4-BE49-F238E27FC236}">
                <a16:creationId xmlns:a16="http://schemas.microsoft.com/office/drawing/2014/main" id="{95EA509B-8294-4FC6-AD08-026DEB01C5C1}"/>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10" action="ppaction://hlinksldjump"/>
            <a:extLst>
              <a:ext uri="{FF2B5EF4-FFF2-40B4-BE49-F238E27FC236}">
                <a16:creationId xmlns:a16="http://schemas.microsoft.com/office/drawing/2014/main" id="{66657341-B39F-451B-8535-83A01034D7E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0" name="مستطيل مستدير الزوايا 16">
            <a:hlinkClick r:id="rId11" action="ppaction://hlinksldjump"/>
            <a:extLst>
              <a:ext uri="{FF2B5EF4-FFF2-40B4-BE49-F238E27FC236}">
                <a16:creationId xmlns:a16="http://schemas.microsoft.com/office/drawing/2014/main" id="{6E4D3337-85F3-4EEE-B420-3B9A150B499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a16="http://schemas.microsoft.com/office/drawing/2014/main"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35</a:t>
            </a:r>
            <a:r>
              <a:rPr lang="ar-SA" b="1" dirty="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16" name="Picture 15">
            <a:extLst>
              <a:ext uri="{FF2B5EF4-FFF2-40B4-BE49-F238E27FC236}">
                <a16:creationId xmlns:a16="http://schemas.microsoft.com/office/drawing/2014/main" id="{5A7618A5-C490-4175-A5B3-7EF8D0CE15E1}"/>
              </a:ext>
            </a:extLst>
          </p:cNvPr>
          <p:cNvPicPr>
            <a:picLocks noChangeAspect="1"/>
          </p:cNvPicPr>
          <p:nvPr/>
        </p:nvPicPr>
        <p:blipFill rotWithShape="1">
          <a:blip r:embed="rId2"/>
          <a:srcRect l="35258" t="17594" r="36289" b="11023"/>
          <a:stretch/>
        </p:blipFill>
        <p:spPr>
          <a:xfrm>
            <a:off x="6497696" y="1437311"/>
            <a:ext cx="3497732" cy="4873912"/>
          </a:xfrm>
          <a:prstGeom prst="rect">
            <a:avLst/>
          </a:prstGeom>
          <a:ln>
            <a:solidFill>
              <a:srgbClr val="3F5378"/>
            </a:solidFill>
          </a:ln>
        </p:spPr>
      </p:pic>
      <p:sp>
        <p:nvSpPr>
          <p:cNvPr id="17" name="TextBox 16">
            <a:extLst>
              <a:ext uri="{FF2B5EF4-FFF2-40B4-BE49-F238E27FC236}">
                <a16:creationId xmlns:a16="http://schemas.microsoft.com/office/drawing/2014/main" id="{5F6A7510-0283-4868-B5E3-FADA96A4047F}"/>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F21F3BC4-E65A-41B5-B70C-9EA5A3AA3308}"/>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9" name="مستطيل مستدير الزوايا 5">
            <a:hlinkClick r:id="rId3" action="ppaction://hlinksldjump"/>
            <a:extLst>
              <a:ext uri="{FF2B5EF4-FFF2-40B4-BE49-F238E27FC236}">
                <a16:creationId xmlns:a16="http://schemas.microsoft.com/office/drawing/2014/main" id="{22F59FA4-E34E-47E0-B0D0-6122286B31D2}"/>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0" name="مستطيل مستدير الزوايا 11">
            <a:hlinkClick r:id="rId4" action="ppaction://hlinksldjump"/>
            <a:extLst>
              <a:ext uri="{FF2B5EF4-FFF2-40B4-BE49-F238E27FC236}">
                <a16:creationId xmlns:a16="http://schemas.microsoft.com/office/drawing/2014/main" id="{AB996A37-31A1-426F-B561-C50C05412F86}"/>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5" action="ppaction://hlinksldjump"/>
            <a:extLst>
              <a:ext uri="{FF2B5EF4-FFF2-40B4-BE49-F238E27FC236}">
                <a16:creationId xmlns:a16="http://schemas.microsoft.com/office/drawing/2014/main" id="{263ECDC0-E74F-4B33-956A-B696C244A7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6" action="ppaction://hlinksldjump"/>
            <a:extLst>
              <a:ext uri="{FF2B5EF4-FFF2-40B4-BE49-F238E27FC236}">
                <a16:creationId xmlns:a16="http://schemas.microsoft.com/office/drawing/2014/main" id="{D4906946-3FBD-418E-8563-7599009D2C3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7" action="ppaction://hlinksldjump"/>
            <a:extLst>
              <a:ext uri="{FF2B5EF4-FFF2-40B4-BE49-F238E27FC236}">
                <a16:creationId xmlns:a16="http://schemas.microsoft.com/office/drawing/2014/main" id="{385CF936-C673-4FA6-8D9E-1223C5E860F0}"/>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6">
            <a:hlinkClick r:id="rId8" action="ppaction://hlinksldjump"/>
            <a:extLst>
              <a:ext uri="{FF2B5EF4-FFF2-40B4-BE49-F238E27FC236}">
                <a16:creationId xmlns:a16="http://schemas.microsoft.com/office/drawing/2014/main" id="{6B5522D8-2D9D-4E8C-9C9D-49C518DF3397}"/>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9" action="ppaction://hlinksldjump"/>
            <a:extLst>
              <a:ext uri="{FF2B5EF4-FFF2-40B4-BE49-F238E27FC236}">
                <a16:creationId xmlns:a16="http://schemas.microsoft.com/office/drawing/2014/main" id="{00F17E12-0803-4A40-87C8-A9A1BDF784C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8" name="مستطيل مستدير الزوايا 16">
            <a:hlinkClick r:id="rId10" action="ppaction://hlinksldjump"/>
            <a:extLst>
              <a:ext uri="{FF2B5EF4-FFF2-40B4-BE49-F238E27FC236}">
                <a16:creationId xmlns:a16="http://schemas.microsoft.com/office/drawing/2014/main" id="{6A400E4D-0411-4166-A852-D064CE6BC14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6" name="TextBox 15">
            <a:extLst>
              <a:ext uri="{FF2B5EF4-FFF2-40B4-BE49-F238E27FC236}">
                <a16:creationId xmlns:a16="http://schemas.microsoft.com/office/drawing/2014/main" id="{FAAD24F0-65DD-4BDF-9239-9BD4FDDCCA2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D5A53F0D-D0A6-4884-B02F-8DD66D53EC93}"/>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7C0F398E-B7F1-4891-A542-2A19B76ACD47}"/>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5F96F6BC-DC32-4C47-BD44-177B08895681}"/>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5" name="TextBox 4">
            <a:extLst>
              <a:ext uri="{FF2B5EF4-FFF2-40B4-BE49-F238E27FC236}">
                <a16:creationId xmlns:a16="http://schemas.microsoft.com/office/drawing/2014/main" id="{BAE2FC78-972D-4322-B77D-A9999778530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B5EF60BB-CC69-49ED-A1B8-DA2EF5C299A4}"/>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692DBBBB-07CC-4EC3-B4DF-08342525B19D}"/>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id="{C765A8CE-6C7D-4071-824A-3E2A21650527}"/>
              </a:ext>
            </a:extLst>
          </p:cNvPr>
          <p:cNvSpPr txBox="1">
            <a:spLocks/>
          </p:cNvSpPr>
          <p:nvPr/>
        </p:nvSpPr>
        <p:spPr>
          <a:xfrm>
            <a:off x="3076700" y="2378692"/>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latin typeface="Arial Black" panose="020B0A04020102020204" pitchFamily="34" charset="0"/>
                <a:ea typeface="+mn-ea"/>
                <a:cs typeface="Sultan bold" pitchFamily="2" charset="-78"/>
              </a:rPr>
              <a:t>المشكلة الاقتصادية</a:t>
            </a:r>
            <a:endParaRPr lang="en-US" sz="8000" dirty="0">
              <a:ln>
                <a:solidFill>
                  <a:srgbClr val="3A616A"/>
                </a:solidFill>
              </a:ln>
              <a:solidFill>
                <a:schemeClr val="bg1"/>
              </a:solidFill>
              <a:latin typeface="Arial Black" panose="020B0A04020102020204" pitchFamily="34" charset="0"/>
              <a:ea typeface="+mn-ea"/>
              <a:cs typeface="Sultan bold" pitchFamily="2" charset="-78"/>
            </a:endParaRPr>
          </a:p>
        </p:txBody>
      </p:sp>
      <p:sp>
        <p:nvSpPr>
          <p:cNvPr id="14" name="TextBox 13">
            <a:extLst>
              <a:ext uri="{FF2B5EF4-FFF2-40B4-BE49-F238E27FC236}">
                <a16:creationId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6F4BC838-6151-4F09-899B-BF5CDE9A791F}"/>
              </a:ext>
            </a:extLst>
          </p:cNvPr>
          <p:cNvSpPr txBox="1"/>
          <p:nvPr/>
        </p:nvSpPr>
        <p:spPr>
          <a:xfrm>
            <a:off x="3575464" y="3568036"/>
            <a:ext cx="7637481"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تعريف المشكلة الاقتصادية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أسباب المشكلة الاقتصادية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خطوات حل المشكلةالاقتصادية</a:t>
            </a: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مشكلة الاختيار والمفاضلة (تكلفة الفرصة البديلة)</a:t>
            </a: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جهود مملكة البحرين في حل المشكلة الاقتصادية</a:t>
            </a:r>
            <a:endParaRPr lang="en-US"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الثاني</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13" name="Picture 12">
            <a:extLst>
              <a:ext uri="{FF2B5EF4-FFF2-40B4-BE49-F238E27FC236}">
                <a16:creationId xmlns:a16="http://schemas.microsoft.com/office/drawing/2014/main" id="{20BC995D-B739-4B25-9D57-B372A066FB2A}"/>
              </a:ext>
            </a:extLst>
          </p:cNvPr>
          <p:cNvPicPr>
            <a:picLocks noChangeAspect="1"/>
          </p:cNvPicPr>
          <p:nvPr/>
        </p:nvPicPr>
        <p:blipFill rotWithShape="1">
          <a:blip r:embed="rId3"/>
          <a:srcRect l="35258" t="17594" r="36289" b="11023"/>
          <a:stretch/>
        </p:blipFill>
        <p:spPr>
          <a:xfrm>
            <a:off x="140681" y="116078"/>
            <a:ext cx="3016427" cy="4203238"/>
          </a:xfrm>
          <a:prstGeom prst="rect">
            <a:avLst/>
          </a:prstGeom>
          <a:ln>
            <a:solidFill>
              <a:srgbClr val="3F5378"/>
            </a:solidFill>
          </a:ln>
        </p:spPr>
      </p:pic>
      <p:sp>
        <p:nvSpPr>
          <p:cNvPr id="9" name="Rectangle 8">
            <a:extLst>
              <a:ext uri="{FF2B5EF4-FFF2-40B4-BE49-F238E27FC236}">
                <a16:creationId xmlns:a16="http://schemas.microsoft.com/office/drawing/2014/main" id="{16A66CD8-A06B-4D00-BF1B-32A5C6F2E5D3}"/>
              </a:ext>
            </a:extLst>
          </p:cNvPr>
          <p:cNvSpPr/>
          <p:nvPr/>
        </p:nvSpPr>
        <p:spPr>
          <a:xfrm>
            <a:off x="140682" y="2596312"/>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BH"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rPr>
              <a:t>26-35</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41113667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AAC24107-BE36-4CD4-A3A1-391ED7F8191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3EE0F7A-4EA0-43B5-89E9-94453EE9AC29}"/>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AFB0AD97-C3B8-43AF-86FD-5BF368A54A3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4696C755-E90D-4996-AD2A-5236F158A6FA}"/>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2" name="TextBox 1">
            <a:extLst>
              <a:ext uri="{FF2B5EF4-FFF2-40B4-BE49-F238E27FC236}">
                <a16:creationId xmlns:a16="http://schemas.microsoft.com/office/drawing/2014/main" id="{297825B0-D142-4427-A83A-FFB36E40AD51}"/>
              </a:ext>
            </a:extLst>
          </p:cNvPr>
          <p:cNvSpPr txBox="1"/>
          <p:nvPr/>
        </p:nvSpPr>
        <p:spPr>
          <a:xfrm>
            <a:off x="1750290" y="5370286"/>
            <a:ext cx="8691419" cy="1200329"/>
          </a:xfrm>
          <a:prstGeom prst="rect">
            <a:avLst/>
          </a:prstGeom>
          <a:noFill/>
        </p:spPr>
        <p:txBody>
          <a:bodyPr wrap="square" rtlCol="0">
            <a:spAutoFit/>
          </a:bodyPr>
          <a:lstStyle/>
          <a:p>
            <a:pPr algn="ctr"/>
            <a:r>
              <a:rPr lang="ar-BH" sz="3600" b="1" dirty="0">
                <a:solidFill>
                  <a:srgbClr val="C00000"/>
                </a:solidFill>
                <a:latin typeface="Sakkal Majalla" panose="02000000000000000000" pitchFamily="2" charset="-78"/>
                <a:cs typeface="Sakkal Majalla" panose="02000000000000000000" pitchFamily="2" charset="-78"/>
              </a:rPr>
              <a:t>لا أوافق؛ </a:t>
            </a:r>
            <a:r>
              <a:rPr lang="ar-BH" sz="3600" b="1" dirty="0">
                <a:latin typeface="Sakkal Majalla" panose="02000000000000000000" pitchFamily="2" charset="-78"/>
                <a:cs typeface="Sakkal Majalla" panose="02000000000000000000" pitchFamily="2" charset="-78"/>
              </a:rPr>
              <a:t>لأن المشكلة الاقتصادية هي عدم قدرة المجتمع على إشباع جميع حاجاته في ظل ندرة الموارد المتاحة لديه.</a:t>
            </a:r>
            <a:endParaRPr lang="en-US" sz="3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857DDF38-F4C6-4D65-9490-C2C9FF4D2C4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7A60F409-EDCD-4535-B901-EDA4EE445F3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B8E3A4A9-44BE-444C-9B72-18DFA0EA1AF3}"/>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69FCA3F4-BD95-451F-B727-750C3C10CFCF}"/>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7FBBBA40-2724-4D6C-9543-C67001C5CC46}"/>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7936F0FA-4C97-46B5-89EA-5654B7BDBC56}"/>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9ECD4D9E-16FE-4F00-B763-BEC4E1B7D255}"/>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5C372E3D-D5E0-4CB6-AEEE-342410617D9A}"/>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5" name="TextBox 4">
            <a:extLst>
              <a:ext uri="{FF2B5EF4-FFF2-40B4-BE49-F238E27FC236}">
                <a16:creationId xmlns:a16="http://schemas.microsoft.com/office/drawing/2014/main" id="{4BBA60F0-FC49-488C-9258-E80A7B812F8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A87A72B7-FA4B-4647-B1C7-78AB4D4CD6B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a16="http://schemas.microsoft.com/office/drawing/2014/main" id="{07B1F2F5-88B7-42E1-8CDF-A2C783AE5EB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4F149F97-7701-4D21-B742-AE5B22A7827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R="0" lvl="0" algn="just" rtl="1">
              <a:spcBef>
                <a:spcPts val="0"/>
              </a:spcBef>
              <a:spcAft>
                <a:spcPts val="0"/>
              </a:spcAft>
              <a:buClr>
                <a:srgbClr val="C00000"/>
              </a:buClr>
              <a:buSzPts val="1400"/>
            </a:pPr>
            <a:endParaRPr lang="ar-BH" b="1" dirty="0">
              <a:latin typeface="Arial" panose="020B0604020202020204" pitchFamily="34" charset="0"/>
              <a:ea typeface="Calibri" panose="020F0502020204030204" pitchFamily="34" charset="0"/>
              <a:cs typeface="Sakkal Majalla" panose="02000000000000000000" pitchFamily="2" charset="-78"/>
            </a:endParaRPr>
          </a:p>
          <a:p>
            <a:pPr marL="742950" lvl="0" indent="-742950" algn="r"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يتعرف المشكلة الاقتصادية.</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يحدّد أسباب المشكلة الاقتصادية.</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يحلل خطوات حل المشكلة الاقتصادية.</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3600">
                <a:solidFill>
                  <a:schemeClr val="tx1"/>
                </a:solidFill>
                <a:latin typeface="Sakkal Majalla" panose="02000000000000000000" pitchFamily="2" charset="-78"/>
                <a:cs typeface="Sakkal Majalla" panose="02000000000000000000" pitchFamily="2" charset="-78"/>
              </a:rPr>
              <a:t>نفسر مشكلة الاختيار والمفاضلة في علم الاقتصاد وتحديد أسبابها.</a:t>
            </a:r>
            <a:endParaRPr lang="en-US" sz="36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3600" dirty="0">
                <a:solidFill>
                  <a:schemeClr val="tx1"/>
                </a:solidFill>
                <a:latin typeface="Sakkal Majalla" panose="02000000000000000000" pitchFamily="2" charset="-78"/>
                <a:cs typeface="Sakkal Majalla" panose="02000000000000000000" pitchFamily="2" charset="-78"/>
              </a:rPr>
              <a:t>يقدّر جهود مملكة البحرين في حل المشكلة الاقتصادية.</a:t>
            </a:r>
            <a:endParaRPr lang="ar-SA" sz="3600" b="1"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id="{DBA5813B-13F4-4751-9329-774E2F9D07DA}"/>
              </a:ext>
            </a:extLst>
          </p:cNvPr>
          <p:cNvSpPr/>
          <p:nvPr/>
        </p:nvSpPr>
        <p:spPr>
          <a:xfrm>
            <a:off x="4328160" y="8466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id="{43E9C12C-5BC2-40AE-ACC5-04FA6747C58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id="{26A7B993-6928-4D4E-A625-2F80AE4E59C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id="{02C9A14A-8535-4363-81B7-4E9E0BA903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a16="http://schemas.microsoft.com/office/drawing/2014/main" id="{F0F1F850-26EE-4CA3-86F7-9345F8C043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id="{FCAA9A9D-66D9-4C62-9EA9-08AEB5B5C91D}"/>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a16="http://schemas.microsoft.com/office/drawing/2014/main" id="{A6D69346-064A-43CE-86E1-9DDD1539E51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a16="http://schemas.microsoft.com/office/drawing/2014/main" id="{E26899B5-85F1-47B1-AE22-01A44E3E7B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6" name="مستطيل مستدير الزوايا 16">
            <a:hlinkClick r:id="rId9" action="ppaction://hlinksldjump"/>
            <a:extLst>
              <a:ext uri="{FF2B5EF4-FFF2-40B4-BE49-F238E27FC236}">
                <a16:creationId xmlns:a16="http://schemas.microsoft.com/office/drawing/2014/main" id="{234515CF-A18E-4E8C-8ADD-92081BB9ADA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82714"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BH" sz="3600" dirty="0">
                <a:solidFill>
                  <a:schemeClr val="tx1"/>
                </a:solidFill>
                <a:latin typeface="Sakkal Majalla" panose="02000000000000000000" pitchFamily="2" charset="-78"/>
                <a:cs typeface="Sakkal Majalla" panose="02000000000000000000" pitchFamily="2" charset="-78"/>
              </a:rPr>
              <a:t>اكتب</a:t>
            </a:r>
            <a:r>
              <a:rPr lang="ar-SA" sz="3600" dirty="0">
                <a:solidFill>
                  <a:schemeClr val="tx1"/>
                </a:solidFill>
                <a:latin typeface="Sakkal Majalla" panose="02000000000000000000" pitchFamily="2" charset="-78"/>
                <a:cs typeface="Sakkal Majalla" panose="02000000000000000000" pitchFamily="2" charset="-78"/>
              </a:rPr>
              <a:t> معظم العناصر التي تحب الحصول عليها.  واذكر سببين لعدم حصولك على جميع السلع والخدمات التي تريدها</a:t>
            </a:r>
            <a:r>
              <a:rPr lang="en-US" sz="3600" dirty="0">
                <a:solidFill>
                  <a:schemeClr val="tx1"/>
                </a:solidFill>
                <a:latin typeface="Sakkal Majalla" panose="02000000000000000000" pitchFamily="2" charset="-78"/>
                <a:cs typeface="Sakkal Majalla" panose="02000000000000000000" pitchFamily="2" charset="-78"/>
              </a:rPr>
              <a:t>.</a:t>
            </a: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id="{20F8A3CA-C715-485C-812D-6F72208D3EA7}"/>
              </a:ext>
            </a:extLst>
          </p:cNvPr>
          <p:cNvSpPr/>
          <p:nvPr/>
        </p:nvSpPr>
        <p:spPr>
          <a:xfrm>
            <a:off x="4328674" y="12733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pic>
        <p:nvPicPr>
          <p:cNvPr id="1034" name="Picture 10" descr="Seef Mall | Point Bahrain">
            <a:extLst>
              <a:ext uri="{FF2B5EF4-FFF2-40B4-BE49-F238E27FC236}">
                <a16:creationId xmlns:a16="http://schemas.microsoft.com/office/drawing/2014/main" id="{99BED121-8CC8-4D42-83DE-A78A4ADFD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320" y="1804838"/>
            <a:ext cx="5124291" cy="28827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2" name="TextBox 11">
            <a:extLst>
              <a:ext uri="{FF2B5EF4-FFF2-40B4-BE49-F238E27FC236}">
                <a16:creationId xmlns:a16="http://schemas.microsoft.com/office/drawing/2014/main" id="{0D7D2583-2B58-465D-BEA0-3CDDCAFB4A88}"/>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2C7F6FDF-0287-4F5E-89CB-9F502CF37FAB}"/>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4" name="مستطيل مستدير الزوايا 5">
            <a:hlinkClick r:id="rId4" action="ppaction://hlinksldjump"/>
            <a:extLst>
              <a:ext uri="{FF2B5EF4-FFF2-40B4-BE49-F238E27FC236}">
                <a16:creationId xmlns:a16="http://schemas.microsoft.com/office/drawing/2014/main" id="{CB96AE31-ACC8-4AB0-A515-494412B20FCC}"/>
              </a:ext>
            </a:extLst>
          </p:cNvPr>
          <p:cNvSpPr/>
          <p:nvPr/>
        </p:nvSpPr>
        <p:spPr>
          <a:xfrm>
            <a:off x="10517774" y="13131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5" name="مستطيل مستدير الزوايا 11">
            <a:hlinkClick r:id="rId5" action="ppaction://hlinksldjump"/>
            <a:extLst>
              <a:ext uri="{FF2B5EF4-FFF2-40B4-BE49-F238E27FC236}">
                <a16:creationId xmlns:a16="http://schemas.microsoft.com/office/drawing/2014/main" id="{FD105817-ABDD-4088-AD09-A654F3939F3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id="{5ACA4B1B-7586-4D21-8C6D-CFD6065D65A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id="{58F23F2C-573F-4B0B-AE4A-AB96689CE42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8" action="ppaction://hlinksldjump"/>
            <a:extLst>
              <a:ext uri="{FF2B5EF4-FFF2-40B4-BE49-F238E27FC236}">
                <a16:creationId xmlns:a16="http://schemas.microsoft.com/office/drawing/2014/main" id="{A7E5C256-5230-4C38-BF3F-6226C2213286}"/>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id="{D4C4D7F6-25E6-4B48-B879-86DE0333471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10" action="ppaction://hlinksldjump"/>
            <a:extLst>
              <a:ext uri="{FF2B5EF4-FFF2-40B4-BE49-F238E27FC236}">
                <a16:creationId xmlns:a16="http://schemas.microsoft.com/office/drawing/2014/main" id="{8FFEB19E-FB4A-4EE4-A546-84C3D3132E21}"/>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1" name="مستطيل مستدير الزوايا 16">
            <a:hlinkClick r:id="rId11" action="ppaction://hlinksldjump"/>
            <a:extLst>
              <a:ext uri="{FF2B5EF4-FFF2-40B4-BE49-F238E27FC236}">
                <a16:creationId xmlns:a16="http://schemas.microsoft.com/office/drawing/2014/main" id="{00A8E152-F935-4DA1-BF95-83C0F2F97917}"/>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894020" y="381340"/>
            <a:ext cx="4655122" cy="707886"/>
          </a:xfrm>
          <a:prstGeom prst="rect">
            <a:avLst/>
          </a:prstGeom>
        </p:spPr>
        <p:txBody>
          <a:bodyPr wrap="none">
            <a:spAutoFit/>
          </a:bodyPr>
          <a:lstStyle/>
          <a:p>
            <a:pPr marL="230187" marR="0" lvl="0" algn="r" rtl="1">
              <a:spcBef>
                <a:spcPts val="0"/>
              </a:spcBef>
              <a:spcAft>
                <a:spcPts val="0"/>
              </a:spcAft>
              <a:buClr>
                <a:schemeClr val="bg1"/>
              </a:buClr>
              <a:buSzPct val="70000"/>
            </a:pPr>
            <a:r>
              <a:rPr lang="ar-BH" sz="4000" dirty="0">
                <a:solidFill>
                  <a:schemeClr val="bg1"/>
                </a:solidFill>
                <a:latin typeface="Arial" panose="020B0604020202020204" pitchFamily="34" charset="0"/>
                <a:ea typeface="Times New Roman" panose="02020603050405020304" pitchFamily="18" charset="0"/>
                <a:cs typeface="Sultan bold" pitchFamily="2" charset="-78"/>
              </a:rPr>
              <a:t>تعريف المشكلة الاقتصادية</a:t>
            </a:r>
            <a:endParaRPr lang="en-US" sz="4000"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55">
            <a:extLst>
              <a:ext uri="{FF2B5EF4-FFF2-40B4-BE49-F238E27FC236}">
                <a16:creationId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a:t>
            </a:r>
            <a:r>
              <a:rPr lang="en-US" sz="2800" b="1" dirty="0">
                <a:ea typeface="Calibri" panose="020F0502020204030204" pitchFamily="34" charset="0"/>
              </a:rPr>
              <a:t>2</a:t>
            </a:r>
            <a:r>
              <a:rPr lang="ar-BH" sz="2800" b="1" dirty="0">
                <a:ea typeface="Calibri" panose="020F0502020204030204" pitchFamily="34" charset="0"/>
              </a:rPr>
              <a:t>-1)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E587421-9A24-4060-980B-9AB55D6B1724}"/>
              </a:ext>
            </a:extLst>
          </p:cNvPr>
          <p:cNvPicPr>
            <a:picLocks noChangeAspect="1"/>
          </p:cNvPicPr>
          <p:nvPr/>
        </p:nvPicPr>
        <p:blipFill rotWithShape="1">
          <a:blip r:embed="rId2"/>
          <a:srcRect l="29545" t="23504" r="35833" b="29562"/>
          <a:stretch/>
        </p:blipFill>
        <p:spPr>
          <a:xfrm>
            <a:off x="1803494" y="1388399"/>
            <a:ext cx="6550106" cy="4994738"/>
          </a:xfrm>
          <a:prstGeom prst="rect">
            <a:avLst/>
          </a:prstGeom>
        </p:spPr>
      </p:pic>
      <p:sp>
        <p:nvSpPr>
          <p:cNvPr id="25" name="TextBox 24">
            <a:extLst>
              <a:ext uri="{FF2B5EF4-FFF2-40B4-BE49-F238E27FC236}">
                <a16:creationId xmlns:a16="http://schemas.microsoft.com/office/drawing/2014/main" id="{11DF4273-61B7-4760-8ED4-7E6E1F71A5D9}"/>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2E1F8A4A-09B9-4673-A80D-EDEF6847F1F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3" action="ppaction://hlinksldjump"/>
            <a:extLst>
              <a:ext uri="{FF2B5EF4-FFF2-40B4-BE49-F238E27FC236}">
                <a16:creationId xmlns:a16="http://schemas.microsoft.com/office/drawing/2014/main" id="{FE5C5891-4807-425F-AC29-3D7CCDE97CC8}"/>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4" action="ppaction://hlinksldjump"/>
            <a:extLst>
              <a:ext uri="{FF2B5EF4-FFF2-40B4-BE49-F238E27FC236}">
                <a16:creationId xmlns:a16="http://schemas.microsoft.com/office/drawing/2014/main" id="{E513518C-4528-42C0-A27F-696230C6EC65}"/>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a16="http://schemas.microsoft.com/office/drawing/2014/main" id="{1461706E-3FEF-469C-990B-FB514DF18C3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id="{625A44AE-1A90-48EF-A701-B25094B51D86}"/>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id="{51B97BC1-4F83-4CF2-8071-792FC586AA67}"/>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id="{83D9BFE9-E50D-4AFC-983D-CBC7AC25A22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id="{F290BE21-4DF0-46B5-AB22-F6FFF8DC8BB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10" action="ppaction://hlinksldjump"/>
            <a:extLst>
              <a:ext uri="{FF2B5EF4-FFF2-40B4-BE49-F238E27FC236}">
                <a16:creationId xmlns:a16="http://schemas.microsoft.com/office/drawing/2014/main" id="{7D3645A4-11B5-4FBE-86AF-A6FB86D63B0A}"/>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77800" marR="0" algn="just" rtl="1">
              <a:lnSpc>
                <a:spcPct val="107000"/>
              </a:lnSpc>
              <a:spcBef>
                <a:spcPts val="0"/>
              </a:spcBef>
              <a:spcAft>
                <a:spcPts val="0"/>
              </a:spcAft>
            </a:pPr>
            <a:r>
              <a:rPr lang="ar-SA" sz="1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6E9AA99D-5ACB-410C-851D-327D04D4C7F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a:t>
            </a:r>
            <a:r>
              <a:rPr lang="en-US" sz="2800" b="1" dirty="0">
                <a:ea typeface="Calibri" panose="020F0502020204030204" pitchFamily="34" charset="0"/>
              </a:rPr>
              <a:t>2</a:t>
            </a:r>
            <a:r>
              <a:rPr lang="ar-BH" sz="2800" b="1" dirty="0">
                <a:ea typeface="Calibri" panose="020F0502020204030204" pitchFamily="34" charset="0"/>
              </a:rPr>
              <a:t>-1)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E5555A5-3024-49CB-8994-F30C79859599}"/>
              </a:ext>
            </a:extLst>
          </p:cNvPr>
          <p:cNvPicPr>
            <a:picLocks noChangeAspect="1"/>
          </p:cNvPicPr>
          <p:nvPr/>
        </p:nvPicPr>
        <p:blipFill rotWithShape="1">
          <a:blip r:embed="rId2"/>
          <a:srcRect l="30140" t="44472" r="35530" b="16094"/>
          <a:stretch/>
        </p:blipFill>
        <p:spPr>
          <a:xfrm>
            <a:off x="1265192" y="1384581"/>
            <a:ext cx="7749499" cy="5007159"/>
          </a:xfrm>
          <a:prstGeom prst="rect">
            <a:avLst/>
          </a:prstGeom>
        </p:spPr>
      </p:pic>
      <p:sp>
        <p:nvSpPr>
          <p:cNvPr id="26" name="Rectangle 6">
            <a:extLst>
              <a:ext uri="{FF2B5EF4-FFF2-40B4-BE49-F238E27FC236}">
                <a16:creationId xmlns:a16="http://schemas.microsoft.com/office/drawing/2014/main" id="{280BBA43-42F9-4D3D-9382-D48DE9E89C92}"/>
              </a:ext>
            </a:extLst>
          </p:cNvPr>
          <p:cNvSpPr/>
          <p:nvPr/>
        </p:nvSpPr>
        <p:spPr>
          <a:xfrm>
            <a:off x="5894020" y="381340"/>
            <a:ext cx="4655122" cy="707886"/>
          </a:xfrm>
          <a:prstGeom prst="rect">
            <a:avLst/>
          </a:prstGeom>
        </p:spPr>
        <p:txBody>
          <a:bodyPr wrap="none">
            <a:spAutoFit/>
          </a:bodyPr>
          <a:lstStyle/>
          <a:p>
            <a:pPr marL="230187" marR="0" lvl="0" algn="r" rtl="1">
              <a:spcBef>
                <a:spcPts val="0"/>
              </a:spcBef>
              <a:spcAft>
                <a:spcPts val="0"/>
              </a:spcAft>
              <a:buClr>
                <a:schemeClr val="bg1"/>
              </a:buClr>
              <a:buSzPct val="70000"/>
            </a:pPr>
            <a:r>
              <a:rPr lang="ar-BH" sz="4000" dirty="0">
                <a:solidFill>
                  <a:schemeClr val="bg1"/>
                </a:solidFill>
                <a:latin typeface="Arial" panose="020B0604020202020204" pitchFamily="34" charset="0"/>
                <a:ea typeface="Times New Roman" panose="02020603050405020304" pitchFamily="18" charset="0"/>
                <a:cs typeface="Sultan bold" pitchFamily="2" charset="-78"/>
              </a:rPr>
              <a:t>تعريف المشكلة الاقتصادية</a:t>
            </a:r>
            <a:endParaRPr lang="en-US" sz="4000"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5" name="TextBox 24">
            <a:extLst>
              <a:ext uri="{FF2B5EF4-FFF2-40B4-BE49-F238E27FC236}">
                <a16:creationId xmlns:a16="http://schemas.microsoft.com/office/drawing/2014/main" id="{AAD871CB-E270-4E26-9C59-3644D1A4A21E}"/>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28FD0245-8CF7-4BA8-B6FC-58F4A9F0629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3" action="ppaction://hlinksldjump"/>
            <a:extLst>
              <a:ext uri="{FF2B5EF4-FFF2-40B4-BE49-F238E27FC236}">
                <a16:creationId xmlns:a16="http://schemas.microsoft.com/office/drawing/2014/main" id="{B37A1170-719C-4A76-83F9-41BA7D920D0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04B8BE15-531B-4A85-9699-D5159A84A988}"/>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11854928-3DCC-4DB5-A1E7-EAA4D0050152}"/>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9C82DC98-ADB3-4AC1-BC42-E8761A89B45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A728E4DB-C321-4E04-A850-330A7CD6BE53}"/>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570C673D-980D-423E-8AE0-6D759BFF477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4030F9D2-EA6D-4259-8460-579B0F2A39C3}"/>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C9ACF611-3D94-44CA-BC76-9D49A708DB8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310188" algn="just" rtl="1"/>
            <a:r>
              <a:rPr lang="ar-BH" sz="3600" dirty="0">
                <a:solidFill>
                  <a:schemeClr val="tx1"/>
                </a:solidFill>
                <a:highlight>
                  <a:srgbClr val="FFFF00"/>
                </a:highlight>
                <a:latin typeface="Sakkal Majalla" panose="02000000000000000000" pitchFamily="2" charset="-78"/>
                <a:cs typeface="Sultan bold" pitchFamily="2" charset="-78"/>
              </a:rPr>
              <a:t>المشكلةالاقتصادية:</a:t>
            </a:r>
            <a:r>
              <a:rPr lang="ar-BH" sz="3600" dirty="0">
                <a:solidFill>
                  <a:schemeClr val="tx1"/>
                </a:solidFill>
                <a:latin typeface="Sakkal Majalla" panose="02000000000000000000" pitchFamily="2" charset="-78"/>
                <a:cs typeface="Sultan bold" pitchFamily="2" charset="-78"/>
              </a:rPr>
              <a:t>  </a:t>
            </a:r>
            <a:r>
              <a:rPr lang="ar-BH" sz="3600" dirty="0">
                <a:solidFill>
                  <a:schemeClr val="tx1"/>
                </a:solidFill>
                <a:latin typeface="Sakkal Majalla" panose="02000000000000000000" pitchFamily="2" charset="-78"/>
                <a:cs typeface="Sakkal Majalla" panose="02000000000000000000" pitchFamily="2" charset="-78"/>
              </a:rPr>
              <a:t>عدم قدرة المجتمع على إشباع جميع حاجاته في ظل ندرة الموارد المتاحة لديه.</a:t>
            </a:r>
          </a:p>
          <a:p>
            <a:pPr algn="just" rtl="1"/>
            <a:endParaRPr lang="ar-BH" sz="3600" dirty="0">
              <a:solidFill>
                <a:schemeClr val="tx1"/>
              </a:solidFill>
              <a:latin typeface="Sakkal Majalla" panose="02000000000000000000" pitchFamily="2" charset="-78"/>
              <a:cs typeface="Sakkal Majalla" panose="02000000000000000000" pitchFamily="2" charset="-78"/>
            </a:endParaRPr>
          </a:p>
          <a:p>
            <a:pPr algn="just" rtl="1"/>
            <a:endParaRPr lang="ar-BH" sz="3600" dirty="0">
              <a:solidFill>
                <a:schemeClr val="tx1"/>
              </a:solidFill>
              <a:latin typeface="Sakkal Majalla" panose="02000000000000000000" pitchFamily="2" charset="-78"/>
              <a:cs typeface="Sakkal Majalla" panose="02000000000000000000" pitchFamily="2" charset="-78"/>
            </a:endParaRPr>
          </a:p>
          <a:p>
            <a:pPr algn="just" rtl="1"/>
            <a:r>
              <a:rPr lang="ar-BH" sz="3600" dirty="0">
                <a:solidFill>
                  <a:schemeClr val="tx1"/>
                </a:solidFill>
                <a:highlight>
                  <a:srgbClr val="FFFF00"/>
                </a:highlight>
                <a:latin typeface="Sakkal Majalla" panose="02000000000000000000" pitchFamily="2" charset="-78"/>
                <a:cs typeface="Sultan bold" pitchFamily="2" charset="-78"/>
              </a:rPr>
              <a:t>الحاجات:</a:t>
            </a:r>
            <a:r>
              <a:rPr lang="ar-BH" sz="3600" dirty="0">
                <a:solidFill>
                  <a:schemeClr val="tx1"/>
                </a:solidFill>
                <a:latin typeface="Sakkal Majalla" panose="02000000000000000000" pitchFamily="2" charset="-78"/>
                <a:cs typeface="Sultan bold" pitchFamily="2" charset="-78"/>
              </a:rPr>
              <a:t>  </a:t>
            </a:r>
            <a:r>
              <a:rPr lang="ar-BH" sz="3600" dirty="0">
                <a:solidFill>
                  <a:schemeClr val="tx1"/>
                </a:solidFill>
                <a:latin typeface="Sakkal Majalla" panose="02000000000000000000" pitchFamily="2" charset="-78"/>
                <a:cs typeface="Sakkal Majalla" panose="02000000000000000000" pitchFamily="2" charset="-78"/>
              </a:rPr>
              <a:t>الأشياء الأساسية التي لا نستطيع العيش من دونها، مثل:  الماء، والطعام، والمسكن، والمبلس.</a:t>
            </a:r>
            <a:endParaRPr lang="en-US" sz="3600" dirty="0">
              <a:solidFill>
                <a:schemeClr val="tx1"/>
              </a:solidFill>
              <a:latin typeface="Sakkal Majalla" panose="02000000000000000000" pitchFamily="2" charset="-78"/>
              <a:cs typeface="Sakkal Majalla" panose="02000000000000000000" pitchFamily="2" charset="-78"/>
            </a:endParaRPr>
          </a:p>
          <a:p>
            <a:pPr algn="just" rtl="1"/>
            <a:r>
              <a:rPr lang="ar-BH" sz="3600" dirty="0">
                <a:solidFill>
                  <a:schemeClr val="tx1"/>
                </a:solidFill>
                <a:highlight>
                  <a:srgbClr val="FFFF00"/>
                </a:highlight>
                <a:latin typeface="Sakkal Majalla" panose="02000000000000000000" pitchFamily="2" charset="-78"/>
                <a:cs typeface="Sultan bold" pitchFamily="2" charset="-78"/>
              </a:rPr>
              <a:t>الرغبات:</a:t>
            </a:r>
            <a:r>
              <a:rPr lang="ar-BH" sz="3600" dirty="0">
                <a:solidFill>
                  <a:schemeClr val="tx1"/>
                </a:solidFill>
                <a:latin typeface="Sakkal Majalla" panose="02000000000000000000" pitchFamily="2" charset="-78"/>
                <a:cs typeface="Sultan bold" pitchFamily="2" charset="-78"/>
              </a:rPr>
              <a:t>  </a:t>
            </a:r>
            <a:r>
              <a:rPr lang="ar-BH" sz="3600" dirty="0">
                <a:solidFill>
                  <a:schemeClr val="tx1"/>
                </a:solidFill>
                <a:latin typeface="Sakkal Majalla" panose="02000000000000000000" pitchFamily="2" charset="-78"/>
                <a:cs typeface="Sakkal Majalla" panose="02000000000000000000" pitchFamily="2" charset="-78"/>
              </a:rPr>
              <a:t>الأشياء الكمالية التي نود الحصول عليها بالإضافة إلى حاجاتنا الأساسية.</a:t>
            </a:r>
            <a:endParaRPr lang="en-US" sz="3600" dirty="0">
              <a:solidFill>
                <a:schemeClr val="tx1"/>
              </a:solidFill>
              <a:latin typeface="Sakkal Majalla" panose="02000000000000000000" pitchFamily="2" charset="-78"/>
              <a:cs typeface="Sakkal Majalla" panose="02000000000000000000" pitchFamily="2" charset="-78"/>
            </a:endParaRPr>
          </a:p>
          <a:p>
            <a:pPr algn="just" rtl="1"/>
            <a:endParaRPr lang="en-US" sz="3600" dirty="0">
              <a:solidFill>
                <a:schemeClr val="tx1"/>
              </a:solidFill>
              <a:latin typeface="Sakkal Majalla" panose="02000000000000000000" pitchFamily="2" charset="-78"/>
              <a:cs typeface="Sakkal Majalla" panose="02000000000000000000" pitchFamily="2" charset="-78"/>
            </a:endParaRPr>
          </a:p>
          <a:p>
            <a:pPr lvl="0" algn="just" rtl="1"/>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6">
            <a:extLst>
              <a:ext uri="{FF2B5EF4-FFF2-40B4-BE49-F238E27FC236}">
                <a16:creationId xmlns:a16="http://schemas.microsoft.com/office/drawing/2014/main" id="{D77BB409-4605-47FF-91A7-665B2BA5349D}"/>
              </a:ext>
            </a:extLst>
          </p:cNvPr>
          <p:cNvSpPr/>
          <p:nvPr/>
        </p:nvSpPr>
        <p:spPr>
          <a:xfrm>
            <a:off x="5894020" y="381340"/>
            <a:ext cx="4655122" cy="707886"/>
          </a:xfrm>
          <a:prstGeom prst="rect">
            <a:avLst/>
          </a:prstGeom>
        </p:spPr>
        <p:txBody>
          <a:bodyPr wrap="none">
            <a:spAutoFit/>
          </a:bodyPr>
          <a:lstStyle/>
          <a:p>
            <a:pPr marL="230187" marR="0" lvl="0" algn="r" rtl="1">
              <a:spcBef>
                <a:spcPts val="0"/>
              </a:spcBef>
              <a:spcAft>
                <a:spcPts val="0"/>
              </a:spcAft>
              <a:buClr>
                <a:schemeClr val="bg1"/>
              </a:buClr>
              <a:buSzPct val="70000"/>
            </a:pPr>
            <a:r>
              <a:rPr lang="ar-BH" sz="4000" dirty="0">
                <a:solidFill>
                  <a:schemeClr val="bg1"/>
                </a:solidFill>
                <a:latin typeface="Arial" panose="020B0604020202020204" pitchFamily="34" charset="0"/>
                <a:ea typeface="Times New Roman" panose="02020603050405020304" pitchFamily="18" charset="0"/>
                <a:cs typeface="Sultan bold" pitchFamily="2" charset="-78"/>
              </a:rPr>
              <a:t>تعريف المشكلة الاقتصادية</a:t>
            </a:r>
            <a:endParaRPr lang="en-US" sz="4000"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8" name="Picture 7">
            <a:extLst>
              <a:ext uri="{FF2B5EF4-FFF2-40B4-BE49-F238E27FC236}">
                <a16:creationId xmlns:a16="http://schemas.microsoft.com/office/drawing/2014/main" id="{D0DFEC1B-D63F-4C13-A79C-96E4ECDE6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164" y="1598207"/>
            <a:ext cx="5221321" cy="2160993"/>
          </a:xfrm>
          <a:prstGeom prst="rect">
            <a:avLst/>
          </a:prstGeom>
        </p:spPr>
      </p:pic>
      <p:sp>
        <p:nvSpPr>
          <p:cNvPr id="26" name="TextBox 25">
            <a:extLst>
              <a:ext uri="{FF2B5EF4-FFF2-40B4-BE49-F238E27FC236}">
                <a16:creationId xmlns:a16="http://schemas.microsoft.com/office/drawing/2014/main" id="{911393C1-7B9A-41B7-9F0A-E5EDBB86A99C}"/>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D032AA1D-E0E6-4E46-AE54-623F2B4310A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3" action="ppaction://hlinksldjump"/>
            <a:extLst>
              <a:ext uri="{FF2B5EF4-FFF2-40B4-BE49-F238E27FC236}">
                <a16:creationId xmlns:a16="http://schemas.microsoft.com/office/drawing/2014/main" id="{90D85BDE-727B-4076-B41B-789AF435960A}"/>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4" action="ppaction://hlinksldjump"/>
            <a:extLst>
              <a:ext uri="{FF2B5EF4-FFF2-40B4-BE49-F238E27FC236}">
                <a16:creationId xmlns:a16="http://schemas.microsoft.com/office/drawing/2014/main" id="{D41901CF-571E-4DCA-87F4-9A5DFC415F4C}"/>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5" action="ppaction://hlinksldjump"/>
            <a:extLst>
              <a:ext uri="{FF2B5EF4-FFF2-40B4-BE49-F238E27FC236}">
                <a16:creationId xmlns:a16="http://schemas.microsoft.com/office/drawing/2014/main" id="{BC687B6C-A39F-4512-B559-8B3AAEC18B05}"/>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6" action="ppaction://hlinksldjump"/>
            <a:extLst>
              <a:ext uri="{FF2B5EF4-FFF2-40B4-BE49-F238E27FC236}">
                <a16:creationId xmlns:a16="http://schemas.microsoft.com/office/drawing/2014/main" id="{3700BA4C-6674-460C-B46E-BDC4A81F5122}"/>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id="{352818AC-1567-4479-B706-DCF28056A836}"/>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id="{1B96D37D-CEAC-42FD-B435-3A6F71C548A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id="{A33C749F-9E9B-478D-A1D3-73251E0638C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10" action="ppaction://hlinksldjump"/>
            <a:extLst>
              <a:ext uri="{FF2B5EF4-FFF2-40B4-BE49-F238E27FC236}">
                <a16:creationId xmlns:a16="http://schemas.microsoft.com/office/drawing/2014/main" id="{0591FB00-21F8-4E39-8504-07A1D2E115C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8698669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a:lnSpc>
                <a:spcPct val="107000"/>
              </a:lnSpc>
              <a:spcAft>
                <a:spcPts val="800"/>
              </a:spcAft>
              <a:buClr>
                <a:srgbClr val="5A8887"/>
              </a:buClr>
              <a:buSzPts val="1200"/>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id="{E78E3F30-EF5E-4302-B73F-67E8AB2EFBBA}"/>
              </a:ext>
            </a:extLst>
          </p:cNvPr>
          <p:cNvSpPr/>
          <p:nvPr/>
        </p:nvSpPr>
        <p:spPr>
          <a:xfrm>
            <a:off x="5241819" y="351899"/>
            <a:ext cx="5150770"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أسباب المشكلة الاقتصادية</a:t>
            </a:r>
          </a:p>
        </p:txBody>
      </p:sp>
      <p:grpSp>
        <p:nvGrpSpPr>
          <p:cNvPr id="24" name="Google Shape;536;p37">
            <a:extLst>
              <a:ext uri="{FF2B5EF4-FFF2-40B4-BE49-F238E27FC236}">
                <a16:creationId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Rectangle 53">
            <a:extLst>
              <a:ext uri="{FF2B5EF4-FFF2-40B4-BE49-F238E27FC236}">
                <a16:creationId xmlns:a16="http://schemas.microsoft.com/office/drawing/2014/main" id="{A26781CE-00B9-411A-AE5C-C99FBB5A2883}"/>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(1-2-2)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6831C6-3909-459B-B330-C069560325BD}"/>
              </a:ext>
            </a:extLst>
          </p:cNvPr>
          <p:cNvPicPr>
            <a:picLocks noChangeAspect="1"/>
          </p:cNvPicPr>
          <p:nvPr/>
        </p:nvPicPr>
        <p:blipFill rotWithShape="1">
          <a:blip r:embed="rId2"/>
          <a:srcRect l="15984" t="36170" r="26592" b="11380"/>
          <a:stretch/>
        </p:blipFill>
        <p:spPr>
          <a:xfrm>
            <a:off x="367700" y="1420879"/>
            <a:ext cx="9668049" cy="4967125"/>
          </a:xfrm>
          <a:prstGeom prst="rect">
            <a:avLst/>
          </a:prstGeom>
        </p:spPr>
      </p:pic>
      <p:sp>
        <p:nvSpPr>
          <p:cNvPr id="25" name="TextBox 24">
            <a:extLst>
              <a:ext uri="{FF2B5EF4-FFF2-40B4-BE49-F238E27FC236}">
                <a16:creationId xmlns:a16="http://schemas.microsoft.com/office/drawing/2014/main" id="{34D40564-A051-446C-8C19-43FB35602F6D}"/>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a:t>
            </a:r>
            <a:r>
              <a:rPr lang="ar-BH" sz="1600" b="1" dirty="0">
                <a:latin typeface="Sakkal Majalla" panose="02000000000000000000" pitchFamily="2" charset="-78"/>
                <a:cs typeface="Sakkal Majalla" panose="02000000000000000000" pitchFamily="2" charset="-78"/>
              </a:rPr>
              <a:t>2022-2023</a:t>
            </a:r>
            <a:endParaRPr lang="en-US" sz="16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5D735659-7A76-454A-84BF-62CC4285D527}"/>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1-2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المشكلةالاقتصادية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7" name="مستطيل مستدير الزوايا 5">
            <a:hlinkClick r:id="rId3" action="ppaction://hlinksldjump"/>
            <a:extLst>
              <a:ext uri="{FF2B5EF4-FFF2-40B4-BE49-F238E27FC236}">
                <a16:creationId xmlns:a16="http://schemas.microsoft.com/office/drawing/2014/main" id="{DFF4935A-8FF4-41D4-B0C6-2DED8B4E2B4B}"/>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8" name="مستطيل مستدير الزوايا 11">
            <a:hlinkClick r:id="rId4" action="ppaction://hlinksldjump"/>
            <a:extLst>
              <a:ext uri="{FF2B5EF4-FFF2-40B4-BE49-F238E27FC236}">
                <a16:creationId xmlns:a16="http://schemas.microsoft.com/office/drawing/2014/main" id="{F0A6C30B-B76F-465E-8051-F4662678D21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a16="http://schemas.microsoft.com/office/drawing/2014/main" id="{A9105D61-760A-4A01-8B68-E46A8C062B1D}"/>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id="{7F832320-62A0-4D59-880F-C80D6133AE4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id="{220F0AAD-9E74-4069-8095-EC70E80376B1}"/>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id="{92DDEC3F-7000-4120-AE61-81E6736751B9}"/>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id="{08120D60-231F-4CD6-A9D2-F61478662961}"/>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0" name="مستطيل مستدير الزوايا 16">
            <a:hlinkClick r:id="rId10" action="ppaction://hlinksldjump"/>
            <a:extLst>
              <a:ext uri="{FF2B5EF4-FFF2-40B4-BE49-F238E27FC236}">
                <a16:creationId xmlns:a16="http://schemas.microsoft.com/office/drawing/2014/main" id="{29BFF3A3-2D02-4992-BAAB-6050C3B9F5A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1982</TotalTime>
  <Words>2085</Words>
  <Application>Microsoft Office PowerPoint</Application>
  <PresentationFormat>Widescreen</PresentationFormat>
  <Paragraphs>425</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Black</vt:lpstr>
      <vt:lpstr>Arvo</vt:lpstr>
      <vt:lpstr>Calibri</vt:lpstr>
      <vt:lpstr>Calibri Light</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92</cp:revision>
  <dcterms:created xsi:type="dcterms:W3CDTF">2020-03-09T08:29:54Z</dcterms:created>
  <dcterms:modified xsi:type="dcterms:W3CDTF">2022-09-13T03:03:12Z</dcterms:modified>
</cp:coreProperties>
</file>