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0" r:id="rId3"/>
    <p:sldId id="272" r:id="rId4"/>
    <p:sldId id="282" r:id="rId5"/>
    <p:sldId id="262" r:id="rId6"/>
    <p:sldId id="266" r:id="rId7"/>
    <p:sldId id="274" r:id="rId8"/>
    <p:sldId id="275" r:id="rId9"/>
    <p:sldId id="276" r:id="rId10"/>
    <p:sldId id="277" r:id="rId11"/>
    <p:sldId id="278" r:id="rId12"/>
    <p:sldId id="261" r:id="rId13"/>
    <p:sldId id="268" r:id="rId14"/>
    <p:sldId id="273" r:id="rId15"/>
    <p:sldId id="279" r:id="rId16"/>
    <p:sldId id="283" r:id="rId17"/>
    <p:sldId id="271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12683" y="653570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9679" y="6515612"/>
            <a:ext cx="213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/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426" y="6519445"/>
            <a:ext cx="1170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/>
              <a:t>الصفحات 8 - 9 </a:t>
            </a:r>
            <a:endParaRPr lang="en-GB" sz="1400" b="1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37308" y="2436037"/>
            <a:ext cx="7299961" cy="3376934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sz="4000" b="1" dirty="0" smtClean="0"/>
              <a:t>القانون التجاري</a:t>
            </a:r>
          </a:p>
          <a:p>
            <a:pPr marL="0" indent="0" algn="ctr" rtl="1">
              <a:buNone/>
            </a:pPr>
            <a:r>
              <a:rPr lang="ar-BH" sz="4000" b="1" dirty="0" smtClean="0">
                <a:solidFill>
                  <a:srgbClr val="FF0000"/>
                </a:solidFill>
              </a:rPr>
              <a:t>قان211 - 803</a:t>
            </a:r>
          </a:p>
          <a:p>
            <a:pPr marL="0" indent="0" algn="ctr" rtl="1">
              <a:buNone/>
            </a:pPr>
            <a:r>
              <a:rPr lang="ar-BH" sz="4000" b="1" dirty="0" smtClean="0">
                <a:solidFill>
                  <a:srgbClr val="002060"/>
                </a:solidFill>
              </a:rPr>
              <a:t>الفصل الاول</a:t>
            </a:r>
          </a:p>
          <a:p>
            <a:pPr marL="0" indent="0" algn="ctr" rtl="1">
              <a:buNone/>
            </a:pPr>
            <a:r>
              <a:rPr lang="ar-BH" sz="4000" b="1" dirty="0" smtClean="0">
                <a:solidFill>
                  <a:schemeClr val="accent2">
                    <a:lumMod val="50000"/>
                  </a:schemeClr>
                </a:solidFill>
              </a:rPr>
              <a:t>الوحدة الثانية</a:t>
            </a:r>
          </a:p>
          <a:p>
            <a:pPr marL="0" indent="0" algn="ctr" rtl="1">
              <a:buNone/>
            </a:pPr>
            <a:r>
              <a:rPr lang="ar-BH" sz="4000" b="1" dirty="0" smtClean="0"/>
              <a:t> «خصائص القاعدة القانونية»</a:t>
            </a:r>
            <a:endParaRPr lang="en-GB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693940" y="927278"/>
            <a:ext cx="7495504" cy="5112912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93243" y="2156062"/>
            <a:ext cx="51575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ما هي خصائص </a:t>
            </a:r>
          </a:p>
          <a:p>
            <a:pPr algn="ctr" rtl="1"/>
            <a:r>
              <a:rPr lang="ar-BH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القاعدة القانونية ؟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Wave 8"/>
          <p:cNvSpPr/>
          <p:nvPr/>
        </p:nvSpPr>
        <p:spPr>
          <a:xfrm>
            <a:off x="9366069" y="483325"/>
            <a:ext cx="2316479" cy="1339402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b="1" dirty="0" smtClean="0">
                <a:solidFill>
                  <a:schemeClr val="tx1"/>
                </a:solidFill>
              </a:rPr>
              <a:t>نشاط 1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2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59" y="4307641"/>
            <a:ext cx="2529841" cy="15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0" y="837268"/>
            <a:ext cx="11341321" cy="5564778"/>
          </a:xfrm>
          <a:prstGeom prst="verticalScroll">
            <a:avLst>
              <a:gd name="adj" fmla="val 1143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3914" y="888410"/>
            <a:ext cx="35160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خصائص القاعدة القانونية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083" y="1682190"/>
            <a:ext cx="9524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BH" sz="2400" b="1" u="sng" dirty="0" smtClean="0">
                <a:solidFill>
                  <a:srgbClr val="C00000"/>
                </a:solidFill>
              </a:rPr>
              <a:t>1- قاعدة سلوكية </a:t>
            </a:r>
            <a:r>
              <a:rPr lang="ar-BH" sz="2400" dirty="0" smtClean="0"/>
              <a:t>هي </a:t>
            </a:r>
            <a:r>
              <a:rPr lang="ar-BH" sz="2400" dirty="0"/>
              <a:t>قاعدة تقويمية يراد فيها توجية سلوك </a:t>
            </a:r>
            <a:r>
              <a:rPr lang="ar-BH" sz="2400" dirty="0" smtClean="0"/>
              <a:t>الأفراد </a:t>
            </a:r>
            <a:r>
              <a:rPr lang="ar-BH" sz="2400" dirty="0"/>
              <a:t>بصورة يقبلها المجتمع فيباح سلوك معين وينهى عن </a:t>
            </a:r>
            <a:r>
              <a:rPr lang="ar-BH" sz="2400" dirty="0" smtClean="0"/>
              <a:t>آخر.</a:t>
            </a:r>
          </a:p>
          <a:p>
            <a:pPr algn="justLow" rtl="1"/>
            <a:r>
              <a:rPr lang="ar-BH" sz="2400" b="1" u="sng" dirty="0" smtClean="0">
                <a:solidFill>
                  <a:srgbClr val="C00000"/>
                </a:solidFill>
              </a:rPr>
              <a:t>2- قاعدة اجتماعية </a:t>
            </a:r>
            <a:r>
              <a:rPr lang="ar-BH" sz="2400" dirty="0" smtClean="0"/>
              <a:t>أن الهدف </a:t>
            </a:r>
            <a:r>
              <a:rPr lang="ar-BH" sz="2400" dirty="0"/>
              <a:t>من القاعدة القانونية تحقيق التوازن بين مصالح الفرد </a:t>
            </a:r>
            <a:r>
              <a:rPr lang="ar-BH" sz="2400" dirty="0" smtClean="0"/>
              <a:t>ومجتمعه </a:t>
            </a:r>
            <a:r>
              <a:rPr lang="ar-BH" sz="2400" dirty="0"/>
              <a:t>لذلك لابد من </a:t>
            </a:r>
            <a:r>
              <a:rPr lang="ar-BH" sz="2400" dirty="0" smtClean="0"/>
              <a:t>ملاءمة </a:t>
            </a:r>
            <a:r>
              <a:rPr lang="ar-BH" sz="2400" dirty="0"/>
              <a:t>القواعد القانونية مع ظروف المجتمع وعاداته وتقاليده </a:t>
            </a:r>
            <a:r>
              <a:rPr lang="ar-BH" sz="2400" dirty="0" smtClean="0"/>
              <a:t>ومعتقداته </a:t>
            </a:r>
            <a:r>
              <a:rPr lang="ar-BH" sz="2400" dirty="0"/>
              <a:t>في ظل المتغيرات الزمانية والمكانية</a:t>
            </a:r>
            <a:r>
              <a:rPr lang="ar-BH" sz="2400" dirty="0" smtClean="0"/>
              <a:t>.</a:t>
            </a:r>
          </a:p>
          <a:p>
            <a:pPr algn="justLow" rtl="1"/>
            <a:r>
              <a:rPr lang="ar-BH" sz="2400" b="1" u="sng" dirty="0" smtClean="0">
                <a:solidFill>
                  <a:srgbClr val="C00000"/>
                </a:solidFill>
              </a:rPr>
              <a:t>3- قاعدة </a:t>
            </a:r>
            <a:r>
              <a:rPr lang="ar-BH" sz="2400" b="1" u="sng" dirty="0">
                <a:solidFill>
                  <a:srgbClr val="C00000"/>
                </a:solidFill>
              </a:rPr>
              <a:t>مجردة </a:t>
            </a:r>
            <a:r>
              <a:rPr lang="ar-BH" sz="2400" b="1" u="sng" dirty="0" smtClean="0">
                <a:solidFill>
                  <a:srgbClr val="C00000"/>
                </a:solidFill>
              </a:rPr>
              <a:t>وعامة </a:t>
            </a:r>
            <a:r>
              <a:rPr lang="ar-BH" sz="2400" dirty="0"/>
              <a:t>يقصد بالتجرد </a:t>
            </a:r>
            <a:r>
              <a:rPr lang="ar-BH" sz="2400" dirty="0" smtClean="0"/>
              <a:t>أن </a:t>
            </a:r>
            <a:r>
              <a:rPr lang="ar-BH" sz="2400" dirty="0"/>
              <a:t>تحدد السلطة الوقائع والشروط الخاصة بتطبيق </a:t>
            </a:r>
            <a:r>
              <a:rPr lang="ar-BH" sz="2400" dirty="0" smtClean="0"/>
              <a:t>أي </a:t>
            </a:r>
            <a:r>
              <a:rPr lang="ar-BH" sz="2400" dirty="0"/>
              <a:t>قاعدة قانونية.</a:t>
            </a:r>
          </a:p>
          <a:p>
            <a:pPr algn="justLow" rtl="1"/>
            <a:r>
              <a:rPr lang="ar-BH" sz="2400" dirty="0"/>
              <a:t>وهذه القاعدة لاتختص بشخص </a:t>
            </a:r>
            <a:r>
              <a:rPr lang="ar-BH" sz="2400" dirty="0" smtClean="0"/>
              <a:t>أو </a:t>
            </a:r>
            <a:r>
              <a:rPr lang="ar-BH" sz="2400" dirty="0"/>
              <a:t>اشخاص معينين بل تطبق على كل من تثبت عليه الوقائع والشروط السابق </a:t>
            </a:r>
            <a:r>
              <a:rPr lang="ar-BH" sz="2400" dirty="0" smtClean="0"/>
              <a:t>تحديدها،ومن </a:t>
            </a:r>
            <a:r>
              <a:rPr lang="ar-BH" sz="2400" dirty="0"/>
              <a:t>هنا جاءت عمومية القاعدة القانونية</a:t>
            </a:r>
            <a:r>
              <a:rPr lang="ar-BH" sz="2400" dirty="0" smtClean="0"/>
              <a:t>.</a:t>
            </a:r>
          </a:p>
          <a:p>
            <a:pPr algn="justLow" rtl="1"/>
            <a:r>
              <a:rPr lang="ar-BH" sz="2400" b="1" dirty="0" smtClean="0">
                <a:solidFill>
                  <a:srgbClr val="C00000"/>
                </a:solidFill>
              </a:rPr>
              <a:t> 4- </a:t>
            </a:r>
            <a:r>
              <a:rPr lang="ar-BH" sz="2400" b="1" u="sng" dirty="0" smtClean="0">
                <a:solidFill>
                  <a:srgbClr val="C00000"/>
                </a:solidFill>
              </a:rPr>
              <a:t>قاعدة ملزمة </a:t>
            </a:r>
            <a:r>
              <a:rPr lang="ar-BH" sz="2400" dirty="0"/>
              <a:t>الهدف من </a:t>
            </a:r>
            <a:r>
              <a:rPr lang="ar-BH" sz="2400" dirty="0" smtClean="0"/>
              <a:t>إعطاء </a:t>
            </a:r>
            <a:r>
              <a:rPr lang="ar-BH" sz="2400" dirty="0"/>
              <a:t>القانون صفة </a:t>
            </a:r>
            <a:r>
              <a:rPr lang="ar-BH" sz="2400" dirty="0" smtClean="0"/>
              <a:t>الإلزام </a:t>
            </a:r>
            <a:r>
              <a:rPr lang="ar-BH" sz="2400" dirty="0"/>
              <a:t>وإيقاع الجزاء على من </a:t>
            </a:r>
            <a:r>
              <a:rPr lang="ar-BH" sz="2400" dirty="0" smtClean="0"/>
              <a:t>يخالفه </a:t>
            </a:r>
            <a:r>
              <a:rPr lang="ar-BH" sz="2400" dirty="0"/>
              <a:t>من قبل السلطة </a:t>
            </a:r>
            <a:r>
              <a:rPr lang="ar-BH" sz="2400" dirty="0" smtClean="0"/>
              <a:t>المعنية، </a:t>
            </a:r>
            <a:r>
              <a:rPr lang="ar-BH" sz="2400" dirty="0"/>
              <a:t>هو ليس </a:t>
            </a:r>
            <a:r>
              <a:rPr lang="ar-BH" sz="2400" dirty="0" smtClean="0"/>
              <a:t>تطبيقا </a:t>
            </a:r>
            <a:r>
              <a:rPr lang="ar-BH" sz="2400" dirty="0"/>
              <a:t>للقانون فحسب بل يجب </a:t>
            </a:r>
            <a:r>
              <a:rPr lang="ar-BH" sz="2400" dirty="0" smtClean="0"/>
              <a:t>أن </a:t>
            </a:r>
            <a:r>
              <a:rPr lang="ar-BH" sz="2400" dirty="0"/>
              <a:t>يدرك الفرد مدى </a:t>
            </a:r>
            <a:r>
              <a:rPr lang="ar-BH" sz="2400" dirty="0" smtClean="0"/>
              <a:t>أهمية </a:t>
            </a:r>
            <a:r>
              <a:rPr lang="ar-BH" sz="2400" dirty="0"/>
              <a:t>القانون في تحقيق </a:t>
            </a:r>
            <a:r>
              <a:rPr lang="ar-BH" sz="2400" dirty="0" smtClean="0"/>
              <a:t>مصلحته.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Wave 8"/>
          <p:cNvSpPr/>
          <p:nvPr/>
        </p:nvSpPr>
        <p:spPr>
          <a:xfrm>
            <a:off x="9774950" y="150935"/>
            <a:ext cx="2160570" cy="809720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اجابة نشاط 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48000" y="6501793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dirty="0" smtClean="0"/>
              <a:t>وزارة التربية والتعليم – 2020م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521692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1096607" y="2070974"/>
            <a:ext cx="9659154" cy="2733818"/>
          </a:xfrm>
          <a:prstGeom prst="snip2SameRect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 smtClean="0">
                <a:solidFill>
                  <a:srgbClr val="C00000"/>
                </a:solidFill>
              </a:rPr>
              <a:t>القاعدة القانونية هي:</a:t>
            </a:r>
          </a:p>
          <a:p>
            <a:pPr algn="ctr"/>
            <a:endParaRPr lang="ar-BH" sz="4800" b="1" dirty="0" smtClean="0">
              <a:solidFill>
                <a:srgbClr val="C00000"/>
              </a:solidFill>
            </a:endParaRPr>
          </a:p>
          <a:p>
            <a:pPr algn="ctr"/>
            <a:r>
              <a:rPr lang="ar-BH" sz="4400" b="1" dirty="0" smtClean="0">
                <a:solidFill>
                  <a:srgbClr val="002060"/>
                </a:solidFill>
              </a:rPr>
              <a:t>أحكام تنظم علاقات الأفراد في مجال معين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Wave 7"/>
          <p:cNvSpPr/>
          <p:nvPr/>
        </p:nvSpPr>
        <p:spPr>
          <a:xfrm>
            <a:off x="7132321" y="525439"/>
            <a:ext cx="4511040" cy="133940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tx1"/>
                </a:solidFill>
              </a:rPr>
              <a:t>تعريف القاعدة القانونية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6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4896129"/>
            <a:ext cx="2529841" cy="15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650919" y="1773970"/>
            <a:ext cx="8203474" cy="4219487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91010" y="2906475"/>
            <a:ext cx="5424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عرف القاعدة القانونية؟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Wave 8"/>
          <p:cNvSpPr/>
          <p:nvPr/>
        </p:nvSpPr>
        <p:spPr>
          <a:xfrm>
            <a:off x="8177349" y="424619"/>
            <a:ext cx="3413759" cy="1339402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b="1" dirty="0" smtClean="0">
                <a:solidFill>
                  <a:schemeClr val="tx1"/>
                </a:solidFill>
              </a:rPr>
              <a:t>نشاط 2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2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16" y="4406124"/>
            <a:ext cx="2529841" cy="15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869544" y="1563790"/>
            <a:ext cx="9000308" cy="4503610"/>
          </a:xfrm>
          <a:prstGeom prst="vertic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4006" y="1417673"/>
            <a:ext cx="44598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BH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عرف القاعدة القانونية؟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786" y="2451832"/>
            <a:ext cx="7613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800" b="1" dirty="0">
                <a:solidFill>
                  <a:srgbClr val="C00000"/>
                </a:solidFill>
              </a:rPr>
              <a:t>القاعدة</a:t>
            </a:r>
            <a:r>
              <a:rPr lang="ar-BH" sz="4400" b="1" dirty="0">
                <a:solidFill>
                  <a:srgbClr val="C00000"/>
                </a:solidFill>
              </a:rPr>
              <a:t> </a:t>
            </a:r>
            <a:r>
              <a:rPr lang="ar-BH" sz="4400" b="1" dirty="0" smtClean="0">
                <a:solidFill>
                  <a:srgbClr val="C00000"/>
                </a:solidFill>
              </a:rPr>
              <a:t>القانونية</a:t>
            </a:r>
          </a:p>
          <a:p>
            <a:pPr algn="ctr"/>
            <a:r>
              <a:rPr lang="ar-BH" sz="4400" b="1" dirty="0">
                <a:solidFill>
                  <a:schemeClr val="accent2">
                    <a:lumMod val="50000"/>
                  </a:schemeClr>
                </a:solidFill>
              </a:rPr>
              <a:t>هي</a:t>
            </a:r>
          </a:p>
          <a:p>
            <a:pPr algn="ctr"/>
            <a:r>
              <a:rPr lang="ar-BH" sz="4400" b="1" dirty="0" smtClean="0"/>
              <a:t>أحكام تنظم علاقات الافراد في مجال معين</a:t>
            </a:r>
            <a:endParaRPr lang="en-US" sz="4400" b="1" dirty="0" smtClean="0"/>
          </a:p>
          <a:p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Wave 8"/>
          <p:cNvSpPr/>
          <p:nvPr/>
        </p:nvSpPr>
        <p:spPr>
          <a:xfrm>
            <a:off x="8196751" y="538480"/>
            <a:ext cx="3346202" cy="952252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rgbClr val="C00000"/>
                </a:solidFill>
              </a:rPr>
              <a:t>اجابة نشاط 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2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86" y="4626859"/>
            <a:ext cx="2529841" cy="13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55053" y="425932"/>
            <a:ext cx="11281893" cy="6026208"/>
          </a:xfrm>
          <a:prstGeom prst="frame">
            <a:avLst>
              <a:gd name="adj1" fmla="val 64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u="sng" dirty="0" smtClean="0">
                <a:solidFill>
                  <a:srgbClr val="FF0000"/>
                </a:solidFill>
              </a:rPr>
              <a:t>التقويم</a:t>
            </a:r>
            <a:endParaRPr lang="ar-BH" sz="2400" b="1" u="sng" dirty="0" smtClean="0">
              <a:solidFill>
                <a:srgbClr val="FF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002060"/>
                </a:solidFill>
              </a:rPr>
              <a:t>حدد </a:t>
            </a:r>
            <a:r>
              <a:rPr lang="ar-SA" b="1" dirty="0">
                <a:solidFill>
                  <a:srgbClr val="002060"/>
                </a:solidFill>
              </a:rPr>
              <a:t>القاعدة القانونية المناسبة لكل من الحالات التالية : </a:t>
            </a:r>
            <a:endParaRPr lang="en-US" b="1" dirty="0">
              <a:solidFill>
                <a:srgbClr val="002060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1-</a:t>
            </a:r>
            <a:r>
              <a:rPr lang="ar-SA" dirty="0" smtClean="0">
                <a:solidFill>
                  <a:schemeClr val="tx1"/>
                </a:solidFill>
              </a:rPr>
              <a:t>ألزمت </a:t>
            </a:r>
            <a:r>
              <a:rPr lang="ar-SA" dirty="0">
                <a:solidFill>
                  <a:schemeClr val="tx1"/>
                </a:solidFill>
              </a:rPr>
              <a:t>وزارة الصحة جميع المواطنين بالحضور للمراكز الصحية لأخذ جرعة من تطعيم إنفلونزا الطيور المنتشر حالياً لسلامة الجميع . </a:t>
            </a:r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</a:t>
            </a:r>
            <a:r>
              <a:rPr lang="ar-SA" dirty="0" smtClean="0">
                <a:solidFill>
                  <a:schemeClr val="tx1"/>
                </a:solidFill>
              </a:rPr>
              <a:t>(                                 </a:t>
            </a:r>
            <a:r>
              <a:rPr lang="ar-SA" dirty="0">
                <a:solidFill>
                  <a:schemeClr val="tx1"/>
                </a:solidFill>
              </a:rPr>
              <a:t>) </a:t>
            </a:r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endParaRPr lang="en-US" dirty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2- </a:t>
            </a:r>
            <a:r>
              <a:rPr lang="ar-SA" dirty="0" smtClean="0">
                <a:solidFill>
                  <a:schemeClr val="tx1"/>
                </a:solidFill>
              </a:rPr>
              <a:t>تحرم </a:t>
            </a:r>
            <a:r>
              <a:rPr lang="ar-SA" dirty="0">
                <a:solidFill>
                  <a:schemeClr val="tx1"/>
                </a:solidFill>
              </a:rPr>
              <a:t>معظم الدول الإسلامية تناول لحوم الخنزير و المشروبات الكحولية بسبب تحريمها في كتاب الله ، و لما لها من مضار على الصحة . </a:t>
            </a:r>
            <a:endParaRPr lang="ar-BH" dirty="0" smtClean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</a:t>
            </a:r>
            <a:r>
              <a:rPr lang="ar-SA" dirty="0" smtClean="0">
                <a:solidFill>
                  <a:schemeClr val="tx1"/>
                </a:solidFill>
              </a:rPr>
              <a:t>(            </a:t>
            </a:r>
            <a:r>
              <a:rPr lang="ar-BH" dirty="0" smtClean="0">
                <a:solidFill>
                  <a:schemeClr val="tx1"/>
                </a:solidFill>
              </a:rPr>
              <a:t>    </a:t>
            </a:r>
            <a:r>
              <a:rPr lang="ar-SA" dirty="0" smtClean="0">
                <a:solidFill>
                  <a:schemeClr val="tx1"/>
                </a:solidFill>
              </a:rPr>
              <a:t>     </a:t>
            </a:r>
            <a:r>
              <a:rPr lang="ar-BH" dirty="0" smtClean="0">
                <a:solidFill>
                  <a:schemeClr val="tx1"/>
                </a:solidFill>
              </a:rPr>
              <a:t>  </a:t>
            </a:r>
            <a:r>
              <a:rPr lang="ar-SA" dirty="0" smtClean="0">
                <a:solidFill>
                  <a:schemeClr val="tx1"/>
                </a:solidFill>
              </a:rPr>
              <a:t>         </a:t>
            </a:r>
            <a:r>
              <a:rPr lang="ar-SA" dirty="0">
                <a:solidFill>
                  <a:schemeClr val="tx1"/>
                </a:solidFill>
              </a:rPr>
              <a:t>) </a:t>
            </a:r>
            <a:endParaRPr lang="ar-BH" dirty="0" smtClean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002060"/>
                </a:solidFill>
              </a:rPr>
              <a:t>ضع دائرة حول رمز الإجابة الصحيحة في ما يلي: </a:t>
            </a:r>
            <a:endParaRPr lang="ar-BH" b="1" dirty="0" smtClean="0">
              <a:solidFill>
                <a:srgbClr val="002060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1-ان </a:t>
            </a:r>
            <a:r>
              <a:rPr lang="ar-BH" dirty="0">
                <a:solidFill>
                  <a:schemeClr val="tx1"/>
                </a:solidFill>
              </a:rPr>
              <a:t>إصدار محافظ العاصمة تعليمات بالمحافظة على نظافة الطرقات العامة تعد من خصائص القاعدة: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أ.السلوكية                                           </a:t>
            </a:r>
            <a:r>
              <a:rPr lang="ar-BH" dirty="0">
                <a:solidFill>
                  <a:schemeClr val="tx1"/>
                </a:solidFill>
              </a:rPr>
              <a:t>ج.      المجردة والعامة 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ب.الاجتماعية                                       </a:t>
            </a:r>
            <a:r>
              <a:rPr lang="ar-BH" dirty="0">
                <a:solidFill>
                  <a:schemeClr val="tx1"/>
                </a:solidFill>
              </a:rPr>
              <a:t>د.       </a:t>
            </a:r>
            <a:r>
              <a:rPr lang="ar-BH" dirty="0" smtClean="0">
                <a:solidFill>
                  <a:schemeClr val="tx1"/>
                </a:solidFill>
              </a:rPr>
              <a:t>المُلزمة</a:t>
            </a:r>
          </a:p>
          <a:p>
            <a:pPr lvl="0" algn="r" rtl="1"/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 2- كل خطأ سبب ضرر للغير يلزم من ارتكبة بالتعويض يعد من خصائص القاعدة:</a:t>
            </a: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أ.السلوكية                                           </a:t>
            </a:r>
            <a:r>
              <a:rPr lang="ar-BH" dirty="0">
                <a:solidFill>
                  <a:schemeClr val="tx1"/>
                </a:solidFill>
              </a:rPr>
              <a:t>ج.      المجردة والعامة 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ب.الاجتماعية                                       </a:t>
            </a:r>
            <a:r>
              <a:rPr lang="ar-BH" dirty="0">
                <a:solidFill>
                  <a:schemeClr val="tx1"/>
                </a:solidFill>
              </a:rPr>
              <a:t>د.       المُلزمة</a:t>
            </a:r>
          </a:p>
          <a:p>
            <a:pPr lvl="0" algn="r" rtl="1"/>
            <a:endParaRPr lang="en-US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b="1" dirty="0" smtClean="0">
                <a:solidFill>
                  <a:srgbClr val="002060"/>
                </a:solidFill>
              </a:rPr>
              <a:t>عرف القاعدة القانونية؟</a:t>
            </a:r>
            <a:endParaRPr lang="en-US" b="1" dirty="0">
              <a:solidFill>
                <a:srgbClr val="002060"/>
              </a:solidFill>
            </a:endParaRPr>
          </a:p>
          <a:p>
            <a:pPr algn="r" rtl="1"/>
            <a:endParaRPr lang="ar-BH" b="1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Documents and Settings\USER\Local Settings\Temporary Internet Files\Content.IE5\57UQB0GC\judg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086" y="4177611"/>
            <a:ext cx="2690949" cy="177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06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437881" y="294221"/>
            <a:ext cx="11281893" cy="6041266"/>
          </a:xfrm>
          <a:prstGeom prst="frame">
            <a:avLst>
              <a:gd name="adj1" fmla="val 648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u="sng" dirty="0" smtClean="0">
                <a:solidFill>
                  <a:srgbClr val="FF0000"/>
                </a:solidFill>
              </a:rPr>
              <a:t>إجابة التقويم</a:t>
            </a:r>
            <a:endParaRPr lang="ar-BH" sz="2400" b="1" u="sng" dirty="0" smtClean="0">
              <a:solidFill>
                <a:srgbClr val="FF0000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SA" b="1" dirty="0" smtClean="0">
                <a:solidFill>
                  <a:srgbClr val="002060"/>
                </a:solidFill>
              </a:rPr>
              <a:t>حدد </a:t>
            </a:r>
            <a:r>
              <a:rPr lang="ar-SA" b="1" dirty="0">
                <a:solidFill>
                  <a:srgbClr val="002060"/>
                </a:solidFill>
              </a:rPr>
              <a:t>القاعدة القانونية المناسبة لكل من الحالات التالية : </a:t>
            </a:r>
            <a:endParaRPr lang="en-US" b="1" dirty="0">
              <a:solidFill>
                <a:srgbClr val="002060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1-</a:t>
            </a:r>
            <a:r>
              <a:rPr lang="ar-SA" dirty="0" smtClean="0">
                <a:solidFill>
                  <a:schemeClr val="tx1"/>
                </a:solidFill>
              </a:rPr>
              <a:t>ألزمت </a:t>
            </a:r>
            <a:r>
              <a:rPr lang="ar-SA" dirty="0">
                <a:solidFill>
                  <a:schemeClr val="tx1"/>
                </a:solidFill>
              </a:rPr>
              <a:t>وزارة الصحة جميع المواطنين بالحضور للمراكز الصحية لأخذ جرعة من تطعيم إنفلونزا الطيور المنتشر حالياً لسلامة الجميع . </a:t>
            </a:r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</a:t>
            </a:r>
            <a:r>
              <a:rPr lang="ar-SA" b="1" dirty="0" smtClean="0">
                <a:solidFill>
                  <a:schemeClr val="tx1"/>
                </a:solidFill>
              </a:rPr>
              <a:t>(</a:t>
            </a:r>
            <a:r>
              <a:rPr lang="ar-SA" b="1" dirty="0" smtClean="0">
                <a:solidFill>
                  <a:srgbClr val="FF0000"/>
                </a:solidFill>
              </a:rPr>
              <a:t>       </a:t>
            </a:r>
            <a:r>
              <a:rPr lang="ar-BH" b="1" dirty="0" smtClean="0">
                <a:solidFill>
                  <a:srgbClr val="FF0000"/>
                </a:solidFill>
              </a:rPr>
              <a:t>قاعدة ملزمة</a:t>
            </a:r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dirty="0">
                <a:solidFill>
                  <a:schemeClr val="tx1"/>
                </a:solidFill>
              </a:rPr>
              <a:t>) </a:t>
            </a:r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endParaRPr lang="en-US" dirty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2- </a:t>
            </a:r>
            <a:r>
              <a:rPr lang="ar-SA" dirty="0" smtClean="0">
                <a:solidFill>
                  <a:schemeClr val="tx1"/>
                </a:solidFill>
              </a:rPr>
              <a:t>تحرم </a:t>
            </a:r>
            <a:r>
              <a:rPr lang="ar-SA" dirty="0">
                <a:solidFill>
                  <a:schemeClr val="tx1"/>
                </a:solidFill>
              </a:rPr>
              <a:t>معظم الدول الإسلامية تناول لحوم الخنزير و المشروبات الكحولية بسبب تحريمها في كتاب الله ، و لما لها من مضار على الصحة . </a:t>
            </a:r>
            <a:endParaRPr lang="ar-BH" dirty="0" smtClean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</a:t>
            </a:r>
            <a:r>
              <a:rPr lang="ar-SA" b="1" dirty="0" smtClean="0">
                <a:solidFill>
                  <a:schemeClr val="tx1"/>
                </a:solidFill>
              </a:rPr>
              <a:t>(     </a:t>
            </a:r>
            <a:r>
              <a:rPr lang="ar-BH" b="1" dirty="0" smtClean="0">
                <a:solidFill>
                  <a:srgbClr val="FF0000"/>
                </a:solidFill>
              </a:rPr>
              <a:t>قاعدة أجتماعية</a:t>
            </a:r>
            <a:r>
              <a:rPr lang="ar-SA" b="1" dirty="0" smtClean="0">
                <a:solidFill>
                  <a:srgbClr val="FF0000"/>
                </a:solidFill>
              </a:rPr>
              <a:t>    </a:t>
            </a:r>
            <a:r>
              <a:rPr lang="ar-SA" dirty="0">
                <a:solidFill>
                  <a:schemeClr val="tx1"/>
                </a:solidFill>
              </a:rPr>
              <a:t>) </a:t>
            </a:r>
            <a:endParaRPr lang="ar-BH" dirty="0" smtClean="0">
              <a:solidFill>
                <a:schemeClr val="tx1"/>
              </a:solidFill>
            </a:endParaRPr>
          </a:p>
          <a:p>
            <a:pPr algn="r" rtl="1"/>
            <a:r>
              <a:rPr lang="ar-BH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b="1" dirty="0">
                <a:solidFill>
                  <a:srgbClr val="002060"/>
                </a:solidFill>
              </a:rPr>
              <a:t>ضع دائرة حول رمز الإجابة الصحيحة في ما يلي: </a:t>
            </a:r>
            <a:endParaRPr lang="ar-BH" b="1" dirty="0" smtClean="0">
              <a:solidFill>
                <a:srgbClr val="002060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1-ان </a:t>
            </a:r>
            <a:r>
              <a:rPr lang="ar-BH" dirty="0">
                <a:solidFill>
                  <a:schemeClr val="tx1"/>
                </a:solidFill>
              </a:rPr>
              <a:t>إصدار محافظ العاصمة تعليمات بالمحافظة على نظافة الطرقات العامة تعد من خصائص القاعدة: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أ.السلوكية                                           </a:t>
            </a:r>
            <a:r>
              <a:rPr lang="ar-BH" dirty="0">
                <a:solidFill>
                  <a:schemeClr val="tx1"/>
                </a:solidFill>
              </a:rPr>
              <a:t>ج.      المجردة والعامة 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ب.الاجتماعية                                       </a:t>
            </a:r>
            <a:r>
              <a:rPr lang="ar-BH" dirty="0">
                <a:solidFill>
                  <a:schemeClr val="tx1"/>
                </a:solidFill>
              </a:rPr>
              <a:t>د.       </a:t>
            </a:r>
            <a:r>
              <a:rPr lang="ar-BH" dirty="0" smtClean="0">
                <a:solidFill>
                  <a:schemeClr val="tx1"/>
                </a:solidFill>
              </a:rPr>
              <a:t>المُلزمة</a:t>
            </a:r>
          </a:p>
          <a:p>
            <a:pPr lvl="0" algn="r" rtl="1"/>
            <a:endParaRPr lang="ar-BH" dirty="0" smtClean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 2- كل خطأ سبب ضرر للغير يلزم من ارتكبة بالتعويض يعد من خصائص القاعدة:</a:t>
            </a: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أ.السلوكية                                           </a:t>
            </a:r>
            <a:r>
              <a:rPr lang="ar-BH" dirty="0">
                <a:solidFill>
                  <a:schemeClr val="tx1"/>
                </a:solidFill>
              </a:rPr>
              <a:t>ج.      المجردة والعامة </a:t>
            </a:r>
            <a:endParaRPr lang="en-US" dirty="0">
              <a:solidFill>
                <a:schemeClr val="tx1"/>
              </a:solidFill>
            </a:endParaRPr>
          </a:p>
          <a:p>
            <a:pPr lvl="0" algn="r" rtl="1"/>
            <a:r>
              <a:rPr lang="ar-BH" dirty="0" smtClean="0">
                <a:solidFill>
                  <a:schemeClr val="tx1"/>
                </a:solidFill>
              </a:rPr>
              <a:t>ب.الاجتماعية                                       </a:t>
            </a:r>
            <a:r>
              <a:rPr lang="ar-BH" dirty="0">
                <a:solidFill>
                  <a:schemeClr val="tx1"/>
                </a:solidFill>
              </a:rPr>
              <a:t>د.       المُلزمة</a:t>
            </a:r>
          </a:p>
          <a:p>
            <a:pPr lvl="0" algn="r" rtl="1"/>
            <a:endParaRPr lang="en-US" dirty="0">
              <a:solidFill>
                <a:schemeClr val="tx1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BH" b="1" dirty="0" smtClean="0">
                <a:solidFill>
                  <a:srgbClr val="002060"/>
                </a:solidFill>
              </a:rPr>
              <a:t>عرف القاعدة القانونية؟</a:t>
            </a:r>
            <a:endParaRPr lang="en-US" b="1" dirty="0">
              <a:solidFill>
                <a:srgbClr val="002060"/>
              </a:solidFill>
            </a:endParaRPr>
          </a:p>
          <a:p>
            <a:pPr algn="r" rtl="1"/>
            <a:r>
              <a:rPr lang="ar-BH" b="1" dirty="0">
                <a:solidFill>
                  <a:schemeClr val="tx1"/>
                </a:solidFill>
              </a:rPr>
              <a:t>احكام تنظم علاقات الافراد في مجال </a:t>
            </a:r>
            <a:r>
              <a:rPr lang="ar-BH" b="1" dirty="0" smtClean="0">
                <a:solidFill>
                  <a:schemeClr val="tx1"/>
                </a:solidFill>
              </a:rPr>
              <a:t>معين.</a:t>
            </a: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0333393" y="3429879"/>
            <a:ext cx="914400" cy="36060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22963" y="4600150"/>
            <a:ext cx="2047742" cy="28357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C:\Documents and Settings\USER\Local Settings\Temporary Internet Files\Content.IE5\57UQB0GC\judg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086" y="4177611"/>
            <a:ext cx="2690949" cy="1776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67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90918" y="669702"/>
            <a:ext cx="9633397" cy="5499279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الخاتمة</a:t>
            </a:r>
            <a:endParaRPr lang="ar-BH" sz="7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48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أكتب خاصيتين تعتبرهم من أهم خصائص القاعدة القانونية في حياتك اليومية؟</a:t>
            </a:r>
          </a:p>
          <a:p>
            <a:pPr algn="ctr"/>
            <a:endParaRPr lang="ar-BH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3" descr="imagesCACLD3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157" y="4221911"/>
            <a:ext cx="2529841" cy="1094672"/>
          </a:xfrm>
          <a:prstGeom prst="rect">
            <a:avLst/>
          </a:prstGeom>
        </p:spPr>
      </p:pic>
      <p:pic>
        <p:nvPicPr>
          <p:cNvPr id="10" name="Picture 2" descr="C:\Documents and Settings\USER\Local Settings\Temporary Internet Files\Content.IE5\57UQB0GC\judge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5371" y="4221912"/>
            <a:ext cx="2495007" cy="122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9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0" y="4415245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261566" y="38891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572861" y="1648669"/>
            <a:ext cx="6279110" cy="16170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أن </a:t>
            </a:r>
            <a:r>
              <a:rPr lang="ar-BH" b="1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يكون </a:t>
            </a:r>
            <a:r>
              <a:rPr lang="ar-BH" b="1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الطالب قد </a:t>
            </a:r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حقق أهداف </a:t>
            </a:r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الدرس:</a:t>
            </a:r>
          </a:p>
          <a:p>
            <a:pPr algn="r" rtl="1"/>
            <a:r>
              <a:rPr lang="ar-BH" b="1" dirty="0">
                <a:latin typeface="Andalus" panose="02020603050405020304" pitchFamily="18" charset="-78"/>
              </a:rPr>
              <a:t>خصائص القاعدة القانونية</a:t>
            </a:r>
            <a:r>
              <a:rPr lang="ar-BH" b="1" dirty="0" smtClean="0">
                <a:latin typeface="Andalus" panose="02020603050405020304" pitchFamily="18" charset="-78"/>
                <a:cs typeface="+mj-cs"/>
              </a:rPr>
              <a:t>.</a:t>
            </a:r>
          </a:p>
          <a:p>
            <a:pPr algn="r" rtl="1"/>
            <a:r>
              <a:rPr lang="ar-BH" b="1" dirty="0">
                <a:latin typeface="Andalus" panose="02020603050405020304" pitchFamily="18" charset="-78"/>
              </a:rPr>
              <a:t>يعرف الطالب القاعدة </a:t>
            </a:r>
            <a:r>
              <a:rPr lang="ar-BH" b="1" dirty="0" smtClean="0">
                <a:latin typeface="Andalus" panose="02020603050405020304" pitchFamily="18" charset="-78"/>
              </a:rPr>
              <a:t>القانونية</a:t>
            </a:r>
            <a:r>
              <a:rPr lang="ar-BH" b="1" dirty="0">
                <a:latin typeface="Andalus" panose="02020603050405020304" pitchFamily="18" charset="-78"/>
                <a:cs typeface="+mj-cs"/>
              </a:rPr>
              <a:t>.</a:t>
            </a:r>
            <a:endParaRPr lang="ar-BH" b="1" dirty="0" smtClean="0"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5572861" y="3721038"/>
            <a:ext cx="6279110" cy="2125970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83345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3394" y="3389710"/>
            <a:ext cx="8353022" cy="1896370"/>
          </a:xfrm>
        </p:spPr>
        <p:txBody>
          <a:bodyPr>
            <a:normAutofit/>
          </a:bodyPr>
          <a:lstStyle/>
          <a:p>
            <a:pPr algn="r" rtl="1"/>
            <a:r>
              <a:rPr lang="ar-BH" sz="4000" b="1" dirty="0" smtClean="0">
                <a:latin typeface="Andalus" panose="02020603050405020304" pitchFamily="18" charset="-78"/>
                <a:cs typeface="+mj-cs"/>
              </a:rPr>
              <a:t>أن يقارن الطالب بين خصائص القاعدة القانونية.</a:t>
            </a:r>
          </a:p>
          <a:p>
            <a:pPr algn="r" rtl="1"/>
            <a:r>
              <a:rPr lang="ar-BH" sz="4000" b="1" dirty="0" smtClean="0">
                <a:latin typeface="Andalus" panose="02020603050405020304" pitchFamily="18" charset="-78"/>
                <a:cs typeface="+mj-cs"/>
              </a:rPr>
              <a:t>أن يعرف الطالب القاعدة القانونية.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6841169" y="1873482"/>
            <a:ext cx="3160038" cy="1202803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4000" b="1" dirty="0" smtClean="0">
                <a:solidFill>
                  <a:srgbClr val="FF0000"/>
                </a:solidFill>
              </a:rPr>
              <a:t>ا</a:t>
            </a:r>
            <a:r>
              <a:rPr lang="ar-BH" sz="4400" b="1" dirty="0" smtClean="0">
                <a:solidFill>
                  <a:srgbClr val="FF0000"/>
                </a:solidFill>
              </a:rPr>
              <a:t>لأهداف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6121"/>
            <a:ext cx="1847850" cy="246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4828" y="2005068"/>
            <a:ext cx="8630194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BH" sz="4400" b="1" dirty="0" smtClean="0"/>
              <a:t>من خلال الكلمات التالية أستنتج عنوان الدرس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8325875" y="3272102"/>
            <a:ext cx="1705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القانونية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7133" y="3263550"/>
            <a:ext cx="1802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خصائص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17887" y="3272102"/>
            <a:ext cx="1447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القاعدة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8242662" y="529653"/>
            <a:ext cx="3435532" cy="1379121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النشاط الإستهلالي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14" name="Content Placeholder 3" descr="imagesCACLD3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4436777"/>
            <a:ext cx="3331030" cy="18738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9837"/>
            <a:ext cx="1847850" cy="2466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9897" y="1745062"/>
            <a:ext cx="3000103" cy="998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400" b="1" dirty="0" smtClean="0"/>
              <a:t>عنوان الدرس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3643061" y="3060000"/>
            <a:ext cx="17059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القانونية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7171" y="3060000"/>
            <a:ext cx="1802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خصائص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158" y="3039358"/>
            <a:ext cx="1447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القاعدة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Flowchart: Punched Tape 12"/>
          <p:cNvSpPr/>
          <p:nvPr/>
        </p:nvSpPr>
        <p:spPr>
          <a:xfrm>
            <a:off x="8242662" y="529653"/>
            <a:ext cx="3435532" cy="1379121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</a:rPr>
              <a:t>النشاط الإستهلالي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14" name="Content Placeholder 3" descr="imagesCACLD3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4436777"/>
            <a:ext cx="3331030" cy="18738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570618" y="735015"/>
            <a:ext cx="5085806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>
                <a:solidFill>
                  <a:schemeClr val="tx1"/>
                </a:solidFill>
              </a:rPr>
              <a:t>خصائص القاعدة القانونية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751" y="2074417"/>
            <a:ext cx="706682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خصائص القاعدة القانونية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B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قاعدة سلوكية.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B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قاعدة اجتماعية.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B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قاعدة مجردة وعامة.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BH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قاعدة ملزمة.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474485"/>
              </p:ext>
            </p:extLst>
          </p:nvPr>
        </p:nvGraphicFramePr>
        <p:xfrm>
          <a:off x="509155" y="2308388"/>
          <a:ext cx="10941627" cy="33650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8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48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مثال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الشرح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الخاصية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5567"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أصدر محافظ العاصمة مجموعة</a:t>
                      </a:r>
                      <a:r>
                        <a:rPr lang="ar-BH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من التعليمات ينهي فيها المواطنين من رمي القمامة في الشوارع العامة.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1" dirty="0" smtClean="0"/>
                        <a:t>هي قاعدة تقويمية</a:t>
                      </a:r>
                      <a:r>
                        <a:rPr lang="ar-BH" sz="3200" b="1" baseline="0" dirty="0" smtClean="0"/>
                        <a:t> يراد فيها توجية سلوك الأفراد بصورة يقبلها المجتمع فيباح سلوك معين وينهى عن آخر.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قاعدة سلوكية</a:t>
                      </a: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6" name="Wave 5"/>
          <p:cNvSpPr/>
          <p:nvPr/>
        </p:nvSpPr>
        <p:spPr>
          <a:xfrm>
            <a:off x="8020595" y="666205"/>
            <a:ext cx="3661954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خصائص القاعدة القانونية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45844"/>
              </p:ext>
            </p:extLst>
          </p:nvPr>
        </p:nvGraphicFramePr>
        <p:xfrm>
          <a:off x="536928" y="2101717"/>
          <a:ext cx="10841116" cy="408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مثال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الشرح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الخاصية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في</a:t>
                      </a:r>
                      <a:r>
                        <a:rPr lang="ar-BH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مملكة البحرين خلال شهر رمضان يمنع فتح المطاعم فترة النهار وهذا القانون لا يمكن تطبيقه إلا في المجتمعات الاسلامية.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1" dirty="0" smtClean="0"/>
                        <a:t>الهدف من القاعدة القانونية تحقيق التوازن بين مصالح الفرد</a:t>
                      </a:r>
                      <a:r>
                        <a:rPr lang="ar-BH" sz="3200" b="1" baseline="0" dirty="0" smtClean="0"/>
                        <a:t> ومجتمعه، لذلك لابد من ملائمة القواعد القانونية مع ظروف المجتمع وعاداته وتقاليده ومعتقداته في ظل المتغيرات الزمانية والمكانية.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قاعدة إجتماعية</a:t>
                      </a:r>
                      <a:endParaRPr lang="en-US" sz="4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Wave 6"/>
          <p:cNvSpPr/>
          <p:nvPr/>
        </p:nvSpPr>
        <p:spPr>
          <a:xfrm>
            <a:off x="7006740" y="549491"/>
            <a:ext cx="4680856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خصائص القاعدة القانونية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97754"/>
              </p:ext>
            </p:extLst>
          </p:nvPr>
        </p:nvGraphicFramePr>
        <p:xfrm>
          <a:off x="345048" y="1593824"/>
          <a:ext cx="10731660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0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مثال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الشرح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الخاصية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000" b="1" dirty="0" smtClean="0">
                          <a:solidFill>
                            <a:srgbClr val="002060"/>
                          </a:solidFill>
                        </a:rPr>
                        <a:t>كل خطأ</a:t>
                      </a:r>
                      <a:r>
                        <a:rPr lang="ar-BH" sz="3000" b="1" baseline="0" dirty="0" smtClean="0">
                          <a:solidFill>
                            <a:srgbClr val="002060"/>
                          </a:solidFill>
                        </a:rPr>
                        <a:t> سبب ضرراً للغير </a:t>
                      </a:r>
                      <a:r>
                        <a:rPr lang="ar-BH" sz="3000" b="1" baseline="0" dirty="0" smtClean="0">
                          <a:solidFill>
                            <a:srgbClr val="C00000"/>
                          </a:solidFill>
                        </a:rPr>
                        <a:t>يلزم من ارتكبه بالتعويض</a:t>
                      </a:r>
                      <a:r>
                        <a:rPr lang="ar-BH" sz="3200" baseline="0" dirty="0" smtClean="0"/>
                        <a:t>.  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000" b="1" dirty="0" smtClean="0"/>
                        <a:t>يقصد بالتجرد أن تحدد السلطة الوقائع والشروط</a:t>
                      </a:r>
                      <a:r>
                        <a:rPr lang="ar-BH" sz="3000" b="1" baseline="0" dirty="0" smtClean="0"/>
                        <a:t> الخاصة بتطبيق أي قاعدة قانونية،</a:t>
                      </a:r>
                    </a:p>
                    <a:p>
                      <a:pPr algn="just" rtl="1"/>
                      <a:r>
                        <a:rPr lang="ar-BH" sz="3000" b="1" baseline="0" dirty="0" smtClean="0"/>
                        <a:t>وهذه القاعدة لاتختص بشخص أو أشخاص معينين، بل تطبق على كل من تثبت عليه الوقائع والشروط السابق تحديدها.</a:t>
                      </a:r>
                    </a:p>
                    <a:p>
                      <a:pPr algn="just" rtl="1"/>
                      <a:r>
                        <a:rPr lang="ar-BH" sz="3000" b="1" baseline="0" dirty="0" smtClean="0"/>
                        <a:t>ومن هنا جاءت عمومية القاعدة القانونية.</a:t>
                      </a:r>
                      <a:endParaRPr lang="ar-BH" sz="3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b="1" dirty="0" smtClean="0">
                          <a:solidFill>
                            <a:srgbClr val="FF0000"/>
                          </a:solidFill>
                        </a:rPr>
                        <a:t>قاعدة مجردة وعامة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Wave 6"/>
          <p:cNvSpPr/>
          <p:nvPr/>
        </p:nvSpPr>
        <p:spPr>
          <a:xfrm>
            <a:off x="7516091" y="294220"/>
            <a:ext cx="4288971" cy="1199007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000" b="1" dirty="0" smtClean="0">
                <a:solidFill>
                  <a:schemeClr val="tx1"/>
                </a:solidFill>
              </a:rPr>
              <a:t>خصائص القاعدة القانونية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578429" y="5026343"/>
            <a:ext cx="1162594" cy="10319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rgbClr val="C00000"/>
                </a:solidFill>
              </a:rPr>
              <a:t>عامة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28503" y="2213274"/>
            <a:ext cx="1162594" cy="10319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b="1" dirty="0" smtClean="0">
                <a:solidFill>
                  <a:srgbClr val="002060"/>
                </a:solidFill>
              </a:rPr>
              <a:t>مجردة</a:t>
            </a:r>
            <a:endParaRPr lang="en-GB" sz="2400" b="1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9800" y="3245240"/>
            <a:ext cx="0" cy="58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159726" y="4653065"/>
            <a:ext cx="0" cy="373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17880"/>
              </p:ext>
            </p:extLst>
          </p:nvPr>
        </p:nvGraphicFramePr>
        <p:xfrm>
          <a:off x="319642" y="1835778"/>
          <a:ext cx="1057003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مثال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الشرح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 smtClean="0">
                          <a:solidFill>
                            <a:srgbClr val="002060"/>
                          </a:solidFill>
                        </a:rPr>
                        <a:t>الخاصية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ar-BH" sz="3200" b="1" dirty="0" smtClean="0">
                          <a:solidFill>
                            <a:srgbClr val="C00000"/>
                          </a:solidFill>
                        </a:rPr>
                        <a:t>ألزمت</a:t>
                      </a:r>
                      <a:r>
                        <a:rPr lang="ar-BH" sz="3200" b="1" baseline="0" dirty="0" smtClean="0">
                          <a:solidFill>
                            <a:srgbClr val="C00000"/>
                          </a:solidFill>
                        </a:rPr>
                        <a:t> إدارة المرور بوزارة الداخلية بمملكة البحرين جميع سائقي المركبات بعدم إستعمال الهاتف النقال أثناء قيادة السيارة مؤكدة أن كل من يخالف هذا القانون يعرض نفسه للمساءلة القانونية.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BH" sz="3200" dirty="0" smtClean="0"/>
                        <a:t>الهدف من إعطاء القانون</a:t>
                      </a:r>
                      <a:r>
                        <a:rPr lang="ar-BH" sz="3200" baseline="0" dirty="0" smtClean="0"/>
                        <a:t> صفة الالزام وإيقاع الجزاء على من يخالفه من قبل السلطة المعنية، هو ليس تطبيقا للقانون فحسب بل يجب أن يدرك الفرد مدى أهمية القانون في تحقيق مصلحته.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800" b="1" dirty="0" smtClean="0">
                          <a:solidFill>
                            <a:srgbClr val="0070C0"/>
                          </a:solidFill>
                        </a:rPr>
                        <a:t>قاعدة ملزمة</a:t>
                      </a:r>
                      <a:endParaRPr lang="en-US" sz="4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Wave 6"/>
          <p:cNvSpPr/>
          <p:nvPr/>
        </p:nvSpPr>
        <p:spPr>
          <a:xfrm>
            <a:off x="7620000" y="294220"/>
            <a:ext cx="4093028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خصائص القاعدة القانونية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5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419</TotalTime>
  <Words>1011</Words>
  <Application>Microsoft Office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Andalus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79</cp:revision>
  <dcterms:created xsi:type="dcterms:W3CDTF">2020-03-09T08:29:54Z</dcterms:created>
  <dcterms:modified xsi:type="dcterms:W3CDTF">2020-08-16T08:05:31Z</dcterms:modified>
</cp:coreProperties>
</file>