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3"/>
  </p:notesMasterIdLst>
  <p:sldIdLst>
    <p:sldId id="256" r:id="rId2"/>
    <p:sldId id="278" r:id="rId3"/>
    <p:sldId id="281" r:id="rId4"/>
    <p:sldId id="386" r:id="rId5"/>
    <p:sldId id="374" r:id="rId6"/>
    <p:sldId id="421" r:id="rId7"/>
    <p:sldId id="422" r:id="rId8"/>
    <p:sldId id="389" r:id="rId9"/>
    <p:sldId id="423" r:id="rId10"/>
    <p:sldId id="424" r:id="rId11"/>
    <p:sldId id="315" r:id="rId12"/>
    <p:sldId id="394" r:id="rId13"/>
    <p:sldId id="397" r:id="rId14"/>
    <p:sldId id="400" r:id="rId15"/>
    <p:sldId id="401" r:id="rId16"/>
    <p:sldId id="406" r:id="rId17"/>
    <p:sldId id="405" r:id="rId18"/>
    <p:sldId id="404" r:id="rId19"/>
    <p:sldId id="403" r:id="rId20"/>
    <p:sldId id="402" r:id="rId21"/>
    <p:sldId id="321" r:id="rId22"/>
    <p:sldId id="322" r:id="rId23"/>
    <p:sldId id="395" r:id="rId24"/>
    <p:sldId id="396" r:id="rId25"/>
    <p:sldId id="398" r:id="rId26"/>
    <p:sldId id="399" r:id="rId27"/>
    <p:sldId id="407" r:id="rId28"/>
    <p:sldId id="408" r:id="rId29"/>
    <p:sldId id="409" r:id="rId30"/>
    <p:sldId id="410" r:id="rId31"/>
    <p:sldId id="411" r:id="rId32"/>
    <p:sldId id="412" r:id="rId33"/>
    <p:sldId id="413" r:id="rId34"/>
    <p:sldId id="414" r:id="rId35"/>
    <p:sldId id="415" r:id="rId36"/>
    <p:sldId id="416" r:id="rId37"/>
    <p:sldId id="417" r:id="rId38"/>
    <p:sldId id="418" r:id="rId39"/>
    <p:sldId id="419" r:id="rId40"/>
    <p:sldId id="420" r:id="rId41"/>
    <p:sldId id="32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FCCFF"/>
    <a:srgbClr val="CDDEE6"/>
    <a:srgbClr val="9933FF"/>
    <a:srgbClr val="CCECFF"/>
    <a:srgbClr val="EA4D3C"/>
    <a:srgbClr val="89C8A0"/>
    <a:srgbClr val="FEED98"/>
    <a:srgbClr val="FBAC3E"/>
    <a:srgbClr val="00B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2" autoAdjust="0"/>
  </p:normalViewPr>
  <p:slideViewPr>
    <p:cSldViewPr>
      <p:cViewPr varScale="1">
        <p:scale>
          <a:sx n="69" d="100"/>
          <a:sy n="69" d="100"/>
        </p:scale>
        <p:origin x="708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204E3-BA47-4553-AB49-BFD2203EC400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AC69B-6743-4285-BBD1-7CFFDBB36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91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98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99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03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3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87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9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54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3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1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2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2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2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7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3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6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2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9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4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7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slide" Target="slide2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1.xml"/><Relationship Id="rId4" Type="http://schemas.openxmlformats.org/officeDocument/2006/relationships/audio" Target="../media/audio6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3.png"/><Relationship Id="rId4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3.png"/><Relationship Id="rId4" Type="http://schemas.openxmlformats.org/officeDocument/2006/relationships/slide" Target="slide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image" Target="../media/image3.png"/><Relationship Id="rId4" Type="http://schemas.openxmlformats.org/officeDocument/2006/relationships/slide" Target="slide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image" Target="../media/image3.png"/><Relationship Id="rId4" Type="http://schemas.openxmlformats.org/officeDocument/2006/relationships/slide" Target="slide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image" Target="../media/image3.png"/><Relationship Id="rId4" Type="http://schemas.openxmlformats.org/officeDocument/2006/relationships/slide" Target="slide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image" Target="../media/image3.png"/><Relationship Id="rId4" Type="http://schemas.openxmlformats.org/officeDocument/2006/relationships/slide" Target="slide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5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4" Type="http://schemas.openxmlformats.org/officeDocument/2006/relationships/audio" Target="../media/audio6.wav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audio" Target="../media/audio5.wav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audio" Target="../media/audio4.wav"/><Relationship Id="rId9" Type="http://schemas.microsoft.com/office/2007/relationships/hdphoto" Target="../media/hdphoto2.wdp"/><Relationship Id="rId1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edunet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7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7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7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audio" Target="../media/audio6.wav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7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7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877529" y="170733"/>
            <a:ext cx="7162800" cy="11822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1111" y="3300162"/>
            <a:ext cx="3048000" cy="1077218"/>
          </a:xfrm>
          <a:prstGeom prst="rect">
            <a:avLst/>
          </a:prstGeom>
          <a:solidFill>
            <a:srgbClr val="BCAF2B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التأمين</a:t>
            </a:r>
          </a:p>
          <a:p>
            <a:pPr algn="ctr"/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تام 211 / 802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500" y="6477001"/>
            <a:ext cx="5956300" cy="317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 smtClean="0"/>
              <a:t>الصف</a:t>
            </a:r>
            <a:r>
              <a:rPr lang="ar-BH" sz="1400" dirty="0"/>
              <a:t>:  </a:t>
            </a:r>
            <a:r>
              <a:rPr lang="ar-BH" sz="1400" dirty="0" smtClean="0"/>
              <a:t>الثاني                   </a:t>
            </a:r>
            <a:r>
              <a:rPr lang="ar-BH" sz="1400" b="1" dirty="0" smtClean="0"/>
              <a:t>الصفحة</a:t>
            </a:r>
            <a:r>
              <a:rPr lang="ar-BH" sz="1400" dirty="0" smtClean="0"/>
              <a:t>:75-78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2752945" y="1741743"/>
            <a:ext cx="548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العاشر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solidFill>
                  <a:srgbClr val="99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مبدأ </a:t>
            </a:r>
            <a:r>
              <a:rPr lang="ar-BH" sz="3200" b="1" dirty="0" smtClean="0">
                <a:solidFill>
                  <a:srgbClr val="99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المصلحة التأمينية </a:t>
            </a:r>
            <a:r>
              <a:rPr lang="ar-BH" sz="3200" b="1" dirty="0" smtClean="0">
                <a:solidFill>
                  <a:srgbClr val="99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والسبب </a:t>
            </a:r>
            <a:r>
              <a:rPr lang="ar-BH" sz="3200" b="1" dirty="0" smtClean="0">
                <a:solidFill>
                  <a:srgbClr val="99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القريب</a:t>
            </a:r>
            <a:endParaRPr lang="en-US" sz="3200" b="1" dirty="0">
              <a:solidFill>
                <a:srgbClr val="99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408600"/>
            <a:ext cx="9130587" cy="385690"/>
            <a:chOff x="-16700" y="6341235"/>
            <a:chExt cx="9130587" cy="385690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-16700" y="6341235"/>
              <a:ext cx="9130586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>
              <a:spLocks/>
            </p:cNvSpPr>
            <p:nvPr/>
          </p:nvSpPr>
          <p:spPr>
            <a:xfrm>
              <a:off x="5317301" y="6345925"/>
              <a:ext cx="3796586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</a:t>
              </a:r>
              <a:r>
                <a:rPr lang="ar-BH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– 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48" y="2782732"/>
            <a:ext cx="4666525" cy="362586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74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54544" y="275065"/>
            <a:ext cx="3998665" cy="993534"/>
            <a:chOff x="4871183" y="303192"/>
            <a:chExt cx="3998665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1183" y="303192"/>
              <a:ext cx="3998665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025105" y="538349"/>
              <a:ext cx="16385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 smtClean="0">
                  <a:solidFill>
                    <a:srgbClr val="9933FF"/>
                  </a:solidFill>
                </a:rPr>
                <a:t>حالات عملية</a:t>
              </a:r>
              <a:endParaRPr lang="en-US" sz="2800" dirty="0">
                <a:solidFill>
                  <a:srgbClr val="9933FF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057400" y="1500089"/>
            <a:ext cx="6537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أثناء شحن البضائع على إحدى البواخر، اشتعلت حريق في بضاعة قرطاسية ثم انتقلت إلى شحنة الأدوية، ونتيجة استخدام مياه الإطفاء تلفت أجهزة الحاسوب المحملة على نفس الباخرة .</a:t>
            </a:r>
            <a:endParaRPr lang="en-US" sz="24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-396565" y="6459829"/>
            <a:ext cx="9533495" cy="381000"/>
            <a:chOff x="-366746" y="6386607"/>
            <a:chExt cx="9533495" cy="381000"/>
          </a:xfrm>
        </p:grpSpPr>
        <p:sp>
          <p:nvSpPr>
            <p:cNvPr id="49" name="Rectangle 48"/>
            <p:cNvSpPr/>
            <p:nvPr/>
          </p:nvSpPr>
          <p:spPr>
            <a:xfrm>
              <a:off x="-366746" y="642321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548914" y="3147987"/>
            <a:ext cx="8319103" cy="1679502"/>
            <a:chOff x="643170" y="3286662"/>
            <a:chExt cx="7116523" cy="1679502"/>
          </a:xfrm>
        </p:grpSpPr>
        <p:sp>
          <p:nvSpPr>
            <p:cNvPr id="20" name="Cloud 19"/>
            <p:cNvSpPr/>
            <p:nvPr/>
          </p:nvSpPr>
          <p:spPr>
            <a:xfrm>
              <a:off x="643170" y="3286662"/>
              <a:ext cx="7116523" cy="1679502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92273" y="3461787"/>
              <a:ext cx="504514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يستحق تاجر القرطاسية التعويض طبقا لمبدأ التعويض.</a:t>
              </a:r>
            </a:p>
            <a:p>
              <a:pPr algn="ctr" rtl="1"/>
              <a:r>
                <a:rPr lang="ar-BH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وطبقا لمبدأ السبب القريب يستحق تاجر شحنة الأدوية وأجهزة الحاسوب التعويض.</a:t>
              </a:r>
              <a:endParaRPr lang="en-US" sz="24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706" y="1200584"/>
            <a:ext cx="1676655" cy="179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1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40483" y="316055"/>
            <a:ext cx="1530261" cy="868194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ar-BH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 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153" y="1637927"/>
            <a:ext cx="8743950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يعتبر مبدأ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المصلحة التأمينية والسبب القريب من المبادئ العامة.</a:t>
            </a:r>
            <a:endParaRPr lang="ar-BH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5" action="ppaction://hlinksldjump"/>
          </p:cNvPr>
          <p:cNvSpPr/>
          <p:nvPr/>
        </p:nvSpPr>
        <p:spPr>
          <a:xfrm>
            <a:off x="5239010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557243"/>
            <a:ext cx="4779379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اضغط على مربع الإجابة الصحيحة في </a:t>
            </a:r>
            <a:r>
              <a:rPr lang="ar-BH" sz="2400" b="1" dirty="0" err="1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مايلي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533774" y="6459829"/>
            <a:ext cx="9670704" cy="381000"/>
            <a:chOff x="-503955" y="6386607"/>
            <a:chExt cx="9670704" cy="381000"/>
          </a:xfrm>
        </p:grpSpPr>
        <p:sp>
          <p:nvSpPr>
            <p:cNvPr id="16" name="Rectangle 15"/>
            <p:cNvSpPr/>
            <p:nvPr/>
          </p:nvSpPr>
          <p:spPr>
            <a:xfrm>
              <a:off x="-503955" y="6459830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Flowchart: Terminator 21">
            <a:hlinkClick r:id="rId7" action="ppaction://hlinksldjump"/>
          </p:cNvPr>
          <p:cNvSpPr/>
          <p:nvPr/>
        </p:nvSpPr>
        <p:spPr>
          <a:xfrm>
            <a:off x="2440071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2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676400"/>
            <a:ext cx="9144000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 يعتبر التأمين على الشقة المستأ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جرة فيه مصلحة تأمينية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239010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16" name="Rectangle 15"/>
            <p:cNvSpPr/>
            <p:nvPr/>
          </p:nvSpPr>
          <p:spPr>
            <a:xfrm>
              <a:off x="-525834" y="6411339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5271793" y="6345925"/>
                <a:ext cx="384209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40071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321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676400"/>
            <a:ext cx="914400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3.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يحق التأ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مين على الشريك في رأس المال بأكثر من حصته في رأس المال لوجود علاقة  </a:t>
            </a:r>
          </a:p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اقتصادية بينهما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239010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402630" y="6459829"/>
            <a:ext cx="9539560" cy="381000"/>
            <a:chOff x="-372811" y="6386607"/>
            <a:chExt cx="9539560" cy="381000"/>
          </a:xfrm>
        </p:grpSpPr>
        <p:sp>
          <p:nvSpPr>
            <p:cNvPr id="16" name="Rectangle 15"/>
            <p:cNvSpPr/>
            <p:nvPr/>
          </p:nvSpPr>
          <p:spPr>
            <a:xfrm>
              <a:off x="-372811" y="6423219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5271793" y="6345925"/>
                <a:ext cx="384209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40071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075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599" y="1676400"/>
            <a:ext cx="8915401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4.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ينتقل حق الملكية في التأمي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 البحري على البضاعة وهي في عرض البحر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239010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402630" y="6459829"/>
            <a:ext cx="9539560" cy="381000"/>
            <a:chOff x="-372811" y="6386607"/>
            <a:chExt cx="9539560" cy="381000"/>
          </a:xfrm>
        </p:grpSpPr>
        <p:sp>
          <p:nvSpPr>
            <p:cNvPr id="16" name="Rectangle 15"/>
            <p:cNvSpPr/>
            <p:nvPr/>
          </p:nvSpPr>
          <p:spPr>
            <a:xfrm>
              <a:off x="-372811" y="639416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5271793" y="6345925"/>
                <a:ext cx="384209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40071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246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676400"/>
            <a:ext cx="914400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5.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يبقى حق الملكية في المنزل حتى لو باعه على الغير ، مما يعطيه الحق في الحصول على التعويض عن أي ضرر يقع على المنزل بعد بيعه .</a:t>
            </a:r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105400" y="3184834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16" name="Rectangle 15"/>
            <p:cNvSpPr/>
            <p:nvPr/>
          </p:nvSpPr>
          <p:spPr>
            <a:xfrm>
              <a:off x="-525834" y="6423219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40071" y="3187728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279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676400"/>
            <a:ext cx="9144000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6.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يحق لشركة التأمين رفض تعويض الزوج عن تأمين الزوجة بعد طلاقها.</a:t>
            </a:r>
            <a:endParaRPr lang="ar-BH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239010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615906" y="6459829"/>
            <a:ext cx="9752836" cy="381000"/>
            <a:chOff x="-586087" y="6386607"/>
            <a:chExt cx="9752836" cy="381000"/>
          </a:xfrm>
        </p:grpSpPr>
        <p:sp>
          <p:nvSpPr>
            <p:cNvPr id="16" name="Rectangle 15"/>
            <p:cNvSpPr/>
            <p:nvPr/>
          </p:nvSpPr>
          <p:spPr>
            <a:xfrm>
              <a:off x="-586087" y="6426830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5271793" y="6345925"/>
                <a:ext cx="384209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40071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99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676400"/>
            <a:ext cx="9144001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7.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سرقة المحل التجاري بعد أسبوع من احتراقه يعطي صاحبه الحق في التعويض عن </a:t>
            </a:r>
          </a:p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الحريق والسرقة: </a:t>
            </a:r>
            <a:endParaRPr lang="ar-BH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239010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629760" y="6459829"/>
            <a:ext cx="9766690" cy="381000"/>
            <a:chOff x="-599941" y="6386607"/>
            <a:chExt cx="9766690" cy="381000"/>
          </a:xfrm>
        </p:grpSpPr>
        <p:sp>
          <p:nvSpPr>
            <p:cNvPr id="16" name="Rectangle 15"/>
            <p:cNvSpPr/>
            <p:nvPr/>
          </p:nvSpPr>
          <p:spPr>
            <a:xfrm>
              <a:off x="-599941" y="642321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5271793" y="6345925"/>
                <a:ext cx="384209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40071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433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676400"/>
            <a:ext cx="914400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 أن مبدأ السبب القريب يعطي الحق في من تعرض منزله للحريق بسبب انتقال الحريق  من </a:t>
            </a:r>
          </a:p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المبني المجاور.</a:t>
            </a:r>
            <a:endParaRPr lang="ar-BH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239010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16" name="Rectangle 15"/>
            <p:cNvSpPr/>
            <p:nvPr/>
          </p:nvSpPr>
          <p:spPr>
            <a:xfrm>
              <a:off x="-525834" y="643904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40071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766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676400"/>
            <a:ext cx="914400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9.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يحق لمتجر تعرض لحادث دخول سيارة في المحل كانت واقفة أمام المتجر، وذلك بسبب شدة </a:t>
            </a:r>
          </a:p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اصطدام سيارة أخرى لها من الخلف نتيجة السرعة الزائدة.</a:t>
            </a:r>
            <a:endParaRPr lang="ar-BH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239010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602051" y="6459829"/>
            <a:ext cx="9738981" cy="381000"/>
            <a:chOff x="-572232" y="6386607"/>
            <a:chExt cx="9738981" cy="381000"/>
          </a:xfrm>
        </p:grpSpPr>
        <p:sp>
          <p:nvSpPr>
            <p:cNvPr id="16" name="Rectangle 15"/>
            <p:cNvSpPr/>
            <p:nvPr/>
          </p:nvSpPr>
          <p:spPr>
            <a:xfrm>
              <a:off x="-572232" y="642321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5271793" y="6345925"/>
                <a:ext cx="384209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40071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52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600200" y="4280471"/>
            <a:ext cx="6527773" cy="1990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يعرف مبدأ المصلحة التأمينية</a:t>
            </a:r>
            <a:r>
              <a:rPr lang="ar-SA" sz="2400" dirty="0" smtClean="0"/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</a:pPr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BH" sz="2400" dirty="0" smtClean="0"/>
              <a:t>يحدد مدة سريان مبدأ المصلحية التأمينية</a:t>
            </a:r>
            <a:r>
              <a:rPr lang="ar-SA" sz="2400" dirty="0" smtClean="0"/>
              <a:t>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/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ar-BH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يطبق مبدأ المصلحة التأمينية</a:t>
            </a:r>
            <a:r>
              <a:rPr lang="ar-SA" sz="2400" dirty="0" smtClean="0"/>
              <a:t>. </a:t>
            </a:r>
            <a:endParaRPr lang="ar-BH" sz="2400" dirty="0" smtClean="0"/>
          </a:p>
          <a:p>
            <a:pPr algn="just" rtl="1"/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4- يشرح مبدأ السبب القريب</a:t>
            </a:r>
            <a:r>
              <a:rPr lang="ar-SA" sz="2400" dirty="0" smtClean="0"/>
              <a:t>.</a:t>
            </a:r>
            <a:endParaRPr lang="ar-BH" sz="2400" dirty="0" smtClean="0"/>
          </a:p>
          <a:p>
            <a:pPr algn="just" rtl="1"/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5- يقرر تطبيق مبدأ السبب القريب.</a:t>
            </a:r>
            <a:endParaRPr lang="ar-BH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179542" y="6459829"/>
            <a:ext cx="9316472" cy="381000"/>
            <a:chOff x="-149723" y="6386607"/>
            <a:chExt cx="9316472" cy="381000"/>
          </a:xfrm>
        </p:grpSpPr>
        <p:sp>
          <p:nvSpPr>
            <p:cNvPr id="14" name="Rectangle 13"/>
            <p:cNvSpPr/>
            <p:nvPr/>
          </p:nvSpPr>
          <p:spPr>
            <a:xfrm>
              <a:off x="-149723" y="6444486"/>
              <a:ext cx="569308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: مبدأ المصلحة التأمينية والسبب القريب.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1386696" y="1415032"/>
            <a:ext cx="6363538" cy="2749340"/>
            <a:chOff x="1211733" y="1200929"/>
            <a:chExt cx="6363538" cy="274934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1733" y="1200929"/>
              <a:ext cx="6363538" cy="274934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5334000" y="2077935"/>
              <a:ext cx="189675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BH" sz="4400" b="1" dirty="0" smtClean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الأهداف</a:t>
              </a:r>
              <a:endParaRPr lang="en-US" sz="4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89314" y="3277616"/>
              <a:ext cx="600837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2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بعد الانتهاء من هذا الدرس ينبغي أن يكون الطالب قادرًا على أن:</a:t>
              </a:r>
              <a:endParaRPr lang="en-US" sz="2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676400"/>
            <a:ext cx="914400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10.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اشتعلت نار في المبنى 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 كما اشتعلت نار أخرى في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المبنى 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الذي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يبعد عنه مسافة 300م،  </a:t>
            </a:r>
          </a:p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ورفضت شركة التأمين تعويض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أصحاب المبنى 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  <a:endParaRPr lang="ar-BH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4" action="ppaction://hlinksldjump"/>
          </p:cNvPr>
          <p:cNvSpPr/>
          <p:nvPr/>
        </p:nvSpPr>
        <p:spPr>
          <a:xfrm>
            <a:off x="5239010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16" name="Rectangle 15"/>
            <p:cNvSpPr/>
            <p:nvPr/>
          </p:nvSpPr>
          <p:spPr>
            <a:xfrm>
              <a:off x="-525834" y="642321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5271793" y="6345925"/>
                <a:ext cx="384209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2" name="Flowchart: Terminator 21">
            <a:hlinkClick r:id="rId6" action="ppaction://hlinksldjump"/>
          </p:cNvPr>
          <p:cNvSpPr/>
          <p:nvPr/>
        </p:nvSpPr>
        <p:spPr>
          <a:xfrm>
            <a:off x="2440071" y="2810443"/>
            <a:ext cx="1602946" cy="1148255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خطأ </a:t>
            </a:r>
            <a:endParaRPr lang="en-US" sz="6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761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12" name="Rectangle 11"/>
            <p:cNvSpPr/>
            <p:nvPr/>
          </p:nvSpPr>
          <p:spPr>
            <a:xfrm>
              <a:off x="-525834" y="642321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471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76435" y="6459829"/>
            <a:ext cx="9713365" cy="381000"/>
            <a:chOff x="-546616" y="6386607"/>
            <a:chExt cx="9713365" cy="381000"/>
          </a:xfrm>
        </p:grpSpPr>
        <p:sp>
          <p:nvSpPr>
            <p:cNvPr id="9" name="Rectangle 8"/>
            <p:cNvSpPr/>
            <p:nvPr/>
          </p:nvSpPr>
          <p:spPr>
            <a:xfrm>
              <a:off x="-546616" y="6410760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36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592656" y="6459829"/>
            <a:ext cx="9729586" cy="381000"/>
            <a:chOff x="-562837" y="6386607"/>
            <a:chExt cx="9729586" cy="381000"/>
          </a:xfrm>
        </p:grpSpPr>
        <p:sp>
          <p:nvSpPr>
            <p:cNvPr id="12" name="Rectangle 11"/>
            <p:cNvSpPr/>
            <p:nvPr/>
          </p:nvSpPr>
          <p:spPr>
            <a:xfrm>
              <a:off x="-562837" y="6408023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204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627292" y="6459829"/>
            <a:ext cx="9764222" cy="381000"/>
            <a:chOff x="-597473" y="6386607"/>
            <a:chExt cx="9764222" cy="381000"/>
          </a:xfrm>
        </p:grpSpPr>
        <p:sp>
          <p:nvSpPr>
            <p:cNvPr id="9" name="Rectangle 8"/>
            <p:cNvSpPr/>
            <p:nvPr/>
          </p:nvSpPr>
          <p:spPr>
            <a:xfrm>
              <a:off x="-597473" y="6425194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74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590289" y="6459829"/>
            <a:ext cx="9727219" cy="381000"/>
            <a:chOff x="-560470" y="6386607"/>
            <a:chExt cx="9727219" cy="381000"/>
          </a:xfrm>
        </p:grpSpPr>
        <p:sp>
          <p:nvSpPr>
            <p:cNvPr id="12" name="Rectangle 11"/>
            <p:cNvSpPr/>
            <p:nvPr/>
          </p:nvSpPr>
          <p:spPr>
            <a:xfrm>
              <a:off x="-560470" y="6449586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533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90289" y="6459829"/>
            <a:ext cx="9727219" cy="381000"/>
            <a:chOff x="-560470" y="6386607"/>
            <a:chExt cx="9727219" cy="381000"/>
          </a:xfrm>
        </p:grpSpPr>
        <p:sp>
          <p:nvSpPr>
            <p:cNvPr id="9" name="Rectangle 8"/>
            <p:cNvSpPr/>
            <p:nvPr/>
          </p:nvSpPr>
          <p:spPr>
            <a:xfrm>
              <a:off x="-560470" y="6410760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24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630756" y="6459829"/>
            <a:ext cx="9767686" cy="381000"/>
            <a:chOff x="-600937" y="6386607"/>
            <a:chExt cx="9767686" cy="381000"/>
          </a:xfrm>
        </p:grpSpPr>
        <p:sp>
          <p:nvSpPr>
            <p:cNvPr id="12" name="Rectangle 11"/>
            <p:cNvSpPr/>
            <p:nvPr/>
          </p:nvSpPr>
          <p:spPr>
            <a:xfrm>
              <a:off x="-600937" y="642321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214383" y="6345925"/>
                <a:ext cx="38995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76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9" name="Rectangle 8"/>
            <p:cNvSpPr/>
            <p:nvPr/>
          </p:nvSpPr>
          <p:spPr>
            <a:xfrm>
              <a:off x="-525834" y="643904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94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12" name="Rectangle 11"/>
            <p:cNvSpPr/>
            <p:nvPr/>
          </p:nvSpPr>
          <p:spPr>
            <a:xfrm>
              <a:off x="-525834" y="6459830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843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40338" y="1739427"/>
            <a:ext cx="3281648" cy="993534"/>
            <a:chOff x="5594363" y="303192"/>
            <a:chExt cx="3275485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83914" y="303192"/>
              <a:ext cx="1285934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594363" y="559527"/>
              <a:ext cx="275868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ar-BH" sz="2800" b="1" dirty="0" smtClean="0">
                  <a:solidFill>
                    <a:srgbClr val="9933FF"/>
                  </a:solidFill>
                </a:rPr>
                <a:t>مبدأ المصلحة التأمينية</a:t>
              </a:r>
              <a:endParaRPr lang="ar-BH" sz="2800" dirty="0">
                <a:solidFill>
                  <a:srgbClr val="9933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533184" y="6400800"/>
            <a:ext cx="9677184" cy="404116"/>
            <a:chOff x="-441772" y="6386607"/>
            <a:chExt cx="9677184" cy="404116"/>
          </a:xfrm>
        </p:grpSpPr>
        <p:sp>
          <p:nvSpPr>
            <p:cNvPr id="45" name="Rectangle 44"/>
            <p:cNvSpPr/>
            <p:nvPr/>
          </p:nvSpPr>
          <p:spPr>
            <a:xfrm>
              <a:off x="-441772" y="6450002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r>
                <a:rPr lang="ar-BH" sz="1400" b="1" dirty="0" smtClean="0"/>
                <a:t> </a:t>
              </a:r>
              <a:endParaRPr lang="en-US" sz="1400" b="1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91412" y="6386607"/>
              <a:ext cx="9144000" cy="404116"/>
              <a:chOff x="94376" y="6345925"/>
              <a:chExt cx="9144000" cy="404116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94376" y="6345925"/>
                <a:ext cx="914400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/>
              <p:cNvSpPr>
                <a:spLocks/>
              </p:cNvSpPr>
              <p:nvPr/>
            </p:nvSpPr>
            <p:spPr>
              <a:xfrm>
                <a:off x="5306350" y="6369041"/>
                <a:ext cx="3761710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18681"/>
            <a:ext cx="2209800" cy="16272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7065" y="914400"/>
            <a:ext cx="1552076" cy="1176849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4353374" y="340489"/>
            <a:ext cx="3275485" cy="993534"/>
            <a:chOff x="5594363" y="303192"/>
            <a:chExt cx="3275485" cy="99353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6789" y="303192"/>
              <a:ext cx="3133059" cy="993534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594363" y="559527"/>
              <a:ext cx="275868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ar-BH" sz="2800" b="1" dirty="0" smtClean="0">
                  <a:solidFill>
                    <a:srgbClr val="9933FF"/>
                  </a:solidFill>
                </a:rPr>
                <a:t>مبادئ التأمين</a:t>
              </a:r>
              <a:endParaRPr lang="ar-BH" sz="2800" dirty="0">
                <a:solidFill>
                  <a:srgbClr val="9933FF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459070" y="2244871"/>
            <a:ext cx="5234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يجب أن تكون لطالب التأمين مصلحة ومنفعة مشروعة في بقاء موضوع التأمين سليما دون تعرضه للخطر المؤمن ضده.</a:t>
            </a:r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5129370" y="3173455"/>
            <a:ext cx="3757980" cy="461665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85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مؤشرات تحقق المصلحة التأمينية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67190" y="3703418"/>
            <a:ext cx="2910619" cy="46395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ملكية موضوع التأمين.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02420" y="4274619"/>
            <a:ext cx="2910619" cy="46395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حق الانتفاع كالإيجار.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53374" y="4807293"/>
            <a:ext cx="2910619" cy="46395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حق الحيازة كالودائع.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05765" y="5337893"/>
            <a:ext cx="4633571" cy="46395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الحق الطبيعي كتأمين النفس أو الأبناء أو الزوجة.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53103" y="5874921"/>
            <a:ext cx="4503093" cy="463959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ar-BH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العلاقة الاقتصادية كالشريك في رأس المال.</a:t>
            </a:r>
            <a:endParaRPr lang="ar-BH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562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92656" y="6459829"/>
            <a:ext cx="9729586" cy="381000"/>
            <a:chOff x="-562837" y="6386607"/>
            <a:chExt cx="9729586" cy="381000"/>
          </a:xfrm>
        </p:grpSpPr>
        <p:sp>
          <p:nvSpPr>
            <p:cNvPr id="9" name="Rectangle 8"/>
            <p:cNvSpPr/>
            <p:nvPr/>
          </p:nvSpPr>
          <p:spPr>
            <a:xfrm>
              <a:off x="-562837" y="6408023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01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12" name="Rectangle 11"/>
            <p:cNvSpPr/>
            <p:nvPr/>
          </p:nvSpPr>
          <p:spPr>
            <a:xfrm>
              <a:off x="-525834" y="6423219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47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92656" y="6459829"/>
            <a:ext cx="9729586" cy="381000"/>
            <a:chOff x="-562837" y="6386607"/>
            <a:chExt cx="9729586" cy="381000"/>
          </a:xfrm>
        </p:grpSpPr>
        <p:sp>
          <p:nvSpPr>
            <p:cNvPr id="9" name="Rectangle 8"/>
            <p:cNvSpPr/>
            <p:nvPr/>
          </p:nvSpPr>
          <p:spPr>
            <a:xfrm>
              <a:off x="-562837" y="6449586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76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516456" y="6459829"/>
            <a:ext cx="9653386" cy="381000"/>
            <a:chOff x="-486637" y="6386607"/>
            <a:chExt cx="9653386" cy="381000"/>
          </a:xfrm>
        </p:grpSpPr>
        <p:sp>
          <p:nvSpPr>
            <p:cNvPr id="12" name="Rectangle 11"/>
            <p:cNvSpPr/>
            <p:nvPr/>
          </p:nvSpPr>
          <p:spPr>
            <a:xfrm>
              <a:off x="-486637" y="643904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214383" y="6345925"/>
                <a:ext cx="38995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193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69508" y="6459829"/>
            <a:ext cx="9706438" cy="381000"/>
            <a:chOff x="-539689" y="6386607"/>
            <a:chExt cx="9706438" cy="381000"/>
          </a:xfrm>
        </p:grpSpPr>
        <p:sp>
          <p:nvSpPr>
            <p:cNvPr id="9" name="Rectangle 8"/>
            <p:cNvSpPr/>
            <p:nvPr/>
          </p:nvSpPr>
          <p:spPr>
            <a:xfrm>
              <a:off x="-539689" y="6459830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48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599583" y="6459829"/>
            <a:ext cx="9736513" cy="381000"/>
            <a:chOff x="-569764" y="6386607"/>
            <a:chExt cx="9736513" cy="381000"/>
          </a:xfrm>
        </p:grpSpPr>
        <p:sp>
          <p:nvSpPr>
            <p:cNvPr id="12" name="Rectangle 11"/>
            <p:cNvSpPr/>
            <p:nvPr/>
          </p:nvSpPr>
          <p:spPr>
            <a:xfrm>
              <a:off x="-569764" y="642321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392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54556" y="6459829"/>
            <a:ext cx="9691486" cy="381000"/>
            <a:chOff x="-524737" y="6386607"/>
            <a:chExt cx="9691486" cy="381000"/>
          </a:xfrm>
        </p:grpSpPr>
        <p:sp>
          <p:nvSpPr>
            <p:cNvPr id="9" name="Rectangle 8"/>
            <p:cNvSpPr/>
            <p:nvPr/>
          </p:nvSpPr>
          <p:spPr>
            <a:xfrm>
              <a:off x="-524737" y="643904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421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12" name="Rectangle 11"/>
            <p:cNvSpPr/>
            <p:nvPr/>
          </p:nvSpPr>
          <p:spPr>
            <a:xfrm>
              <a:off x="-525834" y="642321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817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9" name="Rectangle 8"/>
            <p:cNvSpPr/>
            <p:nvPr/>
          </p:nvSpPr>
          <p:spPr>
            <a:xfrm>
              <a:off x="-525834" y="6410760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59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</a:t>
                </a:r>
                <a:r>
                  <a:rPr lang="ar-BH" b="1" dirty="0" smtClean="0">
                    <a:solidFill>
                      <a:schemeClr val="tx1"/>
                    </a:solidFill>
                  </a:rPr>
                  <a:t>الشريحة التالية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592656" y="6459829"/>
            <a:ext cx="9729586" cy="381000"/>
            <a:chOff x="-562837" y="6386607"/>
            <a:chExt cx="9729586" cy="381000"/>
          </a:xfrm>
        </p:grpSpPr>
        <p:sp>
          <p:nvSpPr>
            <p:cNvPr id="12" name="Rectangle 11"/>
            <p:cNvSpPr/>
            <p:nvPr/>
          </p:nvSpPr>
          <p:spPr>
            <a:xfrm>
              <a:off x="-562837" y="6399121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611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228600" y="6363057"/>
            <a:ext cx="9372600" cy="381000"/>
            <a:chOff x="-137188" y="6386607"/>
            <a:chExt cx="9372600" cy="381000"/>
          </a:xfrm>
        </p:grpSpPr>
        <p:sp>
          <p:nvSpPr>
            <p:cNvPr id="45" name="Rectangle 44"/>
            <p:cNvSpPr/>
            <p:nvPr/>
          </p:nvSpPr>
          <p:spPr>
            <a:xfrm>
              <a:off x="-137188" y="6439231"/>
              <a:ext cx="58286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91412" y="6386607"/>
              <a:ext cx="9144000" cy="381000"/>
              <a:chOff x="94376" y="6345925"/>
              <a:chExt cx="9144000" cy="381000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94376" y="6345925"/>
                <a:ext cx="914400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/>
              <p:cNvSpPr>
                <a:spLocks/>
              </p:cNvSpPr>
              <p:nvPr/>
            </p:nvSpPr>
            <p:spPr>
              <a:xfrm>
                <a:off x="5275976" y="6345925"/>
                <a:ext cx="3837911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990" y="48067"/>
            <a:ext cx="1646183" cy="1268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456" y="1891852"/>
            <a:ext cx="7667625" cy="56197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160818" y="1275802"/>
            <a:ext cx="3557024" cy="461665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85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وقت سريان المصلحة التأمينية</a:t>
            </a: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81606" y="3439331"/>
            <a:ext cx="7610475" cy="1026483"/>
            <a:chOff x="709315" y="3458953"/>
            <a:chExt cx="7610475" cy="10264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9315" y="3458953"/>
              <a:ext cx="7610475" cy="9620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09240" y="4044543"/>
              <a:ext cx="591315" cy="44089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71215" y="4713854"/>
            <a:ext cx="7648575" cy="1523317"/>
            <a:chOff x="709315" y="4493711"/>
            <a:chExt cx="7648575" cy="15233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9315" y="4493711"/>
              <a:ext cx="7648575" cy="13906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523095" y="5374801"/>
              <a:ext cx="691629" cy="64222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48268" y="2547608"/>
            <a:ext cx="7620000" cy="838822"/>
            <a:chOff x="648268" y="2547608"/>
            <a:chExt cx="7620000" cy="8388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8268" y="2547608"/>
              <a:ext cx="7620000" cy="5238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057194" y="2985164"/>
              <a:ext cx="523875" cy="4012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439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62580" y="6459829"/>
            <a:ext cx="9699510" cy="381000"/>
            <a:chOff x="-532761" y="6386607"/>
            <a:chExt cx="9699510" cy="381000"/>
          </a:xfrm>
        </p:grpSpPr>
        <p:sp>
          <p:nvSpPr>
            <p:cNvPr id="9" name="Rectangle 8"/>
            <p:cNvSpPr/>
            <p:nvPr/>
          </p:nvSpPr>
          <p:spPr>
            <a:xfrm>
              <a:off x="-532761" y="6423219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49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miley Face 8"/>
          <p:cNvSpPr/>
          <p:nvPr/>
        </p:nvSpPr>
        <p:spPr>
          <a:xfrm>
            <a:off x="609600" y="40115"/>
            <a:ext cx="7543800" cy="5550133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 smtClean="0"/>
              <a:t> </a:t>
            </a:r>
            <a:endParaRPr lang="en-US" sz="5400" dirty="0">
              <a:latin typeface="Sakkal Majal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6996" y="802929"/>
            <a:ext cx="54290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 </a:t>
            </a:r>
          </a:p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آملين  </a:t>
            </a:r>
          </a:p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تحقيق 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أهدف درس </a:t>
            </a:r>
          </a:p>
          <a:p>
            <a:pPr algn="ctr"/>
            <a:r>
              <a:rPr lang="ar-BH" sz="3200" b="1" dirty="0" smtClean="0">
                <a:solidFill>
                  <a:srgbClr val="CC66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مبدأ المصلحة التأمينية والسبب القريب</a:t>
            </a:r>
          </a:p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شكرا 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التوفيق </a:t>
            </a: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والنجاح</a:t>
            </a:r>
          </a:p>
          <a:p>
            <a:pPr algn="r"/>
            <a:endParaRPr lang="ar-BH" sz="2400" b="1" u="sng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3600" y="5204135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4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</a:t>
            </a:r>
            <a:r>
              <a:rPr lang="ar-BH" sz="2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المعلومات: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Sakkal Majalla" panose="02000000000000000000" pitchFamily="2" charset="-78"/>
                <a:hlinkClick r:id="rId4"/>
              </a:rPr>
              <a:t>www.Edunet.com</a:t>
            </a:r>
            <a:r>
              <a:rPr lang="ar-BH" sz="2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Sakkal Majalla" panose="02000000000000000000" pitchFamily="2" charset="-78"/>
              </a:rPr>
              <a:t>       </a:t>
            </a:r>
            <a:r>
              <a:rPr lang="ar-BH" sz="2000" b="1" dirty="0" smtClean="0">
                <a:latin typeface="Century Gothic" panose="020B0502020202020204" pitchFamily="34" charset="0"/>
                <a:cs typeface="Sakkal Majalla" panose="02000000000000000000" pitchFamily="2" charset="-78"/>
              </a:rPr>
              <a:t>1- </a:t>
            </a:r>
            <a:r>
              <a:rPr lang="ar-BH" sz="20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زيارة البوابة التعليمية </a:t>
            </a:r>
            <a:endParaRPr lang="en-US" sz="2000" b="1" dirty="0">
              <a:latin typeface="Century Gothic" panose="020B0502020202020204" pitchFamily="34" charset="0"/>
              <a:cs typeface="Sakkal Majalla" panose="02000000000000000000" pitchFamily="2" charset="-78"/>
            </a:endParaRPr>
          </a:p>
          <a:p>
            <a:pPr algn="r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2-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أسئلة وأنشطة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الكتاب.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11" name="Rectangle 10"/>
            <p:cNvSpPr/>
            <p:nvPr/>
          </p:nvSpPr>
          <p:spPr>
            <a:xfrm>
              <a:off x="-525834" y="6408023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5138183" y="6345925"/>
                <a:ext cx="39757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23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54544" y="275065"/>
            <a:ext cx="3998665" cy="993534"/>
            <a:chOff x="4871183" y="303192"/>
            <a:chExt cx="3998665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1183" y="303192"/>
              <a:ext cx="3998665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025105" y="538349"/>
              <a:ext cx="16385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 smtClean="0">
                  <a:solidFill>
                    <a:srgbClr val="9933FF"/>
                  </a:solidFill>
                </a:rPr>
                <a:t>حالات عملية</a:t>
              </a:r>
              <a:endParaRPr lang="en-US" sz="2800" dirty="0">
                <a:solidFill>
                  <a:srgbClr val="9933FF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402816" y="5618936"/>
            <a:ext cx="677601" cy="600165"/>
            <a:chOff x="5167310" y="5375610"/>
            <a:chExt cx="623889" cy="600165"/>
          </a:xfrm>
        </p:grpSpPr>
        <p:sp>
          <p:nvSpPr>
            <p:cNvPr id="36" name="Rectangle 35"/>
            <p:cNvSpPr/>
            <p:nvPr/>
          </p:nvSpPr>
          <p:spPr>
            <a:xfrm>
              <a:off x="5190554" y="5375610"/>
              <a:ext cx="57740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000" b="1" dirty="0" smtClean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تأمين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167310" y="5575665"/>
              <a:ext cx="6238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000" b="1" dirty="0" smtClean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شامل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905001" y="1745613"/>
            <a:ext cx="6077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أمن رياض على شريكه بمبلغ تأمين 50000 د.ب، علما بأن حصة شريكه في رأس مال الشركة تقدر بـ 30000 د.ب.</a:t>
            </a:r>
            <a:endParaRPr lang="en-US" sz="24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-152400" y="6459828"/>
            <a:ext cx="9289330" cy="381001"/>
            <a:chOff x="-122581" y="6386606"/>
            <a:chExt cx="9289330" cy="381001"/>
          </a:xfrm>
        </p:grpSpPr>
        <p:sp>
          <p:nvSpPr>
            <p:cNvPr id="49" name="Rectangle 48"/>
            <p:cNvSpPr/>
            <p:nvPr/>
          </p:nvSpPr>
          <p:spPr>
            <a:xfrm>
              <a:off x="-122581" y="6386606"/>
              <a:ext cx="581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/>
              <p:cNvSpPr>
                <a:spLocks/>
              </p:cNvSpPr>
              <p:nvPr/>
            </p:nvSpPr>
            <p:spPr>
              <a:xfrm>
                <a:off x="5061983" y="6345925"/>
                <a:ext cx="40519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845750" y="3274676"/>
            <a:ext cx="4783649" cy="2310147"/>
            <a:chOff x="1845750" y="3274676"/>
            <a:chExt cx="4783649" cy="2310147"/>
          </a:xfrm>
        </p:grpSpPr>
        <p:sp>
          <p:nvSpPr>
            <p:cNvPr id="4" name="Cloud 3"/>
            <p:cNvSpPr/>
            <p:nvPr/>
          </p:nvSpPr>
          <p:spPr>
            <a:xfrm>
              <a:off x="1845750" y="3274676"/>
              <a:ext cx="4783649" cy="2310147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29635" y="3698753"/>
              <a:ext cx="381587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24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طبقا لمبدأ </a:t>
              </a:r>
              <a:r>
                <a:rPr lang="ar-BH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المصلحة </a:t>
              </a:r>
              <a:r>
                <a:rPr lang="ar-BH" sz="24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التأمينية يحق له أن </a:t>
              </a:r>
              <a:r>
                <a:rPr lang="ar-BH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يُؤمن </a:t>
              </a:r>
              <a:r>
                <a:rPr lang="ar-BH" sz="24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على حياة شريكه بقدر مشاركته في رأس المال وهو 30000 د.ب .</a:t>
              </a:r>
              <a:endParaRPr lang="en-US" sz="24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1" y="1431226"/>
            <a:ext cx="1083750" cy="129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7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54544" y="275065"/>
            <a:ext cx="3998665" cy="993534"/>
            <a:chOff x="4871183" y="303192"/>
            <a:chExt cx="3998665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1183" y="303192"/>
              <a:ext cx="3998665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025105" y="538349"/>
              <a:ext cx="16385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 smtClean="0">
                  <a:solidFill>
                    <a:srgbClr val="9933FF"/>
                  </a:solidFill>
                </a:rPr>
                <a:t>حالات عملية</a:t>
              </a:r>
              <a:endParaRPr lang="en-US" sz="2800" dirty="0">
                <a:solidFill>
                  <a:srgbClr val="9933FF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905001" y="1745613"/>
            <a:ext cx="6077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أمن راشد على زوجته بمبلغ 20000 دينار لمدة 10 سنوات، و قد طلقها بعد سنتين من التعاقد ، وقد رفضت شركة التأمين تعويضه في نهاية العقد بحجة أنه طلقها خلال العقد.</a:t>
            </a:r>
            <a:endParaRPr lang="en-US" sz="24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-152400" y="6459828"/>
            <a:ext cx="9289330" cy="381001"/>
            <a:chOff x="-122581" y="6386606"/>
            <a:chExt cx="9289330" cy="381001"/>
          </a:xfrm>
        </p:grpSpPr>
        <p:sp>
          <p:nvSpPr>
            <p:cNvPr id="49" name="Rectangle 48"/>
            <p:cNvSpPr/>
            <p:nvPr/>
          </p:nvSpPr>
          <p:spPr>
            <a:xfrm>
              <a:off x="-122581" y="6386606"/>
              <a:ext cx="58140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/>
              <p:cNvSpPr>
                <a:spLocks/>
              </p:cNvSpPr>
              <p:nvPr/>
            </p:nvSpPr>
            <p:spPr>
              <a:xfrm>
                <a:off x="5061983" y="6345925"/>
                <a:ext cx="40519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845750" y="3274676"/>
            <a:ext cx="4783649" cy="2310147"/>
            <a:chOff x="1845750" y="3274676"/>
            <a:chExt cx="4783649" cy="2310147"/>
          </a:xfrm>
        </p:grpSpPr>
        <p:sp>
          <p:nvSpPr>
            <p:cNvPr id="4" name="Cloud 3"/>
            <p:cNvSpPr/>
            <p:nvPr/>
          </p:nvSpPr>
          <p:spPr>
            <a:xfrm>
              <a:off x="1845750" y="3274676"/>
              <a:ext cx="4783649" cy="2310147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29635" y="3698753"/>
              <a:ext cx="381587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يتطلب توافر المصلحة التأمينية بداية التعاقد، وعليه يستحق الزوج مبلغ التأمين المتفق عليه.</a:t>
              </a:r>
              <a:endParaRPr lang="en-US" sz="24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4844" y="1745613"/>
            <a:ext cx="1030906" cy="13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8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648199" y="1739427"/>
            <a:ext cx="4273786" cy="993534"/>
            <a:chOff x="4604088" y="303192"/>
            <a:chExt cx="4265760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83914" y="303192"/>
              <a:ext cx="1285934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604088" y="559527"/>
              <a:ext cx="37489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ar-BH" sz="2800" b="1" dirty="0" smtClean="0">
                  <a:solidFill>
                    <a:srgbClr val="9933FF"/>
                  </a:solidFill>
                </a:rPr>
                <a:t>مبدأ السبب القريب( المباشر)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533184" y="6400800"/>
            <a:ext cx="9677184" cy="404116"/>
            <a:chOff x="-441772" y="6386607"/>
            <a:chExt cx="9677184" cy="404116"/>
          </a:xfrm>
        </p:grpSpPr>
        <p:sp>
          <p:nvSpPr>
            <p:cNvPr id="45" name="Rectangle 44"/>
            <p:cNvSpPr/>
            <p:nvPr/>
          </p:nvSpPr>
          <p:spPr>
            <a:xfrm>
              <a:off x="-441772" y="6450002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r>
                <a:rPr lang="ar-BH" sz="1400" b="1" dirty="0" smtClean="0"/>
                <a:t> </a:t>
              </a:r>
              <a:endParaRPr lang="en-US" sz="1400" b="1" dirty="0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91412" y="6386607"/>
              <a:ext cx="9144000" cy="404116"/>
              <a:chOff x="94376" y="6345925"/>
              <a:chExt cx="9144000" cy="404116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94376" y="6345925"/>
                <a:ext cx="914400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/>
              <p:cNvSpPr>
                <a:spLocks/>
              </p:cNvSpPr>
              <p:nvPr/>
            </p:nvSpPr>
            <p:spPr>
              <a:xfrm>
                <a:off x="5306350" y="6369041"/>
                <a:ext cx="3761710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8681"/>
            <a:ext cx="2209800" cy="162724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4353374" y="340489"/>
            <a:ext cx="3275485" cy="993534"/>
            <a:chOff x="5594363" y="303192"/>
            <a:chExt cx="3275485" cy="99353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36789" y="303192"/>
              <a:ext cx="3133059" cy="993534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594363" y="559527"/>
              <a:ext cx="275868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ar-BH" sz="2800" b="1" dirty="0" smtClean="0">
                  <a:solidFill>
                    <a:srgbClr val="9933FF"/>
                  </a:solidFill>
                </a:rPr>
                <a:t>مبادئ التأمين</a:t>
              </a:r>
              <a:endParaRPr lang="ar-BH" sz="2800" dirty="0">
                <a:solidFill>
                  <a:srgbClr val="9933FF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506149" y="2799602"/>
            <a:ext cx="5791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تسلسل الأحداث المتتابعة للخطر الذي يؤدي إلى وقوع خسارة، كاشتعال نار في مبنى وانتقال الحريق مباشرة  إلى المباني المجاورة.</a:t>
            </a:r>
            <a:endParaRPr lang="en-US" sz="2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635" y="843237"/>
            <a:ext cx="1647825" cy="115252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558" y="2304364"/>
            <a:ext cx="2293633" cy="2798108"/>
            <a:chOff x="-153912" y="2655488"/>
            <a:chExt cx="2293633" cy="27981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9511" y="2759943"/>
              <a:ext cx="1304925" cy="2428875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686677" y="2655488"/>
              <a:ext cx="145304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تتساقط  حبات الدوما  بشكل متتابع ومتسلسل مباشرة بعد سقوط أول</a:t>
              </a:r>
            </a:p>
            <a:p>
              <a:pPr algn="r" rtl="1"/>
              <a:r>
                <a:rPr lang="ar-BH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حبة منها.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153912" y="5084264"/>
              <a:ext cx="22424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BH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(سلسلة أحداث </a:t>
              </a:r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متتابعة</a:t>
              </a:r>
              <a:r>
                <a:rPr lang="ar-BH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)</a:t>
              </a:r>
              <a:endParaRPr lang="en-US" dirty="0"/>
            </a:p>
          </p:txBody>
        </p:sp>
      </p:grpSp>
      <p:sp>
        <p:nvSpPr>
          <p:cNvPr id="4" name="Left Arrow 3"/>
          <p:cNvSpPr/>
          <p:nvPr/>
        </p:nvSpPr>
        <p:spPr>
          <a:xfrm>
            <a:off x="6816377" y="3390628"/>
            <a:ext cx="2105608" cy="1406188"/>
          </a:xfrm>
          <a:prstGeom prst="leftArrow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85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هبت عاصفة في عرض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البحر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Left Arrow 26"/>
          <p:cNvSpPr/>
          <p:nvPr/>
        </p:nvSpPr>
        <p:spPr>
          <a:xfrm>
            <a:off x="3106366" y="4093722"/>
            <a:ext cx="2105608" cy="2017574"/>
          </a:xfrm>
          <a:prstGeom prst="leftArrow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85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تلفت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شحنة الملابس بسبب تسرب الزيت 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5661" y="4697198"/>
            <a:ext cx="2030872" cy="1430191"/>
          </a:xfrm>
          <a:prstGeom prst="rect">
            <a:avLst/>
          </a:prstGeom>
        </p:spPr>
      </p:pic>
      <p:sp>
        <p:nvSpPr>
          <p:cNvPr id="33" name="Left Arrow 32"/>
          <p:cNvSpPr/>
          <p:nvPr/>
        </p:nvSpPr>
        <p:spPr>
          <a:xfrm>
            <a:off x="5006447" y="3596054"/>
            <a:ext cx="2105608" cy="2017574"/>
          </a:xfrm>
          <a:prstGeom prst="leftArrow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85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تضررت علب الزيت المشحونة على الباخرة</a:t>
            </a:r>
            <a:endParaRPr lang="en-US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823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 animBg="1"/>
      <p:bldP spid="27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54544" y="275065"/>
            <a:ext cx="3998665" cy="993534"/>
            <a:chOff x="4871183" y="303192"/>
            <a:chExt cx="3998665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1183" y="303192"/>
              <a:ext cx="3998665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025105" y="538349"/>
              <a:ext cx="16385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 smtClean="0">
                  <a:solidFill>
                    <a:srgbClr val="9933FF"/>
                  </a:solidFill>
                </a:rPr>
                <a:t>حالات عملية</a:t>
              </a:r>
              <a:endParaRPr lang="en-US" sz="2800" dirty="0">
                <a:solidFill>
                  <a:srgbClr val="9933FF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3810000" y="1500089"/>
            <a:ext cx="47850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احترق المنزل 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فانتقلت الحريق منه إلى المنزل المجاور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ثم المنزل 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 كما سرق المنزل 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في اليوم الثاني للحريق،  وقد طالب أصحاب المنزل 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B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 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بالتعويض عن الخسائر.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4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-396565" y="6459829"/>
            <a:ext cx="9533495" cy="381000"/>
            <a:chOff x="-366746" y="6386607"/>
            <a:chExt cx="9533495" cy="381000"/>
          </a:xfrm>
        </p:grpSpPr>
        <p:sp>
          <p:nvSpPr>
            <p:cNvPr id="49" name="Rectangle 48"/>
            <p:cNvSpPr/>
            <p:nvPr/>
          </p:nvSpPr>
          <p:spPr>
            <a:xfrm>
              <a:off x="-366746" y="642321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661" y="618666"/>
            <a:ext cx="3261652" cy="230127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75975" y="3121098"/>
            <a:ext cx="8319103" cy="2310147"/>
            <a:chOff x="643170" y="3286661"/>
            <a:chExt cx="7116523" cy="2310147"/>
          </a:xfrm>
        </p:grpSpPr>
        <p:sp>
          <p:nvSpPr>
            <p:cNvPr id="20" name="Cloud 19"/>
            <p:cNvSpPr/>
            <p:nvPr/>
          </p:nvSpPr>
          <p:spPr>
            <a:xfrm>
              <a:off x="643170" y="3286661"/>
              <a:ext cx="7116523" cy="2310147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92273" y="3461787"/>
              <a:ext cx="504514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طبقا لمبدأ التعويض يستحق المنزل </a:t>
              </a:r>
              <a:r>
                <a:rPr lang="en-US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A</a:t>
              </a:r>
              <a:r>
                <a:rPr lang="ar-BH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التعويض</a:t>
              </a:r>
            </a:p>
            <a:p>
              <a:pPr algn="ctr" rtl="1"/>
              <a:r>
                <a:rPr lang="ar-BH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وطبقا لمبدأ السبب القريب يستحق المنزل </a:t>
              </a:r>
              <a:r>
                <a:rPr lang="en-US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B </a:t>
              </a:r>
              <a:r>
                <a:rPr lang="ar-BH" sz="24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و </a:t>
              </a:r>
              <a:r>
                <a:rPr lang="en-US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C</a:t>
              </a:r>
              <a:r>
                <a:rPr lang="ar-BH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التعويض عن الحريق فقط.</a:t>
              </a:r>
            </a:p>
            <a:p>
              <a:pPr algn="ctr" rtl="1"/>
              <a:r>
                <a:rPr lang="ar-BH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وأما السرقة فقد حدثت في اليوم الثاني بعد انقطاع تسلسل الأحداث،</a:t>
              </a:r>
              <a:r>
                <a:rPr lang="ar-BH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وعليه لا يعوض المنزل </a:t>
              </a:r>
              <a:r>
                <a:rPr lang="en-US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C</a:t>
              </a:r>
              <a:r>
                <a:rPr lang="ar-BH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عن السرقة.</a:t>
              </a:r>
              <a:r>
                <a:rPr lang="ar-BH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481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54544" y="275065"/>
            <a:ext cx="3998665" cy="993534"/>
            <a:chOff x="4871183" y="303192"/>
            <a:chExt cx="3998665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71183" y="303192"/>
              <a:ext cx="3998665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025105" y="538349"/>
              <a:ext cx="16385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 smtClean="0">
                  <a:solidFill>
                    <a:srgbClr val="9933FF"/>
                  </a:solidFill>
                </a:rPr>
                <a:t>حالات عملية</a:t>
              </a:r>
              <a:endParaRPr lang="en-US" sz="2800" dirty="0">
                <a:solidFill>
                  <a:srgbClr val="9933FF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762000" y="1500089"/>
            <a:ext cx="7833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بسبب السرعة الزائدة اصطدمت السيارة  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بالسيارة 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B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التي اصطدمت بدورها بالسيارة 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C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4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-396565" y="6459829"/>
            <a:ext cx="9533495" cy="381000"/>
            <a:chOff x="-366746" y="6386607"/>
            <a:chExt cx="9533495" cy="381000"/>
          </a:xfrm>
        </p:grpSpPr>
        <p:sp>
          <p:nvSpPr>
            <p:cNvPr id="49" name="Rectangle 48"/>
            <p:cNvSpPr/>
            <p:nvPr/>
          </p:nvSpPr>
          <p:spPr>
            <a:xfrm>
              <a:off x="-366746" y="642321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مبدأ المصلحة التأمينية والسبب القريب.        المقرر: التأمين      تام  211/ 802</a:t>
              </a:r>
              <a:endParaRPr lang="en-US" sz="1400" b="1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– الفصل 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57197" y="4131077"/>
            <a:ext cx="8319103" cy="1679502"/>
            <a:chOff x="643170" y="3286662"/>
            <a:chExt cx="7116523" cy="1679502"/>
          </a:xfrm>
        </p:grpSpPr>
        <p:sp>
          <p:nvSpPr>
            <p:cNvPr id="20" name="Cloud 19"/>
            <p:cNvSpPr/>
            <p:nvPr/>
          </p:nvSpPr>
          <p:spPr>
            <a:xfrm>
              <a:off x="643170" y="3286662"/>
              <a:ext cx="7116523" cy="1679502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92273" y="3461787"/>
              <a:ext cx="504514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طبقا لمبدأ التعويض تستحق السيارة </a:t>
              </a:r>
              <a:r>
                <a:rPr lang="en-US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A</a:t>
              </a:r>
              <a:r>
                <a:rPr lang="ar-BH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التعويض</a:t>
              </a:r>
              <a:r>
                <a:rPr lang="ar-BH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</a:p>
            <a:p>
              <a:pPr algn="ctr" rtl="1"/>
              <a:r>
                <a:rPr lang="ar-BH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وطبقا لمبدأ السبب القريب تستحق  السيارة </a:t>
              </a:r>
              <a:r>
                <a:rPr lang="en-US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B </a:t>
              </a:r>
              <a:r>
                <a:rPr lang="ar-BH" sz="24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و </a:t>
              </a:r>
              <a:r>
                <a:rPr lang="en-US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C</a:t>
              </a:r>
              <a:r>
                <a:rPr lang="ar-BH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التعويض</a:t>
              </a:r>
              <a:r>
                <a:rPr lang="en-US" sz="2400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.</a:t>
              </a:r>
              <a:endParaRPr lang="en-US" sz="2400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9089" y="2270756"/>
            <a:ext cx="64389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2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heme/theme1.xml><?xml version="1.0" encoding="utf-8"?>
<a:theme xmlns:a="http://schemas.openxmlformats.org/drawingml/2006/main" name="قالب الدرس الإلكتروني - الفصل الدراسي الثاني 2020-2021م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14762</TotalTime>
  <Words>1777</Words>
  <Application>Microsoft Office PowerPoint</Application>
  <PresentationFormat>On-screen Show (4:3)</PresentationFormat>
  <Paragraphs>222</Paragraphs>
  <Slides>41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Century Gothic</vt:lpstr>
      <vt:lpstr>Sakkal Majalla</vt:lpstr>
      <vt:lpstr>Times New Roman</vt:lpstr>
      <vt:lpstr>Wingdings</vt:lpstr>
      <vt:lpstr>قالب الدرس الإلكتروني - الفصل الدراسي الثاني 2020-2021م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التقويم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مكونات سوق التأمين في مملكة البحرين</dc:title>
  <dc:creator>Amina Alseddiqi</dc:creator>
  <cp:lastModifiedBy>Abdulhadi Ahmed Ali Alnatei</cp:lastModifiedBy>
  <cp:revision>1135</cp:revision>
  <dcterms:created xsi:type="dcterms:W3CDTF">2020-03-03T05:49:03Z</dcterms:created>
  <dcterms:modified xsi:type="dcterms:W3CDTF">2021-02-11T10:48:42Z</dcterms:modified>
</cp:coreProperties>
</file>