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256" r:id="rId2"/>
    <p:sldId id="278" r:id="rId3"/>
    <p:sldId id="281" r:id="rId4"/>
    <p:sldId id="421" r:id="rId5"/>
    <p:sldId id="387" r:id="rId6"/>
    <p:sldId id="374" r:id="rId7"/>
    <p:sldId id="422" r:id="rId8"/>
    <p:sldId id="425" r:id="rId9"/>
    <p:sldId id="423" r:id="rId10"/>
    <p:sldId id="424" r:id="rId11"/>
    <p:sldId id="315" r:id="rId12"/>
    <p:sldId id="394" r:id="rId13"/>
    <p:sldId id="397" r:id="rId14"/>
    <p:sldId id="400" r:id="rId15"/>
    <p:sldId id="401" r:id="rId16"/>
    <p:sldId id="406" r:id="rId17"/>
    <p:sldId id="405" r:id="rId18"/>
    <p:sldId id="404" r:id="rId19"/>
    <p:sldId id="403" r:id="rId20"/>
    <p:sldId id="402" r:id="rId21"/>
    <p:sldId id="321" r:id="rId22"/>
    <p:sldId id="322" r:id="rId23"/>
    <p:sldId id="395" r:id="rId24"/>
    <p:sldId id="396" r:id="rId25"/>
    <p:sldId id="398" r:id="rId26"/>
    <p:sldId id="399"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32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933FF"/>
    <a:srgbClr val="CDDEE6"/>
    <a:srgbClr val="CCECFF"/>
    <a:srgbClr val="EA4D3C"/>
    <a:srgbClr val="89C8A0"/>
    <a:srgbClr val="FEED98"/>
    <a:srgbClr val="FBAC3E"/>
    <a:srgbClr val="00B8D0"/>
    <a:srgbClr val="BCA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2" autoAdjust="0"/>
  </p:normalViewPr>
  <p:slideViewPr>
    <p:cSldViewPr>
      <p:cViewPr varScale="1">
        <p:scale>
          <a:sx n="69" d="100"/>
          <a:sy n="69" d="100"/>
        </p:scale>
        <p:origin x="12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2/11/2021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130639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271566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253920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279549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265420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43198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164563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2/11/2021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audio" Target="../media/audio8.wav"/></Relationships>
</file>

<file path=ppt/slides/_rels/slide11.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slide" Target="slide21.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2.xml"/><Relationship Id="rId4" Type="http://schemas.openxmlformats.org/officeDocument/2006/relationships/audio" Target="../media/audio7.wav"/></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3.png"/><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3.png"/><Relationship Id="rId4" Type="http://schemas.openxmlformats.org/officeDocument/2006/relationships/slide" Target="slide25.xml"/></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3.png"/><Relationship Id="rId4" Type="http://schemas.openxmlformats.org/officeDocument/2006/relationships/slide" Target="slide27.xml"/></Relationships>
</file>

<file path=ppt/slides/_rels/slide1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3.png"/><Relationship Id="rId4" Type="http://schemas.openxmlformats.org/officeDocument/2006/relationships/slide" Target="slide29.xml"/></Relationships>
</file>

<file path=ppt/slides/_rels/slide1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3.png"/><Relationship Id="rId4" Type="http://schemas.openxmlformats.org/officeDocument/2006/relationships/slide" Target="slide32.xml"/></Relationships>
</file>

<file path=ppt/slides/_rels/slide1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3.png"/><Relationship Id="rId4" Type="http://schemas.openxmlformats.org/officeDocument/2006/relationships/slide" Target="slide34.xml"/></Relationships>
</file>

<file path=ppt/slides/_rels/slide1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3.png"/><Relationship Id="rId4" Type="http://schemas.openxmlformats.org/officeDocument/2006/relationships/slide" Target="slide35.xml"/></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image" Target="../media/image3.png"/><Relationship Id="rId4" Type="http://schemas.openxmlformats.org/officeDocument/2006/relationships/slide" Target="slide37.xml"/></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3.png"/><Relationship Id="rId4" Type="http://schemas.openxmlformats.org/officeDocument/2006/relationships/slide" Target="slide40.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4.wav"/><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audio" Target="../media/audio5.wav"/><Relationship Id="rId10" Type="http://schemas.openxmlformats.org/officeDocument/2006/relationships/image" Target="../media/image7.png"/><Relationship Id="rId4" Type="http://schemas.openxmlformats.org/officeDocument/2006/relationships/audio" Target="../media/audio3.wav"/><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audio" Target="../media/audio6.wav"/></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dunet.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4.wav"/><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audio" Target="../media/audio7.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audio" Target="../media/audio8.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audio" Target="../media/audio8.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audio" Target="../media/audio8.wav"/></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audio" Target="../media/audio7.wav"/><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5711111" y="3300162"/>
            <a:ext cx="3048000" cy="1077218"/>
          </a:xfrm>
          <a:prstGeom prst="rect">
            <a:avLst/>
          </a:prstGeom>
          <a:solidFill>
            <a:srgbClr val="BCAF2B"/>
          </a:solidFill>
        </p:spPr>
        <p:txBody>
          <a:bodyPr wrap="square" rtlCol="0">
            <a:spAutoFit/>
          </a:bodyPr>
          <a:lstStyle/>
          <a:p>
            <a:pPr algn="ctr"/>
            <a:r>
              <a:rPr lang="ar-BH" sz="3200" b="1" dirty="0" smtClean="0">
                <a:solidFill>
                  <a:schemeClr val="bg1"/>
                </a:solidFill>
                <a:latin typeface="Sakkal Majalla" panose="02000000000000000000" pitchFamily="2" charset="-78"/>
                <a:cs typeface="Sakkal Majalla" panose="02000000000000000000" pitchFamily="2" charset="-78"/>
              </a:rPr>
              <a:t>   التأمين</a:t>
            </a:r>
          </a:p>
          <a:p>
            <a:pPr algn="ctr"/>
            <a:r>
              <a:rPr lang="ar-BH" sz="3200" b="1" dirty="0" smtClean="0">
                <a:solidFill>
                  <a:schemeClr val="bg1"/>
                </a:solidFill>
                <a:latin typeface="Sakkal Majalla" panose="02000000000000000000" pitchFamily="2" charset="-78"/>
                <a:cs typeface="Sakkal Majalla" panose="02000000000000000000" pitchFamily="2" charset="-78"/>
              </a:rPr>
              <a:t>تام 211 / 802</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1828800" y="6486513"/>
            <a:ext cx="7848600" cy="307777"/>
          </a:xfrm>
          <a:prstGeom prst="rect">
            <a:avLst/>
          </a:prstGeom>
        </p:spPr>
        <p:txBody>
          <a:bodyPr wrap="square">
            <a:spAutoFit/>
          </a:bodyPr>
          <a:lstStyle/>
          <a:p>
            <a:pPr algn="ctr"/>
            <a:r>
              <a:rPr lang="ar-BH" sz="1400" b="1" dirty="0" smtClean="0"/>
              <a:t>الصف</a:t>
            </a:r>
            <a:r>
              <a:rPr lang="ar-BH" sz="1400" dirty="0"/>
              <a:t>:  </a:t>
            </a:r>
            <a:r>
              <a:rPr lang="ar-BH" sz="1400" dirty="0" smtClean="0"/>
              <a:t>الثاني                   </a:t>
            </a:r>
            <a:r>
              <a:rPr lang="ar-BH" sz="1400" b="1" dirty="0" smtClean="0"/>
              <a:t>الصفحة</a:t>
            </a:r>
            <a:r>
              <a:rPr lang="ar-BH" sz="1400" dirty="0" smtClean="0"/>
              <a:t>:79-84</a:t>
            </a:r>
            <a:endParaRPr lang="en-US" sz="1400" dirty="0"/>
          </a:p>
        </p:txBody>
      </p:sp>
      <p:sp>
        <p:nvSpPr>
          <p:cNvPr id="17" name="Rectangle 16"/>
          <p:cNvSpPr/>
          <p:nvPr/>
        </p:nvSpPr>
        <p:spPr>
          <a:xfrm>
            <a:off x="4595884" y="1598345"/>
            <a:ext cx="4572000" cy="1354217"/>
          </a:xfrm>
          <a:prstGeom prst="rect">
            <a:avLst/>
          </a:prstGeom>
        </p:spPr>
        <p:txBody>
          <a:bodyPr>
            <a:sp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التأمين</a:t>
            </a:r>
          </a:p>
          <a:p>
            <a:pPr algn="ctr"/>
            <a:r>
              <a:rPr lang="ar-BH" sz="3200" b="1" dirty="0">
                <a:solidFill>
                  <a:srgbClr val="FF0000"/>
                </a:solidFill>
                <a:latin typeface="Sakkal Majalla" panose="02000000000000000000" pitchFamily="2" charset="-78"/>
                <a:cs typeface="Sakkal Majalla" panose="02000000000000000000" pitchFamily="2" charset="-78"/>
              </a:rPr>
              <a:t>الفصل التاسع</a:t>
            </a:r>
          </a:p>
          <a:p>
            <a:pPr algn="ctr"/>
            <a:r>
              <a:rPr lang="ar-BH" sz="3200" b="1" dirty="0" smtClean="0">
                <a:solidFill>
                  <a:srgbClr val="9933FF"/>
                </a:solidFill>
                <a:latin typeface="Sakkal Majalla" panose="02000000000000000000" pitchFamily="2" charset="-78"/>
                <a:cs typeface="Sakkal Majalla" panose="02000000000000000000" pitchFamily="2" charset="-78"/>
              </a:rPr>
              <a:t>مبدأ التعويض والحلول</a:t>
            </a:r>
            <a:endParaRPr lang="en-US" sz="3200" b="1" dirty="0">
              <a:solidFill>
                <a:srgbClr val="9933FF"/>
              </a:solidFill>
              <a:latin typeface="Sakkal Majalla" panose="02000000000000000000" pitchFamily="2" charset="-78"/>
              <a:cs typeface="Sakkal Majalla" panose="02000000000000000000" pitchFamily="2" charset="-78"/>
            </a:endParaRPr>
          </a:p>
        </p:txBody>
      </p:sp>
      <p:grpSp>
        <p:nvGrpSpPr>
          <p:cNvPr id="4" name="Group 3"/>
          <p:cNvGrpSpPr/>
          <p:nvPr/>
        </p:nvGrpSpPr>
        <p:grpSpPr>
          <a:xfrm>
            <a:off x="0" y="6408600"/>
            <a:ext cx="9130587" cy="385690"/>
            <a:chOff x="-16700" y="6341235"/>
            <a:chExt cx="9130587" cy="385690"/>
          </a:xfrm>
        </p:grpSpPr>
        <p:cxnSp>
          <p:nvCxnSpPr>
            <p:cNvPr id="11" name="Straight Connector 10"/>
            <p:cNvCxnSpPr/>
            <p:nvPr/>
          </p:nvCxnSpPr>
          <p:spPr>
            <a:xfrm flipV="1">
              <a:off x="-16700" y="6341235"/>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93501" y="6345925"/>
              <a:ext cx="3720386"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5"/>
          <a:stretch>
            <a:fillRect/>
          </a:stretch>
        </p:blipFill>
        <p:spPr>
          <a:xfrm>
            <a:off x="840170" y="990600"/>
            <a:ext cx="3586796" cy="507669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5"/>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685800" y="6459829"/>
            <a:ext cx="9822730" cy="381000"/>
            <a:chOff x="-655981" y="6386607"/>
            <a:chExt cx="9822730" cy="381000"/>
          </a:xfrm>
        </p:grpSpPr>
        <p:sp>
          <p:nvSpPr>
            <p:cNvPr id="49" name="Rectangle 48"/>
            <p:cNvSpPr/>
            <p:nvPr/>
          </p:nvSpPr>
          <p:spPr>
            <a:xfrm>
              <a:off x="-655981" y="644049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والحلول.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7" name="Cloud Callout 16"/>
          <p:cNvSpPr/>
          <p:nvPr/>
        </p:nvSpPr>
        <p:spPr>
          <a:xfrm>
            <a:off x="643090" y="3728985"/>
            <a:ext cx="8130752" cy="2197307"/>
          </a:xfrm>
          <a:prstGeom prst="cloudCallout">
            <a:avLst>
              <a:gd name="adj1" fmla="val -43189"/>
              <a:gd name="adj2" fmla="val 19162"/>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ar-BH" sz="2400" b="1" dirty="0" smtClean="0">
              <a:solidFill>
                <a:srgbClr val="FF0000"/>
              </a:solidFill>
              <a:latin typeface="Sakkal Majalla" panose="02000000000000000000" pitchFamily="2" charset="-78"/>
              <a:cs typeface="Sakkal Majalla" panose="02000000000000000000" pitchFamily="2" charset="-78"/>
            </a:endParaRPr>
          </a:p>
        </p:txBody>
      </p:sp>
      <p:grpSp>
        <p:nvGrpSpPr>
          <p:cNvPr id="2" name="Group 1"/>
          <p:cNvGrpSpPr/>
          <p:nvPr/>
        </p:nvGrpSpPr>
        <p:grpSpPr>
          <a:xfrm>
            <a:off x="-61228" y="865701"/>
            <a:ext cx="8649181" cy="2786135"/>
            <a:chOff x="-61228" y="865701"/>
            <a:chExt cx="8649181" cy="2786135"/>
          </a:xfrm>
        </p:grpSpPr>
        <p:sp>
          <p:nvSpPr>
            <p:cNvPr id="33" name="Rectangle 32"/>
            <p:cNvSpPr/>
            <p:nvPr/>
          </p:nvSpPr>
          <p:spPr>
            <a:xfrm>
              <a:off x="3171652" y="1405067"/>
              <a:ext cx="5416301" cy="2246769"/>
            </a:xfrm>
            <a:prstGeom prst="rect">
              <a:avLst/>
            </a:prstGeom>
          </p:spPr>
          <p:txBody>
            <a:bodyPr wrap="square">
              <a:spAutoFit/>
            </a:bodyPr>
            <a:lstStyle/>
            <a:p>
              <a:pPr algn="justLow" rtl="1"/>
              <a:r>
                <a:rPr lang="ar-BH" sz="2000" b="1" dirty="0" smtClean="0">
                  <a:latin typeface="Sakkal Majalla" panose="02000000000000000000" pitchFamily="2" charset="-78"/>
                  <a:cs typeface="Sakkal Majalla" panose="02000000000000000000" pitchFamily="2" charset="-78"/>
                </a:rPr>
                <a:t>تعرضت السيارة الخضراء المؤمنة تأمينا شاملا لحادث مروري بسبب عدم التزام السيارة الزرقاء بالوقوف، وقد قررت شركة تأمين السيارة الخضراء دفع القيمة السوقية للسيارة وقدرها </a:t>
              </a:r>
              <a:r>
                <a:rPr lang="ar-BH" sz="2000" b="1" dirty="0" smtClean="0">
                  <a:solidFill>
                    <a:srgbClr val="0070C0"/>
                  </a:solidFill>
                  <a:latin typeface="Sakkal Majalla" panose="02000000000000000000" pitchFamily="2" charset="-78"/>
                  <a:cs typeface="Sakkal Majalla" panose="02000000000000000000" pitchFamily="2" charset="-78"/>
                </a:rPr>
                <a:t>4000</a:t>
              </a:r>
              <a:r>
                <a:rPr lang="ar-BH" sz="2000" b="1" dirty="0" smtClean="0">
                  <a:latin typeface="Sakkal Majalla" panose="02000000000000000000" pitchFamily="2" charset="-78"/>
                  <a:cs typeface="Sakkal Majalla" panose="02000000000000000000" pitchFamily="2" charset="-78"/>
                </a:rPr>
                <a:t> د.ب بعد خصم مبلغ التحمّل </a:t>
              </a:r>
              <a:r>
                <a:rPr lang="ar-BH" sz="2000" b="1" dirty="0" smtClean="0">
                  <a:solidFill>
                    <a:schemeClr val="accent6">
                      <a:lumMod val="50000"/>
                    </a:schemeClr>
                  </a:solidFill>
                  <a:latin typeface="Sakkal Majalla" panose="02000000000000000000" pitchFamily="2" charset="-78"/>
                  <a:cs typeface="Sakkal Majalla" panose="02000000000000000000" pitchFamily="2" charset="-78"/>
                </a:rPr>
                <a:t>150</a:t>
              </a:r>
              <a:r>
                <a:rPr lang="ar-BH" sz="2000" b="1" dirty="0" smtClean="0">
                  <a:latin typeface="Sakkal Majalla" panose="02000000000000000000" pitchFamily="2" charset="-78"/>
                  <a:cs typeface="Sakkal Majalla" panose="02000000000000000000" pitchFamily="2" charset="-78"/>
                </a:rPr>
                <a:t> د.ب، علما بأن مبلغ التأمين 4500 د.ب. ثم  رفعت شركة التأمين قضية على المتسبب في الحادث (السيارة الزرقاء) في المحكمة التي حكمت بتعويض المتضرر مبلغ </a:t>
              </a:r>
              <a:r>
                <a:rPr lang="ar-BH" sz="2000" b="1" dirty="0" smtClean="0">
                  <a:solidFill>
                    <a:srgbClr val="9933FF"/>
                  </a:solidFill>
                  <a:latin typeface="Sakkal Majalla" panose="02000000000000000000" pitchFamily="2" charset="-78"/>
                  <a:cs typeface="Sakkal Majalla" panose="02000000000000000000" pitchFamily="2" charset="-78"/>
                </a:rPr>
                <a:t>5200</a:t>
              </a:r>
              <a:r>
                <a:rPr lang="ar-BH" sz="2000" b="1" dirty="0" smtClean="0">
                  <a:latin typeface="Sakkal Majalla" panose="02000000000000000000" pitchFamily="2" charset="-78"/>
                  <a:cs typeface="Sakkal Majalla" panose="02000000000000000000" pitchFamily="2" charset="-78"/>
                </a:rPr>
                <a:t> د.ب. </a:t>
              </a:r>
              <a:endParaRPr lang="en-US" sz="2000" dirty="0"/>
            </a:p>
          </p:txBody>
        </p:sp>
        <p:pic>
          <p:nvPicPr>
            <p:cNvPr id="4" name="Picture 3"/>
            <p:cNvPicPr>
              <a:picLocks noChangeAspect="1"/>
            </p:cNvPicPr>
            <p:nvPr/>
          </p:nvPicPr>
          <p:blipFill>
            <a:blip r:embed="rId7"/>
            <a:stretch>
              <a:fillRect/>
            </a:stretch>
          </p:blipFill>
          <p:spPr>
            <a:xfrm>
              <a:off x="-61228" y="865701"/>
              <a:ext cx="3232880" cy="2350219"/>
            </a:xfrm>
            <a:prstGeom prst="rect">
              <a:avLst/>
            </a:prstGeom>
          </p:spPr>
        </p:pic>
      </p:grpSp>
      <p:sp>
        <p:nvSpPr>
          <p:cNvPr id="5" name="Rectangle 4"/>
          <p:cNvSpPr/>
          <p:nvPr/>
        </p:nvSpPr>
        <p:spPr>
          <a:xfrm>
            <a:off x="1198469" y="4110626"/>
            <a:ext cx="7242535" cy="1631216"/>
          </a:xfrm>
          <a:prstGeom prst="rect">
            <a:avLst/>
          </a:prstGeom>
        </p:spPr>
        <p:txBody>
          <a:bodyPr wrap="square">
            <a:spAutoFit/>
          </a:bodyPr>
          <a:lstStyle/>
          <a:p>
            <a:pPr algn="r"/>
            <a:r>
              <a:rPr lang="ar-BH" sz="2000" b="1" dirty="0">
                <a:solidFill>
                  <a:srgbClr val="FF0000"/>
                </a:solidFill>
                <a:latin typeface="Sakkal Majalla" panose="02000000000000000000" pitchFamily="2" charset="-78"/>
                <a:cs typeface="Sakkal Majalla" panose="02000000000000000000" pitchFamily="2" charset="-78"/>
              </a:rPr>
              <a:t>طبقا لمبدأ التعويض تدفع شركة تأمين </a:t>
            </a:r>
            <a:r>
              <a:rPr lang="ar-BH" sz="2000" b="1" dirty="0">
                <a:solidFill>
                  <a:schemeClr val="accent6">
                    <a:lumMod val="75000"/>
                  </a:schemeClr>
                </a:solidFill>
                <a:latin typeface="Sakkal Majalla" panose="02000000000000000000" pitchFamily="2" charset="-78"/>
                <a:cs typeface="Sakkal Majalla" panose="02000000000000000000" pitchFamily="2" charset="-78"/>
              </a:rPr>
              <a:t>السيارة الخضراء </a:t>
            </a:r>
            <a:r>
              <a:rPr lang="ar-BH" sz="2000" b="1" dirty="0">
                <a:solidFill>
                  <a:srgbClr val="FF0000"/>
                </a:solidFill>
                <a:latin typeface="Sakkal Majalla" panose="02000000000000000000" pitchFamily="2" charset="-78"/>
                <a:cs typeface="Sakkal Majalla" panose="02000000000000000000" pitchFamily="2" charset="-78"/>
              </a:rPr>
              <a:t>مبلغ </a:t>
            </a:r>
            <a:r>
              <a:rPr lang="ar-BH" sz="2000" b="1" dirty="0" smtClean="0">
                <a:solidFill>
                  <a:srgbClr val="FF0000"/>
                </a:solidFill>
                <a:latin typeface="Sakkal Majalla" panose="02000000000000000000" pitchFamily="2" charset="-78"/>
                <a:cs typeface="Sakkal Majalla" panose="02000000000000000000" pitchFamily="2" charset="-78"/>
              </a:rPr>
              <a:t>التعويض وقدره          (</a:t>
            </a:r>
            <a:r>
              <a:rPr lang="ar-BH" sz="2000" b="1" dirty="0" smtClean="0">
                <a:solidFill>
                  <a:srgbClr val="0070C0"/>
                </a:solidFill>
                <a:latin typeface="Sakkal Majalla" panose="02000000000000000000" pitchFamily="2" charset="-78"/>
                <a:cs typeface="Sakkal Majalla" panose="02000000000000000000" pitchFamily="2" charset="-78"/>
              </a:rPr>
              <a:t>4000</a:t>
            </a:r>
            <a:r>
              <a:rPr lang="ar-BH" sz="2000" b="1" dirty="0" smtClean="0">
                <a:solidFill>
                  <a:srgbClr val="FF0000"/>
                </a:solidFill>
                <a:latin typeface="Sakkal Majalla" panose="02000000000000000000" pitchFamily="2" charset="-78"/>
                <a:cs typeface="Sakkal Majalla" panose="02000000000000000000" pitchFamily="2" charset="-78"/>
              </a:rPr>
              <a:t> </a:t>
            </a:r>
            <a:r>
              <a:rPr lang="ar-BH" sz="2000" b="1" dirty="0">
                <a:solidFill>
                  <a:srgbClr val="FF0000"/>
                </a:solidFill>
                <a:latin typeface="Sakkal Majalla" panose="02000000000000000000" pitchFamily="2" charset="-78"/>
                <a:cs typeface="Sakkal Majalla" panose="02000000000000000000" pitchFamily="2" charset="-78"/>
              </a:rPr>
              <a:t>– </a:t>
            </a:r>
            <a:r>
              <a:rPr lang="ar-BH" sz="2000" b="1" dirty="0">
                <a:solidFill>
                  <a:schemeClr val="accent6">
                    <a:lumMod val="50000"/>
                  </a:schemeClr>
                </a:solidFill>
                <a:latin typeface="Sakkal Majalla" panose="02000000000000000000" pitchFamily="2" charset="-78"/>
                <a:cs typeface="Sakkal Majalla" panose="02000000000000000000" pitchFamily="2" charset="-78"/>
              </a:rPr>
              <a:t>150</a:t>
            </a:r>
            <a:r>
              <a:rPr lang="ar-BH" sz="2000" b="1" dirty="0">
                <a:solidFill>
                  <a:srgbClr val="FF0000"/>
                </a:solidFill>
                <a:latin typeface="Sakkal Majalla" panose="02000000000000000000" pitchFamily="2" charset="-78"/>
                <a:cs typeface="Sakkal Majalla" panose="02000000000000000000" pitchFamily="2" charset="-78"/>
              </a:rPr>
              <a:t> = 3850 د.ب)، وطبقا لمبدأ الحلول تحل محله في مطالبة المتسبب، ثم تدفع له المبلغ الباقي الذي حكمت به </a:t>
            </a:r>
            <a:r>
              <a:rPr lang="ar-BH" sz="2000" b="1" dirty="0" smtClean="0">
                <a:solidFill>
                  <a:srgbClr val="FF0000"/>
                </a:solidFill>
                <a:latin typeface="Sakkal Majalla" panose="02000000000000000000" pitchFamily="2" charset="-78"/>
                <a:cs typeface="Sakkal Majalla" panose="02000000000000000000" pitchFamily="2" charset="-78"/>
              </a:rPr>
              <a:t>المحكمة وقدره  </a:t>
            </a:r>
            <a:r>
              <a:rPr lang="ar-BH" sz="2000" b="1" dirty="0">
                <a:solidFill>
                  <a:srgbClr val="9933FF"/>
                </a:solidFill>
                <a:latin typeface="Sakkal Majalla" panose="02000000000000000000" pitchFamily="2" charset="-78"/>
                <a:cs typeface="Sakkal Majalla" panose="02000000000000000000" pitchFamily="2" charset="-78"/>
              </a:rPr>
              <a:t>5200 </a:t>
            </a:r>
            <a:r>
              <a:rPr lang="ar-BH" sz="2000" b="1" dirty="0">
                <a:solidFill>
                  <a:srgbClr val="FF0000"/>
                </a:solidFill>
                <a:latin typeface="Sakkal Majalla" panose="02000000000000000000" pitchFamily="2" charset="-78"/>
                <a:cs typeface="Sakkal Majalla" panose="02000000000000000000" pitchFamily="2" charset="-78"/>
              </a:rPr>
              <a:t>– </a:t>
            </a:r>
            <a:r>
              <a:rPr lang="ar-BH" sz="2000" b="1" dirty="0">
                <a:solidFill>
                  <a:srgbClr val="0070C0"/>
                </a:solidFill>
                <a:latin typeface="Sakkal Majalla" panose="02000000000000000000" pitchFamily="2" charset="-78"/>
                <a:cs typeface="Sakkal Majalla" panose="02000000000000000000" pitchFamily="2" charset="-78"/>
              </a:rPr>
              <a:t>4000</a:t>
            </a:r>
            <a:r>
              <a:rPr lang="ar-BH" sz="2000" b="1" dirty="0">
                <a:solidFill>
                  <a:srgbClr val="FF0000"/>
                </a:solidFill>
                <a:latin typeface="Sakkal Majalla" panose="02000000000000000000" pitchFamily="2" charset="-78"/>
                <a:cs typeface="Sakkal Majalla" panose="02000000000000000000" pitchFamily="2" charset="-78"/>
              </a:rPr>
              <a:t> = 1200 د.ب</a:t>
            </a:r>
            <a:r>
              <a:rPr lang="ar-BH" sz="2000" b="1" dirty="0" smtClean="0">
                <a:solidFill>
                  <a:srgbClr val="FF0000"/>
                </a:solidFill>
                <a:latin typeface="Sakkal Majalla" panose="02000000000000000000" pitchFamily="2" charset="-78"/>
                <a:cs typeface="Sakkal Majalla" panose="02000000000000000000" pitchFamily="2" charset="-78"/>
              </a:rPr>
              <a:t>.</a:t>
            </a:r>
          </a:p>
          <a:p>
            <a:pPr algn="r"/>
            <a:r>
              <a:rPr lang="ar-BH" sz="2000" b="1" dirty="0">
                <a:solidFill>
                  <a:srgbClr val="FF0000"/>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                                               أي يستحق = </a:t>
            </a:r>
            <a:r>
              <a:rPr lang="ar-BH" sz="2000" b="1" dirty="0" smtClean="0">
                <a:solidFill>
                  <a:srgbClr val="CC66FF"/>
                </a:solidFill>
                <a:latin typeface="Sakkal Majalla" panose="02000000000000000000" pitchFamily="2" charset="-78"/>
                <a:cs typeface="Sakkal Majalla" panose="02000000000000000000" pitchFamily="2" charset="-78"/>
              </a:rPr>
              <a:t>5200</a:t>
            </a:r>
            <a:r>
              <a:rPr lang="ar-BH" sz="2000" b="1" dirty="0" smtClean="0">
                <a:solidFill>
                  <a:srgbClr val="FF0000"/>
                </a:solidFill>
                <a:latin typeface="Sakkal Majalla" panose="02000000000000000000" pitchFamily="2" charset="-78"/>
                <a:cs typeface="Sakkal Majalla" panose="02000000000000000000" pitchFamily="2" charset="-78"/>
              </a:rPr>
              <a:t> – </a:t>
            </a:r>
            <a:r>
              <a:rPr lang="ar-BH" sz="2000" b="1" dirty="0" smtClean="0">
                <a:solidFill>
                  <a:schemeClr val="accent6">
                    <a:lumMod val="50000"/>
                  </a:schemeClr>
                </a:solidFill>
                <a:latin typeface="Sakkal Majalla" panose="02000000000000000000" pitchFamily="2" charset="-78"/>
                <a:cs typeface="Sakkal Majalla" panose="02000000000000000000" pitchFamily="2" charset="-78"/>
              </a:rPr>
              <a:t>150</a:t>
            </a:r>
            <a:r>
              <a:rPr lang="ar-BH" sz="2000" b="1" dirty="0" smtClean="0">
                <a:solidFill>
                  <a:srgbClr val="FF0000"/>
                </a:solidFill>
                <a:latin typeface="Sakkal Majalla" panose="02000000000000000000" pitchFamily="2" charset="-78"/>
                <a:cs typeface="Sakkal Majalla" panose="02000000000000000000" pitchFamily="2" charset="-78"/>
              </a:rPr>
              <a:t> = 5050 د.ب. </a:t>
            </a:r>
          </a:p>
          <a:p>
            <a:pPr algn="ctr"/>
            <a:r>
              <a:rPr lang="ar-BH" sz="2000" b="1" dirty="0">
                <a:solidFill>
                  <a:srgbClr val="FF0000"/>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 </a:t>
            </a:r>
            <a:endParaRPr lang="ar-BH" sz="20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264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style.rotation</p:attrName>
                                        </p:attrNameLst>
                                      </p:cBhvr>
                                      <p:tavLst>
                                        <p:tav tm="0">
                                          <p:val>
                                            <p:fltVal val="720"/>
                                          </p:val>
                                        </p:tav>
                                        <p:tav tm="100000">
                                          <p:val>
                                            <p:fltVal val="0"/>
                                          </p:val>
                                        </p:tav>
                                      </p:tavLst>
                                    </p:anim>
                                    <p:anim calcmode="lin" valueType="num">
                                      <p:cBhvr>
                                        <p:cTn id="21" dur="2000" fill="hold"/>
                                        <p:tgtEl>
                                          <p:spTgt spid="17"/>
                                        </p:tgtEl>
                                        <p:attrNameLst>
                                          <p:attrName>ppt_h</p:attrName>
                                        </p:attrNameLst>
                                      </p:cBhvr>
                                      <p:tavLst>
                                        <p:tav tm="0">
                                          <p:val>
                                            <p:fltVal val="0"/>
                                          </p:val>
                                        </p:tav>
                                        <p:tav tm="100000">
                                          <p:val>
                                            <p:strVal val="#ppt_h"/>
                                          </p:val>
                                        </p:tav>
                                      </p:tavLst>
                                    </p:anim>
                                    <p:anim calcmode="lin" valueType="num">
                                      <p:cBhvr>
                                        <p:cTn id="22"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5">
                                            <p:txEl>
                                              <p:pRg st="0" end="0"/>
                                            </p:txEl>
                                          </p:spTgt>
                                        </p:tgtEl>
                                        <p:attrNameLst>
                                          <p:attrName>style.visibility</p:attrName>
                                        </p:attrNameLst>
                                      </p:cBhvr>
                                      <p:to>
                                        <p:strVal val="visible"/>
                                      </p:to>
                                    </p:set>
                                    <p:anim by="(-#ppt_w*2)" calcmode="lin" valueType="num">
                                      <p:cBhvr rctx="PPT">
                                        <p:cTn id="27" dur="500" autoRev="1" fill="hold">
                                          <p:stCondLst>
                                            <p:cond delay="0"/>
                                          </p:stCondLst>
                                        </p:cTn>
                                        <p:tgtEl>
                                          <p:spTgt spid="5">
                                            <p:txEl>
                                              <p:pRg st="0" end="0"/>
                                            </p:txEl>
                                          </p:spTgt>
                                        </p:tgtEl>
                                        <p:attrNameLst>
                                          <p:attrName>ppt_w</p:attrName>
                                        </p:attrNameLst>
                                      </p:cBhvr>
                                    </p:anim>
                                    <p:anim by="(#ppt_w*0.50)" calcmode="lin" valueType="num">
                                      <p:cBhvr>
                                        <p:cTn id="28" dur="500" decel="50000" autoRev="1" fill="hold">
                                          <p:stCondLst>
                                            <p:cond delay="0"/>
                                          </p:stCondLst>
                                        </p:cTn>
                                        <p:tgtEl>
                                          <p:spTgt spid="5">
                                            <p:txEl>
                                              <p:pRg st="0" end="0"/>
                                            </p:txEl>
                                          </p:spTgt>
                                        </p:tgtEl>
                                        <p:attrNameLst>
                                          <p:attrName>ppt_x</p:attrName>
                                        </p:attrNameLst>
                                      </p:cBhvr>
                                    </p:anim>
                                    <p:anim from="(-#ppt_h/2)" to="(#ppt_y)" calcmode="lin" valueType="num">
                                      <p:cBhvr>
                                        <p:cTn id="29" dur="1000" fill="hold">
                                          <p:stCondLst>
                                            <p:cond delay="0"/>
                                          </p:stCondLst>
                                        </p:cTn>
                                        <p:tgtEl>
                                          <p:spTgt spid="5">
                                            <p:txEl>
                                              <p:pRg st="0" end="0"/>
                                            </p:txEl>
                                          </p:spTgt>
                                        </p:tgtEl>
                                        <p:attrNameLst>
                                          <p:attrName>ppt_y</p:attrName>
                                        </p:attrNameLst>
                                      </p:cBhvr>
                                    </p:anim>
                                    <p:animRot by="21600000">
                                      <p:cBhvr>
                                        <p:cTn id="30" dur="1000" fill="hold">
                                          <p:stCondLst>
                                            <p:cond delay="0"/>
                                          </p:stCondLst>
                                        </p:cTn>
                                        <p:tgtEl>
                                          <p:spTgt spid="5">
                                            <p:txEl>
                                              <p:pRg st="0" end="0"/>
                                            </p:txEl>
                                          </p:spTgt>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5">
                                            <p:txEl>
                                              <p:pRg st="1" end="1"/>
                                            </p:txEl>
                                          </p:spTgt>
                                        </p:tgtEl>
                                        <p:attrNameLst>
                                          <p:attrName>ppt_w</p:attrName>
                                        </p:attrNameLst>
                                      </p:cBhvr>
                                    </p:anim>
                                    <p:anim by="(#ppt_w*0.50)" calcmode="lin" valueType="num">
                                      <p:cBhvr>
                                        <p:cTn id="36" dur="500" decel="50000" autoRev="1" fill="hold">
                                          <p:stCondLst>
                                            <p:cond delay="0"/>
                                          </p:stCondLst>
                                        </p:cTn>
                                        <p:tgtEl>
                                          <p:spTgt spid="5">
                                            <p:txEl>
                                              <p:pRg st="1" end="1"/>
                                            </p:txEl>
                                          </p:spTgt>
                                        </p:tgtEl>
                                        <p:attrNameLst>
                                          <p:attrName>ppt_x</p:attrName>
                                        </p:attrNameLst>
                                      </p:cBhvr>
                                    </p:anim>
                                    <p:anim from="(-#ppt_h/2)" to="(#ppt_y)" calcmode="lin" valueType="num">
                                      <p:cBhvr>
                                        <p:cTn id="37" dur="1000" fill="hold">
                                          <p:stCondLst>
                                            <p:cond delay="0"/>
                                          </p:stCondLst>
                                        </p:cTn>
                                        <p:tgtEl>
                                          <p:spTgt spid="5">
                                            <p:txEl>
                                              <p:pRg st="1" end="1"/>
                                            </p:txEl>
                                          </p:spTgt>
                                        </p:tgtEl>
                                        <p:attrNameLst>
                                          <p:attrName>ppt_y</p:attrName>
                                        </p:attrNameLst>
                                      </p:cBhvr>
                                    </p:anim>
                                    <p:animRot by="21600000">
                                      <p:cBhvr>
                                        <p:cTn id="38" dur="1000" fill="hold">
                                          <p:stCondLst>
                                            <p:cond delay="0"/>
                                          </p:stCondLst>
                                        </p:cTn>
                                        <p:tgtEl>
                                          <p:spTgt spid="5">
                                            <p:txEl>
                                              <p:pRg st="1" end="1"/>
                                            </p:txEl>
                                          </p:spTgt>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type.wav"/>
                                        </p:tgtEl>
                                      </p:cMediaNode>
                                    </p:audio>
                                  </p:subTnLst>
                                </p:cTn>
                              </p:par>
                              <p:par>
                                <p:cTn id="39" presetID="56" presetClass="entr" presetSubtype="0" fill="hold" nodeType="withEffect">
                                  <p:stCondLst>
                                    <p:cond delay="0"/>
                                  </p:stCondLst>
                                  <p:iterate type="lt">
                                    <p:tmPct val="10000"/>
                                  </p:iterate>
                                  <p:childTnLst>
                                    <p:set>
                                      <p:cBhvr>
                                        <p:cTn id="40" dur="1" fill="hold">
                                          <p:stCondLst>
                                            <p:cond delay="0"/>
                                          </p:stCondLst>
                                        </p:cTn>
                                        <p:tgtEl>
                                          <p:spTgt spid="5">
                                            <p:txEl>
                                              <p:pRg st="2" end="2"/>
                                            </p:txEl>
                                          </p:spTgt>
                                        </p:tgtEl>
                                        <p:attrNameLst>
                                          <p:attrName>style.visibility</p:attrName>
                                        </p:attrNameLst>
                                      </p:cBhvr>
                                      <p:to>
                                        <p:strVal val="visible"/>
                                      </p:to>
                                    </p:set>
                                    <p:anim by="(-#ppt_w*2)" calcmode="lin" valueType="num">
                                      <p:cBhvr rctx="PPT">
                                        <p:cTn id="41" dur="500" autoRev="1" fill="hold">
                                          <p:stCondLst>
                                            <p:cond delay="0"/>
                                          </p:stCondLst>
                                        </p:cTn>
                                        <p:tgtEl>
                                          <p:spTgt spid="5">
                                            <p:txEl>
                                              <p:pRg st="2" end="2"/>
                                            </p:txEl>
                                          </p:spTgt>
                                        </p:tgtEl>
                                        <p:attrNameLst>
                                          <p:attrName>ppt_w</p:attrName>
                                        </p:attrNameLst>
                                      </p:cBhvr>
                                    </p:anim>
                                    <p:anim by="(#ppt_w*0.50)" calcmode="lin" valueType="num">
                                      <p:cBhvr>
                                        <p:cTn id="42" dur="500" decel="50000" autoRev="1" fill="hold">
                                          <p:stCondLst>
                                            <p:cond delay="0"/>
                                          </p:stCondLst>
                                        </p:cTn>
                                        <p:tgtEl>
                                          <p:spTgt spid="5">
                                            <p:txEl>
                                              <p:pRg st="2" end="2"/>
                                            </p:txEl>
                                          </p:spTgt>
                                        </p:tgtEl>
                                        <p:attrNameLst>
                                          <p:attrName>ppt_x</p:attrName>
                                        </p:attrNameLst>
                                      </p:cBhvr>
                                    </p:anim>
                                    <p:anim from="(-#ppt_h/2)" to="(#ppt_y)" calcmode="lin" valueType="num">
                                      <p:cBhvr>
                                        <p:cTn id="43" dur="1000" fill="hold">
                                          <p:stCondLst>
                                            <p:cond delay="0"/>
                                          </p:stCondLst>
                                        </p:cTn>
                                        <p:tgtEl>
                                          <p:spTgt spid="5">
                                            <p:txEl>
                                              <p:pRg st="2" end="2"/>
                                            </p:txEl>
                                          </p:spTgt>
                                        </p:tgtEl>
                                        <p:attrNameLst>
                                          <p:attrName>ppt_y</p:attrName>
                                        </p:attrNameLst>
                                      </p:cBhvr>
                                    </p:anim>
                                    <p:animRot by="21600000">
                                      <p:cBhvr>
                                        <p:cTn id="44" dur="1000" fill="hold">
                                          <p:stCondLst>
                                            <p:cond delay="0"/>
                                          </p:stCondLst>
                                        </p:cTn>
                                        <p:tgtEl>
                                          <p:spTgt spid="5">
                                            <p:txEl>
                                              <p:pRg st="2" end="2"/>
                                            </p:txEl>
                                          </p:spTgt>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0483" y="316055"/>
            <a:ext cx="1530261" cy="868194"/>
          </a:xfrm>
          <a:solidFill>
            <a:srgbClr val="FF0000"/>
          </a:solidFill>
        </p:spPr>
        <p:txBody>
          <a:bodyPr>
            <a:normAutofit/>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0" y="1637927"/>
            <a:ext cx="9081103" cy="446276"/>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تعد عقود التأمين من العقود التعويضية التي تطبق مبدأ التعويض على تأمين الحياة.</a:t>
            </a:r>
          </a:p>
        </p:txBody>
      </p:sp>
      <p:sp>
        <p:nvSpPr>
          <p:cNvPr id="6" name="Flowchart: Terminator 5">
            <a:hlinkClick r:id="rId5"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1143000" y="557243"/>
            <a:ext cx="5007979"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اضغط على مربع الإجابة الصحيحة في </a:t>
            </a:r>
            <a:r>
              <a:rPr lang="ar-BH" sz="2400" b="1" dirty="0" err="1" smtClean="0">
                <a:solidFill>
                  <a:schemeClr val="bg1"/>
                </a:solidFill>
                <a:latin typeface="Sakkal Majalla" panose="02000000000000000000" pitchFamily="2" charset="-78"/>
                <a:cs typeface="Sakkal Majalla" panose="02000000000000000000" pitchFamily="2" charset="-78"/>
              </a:rPr>
              <a:t>مايلي</a:t>
            </a:r>
            <a:r>
              <a:rPr lang="ar-BH" sz="2400" b="1" dirty="0" smtClean="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85223" y="6459829"/>
            <a:ext cx="9722153" cy="381000"/>
            <a:chOff x="-555404" y="6386607"/>
            <a:chExt cx="9722153" cy="381000"/>
          </a:xfrm>
        </p:grpSpPr>
        <p:sp>
          <p:nvSpPr>
            <p:cNvPr id="16" name="Rectangle 15"/>
            <p:cNvSpPr/>
            <p:nvPr/>
          </p:nvSpPr>
          <p:spPr>
            <a:xfrm>
              <a:off x="-555404" y="643697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7"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par>
                                <p:cTn id="35" presetID="26"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80">
                                          <p:stCondLst>
                                            <p:cond delay="0"/>
                                          </p:stCondLst>
                                        </p:cTn>
                                        <p:tgtEl>
                                          <p:spTgt spid="22"/>
                                        </p:tgtEl>
                                      </p:cBhvr>
                                    </p:animEffect>
                                    <p:anim calcmode="lin" valueType="num">
                                      <p:cBhvr>
                                        <p:cTn id="3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3" dur="26">
                                          <p:stCondLst>
                                            <p:cond delay="650"/>
                                          </p:stCondLst>
                                        </p:cTn>
                                        <p:tgtEl>
                                          <p:spTgt spid="22"/>
                                        </p:tgtEl>
                                      </p:cBhvr>
                                      <p:to x="100000" y="60000"/>
                                    </p:animScale>
                                    <p:animScale>
                                      <p:cBhvr>
                                        <p:cTn id="44" dur="166" decel="50000">
                                          <p:stCondLst>
                                            <p:cond delay="676"/>
                                          </p:stCondLst>
                                        </p:cTn>
                                        <p:tgtEl>
                                          <p:spTgt spid="22"/>
                                        </p:tgtEl>
                                      </p:cBhvr>
                                      <p:to x="100000" y="100000"/>
                                    </p:animScale>
                                    <p:animScale>
                                      <p:cBhvr>
                                        <p:cTn id="45" dur="26">
                                          <p:stCondLst>
                                            <p:cond delay="1312"/>
                                          </p:stCondLst>
                                        </p:cTn>
                                        <p:tgtEl>
                                          <p:spTgt spid="22"/>
                                        </p:tgtEl>
                                      </p:cBhvr>
                                      <p:to x="100000" y="80000"/>
                                    </p:animScale>
                                    <p:animScale>
                                      <p:cBhvr>
                                        <p:cTn id="46" dur="166" decel="50000">
                                          <p:stCondLst>
                                            <p:cond delay="1338"/>
                                          </p:stCondLst>
                                        </p:cTn>
                                        <p:tgtEl>
                                          <p:spTgt spid="22"/>
                                        </p:tgtEl>
                                      </p:cBhvr>
                                      <p:to x="100000" y="100000"/>
                                    </p:animScale>
                                    <p:animScale>
                                      <p:cBhvr>
                                        <p:cTn id="47" dur="26">
                                          <p:stCondLst>
                                            <p:cond delay="1642"/>
                                          </p:stCondLst>
                                        </p:cTn>
                                        <p:tgtEl>
                                          <p:spTgt spid="22"/>
                                        </p:tgtEl>
                                      </p:cBhvr>
                                      <p:to x="100000" y="90000"/>
                                    </p:animScale>
                                    <p:animScale>
                                      <p:cBhvr>
                                        <p:cTn id="48" dur="166" decel="50000">
                                          <p:stCondLst>
                                            <p:cond delay="1668"/>
                                          </p:stCondLst>
                                        </p:cTn>
                                        <p:tgtEl>
                                          <p:spTgt spid="22"/>
                                        </p:tgtEl>
                                      </p:cBhvr>
                                      <p:to x="100000" y="100000"/>
                                    </p:animScale>
                                    <p:animScale>
                                      <p:cBhvr>
                                        <p:cTn id="49" dur="26">
                                          <p:stCondLst>
                                            <p:cond delay="1808"/>
                                          </p:stCondLst>
                                        </p:cTn>
                                        <p:tgtEl>
                                          <p:spTgt spid="22"/>
                                        </p:tgtEl>
                                      </p:cBhvr>
                                      <p:to x="100000" y="95000"/>
                                    </p:animScale>
                                    <p:animScale>
                                      <p:cBhvr>
                                        <p:cTn id="50" dur="166" decel="50000">
                                          <p:stCondLst>
                                            <p:cond delay="1834"/>
                                          </p:stCondLst>
                                        </p:cTn>
                                        <p:tgtEl>
                                          <p:spTgt spid="22"/>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الهدف من تعويض خسائر وأضرار المؤمن له التربح و كسب المال.</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يجب على شركة التأمين عند المطالبة بالتعويض التحقق من عدم وجود وثيقة تأمين أخرى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على نفس موضوع التأمين.</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87498" y="6459829"/>
            <a:ext cx="9724428" cy="381000"/>
            <a:chOff x="-557679" y="6386607"/>
            <a:chExt cx="9724428" cy="381000"/>
          </a:xfrm>
        </p:grpSpPr>
        <p:sp>
          <p:nvSpPr>
            <p:cNvPr id="16" name="Rectangle 15"/>
            <p:cNvSpPr/>
            <p:nvPr/>
          </p:nvSpPr>
          <p:spPr>
            <a:xfrm>
              <a:off x="-557679"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1676400"/>
            <a:ext cx="8915401"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4. تدفع شركة التأمين مبلغ التأمين أو القيمة السوقية أيهما أقل، أو ما تحكم به المحكمة حتى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لوكان أكبر من مبلغ التأمين أو القيمة السوقية.</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19259" y="6459829"/>
            <a:ext cx="9656189" cy="381000"/>
            <a:chOff x="-489440" y="6386607"/>
            <a:chExt cx="9656189" cy="381000"/>
          </a:xfrm>
        </p:grpSpPr>
        <p:sp>
          <p:nvSpPr>
            <p:cNvPr id="16" name="Rectangle 15"/>
            <p:cNvSpPr/>
            <p:nvPr/>
          </p:nvSpPr>
          <p:spPr>
            <a:xfrm>
              <a:off x="-489440" y="644049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والحلول.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 تقدر  شركات التأمين قيمة الخسائر بعد وقوع الخطر المؤمن ضده إلا التأمين البحري يتم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الاتفاق مقدما على مبلغ التعويض .</a:t>
            </a:r>
            <a:endParaRPr lang="en-US" sz="2300" b="1" dirty="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5105400" y="3184834"/>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2321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3187728"/>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62793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6. يتفرع مبدأ الحلول من مبدأ منتهى حسن النية، وهو أن تحل شركة التأمين محل المؤمن له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بالمطالبة. </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4556" y="6459829"/>
            <a:ext cx="9691486" cy="381000"/>
            <a:chOff x="-524737" y="6386607"/>
            <a:chExt cx="9691486" cy="381000"/>
          </a:xfrm>
        </p:grpSpPr>
        <p:sp>
          <p:nvSpPr>
            <p:cNvPr id="16" name="Rectangle 15"/>
            <p:cNvSpPr/>
            <p:nvPr/>
          </p:nvSpPr>
          <p:spPr>
            <a:xfrm>
              <a:off x="-524737" y="645062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99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1154162"/>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تبلغ قيمة سوبرماركت التقديرية 80000 د.ب، ويرغب صاحبها في التأمين عليها ضد خطر الحريق والسرقة عن مبلغ تأمين بـ 60000 د.ب، فإذا بلغت خسائر سرقة السوبرماركت 20000 د.ب فأن المبلغ المستحق للمؤمن له يساوي 20000 د.ب : </a:t>
            </a:r>
          </a:p>
        </p:txBody>
      </p:sp>
      <p:sp>
        <p:nvSpPr>
          <p:cNvPr id="6" name="Flowchart: Terminator 5">
            <a:hlinkClick r:id="rId4" action="ppaction://hlinksldjump"/>
          </p:cNvPr>
          <p:cNvSpPr/>
          <p:nvPr/>
        </p:nvSpPr>
        <p:spPr>
          <a:xfrm>
            <a:off x="5181600" y="3060341"/>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85800" y="6459829"/>
            <a:ext cx="9822730" cy="381000"/>
            <a:chOff x="-655981" y="6386607"/>
            <a:chExt cx="9822730" cy="381000"/>
          </a:xfrm>
        </p:grpSpPr>
        <p:sp>
          <p:nvSpPr>
            <p:cNvPr id="16" name="Rectangle 15"/>
            <p:cNvSpPr/>
            <p:nvPr/>
          </p:nvSpPr>
          <p:spPr>
            <a:xfrm>
              <a:off x="-655981" y="644049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والحلول.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3048000"/>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4330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431" y="1372156"/>
            <a:ext cx="9144000" cy="1508105"/>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أمنت هدى على سيارتها تأمينا شاملا بقسط سنوي قدره 250 د.ب ومبلغ تحمّل 150 د.ب، وبعد شهر  من التأمين احترقت سيارتها بسبب ماس كهربائي، فحررت لها شركة التأمين شيكا بمبلغ 6850 د.ب كتعويض عن القيمة السوقية للسيارة وقدرها  7000د.ب علما بأن مبلغ التأمين 8000 د.ب. </a:t>
            </a:r>
          </a:p>
        </p:txBody>
      </p:sp>
      <p:sp>
        <p:nvSpPr>
          <p:cNvPr id="6" name="Flowchart: Terminator 5">
            <a:hlinkClick r:id="rId4" action="ppaction://hlinksldjump"/>
          </p:cNvPr>
          <p:cNvSpPr/>
          <p:nvPr/>
        </p:nvSpPr>
        <p:spPr>
          <a:xfrm>
            <a:off x="5014278" y="3369926"/>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38445" y="6459829"/>
            <a:ext cx="9775375" cy="381000"/>
            <a:chOff x="-608626" y="6386607"/>
            <a:chExt cx="9775375" cy="381000"/>
          </a:xfrm>
        </p:grpSpPr>
        <p:sp>
          <p:nvSpPr>
            <p:cNvPr id="16" name="Rectangle 15"/>
            <p:cNvSpPr/>
            <p:nvPr/>
          </p:nvSpPr>
          <p:spPr>
            <a:xfrm>
              <a:off x="-608626" y="6459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والحلول.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362200" y="3362896"/>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7661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1508105"/>
          </a:xfrm>
          <a:prstGeom prst="rect">
            <a:avLst/>
          </a:prstGeom>
          <a:solidFill>
            <a:srgbClr val="FFC000"/>
          </a:solidFill>
          <a:effectLst/>
        </p:spPr>
        <p:txBody>
          <a:bodyPr wrap="square" rtlCol="0">
            <a:spAutoFit/>
          </a:bodyPr>
          <a:lstStyle/>
          <a:p>
            <a:pPr marL="457200" indent="-457200" algn="r" rtl="1">
              <a:buAutoNum type="arabicPeriod" startAt="9"/>
            </a:pPr>
            <a:r>
              <a:rPr lang="ar-BH" sz="2300" b="1" dirty="0" smtClean="0">
                <a:latin typeface="Sakkal Majalla" panose="02000000000000000000" pitchFamily="2" charset="-78"/>
                <a:cs typeface="Sakkal Majalla" panose="02000000000000000000" pitchFamily="2" charset="-78"/>
              </a:rPr>
              <a:t>في أول يناير2020م أمن محمود على منزله الكائن في منطقة سند بمبلغ 45000 د.ب ضد خطر الحريق والسرقة الذي ينتهي في 31 ديسمبر 2020م ، وبعد ثلاثة شهور باع المنزل واشترى له منزلا آخر في مدينة حمد، وفي تاريخ 30 سبتمبر 2020م تعرض منزله في مدينة حمد للسرقة وطالب شركة التأمين بالتعويض إلا أنها رفضت دفع التعويض.</a:t>
            </a:r>
          </a:p>
        </p:txBody>
      </p:sp>
      <p:sp>
        <p:nvSpPr>
          <p:cNvPr id="6" name="Flowchart: Terminator 5">
            <a:hlinkClick r:id="rId4" action="ppaction://hlinksldjump"/>
          </p:cNvPr>
          <p:cNvSpPr/>
          <p:nvPr/>
        </p:nvSpPr>
        <p:spPr>
          <a:xfrm>
            <a:off x="5181600" y="3692218"/>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706957" y="6459829"/>
            <a:ext cx="9843887" cy="381000"/>
            <a:chOff x="-677138" y="6386607"/>
            <a:chExt cx="9843887" cy="381000"/>
          </a:xfrm>
        </p:grpSpPr>
        <p:sp>
          <p:nvSpPr>
            <p:cNvPr id="16" name="Rectangle 15"/>
            <p:cNvSpPr/>
            <p:nvPr/>
          </p:nvSpPr>
          <p:spPr>
            <a:xfrm>
              <a:off x="-677138"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والحلول.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286000" y="3655606"/>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5250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606174" y="4183687"/>
            <a:ext cx="6527773" cy="1990673"/>
          </a:xfrm>
          <a:prstGeom prst="rect">
            <a:avLst/>
          </a:prstGeom>
          <a:noFill/>
        </p:spPr>
        <p:txBody>
          <a:bodyPr wrap="square" rtlCol="0">
            <a:spAutoFit/>
          </a:bodyPr>
          <a:lstStyle/>
          <a:p>
            <a:pPr algn="r" rtl="1">
              <a:lnSpc>
                <a:spcPct val="107000"/>
              </a:lnSpc>
            </a:pPr>
            <a:r>
              <a:rPr lang="ar-BH" sz="2400" dirty="0" smtClean="0">
                <a:latin typeface="Sakkal Majalla" panose="02000000000000000000" pitchFamily="2" charset="-78"/>
                <a:cs typeface="Sakkal Majalla" panose="02000000000000000000" pitchFamily="2" charset="-78"/>
              </a:rPr>
              <a:t>1- يعرف </a:t>
            </a:r>
            <a:r>
              <a:rPr lang="ar-BH" sz="2400" dirty="0">
                <a:latin typeface="Sakkal Majalla" panose="02000000000000000000" pitchFamily="2" charset="-78"/>
                <a:cs typeface="Sakkal Majalla" panose="02000000000000000000" pitchFamily="2" charset="-78"/>
              </a:rPr>
              <a:t>مبدأ </a:t>
            </a:r>
            <a:r>
              <a:rPr lang="ar-BH" sz="2400" dirty="0" smtClean="0">
                <a:latin typeface="Sakkal Majalla" panose="02000000000000000000" pitchFamily="2" charset="-78"/>
                <a:cs typeface="Sakkal Majalla" panose="02000000000000000000" pitchFamily="2" charset="-78"/>
              </a:rPr>
              <a:t>التعويض</a:t>
            </a:r>
            <a:r>
              <a:rPr lang="ar-SA" sz="2400" dirty="0" smtClean="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a:p>
            <a:pPr algn="r" rtl="1">
              <a:lnSpc>
                <a:spcPct val="107000"/>
              </a:lnSpc>
            </a:pPr>
            <a:r>
              <a:rPr lang="ar-BH" sz="2400" dirty="0">
                <a:latin typeface="Sakkal Majalla" panose="02000000000000000000" pitchFamily="2" charset="-78"/>
                <a:cs typeface="Sakkal Majalla" panose="02000000000000000000" pitchFamily="2" charset="-78"/>
              </a:rPr>
              <a:t>2- </a:t>
            </a:r>
            <a:r>
              <a:rPr lang="ar-BH" sz="2400" dirty="0" smtClean="0">
                <a:latin typeface="Sakkal Majalla" panose="02000000000000000000" pitchFamily="2" charset="-78"/>
                <a:cs typeface="Sakkal Majalla" panose="02000000000000000000" pitchFamily="2" charset="-78"/>
              </a:rPr>
              <a:t>يعدد شروط تعويض المطالبات</a:t>
            </a:r>
            <a:r>
              <a:rPr lang="ar-SA" sz="2400" dirty="0" smtClean="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a:p>
            <a:pPr algn="just" rtl="1"/>
            <a:r>
              <a:rPr lang="ar-BH" sz="2400" dirty="0">
                <a:latin typeface="Sakkal Majalla" panose="02000000000000000000" pitchFamily="2" charset="-78"/>
                <a:cs typeface="Sakkal Majalla" panose="02000000000000000000" pitchFamily="2" charset="-78"/>
              </a:rPr>
              <a:t>3- </a:t>
            </a:r>
            <a:r>
              <a:rPr lang="ar-BH" sz="2400" dirty="0" smtClean="0">
                <a:latin typeface="Sakkal Majalla" panose="02000000000000000000" pitchFamily="2" charset="-78"/>
                <a:cs typeface="Sakkal Majalla" panose="02000000000000000000" pitchFamily="2" charset="-78"/>
              </a:rPr>
              <a:t>يطبق مبدأ التعويض على حالات عملية.</a:t>
            </a:r>
            <a:endParaRPr lang="ar-BH" sz="2400" dirty="0">
              <a:latin typeface="Sakkal Majalla" panose="02000000000000000000" pitchFamily="2" charset="-78"/>
              <a:cs typeface="Sakkal Majalla" panose="02000000000000000000" pitchFamily="2" charset="-78"/>
            </a:endParaRPr>
          </a:p>
          <a:p>
            <a:pPr algn="just" rtl="1"/>
            <a:r>
              <a:rPr lang="ar-BH" sz="2400" dirty="0">
                <a:latin typeface="Sakkal Majalla" panose="02000000000000000000" pitchFamily="2" charset="-78"/>
                <a:cs typeface="Sakkal Majalla" panose="02000000000000000000" pitchFamily="2" charset="-78"/>
              </a:rPr>
              <a:t>4- </a:t>
            </a:r>
            <a:r>
              <a:rPr lang="ar-BH" sz="2400" dirty="0" smtClean="0">
                <a:latin typeface="Sakkal Majalla" panose="02000000000000000000" pitchFamily="2" charset="-78"/>
                <a:cs typeface="Sakkal Majalla" panose="02000000000000000000" pitchFamily="2" charset="-78"/>
              </a:rPr>
              <a:t>يشرح مبدأ الحلول.</a:t>
            </a:r>
          </a:p>
          <a:p>
            <a:pPr algn="just" rtl="1"/>
            <a:r>
              <a:rPr lang="ar-BH" sz="2400" dirty="0" smtClean="0">
                <a:latin typeface="Sakkal Majalla" panose="02000000000000000000" pitchFamily="2" charset="-78"/>
                <a:cs typeface="Sakkal Majalla" panose="02000000000000000000" pitchFamily="2" charset="-78"/>
              </a:rPr>
              <a:t>5- يطبق مبدأ الحلول على حالات عملية.</a:t>
            </a:r>
            <a:endParaRPr lang="ar-BH" sz="2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3" name="Group 12"/>
          <p:cNvGrpSpPr/>
          <p:nvPr/>
        </p:nvGrpSpPr>
        <p:grpSpPr>
          <a:xfrm>
            <a:off x="-632264" y="6459829"/>
            <a:ext cx="9769194" cy="381000"/>
            <a:chOff x="-602445" y="6386607"/>
            <a:chExt cx="9769194" cy="381000"/>
          </a:xfrm>
        </p:grpSpPr>
        <p:sp>
          <p:nvSpPr>
            <p:cNvPr id="14" name="Rectangle 13"/>
            <p:cNvSpPr/>
            <p:nvPr/>
          </p:nvSpPr>
          <p:spPr>
            <a:xfrm>
              <a:off x="-602445" y="64268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6" name="Group 15"/>
            <p:cNvGrpSpPr/>
            <p:nvPr/>
          </p:nvGrpSpPr>
          <p:grpSpPr>
            <a:xfrm>
              <a:off x="29819" y="6386607"/>
              <a:ext cx="9136930" cy="381000"/>
              <a:chOff x="32783" y="6345925"/>
              <a:chExt cx="9136930" cy="381000"/>
            </a:xfrm>
          </p:grpSpPr>
          <p:cxnSp>
            <p:nvCxnSpPr>
              <p:cNvPr id="17" name="Straight Connector 16"/>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19" name="Group 18"/>
          <p:cNvGrpSpPr/>
          <p:nvPr/>
        </p:nvGrpSpPr>
        <p:grpSpPr>
          <a:xfrm>
            <a:off x="1688582" y="1336374"/>
            <a:ext cx="6363538" cy="2749340"/>
            <a:chOff x="1211733" y="1200929"/>
            <a:chExt cx="6363538" cy="2749340"/>
          </a:xfrm>
        </p:grpSpPr>
        <p:pic>
          <p:nvPicPr>
            <p:cNvPr id="20" name="Picture 19"/>
            <p:cNvPicPr>
              <a:picLocks noChangeAspect="1"/>
            </p:cNvPicPr>
            <p:nvPr/>
          </p:nvPicPr>
          <p:blipFill>
            <a:blip r:embed="rId5"/>
            <a:stretch>
              <a:fillRect/>
            </a:stretch>
          </p:blipFill>
          <p:spPr>
            <a:xfrm>
              <a:off x="1211733" y="1200929"/>
              <a:ext cx="6363538" cy="2749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Rectangle 21"/>
            <p:cNvSpPr/>
            <p:nvPr/>
          </p:nvSpPr>
          <p:spPr>
            <a:xfrm>
              <a:off x="5334000" y="2077935"/>
              <a:ext cx="1896751" cy="769441"/>
            </a:xfrm>
            <a:prstGeom prst="rect">
              <a:avLst/>
            </a:prstGeom>
          </p:spPr>
          <p:txBody>
            <a:bodyPr wrap="square">
              <a:spAutoFit/>
            </a:bodyPr>
            <a:lstStyle/>
            <a:p>
              <a:r>
                <a:rPr lang="ar-BH" sz="4400" b="1" dirty="0" smtClean="0">
                  <a:solidFill>
                    <a:schemeClr val="accent6">
                      <a:lumMod val="50000"/>
                    </a:schemeClr>
                  </a:solidFill>
                  <a:latin typeface="Sakkal Majalla" panose="02000000000000000000" pitchFamily="2" charset="-78"/>
                  <a:cs typeface="Sakkal Majalla" panose="02000000000000000000" pitchFamily="2" charset="-78"/>
                </a:rPr>
                <a:t>الأهداف</a:t>
              </a:r>
              <a:endParaRPr lang="en-US" sz="4400" dirty="0">
                <a:solidFill>
                  <a:schemeClr val="accent6">
                    <a:lumMod val="50000"/>
                  </a:schemeClr>
                </a:solidFill>
              </a:endParaRPr>
            </a:p>
          </p:txBody>
        </p:sp>
        <p:sp>
          <p:nvSpPr>
            <p:cNvPr id="23" name="Rectangle 22"/>
            <p:cNvSpPr/>
            <p:nvPr/>
          </p:nvSpPr>
          <p:spPr>
            <a:xfrm>
              <a:off x="1389314" y="3277616"/>
              <a:ext cx="6008376" cy="430887"/>
            </a:xfrm>
            <a:prstGeom prst="rect">
              <a:avLst/>
            </a:prstGeom>
          </p:spPr>
          <p:txBody>
            <a:bodyPr wrap="none">
              <a:spAutoFit/>
            </a:bodyPr>
            <a:lstStyle/>
            <a:p>
              <a:r>
                <a:rPr lang="ar-BH" sz="2200" b="1" dirty="0" smtClean="0">
                  <a:latin typeface="Sakkal Majalla" panose="02000000000000000000" pitchFamily="2" charset="-78"/>
                  <a:cs typeface="Sakkal Majalla" panose="02000000000000000000" pitchFamily="2" charset="-78"/>
                </a:rPr>
                <a:t>بعد الانتهاء من هذا الدرس ينبغي أن يكون الطالب قادرًا على أن:</a:t>
              </a:r>
              <a:endParaRPr lang="en-US"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1000"/>
                                        <p:tgtEl>
                                          <p:spTgt spid="21">
                                            <p:txEl>
                                              <p:pRg st="0" end="0"/>
                                            </p:txEl>
                                          </p:spTgt>
                                        </p:tgtEl>
                                      </p:cBhvr>
                                    </p:animEffect>
                                    <p:anim calcmode="lin" valueType="num">
                                      <p:cBhvr>
                                        <p:cTn id="2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1">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1000"/>
                                        <p:tgtEl>
                                          <p:spTgt spid="21">
                                            <p:txEl>
                                              <p:pRg st="1" end="1"/>
                                            </p:txEl>
                                          </p:spTgt>
                                        </p:tgtEl>
                                      </p:cBhvr>
                                    </p:animEffect>
                                    <p:anim calcmode="lin" valueType="num">
                                      <p:cBhvr>
                                        <p:cTn id="3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fade">
                                      <p:cBhvr>
                                        <p:cTn id="40" dur="1000"/>
                                        <p:tgtEl>
                                          <p:spTgt spid="21">
                                            <p:txEl>
                                              <p:pRg st="2" end="2"/>
                                            </p:txEl>
                                          </p:spTgt>
                                        </p:tgtEl>
                                      </p:cBhvr>
                                    </p:animEffect>
                                    <p:anim calcmode="lin" valueType="num">
                                      <p:cBhvr>
                                        <p:cTn id="4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fade">
                                      <p:cBhvr>
                                        <p:cTn id="47" dur="1000"/>
                                        <p:tgtEl>
                                          <p:spTgt spid="21">
                                            <p:txEl>
                                              <p:pRg st="3" end="3"/>
                                            </p:txEl>
                                          </p:spTgt>
                                        </p:tgtEl>
                                      </p:cBhvr>
                                    </p:animEffect>
                                    <p:anim calcmode="lin" valueType="num">
                                      <p:cBhvr>
                                        <p:cTn id="48"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1">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laser.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xEl>
                                              <p:pRg st="4" end="4"/>
                                            </p:txEl>
                                          </p:spTgt>
                                        </p:tgtEl>
                                        <p:attrNameLst>
                                          <p:attrName>style.visibility</p:attrName>
                                        </p:attrNameLst>
                                      </p:cBhvr>
                                      <p:to>
                                        <p:strVal val="visible"/>
                                      </p:to>
                                    </p:set>
                                    <p:animEffect transition="in" filter="fade">
                                      <p:cBhvr>
                                        <p:cTn id="54" dur="1000"/>
                                        <p:tgtEl>
                                          <p:spTgt spid="21">
                                            <p:txEl>
                                              <p:pRg st="4" end="4"/>
                                            </p:txEl>
                                          </p:spTgt>
                                        </p:tgtEl>
                                      </p:cBhvr>
                                    </p:animEffect>
                                    <p:anim calcmode="lin" valueType="num">
                                      <p:cBhvr>
                                        <p:cTn id="55"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1508105"/>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10. تعرضت سيارة عبدالغني المؤمن تأمينا شاملا لحادث مروري أدى إلى تدهور سيارته بالكامل، وعوضته شركة التأمين مبلغ التأمين 6000 د.ب فقط بعد خصم مبلغ التحمّل 150د.ب، علما بأن سعرها بالسوق 6500 د.ب، ورفت شركة التأمين على المتسبب قضية في المحكمة التي حكمت بمبلغ تعويض قدره 7000 د.ب.</a:t>
            </a:r>
          </a:p>
        </p:txBody>
      </p:sp>
      <p:sp>
        <p:nvSpPr>
          <p:cNvPr id="6" name="Flowchart: Terminator 5">
            <a:hlinkClick r:id="rId4" action="ppaction://hlinksldjump"/>
          </p:cNvPr>
          <p:cNvSpPr/>
          <p:nvPr/>
        </p:nvSpPr>
        <p:spPr>
          <a:xfrm>
            <a:off x="5257800" y="3415374"/>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781485" y="6459829"/>
            <a:ext cx="9918415" cy="381000"/>
            <a:chOff x="-751666" y="6386607"/>
            <a:chExt cx="9918415" cy="381000"/>
          </a:xfrm>
        </p:grpSpPr>
        <p:sp>
          <p:nvSpPr>
            <p:cNvPr id="16" name="Rectangle 15"/>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والحلول.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3390590"/>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7615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685800" y="6459829"/>
            <a:ext cx="9822730" cy="381000"/>
            <a:chOff x="-655981" y="6386607"/>
            <a:chExt cx="9822730" cy="381000"/>
          </a:xfrm>
        </p:grpSpPr>
        <p:sp>
          <p:nvSpPr>
            <p:cNvPr id="12" name="Rectangle 11"/>
            <p:cNvSpPr/>
            <p:nvPr/>
          </p:nvSpPr>
          <p:spPr>
            <a:xfrm>
              <a:off x="-655981"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997439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422498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16941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2843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200974" y="188089"/>
            <a:ext cx="3275485" cy="993534"/>
            <a:chOff x="5594363" y="303192"/>
            <a:chExt cx="3275485" cy="993534"/>
          </a:xfrm>
        </p:grpSpPr>
        <p:pic>
          <p:nvPicPr>
            <p:cNvPr id="6" name="Picture 5"/>
            <p:cNvPicPr>
              <a:picLocks noChangeAspect="1"/>
            </p:cNvPicPr>
            <p:nvPr/>
          </p:nvPicPr>
          <p:blipFill>
            <a:blip r:embed="rId6"/>
            <a:stretch>
              <a:fillRect/>
            </a:stretch>
          </p:blipFill>
          <p:spPr>
            <a:xfrm>
              <a:off x="5736789" y="303192"/>
              <a:ext cx="3133059" cy="993534"/>
            </a:xfrm>
            <a:prstGeom prst="rect">
              <a:avLst/>
            </a:prstGeom>
          </p:spPr>
        </p:pic>
        <p:sp>
          <p:nvSpPr>
            <p:cNvPr id="7" name="Rectangle 6"/>
            <p:cNvSpPr/>
            <p:nvPr/>
          </p:nvSpPr>
          <p:spPr>
            <a:xfrm>
              <a:off x="5594363" y="559527"/>
              <a:ext cx="2758681" cy="523220"/>
            </a:xfrm>
            <a:prstGeom prst="rect">
              <a:avLst/>
            </a:prstGeom>
          </p:spPr>
          <p:txBody>
            <a:bodyPr wrap="square">
              <a:spAutoFit/>
            </a:bodyPr>
            <a:lstStyle/>
            <a:p>
              <a:pPr algn="r"/>
              <a:r>
                <a:rPr lang="ar-BH" sz="2800" b="1" dirty="0" smtClean="0">
                  <a:solidFill>
                    <a:srgbClr val="9933FF"/>
                  </a:solidFill>
                </a:rPr>
                <a:t>مبدأ التعويض</a:t>
              </a:r>
              <a:endParaRPr lang="ar-BH" sz="2800" dirty="0">
                <a:solidFill>
                  <a:srgbClr val="9933FF"/>
                </a:solidFill>
              </a:endParaRPr>
            </a:p>
          </p:txBody>
        </p:sp>
      </p:grpSp>
      <p:grpSp>
        <p:nvGrpSpPr>
          <p:cNvPr id="13" name="Group 12"/>
          <p:cNvGrpSpPr/>
          <p:nvPr/>
        </p:nvGrpSpPr>
        <p:grpSpPr>
          <a:xfrm>
            <a:off x="-748941" y="6400800"/>
            <a:ext cx="9892941" cy="381000"/>
            <a:chOff x="-657529" y="6386607"/>
            <a:chExt cx="9892941" cy="381000"/>
          </a:xfrm>
        </p:grpSpPr>
        <p:sp>
          <p:nvSpPr>
            <p:cNvPr id="45" name="Rectangle 44"/>
            <p:cNvSpPr/>
            <p:nvPr/>
          </p:nvSpPr>
          <p:spPr>
            <a:xfrm>
              <a:off x="-657529" y="6439961"/>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52177" y="6345925"/>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829653" y="3254539"/>
            <a:ext cx="2695575" cy="3028950"/>
          </a:xfrm>
          <a:prstGeom prst="rect">
            <a:avLst/>
          </a:prstGeom>
        </p:spPr>
      </p:pic>
      <p:sp>
        <p:nvSpPr>
          <p:cNvPr id="26" name="Rectangle 25"/>
          <p:cNvSpPr/>
          <p:nvPr/>
        </p:nvSpPr>
        <p:spPr>
          <a:xfrm>
            <a:off x="3849468" y="1229371"/>
            <a:ext cx="4527344" cy="769441"/>
          </a:xfrm>
          <a:prstGeom prst="rect">
            <a:avLst/>
          </a:prstGeom>
        </p:spPr>
        <p:txBody>
          <a:bodyPr wrap="square">
            <a:spAutoFit/>
          </a:bodyPr>
          <a:lstStyle/>
          <a:p>
            <a:pPr algn="justLow" rtl="1"/>
            <a:r>
              <a:rPr lang="ar-BH" sz="2200" b="1" dirty="0" smtClean="0">
                <a:latin typeface="Sakkal Majalla" panose="02000000000000000000" pitchFamily="2" charset="-78"/>
                <a:cs typeface="Sakkal Majalla" panose="02000000000000000000" pitchFamily="2" charset="-78"/>
              </a:rPr>
              <a:t>تعد عقود التأمين من العقود التعويضية، التي تطبق مبدأ التعويض في التأمينات التالية:</a:t>
            </a:r>
            <a:endParaRPr lang="en-US" sz="2200" b="1" dirty="0">
              <a:latin typeface="Sakkal Majalla" panose="02000000000000000000" pitchFamily="2" charset="-78"/>
              <a:cs typeface="Sakkal Majalla" panose="02000000000000000000" pitchFamily="2" charset="-78"/>
            </a:endParaRPr>
          </a:p>
        </p:txBody>
      </p:sp>
      <p:sp>
        <p:nvSpPr>
          <p:cNvPr id="28" name="Rectangle 27"/>
          <p:cNvSpPr/>
          <p:nvPr/>
        </p:nvSpPr>
        <p:spPr>
          <a:xfrm>
            <a:off x="5042215" y="1990573"/>
            <a:ext cx="2492112" cy="481694"/>
          </a:xfrm>
          <a:prstGeom prst="rect">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تأمين الممتلكات.</a:t>
            </a:r>
          </a:p>
        </p:txBody>
      </p:sp>
      <p:sp>
        <p:nvSpPr>
          <p:cNvPr id="29" name="Rectangle 28"/>
          <p:cNvSpPr/>
          <p:nvPr/>
        </p:nvSpPr>
        <p:spPr>
          <a:xfrm>
            <a:off x="3849468" y="2640087"/>
            <a:ext cx="3689408" cy="481694"/>
          </a:xfrm>
          <a:prstGeom prst="rect">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تأمين المسؤولية المدنية تجاه الغير.</a:t>
            </a:r>
          </a:p>
        </p:txBody>
      </p:sp>
      <p:sp>
        <p:nvSpPr>
          <p:cNvPr id="30" name="Rectangle 29"/>
          <p:cNvSpPr/>
          <p:nvPr/>
        </p:nvSpPr>
        <p:spPr>
          <a:xfrm>
            <a:off x="1003523" y="4035425"/>
            <a:ext cx="3568477" cy="634094"/>
          </a:xfrm>
          <a:prstGeom prst="rect">
            <a:avLst/>
          </a:prstGeom>
          <a:solidFill>
            <a:schemeClr val="tx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Clr>
                <a:srgbClr val="FF0000"/>
              </a:buClr>
            </a:pPr>
            <a:r>
              <a:rPr lang="ar-BH" sz="2000" b="1" dirty="0" smtClean="0">
                <a:solidFill>
                  <a:schemeClr val="bg1"/>
                </a:solidFill>
                <a:latin typeface="Sakkal Majalla" panose="02000000000000000000" pitchFamily="2" charset="-78"/>
                <a:cs typeface="Sakkal Majalla" panose="02000000000000000000" pitchFamily="2" charset="-78"/>
              </a:rPr>
              <a:t>لا يطبق مبدأ التعويض على تأمين الحياة لأن الإنسان لا يقدر بثمن.</a:t>
            </a:r>
          </a:p>
        </p:txBody>
      </p:sp>
      <p:pic>
        <p:nvPicPr>
          <p:cNvPr id="4" name="Picture 3"/>
          <p:cNvPicPr>
            <a:picLocks noChangeAspect="1"/>
          </p:cNvPicPr>
          <p:nvPr/>
        </p:nvPicPr>
        <p:blipFill>
          <a:blip r:embed="rId10"/>
          <a:stretch>
            <a:fillRect/>
          </a:stretch>
        </p:blipFill>
        <p:spPr>
          <a:xfrm>
            <a:off x="12281" y="0"/>
            <a:ext cx="3053020" cy="2250210"/>
          </a:xfrm>
          <a:prstGeom prst="rect">
            <a:avLst/>
          </a:prstGeom>
        </p:spPr>
      </p:pic>
      <p:pic>
        <p:nvPicPr>
          <p:cNvPr id="18" name="Picture 17"/>
          <p:cNvPicPr>
            <a:picLocks noChangeAspect="1"/>
          </p:cNvPicPr>
          <p:nvPr/>
        </p:nvPicPr>
        <p:blipFill>
          <a:blip r:embed="rId11"/>
          <a:stretch>
            <a:fillRect/>
          </a:stretch>
        </p:blipFill>
        <p:spPr>
          <a:xfrm>
            <a:off x="550703" y="1307561"/>
            <a:ext cx="2702391" cy="1685650"/>
          </a:xfrm>
          <a:prstGeom prst="rect">
            <a:avLst/>
          </a:prstGeom>
        </p:spPr>
      </p:pic>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las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 calcmode="lin" valueType="num">
                                      <p:cBhvr>
                                        <p:cTn id="39" dur="1000" fill="hold"/>
                                        <p:tgtEl>
                                          <p:spTgt spid="28"/>
                                        </p:tgtEl>
                                        <p:attrNameLst>
                                          <p:attrName>style.rotation</p:attrName>
                                        </p:attrNameLst>
                                      </p:cBhvr>
                                      <p:tavLst>
                                        <p:tav tm="0">
                                          <p:val>
                                            <p:fltVal val="90"/>
                                          </p:val>
                                        </p:tav>
                                        <p:tav tm="100000">
                                          <p:val>
                                            <p:fltVal val="0"/>
                                          </p:val>
                                        </p:tav>
                                      </p:tavLst>
                                    </p:anim>
                                    <p:animEffect transition="in" filter="fade">
                                      <p:cBhvr>
                                        <p:cTn id="40" dur="10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4" name="wind.wav"/>
                                        </p:tgtEl>
                                      </p:cMediaNode>
                                    </p:audio>
                                  </p:sub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subTnLst>
                                    <p:audio>
                                      <p:cMediaNode>
                                        <p:cTn display="0" masterRel="sameClick">
                                          <p:stCondLst>
                                            <p:cond evt="begin" delay="0">
                                              <p:tn val="43"/>
                                            </p:cond>
                                          </p:stCondLst>
                                          <p:endCondLst>
                                            <p:cond evt="onStopAudio" delay="0">
                                              <p:tgtEl>
                                                <p:sldTgt/>
                                              </p:tgtEl>
                                            </p:cond>
                                          </p:endCondLst>
                                        </p:cTn>
                                        <p:tgtEl>
                                          <p:sndTgt r:embed="rId4" name="wind.wav"/>
                                        </p:tgtEl>
                                      </p:cMediaNode>
                                    </p:audio>
                                  </p:subTnLst>
                                </p:cTn>
                              </p:par>
                            </p:childTnLst>
                          </p:cTn>
                        </p:par>
                      </p:childTnLst>
                    </p:cTn>
                  </p:par>
                  <p:par>
                    <p:cTn id="49" fill="hold">
                      <p:stCondLst>
                        <p:cond delay="indefinite"/>
                      </p:stCondLst>
                      <p:childTnLst>
                        <p:par>
                          <p:cTn id="50" fill="hold">
                            <p:stCondLst>
                              <p:cond delay="0"/>
                            </p:stCondLst>
                            <p:childTnLst>
                              <p:par>
                                <p:cTn id="51" presetID="35"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000"/>
                                        <p:tgtEl>
                                          <p:spTgt spid="3"/>
                                        </p:tgtEl>
                                      </p:cBhvr>
                                    </p:animEffect>
                                    <p:anim calcmode="lin" valueType="num">
                                      <p:cBhvr>
                                        <p:cTn id="54" dur="2000" fill="hold"/>
                                        <p:tgtEl>
                                          <p:spTgt spid="3"/>
                                        </p:tgtEl>
                                        <p:attrNameLst>
                                          <p:attrName>style.rotation</p:attrName>
                                        </p:attrNameLst>
                                      </p:cBhvr>
                                      <p:tavLst>
                                        <p:tav tm="0">
                                          <p:val>
                                            <p:fltVal val="720"/>
                                          </p:val>
                                        </p:tav>
                                        <p:tav tm="100000">
                                          <p:val>
                                            <p:fltVal val="0"/>
                                          </p:val>
                                        </p:tav>
                                      </p:tavLst>
                                    </p:anim>
                                    <p:anim calcmode="lin" valueType="num">
                                      <p:cBhvr>
                                        <p:cTn id="55" dur="2000" fill="hold"/>
                                        <p:tgtEl>
                                          <p:spTgt spid="3"/>
                                        </p:tgtEl>
                                        <p:attrNameLst>
                                          <p:attrName>ppt_h</p:attrName>
                                        </p:attrNameLst>
                                      </p:cBhvr>
                                      <p:tavLst>
                                        <p:tav tm="0">
                                          <p:val>
                                            <p:fltVal val="0"/>
                                          </p:val>
                                        </p:tav>
                                        <p:tav tm="100000">
                                          <p:val>
                                            <p:strVal val="#ppt_h"/>
                                          </p:val>
                                        </p:tav>
                                      </p:tavLst>
                                    </p:anim>
                                    <p:anim calcmode="lin" valueType="num">
                                      <p:cBhvr>
                                        <p:cTn id="56" dur="20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
                                        <p:tgtEl>
                                          <p:spTgt spid="30"/>
                                        </p:tgtEl>
                                      </p:cBhvr>
                                    </p:animEffect>
                                    <p:anim calcmode="lin" valueType="num">
                                      <p:cBhvr>
                                        <p:cTn id="62" dur="400" fill="hold"/>
                                        <p:tgtEl>
                                          <p:spTgt spid="30"/>
                                        </p:tgtEl>
                                        <p:attrNameLst>
                                          <p:attrName>ppt_x</p:attrName>
                                        </p:attrNameLst>
                                      </p:cBhvr>
                                      <p:tavLst>
                                        <p:tav tm="0">
                                          <p:val>
                                            <p:strVal val="#ppt_x"/>
                                          </p:val>
                                        </p:tav>
                                        <p:tav tm="100000">
                                          <p:val>
                                            <p:strVal val="#ppt_x"/>
                                          </p:val>
                                        </p:tav>
                                      </p:tavLst>
                                    </p:anim>
                                    <p:anim calcmode="lin" valueType="num">
                                      <p:cBhvr>
                                        <p:cTn id="63" dur="400" fill="hold"/>
                                        <p:tgtEl>
                                          <p:spTgt spid="30"/>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00174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714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46764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4" name="Rectangle 3"/>
          <p:cNvSpPr/>
          <p:nvPr/>
        </p:nvSpPr>
        <p:spPr>
          <a:xfrm>
            <a:off x="2981209" y="2137944"/>
            <a:ext cx="4572000" cy="1015663"/>
          </a:xfrm>
          <a:prstGeom prst="rect">
            <a:avLst/>
          </a:prstGeom>
        </p:spPr>
        <p:txBody>
          <a:bodyPr>
            <a:spAutoFit/>
          </a:bodyPr>
          <a:lstStyle/>
          <a:p>
            <a:pPr algn="ctr"/>
            <a:endParaRPr lang="ar-BH" sz="2000" b="1" dirty="0">
              <a:solidFill>
                <a:srgbClr val="FF0000"/>
              </a:solidFill>
              <a:latin typeface="Sakkal Majalla" panose="02000000000000000000" pitchFamily="2" charset="-78"/>
              <a:cs typeface="Sakkal Majalla" panose="02000000000000000000" pitchFamily="2" charset="-78"/>
            </a:endParaRPr>
          </a:p>
          <a:p>
            <a:pPr algn="ctr"/>
            <a:r>
              <a:rPr lang="ar-BH" sz="2000" b="1" dirty="0">
                <a:solidFill>
                  <a:srgbClr val="FF0000"/>
                </a:solidFill>
                <a:latin typeface="Sakkal Majalla" panose="02000000000000000000" pitchFamily="2" charset="-78"/>
                <a:cs typeface="Sakkal Majalla" panose="02000000000000000000" pitchFamily="2" charset="-78"/>
              </a:rPr>
              <a:t> </a:t>
            </a:r>
            <a:r>
              <a:rPr lang="ar-BH" sz="2000" b="1" u="sng" dirty="0">
                <a:solidFill>
                  <a:srgbClr val="FF0000"/>
                </a:solidFill>
                <a:latin typeface="Sakkal Majalla" panose="02000000000000000000" pitchFamily="2" charset="-78"/>
                <a:cs typeface="Sakkal Majalla" panose="02000000000000000000" pitchFamily="2" charset="-78"/>
              </a:rPr>
              <a:t>60000</a:t>
            </a:r>
            <a:r>
              <a:rPr lang="ar-BH" sz="2000" b="1" dirty="0">
                <a:solidFill>
                  <a:srgbClr val="FF0000"/>
                </a:solidFill>
                <a:latin typeface="Sakkal Majalla" panose="02000000000000000000" pitchFamily="2" charset="-78"/>
                <a:cs typeface="Sakkal Majalla" panose="02000000000000000000" pitchFamily="2" charset="-78"/>
              </a:rPr>
              <a:t>  ×  </a:t>
            </a:r>
            <a:r>
              <a:rPr lang="ar-BH" sz="2000" b="1" dirty="0" smtClean="0">
                <a:solidFill>
                  <a:srgbClr val="FF0000"/>
                </a:solidFill>
                <a:latin typeface="Sakkal Majalla" panose="02000000000000000000" pitchFamily="2" charset="-78"/>
                <a:cs typeface="Sakkal Majalla" panose="02000000000000000000" pitchFamily="2" charset="-78"/>
              </a:rPr>
              <a:t>20000 </a:t>
            </a:r>
            <a:r>
              <a:rPr lang="ar-BH" sz="2000" b="1" dirty="0">
                <a:solidFill>
                  <a:srgbClr val="FF0000"/>
                </a:solidFill>
                <a:latin typeface="Sakkal Majalla" panose="02000000000000000000" pitchFamily="2" charset="-78"/>
                <a:cs typeface="Sakkal Majalla" panose="02000000000000000000" pitchFamily="2" charset="-78"/>
              </a:rPr>
              <a:t>= 15000 </a:t>
            </a:r>
            <a:r>
              <a:rPr lang="ar-BH" sz="2000" b="1" dirty="0" smtClean="0">
                <a:solidFill>
                  <a:srgbClr val="FF0000"/>
                </a:solidFill>
                <a:latin typeface="Sakkal Majalla" panose="02000000000000000000" pitchFamily="2" charset="-78"/>
                <a:cs typeface="Sakkal Majalla" panose="02000000000000000000" pitchFamily="2" charset="-78"/>
              </a:rPr>
              <a:t>د.ب</a:t>
            </a:r>
            <a:endParaRPr lang="ar-BH" sz="2000" b="1" dirty="0">
              <a:solidFill>
                <a:srgbClr val="FF0000"/>
              </a:solidFill>
              <a:latin typeface="Sakkal Majalla" panose="02000000000000000000" pitchFamily="2" charset="-78"/>
              <a:cs typeface="Sakkal Majalla" panose="02000000000000000000" pitchFamily="2" charset="-78"/>
            </a:endParaRPr>
          </a:p>
          <a:p>
            <a:pPr algn="r"/>
            <a:r>
              <a:rPr lang="ar-BH" sz="2000" b="1" dirty="0">
                <a:solidFill>
                  <a:srgbClr val="FF0000"/>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   80000</a:t>
            </a:r>
            <a:endParaRPr lang="ar-BH" sz="20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193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514883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4" name="Rectangle 3"/>
          <p:cNvSpPr/>
          <p:nvPr/>
        </p:nvSpPr>
        <p:spPr>
          <a:xfrm>
            <a:off x="2981209" y="2199119"/>
            <a:ext cx="4572000" cy="923330"/>
          </a:xfrm>
          <a:prstGeom prst="rect">
            <a:avLst/>
          </a:prstGeom>
        </p:spPr>
        <p:txBody>
          <a:bodyPr>
            <a:spAutoFit/>
          </a:bodyPr>
          <a:lstStyle/>
          <a:p>
            <a:pPr algn="ctr"/>
            <a:endParaRPr lang="ar-BH" b="1" dirty="0">
              <a:solidFill>
                <a:srgbClr val="FF0000"/>
              </a:solidFill>
              <a:latin typeface="Sakkal Majalla" panose="02000000000000000000" pitchFamily="2" charset="-78"/>
              <a:cs typeface="Sakkal Majalla" panose="02000000000000000000" pitchFamily="2" charset="-78"/>
            </a:endParaRPr>
          </a:p>
          <a:p>
            <a:pPr algn="ctr"/>
            <a:r>
              <a:rPr lang="ar-BH" b="1" dirty="0" smtClean="0">
                <a:solidFill>
                  <a:srgbClr val="FF0000"/>
                </a:solidFill>
                <a:latin typeface="Sakkal Majalla" panose="02000000000000000000" pitchFamily="2" charset="-78"/>
                <a:cs typeface="Sakkal Majalla" panose="02000000000000000000" pitchFamily="2" charset="-78"/>
              </a:rPr>
              <a:t>القيمة السوقية أو مبلغ التأمين أيهما أقل.</a:t>
            </a:r>
          </a:p>
          <a:p>
            <a:pPr algn="ctr"/>
            <a:r>
              <a:rPr lang="ar-BH" b="1" dirty="0" smtClean="0">
                <a:solidFill>
                  <a:srgbClr val="FF0000"/>
                </a:solidFill>
                <a:latin typeface="Sakkal Majalla" panose="02000000000000000000" pitchFamily="2" charset="-78"/>
                <a:cs typeface="Sakkal Majalla" panose="02000000000000000000" pitchFamily="2" charset="-78"/>
              </a:rPr>
              <a:t>7000 – 150  =  6850 د.ب</a:t>
            </a:r>
            <a:endParaRPr lang="ar-BH"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239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044211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4" name="Rectangle 3"/>
          <p:cNvSpPr/>
          <p:nvPr/>
        </p:nvSpPr>
        <p:spPr>
          <a:xfrm>
            <a:off x="2981209" y="1916799"/>
            <a:ext cx="4572000" cy="646331"/>
          </a:xfrm>
          <a:prstGeom prst="rect">
            <a:avLst/>
          </a:prstGeom>
        </p:spPr>
        <p:txBody>
          <a:bodyPr>
            <a:spAutoFit/>
          </a:bodyPr>
          <a:lstStyle/>
          <a:p>
            <a:pPr algn="ctr"/>
            <a:endParaRPr lang="ar-BH" b="1" dirty="0">
              <a:solidFill>
                <a:srgbClr val="FF0000"/>
              </a:solidFill>
              <a:latin typeface="Sakkal Majalla" panose="02000000000000000000" pitchFamily="2" charset="-78"/>
              <a:cs typeface="Sakkal Majalla" panose="02000000000000000000" pitchFamily="2" charset="-78"/>
            </a:endParaRPr>
          </a:p>
          <a:p>
            <a:pPr algn="ctr"/>
            <a:r>
              <a:rPr lang="ar-BH" b="1" dirty="0" smtClean="0">
                <a:solidFill>
                  <a:srgbClr val="FF0000"/>
                </a:solidFill>
                <a:latin typeface="Sakkal Majalla" panose="02000000000000000000" pitchFamily="2" charset="-78"/>
                <a:cs typeface="Sakkal Majalla" panose="02000000000000000000" pitchFamily="2" charset="-78"/>
              </a:rPr>
              <a:t>تغير مكان و موضوع التأمين المؤمن عليه.</a:t>
            </a:r>
            <a:endParaRPr lang="ar-BH"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081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255941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الشريحة التالية</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97323" y="6459829"/>
            <a:ext cx="9934253" cy="381000"/>
            <a:chOff x="-767504" y="6386607"/>
            <a:chExt cx="9934253" cy="381000"/>
          </a:xfrm>
        </p:grpSpPr>
        <p:sp>
          <p:nvSpPr>
            <p:cNvPr id="12" name="Rectangle 11"/>
            <p:cNvSpPr/>
            <p:nvPr/>
          </p:nvSpPr>
          <p:spPr>
            <a:xfrm>
              <a:off x="-76750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4" name="Rectangle 3"/>
          <p:cNvSpPr/>
          <p:nvPr/>
        </p:nvSpPr>
        <p:spPr>
          <a:xfrm>
            <a:off x="3277827" y="1256054"/>
            <a:ext cx="5029200" cy="1477328"/>
          </a:xfrm>
          <a:prstGeom prst="rect">
            <a:avLst/>
          </a:prstGeom>
        </p:spPr>
        <p:txBody>
          <a:bodyPr wrap="square">
            <a:spAutoFit/>
          </a:bodyPr>
          <a:lstStyle/>
          <a:p>
            <a:pPr algn="ctr"/>
            <a:endParaRPr lang="ar-BH" b="1" dirty="0">
              <a:solidFill>
                <a:srgbClr val="FF0000"/>
              </a:solidFill>
              <a:latin typeface="Sakkal Majalla" panose="02000000000000000000" pitchFamily="2" charset="-78"/>
              <a:cs typeface="Sakkal Majalla" panose="02000000000000000000" pitchFamily="2" charset="-78"/>
            </a:endParaRPr>
          </a:p>
          <a:p>
            <a:pPr algn="ctr"/>
            <a:r>
              <a:rPr lang="ar-BH" b="1" dirty="0" smtClean="0">
                <a:solidFill>
                  <a:srgbClr val="FF0000"/>
                </a:solidFill>
                <a:latin typeface="Sakkal Majalla" panose="02000000000000000000" pitchFamily="2" charset="-78"/>
                <a:cs typeface="Sakkal Majalla" panose="02000000000000000000" pitchFamily="2" charset="-78"/>
              </a:rPr>
              <a:t>يستحق عبدالغني ما حكمت به المحكمة من تعويض وهو 7000 د.ب مخصوما منه مبلغ التحمل 150د.ب.</a:t>
            </a:r>
          </a:p>
          <a:p>
            <a:pPr algn="ctr"/>
            <a:r>
              <a:rPr lang="ar-BH" b="1" dirty="0" smtClean="0">
                <a:solidFill>
                  <a:srgbClr val="FF0000"/>
                </a:solidFill>
                <a:latin typeface="Sakkal Majalla" panose="02000000000000000000" pitchFamily="2" charset="-78"/>
                <a:cs typeface="Sakkal Majalla" panose="02000000000000000000" pitchFamily="2" charset="-78"/>
              </a:rPr>
              <a:t>أي  7000 – 150= 6850 د.ب.</a:t>
            </a:r>
            <a:endParaRPr lang="ar-BH" b="1" dirty="0">
              <a:solidFill>
                <a:srgbClr val="FF0000"/>
              </a:solidFill>
              <a:latin typeface="Sakkal Majalla" panose="02000000000000000000" pitchFamily="2" charset="-78"/>
              <a:cs typeface="Sakkal Majalla" panose="02000000000000000000" pitchFamily="2" charset="-78"/>
            </a:endParaRPr>
          </a:p>
          <a:p>
            <a:pPr algn="r"/>
            <a:r>
              <a:rPr lang="ar-BH" b="1" dirty="0">
                <a:solidFill>
                  <a:srgbClr val="FF0000"/>
                </a:solidFill>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405611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85800" y="6477000"/>
            <a:ext cx="9829800" cy="381000"/>
            <a:chOff x="-594388" y="6386607"/>
            <a:chExt cx="9829800" cy="381000"/>
          </a:xfrm>
        </p:grpSpPr>
        <p:sp>
          <p:nvSpPr>
            <p:cNvPr id="45" name="Rectangle 44"/>
            <p:cNvSpPr/>
            <p:nvPr/>
          </p:nvSpPr>
          <p:spPr>
            <a:xfrm>
              <a:off x="-594388" y="6423218"/>
              <a:ext cx="6443113" cy="307777"/>
            </a:xfrm>
            <a:prstGeom prst="rect">
              <a:avLst/>
            </a:prstGeom>
          </p:spPr>
          <p:txBody>
            <a:bodyPr wrap="square">
              <a:spAutoFit/>
            </a:bodyPr>
            <a:lstStyle/>
            <a:p>
              <a:pPr algn="ct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مبدأ التعويض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والحلول.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52177" y="6345925"/>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95" y="0"/>
            <a:ext cx="1646183" cy="1268068"/>
          </a:xfrm>
          <a:prstGeom prst="rect">
            <a:avLst/>
          </a:prstGeom>
        </p:spPr>
      </p:pic>
      <p:grpSp>
        <p:nvGrpSpPr>
          <p:cNvPr id="8" name="Group 7"/>
          <p:cNvGrpSpPr/>
          <p:nvPr/>
        </p:nvGrpSpPr>
        <p:grpSpPr>
          <a:xfrm>
            <a:off x="4924929" y="244299"/>
            <a:ext cx="2388771" cy="993534"/>
            <a:chOff x="2027055" y="303192"/>
            <a:chExt cx="6842793" cy="993534"/>
          </a:xfrm>
        </p:grpSpPr>
        <p:pic>
          <p:nvPicPr>
            <p:cNvPr id="6" name="Picture 5"/>
            <p:cNvPicPr>
              <a:picLocks noChangeAspect="1"/>
            </p:cNvPicPr>
            <p:nvPr/>
          </p:nvPicPr>
          <p:blipFill>
            <a:blip r:embed="rId6"/>
            <a:stretch>
              <a:fillRect/>
            </a:stretch>
          </p:blipFill>
          <p:spPr>
            <a:xfrm>
              <a:off x="5532253" y="303192"/>
              <a:ext cx="3337595" cy="993534"/>
            </a:xfrm>
            <a:prstGeom prst="rect">
              <a:avLst/>
            </a:prstGeom>
          </p:spPr>
        </p:pic>
        <p:sp>
          <p:nvSpPr>
            <p:cNvPr id="7" name="Rectangle 6"/>
            <p:cNvSpPr/>
            <p:nvPr/>
          </p:nvSpPr>
          <p:spPr>
            <a:xfrm>
              <a:off x="2027055" y="559527"/>
              <a:ext cx="6325990" cy="461665"/>
            </a:xfrm>
            <a:prstGeom prst="rect">
              <a:avLst/>
            </a:prstGeom>
          </p:spPr>
          <p:txBody>
            <a:bodyPr wrap="square">
              <a:spAutoFit/>
            </a:bodyPr>
            <a:lstStyle/>
            <a:p>
              <a:pPr algn="r"/>
              <a:r>
                <a:rPr lang="ar-BH" sz="2400" b="1" dirty="0" smtClean="0">
                  <a:solidFill>
                    <a:srgbClr val="9933FF"/>
                  </a:solidFill>
                </a:rPr>
                <a:t>إجراءات التعويض</a:t>
              </a:r>
              <a:endParaRPr lang="ar-BH" sz="2400" dirty="0">
                <a:solidFill>
                  <a:srgbClr val="9933FF"/>
                </a:solidFill>
              </a:endParaRPr>
            </a:p>
          </p:txBody>
        </p:sp>
      </p:grpSp>
      <p:sp>
        <p:nvSpPr>
          <p:cNvPr id="18" name="Rectangle 17"/>
          <p:cNvSpPr/>
          <p:nvPr/>
        </p:nvSpPr>
        <p:spPr>
          <a:xfrm>
            <a:off x="1411046" y="2436027"/>
            <a:ext cx="6874822" cy="346626"/>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سريان وثيقة التأمين عند وقوع الخطر المؤمن ضده.</a:t>
            </a:r>
          </a:p>
        </p:txBody>
      </p:sp>
      <p:sp>
        <p:nvSpPr>
          <p:cNvPr id="20" name="Rectangle 19"/>
          <p:cNvSpPr/>
          <p:nvPr/>
        </p:nvSpPr>
        <p:spPr>
          <a:xfrm>
            <a:off x="392503" y="1341923"/>
            <a:ext cx="8358993" cy="959943"/>
          </a:xfrm>
          <a:prstGeom prst="rect">
            <a:avLst/>
          </a:prstGeom>
          <a:solidFill>
            <a:schemeClr val="bg1">
              <a:lumMod val="85000"/>
            </a:schemeClr>
          </a:solidFill>
        </p:spPr>
        <p:txBody>
          <a:bodyPr wrap="square">
            <a:spAutoFit/>
          </a:bodyPr>
          <a:lstStyle/>
          <a:p>
            <a:pPr algn="justLow" rtl="1">
              <a:lnSpc>
                <a:spcPct val="150000"/>
              </a:lnSpc>
            </a:pPr>
            <a:r>
              <a:rPr lang="ar-BH" sz="2000" b="1" dirty="0" smtClean="0">
                <a:latin typeface="Sakkal Majalla" panose="02000000000000000000" pitchFamily="2" charset="-78"/>
                <a:cs typeface="Sakkal Majalla" panose="02000000000000000000" pitchFamily="2" charset="-78"/>
              </a:rPr>
              <a:t>تبدأ إجراءات التعويض </a:t>
            </a:r>
            <a:r>
              <a:rPr lang="ar-BH" sz="2000" b="1" dirty="0" smtClean="0">
                <a:latin typeface="Sakkal Majalla" panose="02000000000000000000" pitchFamily="2" charset="-78"/>
                <a:cs typeface="Sakkal Majalla" panose="02000000000000000000" pitchFamily="2" charset="-78"/>
              </a:rPr>
              <a:t>بملء </a:t>
            </a:r>
            <a:r>
              <a:rPr lang="ar-BH" sz="2000" b="1" dirty="0" smtClean="0">
                <a:latin typeface="Sakkal Majalla" panose="02000000000000000000" pitchFamily="2" charset="-78"/>
                <a:cs typeface="Sakkal Majalla" panose="02000000000000000000" pitchFamily="2" charset="-78"/>
              </a:rPr>
              <a:t>المؤمن له </a:t>
            </a:r>
            <a:r>
              <a:rPr lang="ar-BH"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استمارة المطالبة» بعد وقوع الخطر المؤمن ضده، ثم تقوم شركة التأمين بدراسة المطالبة والتأكد من توافر الشروط التالية قبل التعويض:</a:t>
            </a:r>
          </a:p>
        </p:txBody>
      </p:sp>
      <p:sp>
        <p:nvSpPr>
          <p:cNvPr id="23" name="Rectangle 22"/>
          <p:cNvSpPr/>
          <p:nvPr/>
        </p:nvSpPr>
        <p:spPr>
          <a:xfrm>
            <a:off x="1387310" y="2909786"/>
            <a:ext cx="6874821" cy="346626"/>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تقرير الجهات المختصة عن وقوع الخطر كتقرير الحوادث المرورية والصحي.</a:t>
            </a:r>
          </a:p>
        </p:txBody>
      </p:sp>
      <p:sp>
        <p:nvSpPr>
          <p:cNvPr id="26" name="Rectangle 25"/>
          <p:cNvSpPr/>
          <p:nvPr/>
        </p:nvSpPr>
        <p:spPr>
          <a:xfrm>
            <a:off x="1355889" y="3398892"/>
            <a:ext cx="6926947" cy="346626"/>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عدم وجود وثيقة أخرى تغطي نفس موضوع التأمين.</a:t>
            </a:r>
          </a:p>
        </p:txBody>
      </p:sp>
      <p:sp>
        <p:nvSpPr>
          <p:cNvPr id="27" name="Rectangle 26"/>
          <p:cNvSpPr/>
          <p:nvPr/>
        </p:nvSpPr>
        <p:spPr>
          <a:xfrm>
            <a:off x="1364921" y="3872318"/>
            <a:ext cx="6903887" cy="346626"/>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خصم مبلغ التحمّل من مبلغ التعويض إن وجد كالتأمين الشامل على المركبات.</a:t>
            </a:r>
          </a:p>
        </p:txBody>
      </p:sp>
      <p:sp>
        <p:nvSpPr>
          <p:cNvPr id="25" name="Rectangle 24"/>
          <p:cNvSpPr/>
          <p:nvPr/>
        </p:nvSpPr>
        <p:spPr>
          <a:xfrm>
            <a:off x="1371599" y="4329941"/>
            <a:ext cx="6890532" cy="346626"/>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أن لا يزيد مبلغ التعويض عن مبلغ التأمين أو القيمة السوقية أيهما أقل.</a:t>
            </a:r>
          </a:p>
        </p:txBody>
      </p:sp>
      <p:sp>
        <p:nvSpPr>
          <p:cNvPr id="28" name="Rectangle 27"/>
          <p:cNvSpPr/>
          <p:nvPr/>
        </p:nvSpPr>
        <p:spPr>
          <a:xfrm>
            <a:off x="1371599" y="4814497"/>
            <a:ext cx="6874821" cy="346626"/>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الالتزام بمقدار التعويض الذي تحكم به المحكمة.</a:t>
            </a:r>
          </a:p>
        </p:txBody>
      </p:sp>
      <p:sp>
        <p:nvSpPr>
          <p:cNvPr id="29" name="Rectangle 28"/>
          <p:cNvSpPr/>
          <p:nvPr/>
        </p:nvSpPr>
        <p:spPr>
          <a:xfrm>
            <a:off x="1355889" y="5285893"/>
            <a:ext cx="6890531" cy="346626"/>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تطبيق «شرط النسبية» وهو التعويض عن الخسارة بنسبة التغطية.</a:t>
            </a:r>
          </a:p>
        </p:txBody>
      </p:sp>
    </p:spTree>
    <p:extLst>
      <p:ext uri="{BB962C8B-B14F-4D97-AF65-F5344CB8AC3E}">
        <p14:creationId xmlns:p14="http://schemas.microsoft.com/office/powerpoint/2010/main" val="179234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7" dur="1000" fill="hold"/>
                                        <p:tgtEl>
                                          <p:spTgt spid="20"/>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0"/>
                                        </p:tgtEl>
                                      </p:cBhvr>
                                    </p:animEffect>
                                  </p:childTnLst>
                                  <p:subTnLst>
                                    <p:audio>
                                      <p:cMediaNode>
                                        <p:cTn display="0" masterRel="sameClick">
                                          <p:stCondLst>
                                            <p:cond evt="begin" delay="0">
                                              <p:tn val="12"/>
                                            </p:cond>
                                          </p:stCondLst>
                                          <p:endCondLst>
                                            <p:cond evt="onStopAudio" delay="0">
                                              <p:tgtEl>
                                                <p:sldTgt/>
                                              </p:tgtEl>
                                            </p:cond>
                                          </p:endCondLst>
                                        </p:cTn>
                                        <p:tgtEl>
                                          <p:sndTgt r:embed="rId3" name="wind.wav"/>
                                        </p:tgtEl>
                                      </p:cMediaNode>
                                    </p:audio>
                                  </p:sub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 calcmode="lin" valueType="num">
                                      <p:cBhvr>
                                        <p:cTn id="48"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4"/>
                                            </p:cond>
                                          </p:stCondLst>
                                          <p:endCondLst>
                                            <p:cond evt="onStopAudio" delay="0">
                                              <p:tgtEl>
                                                <p:sldTgt/>
                                              </p:tgtEl>
                                            </p:cond>
                                          </p:endCondLst>
                                        </p:cTn>
                                        <p:tgtEl>
                                          <p:sndTgt r:embed="rId4"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80">
                                          <p:stCondLst>
                                            <p:cond delay="0"/>
                                          </p:stCondLst>
                                        </p:cTn>
                                        <p:tgtEl>
                                          <p:spTgt spid="25"/>
                                        </p:tgtEl>
                                      </p:cBhvr>
                                    </p:animEffect>
                                    <p:anim calcmode="lin" valueType="num">
                                      <p:cBhvr>
                                        <p:cTn id="5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0" dur="26">
                                          <p:stCondLst>
                                            <p:cond delay="650"/>
                                          </p:stCondLst>
                                        </p:cTn>
                                        <p:tgtEl>
                                          <p:spTgt spid="25"/>
                                        </p:tgtEl>
                                      </p:cBhvr>
                                      <p:to x="100000" y="60000"/>
                                    </p:animScale>
                                    <p:animScale>
                                      <p:cBhvr>
                                        <p:cTn id="61" dur="166" decel="50000">
                                          <p:stCondLst>
                                            <p:cond delay="676"/>
                                          </p:stCondLst>
                                        </p:cTn>
                                        <p:tgtEl>
                                          <p:spTgt spid="25"/>
                                        </p:tgtEl>
                                      </p:cBhvr>
                                      <p:to x="100000" y="100000"/>
                                    </p:animScale>
                                    <p:animScale>
                                      <p:cBhvr>
                                        <p:cTn id="62" dur="26">
                                          <p:stCondLst>
                                            <p:cond delay="1312"/>
                                          </p:stCondLst>
                                        </p:cTn>
                                        <p:tgtEl>
                                          <p:spTgt spid="25"/>
                                        </p:tgtEl>
                                      </p:cBhvr>
                                      <p:to x="100000" y="80000"/>
                                    </p:animScale>
                                    <p:animScale>
                                      <p:cBhvr>
                                        <p:cTn id="63" dur="166" decel="50000">
                                          <p:stCondLst>
                                            <p:cond delay="1338"/>
                                          </p:stCondLst>
                                        </p:cTn>
                                        <p:tgtEl>
                                          <p:spTgt spid="25"/>
                                        </p:tgtEl>
                                      </p:cBhvr>
                                      <p:to x="100000" y="100000"/>
                                    </p:animScale>
                                    <p:animScale>
                                      <p:cBhvr>
                                        <p:cTn id="64" dur="26">
                                          <p:stCondLst>
                                            <p:cond delay="1642"/>
                                          </p:stCondLst>
                                        </p:cTn>
                                        <p:tgtEl>
                                          <p:spTgt spid="25"/>
                                        </p:tgtEl>
                                      </p:cBhvr>
                                      <p:to x="100000" y="90000"/>
                                    </p:animScale>
                                    <p:animScale>
                                      <p:cBhvr>
                                        <p:cTn id="65" dur="166" decel="50000">
                                          <p:stCondLst>
                                            <p:cond delay="1668"/>
                                          </p:stCondLst>
                                        </p:cTn>
                                        <p:tgtEl>
                                          <p:spTgt spid="25"/>
                                        </p:tgtEl>
                                      </p:cBhvr>
                                      <p:to x="100000" y="100000"/>
                                    </p:animScale>
                                    <p:animScale>
                                      <p:cBhvr>
                                        <p:cTn id="66" dur="26">
                                          <p:stCondLst>
                                            <p:cond delay="1808"/>
                                          </p:stCondLst>
                                        </p:cTn>
                                        <p:tgtEl>
                                          <p:spTgt spid="25"/>
                                        </p:tgtEl>
                                      </p:cBhvr>
                                      <p:to x="100000" y="95000"/>
                                    </p:animScale>
                                    <p:animScale>
                                      <p:cBhvr>
                                        <p:cTn id="67" dur="166" decel="50000">
                                          <p:stCondLst>
                                            <p:cond delay="1834"/>
                                          </p:stCondLst>
                                        </p:cTn>
                                        <p:tgtEl>
                                          <p:spTgt spid="25"/>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4"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17"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Scale>
                                      <p:cBhvr>
                                        <p:cTn id="78"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29"/>
                                        </p:tgtEl>
                                        <p:attrNameLst>
                                          <p:attrName>ppt_x</p:attrName>
                                          <p:attrName>ppt_y</p:attrName>
                                        </p:attrNameLst>
                                      </p:cBhvr>
                                    </p:animMotion>
                                    <p:animEffect transition="in" filter="fade">
                                      <p:cBhvr>
                                        <p:cTn id="80" dur="1000"/>
                                        <p:tgtEl>
                                          <p:spTgt spid="29"/>
                                        </p:tgtEl>
                                      </p:cBhvr>
                                    </p:animEffect>
                                  </p:childTnLst>
                                  <p:subTnLst>
                                    <p:audio>
                                      <p:cMediaNode>
                                        <p:cTn display="0" masterRel="sameClick">
                                          <p:stCondLst>
                                            <p:cond evt="begin" delay="0">
                                              <p:tn val="7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6" grpId="0" animBg="1"/>
      <p:bldP spid="27" grpId="0" animBg="1"/>
      <p:bldP spid="25" grpId="0" animBg="1"/>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54972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09600" y="40115"/>
            <a:ext cx="7543800" cy="5550133"/>
          </a:xfrm>
          <a:prstGeom prst="smileyFace">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895602" y="768294"/>
            <a:ext cx="4971795" cy="4401205"/>
          </a:xfrm>
          <a:prstGeom prst="rect">
            <a:avLst/>
          </a:prstGeom>
        </p:spPr>
        <p:txBody>
          <a:bodyPr wrap="square">
            <a:spAutoFit/>
          </a:bodyPr>
          <a:lstStyle/>
          <a:p>
            <a:pPr algn="ctr"/>
            <a:r>
              <a:rPr lang="ar-BH" sz="3200" b="1" dirty="0">
                <a:solidFill>
                  <a:srgbClr val="FF0000"/>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rgbClr val="FF0000"/>
                </a:solidFill>
                <a:latin typeface="Sakkal Majalla" panose="02000000000000000000" pitchFamily="2" charset="-78"/>
                <a:cs typeface="Sakkal Majalla" panose="02000000000000000000" pitchFamily="2" charset="-78"/>
              </a:rPr>
              <a:t>آملين  </a:t>
            </a:r>
          </a:p>
          <a:p>
            <a:pPr algn="ctr"/>
            <a:r>
              <a:rPr lang="ar-BH" sz="3200" b="1" dirty="0" smtClean="0">
                <a:solidFill>
                  <a:srgbClr val="FF0000"/>
                </a:solidFill>
                <a:latin typeface="Sakkal Majalla" panose="02000000000000000000" pitchFamily="2" charset="-78"/>
                <a:cs typeface="Sakkal Majalla" panose="02000000000000000000" pitchFamily="2" charset="-78"/>
              </a:rPr>
              <a:t>تحقيق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smtClean="0">
                <a:solidFill>
                  <a:srgbClr val="FF0000"/>
                </a:solidFill>
                <a:latin typeface="Sakkal Majalla" panose="02000000000000000000" pitchFamily="2" charset="-78"/>
                <a:cs typeface="Sakkal Majalla" panose="02000000000000000000" pitchFamily="2" charset="-78"/>
              </a:rPr>
              <a:t>أهدف درس </a:t>
            </a:r>
          </a:p>
          <a:p>
            <a:pPr algn="ctr"/>
            <a:r>
              <a:rPr lang="ar-BH" sz="3200" b="1" dirty="0" smtClean="0">
                <a:solidFill>
                  <a:srgbClr val="CC66FF"/>
                </a:solidFill>
                <a:latin typeface="Sakkal Majalla" panose="02000000000000000000" pitchFamily="2" charset="-78"/>
                <a:cs typeface="Sakkal Majalla" panose="02000000000000000000" pitchFamily="2" charset="-78"/>
              </a:rPr>
              <a:t>مبدأ التعويض والحلول</a:t>
            </a:r>
          </a:p>
          <a:p>
            <a:pPr algn="ctr"/>
            <a:r>
              <a:rPr lang="ar-BH" sz="3200" b="1" dirty="0" smtClean="0">
                <a:solidFill>
                  <a:srgbClr val="FF0000"/>
                </a:solidFill>
                <a:latin typeface="Sakkal Majalla" panose="02000000000000000000" pitchFamily="2" charset="-78"/>
                <a:cs typeface="Sakkal Majalla" panose="02000000000000000000" pitchFamily="2" charset="-78"/>
              </a:rPr>
              <a:t>شكرا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a:solidFill>
                  <a:srgbClr val="FF0000"/>
                </a:solidFill>
                <a:latin typeface="Sakkal Majalla" panose="02000000000000000000" pitchFamily="2" charset="-78"/>
                <a:cs typeface="Sakkal Majalla" panose="02000000000000000000" pitchFamily="2" charset="-78"/>
              </a:rPr>
              <a:t>مع التوفيق </a:t>
            </a:r>
            <a:r>
              <a:rPr lang="ar-BH" sz="3200" b="1" dirty="0" smtClean="0">
                <a:solidFill>
                  <a:srgbClr val="FF0000"/>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133600" y="5204135"/>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dirty="0"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a:t>
            </a:r>
            <a:r>
              <a:rPr lang="ar-BH" sz="2000" b="1" dirty="0" smtClean="0">
                <a:latin typeface="Sakkal Majalla" panose="02000000000000000000" pitchFamily="2" charset="-78"/>
                <a:cs typeface="Sakkal Majalla" panose="02000000000000000000" pitchFamily="2" charset="-78"/>
              </a:rPr>
              <a:t>الكتاب.</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0" name="Group 9"/>
          <p:cNvGrpSpPr/>
          <p:nvPr/>
        </p:nvGrpSpPr>
        <p:grpSpPr>
          <a:xfrm>
            <a:off x="-781485" y="6459829"/>
            <a:ext cx="9918415" cy="381000"/>
            <a:chOff x="-751666" y="6386607"/>
            <a:chExt cx="9918415" cy="381000"/>
          </a:xfrm>
        </p:grpSpPr>
        <p:sp>
          <p:nvSpPr>
            <p:cNvPr id="11" name="Rectangle 10"/>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التعويض والحلول .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62889" y="6477000"/>
            <a:ext cx="9818540" cy="381000"/>
            <a:chOff x="-583128" y="6386607"/>
            <a:chExt cx="9818540" cy="381000"/>
          </a:xfrm>
        </p:grpSpPr>
        <p:sp>
          <p:nvSpPr>
            <p:cNvPr id="45" name="Rectangle 44"/>
            <p:cNvSpPr/>
            <p:nvPr/>
          </p:nvSpPr>
          <p:spPr>
            <a:xfrm>
              <a:off x="-583128" y="6423218"/>
              <a:ext cx="6443113" cy="307777"/>
            </a:xfrm>
            <a:prstGeom prst="rect">
              <a:avLst/>
            </a:prstGeom>
          </p:spPr>
          <p:txBody>
            <a:bodyPr wrap="square">
              <a:spAutoFit/>
            </a:bodyPr>
            <a:lstStyle/>
            <a:p>
              <a:pPr algn="ct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مبدأ التعويض والحلول .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smtClean="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416725" y="6345925"/>
                <a:ext cx="3697161"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95" y="0"/>
            <a:ext cx="1646183" cy="1268068"/>
          </a:xfrm>
          <a:prstGeom prst="rect">
            <a:avLst/>
          </a:prstGeom>
        </p:spPr>
      </p:pic>
      <p:grpSp>
        <p:nvGrpSpPr>
          <p:cNvPr id="8" name="Group 7"/>
          <p:cNvGrpSpPr/>
          <p:nvPr/>
        </p:nvGrpSpPr>
        <p:grpSpPr>
          <a:xfrm>
            <a:off x="304800" y="268332"/>
            <a:ext cx="6842794" cy="993534"/>
            <a:chOff x="2027055" y="303192"/>
            <a:chExt cx="6842794" cy="993534"/>
          </a:xfrm>
        </p:grpSpPr>
        <p:pic>
          <p:nvPicPr>
            <p:cNvPr id="6" name="Picture 5"/>
            <p:cNvPicPr>
              <a:picLocks noChangeAspect="1"/>
            </p:cNvPicPr>
            <p:nvPr/>
          </p:nvPicPr>
          <p:blipFill>
            <a:blip r:embed="rId6"/>
            <a:stretch>
              <a:fillRect/>
            </a:stretch>
          </p:blipFill>
          <p:spPr>
            <a:xfrm>
              <a:off x="2941455" y="303192"/>
              <a:ext cx="5928394" cy="993534"/>
            </a:xfrm>
            <a:prstGeom prst="rect">
              <a:avLst/>
            </a:prstGeom>
          </p:spPr>
        </p:pic>
        <p:sp>
          <p:nvSpPr>
            <p:cNvPr id="7" name="Rectangle 6"/>
            <p:cNvSpPr/>
            <p:nvPr/>
          </p:nvSpPr>
          <p:spPr>
            <a:xfrm>
              <a:off x="2027055" y="559527"/>
              <a:ext cx="6325990" cy="461665"/>
            </a:xfrm>
            <a:prstGeom prst="rect">
              <a:avLst/>
            </a:prstGeom>
          </p:spPr>
          <p:txBody>
            <a:bodyPr wrap="square">
              <a:spAutoFit/>
            </a:bodyPr>
            <a:lstStyle/>
            <a:p>
              <a:pPr algn="r"/>
              <a:r>
                <a:rPr lang="ar-BH" sz="2400" b="1" dirty="0" smtClean="0">
                  <a:solidFill>
                    <a:srgbClr val="9933FF"/>
                  </a:solidFill>
                </a:rPr>
                <a:t>شروط تطبيق مبدأ التعويض</a:t>
              </a:r>
              <a:endParaRPr lang="ar-BH" sz="2400" dirty="0">
                <a:solidFill>
                  <a:srgbClr val="9933FF"/>
                </a:solidFill>
              </a:endParaRPr>
            </a:p>
          </p:txBody>
        </p:sp>
      </p:grpSp>
      <p:sp>
        <p:nvSpPr>
          <p:cNvPr id="18" name="Rectangle 17"/>
          <p:cNvSpPr/>
          <p:nvPr/>
        </p:nvSpPr>
        <p:spPr>
          <a:xfrm>
            <a:off x="1863759" y="1641654"/>
            <a:ext cx="6589352" cy="634094"/>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تأمين الممتلكات</a:t>
            </a:r>
            <a:r>
              <a:rPr lang="ar-BH" sz="2000" b="1" dirty="0" smtClean="0">
                <a:solidFill>
                  <a:schemeClr val="tx1"/>
                </a:solidFill>
                <a:latin typeface="Sakkal Majalla" panose="02000000000000000000" pitchFamily="2" charset="-78"/>
                <a:cs typeface="Sakkal Majalla" panose="02000000000000000000" pitchFamily="2" charset="-78"/>
              </a:rPr>
              <a:t>: تقدر قيمة الخسائر والأضرار </a:t>
            </a:r>
            <a:r>
              <a:rPr lang="ar-BH" sz="2000" b="1" dirty="0" smtClean="0">
                <a:solidFill>
                  <a:srgbClr val="FF0000"/>
                </a:solidFill>
                <a:latin typeface="Sakkal Majalla" panose="02000000000000000000" pitchFamily="2" charset="-78"/>
                <a:cs typeface="Sakkal Majalla" panose="02000000000000000000" pitchFamily="2" charset="-78"/>
              </a:rPr>
              <a:t>بعد </a:t>
            </a:r>
            <a:r>
              <a:rPr lang="ar-BH" sz="2000" b="1" dirty="0" smtClean="0">
                <a:solidFill>
                  <a:schemeClr val="tx1"/>
                </a:solidFill>
                <a:latin typeface="Sakkal Majalla" panose="02000000000000000000" pitchFamily="2" charset="-78"/>
                <a:cs typeface="Sakkal Majalla" panose="02000000000000000000" pitchFamily="2" charset="-78"/>
              </a:rPr>
              <a:t>وقوع الخطر المؤمن ضده.</a:t>
            </a:r>
          </a:p>
        </p:txBody>
      </p:sp>
      <p:sp>
        <p:nvSpPr>
          <p:cNvPr id="19" name="Rectangle 18"/>
          <p:cNvSpPr/>
          <p:nvPr/>
        </p:nvSpPr>
        <p:spPr>
          <a:xfrm>
            <a:off x="1482759" y="2536685"/>
            <a:ext cx="6970352" cy="634094"/>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Clr>
                <a:srgbClr val="FF0000"/>
              </a:buClr>
            </a:pPr>
            <a:r>
              <a:rPr lang="ar-BH" sz="2000" b="1" dirty="0" smtClean="0">
                <a:solidFill>
                  <a:schemeClr val="tx1"/>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التأمين البحري</a:t>
            </a:r>
            <a:r>
              <a:rPr lang="ar-BH" sz="2000" b="1" dirty="0" smtClean="0">
                <a:solidFill>
                  <a:schemeClr val="tx1"/>
                </a:solidFill>
                <a:latin typeface="Sakkal Majalla" panose="02000000000000000000" pitchFamily="2" charset="-78"/>
                <a:cs typeface="Sakkal Majalla" panose="02000000000000000000" pitchFamily="2" charset="-78"/>
              </a:rPr>
              <a:t>: يتم الاتفاق </a:t>
            </a:r>
            <a:r>
              <a:rPr lang="ar-BH" sz="2000" b="1" dirty="0" smtClean="0">
                <a:solidFill>
                  <a:srgbClr val="FF0000"/>
                </a:solidFill>
                <a:latin typeface="Sakkal Majalla" panose="02000000000000000000" pitchFamily="2" charset="-78"/>
                <a:cs typeface="Sakkal Majalla" panose="02000000000000000000" pitchFamily="2" charset="-78"/>
              </a:rPr>
              <a:t>مقدما</a:t>
            </a:r>
            <a:r>
              <a:rPr lang="ar-BH" sz="2000" b="1" dirty="0" smtClean="0">
                <a:solidFill>
                  <a:schemeClr val="tx1"/>
                </a:solidFill>
                <a:latin typeface="Sakkal Majalla" panose="02000000000000000000" pitchFamily="2" charset="-78"/>
                <a:cs typeface="Sakkal Majalla" panose="02000000000000000000" pitchFamily="2" charset="-78"/>
              </a:rPr>
              <a:t> على مبلغ التعويض في التأمين البحري لان  </a:t>
            </a:r>
          </a:p>
          <a:p>
            <a:pPr algn="r" rtl="1">
              <a:buClr>
                <a:srgbClr val="FF0000"/>
              </a:buClr>
            </a:pP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smtClean="0">
                <a:solidFill>
                  <a:schemeClr val="tx1"/>
                </a:solidFill>
                <a:latin typeface="Sakkal Majalla" panose="02000000000000000000" pitchFamily="2" charset="-78"/>
                <a:cs typeface="Sakkal Majalla" panose="02000000000000000000" pitchFamily="2" charset="-78"/>
              </a:rPr>
              <a:t>                 عادة ما تحدث في عرض البحار مما يصعب معه تقدير الخسائر. </a:t>
            </a:r>
          </a:p>
        </p:txBody>
      </p:sp>
      <p:sp>
        <p:nvSpPr>
          <p:cNvPr id="21" name="Rectangle 20"/>
          <p:cNvSpPr/>
          <p:nvPr/>
        </p:nvSpPr>
        <p:spPr>
          <a:xfrm>
            <a:off x="6629653" y="3597102"/>
            <a:ext cx="1565291" cy="1881764"/>
          </a:xfrm>
          <a:prstGeom prst="rect">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Clr>
                <a:srgbClr val="FF0000"/>
              </a:buClr>
            </a:pPr>
            <a:r>
              <a:rPr lang="ar-BH" sz="2000" b="1" dirty="0">
                <a:solidFill>
                  <a:schemeClr val="tx1"/>
                </a:solidFill>
                <a:latin typeface="Sakkal Majalla" panose="02000000000000000000" pitchFamily="2" charset="-78"/>
                <a:cs typeface="Sakkal Majalla" panose="02000000000000000000" pitchFamily="2" charset="-78"/>
              </a:rPr>
              <a:t>صور </a:t>
            </a:r>
            <a:r>
              <a:rPr lang="ar-BH" sz="2000" b="1" dirty="0" smtClean="0">
                <a:solidFill>
                  <a:schemeClr val="tx1"/>
                </a:solidFill>
                <a:latin typeface="Sakkal Majalla" panose="02000000000000000000" pitchFamily="2" charset="-78"/>
                <a:cs typeface="Sakkal Majalla" panose="02000000000000000000" pitchFamily="2" charset="-78"/>
              </a:rPr>
              <a:t>التعويض</a:t>
            </a:r>
            <a:endParaRPr lang="ar-BH" sz="2000" b="1" dirty="0">
              <a:solidFill>
                <a:schemeClr val="tx1"/>
              </a:solidFill>
              <a:latin typeface="Sakkal Majalla" panose="02000000000000000000" pitchFamily="2" charset="-78"/>
              <a:cs typeface="Sakkal Majalla" panose="02000000000000000000" pitchFamily="2" charset="-78"/>
            </a:endParaRPr>
          </a:p>
        </p:txBody>
      </p:sp>
      <p:grpSp>
        <p:nvGrpSpPr>
          <p:cNvPr id="5" name="Group 4"/>
          <p:cNvGrpSpPr/>
          <p:nvPr/>
        </p:nvGrpSpPr>
        <p:grpSpPr>
          <a:xfrm>
            <a:off x="3136577" y="3320817"/>
            <a:ext cx="3769451" cy="1002048"/>
            <a:chOff x="3694354" y="3029458"/>
            <a:chExt cx="3200563" cy="736393"/>
          </a:xfrm>
        </p:grpSpPr>
        <p:sp>
          <p:nvSpPr>
            <p:cNvPr id="3" name="Rectangle 2"/>
            <p:cNvSpPr/>
            <p:nvPr/>
          </p:nvSpPr>
          <p:spPr>
            <a:xfrm>
              <a:off x="4292922" y="3326260"/>
              <a:ext cx="2601995" cy="369332"/>
            </a:xfrm>
            <a:prstGeom prst="rect">
              <a:avLst/>
            </a:prstGeom>
          </p:spPr>
          <p:txBody>
            <a:bodyPr wrap="none">
              <a:spAutoFit/>
            </a:bodyPr>
            <a:lstStyle/>
            <a:p>
              <a:pPr marL="342900" indent="-342900" algn="r" rtl="1">
                <a:buClr>
                  <a:srgbClr val="FF0000"/>
                </a:buClr>
                <a:buFont typeface="Wingdings" panose="05000000000000000000" pitchFamily="2" charset="2"/>
                <a:buChar char="q"/>
              </a:pPr>
              <a:r>
                <a:rPr lang="ar-BH" b="1" dirty="0" smtClean="0">
                  <a:latin typeface="Sakkal Majalla" panose="02000000000000000000" pitchFamily="2" charset="-78"/>
                  <a:cs typeface="Sakkal Majalla" panose="02000000000000000000" pitchFamily="2" charset="-78"/>
                </a:rPr>
                <a:t>ترميم وتصليح موضوع التأمين.</a:t>
              </a:r>
              <a:endParaRPr lang="ar-BH" b="1" dirty="0">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7"/>
            <a:stretch>
              <a:fillRect/>
            </a:stretch>
          </p:blipFill>
          <p:spPr>
            <a:xfrm>
              <a:off x="3694354" y="3029458"/>
              <a:ext cx="763416" cy="736393"/>
            </a:xfrm>
            <a:prstGeom prst="rect">
              <a:avLst/>
            </a:prstGeom>
          </p:spPr>
        </p:pic>
      </p:grpSp>
      <p:grpSp>
        <p:nvGrpSpPr>
          <p:cNvPr id="10" name="Group 9"/>
          <p:cNvGrpSpPr/>
          <p:nvPr/>
        </p:nvGrpSpPr>
        <p:grpSpPr>
          <a:xfrm>
            <a:off x="3299739" y="4311937"/>
            <a:ext cx="3606290" cy="661085"/>
            <a:chOff x="3306940" y="3868053"/>
            <a:chExt cx="3606290" cy="661085"/>
          </a:xfrm>
        </p:grpSpPr>
        <p:sp>
          <p:nvSpPr>
            <p:cNvPr id="17" name="Rectangle 16"/>
            <p:cNvSpPr/>
            <p:nvPr/>
          </p:nvSpPr>
          <p:spPr>
            <a:xfrm>
              <a:off x="4663895" y="3959994"/>
              <a:ext cx="2249335" cy="369332"/>
            </a:xfrm>
            <a:prstGeom prst="rect">
              <a:avLst/>
            </a:prstGeom>
          </p:spPr>
          <p:txBody>
            <a:bodyPr wrap="none">
              <a:spAutoFit/>
            </a:bodyPr>
            <a:lstStyle/>
            <a:p>
              <a:pPr marL="342900" indent="-342900" algn="r" rtl="1">
                <a:buClr>
                  <a:srgbClr val="FF0000"/>
                </a:buClr>
                <a:buFont typeface="Wingdings" panose="05000000000000000000" pitchFamily="2" charset="2"/>
                <a:buChar char="q"/>
              </a:pPr>
              <a:r>
                <a:rPr lang="ar-BH" b="1" dirty="0" smtClean="0">
                  <a:latin typeface="Sakkal Majalla" panose="02000000000000000000" pitchFamily="2" charset="-78"/>
                  <a:cs typeface="Sakkal Majalla" panose="02000000000000000000" pitchFamily="2" charset="-78"/>
                </a:rPr>
                <a:t>استبدال موضوع التأمين.</a:t>
              </a:r>
              <a:endParaRPr lang="ar-BH" b="1" dirty="0">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8"/>
            <a:stretch>
              <a:fillRect/>
            </a:stretch>
          </p:blipFill>
          <p:spPr>
            <a:xfrm>
              <a:off x="3306940" y="3868053"/>
              <a:ext cx="1014050" cy="661085"/>
            </a:xfrm>
            <a:prstGeom prst="rect">
              <a:avLst/>
            </a:prstGeom>
          </p:spPr>
        </p:pic>
      </p:grpSp>
      <p:grpSp>
        <p:nvGrpSpPr>
          <p:cNvPr id="12" name="Group 11"/>
          <p:cNvGrpSpPr/>
          <p:nvPr/>
        </p:nvGrpSpPr>
        <p:grpSpPr>
          <a:xfrm>
            <a:off x="3299739" y="5057002"/>
            <a:ext cx="3606290" cy="567352"/>
            <a:chOff x="3299739" y="4616933"/>
            <a:chExt cx="3606290" cy="567352"/>
          </a:xfrm>
        </p:grpSpPr>
        <p:sp>
          <p:nvSpPr>
            <p:cNvPr id="20" name="Rectangle 19"/>
            <p:cNvSpPr/>
            <p:nvPr/>
          </p:nvSpPr>
          <p:spPr>
            <a:xfrm>
              <a:off x="5158435" y="4634880"/>
              <a:ext cx="1747594" cy="369332"/>
            </a:xfrm>
            <a:prstGeom prst="rect">
              <a:avLst/>
            </a:prstGeom>
          </p:spPr>
          <p:txBody>
            <a:bodyPr wrap="none">
              <a:spAutoFit/>
            </a:bodyPr>
            <a:lstStyle/>
            <a:p>
              <a:pPr marL="342900" indent="-342900" algn="r" rtl="1">
                <a:buClr>
                  <a:srgbClr val="FF0000"/>
                </a:buClr>
                <a:buFont typeface="Wingdings" panose="05000000000000000000" pitchFamily="2" charset="2"/>
                <a:buChar char="q"/>
              </a:pPr>
              <a:r>
                <a:rPr lang="ar-BH" b="1" dirty="0" smtClean="0">
                  <a:latin typeface="Sakkal Majalla" panose="02000000000000000000" pitchFamily="2" charset="-78"/>
                  <a:cs typeface="Sakkal Majalla" panose="02000000000000000000" pitchFamily="2" charset="-78"/>
                </a:rPr>
                <a:t>التعويض النقدي.</a:t>
              </a:r>
              <a:endParaRPr lang="ar-BH" b="1" dirty="0">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9"/>
            <a:stretch>
              <a:fillRect/>
            </a:stretch>
          </p:blipFill>
          <p:spPr>
            <a:xfrm>
              <a:off x="3299739" y="4616933"/>
              <a:ext cx="1128257" cy="567352"/>
            </a:xfrm>
            <a:prstGeom prst="rect">
              <a:avLst/>
            </a:prstGeom>
          </p:spPr>
        </p:pic>
      </p:grpSp>
    </p:spTree>
    <p:extLst>
      <p:ext uri="{BB962C8B-B14F-4D97-AF65-F5344CB8AC3E}">
        <p14:creationId xmlns:p14="http://schemas.microsoft.com/office/powerpoint/2010/main" val="1198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subTnLst>
                                    <p:audio>
                                      <p:cMediaNode>
                                        <p:cTn display="0" masterRel="sameClick">
                                          <p:stCondLst>
                                            <p:cond evt="begin" delay="0">
                                              <p:tn val="12"/>
                                            </p:cond>
                                          </p:stCondLst>
                                          <p:endCondLst>
                                            <p:cond evt="onStopAudio" delay="0">
                                              <p:tgtEl>
                                                <p:sldTgt/>
                                              </p:tgtEl>
                                            </p:cond>
                                          </p:endCondLst>
                                        </p:cTn>
                                        <p:tgtEl>
                                          <p:sndTgt r:embed="rId3" name="laser.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subTnLst>
                                    <p:audio>
                                      <p:cMediaNode>
                                        <p:cTn display="0" masterRel="sameClick">
                                          <p:stCondLst>
                                            <p:cond evt="begin" delay="0">
                                              <p:tn val="19"/>
                                            </p:cond>
                                          </p:stCondLst>
                                          <p:endCondLst>
                                            <p:cond evt="onStopAudio" delay="0">
                                              <p:tgtEl>
                                                <p:sldTgt/>
                                              </p:tgtEl>
                                            </p:cond>
                                          </p:endCondLst>
                                        </p:cTn>
                                        <p:tgtEl>
                                          <p:sndTgt r:embed="rId3" name="laser.wav"/>
                                        </p:tgtEl>
                                      </p:cMediaNode>
                                    </p:audio>
                                  </p:sub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
                                        <p:tgtEl>
                                          <p:spTgt spid="21"/>
                                        </p:tgtEl>
                                      </p:cBhvr>
                                    </p:animEffect>
                                    <p:anim calcmode="lin" valueType="num">
                                      <p:cBhvr>
                                        <p:cTn id="29" dur="400" fill="hold"/>
                                        <p:tgtEl>
                                          <p:spTgt spid="21"/>
                                        </p:tgtEl>
                                        <p:attrNameLst>
                                          <p:attrName>ppt_x</p:attrName>
                                        </p:attrNameLst>
                                      </p:cBhvr>
                                      <p:tavLst>
                                        <p:tav tm="0">
                                          <p:val>
                                            <p:strVal val="#ppt_x"/>
                                          </p:val>
                                        </p:tav>
                                        <p:tav tm="100000">
                                          <p:val>
                                            <p:strVal val="#ppt_x"/>
                                          </p:val>
                                        </p:tav>
                                      </p:tavLst>
                                    </p:anim>
                                    <p:anim calcmode="lin" valueType="num">
                                      <p:cBhvr>
                                        <p:cTn id="30" dur="400" fill="hold"/>
                                        <p:tgtEl>
                                          <p:spTgt spid="21"/>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80">
                                          <p:stCondLst>
                                            <p:cond delay="0"/>
                                          </p:stCondLst>
                                        </p:cTn>
                                        <p:tgtEl>
                                          <p:spTgt spid="12"/>
                                        </p:tgtEl>
                                      </p:cBhvr>
                                    </p:animEffect>
                                    <p:anim calcmode="lin" valueType="num">
                                      <p:cBhvr>
                                        <p:cTn id="7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9" dur="26">
                                          <p:stCondLst>
                                            <p:cond delay="650"/>
                                          </p:stCondLst>
                                        </p:cTn>
                                        <p:tgtEl>
                                          <p:spTgt spid="12"/>
                                        </p:tgtEl>
                                      </p:cBhvr>
                                      <p:to x="100000" y="60000"/>
                                    </p:animScale>
                                    <p:animScale>
                                      <p:cBhvr>
                                        <p:cTn id="80" dur="166" decel="50000">
                                          <p:stCondLst>
                                            <p:cond delay="676"/>
                                          </p:stCondLst>
                                        </p:cTn>
                                        <p:tgtEl>
                                          <p:spTgt spid="12"/>
                                        </p:tgtEl>
                                      </p:cBhvr>
                                      <p:to x="100000" y="100000"/>
                                    </p:animScale>
                                    <p:animScale>
                                      <p:cBhvr>
                                        <p:cTn id="81" dur="26">
                                          <p:stCondLst>
                                            <p:cond delay="1312"/>
                                          </p:stCondLst>
                                        </p:cTn>
                                        <p:tgtEl>
                                          <p:spTgt spid="12"/>
                                        </p:tgtEl>
                                      </p:cBhvr>
                                      <p:to x="100000" y="80000"/>
                                    </p:animScale>
                                    <p:animScale>
                                      <p:cBhvr>
                                        <p:cTn id="82" dur="166" decel="50000">
                                          <p:stCondLst>
                                            <p:cond delay="1338"/>
                                          </p:stCondLst>
                                        </p:cTn>
                                        <p:tgtEl>
                                          <p:spTgt spid="12"/>
                                        </p:tgtEl>
                                      </p:cBhvr>
                                      <p:to x="100000" y="100000"/>
                                    </p:animScale>
                                    <p:animScale>
                                      <p:cBhvr>
                                        <p:cTn id="83" dur="26">
                                          <p:stCondLst>
                                            <p:cond delay="1642"/>
                                          </p:stCondLst>
                                        </p:cTn>
                                        <p:tgtEl>
                                          <p:spTgt spid="12"/>
                                        </p:tgtEl>
                                      </p:cBhvr>
                                      <p:to x="100000" y="90000"/>
                                    </p:animScale>
                                    <p:animScale>
                                      <p:cBhvr>
                                        <p:cTn id="84" dur="166" decel="50000">
                                          <p:stCondLst>
                                            <p:cond delay="1668"/>
                                          </p:stCondLst>
                                        </p:cTn>
                                        <p:tgtEl>
                                          <p:spTgt spid="12"/>
                                        </p:tgtEl>
                                      </p:cBhvr>
                                      <p:to x="100000" y="100000"/>
                                    </p:animScale>
                                    <p:animScale>
                                      <p:cBhvr>
                                        <p:cTn id="85" dur="26">
                                          <p:stCondLst>
                                            <p:cond delay="1808"/>
                                          </p:stCondLst>
                                        </p:cTn>
                                        <p:tgtEl>
                                          <p:spTgt spid="12"/>
                                        </p:tgtEl>
                                      </p:cBhvr>
                                      <p:to x="100000" y="95000"/>
                                    </p:animScale>
                                    <p:animScale>
                                      <p:cBhvr>
                                        <p:cTn id="86" dur="166" decel="50000">
                                          <p:stCondLst>
                                            <p:cond delay="1834"/>
                                          </p:stCondLst>
                                        </p:cTn>
                                        <p:tgtEl>
                                          <p:spTgt spid="12"/>
                                        </p:tgtEl>
                                      </p:cBhvr>
                                      <p:to x="100000" y="100000"/>
                                    </p:animScale>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5"/>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sp>
        <p:nvSpPr>
          <p:cNvPr id="33" name="Rectangle 32"/>
          <p:cNvSpPr/>
          <p:nvPr/>
        </p:nvSpPr>
        <p:spPr>
          <a:xfrm>
            <a:off x="2120976" y="1919091"/>
            <a:ext cx="5956223" cy="1200329"/>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تعرضت سيارة حسام المؤمنة تأمينا شاملا لحادث مروري أدى إلى تلف السيارة بالكامل، علما بأن مبلغ التأمين 5500 د.ب وقيمتها السوقية 5000 د.ب ومبلغ التحمّل 150 د.ب. </a:t>
            </a:r>
            <a:endParaRPr lang="en-US" sz="2400" dirty="0"/>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592656" y="6459829"/>
            <a:ext cx="9729586" cy="381000"/>
            <a:chOff x="-562837" y="6386607"/>
            <a:chExt cx="9729586" cy="381000"/>
          </a:xfrm>
        </p:grpSpPr>
        <p:sp>
          <p:nvSpPr>
            <p:cNvPr id="49" name="Rectangle 48"/>
            <p:cNvSpPr/>
            <p:nvPr/>
          </p:nvSpPr>
          <p:spPr>
            <a:xfrm>
              <a:off x="-562837"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7" name="Cloud Callout 16"/>
          <p:cNvSpPr/>
          <p:nvPr/>
        </p:nvSpPr>
        <p:spPr>
          <a:xfrm>
            <a:off x="1641128" y="3467427"/>
            <a:ext cx="6436071" cy="2217960"/>
          </a:xfrm>
          <a:prstGeom prst="cloudCallout">
            <a:avLst>
              <a:gd name="adj1" fmla="val -43189"/>
              <a:gd name="adj2" fmla="val 19162"/>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FF0000"/>
                </a:solidFill>
                <a:latin typeface="Sakkal Majalla" panose="02000000000000000000" pitchFamily="2" charset="-78"/>
                <a:cs typeface="Sakkal Majalla" panose="02000000000000000000" pitchFamily="2" charset="-78"/>
              </a:rPr>
              <a:t>طبقا لمبدأ التعويض سوف تعوض شركة التأمين حسام سعر السوق أو مبلغ  التأمين أيهما أقل .</a:t>
            </a:r>
          </a:p>
          <a:p>
            <a:pPr algn="ctr"/>
            <a:r>
              <a:rPr lang="ar-BH" sz="2400" b="1" dirty="0" smtClean="0">
                <a:solidFill>
                  <a:srgbClr val="FF0000"/>
                </a:solidFill>
                <a:latin typeface="Sakkal Majalla" panose="02000000000000000000" pitchFamily="2" charset="-78"/>
                <a:cs typeface="Sakkal Majalla" panose="02000000000000000000" pitchFamily="2" charset="-78"/>
              </a:rPr>
              <a:t>5000 -  150 = 4850 د.ب.</a:t>
            </a:r>
          </a:p>
        </p:txBody>
      </p:sp>
      <p:pic>
        <p:nvPicPr>
          <p:cNvPr id="2" name="Picture 1"/>
          <p:cNvPicPr>
            <a:picLocks noChangeAspect="1"/>
          </p:cNvPicPr>
          <p:nvPr/>
        </p:nvPicPr>
        <p:blipFill>
          <a:blip r:embed="rId7">
            <a:duotone>
              <a:schemeClr val="accent5">
                <a:shade val="45000"/>
                <a:satMod val="135000"/>
              </a:schemeClr>
              <a:prstClr val="white"/>
            </a:duotone>
          </a:blip>
          <a:stretch>
            <a:fillRect/>
          </a:stretch>
        </p:blipFill>
        <p:spPr>
          <a:xfrm>
            <a:off x="333632" y="1984622"/>
            <a:ext cx="1503218" cy="1066800"/>
          </a:xfrm>
          <a:prstGeom prst="rect">
            <a:avLst/>
          </a:prstGeom>
        </p:spPr>
      </p:pic>
    </p:spTree>
    <p:extLst>
      <p:ext uri="{BB962C8B-B14F-4D97-AF65-F5344CB8AC3E}">
        <p14:creationId xmlns:p14="http://schemas.microsoft.com/office/powerpoint/2010/main" val="6601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anim calcmode="lin" valueType="num">
                                      <p:cBhvr>
                                        <p:cTn id="13" dur="2000" fill="hold"/>
                                        <p:tgtEl>
                                          <p:spTgt spid="33"/>
                                        </p:tgtEl>
                                        <p:attrNameLst>
                                          <p:attrName>style.rotation</p:attrName>
                                        </p:attrNameLst>
                                      </p:cBhvr>
                                      <p:tavLst>
                                        <p:tav tm="0">
                                          <p:val>
                                            <p:fltVal val="720"/>
                                          </p:val>
                                        </p:tav>
                                        <p:tav tm="100000">
                                          <p:val>
                                            <p:fltVal val="0"/>
                                          </p:val>
                                        </p:tav>
                                      </p:tavLst>
                                    </p:anim>
                                    <p:anim calcmode="lin" valueType="num">
                                      <p:cBhvr>
                                        <p:cTn id="14" dur="2000" fill="hold"/>
                                        <p:tgtEl>
                                          <p:spTgt spid="33"/>
                                        </p:tgtEl>
                                        <p:attrNameLst>
                                          <p:attrName>ppt_h</p:attrName>
                                        </p:attrNameLst>
                                      </p:cBhvr>
                                      <p:tavLst>
                                        <p:tav tm="0">
                                          <p:val>
                                            <p:fltVal val="0"/>
                                          </p:val>
                                        </p:tav>
                                        <p:tav tm="100000">
                                          <p:val>
                                            <p:strVal val="#ppt_h"/>
                                          </p:val>
                                        </p:tav>
                                      </p:tavLst>
                                    </p:anim>
                                    <p:anim calcmode="lin" valueType="num">
                                      <p:cBhvr>
                                        <p:cTn id="15" dur="2000" fill="hold"/>
                                        <p:tgtEl>
                                          <p:spTgt spid="3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par>
                                <p:cTn id="16" presetID="35"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style.rotation</p:attrName>
                                        </p:attrNameLst>
                                      </p:cBhvr>
                                      <p:tavLst>
                                        <p:tav tm="0">
                                          <p:val>
                                            <p:fltVal val="720"/>
                                          </p:val>
                                        </p:tav>
                                        <p:tav tm="100000">
                                          <p:val>
                                            <p:fltVal val="0"/>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6"/>
                                            </p:cond>
                                          </p:stCondLst>
                                          <p:endCondLst>
                                            <p:cond evt="onStopAudio" delay="0">
                                              <p:tgtEl>
                                                <p:sldTgt/>
                                              </p:tgtEl>
                                            </p:cond>
                                          </p:endCondLst>
                                        </p:cTn>
                                        <p:tgtEl>
                                          <p:sndTgt r:embed="rId3" name="bomb.wav"/>
                                        </p:tgtEl>
                                      </p:cMediaNode>
                                    </p:audio>
                                  </p:sub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anim calcmode="lin" valueType="num">
                                      <p:cBhvr>
                                        <p:cTn id="27" dur="2000" fill="hold"/>
                                        <p:tgtEl>
                                          <p:spTgt spid="17"/>
                                        </p:tgtEl>
                                        <p:attrNameLst>
                                          <p:attrName>style.rotation</p:attrName>
                                        </p:attrNameLst>
                                      </p:cBhvr>
                                      <p:tavLst>
                                        <p:tav tm="0">
                                          <p:val>
                                            <p:fltVal val="720"/>
                                          </p:val>
                                        </p:tav>
                                        <p:tav tm="100000">
                                          <p:val>
                                            <p:fltVal val="0"/>
                                          </p:val>
                                        </p:tav>
                                      </p:tavLst>
                                    </p:anim>
                                    <p:anim calcmode="lin" valueType="num">
                                      <p:cBhvr>
                                        <p:cTn id="28" dur="2000" fill="hold"/>
                                        <p:tgtEl>
                                          <p:spTgt spid="17"/>
                                        </p:tgtEl>
                                        <p:attrNameLst>
                                          <p:attrName>ppt_h</p:attrName>
                                        </p:attrNameLst>
                                      </p:cBhvr>
                                      <p:tavLst>
                                        <p:tav tm="0">
                                          <p:val>
                                            <p:fltVal val="0"/>
                                          </p:val>
                                        </p:tav>
                                        <p:tav tm="100000">
                                          <p:val>
                                            <p:strVal val="#ppt_h"/>
                                          </p:val>
                                        </p:tav>
                                      </p:tavLst>
                                    </p:anim>
                                    <p:anim calcmode="lin" valueType="num">
                                      <p:cBhvr>
                                        <p:cTn id="29"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4"/>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5"/>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sp>
        <p:nvSpPr>
          <p:cNvPr id="33" name="Rectangle 32"/>
          <p:cNvSpPr/>
          <p:nvPr/>
        </p:nvSpPr>
        <p:spPr>
          <a:xfrm>
            <a:off x="1981200" y="1984622"/>
            <a:ext cx="5616153" cy="1200329"/>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يبلغ منزل طارق 120000 د.ب، وقد أمن على منزله بنصف قيمته لدى إحدى الشركات، وقد تعرض خلال التأمين إلى حريق بلغت خسائره 30000 د.ب . </a:t>
            </a:r>
            <a:endParaRPr lang="en-US" sz="2400" dirty="0"/>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781485" y="6459829"/>
            <a:ext cx="9918415" cy="381000"/>
            <a:chOff x="-751666" y="6386607"/>
            <a:chExt cx="9918415" cy="381000"/>
          </a:xfrm>
        </p:grpSpPr>
        <p:sp>
          <p:nvSpPr>
            <p:cNvPr id="49" name="Rectangle 4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7" name="Cloud Callout 16"/>
          <p:cNvSpPr/>
          <p:nvPr/>
        </p:nvSpPr>
        <p:spPr>
          <a:xfrm>
            <a:off x="1641128" y="3687885"/>
            <a:ext cx="7045671" cy="1997502"/>
          </a:xfrm>
          <a:prstGeom prst="cloudCallout">
            <a:avLst>
              <a:gd name="adj1" fmla="val -43189"/>
              <a:gd name="adj2" fmla="val 19162"/>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FF0000"/>
                </a:solidFill>
                <a:latin typeface="Sakkal Majalla" panose="02000000000000000000" pitchFamily="2" charset="-78"/>
                <a:cs typeface="Sakkal Majalla" panose="02000000000000000000" pitchFamily="2" charset="-78"/>
              </a:rPr>
              <a:t>طبقا لمبدأ التعويض وشرط النسبية فإن شركة التأمين سوف تعوض طارق بـ :</a:t>
            </a:r>
          </a:p>
          <a:p>
            <a:pPr algn="ctr"/>
            <a:r>
              <a:rPr lang="ar-BH" sz="2400" b="1" dirty="0">
                <a:solidFill>
                  <a:srgbClr val="FF0000"/>
                </a:solidFill>
                <a:latin typeface="Sakkal Majalla" panose="02000000000000000000" pitchFamily="2" charset="-78"/>
                <a:cs typeface="Sakkal Majalla" panose="02000000000000000000" pitchFamily="2" charset="-78"/>
              </a:rPr>
              <a:t> </a:t>
            </a:r>
            <a:r>
              <a:rPr lang="ar-BH" sz="2400" b="1" u="sng" dirty="0" smtClean="0">
                <a:solidFill>
                  <a:srgbClr val="FF0000"/>
                </a:solidFill>
                <a:latin typeface="Sakkal Majalla" panose="02000000000000000000" pitchFamily="2" charset="-78"/>
                <a:cs typeface="Sakkal Majalla" panose="02000000000000000000" pitchFamily="2" charset="-78"/>
              </a:rPr>
              <a:t>60000</a:t>
            </a:r>
            <a:r>
              <a:rPr lang="ar-BH" sz="2400" b="1" dirty="0" smtClean="0">
                <a:solidFill>
                  <a:srgbClr val="FF0000"/>
                </a:solidFill>
                <a:latin typeface="Sakkal Majalla" panose="02000000000000000000" pitchFamily="2" charset="-78"/>
                <a:cs typeface="Sakkal Majalla" panose="02000000000000000000" pitchFamily="2" charset="-78"/>
              </a:rPr>
              <a:t>  ×  30000 = 15000 د.ب .</a:t>
            </a:r>
          </a:p>
          <a:p>
            <a:pPr algn="r"/>
            <a:r>
              <a:rPr lang="ar-BH" sz="2400" b="1" dirty="0" smtClean="0">
                <a:solidFill>
                  <a:srgbClr val="FF0000"/>
                </a:solidFill>
                <a:latin typeface="Sakkal Majalla" panose="02000000000000000000" pitchFamily="2" charset="-78"/>
                <a:cs typeface="Sakkal Majalla" panose="02000000000000000000" pitchFamily="2" charset="-78"/>
              </a:rPr>
              <a:t>     120000 </a:t>
            </a:r>
          </a:p>
        </p:txBody>
      </p:sp>
      <p:pic>
        <p:nvPicPr>
          <p:cNvPr id="3" name="Picture 2"/>
          <p:cNvPicPr>
            <a:picLocks noChangeAspect="1"/>
          </p:cNvPicPr>
          <p:nvPr/>
        </p:nvPicPr>
        <p:blipFill>
          <a:blip r:embed="rId7"/>
          <a:stretch>
            <a:fillRect/>
          </a:stretch>
        </p:blipFill>
        <p:spPr>
          <a:xfrm>
            <a:off x="304800" y="1357895"/>
            <a:ext cx="1524000" cy="2311685"/>
          </a:xfrm>
          <a:prstGeom prst="rect">
            <a:avLst/>
          </a:prstGeom>
        </p:spPr>
      </p:pic>
    </p:spTree>
    <p:extLst>
      <p:ext uri="{BB962C8B-B14F-4D97-AF65-F5344CB8AC3E}">
        <p14:creationId xmlns:p14="http://schemas.microsoft.com/office/powerpoint/2010/main" val="19593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anim calcmode="lin" valueType="num">
                                      <p:cBhvr>
                                        <p:cTn id="13" dur="2000" fill="hold"/>
                                        <p:tgtEl>
                                          <p:spTgt spid="33"/>
                                        </p:tgtEl>
                                        <p:attrNameLst>
                                          <p:attrName>style.rotation</p:attrName>
                                        </p:attrNameLst>
                                      </p:cBhvr>
                                      <p:tavLst>
                                        <p:tav tm="0">
                                          <p:val>
                                            <p:fltVal val="720"/>
                                          </p:val>
                                        </p:tav>
                                        <p:tav tm="100000">
                                          <p:val>
                                            <p:fltVal val="0"/>
                                          </p:val>
                                        </p:tav>
                                      </p:tavLst>
                                    </p:anim>
                                    <p:anim calcmode="lin" valueType="num">
                                      <p:cBhvr>
                                        <p:cTn id="14" dur="2000" fill="hold"/>
                                        <p:tgtEl>
                                          <p:spTgt spid="33"/>
                                        </p:tgtEl>
                                        <p:attrNameLst>
                                          <p:attrName>ppt_h</p:attrName>
                                        </p:attrNameLst>
                                      </p:cBhvr>
                                      <p:tavLst>
                                        <p:tav tm="0">
                                          <p:val>
                                            <p:fltVal val="0"/>
                                          </p:val>
                                        </p:tav>
                                        <p:tav tm="100000">
                                          <p:val>
                                            <p:strVal val="#ppt_h"/>
                                          </p:val>
                                        </p:tav>
                                      </p:tavLst>
                                    </p:anim>
                                    <p:anim calcmode="lin" valueType="num">
                                      <p:cBhvr>
                                        <p:cTn id="15" dur="2000" fill="hold"/>
                                        <p:tgtEl>
                                          <p:spTgt spid="3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style.rotation</p:attrName>
                                        </p:attrNameLst>
                                      </p:cBhvr>
                                      <p:tavLst>
                                        <p:tav tm="0">
                                          <p:val>
                                            <p:fltVal val="720"/>
                                          </p:val>
                                        </p:tav>
                                        <p:tav tm="100000">
                                          <p:val>
                                            <p:fltVal val="0"/>
                                          </p:val>
                                        </p:tav>
                                      </p:tavLst>
                                    </p:anim>
                                    <p:anim calcmode="lin" valueType="num">
                                      <p:cBhvr>
                                        <p:cTn id="27" dur="2000" fill="hold"/>
                                        <p:tgtEl>
                                          <p:spTgt spid="17"/>
                                        </p:tgtEl>
                                        <p:attrNameLst>
                                          <p:attrName>ppt_h</p:attrName>
                                        </p:attrNameLst>
                                      </p:cBhvr>
                                      <p:tavLst>
                                        <p:tav tm="0">
                                          <p:val>
                                            <p:fltVal val="0"/>
                                          </p:val>
                                        </p:tav>
                                        <p:tav tm="100000">
                                          <p:val>
                                            <p:strVal val="#ppt_h"/>
                                          </p:val>
                                        </p:tav>
                                      </p:tavLst>
                                    </p:anim>
                                    <p:anim calcmode="lin" valueType="num">
                                      <p:cBhvr>
                                        <p:cTn id="28"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5"/>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sp>
        <p:nvSpPr>
          <p:cNvPr id="33" name="Rectangle 32"/>
          <p:cNvSpPr/>
          <p:nvPr/>
        </p:nvSpPr>
        <p:spPr>
          <a:xfrm>
            <a:off x="2438401" y="1563736"/>
            <a:ext cx="5915154" cy="2308324"/>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في 2يناير 2020م أمن تاجر على بضاعته في  مخازن ميناء سلمان بمبلغ 60000 د.ب لمدة سنة كاملة، وفي ماس 2020م ونتيجة لظروف وباء كورونا نقل جزء من البضاعة إلى مخازنه في منطقة </a:t>
            </a:r>
            <a:r>
              <a:rPr lang="ar-BH" sz="2400" b="1" dirty="0" err="1" smtClean="0">
                <a:latin typeface="Sakkal Majalla" panose="02000000000000000000" pitchFamily="2" charset="-78"/>
                <a:cs typeface="Sakkal Majalla" panose="02000000000000000000" pitchFamily="2" charset="-78"/>
              </a:rPr>
              <a:t>سلماباد</a:t>
            </a:r>
            <a:r>
              <a:rPr lang="ar-BH" sz="2400" b="1" dirty="0" smtClean="0">
                <a:latin typeface="Sakkal Majalla" panose="02000000000000000000" pitchFamily="2" charset="-78"/>
                <a:cs typeface="Sakkal Majalla" panose="02000000000000000000" pitchFamily="2" charset="-78"/>
              </a:rPr>
              <a:t>، وفي 10 فبراير 2021م تعرضت البضاعة المخزنة في ميناء سلمان للحريق بلغت خسائره 20000 د.ب.</a:t>
            </a:r>
            <a:endParaRPr lang="en-US" sz="2400" dirty="0"/>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685800" y="6459829"/>
            <a:ext cx="9822730" cy="381000"/>
            <a:chOff x="-655981" y="6386607"/>
            <a:chExt cx="9822730" cy="381000"/>
          </a:xfrm>
        </p:grpSpPr>
        <p:sp>
          <p:nvSpPr>
            <p:cNvPr id="49" name="Rectangle 48"/>
            <p:cNvSpPr/>
            <p:nvPr/>
          </p:nvSpPr>
          <p:spPr>
            <a:xfrm>
              <a:off x="-655981" y="6432641"/>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7" name="Cloud Callout 16"/>
          <p:cNvSpPr/>
          <p:nvPr/>
        </p:nvSpPr>
        <p:spPr>
          <a:xfrm>
            <a:off x="1560319" y="3918984"/>
            <a:ext cx="6296294" cy="1997502"/>
          </a:xfrm>
          <a:prstGeom prst="cloudCallout">
            <a:avLst>
              <a:gd name="adj1" fmla="val -43189"/>
              <a:gd name="adj2" fmla="val 19162"/>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FF0000"/>
                </a:solidFill>
                <a:latin typeface="Sakkal Majalla" panose="02000000000000000000" pitchFamily="2" charset="-78"/>
                <a:cs typeface="Sakkal Majalla" panose="02000000000000000000" pitchFamily="2" charset="-78"/>
              </a:rPr>
              <a:t>لن تعوضه شركة التأمين عن خسائر حريق البضاعة المخزنة في ميناء سلمان بسبب انتهاء سريان عقد التأمين.</a:t>
            </a:r>
          </a:p>
        </p:txBody>
      </p:sp>
      <p:pic>
        <p:nvPicPr>
          <p:cNvPr id="2" name="Picture 1"/>
          <p:cNvPicPr>
            <a:picLocks noChangeAspect="1"/>
          </p:cNvPicPr>
          <p:nvPr/>
        </p:nvPicPr>
        <p:blipFill>
          <a:blip r:embed="rId7"/>
          <a:stretch>
            <a:fillRect/>
          </a:stretch>
        </p:blipFill>
        <p:spPr>
          <a:xfrm>
            <a:off x="228600" y="1637613"/>
            <a:ext cx="2209800" cy="2466753"/>
          </a:xfrm>
          <a:prstGeom prst="rect">
            <a:avLst/>
          </a:prstGeom>
        </p:spPr>
      </p:pic>
    </p:spTree>
    <p:extLst>
      <p:ext uri="{BB962C8B-B14F-4D97-AF65-F5344CB8AC3E}">
        <p14:creationId xmlns:p14="http://schemas.microsoft.com/office/powerpoint/2010/main" val="60128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anim calcmode="lin" valueType="num">
                                      <p:cBhvr>
                                        <p:cTn id="13" dur="2000" fill="hold"/>
                                        <p:tgtEl>
                                          <p:spTgt spid="33"/>
                                        </p:tgtEl>
                                        <p:attrNameLst>
                                          <p:attrName>style.rotation</p:attrName>
                                        </p:attrNameLst>
                                      </p:cBhvr>
                                      <p:tavLst>
                                        <p:tav tm="0">
                                          <p:val>
                                            <p:fltVal val="720"/>
                                          </p:val>
                                        </p:tav>
                                        <p:tav tm="100000">
                                          <p:val>
                                            <p:fltVal val="0"/>
                                          </p:val>
                                        </p:tav>
                                      </p:tavLst>
                                    </p:anim>
                                    <p:anim calcmode="lin" valueType="num">
                                      <p:cBhvr>
                                        <p:cTn id="14" dur="2000" fill="hold"/>
                                        <p:tgtEl>
                                          <p:spTgt spid="33"/>
                                        </p:tgtEl>
                                        <p:attrNameLst>
                                          <p:attrName>ppt_h</p:attrName>
                                        </p:attrNameLst>
                                      </p:cBhvr>
                                      <p:tavLst>
                                        <p:tav tm="0">
                                          <p:val>
                                            <p:fltVal val="0"/>
                                          </p:val>
                                        </p:tav>
                                        <p:tav tm="100000">
                                          <p:val>
                                            <p:strVal val="#ppt_h"/>
                                          </p:val>
                                        </p:tav>
                                      </p:tavLst>
                                    </p:anim>
                                    <p:anim calcmode="lin" valueType="num">
                                      <p:cBhvr>
                                        <p:cTn id="15" dur="2000" fill="hold"/>
                                        <p:tgtEl>
                                          <p:spTgt spid="3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style.rotation</p:attrName>
                                        </p:attrNameLst>
                                      </p:cBhvr>
                                      <p:tavLst>
                                        <p:tav tm="0">
                                          <p:val>
                                            <p:fltVal val="720"/>
                                          </p:val>
                                        </p:tav>
                                        <p:tav tm="100000">
                                          <p:val>
                                            <p:fltVal val="0"/>
                                          </p:val>
                                        </p:tav>
                                      </p:tavLst>
                                    </p:anim>
                                    <p:anim calcmode="lin" valueType="num">
                                      <p:cBhvr>
                                        <p:cTn id="22" dur="2000" fill="hold"/>
                                        <p:tgtEl>
                                          <p:spTgt spid="17"/>
                                        </p:tgtEl>
                                        <p:attrNameLst>
                                          <p:attrName>ppt_h</p:attrName>
                                        </p:attrNameLst>
                                      </p:cBhvr>
                                      <p:tavLst>
                                        <p:tav tm="0">
                                          <p:val>
                                            <p:fltVal val="0"/>
                                          </p:val>
                                        </p:tav>
                                        <p:tav tm="100000">
                                          <p:val>
                                            <p:strVal val="#ppt_h"/>
                                          </p:val>
                                        </p:tav>
                                      </p:tavLst>
                                    </p:anim>
                                    <p:anim calcmode="lin" valueType="num">
                                      <p:cBhvr>
                                        <p:cTn id="23"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200974" y="188089"/>
            <a:ext cx="3275485" cy="993534"/>
            <a:chOff x="5594363" y="303192"/>
            <a:chExt cx="3275485" cy="993534"/>
          </a:xfrm>
        </p:grpSpPr>
        <p:pic>
          <p:nvPicPr>
            <p:cNvPr id="6" name="Picture 5"/>
            <p:cNvPicPr>
              <a:picLocks noChangeAspect="1"/>
            </p:cNvPicPr>
            <p:nvPr/>
          </p:nvPicPr>
          <p:blipFill>
            <a:blip r:embed="rId5"/>
            <a:stretch>
              <a:fillRect/>
            </a:stretch>
          </p:blipFill>
          <p:spPr>
            <a:xfrm>
              <a:off x="5736789" y="303192"/>
              <a:ext cx="3133059" cy="993534"/>
            </a:xfrm>
            <a:prstGeom prst="rect">
              <a:avLst/>
            </a:prstGeom>
          </p:spPr>
        </p:pic>
        <p:sp>
          <p:nvSpPr>
            <p:cNvPr id="7" name="Rectangle 6"/>
            <p:cNvSpPr/>
            <p:nvPr/>
          </p:nvSpPr>
          <p:spPr>
            <a:xfrm>
              <a:off x="5594363" y="559527"/>
              <a:ext cx="2758681" cy="523220"/>
            </a:xfrm>
            <a:prstGeom prst="rect">
              <a:avLst/>
            </a:prstGeom>
          </p:spPr>
          <p:txBody>
            <a:bodyPr wrap="square">
              <a:spAutoFit/>
            </a:bodyPr>
            <a:lstStyle/>
            <a:p>
              <a:pPr algn="r"/>
              <a:r>
                <a:rPr lang="ar-BH" sz="2800" b="1" dirty="0" smtClean="0">
                  <a:solidFill>
                    <a:srgbClr val="9933FF"/>
                  </a:solidFill>
                </a:rPr>
                <a:t>مبدأ الحلول</a:t>
              </a:r>
              <a:endParaRPr lang="ar-BH" sz="2800" dirty="0">
                <a:solidFill>
                  <a:srgbClr val="9933FF"/>
                </a:solidFill>
              </a:endParaRPr>
            </a:p>
          </p:txBody>
        </p:sp>
      </p:grpSp>
      <p:grpSp>
        <p:nvGrpSpPr>
          <p:cNvPr id="13" name="Group 12"/>
          <p:cNvGrpSpPr/>
          <p:nvPr/>
        </p:nvGrpSpPr>
        <p:grpSpPr>
          <a:xfrm>
            <a:off x="-706172" y="6400800"/>
            <a:ext cx="9850172" cy="386784"/>
            <a:chOff x="-614760" y="6386607"/>
            <a:chExt cx="9850172" cy="386784"/>
          </a:xfrm>
        </p:grpSpPr>
        <p:sp>
          <p:nvSpPr>
            <p:cNvPr id="45" name="Rectangle 44"/>
            <p:cNvSpPr/>
            <p:nvPr/>
          </p:nvSpPr>
          <p:spPr>
            <a:xfrm>
              <a:off x="-614760" y="6465614"/>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التعويض والحلول .             المقرر: التأمين               تام  211/ 802</a:t>
              </a:r>
              <a:r>
                <a:rPr lang="ar-BH" sz="1400" b="1" dirty="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78977" y="6345925"/>
                <a:ext cx="373490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sp>
        <p:nvSpPr>
          <p:cNvPr id="26" name="Rectangle 25"/>
          <p:cNvSpPr/>
          <p:nvPr/>
        </p:nvSpPr>
        <p:spPr>
          <a:xfrm>
            <a:off x="1447800" y="1303158"/>
            <a:ext cx="6636788" cy="769441"/>
          </a:xfrm>
          <a:prstGeom prst="rect">
            <a:avLst/>
          </a:prstGeom>
        </p:spPr>
        <p:txBody>
          <a:bodyPr wrap="square">
            <a:spAutoFit/>
          </a:bodyPr>
          <a:lstStyle/>
          <a:p>
            <a:pPr algn="justLow" rtl="1"/>
            <a:r>
              <a:rPr lang="ar-BH" sz="2200" b="1" dirty="0" smtClean="0">
                <a:latin typeface="Sakkal Majalla" panose="02000000000000000000" pitchFamily="2" charset="-78"/>
                <a:cs typeface="Sakkal Majalla" panose="02000000000000000000" pitchFamily="2" charset="-78"/>
              </a:rPr>
              <a:t>في التأمين الشامل تحل شركة التأمين محل المؤمن له في مطالبة المتسبب في وقوع الخطر بعد أن تعوضه عن قيمة خسائره ة الخسائر :</a:t>
            </a:r>
            <a:endParaRPr lang="en-US" sz="2200"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7"/>
          <a:stretch>
            <a:fillRect/>
          </a:stretch>
        </p:blipFill>
        <p:spPr>
          <a:xfrm>
            <a:off x="3458669" y="2138549"/>
            <a:ext cx="2370889" cy="1965683"/>
          </a:xfrm>
          <a:prstGeom prst="rect">
            <a:avLst/>
          </a:prstGeom>
        </p:spPr>
      </p:pic>
      <p:grpSp>
        <p:nvGrpSpPr>
          <p:cNvPr id="18" name="Group 17"/>
          <p:cNvGrpSpPr/>
          <p:nvPr/>
        </p:nvGrpSpPr>
        <p:grpSpPr>
          <a:xfrm>
            <a:off x="5988869" y="1872860"/>
            <a:ext cx="3049946" cy="3036522"/>
            <a:chOff x="6028972" y="1687878"/>
            <a:chExt cx="3049946" cy="3036522"/>
          </a:xfrm>
        </p:grpSpPr>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6028972" y="1909373"/>
              <a:ext cx="2901453" cy="2815027"/>
            </a:xfrm>
            <a:prstGeom prst="rect">
              <a:avLst/>
            </a:prstGeom>
          </p:spPr>
        </p:pic>
        <p:grpSp>
          <p:nvGrpSpPr>
            <p:cNvPr id="17" name="Group 16"/>
            <p:cNvGrpSpPr/>
            <p:nvPr/>
          </p:nvGrpSpPr>
          <p:grpSpPr>
            <a:xfrm>
              <a:off x="8347929" y="1687878"/>
              <a:ext cx="730989" cy="892743"/>
              <a:chOff x="1708375" y="401552"/>
              <a:chExt cx="730989" cy="892743"/>
            </a:xfrm>
          </p:grpSpPr>
          <p:pic>
            <p:nvPicPr>
              <p:cNvPr id="31" name="Picture 30"/>
              <p:cNvPicPr>
                <a:picLocks noChangeAspect="1"/>
              </p:cNvPicPr>
              <p:nvPr/>
            </p:nvPicPr>
            <p:blipFill>
              <a:blip r:embed="rId5"/>
              <a:stretch>
                <a:fillRect/>
              </a:stretch>
            </p:blipFill>
            <p:spPr>
              <a:xfrm>
                <a:off x="1708375" y="401552"/>
                <a:ext cx="730989" cy="892743"/>
              </a:xfrm>
              <a:prstGeom prst="rect">
                <a:avLst/>
              </a:prstGeom>
            </p:spPr>
          </p:pic>
          <p:sp>
            <p:nvSpPr>
              <p:cNvPr id="16" name="Rectangle 15"/>
              <p:cNvSpPr/>
              <p:nvPr/>
            </p:nvSpPr>
            <p:spPr>
              <a:xfrm>
                <a:off x="1918923" y="617092"/>
                <a:ext cx="309700" cy="461665"/>
              </a:xfrm>
              <a:prstGeom prst="rect">
                <a:avLst/>
              </a:prstGeom>
            </p:spPr>
            <p:txBody>
              <a:bodyPr wrap="none">
                <a:spAutoFit/>
              </a:bodyPr>
              <a:lstStyle/>
              <a:p>
                <a:r>
                  <a:rPr lang="ar-BH" sz="2400" b="1" dirty="0" smtClean="0">
                    <a:latin typeface="Sakkal Majalla" panose="02000000000000000000" pitchFamily="2" charset="-78"/>
                    <a:cs typeface="Sakkal Majalla" panose="02000000000000000000" pitchFamily="2" charset="-78"/>
                  </a:rPr>
                  <a:t>1</a:t>
                </a:r>
                <a:endParaRPr lang="en-US" sz="2400" dirty="0"/>
              </a:p>
            </p:txBody>
          </p:sp>
        </p:grpSp>
      </p:grpSp>
      <p:grpSp>
        <p:nvGrpSpPr>
          <p:cNvPr id="23" name="Group 22"/>
          <p:cNvGrpSpPr/>
          <p:nvPr/>
        </p:nvGrpSpPr>
        <p:grpSpPr>
          <a:xfrm>
            <a:off x="353687" y="1892926"/>
            <a:ext cx="2881744" cy="3054365"/>
            <a:chOff x="364007" y="1873864"/>
            <a:chExt cx="2881744" cy="3054365"/>
          </a:xfrm>
        </p:grpSpPr>
        <p:grpSp>
          <p:nvGrpSpPr>
            <p:cNvPr id="19" name="Group 18"/>
            <p:cNvGrpSpPr/>
            <p:nvPr/>
          </p:nvGrpSpPr>
          <p:grpSpPr>
            <a:xfrm>
              <a:off x="364007" y="1873864"/>
              <a:ext cx="2881744" cy="3054365"/>
              <a:chOff x="364007" y="1873864"/>
              <a:chExt cx="2881744" cy="3054365"/>
            </a:xfrm>
          </p:grpSpPr>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527862" y="2109209"/>
                <a:ext cx="2717889" cy="2819020"/>
              </a:xfrm>
              <a:prstGeom prst="rect">
                <a:avLst/>
              </a:prstGeom>
            </p:spPr>
          </p:pic>
          <p:pic>
            <p:nvPicPr>
              <p:cNvPr id="33" name="Picture 32"/>
              <p:cNvPicPr>
                <a:picLocks noChangeAspect="1"/>
              </p:cNvPicPr>
              <p:nvPr/>
            </p:nvPicPr>
            <p:blipFill>
              <a:blip r:embed="rId5"/>
              <a:stretch>
                <a:fillRect/>
              </a:stretch>
            </p:blipFill>
            <p:spPr>
              <a:xfrm>
                <a:off x="364007" y="1873864"/>
                <a:ext cx="730989" cy="892743"/>
              </a:xfrm>
              <a:prstGeom prst="rect">
                <a:avLst/>
              </a:prstGeom>
            </p:spPr>
          </p:pic>
        </p:grpSp>
        <p:sp>
          <p:nvSpPr>
            <p:cNvPr id="34" name="Rectangle 33"/>
            <p:cNvSpPr/>
            <p:nvPr/>
          </p:nvSpPr>
          <p:spPr>
            <a:xfrm>
              <a:off x="602706" y="2068831"/>
              <a:ext cx="309700" cy="461665"/>
            </a:xfrm>
            <a:prstGeom prst="rect">
              <a:avLst/>
            </a:prstGeom>
          </p:spPr>
          <p:txBody>
            <a:bodyPr wrap="none">
              <a:spAutoFit/>
            </a:bodyPr>
            <a:lstStyle/>
            <a:p>
              <a:r>
                <a:rPr lang="ar-BH" sz="2400" b="1" dirty="0" smtClean="0">
                  <a:latin typeface="Sakkal Majalla" panose="02000000000000000000" pitchFamily="2" charset="-78"/>
                  <a:cs typeface="Sakkal Majalla" panose="02000000000000000000" pitchFamily="2" charset="-78"/>
                </a:rPr>
                <a:t>3</a:t>
              </a:r>
              <a:endParaRPr lang="en-US" sz="2400" dirty="0"/>
            </a:p>
          </p:txBody>
        </p:sp>
      </p:grpSp>
      <p:sp>
        <p:nvSpPr>
          <p:cNvPr id="27" name="Text Box 16"/>
          <p:cNvSpPr txBox="1"/>
          <p:nvPr/>
        </p:nvSpPr>
        <p:spPr>
          <a:xfrm>
            <a:off x="602706" y="4918182"/>
            <a:ext cx="7644107" cy="1220182"/>
          </a:xfrm>
          <a:prstGeom prst="rect">
            <a:avLst/>
          </a:prstGeom>
          <a:noFill/>
          <a:ln>
            <a:noFill/>
          </a:ln>
          <a:effectLst/>
        </p:spPr>
        <p:txBody>
          <a:bodyPr rot="0" spcFirstLastPara="1" vert="horz" wrap="none" lIns="91440" tIns="45720" rIns="91440" bIns="45720" numCol="1" spcCol="0" rtlCol="0" fromWordArt="0" anchor="t" anchorCtr="0" forceAA="0" compatLnSpc="1">
            <a:prstTxWarp prst="textArchDown">
              <a:avLst>
                <a:gd name="adj" fmla="val 21045140"/>
              </a:avLst>
            </a:prstTxWarp>
            <a:spAutoFit/>
          </a:bodyPr>
          <a:lstStyle/>
          <a:p>
            <a:pPr marR="0" algn="ctr" rtl="1">
              <a:lnSpc>
                <a:spcPct val="107000"/>
              </a:lnSpc>
              <a:spcBef>
                <a:spcPts val="0"/>
              </a:spcBef>
              <a:spcAft>
                <a:spcPts val="800"/>
              </a:spcAft>
            </a:pPr>
            <a:r>
              <a:rPr lang="ar-BH" sz="2400" b="1" dirty="0" smtClean="0">
                <a:ln>
                  <a:noFill/>
                </a:ln>
                <a:gradFill>
                  <a:gsLst>
                    <a:gs pos="0">
                      <a:srgbClr val="203864"/>
                    </a:gs>
                    <a:gs pos="50000">
                      <a:srgbClr val="4472C4"/>
                    </a:gs>
                    <a:gs pos="100000">
                      <a:srgbClr val="8FAADC"/>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Arial" panose="020B0604020202020204" pitchFamily="34" charset="0"/>
              </a:rPr>
              <a:t>تطالب شركة تأمين السيارة </a:t>
            </a:r>
            <a:r>
              <a:rPr lang="en-US" sz="2400" b="1" dirty="0" smtClean="0">
                <a:ln>
                  <a:noFill/>
                </a:ln>
                <a:gradFill>
                  <a:gsLst>
                    <a:gs pos="0">
                      <a:srgbClr val="203864"/>
                    </a:gs>
                    <a:gs pos="50000">
                      <a:srgbClr val="4472C4"/>
                    </a:gs>
                    <a:gs pos="100000">
                      <a:srgbClr val="8FAADC"/>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Arial" panose="020B0604020202020204" pitchFamily="34" charset="0"/>
              </a:rPr>
              <a:t>A</a:t>
            </a:r>
            <a:r>
              <a:rPr lang="ar-BH" sz="2400" b="1" dirty="0" smtClean="0">
                <a:ln>
                  <a:noFill/>
                </a:ln>
                <a:gradFill>
                  <a:gsLst>
                    <a:gs pos="0">
                      <a:srgbClr val="203864"/>
                    </a:gs>
                    <a:gs pos="50000">
                      <a:srgbClr val="4472C4"/>
                    </a:gs>
                    <a:gs pos="100000">
                      <a:srgbClr val="8FAADC"/>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Arial" panose="020B0604020202020204" pitchFamily="34" charset="0"/>
              </a:rPr>
              <a:t> شركة التأمين </a:t>
            </a:r>
            <a:r>
              <a:rPr lang="en-US" sz="2400" b="1" dirty="0" smtClean="0">
                <a:ln>
                  <a:noFill/>
                </a:ln>
                <a:gradFill>
                  <a:gsLst>
                    <a:gs pos="0">
                      <a:srgbClr val="203864"/>
                    </a:gs>
                    <a:gs pos="50000">
                      <a:srgbClr val="4472C4"/>
                    </a:gs>
                    <a:gs pos="100000">
                      <a:srgbClr val="8FAADC"/>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Arial" panose="020B0604020202020204" pitchFamily="34" charset="0"/>
              </a:rPr>
              <a:t>B </a:t>
            </a:r>
            <a:r>
              <a:rPr lang="ar-BH" sz="2400" b="1" dirty="0" smtClean="0">
                <a:ln>
                  <a:noFill/>
                </a:ln>
                <a:gradFill>
                  <a:gsLst>
                    <a:gs pos="0">
                      <a:srgbClr val="203864"/>
                    </a:gs>
                    <a:gs pos="50000">
                      <a:srgbClr val="4472C4"/>
                    </a:gs>
                    <a:gs pos="100000">
                      <a:srgbClr val="8FAADC"/>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Arial" panose="020B0604020202020204" pitchFamily="34" charset="0"/>
              </a:rPr>
              <a:t> بدفع قيمة الأضرار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2" name="Group 21"/>
          <p:cNvGrpSpPr/>
          <p:nvPr/>
        </p:nvGrpSpPr>
        <p:grpSpPr>
          <a:xfrm>
            <a:off x="1842932" y="4646736"/>
            <a:ext cx="5602362" cy="940114"/>
            <a:chOff x="1842932" y="4646736"/>
            <a:chExt cx="5602362" cy="940114"/>
          </a:xfrm>
        </p:grpSpPr>
        <p:grpSp>
          <p:nvGrpSpPr>
            <p:cNvPr id="21" name="Group 20"/>
            <p:cNvGrpSpPr/>
            <p:nvPr/>
          </p:nvGrpSpPr>
          <p:grpSpPr>
            <a:xfrm>
              <a:off x="1842932" y="4646736"/>
              <a:ext cx="5602362" cy="940114"/>
              <a:chOff x="1707410" y="4724400"/>
              <a:chExt cx="5602362" cy="940114"/>
            </a:xfrm>
          </p:grpSpPr>
          <p:sp>
            <p:nvSpPr>
              <p:cNvPr id="12" name="Curved Up Arrow 11"/>
              <p:cNvSpPr/>
              <p:nvPr/>
            </p:nvSpPr>
            <p:spPr>
              <a:xfrm flipH="1">
                <a:off x="1707410" y="4823526"/>
                <a:ext cx="5602362" cy="840988"/>
              </a:xfrm>
              <a:prstGeom prst="curvedUpArrow">
                <a:avLst>
                  <a:gd name="adj1" fmla="val 49110"/>
                  <a:gd name="adj2" fmla="val 115485"/>
                  <a:gd name="adj3" fmla="val 33259"/>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p:cNvPicPr>
                <a:picLocks noChangeAspect="1"/>
              </p:cNvPicPr>
              <p:nvPr/>
            </p:nvPicPr>
            <p:blipFill>
              <a:blip r:embed="rId5"/>
              <a:stretch>
                <a:fillRect/>
              </a:stretch>
            </p:blipFill>
            <p:spPr>
              <a:xfrm>
                <a:off x="4418090" y="4724400"/>
                <a:ext cx="730989" cy="892743"/>
              </a:xfrm>
              <a:prstGeom prst="rect">
                <a:avLst/>
              </a:prstGeom>
            </p:spPr>
          </p:pic>
        </p:grpSp>
        <p:sp>
          <p:nvSpPr>
            <p:cNvPr id="36" name="Rectangle 35"/>
            <p:cNvSpPr/>
            <p:nvPr/>
          </p:nvSpPr>
          <p:spPr>
            <a:xfrm>
              <a:off x="4743789" y="4889017"/>
              <a:ext cx="309700" cy="461665"/>
            </a:xfrm>
            <a:prstGeom prst="rect">
              <a:avLst/>
            </a:prstGeom>
          </p:spPr>
          <p:txBody>
            <a:bodyPr wrap="none">
              <a:spAutoFit/>
            </a:bodyPr>
            <a:lstStyle/>
            <a:p>
              <a:r>
                <a:rPr lang="ar-BH" sz="2400" b="1" dirty="0" smtClean="0">
                  <a:latin typeface="Sakkal Majalla" panose="02000000000000000000" pitchFamily="2" charset="-78"/>
                  <a:cs typeface="Sakkal Majalla" panose="02000000000000000000" pitchFamily="2" charset="-78"/>
                </a:rPr>
                <a:t>2</a:t>
              </a:r>
              <a:endParaRPr lang="en-US" sz="2400" dirty="0"/>
            </a:p>
          </p:txBody>
        </p:sp>
      </p:grpSp>
    </p:spTree>
    <p:extLst>
      <p:ext uri="{BB962C8B-B14F-4D97-AF65-F5344CB8AC3E}">
        <p14:creationId xmlns:p14="http://schemas.microsoft.com/office/powerpoint/2010/main" val="15478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7" dur="1000" fill="hold"/>
                                        <p:tgtEl>
                                          <p:spTgt spid="2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80">
                                          <p:stCondLst>
                                            <p:cond delay="0"/>
                                          </p:stCondLst>
                                        </p:cTn>
                                        <p:tgtEl>
                                          <p:spTgt spid="18"/>
                                        </p:tgtEl>
                                      </p:cBhvr>
                                    </p:animEffect>
                                    <p:anim calcmode="lin" valueType="num">
                                      <p:cBhvr>
                                        <p:cTn id="3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7" dur="26">
                                          <p:stCondLst>
                                            <p:cond delay="650"/>
                                          </p:stCondLst>
                                        </p:cTn>
                                        <p:tgtEl>
                                          <p:spTgt spid="18"/>
                                        </p:tgtEl>
                                      </p:cBhvr>
                                      <p:to x="100000" y="60000"/>
                                    </p:animScale>
                                    <p:animScale>
                                      <p:cBhvr>
                                        <p:cTn id="38" dur="166" decel="50000">
                                          <p:stCondLst>
                                            <p:cond delay="676"/>
                                          </p:stCondLst>
                                        </p:cTn>
                                        <p:tgtEl>
                                          <p:spTgt spid="18"/>
                                        </p:tgtEl>
                                      </p:cBhvr>
                                      <p:to x="100000" y="100000"/>
                                    </p:animScale>
                                    <p:animScale>
                                      <p:cBhvr>
                                        <p:cTn id="39" dur="26">
                                          <p:stCondLst>
                                            <p:cond delay="1312"/>
                                          </p:stCondLst>
                                        </p:cTn>
                                        <p:tgtEl>
                                          <p:spTgt spid="18"/>
                                        </p:tgtEl>
                                      </p:cBhvr>
                                      <p:to x="100000" y="80000"/>
                                    </p:animScale>
                                    <p:animScale>
                                      <p:cBhvr>
                                        <p:cTn id="40" dur="166" decel="50000">
                                          <p:stCondLst>
                                            <p:cond delay="1338"/>
                                          </p:stCondLst>
                                        </p:cTn>
                                        <p:tgtEl>
                                          <p:spTgt spid="18"/>
                                        </p:tgtEl>
                                      </p:cBhvr>
                                      <p:to x="100000" y="100000"/>
                                    </p:animScale>
                                    <p:animScale>
                                      <p:cBhvr>
                                        <p:cTn id="41" dur="26">
                                          <p:stCondLst>
                                            <p:cond delay="1642"/>
                                          </p:stCondLst>
                                        </p:cTn>
                                        <p:tgtEl>
                                          <p:spTgt spid="18"/>
                                        </p:tgtEl>
                                      </p:cBhvr>
                                      <p:to x="100000" y="90000"/>
                                    </p:animScale>
                                    <p:animScale>
                                      <p:cBhvr>
                                        <p:cTn id="42" dur="166" decel="50000">
                                          <p:stCondLst>
                                            <p:cond delay="1668"/>
                                          </p:stCondLst>
                                        </p:cTn>
                                        <p:tgtEl>
                                          <p:spTgt spid="18"/>
                                        </p:tgtEl>
                                      </p:cBhvr>
                                      <p:to x="100000" y="100000"/>
                                    </p:animScale>
                                    <p:animScale>
                                      <p:cBhvr>
                                        <p:cTn id="43" dur="26">
                                          <p:stCondLst>
                                            <p:cond delay="1808"/>
                                          </p:stCondLst>
                                        </p:cTn>
                                        <p:tgtEl>
                                          <p:spTgt spid="18"/>
                                        </p:tgtEl>
                                      </p:cBhvr>
                                      <p:to x="100000" y="95000"/>
                                    </p:animScale>
                                    <p:animScale>
                                      <p:cBhvr>
                                        <p:cTn id="44" dur="166" decel="50000">
                                          <p:stCondLst>
                                            <p:cond delay="1834"/>
                                          </p:stCondLst>
                                        </p:cTn>
                                        <p:tgtEl>
                                          <p:spTgt spid="18"/>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3" name="bomb.wav"/>
                                        </p:tgtEl>
                                      </p:cMediaNode>
                                    </p:audio>
                                  </p:sub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Scale>
                                      <p:cBhvr>
                                        <p:cTn id="4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7"/>
                                        </p:tgtEl>
                                        <p:attrNameLst>
                                          <p:attrName>ppt_x</p:attrName>
                                          <p:attrName>ppt_y</p:attrName>
                                        </p:attrNameLst>
                                      </p:cBhvr>
                                    </p:animMotion>
                                    <p:animEffect transition="in" filter="fade">
                                      <p:cBhvr>
                                        <p:cTn id="51" dur="10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52" presetID="52"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Scale>
                                      <p:cBhvr>
                                        <p:cTn id="5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2"/>
                                        </p:tgtEl>
                                        <p:attrNameLst>
                                          <p:attrName>ppt_x</p:attrName>
                                          <p:attrName>ppt_y</p:attrName>
                                        </p:attrNameLst>
                                      </p:cBhvr>
                                    </p:animMotion>
                                    <p:animEffect transition="in" filter="fade">
                                      <p:cBhvr>
                                        <p:cTn id="56" dur="10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80">
                                          <p:stCondLst>
                                            <p:cond delay="0"/>
                                          </p:stCondLst>
                                        </p:cTn>
                                        <p:tgtEl>
                                          <p:spTgt spid="23"/>
                                        </p:tgtEl>
                                      </p:cBhvr>
                                    </p:animEffect>
                                    <p:anim calcmode="lin" valueType="num">
                                      <p:cBhvr>
                                        <p:cTn id="6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7" dur="26">
                                          <p:stCondLst>
                                            <p:cond delay="650"/>
                                          </p:stCondLst>
                                        </p:cTn>
                                        <p:tgtEl>
                                          <p:spTgt spid="23"/>
                                        </p:tgtEl>
                                      </p:cBhvr>
                                      <p:to x="100000" y="60000"/>
                                    </p:animScale>
                                    <p:animScale>
                                      <p:cBhvr>
                                        <p:cTn id="68" dur="166" decel="50000">
                                          <p:stCondLst>
                                            <p:cond delay="676"/>
                                          </p:stCondLst>
                                        </p:cTn>
                                        <p:tgtEl>
                                          <p:spTgt spid="23"/>
                                        </p:tgtEl>
                                      </p:cBhvr>
                                      <p:to x="100000" y="100000"/>
                                    </p:animScale>
                                    <p:animScale>
                                      <p:cBhvr>
                                        <p:cTn id="69" dur="26">
                                          <p:stCondLst>
                                            <p:cond delay="1312"/>
                                          </p:stCondLst>
                                        </p:cTn>
                                        <p:tgtEl>
                                          <p:spTgt spid="23"/>
                                        </p:tgtEl>
                                      </p:cBhvr>
                                      <p:to x="100000" y="80000"/>
                                    </p:animScale>
                                    <p:animScale>
                                      <p:cBhvr>
                                        <p:cTn id="70" dur="166" decel="50000">
                                          <p:stCondLst>
                                            <p:cond delay="1338"/>
                                          </p:stCondLst>
                                        </p:cTn>
                                        <p:tgtEl>
                                          <p:spTgt spid="23"/>
                                        </p:tgtEl>
                                      </p:cBhvr>
                                      <p:to x="100000" y="100000"/>
                                    </p:animScale>
                                    <p:animScale>
                                      <p:cBhvr>
                                        <p:cTn id="71" dur="26">
                                          <p:stCondLst>
                                            <p:cond delay="1642"/>
                                          </p:stCondLst>
                                        </p:cTn>
                                        <p:tgtEl>
                                          <p:spTgt spid="23"/>
                                        </p:tgtEl>
                                      </p:cBhvr>
                                      <p:to x="100000" y="90000"/>
                                    </p:animScale>
                                    <p:animScale>
                                      <p:cBhvr>
                                        <p:cTn id="72" dur="166" decel="50000">
                                          <p:stCondLst>
                                            <p:cond delay="1668"/>
                                          </p:stCondLst>
                                        </p:cTn>
                                        <p:tgtEl>
                                          <p:spTgt spid="23"/>
                                        </p:tgtEl>
                                      </p:cBhvr>
                                      <p:to x="100000" y="100000"/>
                                    </p:animScale>
                                    <p:animScale>
                                      <p:cBhvr>
                                        <p:cTn id="73" dur="26">
                                          <p:stCondLst>
                                            <p:cond delay="1808"/>
                                          </p:stCondLst>
                                        </p:cTn>
                                        <p:tgtEl>
                                          <p:spTgt spid="23"/>
                                        </p:tgtEl>
                                      </p:cBhvr>
                                      <p:to x="100000" y="95000"/>
                                    </p:animScale>
                                    <p:animScale>
                                      <p:cBhvr>
                                        <p:cTn id="74" dur="166" decel="50000">
                                          <p:stCondLst>
                                            <p:cond delay="1834"/>
                                          </p:stCondLst>
                                        </p:cTn>
                                        <p:tgtEl>
                                          <p:spTgt spid="23"/>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18821</TotalTime>
  <Words>2047</Words>
  <Application>Microsoft Office PowerPoint</Application>
  <PresentationFormat>On-screen Show (4:3)</PresentationFormat>
  <Paragraphs>247</Paragraphs>
  <Slides>41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Century Gothic</vt:lpstr>
      <vt:lpstr>Sakkal Majalla</vt:lpstr>
      <vt:lpstr>Wingdings</vt:lpstr>
      <vt:lpstr>قالب الدرس الإلكتروني - الفصل الدراسي الثاني 2020-2021م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1173</cp:revision>
  <dcterms:created xsi:type="dcterms:W3CDTF">2020-03-03T05:49:03Z</dcterms:created>
  <dcterms:modified xsi:type="dcterms:W3CDTF">2021-02-11T08:42:40Z</dcterms:modified>
</cp:coreProperties>
</file>