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78" r:id="rId3"/>
    <p:sldId id="281" r:id="rId4"/>
    <p:sldId id="423" r:id="rId5"/>
    <p:sldId id="374" r:id="rId6"/>
    <p:sldId id="424" r:id="rId7"/>
    <p:sldId id="425" r:id="rId8"/>
    <p:sldId id="426" r:id="rId9"/>
    <p:sldId id="427" r:id="rId10"/>
    <p:sldId id="428" r:id="rId11"/>
    <p:sldId id="315" r:id="rId12"/>
    <p:sldId id="394" r:id="rId13"/>
    <p:sldId id="397" r:id="rId14"/>
    <p:sldId id="400" r:id="rId15"/>
    <p:sldId id="401" r:id="rId16"/>
    <p:sldId id="406" r:id="rId17"/>
    <p:sldId id="405" r:id="rId18"/>
    <p:sldId id="404" r:id="rId19"/>
    <p:sldId id="403" r:id="rId20"/>
    <p:sldId id="402" r:id="rId21"/>
    <p:sldId id="321" r:id="rId22"/>
    <p:sldId id="322" r:id="rId23"/>
    <p:sldId id="395" r:id="rId24"/>
    <p:sldId id="396" r:id="rId25"/>
    <p:sldId id="398" r:id="rId26"/>
    <p:sldId id="399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32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EB6D6"/>
    <a:srgbClr val="ED7D31"/>
    <a:srgbClr val="A5A5A5"/>
    <a:srgbClr val="EAEFF7"/>
    <a:srgbClr val="CC66FF"/>
    <a:srgbClr val="FFCCFF"/>
    <a:srgbClr val="CDDEE6"/>
    <a:srgbClr val="9933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2" autoAdjust="0"/>
  </p:normalViewPr>
  <p:slideViewPr>
    <p:cSldViewPr>
      <p:cViewPr varScale="1">
        <p:scale>
          <a:sx n="69" d="100"/>
          <a:sy n="69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7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2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2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slide" Target="slide2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audio" Target="../media/audio6.wav"/><Relationship Id="rId10" Type="http://schemas.openxmlformats.org/officeDocument/2006/relationships/image" Target="../media/image8.png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dunet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6.wav"/><Relationship Id="rId10" Type="http://schemas.openxmlformats.org/officeDocument/2006/relationships/image" Target="../media/image8.png"/><Relationship Id="rId4" Type="http://schemas.openxmlformats.org/officeDocument/2006/relationships/audio" Target="../media/audio8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openxmlformats.org/officeDocument/2006/relationships/image" Target="../media/image3.png"/><Relationship Id="rId4" Type="http://schemas.openxmlformats.org/officeDocument/2006/relationships/audio" Target="../media/audio8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8.wav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3.png"/><Relationship Id="rId5" Type="http://schemas.openxmlformats.org/officeDocument/2006/relationships/audio" Target="../media/audio6.wav"/><Relationship Id="rId10" Type="http://schemas.openxmlformats.org/officeDocument/2006/relationships/image" Target="../media/image5.png"/><Relationship Id="rId4" Type="http://schemas.openxmlformats.org/officeDocument/2006/relationships/audio" Target="../media/audio8.wav"/><Relationship Id="rId9" Type="http://schemas.openxmlformats.org/officeDocument/2006/relationships/audio" Target="../media/audio3.wav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77529" y="170733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1111" y="3300162"/>
            <a:ext cx="3048000" cy="1077218"/>
          </a:xfrm>
          <a:prstGeom prst="rect">
            <a:avLst/>
          </a:prstGeom>
          <a:solidFill>
            <a:srgbClr val="BCAF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التأمين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تام 211 / 802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0" y="6477001"/>
            <a:ext cx="5956300" cy="31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 smtClean="0"/>
              <a:t>الصف</a:t>
            </a:r>
            <a:r>
              <a:rPr lang="ar-BH" sz="1400" dirty="0"/>
              <a:t>:  </a:t>
            </a:r>
            <a:r>
              <a:rPr lang="ar-BH" sz="1400" dirty="0" smtClean="0"/>
              <a:t>الثاني                   </a:t>
            </a:r>
            <a:r>
              <a:rPr lang="ar-BH" sz="1400" b="1" dirty="0" smtClean="0"/>
              <a:t>الصفحة</a:t>
            </a:r>
            <a:r>
              <a:rPr lang="ar-BH" sz="1400" dirty="0" smtClean="0"/>
              <a:t>:85-87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886200" y="1840475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العاشر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مبدأ </a:t>
            </a:r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المشاركة</a:t>
            </a:r>
            <a:endParaRPr lang="en-US" sz="32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08600"/>
            <a:ext cx="9130587" cy="385690"/>
            <a:chOff x="-16700" y="6341235"/>
            <a:chExt cx="9130587" cy="38569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-16700" y="6341235"/>
              <a:ext cx="913058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/>
            </p:cNvSpPr>
            <p:nvPr/>
          </p:nvSpPr>
          <p:spPr>
            <a:xfrm>
              <a:off x="5317301" y="6345925"/>
              <a:ext cx="3796586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81" y="1419702"/>
            <a:ext cx="3796216" cy="42239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74511"/>
            <a:ext cx="3998665" cy="993534"/>
            <a:chOff x="4845067" y="284390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5067" y="284390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85800" y="1488460"/>
            <a:ext cx="7704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توفي مؤمن عليه بسب حادث سيارة وقد حكمت المحكة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بدية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شرعية لورثته بـ 15000 د.ب،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كما أكتشف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الورثة أن المتوفي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لديه وثيقة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تأمين على الوفاة بـ 18000 د.ب.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152400" y="6459828"/>
            <a:ext cx="9289330" cy="381001"/>
            <a:chOff x="-122581" y="6386606"/>
            <a:chExt cx="9289330" cy="381001"/>
          </a:xfrm>
        </p:grpSpPr>
        <p:sp>
          <p:nvSpPr>
            <p:cNvPr id="49" name="Rectangle 48"/>
            <p:cNvSpPr/>
            <p:nvPr/>
          </p:nvSpPr>
          <p:spPr>
            <a:xfrm>
              <a:off x="-122581" y="6386606"/>
              <a:ext cx="581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061983" y="6345925"/>
                <a:ext cx="4051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2293058" y="3088556"/>
            <a:ext cx="4093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15000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+   </a:t>
            </a:r>
            <a:r>
              <a:rPr lang="ar-BH" sz="20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180000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=   33000 د.ب.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Left Arrow 60"/>
          <p:cNvSpPr/>
          <p:nvPr/>
        </p:nvSpPr>
        <p:spPr>
          <a:xfrm>
            <a:off x="5862219" y="2580726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المبلغ المستحق للورثة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2179558" y="3736717"/>
            <a:ext cx="4777813" cy="1997502"/>
          </a:xfrm>
          <a:prstGeom prst="cloudCallout">
            <a:avLst>
              <a:gd name="adj1" fmla="val 32725"/>
              <a:gd name="adj2" fmla="val -8637"/>
            </a:avLst>
          </a:prstGeom>
          <a:ln>
            <a:solidFill>
              <a:srgbClr val="CC66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يطبق مبدأ المشاركة في التأمين على الحياة، وعلى كل شركة تأمين أن تدفع كامل مبلغ التأمين  للمستحق.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85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  <p:bldP spid="61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40483" y="316055"/>
            <a:ext cx="1530261" cy="86819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53" y="1637927"/>
            <a:ext cx="874395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يعتبر مبدأ  المشاركة من المبادئ العامة التي تطبق على تأمين الحياة.</a:t>
            </a: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57243"/>
            <a:ext cx="500797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اضغط على مربع الإجابة الصحيحة في </a:t>
            </a:r>
            <a:r>
              <a:rPr lang="ar-BH" sz="2400" b="1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مايلي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33774" y="6459829"/>
            <a:ext cx="9670704" cy="381000"/>
            <a:chOff x="-503955" y="6386607"/>
            <a:chExt cx="9670704" cy="381000"/>
          </a:xfrm>
        </p:grpSpPr>
        <p:sp>
          <p:nvSpPr>
            <p:cNvPr id="16" name="Rectangle 15"/>
            <p:cNvSpPr/>
            <p:nvPr/>
          </p:nvSpPr>
          <p:spPr>
            <a:xfrm>
              <a:off x="-503955" y="6459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7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يعتبر مبدأ المشاركة من المبادئ المنبثقة من مبدأ التعويض.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1133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2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في مبدأ المشاركة تعوض كل شركة تأمين الخسارة كاملة.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402630" y="6459829"/>
            <a:ext cx="9539560" cy="381000"/>
            <a:chOff x="-372811" y="6386607"/>
            <a:chExt cx="9539560" cy="381000"/>
          </a:xfrm>
        </p:grpSpPr>
        <p:sp>
          <p:nvSpPr>
            <p:cNvPr id="16" name="Rectangle 15"/>
            <p:cNvSpPr/>
            <p:nvPr/>
          </p:nvSpPr>
          <p:spPr>
            <a:xfrm>
              <a:off x="-372811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0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تشترك شركات التأمين في تغطية نسبة مشاعة من موضوع التأمين في مبدأ المشاركة: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402630" y="6459829"/>
            <a:ext cx="9539560" cy="381000"/>
            <a:chOff x="-372811" y="6386607"/>
            <a:chExt cx="9539560" cy="381000"/>
          </a:xfrm>
        </p:grpSpPr>
        <p:sp>
          <p:nvSpPr>
            <p:cNvPr id="16" name="Rectangle 15"/>
            <p:cNvSpPr/>
            <p:nvPr/>
          </p:nvSpPr>
          <p:spPr>
            <a:xfrm>
              <a:off x="-372811" y="639416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4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 يمكن تطبيق مبدأ المشاركة في حالة قيام التاجر بالتأمين على مخزن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الشركة لدى شركة التأمين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والتأمين على المكاتب لدى شركة التأمين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بحيث تشترك شركة التأمين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دفع أضرار خطر الحريق والسرقة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 الم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خزن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105400" y="3184834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3187728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27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6. إذا كانت قيمة موضوع التأمين 50000 د.ب، ومبلغ تأمين الشركة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=A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20000 د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ب، 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والشركة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=B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30000 د.ب، فإن نسبة تغطية شركة التأمين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هي 60% 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15906" y="6459829"/>
            <a:ext cx="9752836" cy="381000"/>
            <a:chOff x="-586087" y="6386607"/>
            <a:chExt cx="9752836" cy="381000"/>
          </a:xfrm>
        </p:grpSpPr>
        <p:sp>
          <p:nvSpPr>
            <p:cNvPr id="16" name="Rectangle 15"/>
            <p:cNvSpPr/>
            <p:nvPr/>
          </p:nvSpPr>
          <p:spPr>
            <a:xfrm>
              <a:off x="-586087" y="6426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9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7. أمن تاجر على مصنعه البالغ قيمته 90000 د.ب بالتساوي على ثلاث شركات تأمين، فإذا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بلغت الخسارة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بسبب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الحريق 60000 د.ب، فإن نصيب كل شركة تأمين في التعويض    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30000 د.ب: 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3031874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29760" y="6459829"/>
            <a:ext cx="9766690" cy="381000"/>
            <a:chOff x="-599941" y="6386607"/>
            <a:chExt cx="9766690" cy="381000"/>
          </a:xfrm>
        </p:grpSpPr>
        <p:sp>
          <p:nvSpPr>
            <p:cNvPr id="16" name="Rectangle 15"/>
            <p:cNvSpPr/>
            <p:nvPr/>
          </p:nvSpPr>
          <p:spPr>
            <a:xfrm>
              <a:off x="-599941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مبدأ 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38400" y="2981964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43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51374"/>
            <a:ext cx="91440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8.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تبلغ قيمة معرض سيارات مليون دينار بحريني، وقام صاحب المصنع بتأمينه عن مبلغ 600000 د.ب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موزع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كل من شركة التأمين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بـ 400000د.ب، وشركة التأمين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بـ 200000 د.ب، فإذا بلغت خسائر سرقة المعرض نصف قيمته فأن حصة شركة التأمين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التعويض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160000 د.ب.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357330" y="2963492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870197" y="2985744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76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رجل مؤمن على حياته لدى ثلاث شركات تأمين (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بـ 10000دب. –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بـ 8000 د.ب –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بـ 12000 د.ب)، فأن المبلغ  المستحق للورثة يساوي مجموع المبالغ مقسوما على ثلاثة أي يساوي ( ( 10000+8000+12000 )÷ 3 = 10000 د.ب  ) ).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2083" y="319417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02051" y="6459829"/>
            <a:ext cx="9738981" cy="381000"/>
            <a:chOff x="-572232" y="6386607"/>
            <a:chExt cx="9738981" cy="381000"/>
          </a:xfrm>
        </p:grpSpPr>
        <p:sp>
          <p:nvSpPr>
            <p:cNvPr id="16" name="Rectangle 15"/>
            <p:cNvSpPr/>
            <p:nvPr/>
          </p:nvSpPr>
          <p:spPr>
            <a:xfrm>
              <a:off x="-572232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38400" y="319417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52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00200" y="4280471"/>
            <a:ext cx="6527773" cy="162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مبدأ المشاركة</a:t>
            </a:r>
            <a:r>
              <a:rPr lang="ar-SA" sz="2400" dirty="0" smtClean="0"/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400" dirty="0" smtClean="0"/>
              <a:t>يحدد </a:t>
            </a:r>
            <a:r>
              <a:rPr lang="ar-BH" sz="2400" dirty="0" smtClean="0"/>
              <a:t>شروط تطبيق مبدأ المشاركة</a:t>
            </a:r>
            <a:r>
              <a:rPr lang="ar-SA" sz="2400" dirty="0" smtClean="0"/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يطبق مبدأ 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المشاركة</a:t>
            </a:r>
            <a:r>
              <a:rPr lang="ar-SA" sz="2400" dirty="0" smtClean="0"/>
              <a:t>. </a:t>
            </a:r>
            <a:endParaRPr lang="ar-BH" sz="2400" dirty="0" smtClean="0"/>
          </a:p>
          <a:p>
            <a:pPr algn="just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يطبق مبدأ المشاركة في حالة شرط النسبية</a:t>
            </a:r>
            <a:r>
              <a:rPr lang="ar-SA" sz="2400" dirty="0" smtClean="0"/>
              <a:t>.</a:t>
            </a:r>
            <a:endParaRPr lang="ar-BH" sz="24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79542" y="6459829"/>
            <a:ext cx="9316472" cy="381000"/>
            <a:chOff x="-149723" y="6386607"/>
            <a:chExt cx="9316472" cy="381000"/>
          </a:xfrm>
        </p:grpSpPr>
        <p:sp>
          <p:nvSpPr>
            <p:cNvPr id="14" name="Rectangle 13"/>
            <p:cNvSpPr/>
            <p:nvPr/>
          </p:nvSpPr>
          <p:spPr>
            <a:xfrm>
              <a:off x="-149723" y="6444486"/>
              <a:ext cx="56930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: مبدأ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386696" y="1415032"/>
            <a:ext cx="6363538" cy="2749340"/>
            <a:chOff x="1211733" y="1200929"/>
            <a:chExt cx="6363538" cy="27493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1733" y="1200929"/>
              <a:ext cx="6363538" cy="27493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5334000" y="2077935"/>
              <a:ext cx="18967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4400" b="1" dirty="0" smtClean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4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89314" y="3277616"/>
              <a:ext cx="600837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2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بعد الانتهاء من هذا الدرس ينبغي أن يكون الطالب قادرًا على أن: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justLow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توفي عادل المؤمن على حياته ضد خطر الوفاة  بمبلغ 20000 د.ب، كما أمن البنك على </a:t>
            </a:r>
          </a:p>
          <a:p>
            <a:pPr algn="justLow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حياته بمبلغ القرض (تأمين المؤقت المتناقص) حيث سدد للبنك 12000د.ب من أصل مبلغ </a:t>
            </a:r>
          </a:p>
          <a:p>
            <a:pPr algn="justLow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القرض البالغ 30000د.ب ، وعليه فأن الورثة يستحقون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مبلغ 20000 د.ب و مبلغ تأمين </a:t>
            </a:r>
          </a:p>
          <a:p>
            <a:pPr algn="justLow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القرض.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2083" y="3361095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38400" y="3361096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6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76435" y="6459829"/>
            <a:ext cx="9713365" cy="381000"/>
            <a:chOff x="-546616" y="6386607"/>
            <a:chExt cx="9713365" cy="381000"/>
          </a:xfrm>
        </p:grpSpPr>
        <p:sp>
          <p:nvSpPr>
            <p:cNvPr id="9" name="Rectangle 8"/>
            <p:cNvSpPr/>
            <p:nvPr/>
          </p:nvSpPr>
          <p:spPr>
            <a:xfrm>
              <a:off x="-546616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2837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20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627292" y="6459829"/>
            <a:ext cx="9764222" cy="381000"/>
            <a:chOff x="-597473" y="6386607"/>
            <a:chExt cx="9764222" cy="381000"/>
          </a:xfrm>
        </p:grpSpPr>
        <p:sp>
          <p:nvSpPr>
            <p:cNvPr id="9" name="Rectangle 8"/>
            <p:cNvSpPr/>
            <p:nvPr/>
          </p:nvSpPr>
          <p:spPr>
            <a:xfrm>
              <a:off x="-597473" y="6425194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0289" y="6459829"/>
            <a:ext cx="9727219" cy="381000"/>
            <a:chOff x="-560470" y="6386607"/>
            <a:chExt cx="9727219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0470" y="6449586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53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0289" y="6459829"/>
            <a:ext cx="9727219" cy="381000"/>
            <a:chOff x="-560470" y="6386607"/>
            <a:chExt cx="9727219" cy="381000"/>
          </a:xfrm>
        </p:grpSpPr>
        <p:sp>
          <p:nvSpPr>
            <p:cNvPr id="9" name="Rectangle 8"/>
            <p:cNvSpPr/>
            <p:nvPr/>
          </p:nvSpPr>
          <p:spPr>
            <a:xfrm>
              <a:off x="-560470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630756" y="6459829"/>
            <a:ext cx="9767686" cy="381000"/>
            <a:chOff x="-600937" y="6386607"/>
            <a:chExt cx="97676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600937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14383" y="6345925"/>
                <a:ext cx="38995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9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278227"/>
            <a:ext cx="6525931" cy="3965601"/>
            <a:chOff x="685800" y="1454043"/>
            <a:chExt cx="6525931" cy="3965601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1454043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59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4267200" y="3787477"/>
            <a:ext cx="3539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لقد حددت كل شركة تأمين تغطيتها على موضوع التأمين وليست تغطية مشاعة، بحيث تغطي  شركة التأمين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مخزن الشركة وشركة التأمين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مكاتب الشركة.</a:t>
            </a:r>
          </a:p>
        </p:txBody>
      </p:sp>
    </p:spTree>
    <p:extLst>
      <p:ext uri="{BB962C8B-B14F-4D97-AF65-F5344CB8AC3E}">
        <p14:creationId xmlns:p14="http://schemas.microsoft.com/office/powerpoint/2010/main" val="28284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40338" y="1739427"/>
            <a:ext cx="3281648" cy="993534"/>
            <a:chOff x="5594363" y="303192"/>
            <a:chExt cx="327548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94363" y="559527"/>
              <a:ext cx="2758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مبدأ المشاركة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8681"/>
            <a:ext cx="2209800" cy="162724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353374" y="340489"/>
            <a:ext cx="3275485" cy="993534"/>
            <a:chOff x="5594363" y="303192"/>
            <a:chExt cx="3275485" cy="9935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6789" y="303192"/>
              <a:ext cx="3133059" cy="99353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594363" y="559527"/>
              <a:ext cx="2758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مبادئ التأمين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042792" y="2743639"/>
            <a:ext cx="5234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تشترك شركات التأمين في تغطية موضوع التأمين ذو القيمة المرتفعة كالمصانع و المؤسسات والمشاريع الكبيرة ، وعند حدوث الخطر المؤمن ضده تشترك كل شركة تأمين في تعويض الخسائر والأضرار بنسبة تغطيتها في موضوع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التأمين.</a:t>
            </a:r>
            <a:endParaRPr lang="en-US" sz="2000" dirty="0"/>
          </a:p>
        </p:txBody>
      </p:sp>
      <p:sp>
        <p:nvSpPr>
          <p:cNvPr id="5" name="Pie 4"/>
          <p:cNvSpPr/>
          <p:nvPr/>
        </p:nvSpPr>
        <p:spPr>
          <a:xfrm>
            <a:off x="3281003" y="4216163"/>
            <a:ext cx="2375556" cy="2025045"/>
          </a:xfrm>
          <a:prstGeom prst="pie">
            <a:avLst>
              <a:gd name="adj1" fmla="val 0"/>
              <a:gd name="adj2" fmla="val 10729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2415" y="5301855"/>
            <a:ext cx="412803" cy="398060"/>
          </a:xfrm>
          <a:prstGeom prst="rect">
            <a:avLst/>
          </a:prstGeom>
        </p:spPr>
      </p:pic>
      <p:sp>
        <p:nvSpPr>
          <p:cNvPr id="27" name="Pie 26"/>
          <p:cNvSpPr/>
          <p:nvPr/>
        </p:nvSpPr>
        <p:spPr>
          <a:xfrm rot="10800000">
            <a:off x="3305698" y="4109925"/>
            <a:ext cx="2390816" cy="2011444"/>
          </a:xfrm>
          <a:prstGeom prst="pie">
            <a:avLst>
              <a:gd name="adj1" fmla="val 0"/>
              <a:gd name="adj2" fmla="val 4442312"/>
            </a:avLst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2067" y="4673609"/>
            <a:ext cx="399260" cy="442038"/>
          </a:xfrm>
          <a:prstGeom prst="rect">
            <a:avLst/>
          </a:prstGeom>
        </p:spPr>
      </p:pic>
      <p:sp>
        <p:nvSpPr>
          <p:cNvPr id="38" name="Pie 37"/>
          <p:cNvSpPr/>
          <p:nvPr/>
        </p:nvSpPr>
        <p:spPr>
          <a:xfrm rot="17868671">
            <a:off x="3722063" y="4063305"/>
            <a:ext cx="1948868" cy="2116852"/>
          </a:xfrm>
          <a:prstGeom prst="pie">
            <a:avLst>
              <a:gd name="adj1" fmla="val 18991975"/>
              <a:gd name="adj2" fmla="val 3681763"/>
            </a:avLst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9588" y="4466647"/>
            <a:ext cx="365301" cy="4374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9269236">
            <a:off x="5017842" y="4298075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%30</a:t>
            </a:r>
            <a:endParaRPr lang="en-US" sz="4000" dirty="0"/>
          </a:p>
        </p:txBody>
      </p:sp>
      <p:sp>
        <p:nvSpPr>
          <p:cNvPr id="39" name="Rectangle 38"/>
          <p:cNvSpPr/>
          <p:nvPr/>
        </p:nvSpPr>
        <p:spPr>
          <a:xfrm>
            <a:off x="3975163" y="5549490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%50</a:t>
            </a:r>
            <a:endParaRPr lang="en-US" sz="4000" dirty="0"/>
          </a:p>
        </p:txBody>
      </p:sp>
      <p:sp>
        <p:nvSpPr>
          <p:cNvPr id="40" name="Rectangle 39"/>
          <p:cNvSpPr/>
          <p:nvPr/>
        </p:nvSpPr>
        <p:spPr>
          <a:xfrm rot="1918419">
            <a:off x="2859764" y="4360175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20%</a:t>
            </a:r>
            <a:endParaRPr lang="en-US" sz="4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550" y="1146884"/>
            <a:ext cx="2073161" cy="15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27" grpId="0" animBg="1"/>
      <p:bldP spid="38" grpId="0" animBg="1"/>
      <p:bldP spid="12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9" name="Rectangle 8"/>
            <p:cNvSpPr/>
            <p:nvPr/>
          </p:nvSpPr>
          <p:spPr>
            <a:xfrm>
              <a:off x="-562837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01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4038600" y="4273418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40%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14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9" name="Rectangle 8"/>
            <p:cNvSpPr/>
            <p:nvPr/>
          </p:nvSpPr>
          <p:spPr>
            <a:xfrm>
              <a:off x="-562837" y="6449586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76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16456" y="6459829"/>
            <a:ext cx="9653386" cy="381000"/>
            <a:chOff x="-486637" y="6386607"/>
            <a:chExt cx="96533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486637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14383" y="6345925"/>
                <a:ext cx="38995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3678382" y="1920580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20000 د.ب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3       </a:t>
            </a:r>
          </a:p>
        </p:txBody>
      </p:sp>
    </p:spTree>
    <p:extLst>
      <p:ext uri="{BB962C8B-B14F-4D97-AF65-F5344CB8AC3E}">
        <p14:creationId xmlns:p14="http://schemas.microsoft.com/office/powerpoint/2010/main" val="19119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69508" y="6459829"/>
            <a:ext cx="9706438" cy="381000"/>
            <a:chOff x="-539689" y="6386607"/>
            <a:chExt cx="9706438" cy="381000"/>
          </a:xfrm>
        </p:grpSpPr>
        <p:sp>
          <p:nvSpPr>
            <p:cNvPr id="9" name="Rectangle 8"/>
            <p:cNvSpPr/>
            <p:nvPr/>
          </p:nvSpPr>
          <p:spPr>
            <a:xfrm>
              <a:off x="-539689" y="6459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48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514" y="2842920"/>
            <a:ext cx="6999695" cy="3270546"/>
            <a:chOff x="685800" y="2149098"/>
            <a:chExt cx="6999695" cy="3270546"/>
          </a:xfrm>
        </p:grpSpPr>
        <p:sp>
          <p:nvSpPr>
            <p:cNvPr id="10" name="Smiley Face 9"/>
            <p:cNvSpPr/>
            <p:nvPr/>
          </p:nvSpPr>
          <p:spPr>
            <a:xfrm>
              <a:off x="3036233" y="2149098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2964" y="2858364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9583" y="6459829"/>
            <a:ext cx="9736513" cy="381000"/>
            <a:chOff x="-569764" y="6386607"/>
            <a:chExt cx="973651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976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5705847" y="1153411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400000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40%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1000’000      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93090" y="2218101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20%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1000’000      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24430" y="1153411"/>
            <a:ext cx="4154805" cy="781297"/>
            <a:chOff x="-232356" y="3636156"/>
            <a:chExt cx="4154805" cy="781297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-232356" y="3702364"/>
              <a:ext cx="3984708" cy="715089"/>
            </a:xfrm>
            <a:prstGeom prst="wedgeRoundRectCallout">
              <a:avLst>
                <a:gd name="adj1" fmla="val -19336"/>
                <a:gd name="adj2" fmla="val 27719"/>
                <a:gd name="adj3" fmla="val 16667"/>
              </a:avLst>
            </a:prstGeom>
            <a:gradFill flip="none" rotWithShape="1">
              <a:gsLst>
                <a:gs pos="0">
                  <a:srgbClr val="ED7D31">
                    <a:tint val="66000"/>
                    <a:satMod val="160000"/>
                  </a:srgbClr>
                </a:gs>
                <a:gs pos="50000">
                  <a:srgbClr val="ED7D31">
                    <a:tint val="44500"/>
                    <a:satMod val="160000"/>
                  </a:srgbClr>
                </a:gs>
                <a:gs pos="100000">
                  <a:srgbClr val="ED7D31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= </a:t>
              </a:r>
              <a:r>
                <a:rPr lang="ar-BH" b="1" u="sng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400</a:t>
              </a:r>
              <a:r>
                <a:rPr lang="ar-BH" b="1" u="sng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000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500000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200000 د.ب</a:t>
              </a:r>
            </a:p>
            <a:p>
              <a:pPr algn="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</a:t>
              </a:r>
              <a:r>
                <a:rPr lang="en-US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1000’000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3554544" y="3636156"/>
              <a:ext cx="367905" cy="781297"/>
            </a:xfrm>
            <a:prstGeom prst="leftBrac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D7D3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24430" y="2101079"/>
            <a:ext cx="4154805" cy="781297"/>
            <a:chOff x="-232356" y="3636156"/>
            <a:chExt cx="4154805" cy="781297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-232356" y="3702364"/>
              <a:ext cx="3984708" cy="715089"/>
            </a:xfrm>
            <a:prstGeom prst="wedgeRoundRectCallout">
              <a:avLst>
                <a:gd name="adj1" fmla="val -19336"/>
                <a:gd name="adj2" fmla="val 27719"/>
                <a:gd name="adj3" fmla="val 16667"/>
              </a:avLst>
            </a:prstGeom>
            <a:gradFill flip="none" rotWithShape="1">
              <a:gsLst>
                <a:gs pos="0">
                  <a:srgbClr val="ED7D31">
                    <a:tint val="66000"/>
                    <a:satMod val="160000"/>
                  </a:srgbClr>
                </a:gs>
                <a:gs pos="50000">
                  <a:srgbClr val="ED7D31">
                    <a:tint val="44500"/>
                    <a:satMod val="160000"/>
                  </a:srgbClr>
                </a:gs>
                <a:gs pos="100000">
                  <a:srgbClr val="ED7D31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= </a:t>
              </a:r>
              <a:r>
                <a:rPr lang="ar-BH" b="1" u="sng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200</a:t>
              </a:r>
              <a:r>
                <a:rPr lang="ar-BH" b="1" u="sng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000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500000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100000 د.ب</a:t>
              </a:r>
            </a:p>
            <a:p>
              <a:pPr algn="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</a:t>
              </a:r>
              <a:r>
                <a:rPr lang="en-US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1000’000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3554544" y="3636156"/>
              <a:ext cx="367905" cy="781297"/>
            </a:xfrm>
            <a:prstGeom prst="leftBrac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D7D3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9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4556" y="6459829"/>
            <a:ext cx="9691486" cy="381000"/>
            <a:chOff x="-524737" y="6386607"/>
            <a:chExt cx="9691486" cy="381000"/>
          </a:xfrm>
        </p:grpSpPr>
        <p:sp>
          <p:nvSpPr>
            <p:cNvPr id="9" name="Rectangle 8"/>
            <p:cNvSpPr/>
            <p:nvPr/>
          </p:nvSpPr>
          <p:spPr>
            <a:xfrm>
              <a:off x="-524737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2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6333" y="1559276"/>
            <a:ext cx="6703998" cy="3796028"/>
            <a:chOff x="685800" y="1623616"/>
            <a:chExt cx="6703998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7267" y="2941001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514600" y="3306099"/>
            <a:ext cx="6253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يطبق مبدأ المشاركة في تأمين الحياة، ويستحق الورثة </a:t>
            </a:r>
          </a:p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 مبالغ التأمين أي = 10000 + 8000 + 12000 = 30000 د.ب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81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59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6800" y="575308"/>
            <a:ext cx="6387386" cy="4665842"/>
            <a:chOff x="685800" y="753802"/>
            <a:chExt cx="6387386" cy="4665842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</a:t>
                </a:r>
                <a:r>
                  <a:rPr lang="ar-BH" b="1" dirty="0" smtClean="0">
                    <a:solidFill>
                      <a:schemeClr val="tx1"/>
                    </a:solidFill>
                  </a:rPr>
                  <a:t>الشريحة التالية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0655" y="753802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2837" y="6399121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133600" y="3122751"/>
            <a:ext cx="67521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b="1" dirty="0" smtClean="0">
                <a:cs typeface="Sakkal Majalla" panose="02000000000000000000" pitchFamily="2" charset="-78"/>
              </a:rPr>
              <a:t>يستحق الورثة مبلغ التأمين فقط وهو 20000 دب.</a:t>
            </a:r>
          </a:p>
          <a:p>
            <a:pPr algn="ctr"/>
            <a:endParaRPr lang="ar-BH" b="1" dirty="0">
              <a:cs typeface="Sakkal Majalla" panose="02000000000000000000" pitchFamily="2" charset="-78"/>
            </a:endParaRPr>
          </a:p>
          <a:p>
            <a:r>
              <a:rPr lang="ar-BH" b="1" dirty="0" smtClean="0">
                <a:cs typeface="Sakkal Majalla" panose="02000000000000000000" pitchFamily="2" charset="-78"/>
              </a:rPr>
              <a:t>ويستحق البنك المبلغ المتبقي من القرض (30000- 12000= 18000) من شركة التأمين.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61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7999" y="566443"/>
            <a:ext cx="4348448" cy="993534"/>
            <a:chOff x="4529566" y="303192"/>
            <a:chExt cx="4340282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29566" y="559527"/>
              <a:ext cx="38234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شروط تطبيق مبدأ المشاركة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438400" y="1881488"/>
            <a:ext cx="6466669" cy="400110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قبل تطبيق مبدأ المشاركة تتحقق شركة التأمين من توافر الشروط التالية: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0" y="2953864"/>
            <a:ext cx="7689697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اشتراك أكثر من شركة تأمين في تغطية نسبة مشاعة من موضوع التأمين دون تحديد جزء منه 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3626130"/>
            <a:ext cx="7700815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تشترك وثائق التأمين في كل موضوع التأمين و الخطر المؤمن ضده والشروط والأحكام والمدة.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4341783"/>
            <a:ext cx="7700815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إعلام كل شركة تأمين بأسماء شركات التأمين المشتركة في التغطية وحصتها في نسبة التغطية.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4954177"/>
            <a:ext cx="7651221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تدفع كل شركة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تأمين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التعويض بحسب حصتها في مبلغ التأمين.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1" y="5566571"/>
            <a:ext cx="7700814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تطبيق مبدأ المشار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في تأمين الحياة.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88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62580" y="6459829"/>
            <a:ext cx="9699510" cy="381000"/>
            <a:chOff x="-532761" y="6386607"/>
            <a:chExt cx="9699510" cy="381000"/>
          </a:xfrm>
        </p:grpSpPr>
        <p:sp>
          <p:nvSpPr>
            <p:cNvPr id="9" name="Rectangle 8"/>
            <p:cNvSpPr/>
            <p:nvPr/>
          </p:nvSpPr>
          <p:spPr>
            <a:xfrm>
              <a:off x="-532761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9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996" y="802929"/>
            <a:ext cx="54290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</a:t>
            </a:r>
          </a:p>
          <a:p>
            <a:pPr algn="ctr"/>
            <a:r>
              <a:rPr lang="ar-BH" sz="3200" b="1" dirty="0" smtClean="0">
                <a:solidFill>
                  <a:srgbClr val="CC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مبدأ </a:t>
            </a:r>
            <a:r>
              <a:rPr lang="ar-BH" sz="3200" b="1" dirty="0" smtClean="0">
                <a:solidFill>
                  <a:srgbClr val="CC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المشاركة</a:t>
            </a:r>
            <a:endParaRPr lang="ar-BH" sz="3200" b="1" dirty="0" smtClean="0">
              <a:solidFill>
                <a:srgbClr val="CC66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204135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الكتاب.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1" name="Rectangle 10"/>
            <p:cNvSpPr/>
            <p:nvPr/>
          </p:nvSpPr>
          <p:spPr>
            <a:xfrm>
              <a:off x="-525834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138183" y="6345925"/>
                <a:ext cx="39757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74511"/>
            <a:ext cx="3998665" cy="993534"/>
            <a:chOff x="4845067" y="284390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5067" y="284390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444594" y="1212758"/>
            <a:ext cx="6916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أمن تاجر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مصنعه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البالغ قيمته مليون دينار  بحريني ضد خطر الحريق والسرقة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لمدة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سنة، لدى شركات التأمين التالية: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152400" y="6459828"/>
            <a:ext cx="9289330" cy="381001"/>
            <a:chOff x="-122581" y="6386606"/>
            <a:chExt cx="9289330" cy="381001"/>
          </a:xfrm>
        </p:grpSpPr>
        <p:sp>
          <p:nvSpPr>
            <p:cNvPr id="49" name="Rectangle 48"/>
            <p:cNvSpPr/>
            <p:nvPr/>
          </p:nvSpPr>
          <p:spPr>
            <a:xfrm>
              <a:off x="-122581" y="6386606"/>
              <a:ext cx="581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061983" y="6345925"/>
                <a:ext cx="4051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48273" y="2184057"/>
            <a:ext cx="2390816" cy="2011444"/>
            <a:chOff x="354306" y="2541354"/>
            <a:chExt cx="2390816" cy="2011444"/>
          </a:xfrm>
        </p:grpSpPr>
        <p:sp>
          <p:nvSpPr>
            <p:cNvPr id="23" name="Pie 22"/>
            <p:cNvSpPr/>
            <p:nvPr/>
          </p:nvSpPr>
          <p:spPr>
            <a:xfrm rot="10800000">
              <a:off x="354306" y="2541354"/>
              <a:ext cx="2390816" cy="2011444"/>
            </a:xfrm>
            <a:prstGeom prst="pie">
              <a:avLst>
                <a:gd name="adj1" fmla="val 0"/>
                <a:gd name="adj2" fmla="val 4442312"/>
              </a:avLst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7312" y="3101185"/>
              <a:ext cx="399260" cy="44203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7090" y="2753430"/>
              <a:ext cx="8098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00000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7699" y="2197850"/>
            <a:ext cx="2116852" cy="1948868"/>
            <a:chOff x="633893" y="2567809"/>
            <a:chExt cx="2116852" cy="1948868"/>
          </a:xfrm>
        </p:grpSpPr>
        <p:sp>
          <p:nvSpPr>
            <p:cNvPr id="24" name="Pie 23"/>
            <p:cNvSpPr/>
            <p:nvPr/>
          </p:nvSpPr>
          <p:spPr>
            <a:xfrm rot="17868671">
              <a:off x="717885" y="2483817"/>
              <a:ext cx="1948868" cy="2116852"/>
            </a:xfrm>
            <a:prstGeom prst="pie">
              <a:avLst>
                <a:gd name="adj1" fmla="val 18991975"/>
                <a:gd name="adj2" fmla="val 3681763"/>
              </a:avLst>
            </a:prstGeom>
            <a:solidFill>
              <a:srgbClr val="A5A5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52601" y="3061205"/>
              <a:ext cx="307166" cy="43745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6853" y="2677764"/>
              <a:ext cx="8098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00000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8273" y="2293701"/>
            <a:ext cx="2375556" cy="2025045"/>
            <a:chOff x="379058" y="2674616"/>
            <a:chExt cx="2375556" cy="2025045"/>
          </a:xfrm>
        </p:grpSpPr>
        <p:sp>
          <p:nvSpPr>
            <p:cNvPr id="22" name="Pie 21"/>
            <p:cNvSpPr/>
            <p:nvPr/>
          </p:nvSpPr>
          <p:spPr>
            <a:xfrm>
              <a:off x="379058" y="2674616"/>
              <a:ext cx="2375556" cy="2025045"/>
            </a:xfrm>
            <a:prstGeom prst="pie">
              <a:avLst>
                <a:gd name="adj1" fmla="val 0"/>
                <a:gd name="adj2" fmla="val 107293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05286" y="3764299"/>
              <a:ext cx="412803" cy="39806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148946" y="4172539"/>
              <a:ext cx="8098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00000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33248" y="2617922"/>
            <a:ext cx="4106413" cy="440542"/>
            <a:chOff x="3468939" y="2559371"/>
            <a:chExt cx="4106413" cy="440542"/>
          </a:xfrm>
          <a:solidFill>
            <a:srgbClr val="ED7D31"/>
          </a:solidFill>
        </p:grpSpPr>
        <p:sp>
          <p:nvSpPr>
            <p:cNvPr id="35" name="Rectangle 34"/>
            <p:cNvSpPr/>
            <p:nvPr/>
          </p:nvSpPr>
          <p:spPr>
            <a:xfrm>
              <a:off x="5661628" y="2559371"/>
              <a:ext cx="1913724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68939" y="2559371"/>
              <a:ext cx="2156121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200000 د.ب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40983" y="3126039"/>
            <a:ext cx="4106413" cy="440542"/>
            <a:chOff x="3468939" y="2559371"/>
            <a:chExt cx="4106413" cy="440542"/>
          </a:xfrm>
          <a:solidFill>
            <a:srgbClr val="A5A5A5"/>
          </a:solidFill>
        </p:grpSpPr>
        <p:sp>
          <p:nvSpPr>
            <p:cNvPr id="53" name="Rectangle 52"/>
            <p:cNvSpPr/>
            <p:nvPr/>
          </p:nvSpPr>
          <p:spPr>
            <a:xfrm>
              <a:off x="5661628" y="2559371"/>
              <a:ext cx="1913724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B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68939" y="2559371"/>
              <a:ext cx="2156121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00000 د.ب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20199" y="3642622"/>
            <a:ext cx="4106413" cy="440542"/>
            <a:chOff x="3468939" y="2559371"/>
            <a:chExt cx="4106413" cy="440542"/>
          </a:xfrm>
          <a:solidFill>
            <a:srgbClr val="5B9BD5"/>
          </a:solidFill>
        </p:grpSpPr>
        <p:sp>
          <p:nvSpPr>
            <p:cNvPr id="56" name="Rectangle 55"/>
            <p:cNvSpPr/>
            <p:nvPr/>
          </p:nvSpPr>
          <p:spPr>
            <a:xfrm>
              <a:off x="5661628" y="2559371"/>
              <a:ext cx="1913724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68939" y="2559371"/>
              <a:ext cx="2156121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500000 د.ب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38600" y="2057400"/>
            <a:ext cx="4095710" cy="440542"/>
            <a:chOff x="3487340" y="2559371"/>
            <a:chExt cx="4095710" cy="440542"/>
          </a:xfrm>
        </p:grpSpPr>
        <p:grpSp>
          <p:nvGrpSpPr>
            <p:cNvPr id="13" name="Group 12"/>
            <p:cNvGrpSpPr/>
            <p:nvPr/>
          </p:nvGrpSpPr>
          <p:grpSpPr>
            <a:xfrm>
              <a:off x="3487340" y="2559371"/>
              <a:ext cx="4088012" cy="440542"/>
              <a:chOff x="3487340" y="2559371"/>
              <a:chExt cx="4088012" cy="44054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61628" y="2559371"/>
                <a:ext cx="1913724" cy="440542"/>
              </a:xfrm>
              <a:prstGeom prst="rect">
                <a:avLst/>
              </a:prstGeom>
              <a:solidFill>
                <a:srgbClr val="CEB6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شركة التأمين</a:t>
                </a:r>
                <a:endParaRPr lang="en-US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487340" y="2559371"/>
                <a:ext cx="2156121" cy="440542"/>
              </a:xfrm>
              <a:prstGeom prst="rect">
                <a:avLst/>
              </a:prstGeom>
              <a:solidFill>
                <a:srgbClr val="CEB6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 smtClean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مبلغ </a:t>
                </a:r>
                <a:r>
                  <a:rPr lang="ar-BH" sz="20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التأمين</a:t>
                </a:r>
                <a:endParaRPr lang="en-US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V="1">
              <a:off x="3487340" y="2999913"/>
              <a:ext cx="409571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Left Arrow 57"/>
          <p:cNvSpPr/>
          <p:nvPr/>
        </p:nvSpPr>
        <p:spPr>
          <a:xfrm>
            <a:off x="6121634" y="4402453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31323" y="4210933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20%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1000’000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59" name="Left Arrow 58"/>
          <p:cNvSpPr/>
          <p:nvPr/>
        </p:nvSpPr>
        <p:spPr>
          <a:xfrm>
            <a:off x="5525904" y="5115106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A5A5A5">
                  <a:tint val="66000"/>
                  <a:satMod val="160000"/>
                </a:srgbClr>
              </a:gs>
              <a:gs pos="50000">
                <a:srgbClr val="A5A5A5">
                  <a:tint val="44500"/>
                  <a:satMod val="160000"/>
                </a:srgbClr>
              </a:gs>
              <a:gs pos="100000">
                <a:srgbClr val="A5A5A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27156" y="4918819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300000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30%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1000’000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</p:txBody>
      </p:sp>
      <p:sp>
        <p:nvSpPr>
          <p:cNvPr id="61" name="Left Arrow 60"/>
          <p:cNvSpPr/>
          <p:nvPr/>
        </p:nvSpPr>
        <p:spPr>
          <a:xfrm>
            <a:off x="4771265" y="5850232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736052" y="5611689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500000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50%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1000’000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63" name="Rectangle 62"/>
          <p:cNvSpPr/>
          <p:nvPr/>
        </p:nvSpPr>
        <p:spPr>
          <a:xfrm rot="2470587">
            <a:off x="2034073" y="1925688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%30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rot="19576644">
            <a:off x="267843" y="1940398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%20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09379" y="4209027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%50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8" grpId="0" animBg="1"/>
      <p:bldP spid="28" grpId="0"/>
      <p:bldP spid="59" grpId="0" animBg="1"/>
      <p:bldP spid="60" grpId="0"/>
      <p:bldP spid="61" grpId="0" animBg="1"/>
      <p:bldP spid="62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74511"/>
            <a:ext cx="3998665" cy="993534"/>
            <a:chOff x="4845067" y="284390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5067" y="284390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44302" y="1143615"/>
            <a:ext cx="5571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أمن صاحب مصنع أثاث على مصنعه البالغ قيمته 80000 بحريني ضد خطر الحريق والسرقة، لدى شركات التأمين أدناه، وقد تعرض المصنع لحريق بلغت خسائره </a:t>
            </a:r>
            <a:r>
              <a:rPr lang="ar-BH" sz="20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15000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د.ب.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152400" y="6459828"/>
            <a:ext cx="9289330" cy="381001"/>
            <a:chOff x="-122581" y="6386606"/>
            <a:chExt cx="9289330" cy="381001"/>
          </a:xfrm>
        </p:grpSpPr>
        <p:sp>
          <p:nvSpPr>
            <p:cNvPr id="49" name="Rectangle 48"/>
            <p:cNvSpPr/>
            <p:nvPr/>
          </p:nvSpPr>
          <p:spPr>
            <a:xfrm>
              <a:off x="-122581" y="6386606"/>
              <a:ext cx="581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061983" y="6345925"/>
                <a:ext cx="4051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99017" y="694515"/>
            <a:ext cx="2138238" cy="2148657"/>
            <a:chOff x="-606008" y="2442374"/>
            <a:chExt cx="2011444" cy="2390816"/>
          </a:xfrm>
        </p:grpSpPr>
        <p:sp>
          <p:nvSpPr>
            <p:cNvPr id="23" name="Pie 22"/>
            <p:cNvSpPr/>
            <p:nvPr/>
          </p:nvSpPr>
          <p:spPr>
            <a:xfrm rot="16200000">
              <a:off x="-795694" y="2632060"/>
              <a:ext cx="2390816" cy="2011444"/>
            </a:xfrm>
            <a:prstGeom prst="pie">
              <a:avLst>
                <a:gd name="adj1" fmla="val 0"/>
                <a:gd name="adj2" fmla="val 5353796"/>
              </a:avLst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087" y="3148495"/>
              <a:ext cx="399260" cy="44203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1977" y="2664007"/>
              <a:ext cx="769356" cy="426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0000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33284" y="2595029"/>
            <a:ext cx="4106413" cy="440542"/>
            <a:chOff x="3468939" y="2559371"/>
            <a:chExt cx="4106413" cy="440542"/>
          </a:xfrm>
          <a:solidFill>
            <a:srgbClr val="ED7D31"/>
          </a:solidFill>
        </p:grpSpPr>
        <p:sp>
          <p:nvSpPr>
            <p:cNvPr id="35" name="Rectangle 34"/>
            <p:cNvSpPr/>
            <p:nvPr/>
          </p:nvSpPr>
          <p:spPr>
            <a:xfrm>
              <a:off x="5661628" y="2559371"/>
              <a:ext cx="1913724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68939" y="2559371"/>
              <a:ext cx="2156121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20000 د.ب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22581" y="3057701"/>
            <a:ext cx="4106413" cy="440542"/>
            <a:chOff x="3468939" y="2559371"/>
            <a:chExt cx="4106413" cy="440542"/>
          </a:xfrm>
          <a:solidFill>
            <a:srgbClr val="5B9BD5"/>
          </a:solidFill>
        </p:grpSpPr>
        <p:sp>
          <p:nvSpPr>
            <p:cNvPr id="53" name="Rectangle 52"/>
            <p:cNvSpPr/>
            <p:nvPr/>
          </p:nvSpPr>
          <p:spPr>
            <a:xfrm>
              <a:off x="5661628" y="2559371"/>
              <a:ext cx="1913724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B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68939" y="2559371"/>
              <a:ext cx="2156121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60000 د.ب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33284" y="2109940"/>
            <a:ext cx="4095710" cy="440542"/>
            <a:chOff x="3487340" y="2559371"/>
            <a:chExt cx="4095710" cy="440542"/>
          </a:xfrm>
        </p:grpSpPr>
        <p:grpSp>
          <p:nvGrpSpPr>
            <p:cNvPr id="13" name="Group 12"/>
            <p:cNvGrpSpPr/>
            <p:nvPr/>
          </p:nvGrpSpPr>
          <p:grpSpPr>
            <a:xfrm>
              <a:off x="3487340" y="2559371"/>
              <a:ext cx="4088012" cy="440542"/>
              <a:chOff x="3487340" y="2559371"/>
              <a:chExt cx="4088012" cy="44054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61628" y="2559371"/>
                <a:ext cx="1913724" cy="440542"/>
              </a:xfrm>
              <a:prstGeom prst="rect">
                <a:avLst/>
              </a:prstGeom>
              <a:solidFill>
                <a:srgbClr val="CEB6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شركة التأمين</a:t>
                </a:r>
                <a:endParaRPr lang="en-US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487340" y="2559371"/>
                <a:ext cx="2156121" cy="440542"/>
              </a:xfrm>
              <a:prstGeom prst="rect">
                <a:avLst/>
              </a:prstGeom>
              <a:solidFill>
                <a:srgbClr val="CEB6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 smtClean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مبلغ </a:t>
                </a:r>
                <a:r>
                  <a:rPr lang="ar-BH" sz="20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التأمين</a:t>
                </a:r>
                <a:endParaRPr lang="en-US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V="1">
              <a:off x="3487340" y="2999913"/>
              <a:ext cx="409571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Left Arrow 57"/>
          <p:cNvSpPr/>
          <p:nvPr/>
        </p:nvSpPr>
        <p:spPr>
          <a:xfrm>
            <a:off x="6539640" y="3636156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05354" y="3528207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25%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80’000      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Left Arrow 60"/>
          <p:cNvSpPr/>
          <p:nvPr/>
        </p:nvSpPr>
        <p:spPr>
          <a:xfrm>
            <a:off x="6555445" y="5194499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79895" y="5103035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75%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80’000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 rot="3426001">
            <a:off x="1923335" y="713911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%25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4505" y="2804884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%75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070" y="746883"/>
            <a:ext cx="2390816" cy="2165024"/>
            <a:chOff x="306903" y="2303438"/>
            <a:chExt cx="2390816" cy="2025045"/>
          </a:xfrm>
        </p:grpSpPr>
        <p:grpSp>
          <p:nvGrpSpPr>
            <p:cNvPr id="21" name="Group 20"/>
            <p:cNvGrpSpPr/>
            <p:nvPr/>
          </p:nvGrpSpPr>
          <p:grpSpPr>
            <a:xfrm>
              <a:off x="306903" y="2303438"/>
              <a:ext cx="2390816" cy="2025045"/>
              <a:chOff x="379058" y="2674616"/>
              <a:chExt cx="2375556" cy="2025045"/>
            </a:xfrm>
          </p:grpSpPr>
          <p:sp>
            <p:nvSpPr>
              <p:cNvPr id="22" name="Pie 21"/>
              <p:cNvSpPr/>
              <p:nvPr/>
            </p:nvSpPr>
            <p:spPr>
              <a:xfrm>
                <a:off x="379058" y="2674616"/>
                <a:ext cx="2375556" cy="2025045"/>
              </a:xfrm>
              <a:prstGeom prst="pie">
                <a:avLst>
                  <a:gd name="adj1" fmla="val 0"/>
                  <a:gd name="adj2" fmla="val 1615120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7549" y="4172539"/>
                <a:ext cx="812632" cy="374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60000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67541" y="3406930"/>
              <a:ext cx="419100" cy="476250"/>
            </a:xfrm>
            <a:prstGeom prst="rect">
              <a:avLst/>
            </a:prstGeom>
          </p:spPr>
        </p:pic>
      </p:grpSp>
      <p:sp>
        <p:nvSpPr>
          <p:cNvPr id="41" name="Left Arrow 40"/>
          <p:cNvSpPr/>
          <p:nvPr/>
        </p:nvSpPr>
        <p:spPr>
          <a:xfrm>
            <a:off x="6857178" y="4076146"/>
            <a:ext cx="2264336" cy="707886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حصة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endPara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التعويض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79895" y="4266959"/>
            <a:ext cx="337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15000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× 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25% 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 3750 د.ب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Left Arrow 42"/>
          <p:cNvSpPr/>
          <p:nvPr/>
        </p:nvSpPr>
        <p:spPr>
          <a:xfrm>
            <a:off x="6857178" y="5598161"/>
            <a:ext cx="2293075" cy="707886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حصة شركة التأمين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endPara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التعويض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54544" y="5837977"/>
            <a:ext cx="337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15000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75% 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 11250 د.ب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3192" y="3621198"/>
            <a:ext cx="3500147" cy="966440"/>
            <a:chOff x="422302" y="3636156"/>
            <a:chExt cx="3500147" cy="96644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422302" y="3744507"/>
              <a:ext cx="3303995" cy="715089"/>
            </a:xfrm>
            <a:prstGeom prst="wedgeRoundRectCallout">
              <a:avLst>
                <a:gd name="adj1" fmla="val -19336"/>
                <a:gd name="adj2" fmla="val 27719"/>
                <a:gd name="adj3" fmla="val 16667"/>
              </a:avLst>
            </a:prstGeom>
            <a:gradFill flip="none" rotWithShape="1">
              <a:gsLst>
                <a:gs pos="0">
                  <a:srgbClr val="ED7D31">
                    <a:tint val="66000"/>
                    <a:satMod val="160000"/>
                  </a:srgbClr>
                </a:gs>
                <a:gs pos="50000">
                  <a:srgbClr val="ED7D31">
                    <a:tint val="44500"/>
                    <a:satMod val="160000"/>
                  </a:srgbClr>
                </a:gs>
                <a:gs pos="100000">
                  <a:srgbClr val="ED7D31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= </a:t>
              </a:r>
              <a:r>
                <a:rPr lang="ar-BH" b="1" u="sng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20000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× 15000 = 3750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د.ب</a:t>
              </a:r>
            </a:p>
            <a:p>
              <a:pPr algn="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80000</a:t>
              </a:r>
            </a:p>
          </p:txBody>
        </p:sp>
        <p:sp>
          <p:nvSpPr>
            <p:cNvPr id="5" name="Left Brace 4"/>
            <p:cNvSpPr/>
            <p:nvPr/>
          </p:nvSpPr>
          <p:spPr>
            <a:xfrm>
              <a:off x="3554544" y="3636156"/>
              <a:ext cx="367905" cy="966440"/>
            </a:xfrm>
            <a:prstGeom prst="leftBrac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D7D3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1586" y="5243886"/>
            <a:ext cx="3702261" cy="966440"/>
            <a:chOff x="161586" y="5243886"/>
            <a:chExt cx="3702261" cy="966440"/>
          </a:xfrm>
        </p:grpSpPr>
        <p:sp>
          <p:nvSpPr>
            <p:cNvPr id="55" name="Rounded Rectangular Callout 54"/>
            <p:cNvSpPr/>
            <p:nvPr/>
          </p:nvSpPr>
          <p:spPr>
            <a:xfrm>
              <a:off x="161586" y="5355426"/>
              <a:ext cx="3531942" cy="715089"/>
            </a:xfrm>
            <a:prstGeom prst="wedgeRoundRectCallout">
              <a:avLst>
                <a:gd name="adj1" fmla="val -19336"/>
                <a:gd name="adj2" fmla="val 27719"/>
                <a:gd name="adj3" fmla="val 16667"/>
              </a:avLst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= </a:t>
              </a:r>
              <a:r>
                <a:rPr lang="ar-BH" b="1" u="sng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60000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× 15000 =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11250 د.ب</a:t>
              </a:r>
            </a:p>
            <a:p>
              <a:pPr algn="r" rtl="1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80000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3495942" y="5243886"/>
              <a:ext cx="367905" cy="966440"/>
            </a:xfrm>
            <a:prstGeom prst="leftBrac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D7D3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8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8" grpId="0" animBg="1"/>
      <p:bldP spid="28" grpId="0"/>
      <p:bldP spid="61" grpId="0" animBg="1"/>
      <p:bldP spid="62" grpId="0"/>
      <p:bldP spid="64" grpId="0"/>
      <p:bldP spid="65" grpId="0"/>
      <p:bldP spid="41" grpId="0" animBg="1"/>
      <p:bldP spid="42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74511"/>
            <a:ext cx="3998665" cy="993534"/>
            <a:chOff x="4845067" y="284390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5067" y="284390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794857" y="1212451"/>
            <a:ext cx="7243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تعرضت شحنة ملابس على إحدى السفن للتلف بسبب تسرب زيوت مجاورة لها، وبلغت قيمة الخسارة 10000 د.ب علما بأن البضاعة مؤمنة لدى كل من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بـ 8000 د.ب، وشركة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بـ 7000 د.ب، و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بـ 5000 د.ب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152400" y="6459828"/>
            <a:ext cx="9289330" cy="381001"/>
            <a:chOff x="-122581" y="6386606"/>
            <a:chExt cx="9289330" cy="381001"/>
          </a:xfrm>
        </p:grpSpPr>
        <p:sp>
          <p:nvSpPr>
            <p:cNvPr id="49" name="Rectangle 48"/>
            <p:cNvSpPr/>
            <p:nvPr/>
          </p:nvSpPr>
          <p:spPr>
            <a:xfrm>
              <a:off x="-122581" y="6386606"/>
              <a:ext cx="581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061983" y="6345925"/>
                <a:ext cx="4051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8" name="Left Arrow 57"/>
          <p:cNvSpPr/>
          <p:nvPr/>
        </p:nvSpPr>
        <p:spPr>
          <a:xfrm>
            <a:off x="6473997" y="2756777"/>
            <a:ext cx="2597290" cy="707886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endPara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656" y="2684325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</a:t>
            </a:r>
            <a:r>
              <a:rPr lang="ar-BH" sz="2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20’000   </a:t>
            </a:r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Left Arrow 60"/>
          <p:cNvSpPr/>
          <p:nvPr/>
        </p:nvSpPr>
        <p:spPr>
          <a:xfrm>
            <a:off x="6602102" y="4009200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52186" y="3880485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35%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20’000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6256566" y="3125755"/>
            <a:ext cx="2280177" cy="707886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حصة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 التعويض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59185" y="3289042"/>
            <a:ext cx="337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40% 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 4000 د.ب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Left Arrow 42"/>
          <p:cNvSpPr/>
          <p:nvPr/>
        </p:nvSpPr>
        <p:spPr>
          <a:xfrm>
            <a:off x="6716828" y="4368759"/>
            <a:ext cx="2358456" cy="707886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حصة شركة التأمين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 التعويض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20804" y="4542204"/>
            <a:ext cx="337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35% 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 3500 د.ب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Left Arrow 56"/>
          <p:cNvSpPr/>
          <p:nvPr/>
        </p:nvSpPr>
        <p:spPr>
          <a:xfrm>
            <a:off x="6401695" y="5253165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91887" y="5098316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100  =  </a:t>
            </a:r>
            <a:r>
              <a:rPr lang="ar-BH" sz="2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25%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20’000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Left Arrow 59"/>
          <p:cNvSpPr/>
          <p:nvPr/>
        </p:nvSpPr>
        <p:spPr>
          <a:xfrm>
            <a:off x="6593414" y="5628779"/>
            <a:ext cx="2358456" cy="707886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حصة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 التعويض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5271" y="23276"/>
            <a:ext cx="1909454" cy="1842227"/>
            <a:chOff x="354306" y="2541354"/>
            <a:chExt cx="2390816" cy="2011444"/>
          </a:xfrm>
        </p:grpSpPr>
        <p:sp>
          <p:nvSpPr>
            <p:cNvPr id="66" name="Pie 65"/>
            <p:cNvSpPr/>
            <p:nvPr/>
          </p:nvSpPr>
          <p:spPr>
            <a:xfrm rot="10800000">
              <a:off x="354306" y="2541354"/>
              <a:ext cx="2390816" cy="2011444"/>
            </a:xfrm>
            <a:prstGeom prst="pie">
              <a:avLst>
                <a:gd name="adj1" fmla="val 0"/>
                <a:gd name="adj2" fmla="val 9575601"/>
              </a:avLst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43057" y="3032709"/>
              <a:ext cx="399260" cy="442038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1051516" y="2687059"/>
              <a:ext cx="691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8000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-37813" y="97391"/>
            <a:ext cx="2085729" cy="1871075"/>
            <a:chOff x="654899" y="2411063"/>
            <a:chExt cx="2010946" cy="2204517"/>
          </a:xfrm>
        </p:grpSpPr>
        <p:sp>
          <p:nvSpPr>
            <p:cNvPr id="70" name="Pie 69"/>
            <p:cNvSpPr/>
            <p:nvPr/>
          </p:nvSpPr>
          <p:spPr>
            <a:xfrm rot="17868671">
              <a:off x="558113" y="2507849"/>
              <a:ext cx="2204517" cy="2010946"/>
            </a:xfrm>
            <a:prstGeom prst="pie">
              <a:avLst>
                <a:gd name="adj1" fmla="val 18726396"/>
                <a:gd name="adj2" fmla="val 3681763"/>
              </a:avLst>
            </a:prstGeom>
            <a:solidFill>
              <a:srgbClr val="A5A5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1726601" y="3140886"/>
              <a:ext cx="278943" cy="397265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 rot="16200000">
              <a:off x="1346712" y="2661904"/>
              <a:ext cx="691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7000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082803" y="1457522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%3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6797" y="464155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%40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0" y="-27963"/>
            <a:ext cx="1858552" cy="2085363"/>
            <a:chOff x="351043" y="2616670"/>
            <a:chExt cx="2621641" cy="2101847"/>
          </a:xfrm>
        </p:grpSpPr>
        <p:sp>
          <p:nvSpPr>
            <p:cNvPr id="77" name="Pie 76"/>
            <p:cNvSpPr/>
            <p:nvPr/>
          </p:nvSpPr>
          <p:spPr>
            <a:xfrm>
              <a:off x="351043" y="2616670"/>
              <a:ext cx="2621641" cy="2101847"/>
            </a:xfrm>
            <a:prstGeom prst="pie">
              <a:avLst>
                <a:gd name="adj1" fmla="val 5335162"/>
                <a:gd name="adj2" fmla="val 107293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9872" y="3708634"/>
              <a:ext cx="412803" cy="398060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818515" y="4103050"/>
              <a:ext cx="686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000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5270" y="1077697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" name="Left Arrow 81"/>
          <p:cNvSpPr/>
          <p:nvPr/>
        </p:nvSpPr>
        <p:spPr>
          <a:xfrm>
            <a:off x="3197609" y="2186292"/>
            <a:ext cx="5283787" cy="369332"/>
          </a:xfrm>
          <a:prstGeom prst="lef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rgbClr val="CEB6D6">
                  <a:tint val="66000"/>
                  <a:satMod val="160000"/>
                </a:srgbClr>
              </a:gs>
              <a:gs pos="50000">
                <a:srgbClr val="CEB6D6">
                  <a:tint val="44500"/>
                  <a:satMod val="160000"/>
                </a:srgbClr>
              </a:gs>
              <a:gs pos="100000">
                <a:srgbClr val="CEB6D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 مبلغ التأمين = 8000 + 7000 + 5000 = </a:t>
            </a: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20000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د.ب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405023" y="5760035"/>
            <a:ext cx="337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×  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25% 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 2500 د.ب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99336" y="2664186"/>
            <a:ext cx="3317976" cy="966440"/>
            <a:chOff x="604473" y="3636156"/>
            <a:chExt cx="3317976" cy="966440"/>
          </a:xfrm>
        </p:grpSpPr>
        <p:sp>
          <p:nvSpPr>
            <p:cNvPr id="85" name="Rounded Rectangular Callout 84"/>
            <p:cNvSpPr/>
            <p:nvPr/>
          </p:nvSpPr>
          <p:spPr>
            <a:xfrm>
              <a:off x="604473" y="3757716"/>
              <a:ext cx="3211172" cy="715089"/>
            </a:xfrm>
            <a:prstGeom prst="wedgeRoundRectCallout">
              <a:avLst>
                <a:gd name="adj1" fmla="val -19336"/>
                <a:gd name="adj2" fmla="val 27719"/>
                <a:gd name="adj3" fmla="val 16667"/>
              </a:avLst>
            </a:prstGeom>
            <a:gradFill flip="none" rotWithShape="1">
              <a:gsLst>
                <a:gs pos="0">
                  <a:srgbClr val="ED7D31">
                    <a:tint val="66000"/>
                    <a:satMod val="160000"/>
                  </a:srgbClr>
                </a:gs>
                <a:gs pos="50000">
                  <a:srgbClr val="ED7D31">
                    <a:tint val="44500"/>
                    <a:satMod val="160000"/>
                  </a:srgbClr>
                </a:gs>
                <a:gs pos="100000">
                  <a:srgbClr val="ED7D31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= </a:t>
              </a:r>
              <a:r>
                <a:rPr lang="ar-BH" b="1" u="sng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8000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× 10000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4000 د.ب</a:t>
              </a:r>
            </a:p>
            <a:p>
              <a:pPr algn="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</a:t>
              </a:r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20000</a:t>
              </a:r>
              <a:endPara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6" name="Left Brace 85"/>
            <p:cNvSpPr/>
            <p:nvPr/>
          </p:nvSpPr>
          <p:spPr>
            <a:xfrm>
              <a:off x="3554544" y="3636156"/>
              <a:ext cx="367905" cy="966440"/>
            </a:xfrm>
            <a:prstGeom prst="leftBrac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D7D3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66976" y="5200184"/>
            <a:ext cx="3317976" cy="966440"/>
            <a:chOff x="604473" y="3636156"/>
            <a:chExt cx="3317976" cy="966440"/>
          </a:xfr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88" name="Rounded Rectangular Callout 87"/>
            <p:cNvSpPr/>
            <p:nvPr/>
          </p:nvSpPr>
          <p:spPr>
            <a:xfrm>
              <a:off x="604473" y="3757716"/>
              <a:ext cx="3211172" cy="715089"/>
            </a:xfrm>
            <a:prstGeom prst="wedgeRoundRectCallout">
              <a:avLst>
                <a:gd name="adj1" fmla="val -19336"/>
                <a:gd name="adj2" fmla="val 27719"/>
                <a:gd name="adj3" fmla="val 16667"/>
              </a:avLst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= </a:t>
              </a:r>
              <a:r>
                <a:rPr lang="ar-BH" b="1" u="sng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5000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× 10000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2500 د.ب</a:t>
              </a:r>
            </a:p>
            <a:p>
              <a:pPr algn="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</a:t>
              </a:r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20000</a:t>
              </a:r>
              <a:endPara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9" name="Left Brace 88"/>
            <p:cNvSpPr/>
            <p:nvPr/>
          </p:nvSpPr>
          <p:spPr>
            <a:xfrm>
              <a:off x="3554544" y="3636156"/>
              <a:ext cx="367905" cy="966440"/>
            </a:xfrm>
            <a:prstGeom prst="leftBrac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D7D3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51736" y="4008016"/>
            <a:ext cx="3317976" cy="966440"/>
            <a:chOff x="604473" y="3636156"/>
            <a:chExt cx="3317976" cy="966440"/>
          </a:xfr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91" name="Rounded Rectangular Callout 90"/>
            <p:cNvSpPr/>
            <p:nvPr/>
          </p:nvSpPr>
          <p:spPr>
            <a:xfrm>
              <a:off x="604473" y="3757716"/>
              <a:ext cx="3211172" cy="715089"/>
            </a:xfrm>
            <a:prstGeom prst="wedgeRoundRectCallout">
              <a:avLst>
                <a:gd name="adj1" fmla="val -19336"/>
                <a:gd name="adj2" fmla="val 27719"/>
                <a:gd name="adj3" fmla="val 16667"/>
              </a:avLst>
            </a:prstGeom>
            <a:grpFill/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= </a:t>
              </a:r>
              <a:r>
                <a:rPr lang="ar-BH" b="1" u="sng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7000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× 10000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3500 د.ب</a:t>
              </a:r>
            </a:p>
            <a:p>
              <a:pPr algn="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</a:t>
              </a:r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20000</a:t>
              </a:r>
              <a:endPara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2" name="Left Brace 91"/>
            <p:cNvSpPr/>
            <p:nvPr/>
          </p:nvSpPr>
          <p:spPr>
            <a:xfrm>
              <a:off x="3554544" y="3636156"/>
              <a:ext cx="367905" cy="966440"/>
            </a:xfrm>
            <a:prstGeom prst="leftBrac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D7D31"/>
                </a:solidFill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5391" y="222806"/>
            <a:ext cx="986915" cy="9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 tmFilter="0,0; .5, 1; 1, 1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8" grpId="0" animBg="1"/>
      <p:bldP spid="28" grpId="0"/>
      <p:bldP spid="61" grpId="0" animBg="1"/>
      <p:bldP spid="62" grpId="0"/>
      <p:bldP spid="41" grpId="0" animBg="1"/>
      <p:bldP spid="42" grpId="0"/>
      <p:bldP spid="43" grpId="0" animBg="1"/>
      <p:bldP spid="44" grpId="0"/>
      <p:bldP spid="57" grpId="0" animBg="1"/>
      <p:bldP spid="59" grpId="0"/>
      <p:bldP spid="60" grpId="0" animBg="1"/>
      <p:bldP spid="73" grpId="0"/>
      <p:bldP spid="74" grpId="0"/>
      <p:bldP spid="81" grpId="0"/>
      <p:bldP spid="82" grpId="0" animBg="1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74511"/>
            <a:ext cx="3998665" cy="993534"/>
            <a:chOff x="4845067" y="284390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45067" y="284390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4637" y="1186377"/>
            <a:ext cx="8851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أمن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صاحب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ورشة تصليح سيارات ورشته البالغ قيمتها 40000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بحريني ضد خطر الحريق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والسرقة،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لدى شركات التأمين التالية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وقد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تعرضت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الورشة للسرقة حيث بلغت الخسارة 40% من قيمة الورشة.</a:t>
            </a:r>
            <a:endPara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152400" y="6459828"/>
            <a:ext cx="9289330" cy="381001"/>
            <a:chOff x="-122581" y="6386606"/>
            <a:chExt cx="9289330" cy="381001"/>
          </a:xfrm>
        </p:grpSpPr>
        <p:sp>
          <p:nvSpPr>
            <p:cNvPr id="49" name="Rectangle 48"/>
            <p:cNvSpPr/>
            <p:nvPr/>
          </p:nvSpPr>
          <p:spPr>
            <a:xfrm>
              <a:off x="-122581" y="6386606"/>
              <a:ext cx="581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061983" y="6345925"/>
                <a:ext cx="4051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44897" y="1890846"/>
            <a:ext cx="1667477" cy="1797724"/>
            <a:chOff x="-606008" y="2442374"/>
            <a:chExt cx="2011444" cy="2390816"/>
          </a:xfrm>
        </p:grpSpPr>
        <p:sp>
          <p:nvSpPr>
            <p:cNvPr id="23" name="Pie 22"/>
            <p:cNvSpPr/>
            <p:nvPr/>
          </p:nvSpPr>
          <p:spPr>
            <a:xfrm rot="16200000">
              <a:off x="-795694" y="2632060"/>
              <a:ext cx="2390816" cy="2011444"/>
            </a:xfrm>
            <a:prstGeom prst="pie">
              <a:avLst>
                <a:gd name="adj1" fmla="val 0"/>
                <a:gd name="adj2" fmla="val 5353796"/>
              </a:avLst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087" y="3148495"/>
              <a:ext cx="399260" cy="44203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1977" y="2664007"/>
              <a:ext cx="769356" cy="445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10000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40983" y="2533909"/>
            <a:ext cx="4106413" cy="300009"/>
            <a:chOff x="3468939" y="2559371"/>
            <a:chExt cx="4106413" cy="440542"/>
          </a:xfrm>
          <a:solidFill>
            <a:srgbClr val="ED7D31"/>
          </a:solidFill>
        </p:grpSpPr>
        <p:sp>
          <p:nvSpPr>
            <p:cNvPr id="35" name="Rectangle 34"/>
            <p:cNvSpPr/>
            <p:nvPr/>
          </p:nvSpPr>
          <p:spPr>
            <a:xfrm>
              <a:off x="5661628" y="2559371"/>
              <a:ext cx="1913724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68939" y="2559371"/>
              <a:ext cx="2156121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10000 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د.ب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07987" y="2916761"/>
            <a:ext cx="4126323" cy="310423"/>
            <a:chOff x="3449029" y="2447817"/>
            <a:chExt cx="4126323" cy="441538"/>
          </a:xfrm>
          <a:solidFill>
            <a:srgbClr val="5B9BD5"/>
          </a:solidFill>
        </p:grpSpPr>
        <p:sp>
          <p:nvSpPr>
            <p:cNvPr id="53" name="Rectangle 52"/>
            <p:cNvSpPr/>
            <p:nvPr/>
          </p:nvSpPr>
          <p:spPr>
            <a:xfrm>
              <a:off x="5661628" y="2447817"/>
              <a:ext cx="1913724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B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49029" y="2448813"/>
              <a:ext cx="2156121" cy="4405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30000 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د.ب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38600" y="2057400"/>
            <a:ext cx="4095710" cy="440542"/>
            <a:chOff x="3487340" y="2559371"/>
            <a:chExt cx="4095710" cy="440542"/>
          </a:xfrm>
        </p:grpSpPr>
        <p:grpSp>
          <p:nvGrpSpPr>
            <p:cNvPr id="13" name="Group 12"/>
            <p:cNvGrpSpPr/>
            <p:nvPr/>
          </p:nvGrpSpPr>
          <p:grpSpPr>
            <a:xfrm>
              <a:off x="3487340" y="2559371"/>
              <a:ext cx="4088012" cy="440542"/>
              <a:chOff x="3487340" y="2559371"/>
              <a:chExt cx="4088012" cy="44054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61628" y="2559371"/>
                <a:ext cx="1913724" cy="440542"/>
              </a:xfrm>
              <a:prstGeom prst="rect">
                <a:avLst/>
              </a:prstGeom>
              <a:solidFill>
                <a:srgbClr val="CEB6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شركة التأمين</a:t>
                </a:r>
                <a:endParaRPr lang="en-US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487340" y="2559371"/>
                <a:ext cx="2156121" cy="440542"/>
              </a:xfrm>
              <a:prstGeom prst="rect">
                <a:avLst/>
              </a:prstGeom>
              <a:solidFill>
                <a:srgbClr val="CEB6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2000" b="1" dirty="0" smtClean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مبلغ </a:t>
                </a:r>
                <a:r>
                  <a:rPr lang="ar-BH" sz="20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التأمين</a:t>
                </a:r>
                <a:endParaRPr lang="en-US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V="1">
              <a:off x="3487340" y="2999913"/>
              <a:ext cx="409571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Left Arrow 57"/>
          <p:cNvSpPr/>
          <p:nvPr/>
        </p:nvSpPr>
        <p:spPr>
          <a:xfrm>
            <a:off x="6512143" y="3984036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95679" y="3850293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100  = 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25%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40’000      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Left Arrow 60"/>
          <p:cNvSpPr/>
          <p:nvPr/>
        </p:nvSpPr>
        <p:spPr>
          <a:xfrm>
            <a:off x="6518583" y="5273518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تغطية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17552" y="5215463"/>
            <a:ext cx="337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30000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× 00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BH" sz="20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75%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40’000  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 rot="3426001">
            <a:off x="1621052" y="201489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%25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rot="1451578">
            <a:off x="63857" y="3516816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%75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728" y="1941937"/>
            <a:ext cx="1790078" cy="1819592"/>
            <a:chOff x="306903" y="2303438"/>
            <a:chExt cx="2390816" cy="2025045"/>
          </a:xfrm>
        </p:grpSpPr>
        <p:grpSp>
          <p:nvGrpSpPr>
            <p:cNvPr id="21" name="Group 20"/>
            <p:cNvGrpSpPr/>
            <p:nvPr/>
          </p:nvGrpSpPr>
          <p:grpSpPr>
            <a:xfrm>
              <a:off x="306903" y="2303438"/>
              <a:ext cx="2390816" cy="2025045"/>
              <a:chOff x="379058" y="2674616"/>
              <a:chExt cx="2375556" cy="2025045"/>
            </a:xfrm>
          </p:grpSpPr>
          <p:sp>
            <p:nvSpPr>
              <p:cNvPr id="22" name="Pie 21"/>
              <p:cNvSpPr/>
              <p:nvPr/>
            </p:nvSpPr>
            <p:spPr>
              <a:xfrm>
                <a:off x="379058" y="2674616"/>
                <a:ext cx="2375556" cy="2025045"/>
              </a:xfrm>
              <a:prstGeom prst="pie">
                <a:avLst>
                  <a:gd name="adj1" fmla="val 0"/>
                  <a:gd name="adj2" fmla="val 1615120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7549" y="4172539"/>
                <a:ext cx="812632" cy="374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30000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67541" y="3406930"/>
              <a:ext cx="419100" cy="476250"/>
            </a:xfrm>
            <a:prstGeom prst="rect">
              <a:avLst/>
            </a:prstGeom>
          </p:spPr>
        </p:pic>
      </p:grpSp>
      <p:sp>
        <p:nvSpPr>
          <p:cNvPr id="41" name="Left Arrow 40"/>
          <p:cNvSpPr/>
          <p:nvPr/>
        </p:nvSpPr>
        <p:spPr>
          <a:xfrm>
            <a:off x="6553193" y="4371110"/>
            <a:ext cx="2556240" cy="707886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حصة شركة التأمين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 التعويض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37734" y="4484694"/>
            <a:ext cx="337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16000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BH" sz="2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25%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 4000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د.ب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Left Arrow 42"/>
          <p:cNvSpPr/>
          <p:nvPr/>
        </p:nvSpPr>
        <p:spPr>
          <a:xfrm>
            <a:off x="6192133" y="5639007"/>
            <a:ext cx="2923740" cy="707886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حصة شركة التأمين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 التعويض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29960" y="5824738"/>
            <a:ext cx="337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16000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75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 12000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د.ب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63154" y="3335936"/>
            <a:ext cx="4805824" cy="4405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الخسارة= 40000 × 40% = 16000د.ب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20183" y="3997554"/>
            <a:ext cx="3317976" cy="966440"/>
            <a:chOff x="604473" y="3636156"/>
            <a:chExt cx="3317976" cy="966440"/>
          </a:xfrm>
        </p:grpSpPr>
        <p:sp>
          <p:nvSpPr>
            <p:cNvPr id="57" name="Rounded Rectangular Callout 56"/>
            <p:cNvSpPr/>
            <p:nvPr/>
          </p:nvSpPr>
          <p:spPr>
            <a:xfrm>
              <a:off x="604473" y="3757716"/>
              <a:ext cx="3211172" cy="715089"/>
            </a:xfrm>
            <a:prstGeom prst="wedgeRoundRectCallout">
              <a:avLst>
                <a:gd name="adj1" fmla="val -19336"/>
                <a:gd name="adj2" fmla="val 27719"/>
                <a:gd name="adj3" fmla="val 16667"/>
              </a:avLst>
            </a:prstGeom>
            <a:gradFill flip="none" rotWithShape="1">
              <a:gsLst>
                <a:gs pos="0">
                  <a:srgbClr val="ED7D31">
                    <a:tint val="66000"/>
                    <a:satMod val="160000"/>
                  </a:srgbClr>
                </a:gs>
                <a:gs pos="50000">
                  <a:srgbClr val="ED7D31">
                    <a:tint val="44500"/>
                    <a:satMod val="160000"/>
                  </a:srgbClr>
                </a:gs>
                <a:gs pos="100000">
                  <a:srgbClr val="ED7D31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= </a:t>
              </a:r>
              <a:r>
                <a:rPr lang="ar-BH" b="1" u="sng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r>
                <a:rPr lang="ar-BH" b="1" u="sng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000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16000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4000 د.ب</a:t>
              </a:r>
            </a:p>
            <a:p>
              <a:pPr algn="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</a:t>
              </a:r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40000</a:t>
              </a:r>
              <a:endPara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9" name="Left Brace 58"/>
            <p:cNvSpPr/>
            <p:nvPr/>
          </p:nvSpPr>
          <p:spPr>
            <a:xfrm>
              <a:off x="3554544" y="3636156"/>
              <a:ext cx="367905" cy="966440"/>
            </a:xfrm>
            <a:prstGeom prst="leftBrac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D7D3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3782" y="5434202"/>
            <a:ext cx="3495346" cy="966440"/>
            <a:chOff x="604473" y="3622356"/>
            <a:chExt cx="3501018" cy="966440"/>
          </a:xfr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63" name="Rounded Rectangular Callout 62"/>
            <p:cNvSpPr/>
            <p:nvPr/>
          </p:nvSpPr>
          <p:spPr>
            <a:xfrm>
              <a:off x="604473" y="3757716"/>
              <a:ext cx="3317976" cy="715089"/>
            </a:xfrm>
            <a:prstGeom prst="wedgeRoundRectCallout">
              <a:avLst>
                <a:gd name="adj1" fmla="val -19336"/>
                <a:gd name="adj2" fmla="val 27719"/>
                <a:gd name="adj3" fmla="val 16667"/>
              </a:avLst>
            </a:prstGeom>
            <a:grpFill/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 rtl="1"/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= </a:t>
              </a:r>
              <a:r>
                <a:rPr lang="ar-BH" b="1" u="sng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30000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× 16000 </a:t>
              </a:r>
              <a:r>
                <a: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12000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د.ب</a:t>
              </a:r>
            </a:p>
            <a:p>
              <a:pPr algn="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</a:t>
              </a:r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40000</a:t>
              </a:r>
              <a:endPara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" name="Left Brace 65"/>
            <p:cNvSpPr/>
            <p:nvPr/>
          </p:nvSpPr>
          <p:spPr>
            <a:xfrm>
              <a:off x="3737586" y="3622356"/>
              <a:ext cx="367905" cy="966440"/>
            </a:xfrm>
            <a:prstGeom prst="leftBrac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D7D3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728" y="187069"/>
            <a:ext cx="1864448" cy="9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 tmFilter="0,0; .5, 1; 1, 1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8" grpId="0" animBg="1"/>
      <p:bldP spid="28" grpId="0"/>
      <p:bldP spid="61" grpId="0" animBg="1"/>
      <p:bldP spid="62" grpId="0"/>
      <p:bldP spid="64" grpId="0"/>
      <p:bldP spid="65" grpId="0"/>
      <p:bldP spid="41" grpId="0" animBg="1"/>
      <p:bldP spid="42" grpId="0"/>
      <p:bldP spid="43" grpId="0" animBg="1"/>
      <p:bldP spid="44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74511"/>
            <a:ext cx="3998665" cy="993534"/>
            <a:chOff x="4845067" y="284390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5067" y="284390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49586" y="1465037"/>
            <a:ext cx="8237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أمن سمير على حياته لدى شركة التأمين </a:t>
            </a:r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بمبلغ 10000 د.ب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و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الشركة </a:t>
            </a:r>
            <a:r>
              <a:rPr lang="en-US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 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بمبلغ 15000 د.ب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وخلال مدة التأمين توفي سمير ، وطالب الورثة بمبلغ التأمين.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152400" y="6459828"/>
            <a:ext cx="9289330" cy="381001"/>
            <a:chOff x="-122581" y="6386606"/>
            <a:chExt cx="9289330" cy="381001"/>
          </a:xfrm>
        </p:grpSpPr>
        <p:sp>
          <p:nvSpPr>
            <p:cNvPr id="49" name="Rectangle 48"/>
            <p:cNvSpPr/>
            <p:nvPr/>
          </p:nvSpPr>
          <p:spPr>
            <a:xfrm>
              <a:off x="-122581" y="6386606"/>
              <a:ext cx="581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المشاركة.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061983" y="6345925"/>
                <a:ext cx="4051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2293058" y="3088556"/>
            <a:ext cx="4093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10000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+   </a:t>
            </a:r>
            <a:r>
              <a:rPr lang="ar-BH" sz="20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150000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=   25000 د.ب.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Left Arrow 60"/>
          <p:cNvSpPr/>
          <p:nvPr/>
        </p:nvSpPr>
        <p:spPr>
          <a:xfrm>
            <a:off x="5862219" y="2580726"/>
            <a:ext cx="2597290" cy="400110"/>
          </a:xfrm>
          <a:prstGeom prst="leftArrow">
            <a:avLst>
              <a:gd name="adj1" fmla="val 100000"/>
              <a:gd name="adj2" fmla="val 28599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المبلغ المستحق للورثة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2179558" y="3736717"/>
            <a:ext cx="4777813" cy="1997502"/>
          </a:xfrm>
          <a:prstGeom prst="cloudCallout">
            <a:avLst>
              <a:gd name="adj1" fmla="val 32725"/>
              <a:gd name="adj2" fmla="val -8637"/>
            </a:avLst>
          </a:prstGeom>
          <a:ln>
            <a:solidFill>
              <a:srgbClr val="CC66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يطبق مبدأ المشاركة في التأمين على الحياة، وعلى كل شركة تأمين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تدفع كامل مبلغ التأمين  للمستحق.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12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  <p:bldP spid="61" grpId="0" animBg="1"/>
      <p:bldP spid="45" grpId="0" animBg="1"/>
    </p:bldLst>
  </p:timing>
</p:sld>
</file>

<file path=ppt/theme/theme1.xml><?xml version="1.0" encoding="utf-8"?>
<a:theme xmlns:a="http://schemas.openxmlformats.org/drawingml/2006/main" name="قالب الدرس الإلكتروني - الفصل الدراسي الثاني 2020-2021م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16267</TotalTime>
  <Words>2311</Words>
  <Application>Microsoft Office PowerPoint</Application>
  <PresentationFormat>On-screen Show (4:3)</PresentationFormat>
  <Paragraphs>334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Sakkal Majalla</vt:lpstr>
      <vt:lpstr>Times New Roman</vt:lpstr>
      <vt:lpstr>Wingdings</vt:lpstr>
      <vt:lpstr>قالب الدرس الإلكتروني - الفصل الدراسي الثاني 2020-2021م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1185</cp:revision>
  <dcterms:created xsi:type="dcterms:W3CDTF">2020-03-03T05:49:03Z</dcterms:created>
  <dcterms:modified xsi:type="dcterms:W3CDTF">2021-02-11T08:36:57Z</dcterms:modified>
</cp:coreProperties>
</file>