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05" r:id="rId2"/>
    <p:sldId id="266" r:id="rId3"/>
    <p:sldId id="268" r:id="rId4"/>
    <p:sldId id="267" r:id="rId5"/>
    <p:sldId id="288" r:id="rId6"/>
    <p:sldId id="289" r:id="rId7"/>
    <p:sldId id="258" r:id="rId8"/>
    <p:sldId id="290" r:id="rId9"/>
    <p:sldId id="306" r:id="rId10"/>
    <p:sldId id="307" r:id="rId11"/>
    <p:sldId id="310" r:id="rId12"/>
    <p:sldId id="312" r:id="rId13"/>
    <p:sldId id="314" r:id="rId14"/>
    <p:sldId id="316" r:id="rId15"/>
    <p:sldId id="319" r:id="rId16"/>
    <p:sldId id="3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9" autoAdjust="0"/>
    <p:restoredTop sz="94660"/>
  </p:normalViewPr>
  <p:slideViewPr>
    <p:cSldViewPr snapToGrid="0">
      <p:cViewPr varScale="1">
        <p:scale>
          <a:sx n="73" d="100"/>
          <a:sy n="73" d="100"/>
        </p:scale>
        <p:origin x="57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ABB5B-607D-400B-9375-B8E4F4C81245}" type="doc">
      <dgm:prSet loTypeId="urn:microsoft.com/office/officeart/2005/8/layout/hierarchy4" loCatId="list" qsTypeId="urn:microsoft.com/office/officeart/2005/8/quickstyle/simple2" qsCatId="simple" csTypeId="urn:microsoft.com/office/officeart/2005/8/colors/accent5_1" csCatId="accent5" phldr="1"/>
      <dgm:spPr/>
      <dgm:t>
        <a:bodyPr/>
        <a:lstStyle/>
        <a:p>
          <a:endParaRPr lang="en-US"/>
        </a:p>
      </dgm:t>
    </dgm:pt>
    <dgm:pt modelId="{526CFFD5-3AF5-4218-BDFB-0B5DE457E5F5}">
      <dgm:prSet phldrT="[Text]" custT="1"/>
      <dgm:spPr/>
      <dgm:t>
        <a:bodyPr/>
        <a:lstStyle/>
        <a:p>
          <a:pPr algn="ctr">
            <a:lnSpc>
              <a:spcPct val="100000"/>
            </a:lnSpc>
          </a:pPr>
          <a:r>
            <a:rPr lang="en-US" sz="1800" b="1" u="sng" baseline="0" dirty="0" smtClean="0">
              <a:solidFill>
                <a:schemeClr val="accent5">
                  <a:lumMod val="50000"/>
                </a:schemeClr>
              </a:solidFill>
            </a:rPr>
            <a:t>Deferrals</a:t>
          </a:r>
          <a:endParaRPr lang="en-US" sz="1800" b="1" u="sng" baseline="0" dirty="0">
            <a:solidFill>
              <a:schemeClr val="accent5">
                <a:lumMod val="50000"/>
              </a:schemeClr>
            </a:solidFill>
          </a:endParaRPr>
        </a:p>
        <a:p>
          <a:pPr algn="ctr">
            <a:lnSpc>
              <a:spcPct val="100000"/>
            </a:lnSpc>
          </a:pPr>
          <a:r>
            <a:rPr lang="en-US" sz="1800" b="1" dirty="0"/>
            <a:t> ( Payments before service </a:t>
          </a:r>
          <a:r>
            <a:rPr lang="en-US" sz="1800" b="1" dirty="0" smtClean="0"/>
            <a:t>preforming;  </a:t>
          </a:r>
          <a:r>
            <a:rPr lang="en-US" sz="1800" b="1" dirty="0"/>
            <a:t>Service </a:t>
          </a:r>
          <a:r>
            <a:rPr lang="en-US" sz="1800" b="1" dirty="0">
              <a:latin typeface="+mn-lt"/>
              <a:cs typeface="Times New Roman"/>
            </a:rPr>
            <a:t>×</a:t>
          </a:r>
          <a:r>
            <a:rPr lang="en-US" sz="1800" b="1" dirty="0">
              <a:latin typeface="+mn-lt"/>
            </a:rPr>
            <a:t>, Cash</a:t>
          </a:r>
          <a:r>
            <a:rPr lang="en-US" sz="1800" b="1" dirty="0">
              <a:latin typeface="Georgia"/>
            </a:rPr>
            <a:t> √ </a:t>
          </a:r>
          <a:r>
            <a:rPr lang="en-US" sz="1400" b="1" dirty="0">
              <a:latin typeface="+mn-lt"/>
            </a:rPr>
            <a:t>)</a:t>
          </a:r>
        </a:p>
      </dgm:t>
    </dgm:pt>
    <dgm:pt modelId="{E0FF4CD4-CF41-4727-B53E-561101480B81}" type="parTrans" cxnId="{6FCE32D5-5DB7-4AE4-8AED-21E40D892DDF}">
      <dgm:prSet/>
      <dgm:spPr/>
      <dgm:t>
        <a:bodyPr/>
        <a:lstStyle/>
        <a:p>
          <a:pPr algn="ctr"/>
          <a:endParaRPr lang="en-US"/>
        </a:p>
      </dgm:t>
    </dgm:pt>
    <dgm:pt modelId="{0A5BCC9B-1E49-4249-A4F0-427639AEC23C}" type="sibTrans" cxnId="{6FCE32D5-5DB7-4AE4-8AED-21E40D892DDF}">
      <dgm:prSet/>
      <dgm:spPr/>
      <dgm:t>
        <a:bodyPr/>
        <a:lstStyle/>
        <a:p>
          <a:pPr algn="ctr"/>
          <a:endParaRPr lang="en-US"/>
        </a:p>
      </dgm:t>
    </dgm:pt>
    <dgm:pt modelId="{28A56276-879F-4D40-9BA7-35ABB50D4913}">
      <dgm:prSet phldrT="[Text]" custT="1"/>
      <dgm:spPr/>
      <dgm:t>
        <a:bodyPr/>
        <a:lstStyle/>
        <a:p>
          <a:pPr algn="ctr"/>
          <a:r>
            <a:rPr lang="en-US" sz="1600" b="1" dirty="0">
              <a:solidFill>
                <a:srgbClr val="7030A0"/>
              </a:solidFill>
            </a:rPr>
            <a:t>Prepaid Expense</a:t>
          </a:r>
        </a:p>
        <a:p>
          <a:pPr algn="ctr"/>
          <a:r>
            <a:rPr lang="en-US" sz="1600" b="1" dirty="0"/>
            <a:t>(Paid in advance - Expire)</a:t>
          </a:r>
        </a:p>
      </dgm:t>
    </dgm:pt>
    <dgm:pt modelId="{22D56A0E-DAAF-44E3-83FE-C3ACAC9EF89D}" type="parTrans" cxnId="{EC7CF99F-C64A-4E23-A3E6-6B8E9851482A}">
      <dgm:prSet/>
      <dgm:spPr/>
      <dgm:t>
        <a:bodyPr/>
        <a:lstStyle/>
        <a:p>
          <a:pPr algn="ctr"/>
          <a:endParaRPr lang="en-US"/>
        </a:p>
      </dgm:t>
    </dgm:pt>
    <dgm:pt modelId="{84379CE6-2754-4916-8548-D40ED0E1A325}" type="sibTrans" cxnId="{EC7CF99F-C64A-4E23-A3E6-6B8E9851482A}">
      <dgm:prSet/>
      <dgm:spPr/>
      <dgm:t>
        <a:bodyPr/>
        <a:lstStyle/>
        <a:p>
          <a:pPr algn="ctr"/>
          <a:endParaRPr lang="en-US"/>
        </a:p>
      </dgm:t>
    </dgm:pt>
    <dgm:pt modelId="{2DA720BE-4C89-4EB3-9020-F55A8B70B5FF}">
      <dgm:prSet phldrT="[Text]" custT="1"/>
      <dgm:spPr/>
      <dgm:t>
        <a:bodyPr/>
        <a:lstStyle/>
        <a:p>
          <a:pPr algn="ctr">
            <a:lnSpc>
              <a:spcPct val="100000"/>
            </a:lnSpc>
          </a:pPr>
          <a:r>
            <a:rPr lang="en-US" sz="1600" b="1" dirty="0">
              <a:solidFill>
                <a:srgbClr val="7030A0"/>
              </a:solidFill>
            </a:rPr>
            <a:t>Unearned Revenue</a:t>
          </a:r>
        </a:p>
        <a:p>
          <a:pPr algn="ctr">
            <a:lnSpc>
              <a:spcPct val="100000"/>
            </a:lnSpc>
          </a:pPr>
          <a:r>
            <a:rPr lang="en-US" sz="1600" b="1" dirty="0"/>
            <a:t>(Received in advance - premium</a:t>
          </a:r>
          <a:r>
            <a:rPr lang="en-US" sz="1600" dirty="0"/>
            <a:t>)</a:t>
          </a:r>
        </a:p>
      </dgm:t>
    </dgm:pt>
    <dgm:pt modelId="{232CE822-D93D-4B7B-9F4B-11CFE1C72668}" type="parTrans" cxnId="{CB61BB28-7184-4C7B-8A47-91EC56B7648D}">
      <dgm:prSet/>
      <dgm:spPr/>
      <dgm:t>
        <a:bodyPr/>
        <a:lstStyle/>
        <a:p>
          <a:pPr algn="ctr"/>
          <a:endParaRPr lang="en-US"/>
        </a:p>
      </dgm:t>
    </dgm:pt>
    <dgm:pt modelId="{024CD47D-7CB5-4C7D-B965-7D29512B9760}" type="sibTrans" cxnId="{CB61BB28-7184-4C7B-8A47-91EC56B7648D}">
      <dgm:prSet/>
      <dgm:spPr/>
      <dgm:t>
        <a:bodyPr/>
        <a:lstStyle/>
        <a:p>
          <a:pPr algn="ctr"/>
          <a:endParaRPr lang="en-US"/>
        </a:p>
      </dgm:t>
    </dgm:pt>
    <dgm:pt modelId="{B04F5371-2DBC-4055-81F4-012306859DFB}" type="pres">
      <dgm:prSet presAssocID="{D90ABB5B-607D-400B-9375-B8E4F4C81245}" presName="Name0" presStyleCnt="0">
        <dgm:presLayoutVars>
          <dgm:chPref val="1"/>
          <dgm:dir/>
          <dgm:animOne val="branch"/>
          <dgm:animLvl val="lvl"/>
          <dgm:resizeHandles/>
        </dgm:presLayoutVars>
      </dgm:prSet>
      <dgm:spPr/>
      <dgm:t>
        <a:bodyPr/>
        <a:lstStyle/>
        <a:p>
          <a:endParaRPr lang="en-US"/>
        </a:p>
      </dgm:t>
    </dgm:pt>
    <dgm:pt modelId="{B798C8DC-87DC-498D-990F-94C6A7C59F0C}" type="pres">
      <dgm:prSet presAssocID="{526CFFD5-3AF5-4218-BDFB-0B5DE457E5F5}" presName="vertOne" presStyleCnt="0"/>
      <dgm:spPr/>
    </dgm:pt>
    <dgm:pt modelId="{C409ADD4-BBA2-4F53-8263-181381619EBE}" type="pres">
      <dgm:prSet presAssocID="{526CFFD5-3AF5-4218-BDFB-0B5DE457E5F5}" presName="txOne" presStyleLbl="node0" presStyleIdx="0" presStyleCnt="1" custScaleX="100047" custScaleY="133150" custLinFactNeighborX="654" custLinFactNeighborY="-411">
        <dgm:presLayoutVars>
          <dgm:chPref val="3"/>
        </dgm:presLayoutVars>
      </dgm:prSet>
      <dgm:spPr/>
      <dgm:t>
        <a:bodyPr/>
        <a:lstStyle/>
        <a:p>
          <a:endParaRPr lang="en-US"/>
        </a:p>
      </dgm:t>
    </dgm:pt>
    <dgm:pt modelId="{584D3066-7F03-4401-B6DA-C6FB24642F82}" type="pres">
      <dgm:prSet presAssocID="{526CFFD5-3AF5-4218-BDFB-0B5DE457E5F5}" presName="parTransOne" presStyleCnt="0"/>
      <dgm:spPr/>
    </dgm:pt>
    <dgm:pt modelId="{87E21F1B-411E-4978-9DA5-380EE3667EDA}" type="pres">
      <dgm:prSet presAssocID="{526CFFD5-3AF5-4218-BDFB-0B5DE457E5F5}" presName="horzOne" presStyleCnt="0"/>
      <dgm:spPr/>
    </dgm:pt>
    <dgm:pt modelId="{AF6EA173-500B-496E-9BB6-37DD9DB9BF1F}" type="pres">
      <dgm:prSet presAssocID="{28A56276-879F-4D40-9BA7-35ABB50D4913}" presName="vertTwo" presStyleCnt="0"/>
      <dgm:spPr/>
    </dgm:pt>
    <dgm:pt modelId="{9921E91F-3AA1-42B8-9DB3-8560187DFDC6}" type="pres">
      <dgm:prSet presAssocID="{28A56276-879F-4D40-9BA7-35ABB50D4913}" presName="txTwo" presStyleLbl="node2" presStyleIdx="0" presStyleCnt="2" custScaleX="92842" custScaleY="127480" custLinFactNeighborX="467" custLinFactNeighborY="3140">
        <dgm:presLayoutVars>
          <dgm:chPref val="3"/>
        </dgm:presLayoutVars>
      </dgm:prSet>
      <dgm:spPr/>
      <dgm:t>
        <a:bodyPr/>
        <a:lstStyle/>
        <a:p>
          <a:endParaRPr lang="en-US"/>
        </a:p>
      </dgm:t>
    </dgm:pt>
    <dgm:pt modelId="{E95AC923-E5A2-4C49-9AE3-769DB51D88D7}" type="pres">
      <dgm:prSet presAssocID="{28A56276-879F-4D40-9BA7-35ABB50D4913}" presName="horzTwo" presStyleCnt="0"/>
      <dgm:spPr/>
    </dgm:pt>
    <dgm:pt modelId="{F797BF2D-A90D-4122-916B-B9A540364976}" type="pres">
      <dgm:prSet presAssocID="{84379CE6-2754-4916-8548-D40ED0E1A325}" presName="sibSpaceTwo" presStyleCnt="0"/>
      <dgm:spPr/>
    </dgm:pt>
    <dgm:pt modelId="{60B99D41-1639-4506-BFDF-77F1043D72A9}" type="pres">
      <dgm:prSet presAssocID="{2DA720BE-4C89-4EB3-9020-F55A8B70B5FF}" presName="vertTwo" presStyleCnt="0"/>
      <dgm:spPr/>
    </dgm:pt>
    <dgm:pt modelId="{EF712C42-7811-47E8-983E-2548F69E34CE}" type="pres">
      <dgm:prSet presAssocID="{2DA720BE-4C89-4EB3-9020-F55A8B70B5FF}" presName="txTwo" presStyleLbl="node2" presStyleIdx="1" presStyleCnt="2" custScaleX="105529" custScaleY="133044" custLinFactNeighborX="467">
        <dgm:presLayoutVars>
          <dgm:chPref val="3"/>
        </dgm:presLayoutVars>
      </dgm:prSet>
      <dgm:spPr/>
      <dgm:t>
        <a:bodyPr/>
        <a:lstStyle/>
        <a:p>
          <a:endParaRPr lang="en-US"/>
        </a:p>
      </dgm:t>
    </dgm:pt>
    <dgm:pt modelId="{F76D578D-1E26-4295-BC7E-79A19EDE43CB}" type="pres">
      <dgm:prSet presAssocID="{2DA720BE-4C89-4EB3-9020-F55A8B70B5FF}" presName="horzTwo" presStyleCnt="0"/>
      <dgm:spPr/>
    </dgm:pt>
  </dgm:ptLst>
  <dgm:cxnLst>
    <dgm:cxn modelId="{6FCE32D5-5DB7-4AE4-8AED-21E40D892DDF}" srcId="{D90ABB5B-607D-400B-9375-B8E4F4C81245}" destId="{526CFFD5-3AF5-4218-BDFB-0B5DE457E5F5}" srcOrd="0" destOrd="0" parTransId="{E0FF4CD4-CF41-4727-B53E-561101480B81}" sibTransId="{0A5BCC9B-1E49-4249-A4F0-427639AEC23C}"/>
    <dgm:cxn modelId="{2B3ED295-6799-4276-9294-3807104F6FDD}" type="presOf" srcId="{2DA720BE-4C89-4EB3-9020-F55A8B70B5FF}" destId="{EF712C42-7811-47E8-983E-2548F69E34CE}" srcOrd="0" destOrd="0" presId="urn:microsoft.com/office/officeart/2005/8/layout/hierarchy4"/>
    <dgm:cxn modelId="{9F54D45A-ED4B-47BD-8A86-6EB129A709D9}" type="presOf" srcId="{D90ABB5B-607D-400B-9375-B8E4F4C81245}" destId="{B04F5371-2DBC-4055-81F4-012306859DFB}" srcOrd="0" destOrd="0" presId="urn:microsoft.com/office/officeart/2005/8/layout/hierarchy4"/>
    <dgm:cxn modelId="{55A86EF9-6C2A-42C7-81E5-55128282F586}" type="presOf" srcId="{28A56276-879F-4D40-9BA7-35ABB50D4913}" destId="{9921E91F-3AA1-42B8-9DB3-8560187DFDC6}" srcOrd="0" destOrd="0" presId="urn:microsoft.com/office/officeart/2005/8/layout/hierarchy4"/>
    <dgm:cxn modelId="{CB61BB28-7184-4C7B-8A47-91EC56B7648D}" srcId="{526CFFD5-3AF5-4218-BDFB-0B5DE457E5F5}" destId="{2DA720BE-4C89-4EB3-9020-F55A8B70B5FF}" srcOrd="1" destOrd="0" parTransId="{232CE822-D93D-4B7B-9F4B-11CFE1C72668}" sibTransId="{024CD47D-7CB5-4C7D-B965-7D29512B9760}"/>
    <dgm:cxn modelId="{EC7CF99F-C64A-4E23-A3E6-6B8E9851482A}" srcId="{526CFFD5-3AF5-4218-BDFB-0B5DE457E5F5}" destId="{28A56276-879F-4D40-9BA7-35ABB50D4913}" srcOrd="0" destOrd="0" parTransId="{22D56A0E-DAAF-44E3-83FE-C3ACAC9EF89D}" sibTransId="{84379CE6-2754-4916-8548-D40ED0E1A325}"/>
    <dgm:cxn modelId="{533EAA3F-E407-4097-8D93-2B95835B0E98}" type="presOf" srcId="{526CFFD5-3AF5-4218-BDFB-0B5DE457E5F5}" destId="{C409ADD4-BBA2-4F53-8263-181381619EBE}" srcOrd="0" destOrd="0" presId="urn:microsoft.com/office/officeart/2005/8/layout/hierarchy4"/>
    <dgm:cxn modelId="{809429F1-757D-44C8-85DC-0460556CCABD}" type="presParOf" srcId="{B04F5371-2DBC-4055-81F4-012306859DFB}" destId="{B798C8DC-87DC-498D-990F-94C6A7C59F0C}" srcOrd="0" destOrd="0" presId="urn:microsoft.com/office/officeart/2005/8/layout/hierarchy4"/>
    <dgm:cxn modelId="{C2A99C66-F6B7-4E9F-B027-CFF623A7ED92}" type="presParOf" srcId="{B798C8DC-87DC-498D-990F-94C6A7C59F0C}" destId="{C409ADD4-BBA2-4F53-8263-181381619EBE}" srcOrd="0" destOrd="0" presId="urn:microsoft.com/office/officeart/2005/8/layout/hierarchy4"/>
    <dgm:cxn modelId="{5898091E-DA0E-4876-9FFC-BAFA6DE9BC60}" type="presParOf" srcId="{B798C8DC-87DC-498D-990F-94C6A7C59F0C}" destId="{584D3066-7F03-4401-B6DA-C6FB24642F82}" srcOrd="1" destOrd="0" presId="urn:microsoft.com/office/officeart/2005/8/layout/hierarchy4"/>
    <dgm:cxn modelId="{782B47EF-F94C-44CA-A43F-4C72484F37CE}" type="presParOf" srcId="{B798C8DC-87DC-498D-990F-94C6A7C59F0C}" destId="{87E21F1B-411E-4978-9DA5-380EE3667EDA}" srcOrd="2" destOrd="0" presId="urn:microsoft.com/office/officeart/2005/8/layout/hierarchy4"/>
    <dgm:cxn modelId="{78260BA1-3283-4644-B31E-C604B17885AA}" type="presParOf" srcId="{87E21F1B-411E-4978-9DA5-380EE3667EDA}" destId="{AF6EA173-500B-496E-9BB6-37DD9DB9BF1F}" srcOrd="0" destOrd="0" presId="urn:microsoft.com/office/officeart/2005/8/layout/hierarchy4"/>
    <dgm:cxn modelId="{5D444D76-CF50-4D7B-A9F5-3BB6871AEBA4}" type="presParOf" srcId="{AF6EA173-500B-496E-9BB6-37DD9DB9BF1F}" destId="{9921E91F-3AA1-42B8-9DB3-8560187DFDC6}" srcOrd="0" destOrd="0" presId="urn:microsoft.com/office/officeart/2005/8/layout/hierarchy4"/>
    <dgm:cxn modelId="{AE1C39BA-C7AB-4773-BD6A-74BAE7C37792}" type="presParOf" srcId="{AF6EA173-500B-496E-9BB6-37DD9DB9BF1F}" destId="{E95AC923-E5A2-4C49-9AE3-769DB51D88D7}" srcOrd="1" destOrd="0" presId="urn:microsoft.com/office/officeart/2005/8/layout/hierarchy4"/>
    <dgm:cxn modelId="{02ECA352-4A44-4A0C-AB7F-930B8AE1BC21}" type="presParOf" srcId="{87E21F1B-411E-4978-9DA5-380EE3667EDA}" destId="{F797BF2D-A90D-4122-916B-B9A540364976}" srcOrd="1" destOrd="0" presId="urn:microsoft.com/office/officeart/2005/8/layout/hierarchy4"/>
    <dgm:cxn modelId="{28AC8DE2-891C-4488-BDC9-AFE8193528DB}" type="presParOf" srcId="{87E21F1B-411E-4978-9DA5-380EE3667EDA}" destId="{60B99D41-1639-4506-BFDF-77F1043D72A9}" srcOrd="2" destOrd="0" presId="urn:microsoft.com/office/officeart/2005/8/layout/hierarchy4"/>
    <dgm:cxn modelId="{FE719163-105F-49D2-B12A-A3C2BFF6DEC9}" type="presParOf" srcId="{60B99D41-1639-4506-BFDF-77F1043D72A9}" destId="{EF712C42-7811-47E8-983E-2548F69E34CE}" srcOrd="0" destOrd="0" presId="urn:microsoft.com/office/officeart/2005/8/layout/hierarchy4"/>
    <dgm:cxn modelId="{640AC47D-B69D-4D72-8AAB-FD725106B788}" type="presParOf" srcId="{60B99D41-1639-4506-BFDF-77F1043D72A9}" destId="{F76D578D-1E26-4295-BC7E-79A19EDE43CB}" srcOrd="1" destOrd="0" presId="urn:microsoft.com/office/officeart/2005/8/layout/hierarchy4"/>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ADD4-BBA2-4F53-8263-181381619EBE}">
      <dsp:nvSpPr>
        <dsp:cNvPr id="0" name=""/>
        <dsp:cNvSpPr/>
      </dsp:nvSpPr>
      <dsp:spPr>
        <a:xfrm>
          <a:off x="15" y="382"/>
          <a:ext cx="6230967" cy="998951"/>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u="sng" kern="1200" baseline="0" dirty="0" smtClean="0">
              <a:solidFill>
                <a:schemeClr val="accent5">
                  <a:lumMod val="50000"/>
                </a:schemeClr>
              </a:solidFill>
            </a:rPr>
            <a:t>Deferrals</a:t>
          </a:r>
          <a:endParaRPr lang="en-US" sz="1800" b="1" u="sng" kern="1200" baseline="0" dirty="0">
            <a:solidFill>
              <a:schemeClr val="accent5">
                <a:lumMod val="50000"/>
              </a:schemeClr>
            </a:solidFill>
          </a:endParaRPr>
        </a:p>
        <a:p>
          <a:pPr lvl="0" algn="ctr" defTabSz="800100">
            <a:lnSpc>
              <a:spcPct val="100000"/>
            </a:lnSpc>
            <a:spcBef>
              <a:spcPct val="0"/>
            </a:spcBef>
            <a:spcAft>
              <a:spcPct val="35000"/>
            </a:spcAft>
          </a:pPr>
          <a:r>
            <a:rPr lang="en-US" sz="1800" b="1" kern="1200" dirty="0"/>
            <a:t> ( Payments before service </a:t>
          </a:r>
          <a:r>
            <a:rPr lang="en-US" sz="1800" b="1" kern="1200" dirty="0" smtClean="0"/>
            <a:t>preforming;  </a:t>
          </a:r>
          <a:r>
            <a:rPr lang="en-US" sz="1800" b="1" kern="1200" dirty="0"/>
            <a:t>Service </a:t>
          </a:r>
          <a:r>
            <a:rPr lang="en-US" sz="1800" b="1" kern="1200" dirty="0">
              <a:latin typeface="+mn-lt"/>
              <a:cs typeface="Times New Roman"/>
            </a:rPr>
            <a:t>×</a:t>
          </a:r>
          <a:r>
            <a:rPr lang="en-US" sz="1800" b="1" kern="1200" dirty="0">
              <a:latin typeface="+mn-lt"/>
            </a:rPr>
            <a:t>, Cash</a:t>
          </a:r>
          <a:r>
            <a:rPr lang="en-US" sz="1800" b="1" kern="1200" dirty="0">
              <a:latin typeface="Georgia"/>
            </a:rPr>
            <a:t> √ </a:t>
          </a:r>
          <a:r>
            <a:rPr lang="en-US" sz="1400" b="1" kern="1200" dirty="0">
              <a:latin typeface="+mn-lt"/>
            </a:rPr>
            <a:t>)</a:t>
          </a:r>
        </a:p>
      </dsp:txBody>
      <dsp:txXfrm>
        <a:off x="29273" y="29640"/>
        <a:ext cx="6172451" cy="940435"/>
      </dsp:txXfrm>
    </dsp:sp>
    <dsp:sp modelId="{9921E91F-3AA1-42B8-9DB3-8560187DFDC6}">
      <dsp:nvSpPr>
        <dsp:cNvPr id="0" name=""/>
        <dsp:cNvSpPr/>
      </dsp:nvSpPr>
      <dsp:spPr>
        <a:xfrm>
          <a:off x="21589" y="1146752"/>
          <a:ext cx="2790985" cy="956412"/>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rgbClr val="7030A0"/>
              </a:solidFill>
            </a:rPr>
            <a:t>Prepaid Expense</a:t>
          </a:r>
        </a:p>
        <a:p>
          <a:pPr lvl="0" algn="ctr" defTabSz="711200">
            <a:lnSpc>
              <a:spcPct val="90000"/>
            </a:lnSpc>
            <a:spcBef>
              <a:spcPct val="0"/>
            </a:spcBef>
            <a:spcAft>
              <a:spcPct val="35000"/>
            </a:spcAft>
          </a:pPr>
          <a:r>
            <a:rPr lang="en-US" sz="1600" b="1" kern="1200" dirty="0"/>
            <a:t>(Paid in advance - Expire)</a:t>
          </a:r>
        </a:p>
      </dsp:txBody>
      <dsp:txXfrm>
        <a:off x="49601" y="1174764"/>
        <a:ext cx="2734961" cy="900388"/>
      </dsp:txXfrm>
    </dsp:sp>
    <dsp:sp modelId="{EF712C42-7811-47E8-983E-2548F69E34CE}">
      <dsp:nvSpPr>
        <dsp:cNvPr id="0" name=""/>
        <dsp:cNvSpPr/>
      </dsp:nvSpPr>
      <dsp:spPr>
        <a:xfrm>
          <a:off x="3058604" y="1123194"/>
          <a:ext cx="3172378" cy="998155"/>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a:solidFill>
                <a:srgbClr val="7030A0"/>
              </a:solidFill>
            </a:rPr>
            <a:t>Unearned Revenue</a:t>
          </a:r>
        </a:p>
        <a:p>
          <a:pPr lvl="0" algn="ctr" defTabSz="711200">
            <a:lnSpc>
              <a:spcPct val="100000"/>
            </a:lnSpc>
            <a:spcBef>
              <a:spcPct val="0"/>
            </a:spcBef>
            <a:spcAft>
              <a:spcPct val="35000"/>
            </a:spcAft>
          </a:pPr>
          <a:r>
            <a:rPr lang="en-US" sz="1600" b="1" kern="1200" dirty="0"/>
            <a:t>(Received in advance - premium</a:t>
          </a:r>
          <a:r>
            <a:rPr lang="en-US" sz="1600" kern="1200" dirty="0"/>
            <a:t>)</a:t>
          </a:r>
        </a:p>
      </dsp:txBody>
      <dsp:txXfrm>
        <a:off x="3087839" y="1152429"/>
        <a:ext cx="3113908" cy="9396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5445C-8FC8-44FC-8B21-5E25EB59DD46}" type="datetimeFigureOut">
              <a:rPr lang="en-GB" smtClean="0"/>
              <a:pPr/>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138767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5445C-8FC8-44FC-8B21-5E25EB59DD46}" type="datetimeFigureOut">
              <a:rPr lang="en-GB" smtClean="0"/>
              <a:pPr/>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322339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5445C-8FC8-44FC-8B21-5E25EB59DD46}" type="datetimeFigureOut">
              <a:rPr lang="en-GB" smtClean="0"/>
              <a:pPr/>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148250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5445C-8FC8-44FC-8B21-5E25EB59DD46}" type="datetimeFigureOut">
              <a:rPr lang="en-GB" smtClean="0"/>
              <a:pPr/>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93917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75445C-8FC8-44FC-8B21-5E25EB59DD46}" type="datetimeFigureOut">
              <a:rPr lang="en-GB" smtClean="0"/>
              <a:pPr/>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155663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75445C-8FC8-44FC-8B21-5E25EB59DD46}" type="datetimeFigureOut">
              <a:rPr lang="en-GB" smtClean="0"/>
              <a:pPr/>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142304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5445C-8FC8-44FC-8B21-5E25EB59DD46}" type="datetimeFigureOut">
              <a:rPr lang="en-GB" smtClean="0"/>
              <a:pPr/>
              <a:t>23/03/2020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420213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5445C-8FC8-44FC-8B21-5E25EB59DD46}" type="datetimeFigureOut">
              <a:rPr lang="en-GB" smtClean="0"/>
              <a:pPr/>
              <a:t>23/03/2020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13920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5445C-8FC8-44FC-8B21-5E25EB59DD46}" type="datetimeFigureOut">
              <a:rPr lang="en-GB" smtClean="0"/>
              <a:pPr/>
              <a:t>23/03/2020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424111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75445C-8FC8-44FC-8B21-5E25EB59DD46}" type="datetimeFigureOut">
              <a:rPr lang="en-GB" smtClean="0"/>
              <a:pPr/>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393086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75445C-8FC8-44FC-8B21-5E25EB59DD46}" type="datetimeFigureOut">
              <a:rPr lang="en-GB" smtClean="0"/>
              <a:pPr/>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E48A7-7483-41D6-8254-8C0167DAA85F}" type="slidenum">
              <a:rPr lang="en-GB" smtClean="0"/>
              <a:pPr/>
              <a:t>‹#›</a:t>
            </a:fld>
            <a:endParaRPr lang="en-GB"/>
          </a:p>
        </p:txBody>
      </p:sp>
    </p:spTree>
    <p:extLst>
      <p:ext uri="{BB962C8B-B14F-4D97-AF65-F5344CB8AC3E}">
        <p14:creationId xmlns:p14="http://schemas.microsoft.com/office/powerpoint/2010/main" val="2448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5445C-8FC8-44FC-8B21-5E25EB59DD46}" type="datetimeFigureOut">
              <a:rPr lang="en-GB" smtClean="0"/>
              <a:pPr/>
              <a:t>23/03/2020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E48A7-7483-41D6-8254-8C0167DAA85F}" type="slidenum">
              <a:rPr lang="en-GB" smtClean="0"/>
              <a:pPr/>
              <a:t>‹#›</a:t>
            </a:fld>
            <a:endParaRPr lang="en-GB"/>
          </a:p>
        </p:txBody>
      </p:sp>
    </p:spTree>
    <p:extLst>
      <p:ext uri="{BB962C8B-B14F-4D97-AF65-F5344CB8AC3E}">
        <p14:creationId xmlns:p14="http://schemas.microsoft.com/office/powerpoint/2010/main" val="1910306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7.pn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842977" y="657446"/>
            <a:ext cx="7162800" cy="118221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680140580"/>
              </p:ext>
            </p:extLst>
          </p:nvPr>
        </p:nvGraphicFramePr>
        <p:xfrm>
          <a:off x="1538177" y="2308951"/>
          <a:ext cx="7772400" cy="3836006"/>
        </p:xfrm>
        <a:graphic>
          <a:graphicData uri="http://schemas.openxmlformats.org/drawingml/2006/table">
            <a:tbl>
              <a:tblPr firstRow="1" bandRow="1">
                <a:tableStyleId>{22838BEF-8BB2-4498-84A7-C5851F593DF1}</a:tableStyleId>
              </a:tblPr>
              <a:tblGrid>
                <a:gridCol w="1549277">
                  <a:extLst>
                    <a:ext uri="{9D8B030D-6E8A-4147-A177-3AD203B41FA5}">
                      <a16:colId xmlns:a16="http://schemas.microsoft.com/office/drawing/2014/main" val="807019339"/>
                    </a:ext>
                  </a:extLst>
                </a:gridCol>
                <a:gridCol w="6223123">
                  <a:extLst>
                    <a:ext uri="{9D8B030D-6E8A-4147-A177-3AD203B41FA5}">
                      <a16:colId xmlns:a16="http://schemas.microsoft.com/office/drawing/2014/main" val="1255477526"/>
                    </a:ext>
                  </a:extLst>
                </a:gridCol>
              </a:tblGrid>
              <a:tr h="1413934">
                <a:tc gridSpan="2">
                  <a:txBody>
                    <a:bodyPr/>
                    <a:lstStyle/>
                    <a:p>
                      <a:pPr algn="ctr"/>
                      <a:r>
                        <a:rPr lang="en-US" sz="2800" dirty="0">
                          <a:latin typeface="Arial Black" panose="020B0A04020102020204" pitchFamily="34" charset="0"/>
                        </a:rPr>
                        <a:t>Commercial Subjects Group </a:t>
                      </a:r>
                    </a:p>
                    <a:p>
                      <a:pPr algn="ctr"/>
                      <a:r>
                        <a:rPr lang="en-US" sz="2800" dirty="0">
                          <a:latin typeface="Arial Black" panose="020B0A04020102020204" pitchFamily="34" charset="0"/>
                        </a:rPr>
                        <a:t>Level </a:t>
                      </a:r>
                      <a:r>
                        <a:rPr lang="en-US" sz="2800" dirty="0" smtClean="0">
                          <a:latin typeface="Arial Black" panose="020B0A04020102020204" pitchFamily="34" charset="0"/>
                        </a:rPr>
                        <a:t>3</a:t>
                      </a:r>
                      <a:endParaRPr lang="en-GB" sz="2800" dirty="0">
                        <a:latin typeface="Arial Black" panose="020B0A04020102020204" pitchFamily="34" charset="0"/>
                      </a:endParaRPr>
                    </a:p>
                  </a:txBody>
                  <a:tcPr anchor="ctr"/>
                </a:tc>
                <a:tc hMerge="1">
                  <a:txBody>
                    <a:bodyPr/>
                    <a:lstStyle/>
                    <a:p>
                      <a:endParaRPr lang="en-GB" dirty="0"/>
                    </a:p>
                  </a:txBody>
                  <a:tcPr/>
                </a:tc>
                <a:extLst>
                  <a:ext uri="{0D108BD9-81ED-4DB2-BD59-A6C34878D82A}">
                    <a16:rowId xmlns:a16="http://schemas.microsoft.com/office/drawing/2014/main" val="916061485"/>
                  </a:ext>
                </a:extLst>
              </a:tr>
              <a:tr h="8382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rial Black" panose="020B0A04020102020204" pitchFamily="34" charset="0"/>
                        </a:rPr>
                        <a:t>Subject</a:t>
                      </a:r>
                      <a:endParaRPr lang="en-GB" dirty="0">
                        <a:solidFill>
                          <a:srgbClr val="FF0000"/>
                        </a:solidFill>
                        <a:latin typeface="Arial Black" panose="020B0A040201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Accounting </a:t>
                      </a:r>
                      <a:r>
                        <a:rPr lang="en-US" sz="2400" dirty="0" smtClean="0">
                          <a:latin typeface="Arial" panose="020B0604020202020204" pitchFamily="34" charset="0"/>
                          <a:cs typeface="Arial" panose="020B0604020202020204" pitchFamily="34" charset="0"/>
                        </a:rPr>
                        <a:t>(2) –</a:t>
                      </a:r>
                      <a:r>
                        <a:rPr lang="ar-BH" sz="2400" dirty="0" smtClean="0">
                          <a:latin typeface="Arial" panose="020B0604020202020204" pitchFamily="34" charset="0"/>
                          <a:cs typeface="Arial" panose="020B0604020202020204" pitchFamily="34" charset="0"/>
                        </a:rPr>
                        <a:t>محا</a:t>
                      </a:r>
                      <a:r>
                        <a:rPr lang="ar-BH" sz="2400" baseline="0" dirty="0" smtClean="0">
                          <a:latin typeface="Arial" panose="020B0604020202020204" pitchFamily="34" charset="0"/>
                          <a:cs typeface="Arial" panose="020B0604020202020204" pitchFamily="34" charset="0"/>
                        </a:rPr>
                        <a:t> 212</a:t>
                      </a:r>
                      <a:endParaRPr lang="en-US" sz="2400" b="1" kern="1200" dirty="0" smtClean="0">
                        <a:solidFill>
                          <a:schemeClr val="dk1"/>
                        </a:solidFill>
                        <a:latin typeface="+mn-lt"/>
                        <a:ea typeface="+mn-ea"/>
                        <a:cs typeface="+mn-cs"/>
                      </a:endParaRPr>
                    </a:p>
                  </a:txBody>
                  <a:tcPr anchor="ctr"/>
                </a:tc>
                <a:extLst>
                  <a:ext uri="{0D108BD9-81ED-4DB2-BD59-A6C34878D82A}">
                    <a16:rowId xmlns:a16="http://schemas.microsoft.com/office/drawing/2014/main" val="285532430"/>
                  </a:ext>
                </a:extLst>
              </a:tr>
              <a:tr h="745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rial Black" panose="020B0A04020102020204" pitchFamily="34" charset="0"/>
                        </a:rPr>
                        <a:t>Chapter</a:t>
                      </a:r>
                      <a:endParaRPr lang="en-GB" dirty="0">
                        <a:solidFill>
                          <a:srgbClr val="FF0000"/>
                        </a:solidFill>
                        <a:latin typeface="Arial Black" panose="020B0A04020102020204" pitchFamily="34" charset="0"/>
                      </a:endParaRPr>
                    </a:p>
                  </a:txBody>
                  <a:tcPr anchor="ctr"/>
                </a:tc>
                <a:tc>
                  <a:txBody>
                    <a:bodyPr/>
                    <a:lstStyle/>
                    <a:p>
                      <a:pPr algn="ctr"/>
                      <a:r>
                        <a:rPr lang="en-US" sz="2400" dirty="0">
                          <a:latin typeface="Arial" panose="020B0604020202020204" pitchFamily="34" charset="0"/>
                          <a:cs typeface="Arial" panose="020B0604020202020204" pitchFamily="34" charset="0"/>
                        </a:rPr>
                        <a:t>Chapter </a:t>
                      </a:r>
                      <a:r>
                        <a:rPr lang="ar-BH" sz="2400" dirty="0" smtClean="0">
                          <a:latin typeface="Arial" panose="020B0604020202020204" pitchFamily="34" charset="0"/>
                          <a:cs typeface="Arial" panose="020B0604020202020204" pitchFamily="34" charset="0"/>
                        </a:rPr>
                        <a:t>8</a:t>
                      </a:r>
                      <a:endParaRPr lang="en-GB"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77318467"/>
                  </a:ext>
                </a:extLst>
              </a:tr>
              <a:tr h="838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rial Black" panose="020B0A04020102020204" pitchFamily="34" charset="0"/>
                        </a:rPr>
                        <a:t>Title</a:t>
                      </a:r>
                      <a:endParaRPr lang="en-GB" dirty="0">
                        <a:solidFill>
                          <a:srgbClr val="FF0000"/>
                        </a:solidFill>
                        <a:latin typeface="Arial Black" panose="020B0A04020102020204" pitchFamily="34" charset="0"/>
                      </a:endParaRPr>
                    </a:p>
                  </a:txBody>
                  <a:tcPr anchor="ctr"/>
                </a:tc>
                <a:tc>
                  <a:txBody>
                    <a:bodyPr/>
                    <a:lstStyle/>
                    <a:p>
                      <a:pPr algn="ctr"/>
                      <a:r>
                        <a:rPr lang="en-GB" sz="2400" dirty="0" smtClean="0">
                          <a:latin typeface="Arial" panose="020B0604020202020204" pitchFamily="34" charset="0"/>
                          <a:cs typeface="Arial" panose="020B0604020202020204" pitchFamily="34" charset="0"/>
                        </a:rPr>
                        <a:t>Prepaid</a:t>
                      </a:r>
                      <a:r>
                        <a:rPr lang="en-GB" sz="2400" baseline="0" dirty="0" smtClean="0">
                          <a:latin typeface="Arial" panose="020B0604020202020204" pitchFamily="34" charset="0"/>
                          <a:cs typeface="Arial" panose="020B0604020202020204" pitchFamily="34" charset="0"/>
                        </a:rPr>
                        <a:t> Expenses and unearned Revenues</a:t>
                      </a:r>
                      <a:endParaRPr lang="en-GB"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3906813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30" y="518160"/>
            <a:ext cx="10543660" cy="1127760"/>
          </a:xfrm>
        </p:spPr>
        <p:txBody>
          <a:bodyPr>
            <a:normAutofit/>
          </a:bodyPr>
          <a:lstStyle/>
          <a:p>
            <a:pPr marL="514350" indent="-514350"/>
            <a:r>
              <a:rPr lang="en-US" sz="2800" b="1" u="sng" dirty="0" smtClean="0">
                <a:solidFill>
                  <a:srgbClr val="FF0000"/>
                </a:solidFill>
              </a:rPr>
              <a:t>Adjusting </a:t>
            </a:r>
            <a:r>
              <a:rPr lang="en-US" sz="2800" b="1" u="sng" dirty="0">
                <a:solidFill>
                  <a:srgbClr val="FF0000"/>
                </a:solidFill>
              </a:rPr>
              <a:t>entries ,Prepaid Expenses </a:t>
            </a:r>
            <a:r>
              <a:rPr lang="en-US" sz="2800" b="1" u="sng" dirty="0" smtClean="0">
                <a:solidFill>
                  <a:srgbClr val="FF0000"/>
                </a:solidFill>
              </a:rPr>
              <a:t>(</a:t>
            </a:r>
            <a:r>
              <a:rPr lang="en-US" sz="2800" b="1" u="sng" dirty="0">
                <a:solidFill>
                  <a:srgbClr val="FF0000"/>
                </a:solidFill>
              </a:rPr>
              <a:t>Unearned revenue</a:t>
            </a:r>
            <a:r>
              <a:rPr lang="en-US" sz="2800" b="1" u="sng" dirty="0" smtClean="0">
                <a:solidFill>
                  <a:srgbClr val="FF0000"/>
                </a:solidFill>
              </a:rPr>
              <a:t>)</a:t>
            </a:r>
            <a:endParaRPr lang="en-GB" sz="2800" b="1" dirty="0">
              <a:solidFill>
                <a:srgbClr val="FF0000"/>
              </a:solidFill>
            </a:endParaRPr>
          </a:p>
        </p:txBody>
      </p:sp>
      <p:sp>
        <p:nvSpPr>
          <p:cNvPr id="3" name="Content Placeholder 2"/>
          <p:cNvSpPr>
            <a:spLocks noGrp="1"/>
          </p:cNvSpPr>
          <p:nvPr>
            <p:ph idx="1"/>
          </p:nvPr>
        </p:nvSpPr>
        <p:spPr>
          <a:xfrm>
            <a:off x="677334" y="1294811"/>
            <a:ext cx="10870232" cy="5120640"/>
          </a:xfrm>
        </p:spPr>
        <p:txBody>
          <a:bodyPr>
            <a:normAutofit/>
          </a:bodyPr>
          <a:lstStyle/>
          <a:p>
            <a:pPr>
              <a:buNone/>
            </a:pPr>
            <a:r>
              <a:rPr lang="en-US" b="1" u="sng" dirty="0"/>
              <a:t>Illustration </a:t>
            </a:r>
            <a:r>
              <a:rPr lang="en-US" b="1" u="sng" dirty="0" smtClean="0"/>
              <a:t>8-5:</a:t>
            </a:r>
            <a:endParaRPr lang="en-US" sz="1800" b="1" dirty="0" smtClean="0"/>
          </a:p>
          <a:p>
            <a:pPr>
              <a:buNone/>
            </a:pPr>
            <a:r>
              <a:rPr lang="en-US" sz="1800" b="1" dirty="0" smtClean="0">
                <a:solidFill>
                  <a:schemeClr val="accent6">
                    <a:lumMod val="50000"/>
                  </a:schemeClr>
                </a:solidFill>
              </a:rPr>
              <a:t>On 1 October 2019 Selah Advertising Agency received in advance for one year BD 2400 for Noor Est. Advertising expected to be completed by October 1 2020 the adjusting on Dec 31 2019</a:t>
            </a:r>
            <a:endParaRPr lang="en-GB" sz="1800" b="1" dirty="0" smtClean="0">
              <a:solidFill>
                <a:schemeClr val="accent6">
                  <a:lumMod val="50000"/>
                </a:schemeClr>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627491783"/>
              </p:ext>
            </p:extLst>
          </p:nvPr>
        </p:nvGraphicFramePr>
        <p:xfrm>
          <a:off x="1348304" y="4611188"/>
          <a:ext cx="8596312" cy="1464967"/>
        </p:xfrm>
        <a:graphic>
          <a:graphicData uri="http://schemas.openxmlformats.org/drawingml/2006/table">
            <a:tbl>
              <a:tblPr firstRow="1" bandRow="1">
                <a:tableStyleId>{5C22544A-7EE6-4342-B048-85BDC9FD1C3A}</a:tableStyleId>
              </a:tblPr>
              <a:tblGrid>
                <a:gridCol w="1451556">
                  <a:extLst>
                    <a:ext uri="{9D8B030D-6E8A-4147-A177-3AD203B41FA5}">
                      <a16:colId xmlns:a16="http://schemas.microsoft.com/office/drawing/2014/main" val="2401846881"/>
                    </a:ext>
                  </a:extLst>
                </a:gridCol>
                <a:gridCol w="4271554">
                  <a:extLst>
                    <a:ext uri="{9D8B030D-6E8A-4147-A177-3AD203B41FA5}">
                      <a16:colId xmlns:a16="http://schemas.microsoft.com/office/drawing/2014/main" val="1312892602"/>
                    </a:ext>
                  </a:extLst>
                </a:gridCol>
                <a:gridCol w="1489166">
                  <a:extLst>
                    <a:ext uri="{9D8B030D-6E8A-4147-A177-3AD203B41FA5}">
                      <a16:colId xmlns:a16="http://schemas.microsoft.com/office/drawing/2014/main" val="3331524886"/>
                    </a:ext>
                  </a:extLst>
                </a:gridCol>
                <a:gridCol w="1384036">
                  <a:extLst>
                    <a:ext uri="{9D8B030D-6E8A-4147-A177-3AD203B41FA5}">
                      <a16:colId xmlns:a16="http://schemas.microsoft.com/office/drawing/2014/main" val="3919519238"/>
                    </a:ext>
                  </a:extLst>
                </a:gridCol>
              </a:tblGrid>
              <a:tr h="685061">
                <a:tc>
                  <a:txBody>
                    <a:bodyPr/>
                    <a:lstStyle/>
                    <a:p>
                      <a:pPr algn="ctr"/>
                      <a:r>
                        <a:rPr lang="en-GB" sz="1800" dirty="0" smtClean="0">
                          <a:solidFill>
                            <a:srgbClr val="FF0000"/>
                          </a:solidFill>
                        </a:rPr>
                        <a:t>Date</a:t>
                      </a:r>
                      <a:endParaRPr lang="en-GB" sz="1800" dirty="0">
                        <a:solidFill>
                          <a:srgbClr val="FF0000"/>
                        </a:solidFill>
                      </a:endParaRPr>
                    </a:p>
                  </a:txBody>
                  <a:tcPr anchor="ctr"/>
                </a:tc>
                <a:tc>
                  <a:txBody>
                    <a:bodyPr/>
                    <a:lstStyle/>
                    <a:p>
                      <a:pPr algn="ctr"/>
                      <a:r>
                        <a:rPr lang="en-GB" sz="1800" dirty="0" smtClean="0">
                          <a:solidFill>
                            <a:srgbClr val="FF0000"/>
                          </a:solidFill>
                        </a:rPr>
                        <a:t>Explanation</a:t>
                      </a:r>
                      <a:endParaRPr lang="en-GB" sz="1800" dirty="0">
                        <a:solidFill>
                          <a:srgbClr val="FF0000"/>
                        </a:solidFill>
                      </a:endParaRPr>
                    </a:p>
                  </a:txBody>
                  <a:tcPr anchor="ctr"/>
                </a:tc>
                <a:tc>
                  <a:txBody>
                    <a:bodyPr/>
                    <a:lstStyle/>
                    <a:p>
                      <a:pPr algn="ctr"/>
                      <a:r>
                        <a:rPr lang="en-GB" sz="1800" dirty="0" smtClean="0">
                          <a:solidFill>
                            <a:srgbClr val="FF0000"/>
                          </a:solidFill>
                        </a:rPr>
                        <a:t>Dr</a:t>
                      </a:r>
                    </a:p>
                  </a:txBody>
                  <a:tcPr anchor="ctr"/>
                </a:tc>
                <a:tc>
                  <a:txBody>
                    <a:bodyPr/>
                    <a:lstStyle/>
                    <a:p>
                      <a:pPr algn="ctr"/>
                      <a:r>
                        <a:rPr lang="en-GB" sz="1800" dirty="0" smtClean="0">
                          <a:solidFill>
                            <a:srgbClr val="FF0000"/>
                          </a:solidFill>
                        </a:rPr>
                        <a:t>Cr</a:t>
                      </a:r>
                    </a:p>
                  </a:txBody>
                  <a:tcPr anchor="ctr"/>
                </a:tc>
                <a:extLst>
                  <a:ext uri="{0D108BD9-81ED-4DB2-BD59-A6C34878D82A}">
                    <a16:rowId xmlns:a16="http://schemas.microsoft.com/office/drawing/2014/main" val="1528124253"/>
                  </a:ext>
                </a:extLst>
              </a:tr>
              <a:tr h="389953">
                <a:tc>
                  <a:txBody>
                    <a:bodyPr/>
                    <a:lstStyle/>
                    <a:p>
                      <a:pPr algn="ctr"/>
                      <a:r>
                        <a:rPr lang="en-GB" b="1" dirty="0" smtClean="0"/>
                        <a:t>Dec, 31</a:t>
                      </a:r>
                      <a:endParaRPr lang="en-GB" b="1" dirty="0"/>
                    </a:p>
                  </a:txBody>
                  <a:tcPr anchor="ctr"/>
                </a:tc>
                <a:tc>
                  <a:txBody>
                    <a:bodyPr/>
                    <a:lstStyle/>
                    <a:p>
                      <a:r>
                        <a:rPr lang="en-GB" b="1" dirty="0" smtClean="0"/>
                        <a:t> </a:t>
                      </a:r>
                      <a:r>
                        <a:rPr lang="en-US" sz="1800" b="1" kern="1200" dirty="0" smtClean="0">
                          <a:solidFill>
                            <a:schemeClr val="dk1"/>
                          </a:solidFill>
                          <a:effectLst/>
                          <a:latin typeface="+mn-lt"/>
                          <a:ea typeface="+mn-ea"/>
                          <a:cs typeface="+mn-cs"/>
                        </a:rPr>
                        <a:t>Unearned Services Revenues</a:t>
                      </a:r>
                      <a:endParaRPr lang="en-GB" b="1" dirty="0"/>
                    </a:p>
                  </a:txBody>
                  <a:tcPr/>
                </a:tc>
                <a:tc>
                  <a:txBody>
                    <a:bodyPr/>
                    <a:lstStyle/>
                    <a:p>
                      <a:pPr algn="ctr"/>
                      <a:r>
                        <a:rPr lang="en-GB" b="1" dirty="0" smtClean="0"/>
                        <a:t>600</a:t>
                      </a:r>
                      <a:endParaRPr lang="en-GB" b="1" dirty="0"/>
                    </a:p>
                  </a:txBody>
                  <a:tcPr anchor="ctr"/>
                </a:tc>
                <a:tc>
                  <a:txBody>
                    <a:bodyPr/>
                    <a:lstStyle/>
                    <a:p>
                      <a:pPr algn="ctr"/>
                      <a:endParaRPr lang="en-GB" b="1" dirty="0"/>
                    </a:p>
                  </a:txBody>
                  <a:tcPr anchor="ctr"/>
                </a:tc>
                <a:extLst>
                  <a:ext uri="{0D108BD9-81ED-4DB2-BD59-A6C34878D82A}">
                    <a16:rowId xmlns:a16="http://schemas.microsoft.com/office/drawing/2014/main" val="2820320011"/>
                  </a:ext>
                </a:extLst>
              </a:tr>
              <a:tr h="389953">
                <a:tc>
                  <a:txBody>
                    <a:bodyPr/>
                    <a:lstStyle/>
                    <a:p>
                      <a:pPr algn="ctr"/>
                      <a:r>
                        <a:rPr lang="en-GB" b="1" dirty="0" smtClean="0"/>
                        <a:t>2019</a:t>
                      </a:r>
                      <a:endParaRPr lang="en-GB" b="1" dirty="0"/>
                    </a:p>
                  </a:txBody>
                  <a:tcPr anchor="ctr"/>
                </a:tc>
                <a:tc>
                  <a:txBody>
                    <a:bodyPr/>
                    <a:lstStyle/>
                    <a:p>
                      <a:r>
                        <a:rPr lang="en-US" sz="1800" b="1" kern="1200" dirty="0" smtClean="0">
                          <a:solidFill>
                            <a:schemeClr val="dk1"/>
                          </a:solidFill>
                          <a:effectLst/>
                          <a:latin typeface="+mn-lt"/>
                          <a:ea typeface="+mn-ea"/>
                          <a:cs typeface="+mn-cs"/>
                        </a:rPr>
                        <a:t>                     Services Revenues</a:t>
                      </a:r>
                      <a:endParaRPr lang="en-GB" b="1" dirty="0"/>
                    </a:p>
                  </a:txBody>
                  <a:tcPr>
                    <a:lnB w="28575" cap="flat" cmpd="sng" algn="ctr">
                      <a:solidFill>
                        <a:schemeClr val="tx1"/>
                      </a:solidFill>
                      <a:prstDash val="solid"/>
                      <a:round/>
                      <a:headEnd type="none" w="med" len="med"/>
                      <a:tailEnd type="none" w="med" len="med"/>
                    </a:lnB>
                  </a:tcPr>
                </a:tc>
                <a:tc>
                  <a:txBody>
                    <a:bodyPr/>
                    <a:lstStyle/>
                    <a:p>
                      <a:pPr algn="ctr"/>
                      <a:endParaRPr lang="en-GB" b="1" dirty="0"/>
                    </a:p>
                  </a:txBody>
                  <a:tcPr anchor="ctr"/>
                </a:tc>
                <a:tc>
                  <a:txBody>
                    <a:bodyPr/>
                    <a:lstStyle/>
                    <a:p>
                      <a:pPr algn="ctr"/>
                      <a:r>
                        <a:rPr lang="en-GB" b="1" dirty="0" smtClean="0"/>
                        <a:t>600</a:t>
                      </a:r>
                      <a:endParaRPr lang="en-GB" b="1" dirty="0"/>
                    </a:p>
                  </a:txBody>
                  <a:tcPr anchor="ctr"/>
                </a:tc>
                <a:extLst>
                  <a:ext uri="{0D108BD9-81ED-4DB2-BD59-A6C34878D82A}">
                    <a16:rowId xmlns:a16="http://schemas.microsoft.com/office/drawing/2014/main" val="1097952939"/>
                  </a:ext>
                </a:extLst>
              </a:tr>
            </a:tbl>
          </a:graphicData>
        </a:graphic>
      </p:graphicFrame>
      <p:sp>
        <p:nvSpPr>
          <p:cNvPr id="8" name="TextBox 7"/>
          <p:cNvSpPr txBox="1"/>
          <p:nvPr/>
        </p:nvSpPr>
        <p:spPr>
          <a:xfrm>
            <a:off x="3048000" y="6547156"/>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r" rtl="1"/>
            <a:r>
              <a:rPr lang="ar-BH" sz="1600" dirty="0" smtClean="0"/>
              <a:t>وزارة التربية والتعليم – 2020م</a:t>
            </a:r>
            <a:endParaRPr lang="en-US" sz="1600" dirty="0"/>
          </a:p>
        </p:txBody>
      </p:sp>
      <p:cxnSp>
        <p:nvCxnSpPr>
          <p:cNvPr id="9" name="Straight Connector 8"/>
          <p:cNvCxnSpPr/>
          <p:nvPr/>
        </p:nvCxnSpPr>
        <p:spPr>
          <a:xfrm flipV="1">
            <a:off x="0" y="656705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p:cNvSpPr>
                <a:spLocks noChangeArrowheads="1"/>
              </p:cNvSpPr>
              <p:nvPr/>
            </p:nvSpPr>
            <p:spPr bwMode="auto">
              <a:xfrm>
                <a:off x="2364376" y="2891033"/>
                <a:ext cx="6910251" cy="1471930"/>
              </a:xfrm>
              <a:prstGeom prst="rect">
                <a:avLst/>
              </a:prstGeom>
              <a:gradFill rotWithShape="1">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ctr" anchorCtr="0" upright="1">
                <a:noAutofit/>
              </a:bodyPr>
              <a:lstStyle/>
              <a:p>
                <a:pPr marL="342900" marR="0" lvl="0" indent="-342900" rtl="0">
                  <a:lnSpc>
                    <a:spcPct val="150000"/>
                  </a:lnSpc>
                  <a:spcBef>
                    <a:spcPts val="0"/>
                  </a:spcBef>
                  <a:spcAft>
                    <a:spcPts val="600"/>
                  </a:spcAft>
                  <a:buFont typeface="Symbol" panose="05050102010706020507" pitchFamily="18" charset="2"/>
                  <a:buChar char=""/>
                </a:pPr>
                <a:r>
                  <a:rPr lang="en-US" sz="16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Period of earning the service Revenue = 3 months (Oct,2019 to Dec,2019)</a:t>
                </a:r>
                <a:endParaRPr lang="en-US" sz="16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600"/>
                  </a:spcAft>
                </a:pPr>
                <a:r>
                  <a:rPr lang="en-US" sz="1600" b="1" dirty="0">
                    <a:solidFill>
                      <a:schemeClr val="accent2">
                        <a:lumMod val="50000"/>
                      </a:schemeClr>
                    </a:solidFill>
                    <a:effectLst/>
                    <a:latin typeface="Times New Roman" panose="02020603050405020304" pitchFamily="18" charset="0"/>
                    <a:ea typeface="Calibri" panose="020F0502020204030204" pitchFamily="34" charset="0"/>
                    <a:cs typeface="Arial" panose="020B0604020202020204" pitchFamily="34" charset="0"/>
                  </a:rPr>
                  <a:t>        Unearned Revenue (used) = Total Revenue × period of use</a:t>
                </a:r>
                <a:endParaRPr lang="en-US" sz="16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tabLst>
                    <a:tab pos="838200" algn="l"/>
                  </a:tabLst>
                </a:pPr>
                <a:r>
                  <a:rPr lang="en-US" sz="1600" b="1" dirty="0">
                    <a:solidFill>
                      <a:schemeClr val="accent2">
                        <a:lumMod val="50000"/>
                      </a:schemeClr>
                    </a:solidFill>
                    <a:effectLst/>
                    <a:latin typeface="Times New Roman" panose="02020603050405020304" pitchFamily="18" charset="0"/>
                    <a:ea typeface="Calibri" panose="020F0502020204030204" pitchFamily="34" charset="0"/>
                    <a:cs typeface="Arial" panose="020B0604020202020204" pitchFamily="34" charset="0"/>
                  </a:rPr>
                  <a:t>                                                      = 2400 ×</a:t>
                </a:r>
                <a14:m>
                  <m:oMath xmlns:m="http://schemas.openxmlformats.org/officeDocument/2006/math">
                    <m:f>
                      <m:fPr>
                        <m:ctrlPr>
                          <a:rPr lang="en-US" sz="1600" b="1"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b="1"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1600" b="1"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𝟏𝟐</m:t>
                        </m:r>
                      </m:den>
                    </m:f>
                  </m:oMath>
                </a14:m>
                <a:r>
                  <a:rPr lang="en-US" sz="1600" b="1" dirty="0">
                    <a:solidFill>
                      <a:schemeClr val="accent2">
                        <a:lumMod val="50000"/>
                      </a:schemeClr>
                    </a:solidFill>
                    <a:effectLst/>
                    <a:latin typeface="Times New Roman" panose="02020603050405020304" pitchFamily="18" charset="0"/>
                    <a:ea typeface="Calibri" panose="020F0502020204030204" pitchFamily="34" charset="0"/>
                    <a:cs typeface="Arial" panose="020B0604020202020204" pitchFamily="34" charset="0"/>
                  </a:rPr>
                  <a:t>  = BD 600</a:t>
                </a:r>
                <a:endParaRPr lang="en-US" sz="16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bwMode="auto">
              <a:xfrm>
                <a:off x="2364376" y="2891033"/>
                <a:ext cx="6910251" cy="1471930"/>
              </a:xfrm>
              <a:prstGeom prst="rect">
                <a:avLst/>
              </a:prstGeom>
              <a:blipFill>
                <a:blip r:embed="rId2"/>
                <a:stretch>
                  <a:fillRect l="-175"/>
                </a:stretch>
              </a:blipFill>
              <a:ln w="12700">
                <a:solidFill>
                  <a:schemeClr val="accent1">
                    <a:lumMod val="60000"/>
                    <a:lumOff val="40000"/>
                  </a:schemeClr>
                </a:solidFill>
                <a:miter lim="800000"/>
                <a:headEnd/>
                <a:tailEnd/>
              </a:ln>
              <a:effectLst>
                <a:outerShdw dist="28398" dir="3806097" algn="ctr" rotWithShape="0">
                  <a:schemeClr val="accent1">
                    <a:lumMod val="50000"/>
                    <a:lumOff val="0"/>
                    <a:alpha val="50000"/>
                  </a:schemeClr>
                </a:outerShdw>
              </a:effectLst>
            </p:spPr>
            <p:txBody>
              <a:bodyPr/>
              <a:lstStyle/>
              <a:p>
                <a:r>
                  <a:rPr lang="en-GB">
                    <a:noFill/>
                  </a:rPr>
                  <a:t> </a:t>
                </a:r>
              </a:p>
            </p:txBody>
          </p:sp>
        </mc:Fallback>
      </mc:AlternateContent>
    </p:spTree>
    <p:extLst>
      <p:ext uri="{BB962C8B-B14F-4D97-AF65-F5344CB8AC3E}">
        <p14:creationId xmlns:p14="http://schemas.microsoft.com/office/powerpoint/2010/main" val="362896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875211"/>
            <a:ext cx="8963055" cy="5166151"/>
          </a:xfrm>
        </p:spPr>
        <p:txBody>
          <a:bodyPr>
            <a:normAutofit/>
          </a:bodyPr>
          <a:lstStyle/>
          <a:p>
            <a:endParaRPr lang="en-GB" sz="2400" b="1" dirty="0" smtClean="0">
              <a:solidFill>
                <a:srgbClr val="002060"/>
              </a:solidFill>
            </a:endParaRPr>
          </a:p>
          <a:p>
            <a:endParaRPr lang="en-GB" sz="2400" b="1" dirty="0">
              <a:solidFill>
                <a:srgbClr val="002060"/>
              </a:solidFill>
            </a:endParaRPr>
          </a:p>
          <a:p>
            <a:r>
              <a:rPr lang="en-GB" sz="2400" b="1" dirty="0" smtClean="0">
                <a:solidFill>
                  <a:srgbClr val="002060"/>
                </a:solidFill>
              </a:rPr>
              <a:t>If the company has a balance of supplies BD3,600 before adjusted. On Dec 31, 2018, supplies remain on hand BD2,400. The adjusted entry should be </a:t>
            </a:r>
            <a:r>
              <a:rPr lang="en-GB" sz="2400" b="1" dirty="0" smtClean="0">
                <a:solidFill>
                  <a:srgbClr val="002060"/>
                </a:solidFill>
              </a:rPr>
              <a:t>supplies </a:t>
            </a:r>
            <a:r>
              <a:rPr lang="en-GB" sz="2400" b="1" dirty="0" smtClean="0">
                <a:solidFill>
                  <a:srgbClr val="002060"/>
                </a:solidFill>
              </a:rPr>
              <a:t>expense for </a:t>
            </a:r>
            <a:r>
              <a:rPr lang="en-GB" sz="2400" b="1" dirty="0">
                <a:solidFill>
                  <a:srgbClr val="002060"/>
                </a:solidFill>
              </a:rPr>
              <a:t>BD1,200 in </a:t>
            </a:r>
            <a:r>
              <a:rPr lang="en-GB" sz="2400" b="1" dirty="0" smtClean="0">
                <a:solidFill>
                  <a:srgbClr val="002060"/>
                </a:solidFill>
              </a:rPr>
              <a:t>a credit</a:t>
            </a:r>
            <a:r>
              <a:rPr lang="en-GB" sz="2400" b="1" dirty="0">
                <a:solidFill>
                  <a:srgbClr val="002060"/>
                </a:solidFill>
              </a:rPr>
              <a:t>.</a:t>
            </a:r>
            <a:endParaRPr lang="en-GB" sz="2400" b="1" dirty="0">
              <a:solidFill>
                <a:srgbClr val="002060"/>
              </a:solidFill>
            </a:endParaRPr>
          </a:p>
        </p:txBody>
      </p:sp>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2347" y="3194698"/>
            <a:ext cx="1825045" cy="2168434"/>
          </a:xfrm>
          <a:prstGeom prst="rect">
            <a:avLst/>
          </a:prstGeom>
        </p:spPr>
      </p:pic>
      <p:pic>
        <p:nvPicPr>
          <p:cNvPr id="5" name="Pictur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5607" y="3458286"/>
            <a:ext cx="1688786" cy="1688786"/>
          </a:xfrm>
          <a:prstGeom prst="rect">
            <a:avLst/>
          </a:prstGeom>
        </p:spPr>
      </p:pic>
      <p:pic>
        <p:nvPicPr>
          <p:cNvPr id="6" name="Picture 5">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690" y="4665003"/>
            <a:ext cx="1365752" cy="1396258"/>
          </a:xfrm>
          <a:prstGeom prst="rect">
            <a:avLst/>
          </a:prstGeom>
        </p:spPr>
      </p:pic>
      <p:cxnSp>
        <p:nvCxnSpPr>
          <p:cNvPr id="8" name="Straight Connector 7"/>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sp>
        <p:nvSpPr>
          <p:cNvPr id="11" name="Rectangle 10"/>
          <p:cNvSpPr/>
          <p:nvPr/>
        </p:nvSpPr>
        <p:spPr>
          <a:xfrm>
            <a:off x="918304" y="1175657"/>
            <a:ext cx="1498775" cy="43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b="1" dirty="0" smtClean="0">
                <a:solidFill>
                  <a:srgbClr val="FF0000"/>
                </a:solidFill>
              </a:rPr>
              <a:t>Activity 1</a:t>
            </a:r>
            <a:endParaRPr lang="en-GB" sz="2400" b="1" dirty="0">
              <a:solidFill>
                <a:srgbClr val="FF0000"/>
              </a:solidFill>
            </a:endParaRPr>
          </a:p>
        </p:txBody>
      </p:sp>
    </p:spTree>
    <p:extLst>
      <p:ext uri="{BB962C8B-B14F-4D97-AF65-F5344CB8AC3E}">
        <p14:creationId xmlns:p14="http://schemas.microsoft.com/office/powerpoint/2010/main" val="1198427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798" y="1304109"/>
            <a:ext cx="4158343" cy="4339046"/>
          </a:xfrm>
          <a:prstGeom prst="rect">
            <a:avLst/>
          </a:prstGeom>
        </p:spPr>
      </p:pic>
      <p:pic>
        <p:nvPicPr>
          <p:cNvPr id="3" name="Picture 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931" y="5203371"/>
            <a:ext cx="1328058" cy="1328058"/>
          </a:xfrm>
          <a:prstGeom prst="rect">
            <a:avLst/>
          </a:prstGeom>
        </p:spPr>
      </p:pic>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sp>
        <p:nvSpPr>
          <p:cNvPr id="7" name="Rectangle 6"/>
          <p:cNvSpPr/>
          <p:nvPr/>
        </p:nvSpPr>
        <p:spPr>
          <a:xfrm>
            <a:off x="209006" y="308106"/>
            <a:ext cx="2534194" cy="789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Dr. Supplies Expense</a:t>
            </a:r>
          </a:p>
          <a:p>
            <a:pPr algn="ctr"/>
            <a:r>
              <a:rPr lang="en-GB" b="1" dirty="0" smtClean="0">
                <a:solidFill>
                  <a:srgbClr val="FF0000"/>
                </a:solidFill>
              </a:rPr>
              <a:t>Cr. Supplies</a:t>
            </a:r>
          </a:p>
        </p:txBody>
      </p:sp>
    </p:spTree>
    <p:extLst>
      <p:ext uri="{BB962C8B-B14F-4D97-AF65-F5344CB8AC3E}">
        <p14:creationId xmlns:p14="http://schemas.microsoft.com/office/powerpoint/2010/main" val="66740757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7" name="applaus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366" y="1097280"/>
            <a:ext cx="4984528" cy="4480560"/>
          </a:xfrm>
          <a:prstGeom prst="rect">
            <a:avLst/>
          </a:prstGeom>
        </p:spPr>
      </p:pic>
      <p:pic>
        <p:nvPicPr>
          <p:cNvPr id="3" name="Picture 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931" y="5203371"/>
            <a:ext cx="1328058" cy="1328058"/>
          </a:xfrm>
          <a:prstGeom prst="rect">
            <a:avLst/>
          </a:prstGeom>
        </p:spPr>
      </p:pic>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sp>
        <p:nvSpPr>
          <p:cNvPr id="7" name="Rectangle 6"/>
          <p:cNvSpPr/>
          <p:nvPr/>
        </p:nvSpPr>
        <p:spPr>
          <a:xfrm>
            <a:off x="209006" y="308106"/>
            <a:ext cx="2534194" cy="789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Dr. Supplies Expense</a:t>
            </a:r>
          </a:p>
          <a:p>
            <a:pPr algn="ctr"/>
            <a:r>
              <a:rPr lang="en-GB" b="1" dirty="0" smtClean="0">
                <a:solidFill>
                  <a:srgbClr val="FF0000"/>
                </a:solidFill>
              </a:rPr>
              <a:t>Cr. Supplies</a:t>
            </a:r>
          </a:p>
        </p:txBody>
      </p:sp>
    </p:spTree>
    <p:extLst>
      <p:ext uri="{BB962C8B-B14F-4D97-AF65-F5344CB8AC3E}">
        <p14:creationId xmlns:p14="http://schemas.microsoft.com/office/powerpoint/2010/main" val="187918927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ind.wav"/>
          </p:stSnd>
        </p:sndAc>
      </p:transition>
    </mc:Choice>
    <mc:Fallback xmlns="">
      <p:transition spd="slow">
        <p:sndAc>
          <p:stSnd>
            <p:snd r:embed="rId7" name="wind.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75211"/>
            <a:ext cx="9720700" cy="5166151"/>
          </a:xfrm>
        </p:spPr>
        <p:txBody>
          <a:bodyPr>
            <a:normAutofit/>
          </a:bodyPr>
          <a:lstStyle/>
          <a:p>
            <a:endParaRPr lang="en-GB" sz="2400" b="1" dirty="0" smtClean="0">
              <a:solidFill>
                <a:srgbClr val="002060"/>
              </a:solidFill>
            </a:endParaRPr>
          </a:p>
          <a:p>
            <a:r>
              <a:rPr lang="en-GB" sz="2400" b="1" dirty="0" smtClean="0">
                <a:solidFill>
                  <a:srgbClr val="002060"/>
                </a:solidFill>
              </a:rPr>
              <a:t>If the company has a balance of unearned service revenue BD9000. On Dec 31, 2019, 20% of unearned service revenue was earned. The adjusted entry should be:</a:t>
            </a:r>
          </a:p>
          <a:p>
            <a:r>
              <a:rPr lang="en-GB" sz="2400" b="1" dirty="0" err="1" smtClean="0">
                <a:solidFill>
                  <a:srgbClr val="002060"/>
                </a:solidFill>
              </a:rPr>
              <a:t>Dr.</a:t>
            </a:r>
            <a:r>
              <a:rPr lang="en-GB" sz="2400" b="1" dirty="0" smtClean="0">
                <a:solidFill>
                  <a:srgbClr val="002060"/>
                </a:solidFill>
              </a:rPr>
              <a:t> Unearned Service Revenue           BD1,800</a:t>
            </a:r>
          </a:p>
          <a:p>
            <a:r>
              <a:rPr lang="en-GB" sz="2400" b="1" dirty="0" smtClean="0">
                <a:solidFill>
                  <a:srgbClr val="002060"/>
                </a:solidFill>
              </a:rPr>
              <a:t>Cr. </a:t>
            </a:r>
            <a:r>
              <a:rPr lang="en-GB" sz="2400" b="1" dirty="0">
                <a:solidFill>
                  <a:srgbClr val="002060"/>
                </a:solidFill>
              </a:rPr>
              <a:t>Service Revenue           </a:t>
            </a:r>
            <a:r>
              <a:rPr lang="en-GB" sz="2400" b="1" dirty="0" smtClean="0">
                <a:solidFill>
                  <a:srgbClr val="002060"/>
                </a:solidFill>
              </a:rPr>
              <a:t>                                 BD1,800</a:t>
            </a:r>
            <a:endParaRPr lang="en-GB" sz="2400" b="1" dirty="0">
              <a:solidFill>
                <a:srgbClr val="002060"/>
              </a:solidFill>
            </a:endParaRPr>
          </a:p>
        </p:txBody>
      </p:sp>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477" y="3259092"/>
            <a:ext cx="1825045" cy="2168434"/>
          </a:xfrm>
          <a:prstGeom prst="rect">
            <a:avLst/>
          </a:prstGeom>
        </p:spPr>
      </p:pic>
      <p:pic>
        <p:nvPicPr>
          <p:cNvPr id="5" name="Pictur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3664902"/>
            <a:ext cx="1688786" cy="1688786"/>
          </a:xfrm>
          <a:prstGeom prst="rect">
            <a:avLst/>
          </a:prstGeom>
        </p:spPr>
      </p:pic>
      <p:cxnSp>
        <p:nvCxnSpPr>
          <p:cNvPr id="8" name="Straight Connector 7"/>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sp>
        <p:nvSpPr>
          <p:cNvPr id="10" name="Rectangle 9"/>
          <p:cNvSpPr/>
          <p:nvPr/>
        </p:nvSpPr>
        <p:spPr>
          <a:xfrm>
            <a:off x="905241" y="875211"/>
            <a:ext cx="1498775" cy="43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b="1" dirty="0" smtClean="0">
                <a:solidFill>
                  <a:srgbClr val="FF0000"/>
                </a:solidFill>
              </a:rPr>
              <a:t>Activity 2</a:t>
            </a:r>
            <a:endParaRPr lang="en-GB" sz="2400" b="1" dirty="0">
              <a:solidFill>
                <a:srgbClr val="FF0000"/>
              </a:solidFill>
            </a:endParaRPr>
          </a:p>
        </p:txBody>
      </p:sp>
    </p:spTree>
    <p:extLst>
      <p:ext uri="{BB962C8B-B14F-4D97-AF65-F5344CB8AC3E}">
        <p14:creationId xmlns:p14="http://schemas.microsoft.com/office/powerpoint/2010/main" val="1959230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804" y="1476103"/>
            <a:ext cx="4114801" cy="3831771"/>
          </a:xfrm>
          <a:prstGeom prst="rect">
            <a:avLst/>
          </a:prstGeom>
        </p:spPr>
      </p:pic>
      <p:pic>
        <p:nvPicPr>
          <p:cNvPr id="3" name="Picture 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931" y="5203371"/>
            <a:ext cx="1328058" cy="1328058"/>
          </a:xfrm>
          <a:prstGeom prst="rect">
            <a:avLst/>
          </a:prstGeom>
        </p:spPr>
      </p:pic>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sp>
        <p:nvSpPr>
          <p:cNvPr id="7" name="Rectangle 6"/>
          <p:cNvSpPr/>
          <p:nvPr/>
        </p:nvSpPr>
        <p:spPr>
          <a:xfrm>
            <a:off x="209006" y="308106"/>
            <a:ext cx="2534194" cy="789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Dr. Supplies Expense</a:t>
            </a:r>
          </a:p>
          <a:p>
            <a:pPr algn="ctr"/>
            <a:r>
              <a:rPr lang="en-GB" b="1" dirty="0" smtClean="0">
                <a:solidFill>
                  <a:srgbClr val="FF0000"/>
                </a:solidFill>
              </a:rPr>
              <a:t>Cr. Supplies</a:t>
            </a:r>
          </a:p>
        </p:txBody>
      </p:sp>
    </p:spTree>
    <p:extLst>
      <p:ext uri="{BB962C8B-B14F-4D97-AF65-F5344CB8AC3E}">
        <p14:creationId xmlns:p14="http://schemas.microsoft.com/office/powerpoint/2010/main" val="22923686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7" name="applaus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354" y="1345474"/>
            <a:ext cx="4794069" cy="4193177"/>
          </a:xfrm>
          <a:prstGeom prst="rect">
            <a:avLst/>
          </a:prstGeom>
        </p:spPr>
      </p:pic>
      <p:pic>
        <p:nvPicPr>
          <p:cNvPr id="3" name="Picture 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931" y="5203371"/>
            <a:ext cx="1328058" cy="1328058"/>
          </a:xfrm>
          <a:prstGeom prst="rect">
            <a:avLst/>
          </a:prstGeom>
        </p:spPr>
      </p:pic>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sp>
        <p:nvSpPr>
          <p:cNvPr id="7" name="Rectangle 6"/>
          <p:cNvSpPr/>
          <p:nvPr/>
        </p:nvSpPr>
        <p:spPr>
          <a:xfrm>
            <a:off x="209006" y="308106"/>
            <a:ext cx="2534194" cy="789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Dr. Supplies Expense</a:t>
            </a:r>
          </a:p>
          <a:p>
            <a:pPr algn="ctr"/>
            <a:r>
              <a:rPr lang="en-GB" b="1" dirty="0" smtClean="0">
                <a:solidFill>
                  <a:srgbClr val="FF0000"/>
                </a:solidFill>
              </a:rPr>
              <a:t>Cr. Supplies</a:t>
            </a:r>
          </a:p>
        </p:txBody>
      </p:sp>
    </p:spTree>
    <p:extLst>
      <p:ext uri="{BB962C8B-B14F-4D97-AF65-F5344CB8AC3E}">
        <p14:creationId xmlns:p14="http://schemas.microsoft.com/office/powerpoint/2010/main" val="4613234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ind.wav"/>
          </p:stSnd>
        </p:sndAc>
      </p:transition>
    </mc:Choice>
    <mc:Fallback xmlns="">
      <p:transition spd="slow">
        <p:sndAc>
          <p:stSnd>
            <p:snd r:embed="rId7" name="wind.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24297"/>
            <a:ext cx="8545043" cy="3500845"/>
          </a:xfrm>
        </p:spPr>
        <p:txBody>
          <a:bodyPr>
            <a:noAutofit/>
          </a:bodyPr>
          <a:lstStyle/>
          <a:p>
            <a:pPr marL="0" indent="0">
              <a:buNone/>
            </a:pPr>
            <a:r>
              <a:rPr lang="en-GB" sz="2800" b="1" dirty="0" smtClean="0">
                <a:solidFill>
                  <a:srgbClr val="0070C0"/>
                </a:solidFill>
              </a:rPr>
              <a:t>    </a:t>
            </a:r>
            <a:r>
              <a:rPr lang="en-GB" sz="2800" b="1" u="sng" dirty="0" smtClean="0">
                <a:solidFill>
                  <a:srgbClr val="0070C0"/>
                </a:solidFill>
              </a:rPr>
              <a:t>This Chapter covers:</a:t>
            </a:r>
          </a:p>
          <a:p>
            <a:pPr marL="0" indent="0">
              <a:buNone/>
            </a:pPr>
            <a:endParaRPr lang="en-GB" sz="2800" b="1" dirty="0" smtClean="0">
              <a:solidFill>
                <a:srgbClr val="0070C0"/>
              </a:solidFill>
            </a:endParaRPr>
          </a:p>
          <a:p>
            <a:pPr lvl="0"/>
            <a:r>
              <a:rPr lang="en-US" sz="2800" dirty="0" smtClean="0"/>
              <a:t>Explain </a:t>
            </a:r>
            <a:r>
              <a:rPr lang="en-US" sz="2800" dirty="0"/>
              <a:t>the reasons for adjusting entries.</a:t>
            </a:r>
          </a:p>
          <a:p>
            <a:pPr lvl="0"/>
            <a:r>
              <a:rPr lang="en-US" sz="2800" dirty="0"/>
              <a:t>Identify the major types of adjusting entries.</a:t>
            </a:r>
          </a:p>
          <a:p>
            <a:pPr lvl="0"/>
            <a:r>
              <a:rPr lang="en-US" sz="2800" dirty="0"/>
              <a:t>Prepare the adjusting entries for deferrals.</a:t>
            </a:r>
          </a:p>
          <a:p>
            <a:pPr marL="0" indent="0">
              <a:buNone/>
            </a:pPr>
            <a:r>
              <a:rPr lang="en-GB" sz="2800" dirty="0" smtClean="0">
                <a:solidFill>
                  <a:schemeClr val="tx1"/>
                </a:solidFill>
              </a:rPr>
              <a:t>  </a:t>
            </a:r>
            <a:endParaRPr lang="en-US" sz="28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1267" y="255181"/>
            <a:ext cx="1646183" cy="1268068"/>
          </a:xfrm>
          <a:prstGeom prst="rect">
            <a:avLst/>
          </a:prstGeom>
          <a:solidFill>
            <a:schemeClr val="bg1"/>
          </a:solidFill>
        </p:spPr>
      </p:pic>
    </p:spTree>
    <p:extLst>
      <p:ext uri="{BB962C8B-B14F-4D97-AF65-F5344CB8AC3E}">
        <p14:creationId xmlns:p14="http://schemas.microsoft.com/office/powerpoint/2010/main" val="276048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7" y="599005"/>
            <a:ext cx="8596668" cy="892630"/>
          </a:xfrm>
        </p:spPr>
        <p:txBody>
          <a:bodyPr>
            <a:noAutofit/>
          </a:bodyPr>
          <a:lstStyle/>
          <a:p>
            <a:pPr algn="l"/>
            <a:r>
              <a:rPr lang="en-US" sz="2800" b="1" u="sng" dirty="0" smtClean="0">
                <a:solidFill>
                  <a:schemeClr val="accent6">
                    <a:lumMod val="50000"/>
                  </a:schemeClr>
                </a:solidFill>
              </a:rPr>
              <a:t>Adjusting entries:</a:t>
            </a:r>
            <a:endParaRPr lang="en-GB" sz="2800" dirty="0">
              <a:solidFill>
                <a:schemeClr val="accent6">
                  <a:lumMod val="50000"/>
                </a:schemeClr>
              </a:solidFill>
            </a:endParaRPr>
          </a:p>
        </p:txBody>
      </p:sp>
      <p:sp>
        <p:nvSpPr>
          <p:cNvPr id="3" name="Content Placeholder 2"/>
          <p:cNvSpPr>
            <a:spLocks noGrp="1"/>
          </p:cNvSpPr>
          <p:nvPr>
            <p:ph idx="1"/>
          </p:nvPr>
        </p:nvSpPr>
        <p:spPr>
          <a:xfrm>
            <a:off x="677334" y="1358758"/>
            <a:ext cx="8596668" cy="4503194"/>
          </a:xfrm>
        </p:spPr>
        <p:txBody>
          <a:bodyPr>
            <a:normAutofit/>
          </a:bodyPr>
          <a:lstStyle/>
          <a:p>
            <a:pPr marL="0" indent="0">
              <a:buNone/>
            </a:pPr>
            <a:r>
              <a:rPr lang="en-US" b="1" u="sng" dirty="0" smtClean="0">
                <a:solidFill>
                  <a:srgbClr val="FF0000"/>
                </a:solidFill>
              </a:rPr>
              <a:t>Deferrals</a:t>
            </a:r>
            <a:r>
              <a:rPr lang="en-US" b="1" u="sng" dirty="0">
                <a:solidFill>
                  <a:srgbClr val="FF0000"/>
                </a:solidFill>
              </a:rPr>
              <a:t>:</a:t>
            </a:r>
            <a:endParaRPr lang="en-US" dirty="0">
              <a:solidFill>
                <a:srgbClr val="FF0000"/>
              </a:solidFill>
            </a:endParaRPr>
          </a:p>
          <a:p>
            <a:pPr lvl="0"/>
            <a:r>
              <a:rPr lang="en-US" b="1" dirty="0">
                <a:solidFill>
                  <a:schemeClr val="accent2">
                    <a:lumMod val="50000"/>
                  </a:schemeClr>
                </a:solidFill>
              </a:rPr>
              <a:t>Prepaid Expenses</a:t>
            </a:r>
            <a:r>
              <a:rPr lang="en-US" dirty="0"/>
              <a:t>, Expenses paid in cash and recorded as</a:t>
            </a:r>
            <a:r>
              <a:rPr lang="en-US" dirty="0">
                <a:solidFill>
                  <a:srgbClr val="0070C0"/>
                </a:solidFill>
              </a:rPr>
              <a:t> </a:t>
            </a:r>
            <a:r>
              <a:rPr lang="en-US" b="1" dirty="0">
                <a:solidFill>
                  <a:srgbClr val="0070C0"/>
                </a:solidFill>
              </a:rPr>
              <a:t>assets</a:t>
            </a:r>
            <a:r>
              <a:rPr lang="en-US" dirty="0">
                <a:solidFill>
                  <a:srgbClr val="0070C0"/>
                </a:solidFill>
              </a:rPr>
              <a:t> </a:t>
            </a:r>
            <a:r>
              <a:rPr lang="en-US" dirty="0"/>
              <a:t>before they are used or consumed.</a:t>
            </a:r>
          </a:p>
          <a:p>
            <a:pPr lvl="0"/>
            <a:r>
              <a:rPr lang="en-US" b="1" dirty="0">
                <a:solidFill>
                  <a:schemeClr val="accent2">
                    <a:lumMod val="50000"/>
                  </a:schemeClr>
                </a:solidFill>
              </a:rPr>
              <a:t>Unearned Revenues</a:t>
            </a:r>
            <a:r>
              <a:rPr lang="en-US" dirty="0"/>
              <a:t>, Cash received and recorded as </a:t>
            </a:r>
            <a:r>
              <a:rPr lang="en-US" b="1" dirty="0">
                <a:solidFill>
                  <a:srgbClr val="0070C0"/>
                </a:solidFill>
              </a:rPr>
              <a:t>liabilities</a:t>
            </a:r>
            <a:r>
              <a:rPr lang="en-US" dirty="0"/>
              <a:t> before revenue is earned or performed</a:t>
            </a:r>
            <a:r>
              <a:rPr lang="en-US" dirty="0" smtClean="0"/>
              <a:t>.</a:t>
            </a:r>
          </a:p>
          <a:p>
            <a:pPr lvl="0"/>
            <a:endParaRPr lang="en-US" dirty="0"/>
          </a:p>
        </p:txBody>
      </p:sp>
      <p:sp>
        <p:nvSpPr>
          <p:cNvPr id="5" name="TextBox 4"/>
          <p:cNvSpPr txBox="1"/>
          <p:nvPr/>
        </p:nvSpPr>
        <p:spPr>
          <a:xfrm>
            <a:off x="3048000" y="6547156"/>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r" rtl="1"/>
            <a:r>
              <a:rPr lang="ar-BH" sz="1600" dirty="0" smtClean="0"/>
              <a:t>وزارة التربية والتعليم – 2020م</a:t>
            </a:r>
            <a:endParaRPr lang="en-US" sz="1600" dirty="0"/>
          </a:p>
        </p:txBody>
      </p:sp>
      <p:cxnSp>
        <p:nvCxnSpPr>
          <p:cNvPr id="6" name="Straight Connector 5"/>
          <p:cNvCxnSpPr/>
          <p:nvPr/>
        </p:nvCxnSpPr>
        <p:spPr>
          <a:xfrm flipV="1">
            <a:off x="0" y="656705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2"/>
          <p:cNvSpPr>
            <a:spLocks noChangeArrowheads="1"/>
          </p:cNvSpPr>
          <p:nvPr/>
        </p:nvSpPr>
        <p:spPr bwMode="auto">
          <a:xfrm>
            <a:off x="0" y="-11204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Diagram 6"/>
          <p:cNvGraphicFramePr>
            <a:graphicFrameLocks/>
          </p:cNvGraphicFramePr>
          <p:nvPr>
            <p:extLst>
              <p:ext uri="{D42A27DB-BD31-4B8C-83A1-F6EECF244321}">
                <p14:modId xmlns:p14="http://schemas.microsoft.com/office/powerpoint/2010/main" val="1203327005"/>
              </p:ext>
            </p:extLst>
          </p:nvPr>
        </p:nvGraphicFramePr>
        <p:xfrm>
          <a:off x="1985554" y="3739712"/>
          <a:ext cx="6230983" cy="212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3"/>
          <p:cNvSpPr>
            <a:spLocks noChangeArrowheads="1"/>
          </p:cNvSpPr>
          <p:nvPr/>
        </p:nvSpPr>
        <p:spPr bwMode="auto">
          <a:xfrm>
            <a:off x="457200" y="-6632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62125" algn="l"/>
              </a:tabLst>
              <a:defRPr>
                <a:solidFill>
                  <a:schemeClr val="tx1"/>
                </a:solidFill>
                <a:latin typeface="Arial" panose="020B0604020202020204" pitchFamily="34" charset="0"/>
              </a:defRPr>
            </a:lvl1pPr>
            <a:lvl2pPr eaLnBrk="0" fontAlgn="base" hangingPunct="0">
              <a:spcBef>
                <a:spcPct val="0"/>
              </a:spcBef>
              <a:spcAft>
                <a:spcPct val="0"/>
              </a:spcAft>
              <a:tabLst>
                <a:tab pos="1762125" algn="l"/>
              </a:tabLst>
              <a:defRPr>
                <a:solidFill>
                  <a:schemeClr val="tx1"/>
                </a:solidFill>
                <a:latin typeface="Arial" panose="020B0604020202020204" pitchFamily="34" charset="0"/>
              </a:defRPr>
            </a:lvl2pPr>
            <a:lvl3pPr eaLnBrk="0" fontAlgn="base" hangingPunct="0">
              <a:spcBef>
                <a:spcPct val="0"/>
              </a:spcBef>
              <a:spcAft>
                <a:spcPct val="0"/>
              </a:spcAft>
              <a:tabLst>
                <a:tab pos="1762125" algn="l"/>
              </a:tabLst>
              <a:defRPr>
                <a:solidFill>
                  <a:schemeClr val="tx1"/>
                </a:solidFill>
                <a:latin typeface="Arial" panose="020B0604020202020204" pitchFamily="34" charset="0"/>
              </a:defRPr>
            </a:lvl3pPr>
            <a:lvl4pPr eaLnBrk="0" fontAlgn="base" hangingPunct="0">
              <a:spcBef>
                <a:spcPct val="0"/>
              </a:spcBef>
              <a:spcAft>
                <a:spcPct val="0"/>
              </a:spcAft>
              <a:tabLst>
                <a:tab pos="1762125" algn="l"/>
              </a:tabLst>
              <a:defRPr>
                <a:solidFill>
                  <a:schemeClr val="tx1"/>
                </a:solidFill>
                <a:latin typeface="Arial" panose="020B0604020202020204" pitchFamily="34" charset="0"/>
              </a:defRPr>
            </a:lvl4pPr>
            <a:lvl5pPr eaLnBrk="0" fontAlgn="base" hangingPunct="0">
              <a:spcBef>
                <a:spcPct val="0"/>
              </a:spcBef>
              <a:spcAft>
                <a:spcPct val="0"/>
              </a:spcAft>
              <a:tabLst>
                <a:tab pos="1762125" algn="l"/>
              </a:tabLst>
              <a:defRPr>
                <a:solidFill>
                  <a:schemeClr val="tx1"/>
                </a:solidFill>
                <a:latin typeface="Arial" panose="020B0604020202020204" pitchFamily="34" charset="0"/>
              </a:defRPr>
            </a:lvl5pPr>
            <a:lvl6pPr eaLnBrk="0" fontAlgn="base" hangingPunct="0">
              <a:spcBef>
                <a:spcPct val="0"/>
              </a:spcBef>
              <a:spcAft>
                <a:spcPct val="0"/>
              </a:spcAft>
              <a:tabLst>
                <a:tab pos="1762125" algn="l"/>
              </a:tabLst>
              <a:defRPr>
                <a:solidFill>
                  <a:schemeClr val="tx1"/>
                </a:solidFill>
                <a:latin typeface="Arial" panose="020B0604020202020204" pitchFamily="34" charset="0"/>
              </a:defRPr>
            </a:lvl6pPr>
            <a:lvl7pPr eaLnBrk="0" fontAlgn="base" hangingPunct="0">
              <a:spcBef>
                <a:spcPct val="0"/>
              </a:spcBef>
              <a:spcAft>
                <a:spcPct val="0"/>
              </a:spcAft>
              <a:tabLst>
                <a:tab pos="1762125" algn="l"/>
              </a:tabLst>
              <a:defRPr>
                <a:solidFill>
                  <a:schemeClr val="tx1"/>
                </a:solidFill>
                <a:latin typeface="Arial" panose="020B0604020202020204" pitchFamily="34" charset="0"/>
              </a:defRPr>
            </a:lvl7pPr>
            <a:lvl8pPr eaLnBrk="0" fontAlgn="base" hangingPunct="0">
              <a:spcBef>
                <a:spcPct val="0"/>
              </a:spcBef>
              <a:spcAft>
                <a:spcPct val="0"/>
              </a:spcAft>
              <a:tabLst>
                <a:tab pos="1762125" algn="l"/>
              </a:tabLst>
              <a:defRPr>
                <a:solidFill>
                  <a:schemeClr val="tx1"/>
                </a:solidFill>
                <a:latin typeface="Arial" panose="020B0604020202020204" pitchFamily="34" charset="0"/>
              </a:defRPr>
            </a:lvl8pPr>
            <a:lvl9pPr eaLnBrk="0" fontAlgn="base" hangingPunct="0">
              <a:spcBef>
                <a:spcPct val="0"/>
              </a:spcBef>
              <a:spcAft>
                <a:spcPct val="0"/>
              </a:spcAft>
              <a:tabLst>
                <a:tab pos="1762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62125" algn="l"/>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62125"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6212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81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29338" y="1508358"/>
            <a:ext cx="9459311" cy="1815882"/>
          </a:xfrm>
          <a:prstGeom prst="rect">
            <a:avLst/>
          </a:prstGeom>
          <a:noFill/>
        </p:spPr>
        <p:txBody>
          <a:bodyPr wrap="square" rtlCol="1">
            <a:spAutoFit/>
          </a:bodyPr>
          <a:lstStyle/>
          <a:p>
            <a:r>
              <a:rPr lang="en-US" sz="2800" b="1" u="sng" dirty="0">
                <a:solidFill>
                  <a:srgbClr val="002060"/>
                </a:solidFill>
              </a:rPr>
              <a:t>Prepaid </a:t>
            </a:r>
            <a:r>
              <a:rPr lang="en-US" sz="2800" b="1" u="sng" dirty="0" smtClean="0">
                <a:solidFill>
                  <a:srgbClr val="002060"/>
                </a:solidFill>
              </a:rPr>
              <a:t>expenses: </a:t>
            </a:r>
            <a:r>
              <a:rPr lang="en-US" sz="2800" dirty="0"/>
              <a:t>are economic resources that are expected to be used in the near future.  In other words, </a:t>
            </a:r>
            <a:r>
              <a:rPr lang="en-US" sz="2800" b="1" dirty="0">
                <a:solidFill>
                  <a:schemeClr val="accent2">
                    <a:lumMod val="50000"/>
                  </a:schemeClr>
                </a:solidFill>
              </a:rPr>
              <a:t>it refers to item paid in advance of receiving their benefits</a:t>
            </a:r>
            <a:r>
              <a:rPr lang="en-US" sz="2800" dirty="0"/>
              <a:t>, such as: Insurance Expense, Rent Expense, Advertising Expense….</a:t>
            </a:r>
          </a:p>
        </p:txBody>
      </p:sp>
      <p:sp>
        <p:nvSpPr>
          <p:cNvPr id="12" name="TextBox 11"/>
          <p:cNvSpPr txBox="1"/>
          <p:nvPr/>
        </p:nvSpPr>
        <p:spPr>
          <a:xfrm>
            <a:off x="3048000" y="6547156"/>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r" rtl="1"/>
            <a:r>
              <a:rPr lang="ar-BH" sz="1600" dirty="0" smtClean="0"/>
              <a:t>وزارة التربية والتعليم – 2020م</a:t>
            </a:r>
            <a:endParaRPr lang="en-US" sz="1600" dirty="0"/>
          </a:p>
        </p:txBody>
      </p:sp>
      <p:cxnSp>
        <p:nvCxnSpPr>
          <p:cNvPr id="13" name="Straight Connector 12"/>
          <p:cNvCxnSpPr/>
          <p:nvPr/>
        </p:nvCxnSpPr>
        <p:spPr>
          <a:xfrm flipV="1">
            <a:off x="0" y="656705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729338" y="677382"/>
            <a:ext cx="9027990" cy="7072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r>
              <a:rPr lang="en-US" sz="2800" b="1" u="sng" dirty="0" smtClean="0">
                <a:solidFill>
                  <a:srgbClr val="FF0000"/>
                </a:solidFill>
              </a:rPr>
              <a:t>adjusting entries , </a:t>
            </a:r>
            <a:r>
              <a:rPr lang="en-US" sz="2800" b="1" u="sng" dirty="0">
                <a:solidFill>
                  <a:srgbClr val="FF0000"/>
                </a:solidFill>
              </a:rPr>
              <a:t>Prepaid </a:t>
            </a:r>
            <a:r>
              <a:rPr lang="en-US" sz="2800" b="1" u="sng" dirty="0" smtClean="0">
                <a:solidFill>
                  <a:srgbClr val="FF0000"/>
                </a:solidFill>
              </a:rPr>
              <a:t>Expenses:</a:t>
            </a:r>
            <a:endParaRPr lang="en-GB" sz="2800" b="1" dirty="0">
              <a:solidFill>
                <a:srgbClr val="002060"/>
              </a:solidFill>
            </a:endParaRPr>
          </a:p>
        </p:txBody>
      </p:sp>
      <p:graphicFrame>
        <p:nvGraphicFramePr>
          <p:cNvPr id="15" name="Content Placeholder 4"/>
          <p:cNvGraphicFramePr>
            <a:graphicFrameLocks/>
          </p:cNvGraphicFramePr>
          <p:nvPr>
            <p:extLst>
              <p:ext uri="{D42A27DB-BD31-4B8C-83A1-F6EECF244321}">
                <p14:modId xmlns:p14="http://schemas.microsoft.com/office/powerpoint/2010/main" val="763692615"/>
              </p:ext>
            </p:extLst>
          </p:nvPr>
        </p:nvGraphicFramePr>
        <p:xfrm>
          <a:off x="901337" y="3522208"/>
          <a:ext cx="8973557" cy="2976893"/>
        </p:xfrm>
        <a:graphic>
          <a:graphicData uri="http://schemas.openxmlformats.org/drawingml/2006/table">
            <a:tbl>
              <a:tblPr firstRow="1" bandRow="1">
                <a:tableStyleId>{5C22544A-7EE6-4342-B048-85BDC9FD1C3A}</a:tableStyleId>
              </a:tblPr>
              <a:tblGrid>
                <a:gridCol w="1515257">
                  <a:extLst>
                    <a:ext uri="{9D8B030D-6E8A-4147-A177-3AD203B41FA5}">
                      <a16:colId xmlns:a16="http://schemas.microsoft.com/office/drawing/2014/main" val="2401846881"/>
                    </a:ext>
                  </a:extLst>
                </a:gridCol>
                <a:gridCol w="4459009">
                  <a:extLst>
                    <a:ext uri="{9D8B030D-6E8A-4147-A177-3AD203B41FA5}">
                      <a16:colId xmlns:a16="http://schemas.microsoft.com/office/drawing/2014/main" val="1312892602"/>
                    </a:ext>
                  </a:extLst>
                </a:gridCol>
                <a:gridCol w="1554517">
                  <a:extLst>
                    <a:ext uri="{9D8B030D-6E8A-4147-A177-3AD203B41FA5}">
                      <a16:colId xmlns:a16="http://schemas.microsoft.com/office/drawing/2014/main" val="3331524886"/>
                    </a:ext>
                  </a:extLst>
                </a:gridCol>
                <a:gridCol w="1444774">
                  <a:extLst>
                    <a:ext uri="{9D8B030D-6E8A-4147-A177-3AD203B41FA5}">
                      <a16:colId xmlns:a16="http://schemas.microsoft.com/office/drawing/2014/main" val="3919519238"/>
                    </a:ext>
                  </a:extLst>
                </a:gridCol>
              </a:tblGrid>
              <a:tr h="552354">
                <a:tc>
                  <a:txBody>
                    <a:bodyPr/>
                    <a:lstStyle/>
                    <a:p>
                      <a:pPr algn="ctr"/>
                      <a:r>
                        <a:rPr lang="en-GB" dirty="0" smtClean="0">
                          <a:solidFill>
                            <a:schemeClr val="accent5">
                              <a:lumMod val="50000"/>
                            </a:schemeClr>
                          </a:solidFill>
                        </a:rPr>
                        <a:t>Date</a:t>
                      </a:r>
                      <a:endParaRPr lang="en-GB" dirty="0">
                        <a:solidFill>
                          <a:schemeClr val="accent5">
                            <a:lumMod val="50000"/>
                          </a:schemeClr>
                        </a:solidFill>
                      </a:endParaRPr>
                    </a:p>
                  </a:txBody>
                  <a:tcPr anchor="ctr"/>
                </a:tc>
                <a:tc>
                  <a:txBody>
                    <a:bodyPr/>
                    <a:lstStyle/>
                    <a:p>
                      <a:pPr algn="ctr"/>
                      <a:r>
                        <a:rPr lang="en-GB" dirty="0" smtClean="0">
                          <a:solidFill>
                            <a:schemeClr val="accent5">
                              <a:lumMod val="50000"/>
                            </a:schemeClr>
                          </a:solidFill>
                        </a:rPr>
                        <a:t>Explanation</a:t>
                      </a:r>
                      <a:endParaRPr lang="en-GB" dirty="0">
                        <a:solidFill>
                          <a:schemeClr val="accent5">
                            <a:lumMod val="50000"/>
                          </a:schemeClr>
                        </a:solidFill>
                      </a:endParaRPr>
                    </a:p>
                  </a:txBody>
                  <a:tcPr anchor="ctr"/>
                </a:tc>
                <a:tc>
                  <a:txBody>
                    <a:bodyPr/>
                    <a:lstStyle/>
                    <a:p>
                      <a:pPr algn="ctr"/>
                      <a:r>
                        <a:rPr lang="en-GB" dirty="0" smtClean="0">
                          <a:solidFill>
                            <a:schemeClr val="accent5">
                              <a:lumMod val="50000"/>
                            </a:schemeClr>
                          </a:solidFill>
                        </a:rPr>
                        <a:t>Debit</a:t>
                      </a:r>
                    </a:p>
                  </a:txBody>
                  <a:tcPr anchor="ctr"/>
                </a:tc>
                <a:tc>
                  <a:txBody>
                    <a:bodyPr/>
                    <a:lstStyle/>
                    <a:p>
                      <a:pPr algn="ctr"/>
                      <a:r>
                        <a:rPr lang="en-GB" dirty="0" smtClean="0">
                          <a:solidFill>
                            <a:schemeClr val="accent5">
                              <a:lumMod val="50000"/>
                            </a:schemeClr>
                          </a:solidFill>
                        </a:rPr>
                        <a:t>Credit</a:t>
                      </a:r>
                    </a:p>
                  </a:txBody>
                  <a:tcPr anchor="ctr"/>
                </a:tc>
                <a:extLst>
                  <a:ext uri="{0D108BD9-81ED-4DB2-BD59-A6C34878D82A}">
                    <a16:rowId xmlns:a16="http://schemas.microsoft.com/office/drawing/2014/main" val="1528124253"/>
                  </a:ext>
                </a:extLst>
              </a:tr>
              <a:tr h="552354">
                <a:tc>
                  <a:txBody>
                    <a:bodyPr/>
                    <a:lstStyle/>
                    <a:p>
                      <a:pPr algn="ctr"/>
                      <a:r>
                        <a:rPr lang="en-GB" b="1" dirty="0" smtClean="0"/>
                        <a:t>xx</a:t>
                      </a:r>
                      <a:endParaRPr lang="en-GB" b="1" dirty="0"/>
                    </a:p>
                  </a:txBody>
                  <a:tcPr anchor="ctr"/>
                </a:tc>
                <a:tc>
                  <a:txBody>
                    <a:bodyPr/>
                    <a:lstStyle/>
                    <a:p>
                      <a:r>
                        <a:rPr lang="en-GB" b="1" dirty="0" smtClean="0"/>
                        <a:t> Prepaid Insurance</a:t>
                      </a:r>
                      <a:endParaRPr lang="en-GB" b="1" dirty="0"/>
                    </a:p>
                  </a:txBody>
                  <a:tcPr/>
                </a:tc>
                <a:tc>
                  <a:txBody>
                    <a:bodyPr/>
                    <a:lstStyle/>
                    <a:p>
                      <a:pPr algn="ctr"/>
                      <a:r>
                        <a:rPr lang="en-GB" sz="1600" b="1" dirty="0" smtClean="0"/>
                        <a:t>XX</a:t>
                      </a:r>
                      <a:endParaRPr lang="en-GB" sz="1600" b="1" dirty="0"/>
                    </a:p>
                  </a:txBody>
                  <a:tcPr anchor="ctr"/>
                </a:tc>
                <a:tc>
                  <a:txBody>
                    <a:bodyPr/>
                    <a:lstStyle/>
                    <a:p>
                      <a:pPr algn="ctr"/>
                      <a:endParaRPr lang="en-GB" sz="1600" b="1" dirty="0"/>
                    </a:p>
                  </a:txBody>
                  <a:tcPr anchor="ctr"/>
                </a:tc>
                <a:extLst>
                  <a:ext uri="{0D108BD9-81ED-4DB2-BD59-A6C34878D82A}">
                    <a16:rowId xmlns:a16="http://schemas.microsoft.com/office/drawing/2014/main" val="2820320011"/>
                  </a:ext>
                </a:extLst>
              </a:tr>
              <a:tr h="592025">
                <a:tc>
                  <a:txBody>
                    <a:bodyPr/>
                    <a:lstStyle/>
                    <a:p>
                      <a:pPr algn="ctr"/>
                      <a:endParaRPr lang="en-GB" b="1"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              Cash</a:t>
                      </a:r>
                    </a:p>
                    <a:p>
                      <a:endParaRPr lang="en-GB" b="1" dirty="0"/>
                    </a:p>
                  </a:txBody>
                  <a:tcPr/>
                </a:tc>
                <a:tc>
                  <a:txBody>
                    <a:bodyPr/>
                    <a:lstStyle/>
                    <a:p>
                      <a:pPr algn="ctr"/>
                      <a:endParaRPr lang="en-GB" sz="1600" b="1" dirty="0"/>
                    </a:p>
                  </a:txBody>
                  <a:tcPr anchor="ctr"/>
                </a:tc>
                <a:tc>
                  <a:txBody>
                    <a:bodyPr/>
                    <a:lstStyle/>
                    <a:p>
                      <a:pPr algn="ctr"/>
                      <a:r>
                        <a:rPr lang="en-GB" sz="1600" b="1" dirty="0" smtClean="0"/>
                        <a:t>XX</a:t>
                      </a:r>
                      <a:endParaRPr lang="en-GB" sz="1600" b="1" dirty="0"/>
                    </a:p>
                  </a:txBody>
                  <a:tcPr anchor="ctr"/>
                </a:tc>
                <a:extLst>
                  <a:ext uri="{0D108BD9-81ED-4DB2-BD59-A6C34878D82A}">
                    <a16:rowId xmlns:a16="http://schemas.microsoft.com/office/drawing/2014/main" val="1097952939"/>
                  </a:ext>
                </a:extLst>
              </a:tr>
              <a:tr h="592025">
                <a:tc>
                  <a:txBody>
                    <a:bodyPr/>
                    <a:lstStyle/>
                    <a:p>
                      <a:pPr algn="ctr"/>
                      <a:r>
                        <a:rPr lang="en-GB" b="1" dirty="0" smtClean="0">
                          <a:solidFill>
                            <a:schemeClr val="accent2">
                              <a:lumMod val="50000"/>
                            </a:schemeClr>
                          </a:solidFill>
                        </a:rPr>
                        <a:t>xx</a:t>
                      </a:r>
                      <a:endParaRPr lang="en-GB" b="1" dirty="0">
                        <a:solidFill>
                          <a:schemeClr val="accent2">
                            <a:lumMod val="50000"/>
                          </a:schemeClr>
                        </a:solidFill>
                      </a:endParaRPr>
                    </a:p>
                  </a:txBody>
                  <a:tcPr anchor="ctr"/>
                </a:tc>
                <a:tc>
                  <a:txBody>
                    <a:bodyPr/>
                    <a:lstStyle/>
                    <a:p>
                      <a:pPr algn="l"/>
                      <a:r>
                        <a:rPr lang="en-GB" b="1" dirty="0" smtClean="0">
                          <a:solidFill>
                            <a:schemeClr val="accent2">
                              <a:lumMod val="50000"/>
                            </a:schemeClr>
                          </a:solidFill>
                        </a:rPr>
                        <a:t>Insurance Expense</a:t>
                      </a:r>
                      <a:endParaRPr lang="en-GB" b="1" dirty="0">
                        <a:solidFill>
                          <a:schemeClr val="accent2">
                            <a:lumMod val="50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1" dirty="0" smtClean="0">
                          <a:solidFill>
                            <a:schemeClr val="accent2">
                              <a:lumMod val="50000"/>
                            </a:schemeClr>
                          </a:solidFill>
                        </a:rPr>
                        <a:t>XX</a:t>
                      </a:r>
                    </a:p>
                    <a:p>
                      <a:pPr algn="ctr"/>
                      <a:endParaRPr lang="en-GB" sz="1600" b="1" dirty="0">
                        <a:solidFill>
                          <a:schemeClr val="accent2">
                            <a:lumMod val="50000"/>
                          </a:schemeClr>
                        </a:solidFill>
                      </a:endParaRPr>
                    </a:p>
                  </a:txBody>
                  <a:tcPr anchor="ctr"/>
                </a:tc>
                <a:tc>
                  <a:txBody>
                    <a:bodyPr/>
                    <a:lstStyle/>
                    <a:p>
                      <a:pPr algn="ctr"/>
                      <a:endParaRPr lang="en-GB" sz="1600" b="1" dirty="0">
                        <a:solidFill>
                          <a:schemeClr val="accent2">
                            <a:lumMod val="50000"/>
                          </a:schemeClr>
                        </a:solidFill>
                      </a:endParaRPr>
                    </a:p>
                  </a:txBody>
                  <a:tcPr anchor="ctr"/>
                </a:tc>
                <a:extLst>
                  <a:ext uri="{0D108BD9-81ED-4DB2-BD59-A6C34878D82A}">
                    <a16:rowId xmlns:a16="http://schemas.microsoft.com/office/drawing/2014/main" val="10003"/>
                  </a:ext>
                </a:extLst>
              </a:tr>
              <a:tr h="592025">
                <a:tc>
                  <a:txBody>
                    <a:bodyPr/>
                    <a:lstStyle/>
                    <a:p>
                      <a:pPr algn="ctr"/>
                      <a:endParaRPr lang="en-GB" b="1" dirty="0">
                        <a:solidFill>
                          <a:schemeClr val="accent2">
                            <a:lumMod val="50000"/>
                          </a:schemeClr>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chemeClr val="accent2">
                              <a:lumMod val="50000"/>
                            </a:schemeClr>
                          </a:solidFill>
                        </a:rPr>
                        <a:t>            Prepaid Insurance</a:t>
                      </a:r>
                    </a:p>
                    <a:p>
                      <a:endParaRPr lang="en-GB" b="1" dirty="0">
                        <a:solidFill>
                          <a:schemeClr val="accent2">
                            <a:lumMod val="50000"/>
                          </a:schemeClr>
                        </a:solidFill>
                      </a:endParaRPr>
                    </a:p>
                  </a:txBody>
                  <a:tcPr>
                    <a:lnB w="28575" cap="flat" cmpd="sng" algn="ctr">
                      <a:solidFill>
                        <a:schemeClr val="tx1"/>
                      </a:solidFill>
                      <a:prstDash val="solid"/>
                      <a:round/>
                      <a:headEnd type="none" w="med" len="med"/>
                      <a:tailEnd type="none" w="med" len="med"/>
                    </a:lnB>
                  </a:tcPr>
                </a:tc>
                <a:tc>
                  <a:txBody>
                    <a:bodyPr/>
                    <a:lstStyle/>
                    <a:p>
                      <a:pPr algn="ctr"/>
                      <a:endParaRPr lang="en-GB" sz="1600" b="1" dirty="0">
                        <a:solidFill>
                          <a:schemeClr val="accent2">
                            <a:lumMod val="5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1" dirty="0" smtClean="0">
                          <a:solidFill>
                            <a:schemeClr val="accent2">
                              <a:lumMod val="50000"/>
                            </a:schemeClr>
                          </a:solidFill>
                        </a:rPr>
                        <a:t>XX</a:t>
                      </a:r>
                    </a:p>
                    <a:p>
                      <a:pPr algn="ctr"/>
                      <a:endParaRPr lang="en-GB" sz="1600" b="1" dirty="0">
                        <a:solidFill>
                          <a:schemeClr val="accent2">
                            <a:lumMod val="50000"/>
                          </a:schemeClr>
                        </a:solidFill>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9980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xEl>
                                              <p:pRg st="0" end="0"/>
                                            </p:txEl>
                                          </p:spTgt>
                                        </p:tgtEl>
                                        <p:attrNameLst>
                                          <p:attrName>style.visibility</p:attrName>
                                        </p:attrNameLst>
                                      </p:cBhvr>
                                      <p:to>
                                        <p:strVal val="visible"/>
                                      </p:to>
                                    </p:set>
                                    <p:animEffect transition="in" filter="fade">
                                      <p:cBhvr>
                                        <p:cTn id="14" dur="1000"/>
                                        <p:tgtEl>
                                          <p:spTgt spid="37">
                                            <p:txEl>
                                              <p:pRg st="0" end="0"/>
                                            </p:txEl>
                                          </p:spTgt>
                                        </p:tgtEl>
                                      </p:cBhvr>
                                    </p:animEffect>
                                    <p:anim calcmode="lin" valueType="num">
                                      <p:cBhvr>
                                        <p:cTn id="1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13987"/>
            <a:ext cx="9212995" cy="644434"/>
          </a:xfrm>
        </p:spPr>
        <p:txBody>
          <a:bodyPr>
            <a:normAutofit/>
          </a:bodyPr>
          <a:lstStyle/>
          <a:p>
            <a:pPr algn="l"/>
            <a:r>
              <a:rPr lang="en-US" sz="2800" b="1" u="sng" dirty="0" smtClean="0">
                <a:solidFill>
                  <a:srgbClr val="FF0000"/>
                </a:solidFill>
              </a:rPr>
              <a:t>Adjusting </a:t>
            </a:r>
            <a:r>
              <a:rPr lang="en-US" sz="2800" b="1" u="sng" dirty="0">
                <a:solidFill>
                  <a:srgbClr val="FF0000"/>
                </a:solidFill>
              </a:rPr>
              <a:t>entries , Prepaid </a:t>
            </a:r>
            <a:r>
              <a:rPr lang="en-US" sz="2800" b="1" u="sng" dirty="0" smtClean="0">
                <a:solidFill>
                  <a:srgbClr val="FF0000"/>
                </a:solidFill>
              </a:rPr>
              <a:t>Expenses:</a:t>
            </a:r>
            <a:endParaRPr lang="en-GB" sz="2800" dirty="0">
              <a:solidFill>
                <a:srgbClr val="002060"/>
              </a:solidFill>
            </a:endParaRPr>
          </a:p>
        </p:txBody>
      </p:sp>
      <p:sp>
        <p:nvSpPr>
          <p:cNvPr id="11" name="Content Placeholder 2"/>
          <p:cNvSpPr txBox="1">
            <a:spLocks/>
          </p:cNvSpPr>
          <p:nvPr/>
        </p:nvSpPr>
        <p:spPr>
          <a:xfrm>
            <a:off x="634758" y="1406592"/>
            <a:ext cx="10922483" cy="1729468"/>
          </a:xfrm>
          <a:prstGeom prst="rect">
            <a:avLst/>
          </a:prstGeom>
        </p:spPr>
        <p:txBody>
          <a:bodyPr vert="horz" lIns="91440" tIns="45720" rIns="91440" bIns="45720" rtlCol="0">
            <a:noAutofit/>
          </a:bodyPr>
          <a:lstStyle/>
          <a:p>
            <a:r>
              <a:rPr lang="en-US" sz="2400" b="1" u="sng" dirty="0">
                <a:solidFill>
                  <a:schemeClr val="accent2">
                    <a:lumMod val="50000"/>
                  </a:schemeClr>
                </a:solidFill>
              </a:rPr>
              <a:t>Illustration </a:t>
            </a:r>
            <a:r>
              <a:rPr lang="en-US" sz="2400" b="1" u="sng" dirty="0" smtClean="0">
                <a:solidFill>
                  <a:schemeClr val="accent2">
                    <a:lumMod val="50000"/>
                  </a:schemeClr>
                </a:solidFill>
              </a:rPr>
              <a:t>(8-1):</a:t>
            </a:r>
          </a:p>
          <a:p>
            <a:r>
              <a:rPr lang="en-US" sz="2400" dirty="0" smtClean="0"/>
              <a:t>The </a:t>
            </a:r>
            <a:r>
              <a:rPr lang="en-US" sz="2400" dirty="0"/>
              <a:t>prepaid insurance account had a BD4,000 debit balance at Dec 31 2016, before adjusting for the costs of any expired coverage. An analysis of the company’s insurance policies showed that BD2,600 of unexpired insurance coverage remains. </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AutoNum type="arabicPeriod"/>
              <a:tabLst/>
              <a:defRPr/>
            </a:pPr>
            <a:endParaRPr kumimoji="0" lang="en-GB" sz="2400" b="0" i="0" u="none" strike="noStrike" kern="1200" cap="none" spc="0" normalizeH="0" baseline="0" noProof="0" dirty="0" smtClean="0">
              <a:ln>
                <a:noFill/>
              </a:ln>
              <a:solidFill>
                <a:schemeClr val="tx1">
                  <a:lumMod val="75000"/>
                  <a:lumOff val="25000"/>
                </a:schemeClr>
              </a:solidFill>
              <a:effectLst/>
              <a:uLnTx/>
              <a:uFillTx/>
            </a:endParaRPr>
          </a:p>
          <a:p>
            <a:pPr marR="0" lvl="0" algn="l" defTabSz="457200" rtl="0" eaLnBrk="1" fontAlgn="auto" latinLnBrk="0" hangingPunct="1">
              <a:lnSpc>
                <a:spcPct val="100000"/>
              </a:lnSpc>
              <a:spcBef>
                <a:spcPts val="1000"/>
              </a:spcBef>
              <a:spcAft>
                <a:spcPts val="0"/>
              </a:spcAft>
              <a:buClr>
                <a:schemeClr val="accent1"/>
              </a:buClr>
              <a:buSzPct val="80000"/>
              <a:tabLst/>
              <a:defRPr/>
            </a:pPr>
            <a:endParaRPr kumimoji="0" lang="en-GB" sz="2400" b="0" i="0" u="none" strike="noStrike" kern="1200" cap="none" spc="0" normalizeH="0" baseline="0" noProof="0" dirty="0">
              <a:ln>
                <a:noFill/>
              </a:ln>
              <a:solidFill>
                <a:schemeClr val="tx1">
                  <a:lumMod val="75000"/>
                  <a:lumOff val="25000"/>
                </a:schemeClr>
              </a:solidFill>
              <a:effectLst/>
              <a:uLnTx/>
              <a:uFillTx/>
            </a:endParaRPr>
          </a:p>
        </p:txBody>
      </p:sp>
      <p:sp>
        <p:nvSpPr>
          <p:cNvPr id="12" name="TextBox 11"/>
          <p:cNvSpPr txBox="1"/>
          <p:nvPr/>
        </p:nvSpPr>
        <p:spPr>
          <a:xfrm>
            <a:off x="3048000" y="6547156"/>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r" rtl="1"/>
            <a:r>
              <a:rPr lang="ar-BH" sz="1600" dirty="0" smtClean="0"/>
              <a:t>وزارة التربية والتعليم – 2020م</a:t>
            </a:r>
            <a:endParaRPr lang="en-US" sz="1600" dirty="0"/>
          </a:p>
        </p:txBody>
      </p:sp>
      <p:cxnSp>
        <p:nvCxnSpPr>
          <p:cNvPr id="14" name="Straight Connector 13"/>
          <p:cNvCxnSpPr/>
          <p:nvPr/>
        </p:nvCxnSpPr>
        <p:spPr>
          <a:xfrm flipV="1">
            <a:off x="0" y="656705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noChangeArrowheads="1"/>
          </p:cNvSpPr>
          <p:nvPr/>
        </p:nvSpPr>
        <p:spPr bwMode="auto">
          <a:xfrm>
            <a:off x="1410790" y="3234417"/>
            <a:ext cx="8533726" cy="771525"/>
          </a:xfrm>
          <a:prstGeom prst="rect">
            <a:avLst/>
          </a:prstGeom>
          <a:gradFill rotWithShape="1">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ctr" anchorCtr="0" upright="1">
            <a:noAutofit/>
          </a:bodyPr>
          <a:lstStyle/>
          <a:p>
            <a:pPr marL="0" marR="0">
              <a:lnSpc>
                <a:spcPct val="150000"/>
              </a:lnSpc>
              <a:spcBef>
                <a:spcPts val="0"/>
              </a:spcBef>
              <a:spcAft>
                <a:spcPts val="600"/>
              </a:spcAft>
            </a:pP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Insurance Expense (used) = Total expense – Remain (Unexpired)</a:t>
            </a:r>
            <a:endPar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600"/>
              </a:spcAft>
            </a:pP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 4,000 – 2,600 = BD 1,400</a:t>
            </a:r>
            <a:endPar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6" name="Content Placeholder 4"/>
          <p:cNvGraphicFramePr>
            <a:graphicFrameLocks/>
          </p:cNvGraphicFramePr>
          <p:nvPr>
            <p:extLst>
              <p:ext uri="{D42A27DB-BD31-4B8C-83A1-F6EECF244321}">
                <p14:modId xmlns:p14="http://schemas.microsoft.com/office/powerpoint/2010/main" val="1810938298"/>
              </p:ext>
            </p:extLst>
          </p:nvPr>
        </p:nvGraphicFramePr>
        <p:xfrm>
          <a:off x="1521346" y="4202657"/>
          <a:ext cx="8249671" cy="2031060"/>
        </p:xfrm>
        <a:graphic>
          <a:graphicData uri="http://schemas.openxmlformats.org/drawingml/2006/table">
            <a:tbl>
              <a:tblPr firstRow="1" bandRow="1">
                <a:tableStyleId>{5C22544A-7EE6-4342-B048-85BDC9FD1C3A}</a:tableStyleId>
              </a:tblPr>
              <a:tblGrid>
                <a:gridCol w="1393023">
                  <a:extLst>
                    <a:ext uri="{9D8B030D-6E8A-4147-A177-3AD203B41FA5}">
                      <a16:colId xmlns:a16="http://schemas.microsoft.com/office/drawing/2014/main" val="2401846881"/>
                    </a:ext>
                  </a:extLst>
                </a:gridCol>
                <a:gridCol w="4099306">
                  <a:extLst>
                    <a:ext uri="{9D8B030D-6E8A-4147-A177-3AD203B41FA5}">
                      <a16:colId xmlns:a16="http://schemas.microsoft.com/office/drawing/2014/main" val="1312892602"/>
                    </a:ext>
                  </a:extLst>
                </a:gridCol>
                <a:gridCol w="1429116">
                  <a:extLst>
                    <a:ext uri="{9D8B030D-6E8A-4147-A177-3AD203B41FA5}">
                      <a16:colId xmlns:a16="http://schemas.microsoft.com/office/drawing/2014/main" val="3331524886"/>
                    </a:ext>
                  </a:extLst>
                </a:gridCol>
                <a:gridCol w="1328226">
                  <a:extLst>
                    <a:ext uri="{9D8B030D-6E8A-4147-A177-3AD203B41FA5}">
                      <a16:colId xmlns:a16="http://schemas.microsoft.com/office/drawing/2014/main" val="3919519238"/>
                    </a:ext>
                  </a:extLst>
                </a:gridCol>
              </a:tblGrid>
              <a:tr h="677020">
                <a:tc>
                  <a:txBody>
                    <a:bodyPr/>
                    <a:lstStyle/>
                    <a:p>
                      <a:pPr algn="ctr"/>
                      <a:r>
                        <a:rPr lang="en-GB" dirty="0" smtClean="0">
                          <a:solidFill>
                            <a:schemeClr val="tx1"/>
                          </a:solidFill>
                        </a:rPr>
                        <a:t>Date</a:t>
                      </a:r>
                      <a:endParaRPr lang="en-GB" dirty="0">
                        <a:solidFill>
                          <a:schemeClr val="tx1"/>
                        </a:solidFill>
                      </a:endParaRPr>
                    </a:p>
                  </a:txBody>
                  <a:tcPr anchor="ctr"/>
                </a:tc>
                <a:tc>
                  <a:txBody>
                    <a:bodyPr/>
                    <a:lstStyle/>
                    <a:p>
                      <a:pPr algn="ctr"/>
                      <a:r>
                        <a:rPr lang="en-GB" dirty="0" smtClean="0">
                          <a:solidFill>
                            <a:schemeClr val="tx1"/>
                          </a:solidFill>
                        </a:rPr>
                        <a:t>Explanation</a:t>
                      </a:r>
                      <a:endParaRPr lang="en-GB" dirty="0">
                        <a:solidFill>
                          <a:schemeClr val="tx1"/>
                        </a:solidFill>
                      </a:endParaRPr>
                    </a:p>
                  </a:txBody>
                  <a:tcPr anchor="ctr"/>
                </a:tc>
                <a:tc>
                  <a:txBody>
                    <a:bodyPr/>
                    <a:lstStyle/>
                    <a:p>
                      <a:pPr algn="ctr"/>
                      <a:r>
                        <a:rPr lang="en-GB" dirty="0" smtClean="0">
                          <a:solidFill>
                            <a:schemeClr val="tx1"/>
                          </a:solidFill>
                        </a:rPr>
                        <a:t>Dr</a:t>
                      </a:r>
                    </a:p>
                  </a:txBody>
                  <a:tcPr anchor="ctr"/>
                </a:tc>
                <a:tc>
                  <a:txBody>
                    <a:bodyPr/>
                    <a:lstStyle/>
                    <a:p>
                      <a:pPr algn="ctr"/>
                      <a:r>
                        <a:rPr lang="en-GB" dirty="0" smtClean="0">
                          <a:solidFill>
                            <a:schemeClr val="tx1"/>
                          </a:solidFill>
                        </a:rPr>
                        <a:t>Cr</a:t>
                      </a:r>
                    </a:p>
                  </a:txBody>
                  <a:tcPr anchor="ctr"/>
                </a:tc>
                <a:extLst>
                  <a:ext uri="{0D108BD9-81ED-4DB2-BD59-A6C34878D82A}">
                    <a16:rowId xmlns:a16="http://schemas.microsoft.com/office/drawing/2014/main" val="1528124253"/>
                  </a:ext>
                </a:extLst>
              </a:tr>
              <a:tr h="677020">
                <a:tc rowSpan="2">
                  <a:txBody>
                    <a:bodyPr/>
                    <a:lstStyle/>
                    <a:p>
                      <a:pPr algn="ctr"/>
                      <a:r>
                        <a:rPr lang="en-GB" b="1" dirty="0" smtClean="0"/>
                        <a:t>Dec, 31 2016</a:t>
                      </a:r>
                      <a:endParaRPr lang="en-GB" b="1" dirty="0"/>
                    </a:p>
                  </a:txBody>
                  <a:tcPr anchor="ctr"/>
                </a:tc>
                <a:tc>
                  <a:txBody>
                    <a:bodyPr/>
                    <a:lstStyle/>
                    <a:p>
                      <a:r>
                        <a:rPr lang="en-US" sz="2000" b="1" kern="1200" dirty="0" smtClean="0">
                          <a:solidFill>
                            <a:schemeClr val="dk1"/>
                          </a:solidFill>
                          <a:effectLst/>
                          <a:latin typeface="+mn-lt"/>
                          <a:ea typeface="+mn-ea"/>
                          <a:cs typeface="+mn-cs"/>
                        </a:rPr>
                        <a:t>Insurance Expenses</a:t>
                      </a:r>
                      <a:endParaRPr lang="en-GB" sz="2000" b="1" dirty="0"/>
                    </a:p>
                  </a:txBody>
                  <a:tcPr/>
                </a:tc>
                <a:tc>
                  <a:txBody>
                    <a:bodyPr/>
                    <a:lstStyle/>
                    <a:p>
                      <a:pPr algn="ctr"/>
                      <a:r>
                        <a:rPr lang="en-GB" b="1" dirty="0" smtClean="0"/>
                        <a:t>1,400</a:t>
                      </a:r>
                      <a:endParaRPr lang="en-GB" b="1" dirty="0"/>
                    </a:p>
                  </a:txBody>
                  <a:tcPr anchor="ctr"/>
                </a:tc>
                <a:tc>
                  <a:txBody>
                    <a:bodyPr/>
                    <a:lstStyle/>
                    <a:p>
                      <a:pPr algn="ctr"/>
                      <a:endParaRPr lang="en-GB" b="1" dirty="0"/>
                    </a:p>
                  </a:txBody>
                  <a:tcPr anchor="ctr"/>
                </a:tc>
                <a:extLst>
                  <a:ext uri="{0D108BD9-81ED-4DB2-BD59-A6C34878D82A}">
                    <a16:rowId xmlns:a16="http://schemas.microsoft.com/office/drawing/2014/main" val="2820320011"/>
                  </a:ext>
                </a:extLst>
              </a:tr>
              <a:tr h="677020">
                <a:tc vMerge="1">
                  <a:txBody>
                    <a:bodyPr/>
                    <a:lstStyle/>
                    <a:p>
                      <a:pPr algn="ctr"/>
                      <a:endParaRPr lang="en-GB" dirty="0"/>
                    </a:p>
                  </a:txBody>
                  <a:tcPr anchor="ctr"/>
                </a:tc>
                <a:tc>
                  <a:txBody>
                    <a:bodyPr/>
                    <a:lstStyle/>
                    <a:p>
                      <a:r>
                        <a:rPr lang="en-GB" b="1" dirty="0" smtClean="0"/>
                        <a:t>                     </a:t>
                      </a:r>
                      <a:r>
                        <a:rPr lang="en-US" sz="2000" b="1" kern="1200" dirty="0" smtClean="0">
                          <a:solidFill>
                            <a:schemeClr val="dk1"/>
                          </a:solidFill>
                          <a:effectLst/>
                          <a:latin typeface="+mn-lt"/>
                          <a:ea typeface="+mn-ea"/>
                          <a:cs typeface="+mn-cs"/>
                        </a:rPr>
                        <a:t>Prepaid Insurance</a:t>
                      </a:r>
                      <a:endParaRPr lang="en-GB" sz="2000" b="1" dirty="0"/>
                    </a:p>
                  </a:txBody>
                  <a:tcPr>
                    <a:lnB w="28575" cap="flat" cmpd="sng" algn="ctr">
                      <a:solidFill>
                        <a:schemeClr val="tx1"/>
                      </a:solidFill>
                      <a:prstDash val="solid"/>
                      <a:round/>
                      <a:headEnd type="none" w="med" len="med"/>
                      <a:tailEnd type="none" w="med" len="med"/>
                    </a:lnB>
                  </a:tcPr>
                </a:tc>
                <a:tc>
                  <a:txBody>
                    <a:bodyPr/>
                    <a:lstStyle/>
                    <a:p>
                      <a:pPr algn="ctr"/>
                      <a:endParaRPr lang="en-GB" b="1" dirty="0"/>
                    </a:p>
                  </a:txBody>
                  <a:tcPr anchor="ctr"/>
                </a:tc>
                <a:tc>
                  <a:txBody>
                    <a:bodyPr/>
                    <a:lstStyle/>
                    <a:p>
                      <a:pPr algn="ctr"/>
                      <a:r>
                        <a:rPr lang="en-GB" b="1" dirty="0" smtClean="0"/>
                        <a:t>1,400</a:t>
                      </a:r>
                      <a:endParaRPr lang="en-GB" b="1" dirty="0"/>
                    </a:p>
                  </a:txBody>
                  <a:tcPr anchor="ctr"/>
                </a:tc>
                <a:extLst>
                  <a:ext uri="{0D108BD9-81ED-4DB2-BD59-A6C34878D82A}">
                    <a16:rowId xmlns:a16="http://schemas.microsoft.com/office/drawing/2014/main" val="1097952939"/>
                  </a:ext>
                </a:extLst>
              </a:tr>
            </a:tbl>
          </a:graphicData>
        </a:graphic>
      </p:graphicFrame>
    </p:spTree>
    <p:extLst>
      <p:ext uri="{BB962C8B-B14F-4D97-AF65-F5344CB8AC3E}">
        <p14:creationId xmlns:p14="http://schemas.microsoft.com/office/powerpoint/2010/main" val="125366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644434"/>
          </a:xfrm>
        </p:spPr>
        <p:txBody>
          <a:bodyPr>
            <a:normAutofit/>
          </a:bodyPr>
          <a:lstStyle/>
          <a:p>
            <a:pPr algn="l"/>
            <a:r>
              <a:rPr lang="en-US" sz="2800" b="1" u="sng" dirty="0" smtClean="0">
                <a:solidFill>
                  <a:srgbClr val="FF0000"/>
                </a:solidFill>
              </a:rPr>
              <a:t>Adjusting </a:t>
            </a:r>
            <a:r>
              <a:rPr lang="en-US" sz="2800" b="1" u="sng" dirty="0">
                <a:solidFill>
                  <a:srgbClr val="FF0000"/>
                </a:solidFill>
              </a:rPr>
              <a:t>entries , Prepaid Expenses</a:t>
            </a:r>
            <a:endParaRPr lang="en-GB" sz="2800" dirty="0">
              <a:solidFill>
                <a:srgbClr val="002060"/>
              </a:solidFill>
            </a:endParaRPr>
          </a:p>
        </p:txBody>
      </p:sp>
      <p:sp>
        <p:nvSpPr>
          <p:cNvPr id="6" name="Content Placeholder 5"/>
          <p:cNvSpPr>
            <a:spLocks noGrp="1"/>
          </p:cNvSpPr>
          <p:nvPr>
            <p:ph idx="1"/>
          </p:nvPr>
        </p:nvSpPr>
        <p:spPr>
          <a:xfrm>
            <a:off x="838200" y="1390938"/>
            <a:ext cx="10515600" cy="4842780"/>
          </a:xfrm>
        </p:spPr>
        <p:txBody>
          <a:bodyPr/>
          <a:lstStyle/>
          <a:p>
            <a:pPr marL="0" lvl="0" indent="0">
              <a:lnSpc>
                <a:spcPct val="100000"/>
              </a:lnSpc>
              <a:spcBef>
                <a:spcPts val="0"/>
              </a:spcBef>
              <a:buNone/>
            </a:pPr>
            <a:r>
              <a:rPr lang="en-US" sz="2400" b="1" u="sng" dirty="0">
                <a:solidFill>
                  <a:srgbClr val="ED7D31">
                    <a:lumMod val="50000"/>
                  </a:srgbClr>
                </a:solidFill>
              </a:rPr>
              <a:t>Illustration( 8-2):</a:t>
            </a:r>
          </a:p>
          <a:p>
            <a:pPr marL="0" lvl="0" indent="0">
              <a:lnSpc>
                <a:spcPct val="100000"/>
              </a:lnSpc>
              <a:spcBef>
                <a:spcPts val="0"/>
              </a:spcBef>
              <a:buNone/>
            </a:pPr>
            <a:r>
              <a:rPr lang="en-US" sz="2400" b="1" dirty="0"/>
              <a:t>In insurance premium of BD12,000 has been paid on July 31 2019, for one year. You are required to make the necessary entries for the financial year which ends on  December </a:t>
            </a:r>
            <a:r>
              <a:rPr lang="en-US" sz="2400" b="1" dirty="0" smtClean="0"/>
              <a:t>31,2019 </a:t>
            </a:r>
            <a:r>
              <a:rPr lang="en-US" sz="2400" dirty="0">
                <a:solidFill>
                  <a:prstClr val="black"/>
                </a:solidFill>
              </a:rPr>
              <a:t>. </a:t>
            </a:r>
          </a:p>
          <a:p>
            <a:pPr marL="0" indent="0">
              <a:buNone/>
            </a:pPr>
            <a:endParaRPr lang="en-US" dirty="0"/>
          </a:p>
        </p:txBody>
      </p:sp>
      <p:sp>
        <p:nvSpPr>
          <p:cNvPr id="7" name="TextBox 6"/>
          <p:cNvSpPr txBox="1"/>
          <p:nvPr/>
        </p:nvSpPr>
        <p:spPr>
          <a:xfrm>
            <a:off x="3048000" y="6547156"/>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r" rtl="1"/>
            <a:r>
              <a:rPr lang="ar-BH" sz="1600" dirty="0" smtClean="0"/>
              <a:t>وزارة التربية والتعليم – 2020م</a:t>
            </a:r>
            <a:endParaRPr lang="en-US" sz="1600" dirty="0"/>
          </a:p>
        </p:txBody>
      </p:sp>
      <p:cxnSp>
        <p:nvCxnSpPr>
          <p:cNvPr id="8" name="Straight Connector 7"/>
          <p:cNvCxnSpPr/>
          <p:nvPr/>
        </p:nvCxnSpPr>
        <p:spPr>
          <a:xfrm flipV="1">
            <a:off x="0" y="656705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2050626" y="4957294"/>
            <a:ext cx="10922483" cy="1729468"/>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AutoNum type="arabicPeriod"/>
              <a:tabLst/>
              <a:defRPr/>
            </a:pPr>
            <a:endParaRPr kumimoji="0" lang="en-GB" sz="2400" b="0" i="0" u="none" strike="noStrike" kern="1200" cap="none" spc="0" normalizeH="0" baseline="0" noProof="0" dirty="0" smtClean="0">
              <a:ln>
                <a:noFill/>
              </a:ln>
              <a:solidFill>
                <a:schemeClr val="tx1">
                  <a:lumMod val="75000"/>
                  <a:lumOff val="25000"/>
                </a:schemeClr>
              </a:solidFill>
              <a:effectLst/>
              <a:uLnTx/>
              <a:uFillTx/>
            </a:endParaRPr>
          </a:p>
          <a:p>
            <a:pPr marR="0" lvl="0" algn="l" defTabSz="457200" rtl="0" eaLnBrk="1" fontAlgn="auto" latinLnBrk="0" hangingPunct="1">
              <a:lnSpc>
                <a:spcPct val="100000"/>
              </a:lnSpc>
              <a:spcBef>
                <a:spcPts val="1000"/>
              </a:spcBef>
              <a:spcAft>
                <a:spcPts val="0"/>
              </a:spcAft>
              <a:buClr>
                <a:schemeClr val="accent1"/>
              </a:buClr>
              <a:buSzPct val="80000"/>
              <a:tabLst/>
              <a:defRPr/>
            </a:pPr>
            <a:endParaRPr kumimoji="0" lang="en-GB" sz="2400" b="0" i="0" u="none" strike="noStrike" kern="1200" cap="none" spc="0" normalizeH="0" baseline="0" noProof="0" dirty="0">
              <a:ln>
                <a:noFill/>
              </a:ln>
              <a:solidFill>
                <a:schemeClr val="tx1">
                  <a:lumMod val="75000"/>
                  <a:lumOff val="25000"/>
                </a:schemeClr>
              </a:solidFill>
              <a:effectLst/>
              <a:uLnTx/>
              <a:uFillTx/>
            </a:endParaRPr>
          </a:p>
        </p:txBody>
      </p:sp>
      <mc:AlternateContent xmlns:mc="http://schemas.openxmlformats.org/markup-compatibility/2006" xmlns:a14="http://schemas.microsoft.com/office/drawing/2010/main">
        <mc:Choice Requires="a14">
          <p:sp>
            <p:nvSpPr>
              <p:cNvPr id="11" name="Rectangle 10"/>
              <p:cNvSpPr>
                <a:spLocks noChangeArrowheads="1"/>
              </p:cNvSpPr>
              <p:nvPr/>
            </p:nvSpPr>
            <p:spPr bwMode="auto">
              <a:xfrm>
                <a:off x="1583006" y="3062567"/>
                <a:ext cx="8249671" cy="1699681"/>
              </a:xfrm>
              <a:prstGeom prst="rect">
                <a:avLst/>
              </a:prstGeom>
              <a:gradFill rotWithShape="1">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ctr" anchorCtr="0" upright="1">
                <a:noAutofit/>
              </a:bodyPr>
              <a:lstStyle/>
              <a:p>
                <a:pPr>
                  <a:lnSpc>
                    <a:spcPct val="150000"/>
                  </a:lnSpc>
                  <a:spcAft>
                    <a:spcPts val="600"/>
                  </a:spcAft>
                </a:pPr>
                <a:r>
                  <a:rPr lang="en-US" b="1" dirty="0" smtClean="0">
                    <a:solidFill>
                      <a:srgbClr val="FF0000"/>
                    </a:solidFill>
                  </a:rPr>
                  <a:t>Period of earning 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Insurance </a:t>
                </a:r>
                <a:r>
                  <a:rPr lang="en-US" b="1" dirty="0" smtClean="0">
                    <a:solidFill>
                      <a:srgbClr val="FF0000"/>
                    </a:solidFill>
                  </a:rPr>
                  <a:t>= 5 </a:t>
                </a:r>
                <a:r>
                  <a:rPr lang="en-US" b="1" dirty="0">
                    <a:solidFill>
                      <a:srgbClr val="FF0000"/>
                    </a:solidFill>
                  </a:rPr>
                  <a:t>months </a:t>
                </a:r>
                <a:r>
                  <a:rPr lang="en-US" b="1" dirty="0" smtClean="0">
                    <a:solidFill>
                      <a:srgbClr val="FF0000"/>
                    </a:solidFill>
                  </a:rPr>
                  <a:t>(Aug ,2019 </a:t>
                </a:r>
                <a:r>
                  <a:rPr lang="en-US" b="1" dirty="0">
                    <a:solidFill>
                      <a:srgbClr val="FF0000"/>
                    </a:solidFill>
                  </a:rPr>
                  <a:t>to </a:t>
                </a:r>
                <a:r>
                  <a:rPr lang="en-US" b="1" dirty="0" smtClean="0">
                    <a:solidFill>
                      <a:srgbClr val="FF0000"/>
                    </a:solidFill>
                  </a:rPr>
                  <a:t>Dec,2019)</a:t>
                </a:r>
                <a:endParaRPr lang="en-US"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600"/>
                  </a:spcAft>
                </a:pPr>
                <a:r>
                  <a:rPr lang="en-US"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Insurance </a:t>
                </a: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Expense (used) = Total expense </a:t>
                </a:r>
                <a:r>
                  <a:rPr lang="en-US"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X </a:t>
                </a:r>
                <a:r>
                  <a:rPr lang="en-US" b="1" dirty="0">
                    <a:solidFill>
                      <a:srgbClr val="FF0000"/>
                    </a:solidFill>
                  </a:rPr>
                  <a:t>period of use</a:t>
                </a:r>
                <a:endParaRPr lang="en-US"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600"/>
                  </a:spcAft>
                </a:pPr>
                <a:r>
                  <a:rPr lang="en-US"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 12,000 X </a:t>
                </a:r>
                <a14:m>
                  <m:oMath xmlns:m="http://schemas.openxmlformats.org/officeDocument/2006/math">
                    <m:f>
                      <m:fPr>
                        <m:ctrlPr>
                          <a:rPr lang="en-US" b="1" i="1">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𝟓</m:t>
                        </m:r>
                      </m:num>
                      <m:den>
                        <m:r>
                          <a:rPr lang="en-US" b="1" i="1">
                            <a:solidFill>
                              <a:srgbClr val="FF0000"/>
                            </a:solidFill>
                            <a:latin typeface="Cambria Math" panose="02040503050406030204" pitchFamily="18" charset="0"/>
                          </a:rPr>
                          <m:t>𝟏𝟐</m:t>
                        </m:r>
                      </m:den>
                    </m:f>
                  </m:oMath>
                </a14:m>
                <a:r>
                  <a:rPr lang="en-US"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 BD 5,000</a:t>
                </a:r>
                <a:endPar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bwMode="auto">
              <a:xfrm>
                <a:off x="1583006" y="3062567"/>
                <a:ext cx="8249671" cy="1699681"/>
              </a:xfrm>
              <a:prstGeom prst="rect">
                <a:avLst/>
              </a:prstGeom>
              <a:blipFill>
                <a:blip r:embed="rId2"/>
                <a:stretch>
                  <a:fillRect l="-147"/>
                </a:stretch>
              </a:blipFill>
              <a:ln w="12700">
                <a:solidFill>
                  <a:schemeClr val="accent1">
                    <a:lumMod val="60000"/>
                    <a:lumOff val="40000"/>
                  </a:schemeClr>
                </a:solidFill>
                <a:miter lim="800000"/>
                <a:headEnd/>
                <a:tailEnd/>
              </a:ln>
              <a:effectLst>
                <a:outerShdw dist="28398" dir="3806097" algn="ctr" rotWithShape="0">
                  <a:schemeClr val="accent1">
                    <a:lumMod val="50000"/>
                    <a:lumOff val="0"/>
                    <a:alpha val="50000"/>
                  </a:schemeClr>
                </a:outerShdw>
              </a:effectLst>
            </p:spPr>
            <p:txBody>
              <a:bodyPr/>
              <a:lstStyle/>
              <a:p>
                <a:r>
                  <a:rPr lang="en-GB">
                    <a:noFill/>
                  </a:rPr>
                  <a:t> </a:t>
                </a:r>
              </a:p>
            </p:txBody>
          </p:sp>
        </mc:Fallback>
      </mc:AlternateContent>
      <p:graphicFrame>
        <p:nvGraphicFramePr>
          <p:cNvPr id="12" name="Content Placeholder 4"/>
          <p:cNvGraphicFramePr>
            <a:graphicFrameLocks/>
          </p:cNvGraphicFramePr>
          <p:nvPr>
            <p:extLst>
              <p:ext uri="{D42A27DB-BD31-4B8C-83A1-F6EECF244321}">
                <p14:modId xmlns:p14="http://schemas.microsoft.com/office/powerpoint/2010/main" val="1154549798"/>
              </p:ext>
            </p:extLst>
          </p:nvPr>
        </p:nvGraphicFramePr>
        <p:xfrm>
          <a:off x="1583006" y="4957294"/>
          <a:ext cx="8249671" cy="1221834"/>
        </p:xfrm>
        <a:graphic>
          <a:graphicData uri="http://schemas.openxmlformats.org/drawingml/2006/table">
            <a:tbl>
              <a:tblPr firstRow="1" bandRow="1">
                <a:tableStyleId>{5C22544A-7EE6-4342-B048-85BDC9FD1C3A}</a:tableStyleId>
              </a:tblPr>
              <a:tblGrid>
                <a:gridCol w="1393023">
                  <a:extLst>
                    <a:ext uri="{9D8B030D-6E8A-4147-A177-3AD203B41FA5}">
                      <a16:colId xmlns:a16="http://schemas.microsoft.com/office/drawing/2014/main" val="2401846881"/>
                    </a:ext>
                  </a:extLst>
                </a:gridCol>
                <a:gridCol w="4352234">
                  <a:extLst>
                    <a:ext uri="{9D8B030D-6E8A-4147-A177-3AD203B41FA5}">
                      <a16:colId xmlns:a16="http://schemas.microsoft.com/office/drawing/2014/main" val="1312892602"/>
                    </a:ext>
                  </a:extLst>
                </a:gridCol>
                <a:gridCol w="1345474">
                  <a:extLst>
                    <a:ext uri="{9D8B030D-6E8A-4147-A177-3AD203B41FA5}">
                      <a16:colId xmlns:a16="http://schemas.microsoft.com/office/drawing/2014/main" val="3331524886"/>
                    </a:ext>
                  </a:extLst>
                </a:gridCol>
                <a:gridCol w="1158940">
                  <a:extLst>
                    <a:ext uri="{9D8B030D-6E8A-4147-A177-3AD203B41FA5}">
                      <a16:colId xmlns:a16="http://schemas.microsoft.com/office/drawing/2014/main" val="3919519238"/>
                    </a:ext>
                  </a:extLst>
                </a:gridCol>
              </a:tblGrid>
              <a:tr h="407278">
                <a:tc>
                  <a:txBody>
                    <a:bodyPr/>
                    <a:lstStyle/>
                    <a:p>
                      <a:pPr algn="ctr"/>
                      <a:r>
                        <a:rPr lang="en-GB" dirty="0" smtClean="0">
                          <a:solidFill>
                            <a:srgbClr val="FF0000"/>
                          </a:solidFill>
                        </a:rPr>
                        <a:t>Date</a:t>
                      </a:r>
                      <a:endParaRPr lang="en-GB" dirty="0">
                        <a:solidFill>
                          <a:srgbClr val="FF0000"/>
                        </a:solidFill>
                      </a:endParaRPr>
                    </a:p>
                  </a:txBody>
                  <a:tcPr anchor="ctr"/>
                </a:tc>
                <a:tc>
                  <a:txBody>
                    <a:bodyPr/>
                    <a:lstStyle/>
                    <a:p>
                      <a:pPr algn="ctr"/>
                      <a:r>
                        <a:rPr lang="en-GB" dirty="0" smtClean="0">
                          <a:solidFill>
                            <a:srgbClr val="FF0000"/>
                          </a:solidFill>
                        </a:rPr>
                        <a:t>Explanation</a:t>
                      </a:r>
                      <a:endParaRPr lang="en-GB" dirty="0">
                        <a:solidFill>
                          <a:srgbClr val="FF0000"/>
                        </a:solidFill>
                      </a:endParaRPr>
                    </a:p>
                  </a:txBody>
                  <a:tcPr anchor="ctr"/>
                </a:tc>
                <a:tc>
                  <a:txBody>
                    <a:bodyPr/>
                    <a:lstStyle/>
                    <a:p>
                      <a:pPr algn="ctr"/>
                      <a:r>
                        <a:rPr lang="en-GB" dirty="0" smtClean="0">
                          <a:solidFill>
                            <a:srgbClr val="FF0000"/>
                          </a:solidFill>
                        </a:rPr>
                        <a:t>Dr</a:t>
                      </a:r>
                    </a:p>
                  </a:txBody>
                  <a:tcPr anchor="ctr"/>
                </a:tc>
                <a:tc>
                  <a:txBody>
                    <a:bodyPr/>
                    <a:lstStyle/>
                    <a:p>
                      <a:pPr algn="ctr"/>
                      <a:r>
                        <a:rPr lang="en-GB" dirty="0" smtClean="0">
                          <a:solidFill>
                            <a:srgbClr val="FF0000"/>
                          </a:solidFill>
                        </a:rPr>
                        <a:t>Cr</a:t>
                      </a:r>
                    </a:p>
                  </a:txBody>
                  <a:tcPr anchor="ctr"/>
                </a:tc>
                <a:extLst>
                  <a:ext uri="{0D108BD9-81ED-4DB2-BD59-A6C34878D82A}">
                    <a16:rowId xmlns:a16="http://schemas.microsoft.com/office/drawing/2014/main" val="1528124253"/>
                  </a:ext>
                </a:extLst>
              </a:tr>
              <a:tr h="407278">
                <a:tc rowSpan="2">
                  <a:txBody>
                    <a:bodyPr/>
                    <a:lstStyle/>
                    <a:p>
                      <a:pPr algn="ctr"/>
                      <a:r>
                        <a:rPr lang="en-GB" b="1" dirty="0" smtClean="0"/>
                        <a:t>Dec, 31 2019</a:t>
                      </a:r>
                      <a:endParaRPr lang="en-GB" b="1" dirty="0"/>
                    </a:p>
                  </a:txBody>
                  <a:tcPr anchor="ctr"/>
                </a:tc>
                <a:tc>
                  <a:txBody>
                    <a:bodyPr/>
                    <a:lstStyle/>
                    <a:p>
                      <a:r>
                        <a:rPr lang="en-US" sz="2000" b="1" kern="1200" dirty="0" smtClean="0">
                          <a:solidFill>
                            <a:schemeClr val="dk1"/>
                          </a:solidFill>
                          <a:effectLst/>
                          <a:latin typeface="+mn-lt"/>
                          <a:ea typeface="+mn-ea"/>
                          <a:cs typeface="+mn-cs"/>
                        </a:rPr>
                        <a:t>Insurance Expenses</a:t>
                      </a:r>
                      <a:endParaRPr lang="en-GB" sz="2000" b="1" dirty="0"/>
                    </a:p>
                  </a:txBody>
                  <a:tcPr/>
                </a:tc>
                <a:tc>
                  <a:txBody>
                    <a:bodyPr/>
                    <a:lstStyle/>
                    <a:p>
                      <a:pPr algn="ctr"/>
                      <a:r>
                        <a:rPr lang="en-GB" b="1" dirty="0" smtClean="0"/>
                        <a:t>5,000</a:t>
                      </a:r>
                      <a:endParaRPr lang="en-GB" b="1" dirty="0"/>
                    </a:p>
                  </a:txBody>
                  <a:tcPr anchor="ctr"/>
                </a:tc>
                <a:tc>
                  <a:txBody>
                    <a:bodyPr/>
                    <a:lstStyle/>
                    <a:p>
                      <a:pPr algn="ctr"/>
                      <a:endParaRPr lang="en-GB" b="1" dirty="0"/>
                    </a:p>
                  </a:txBody>
                  <a:tcPr anchor="ctr"/>
                </a:tc>
                <a:extLst>
                  <a:ext uri="{0D108BD9-81ED-4DB2-BD59-A6C34878D82A}">
                    <a16:rowId xmlns:a16="http://schemas.microsoft.com/office/drawing/2014/main" val="2820320011"/>
                  </a:ext>
                </a:extLst>
              </a:tr>
              <a:tr h="407278">
                <a:tc vMerge="1">
                  <a:txBody>
                    <a:bodyPr/>
                    <a:lstStyle/>
                    <a:p>
                      <a:pPr algn="ctr"/>
                      <a:endParaRPr lang="en-GB" dirty="0"/>
                    </a:p>
                  </a:txBody>
                  <a:tcPr anchor="ctr"/>
                </a:tc>
                <a:tc>
                  <a:txBody>
                    <a:bodyPr/>
                    <a:lstStyle/>
                    <a:p>
                      <a:r>
                        <a:rPr lang="en-GB" b="1" dirty="0" smtClean="0"/>
                        <a:t>                  </a:t>
                      </a:r>
                      <a:r>
                        <a:rPr lang="en-US" sz="2000" b="1" kern="1200" dirty="0" smtClean="0">
                          <a:solidFill>
                            <a:schemeClr val="dk1"/>
                          </a:solidFill>
                          <a:effectLst/>
                          <a:latin typeface="+mn-lt"/>
                          <a:ea typeface="+mn-ea"/>
                          <a:cs typeface="+mn-cs"/>
                        </a:rPr>
                        <a:t>Prepaid Insurance</a:t>
                      </a:r>
                      <a:endParaRPr lang="en-GB" sz="2000" b="1" dirty="0"/>
                    </a:p>
                  </a:txBody>
                  <a:tcPr>
                    <a:lnB w="28575" cap="flat" cmpd="sng" algn="ctr">
                      <a:solidFill>
                        <a:schemeClr val="tx1"/>
                      </a:solidFill>
                      <a:prstDash val="solid"/>
                      <a:round/>
                      <a:headEnd type="none" w="med" len="med"/>
                      <a:tailEnd type="none" w="med" len="med"/>
                    </a:lnB>
                  </a:tcPr>
                </a:tc>
                <a:tc>
                  <a:txBody>
                    <a:bodyPr/>
                    <a:lstStyle/>
                    <a:p>
                      <a:pPr algn="ctr"/>
                      <a:endParaRPr lang="en-GB" b="1" dirty="0"/>
                    </a:p>
                  </a:txBody>
                  <a:tcPr anchor="ctr"/>
                </a:tc>
                <a:tc>
                  <a:txBody>
                    <a:bodyPr/>
                    <a:lstStyle/>
                    <a:p>
                      <a:pPr algn="ctr"/>
                      <a:r>
                        <a:rPr lang="en-GB" b="1" dirty="0" smtClean="0"/>
                        <a:t>5,000</a:t>
                      </a:r>
                      <a:endParaRPr lang="en-GB" b="1" dirty="0"/>
                    </a:p>
                  </a:txBody>
                  <a:tcPr anchor="ctr"/>
                </a:tc>
                <a:extLst>
                  <a:ext uri="{0D108BD9-81ED-4DB2-BD59-A6C34878D82A}">
                    <a16:rowId xmlns:a16="http://schemas.microsoft.com/office/drawing/2014/main" val="1097952939"/>
                  </a:ext>
                </a:extLst>
              </a:tr>
            </a:tbl>
          </a:graphicData>
        </a:graphic>
      </p:graphicFrame>
    </p:spTree>
    <p:extLst>
      <p:ext uri="{BB962C8B-B14F-4D97-AF65-F5344CB8AC3E}">
        <p14:creationId xmlns:p14="http://schemas.microsoft.com/office/powerpoint/2010/main" val="125366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027" y="609600"/>
            <a:ext cx="8958802" cy="801189"/>
          </a:xfrm>
        </p:spPr>
        <p:txBody>
          <a:bodyPr>
            <a:normAutofit/>
          </a:bodyPr>
          <a:lstStyle/>
          <a:p>
            <a:pPr algn="l"/>
            <a:r>
              <a:rPr lang="en-US" sz="2800" b="1" u="sng" dirty="0" smtClean="0">
                <a:solidFill>
                  <a:srgbClr val="FF0000"/>
                </a:solidFill>
              </a:rPr>
              <a:t>Adjusting entries ,Prepaid </a:t>
            </a:r>
            <a:r>
              <a:rPr lang="en-US" sz="2800" b="1" u="sng" dirty="0">
                <a:solidFill>
                  <a:srgbClr val="FF0000"/>
                </a:solidFill>
              </a:rPr>
              <a:t>Expenses (</a:t>
            </a:r>
            <a:r>
              <a:rPr lang="en-US" sz="2800" b="1" u="sng" dirty="0" smtClean="0">
                <a:solidFill>
                  <a:srgbClr val="FF0000"/>
                </a:solidFill>
              </a:rPr>
              <a:t>Supplies </a:t>
            </a:r>
            <a:r>
              <a:rPr lang="en-US" sz="2800" b="1" u="sng" dirty="0">
                <a:solidFill>
                  <a:srgbClr val="FF0000"/>
                </a:solidFill>
              </a:rPr>
              <a:t>Used</a:t>
            </a:r>
            <a:r>
              <a:rPr lang="en-US" sz="2800" b="1" u="sng" dirty="0" smtClean="0">
                <a:solidFill>
                  <a:srgbClr val="FF0000"/>
                </a:solidFill>
              </a:rPr>
              <a:t>):</a:t>
            </a:r>
            <a:endParaRPr lang="en-GB" sz="2800" b="1" u="sng" dirty="0">
              <a:solidFill>
                <a:srgbClr val="FF0000"/>
              </a:solidFill>
            </a:endParaRPr>
          </a:p>
        </p:txBody>
      </p:sp>
      <p:sp>
        <p:nvSpPr>
          <p:cNvPr id="6" name="TextBox 5"/>
          <p:cNvSpPr txBox="1"/>
          <p:nvPr/>
        </p:nvSpPr>
        <p:spPr>
          <a:xfrm>
            <a:off x="3048000" y="6547156"/>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r" rtl="1"/>
            <a:r>
              <a:rPr lang="ar-BH" sz="1600" dirty="0" smtClean="0"/>
              <a:t>وزارة التربية والتعليم – 2020م</a:t>
            </a:r>
            <a:endParaRPr lang="en-US" sz="1600" dirty="0"/>
          </a:p>
        </p:txBody>
      </p:sp>
      <p:cxnSp>
        <p:nvCxnSpPr>
          <p:cNvPr id="8" name="Straight Connector 7"/>
          <p:cNvCxnSpPr/>
          <p:nvPr/>
        </p:nvCxnSpPr>
        <p:spPr>
          <a:xfrm flipV="1">
            <a:off x="0" y="656705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1293223" y="3935123"/>
            <a:ext cx="9366068" cy="2419226"/>
          </a:xfrm>
          <a:prstGeom prst="rect">
            <a:avLst/>
          </a:prstGeom>
          <a:noFill/>
          <a:ln w="28575">
            <a:solidFill>
              <a:srgbClr val="00FFFF"/>
            </a:solidFill>
            <a:miter lim="800000"/>
            <a:headEnd/>
            <a:tailEnd/>
          </a:ln>
          <a:extLst>
            <a:ext uri="{909E8E84-426E-40DD-AFC4-6F175D3DCCD1}">
              <a14:hiddenFill xmlns:a14="http://schemas.microsoft.com/office/drawing/2010/main">
                <a:solidFill>
                  <a:srgbClr val="CCFFFF"/>
                </a:solidFill>
              </a14:hiddenFill>
            </a:ext>
          </a:extLst>
        </p:spPr>
        <p:txBody>
          <a:bodyPr rot="0" vert="horz" wrap="square" lIns="91440" tIns="45720" rIns="91440" bIns="45720" anchor="ctr" anchorCtr="0" upright="1">
            <a:noAutofit/>
          </a:bodyPr>
          <a:lstStyle/>
          <a:p>
            <a:pPr marL="180340" marR="0" indent="-180340" algn="ctr" rtl="0">
              <a:lnSpc>
                <a:spcPct val="107000"/>
              </a:lnSpc>
              <a:spcBef>
                <a:spcPts val="0"/>
              </a:spcBef>
              <a:spcAft>
                <a:spcPts val="0"/>
              </a:spcAft>
            </a:pPr>
            <a:r>
              <a:rPr lang="en-US" sz="2000" b="1" dirty="0" smtClean="0">
                <a:solidFill>
                  <a:schemeClr val="accent2">
                    <a:lumMod val="50000"/>
                  </a:schemeClr>
                </a:solidFill>
                <a:effectLst/>
                <a:latin typeface="Times New Roman" panose="02020603050405020304" pitchFamily="18" charset="0"/>
                <a:ea typeface="Calibri" panose="020F0502020204030204" pitchFamily="34" charset="0"/>
                <a:cs typeface="Arial" panose="020B0604020202020204" pitchFamily="34" charset="0"/>
              </a:rPr>
              <a:t>Supplies Expense </a:t>
            </a:r>
            <a:r>
              <a:rPr lang="en-US" sz="2000" b="1" dirty="0">
                <a:solidFill>
                  <a:schemeClr val="accent2">
                    <a:lumMod val="50000"/>
                  </a:schemeClr>
                </a:solidFill>
                <a:effectLst/>
                <a:latin typeface="Times New Roman" panose="02020603050405020304" pitchFamily="18" charset="0"/>
                <a:ea typeface="Calibri" panose="020F0502020204030204" pitchFamily="34" charset="0"/>
                <a:cs typeface="Arial" panose="020B0604020202020204" pitchFamily="34" charset="0"/>
              </a:rPr>
              <a:t>= supplies used = expired</a:t>
            </a:r>
            <a:endParaRPr lang="en-US" sz="20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180340" marR="0" indent="-180340" algn="ctr">
              <a:lnSpc>
                <a:spcPct val="107000"/>
              </a:lnSpc>
              <a:spcBef>
                <a:spcPts val="0"/>
              </a:spcBef>
              <a:spcAft>
                <a:spcPts val="800"/>
              </a:spcAft>
            </a:pPr>
            <a:r>
              <a:rPr lang="en-US" sz="2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Supplies on hand = remain = unused = </a:t>
            </a:r>
            <a:r>
              <a:rPr lang="en-US" sz="20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unexpired supplies</a:t>
            </a:r>
          </a:p>
          <a:p>
            <a:pPr marL="180340" indent="-180340" algn="ctr">
              <a:lnSpc>
                <a:spcPct val="107000"/>
              </a:lnSpc>
              <a:spcAft>
                <a:spcPts val="800"/>
              </a:spcAft>
            </a:pPr>
            <a:r>
              <a:rPr lang="en-US" sz="2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Supplies Expenses </a:t>
            </a:r>
            <a:r>
              <a:rPr lang="en-US" sz="2000" b="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 Total Supplies – Supplies on Hand</a:t>
            </a:r>
          </a:p>
          <a:p>
            <a:pPr marL="180340" indent="-180340" algn="ctr">
              <a:lnSpc>
                <a:spcPct val="107000"/>
              </a:lnSpc>
              <a:spcAft>
                <a:spcPts val="800"/>
              </a:spcAft>
            </a:pPr>
            <a:r>
              <a:rPr lang="en-US" sz="2000" b="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or</a:t>
            </a:r>
            <a:endParaRPr lang="en-US" dirty="0">
              <a:latin typeface="Calibri" panose="020F0502020204030204" pitchFamily="34" charset="0"/>
              <a:ea typeface="Calibri" panose="020F0502020204030204" pitchFamily="34" charset="0"/>
              <a:cs typeface="Arial" panose="020B0604020202020204" pitchFamily="34" charset="0"/>
            </a:endParaRPr>
          </a:p>
          <a:p>
            <a:pPr marL="180340" indent="-180340" algn="ctr">
              <a:lnSpc>
                <a:spcPct val="107000"/>
              </a:lnSpc>
              <a:spcAft>
                <a:spcPts val="800"/>
              </a:spcAft>
            </a:pPr>
            <a:r>
              <a:rPr lang="en-US" sz="20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Supplies Expenses = Beginning Balance + Purchases – Ending Balance (Remain)</a:t>
            </a:r>
            <a:endParaRPr lang="en-US" dirty="0">
              <a:latin typeface="Calibri" panose="020F0502020204030204" pitchFamily="34" charset="0"/>
              <a:ea typeface="Calibri" panose="020F0502020204030204" pitchFamily="34" charset="0"/>
              <a:cs typeface="Arial" panose="020B0604020202020204" pitchFamily="34" charset="0"/>
            </a:endParaRPr>
          </a:p>
          <a:p>
            <a:pPr marL="180340" marR="0" indent="-180340" algn="ctr">
              <a:lnSpc>
                <a:spcPct val="107000"/>
              </a:lnSpc>
              <a:spcBef>
                <a:spcPts val="0"/>
              </a:spcBef>
              <a:spcAft>
                <a:spcPts val="800"/>
              </a:spcAft>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1018903" y="1703460"/>
            <a:ext cx="10567852" cy="1938992"/>
          </a:xfrm>
          <a:prstGeom prst="rect">
            <a:avLst/>
          </a:prstGeom>
        </p:spPr>
        <p:txBody>
          <a:bodyPr wrap="square">
            <a:spAutoFit/>
          </a:bodyPr>
          <a:lstStyle/>
          <a:p>
            <a:r>
              <a:rPr lang="en-US" sz="2400" b="1" u="sng" dirty="0" smtClean="0">
                <a:solidFill>
                  <a:srgbClr val="FF0000"/>
                </a:solidFill>
              </a:rPr>
              <a:t>Supplies: </a:t>
            </a:r>
          </a:p>
          <a:p>
            <a:r>
              <a:rPr lang="en-US" sz="2400" dirty="0" smtClean="0">
                <a:latin typeface="Times New Roman" panose="02020603050405020304" pitchFamily="18" charset="0"/>
                <a:ea typeface="Calibri" panose="020F0502020204030204" pitchFamily="34" charset="0"/>
              </a:rPr>
              <a:t>At </a:t>
            </a:r>
            <a:r>
              <a:rPr lang="en-US" sz="2400" dirty="0">
                <a:latin typeface="Times New Roman" panose="02020603050405020304" pitchFamily="18" charset="0"/>
                <a:ea typeface="Calibri" panose="020F0502020204030204" pitchFamily="34" charset="0"/>
              </a:rPr>
              <a:t>the end of the accounting period, </a:t>
            </a:r>
            <a:r>
              <a:rPr lang="en-US" sz="2400" b="1" dirty="0">
                <a:solidFill>
                  <a:schemeClr val="accent2">
                    <a:lumMod val="50000"/>
                  </a:schemeClr>
                </a:solidFill>
                <a:latin typeface="Times New Roman" panose="02020603050405020304" pitchFamily="18" charset="0"/>
                <a:ea typeface="Calibri" panose="020F0502020204030204" pitchFamily="34" charset="0"/>
              </a:rPr>
              <a:t>a company counts the remaining supplies</a:t>
            </a:r>
            <a:r>
              <a:rPr lang="en-US" sz="2400" dirty="0">
                <a:latin typeface="Times New Roman" panose="02020603050405020304" pitchFamily="18" charset="0"/>
                <a:ea typeface="Calibri" panose="020F0502020204030204" pitchFamily="34" charset="0"/>
              </a:rPr>
              <a:t>.  The difference between the balance in the supplies account (assets) and the supplies on hand represents the supplies used (expenses) for the period. </a:t>
            </a:r>
            <a:r>
              <a:rPr lang="en-US" sz="2400" b="1" dirty="0">
                <a:latin typeface="Times New Roman" panose="02020603050405020304" pitchFamily="18" charset="0"/>
                <a:ea typeface="Calibri" panose="020F0502020204030204" pitchFamily="34" charset="0"/>
              </a:rPr>
              <a:t>Supplies used are a prepaid expenses</a:t>
            </a:r>
            <a:r>
              <a:rPr lang="en-US" sz="2400" dirty="0">
                <a:latin typeface="Times New Roman" panose="02020603050405020304" pitchFamily="18" charset="0"/>
                <a:ea typeface="Calibri" panose="020F0502020204030204" pitchFamily="34" charset="0"/>
              </a:rPr>
              <a:t> requiring adjustment.</a:t>
            </a:r>
            <a:endParaRPr lang="en-US" sz="2400" dirty="0"/>
          </a:p>
        </p:txBody>
      </p:sp>
    </p:spTree>
    <p:extLst>
      <p:ext uri="{BB962C8B-B14F-4D97-AF65-F5344CB8AC3E}">
        <p14:creationId xmlns:p14="http://schemas.microsoft.com/office/powerpoint/2010/main" val="68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774" y="478972"/>
            <a:ext cx="9267282" cy="1127760"/>
          </a:xfrm>
        </p:spPr>
        <p:txBody>
          <a:bodyPr>
            <a:normAutofit/>
          </a:bodyPr>
          <a:lstStyle/>
          <a:p>
            <a:pPr marL="514350" indent="-514350"/>
            <a:r>
              <a:rPr lang="en-US" sz="2800" b="1" u="sng" dirty="0" smtClean="0">
                <a:solidFill>
                  <a:srgbClr val="FF0000"/>
                </a:solidFill>
              </a:rPr>
              <a:t>Adjusting </a:t>
            </a:r>
            <a:r>
              <a:rPr lang="en-US" sz="2800" b="1" u="sng" dirty="0">
                <a:solidFill>
                  <a:srgbClr val="FF0000"/>
                </a:solidFill>
              </a:rPr>
              <a:t>entries ,Prepaid Expenses (</a:t>
            </a:r>
            <a:r>
              <a:rPr lang="en-US" sz="2800" b="1" u="sng" dirty="0" smtClean="0">
                <a:solidFill>
                  <a:srgbClr val="FF0000"/>
                </a:solidFill>
              </a:rPr>
              <a:t>Supplies Used):</a:t>
            </a:r>
            <a:endParaRPr lang="en-GB" sz="2800" b="1" dirty="0">
              <a:solidFill>
                <a:srgbClr val="FF0000"/>
              </a:solidFill>
            </a:endParaRPr>
          </a:p>
        </p:txBody>
      </p:sp>
      <p:sp>
        <p:nvSpPr>
          <p:cNvPr id="3" name="Content Placeholder 2"/>
          <p:cNvSpPr>
            <a:spLocks noGrp="1"/>
          </p:cNvSpPr>
          <p:nvPr>
            <p:ph idx="1"/>
          </p:nvPr>
        </p:nvSpPr>
        <p:spPr>
          <a:xfrm>
            <a:off x="677334" y="1490754"/>
            <a:ext cx="10870232" cy="5120640"/>
          </a:xfrm>
        </p:spPr>
        <p:txBody>
          <a:bodyPr>
            <a:normAutofit/>
          </a:bodyPr>
          <a:lstStyle/>
          <a:p>
            <a:pPr>
              <a:buNone/>
            </a:pPr>
            <a:r>
              <a:rPr lang="en-US" b="1" u="sng" dirty="0">
                <a:solidFill>
                  <a:schemeClr val="accent2">
                    <a:lumMod val="50000"/>
                  </a:schemeClr>
                </a:solidFill>
              </a:rPr>
              <a:t>Illustration </a:t>
            </a:r>
            <a:r>
              <a:rPr lang="en-US" b="1" u="sng" dirty="0" smtClean="0">
                <a:solidFill>
                  <a:schemeClr val="accent2">
                    <a:lumMod val="50000"/>
                  </a:schemeClr>
                </a:solidFill>
              </a:rPr>
              <a:t>8-3:</a:t>
            </a:r>
          </a:p>
          <a:p>
            <a:pPr>
              <a:buNone/>
            </a:pPr>
            <a:r>
              <a:rPr lang="en-US" sz="2400" b="1" dirty="0" smtClean="0">
                <a:solidFill>
                  <a:schemeClr val="accent6">
                    <a:lumMod val="50000"/>
                  </a:schemeClr>
                </a:solidFill>
              </a:rPr>
              <a:t>     On </a:t>
            </a:r>
            <a:r>
              <a:rPr lang="en-US" sz="2400" b="1" dirty="0">
                <a:solidFill>
                  <a:schemeClr val="accent6">
                    <a:lumMod val="50000"/>
                  </a:schemeClr>
                </a:solidFill>
              </a:rPr>
              <a:t>Jan 1 </a:t>
            </a:r>
            <a:r>
              <a:rPr lang="en-US" sz="2400" b="1" dirty="0" smtClean="0">
                <a:solidFill>
                  <a:schemeClr val="accent6">
                    <a:lumMod val="50000"/>
                  </a:schemeClr>
                </a:solidFill>
              </a:rPr>
              <a:t>2019, </a:t>
            </a:r>
            <a:r>
              <a:rPr lang="en-US" sz="2400" b="1" dirty="0">
                <a:solidFill>
                  <a:schemeClr val="accent6">
                    <a:lumMod val="50000"/>
                  </a:schemeClr>
                </a:solidFill>
              </a:rPr>
              <a:t>the office supplies account had a BD1,500, and BD2,500 of office supplies were purchased during the year. On Dec 31 </a:t>
            </a:r>
            <a:r>
              <a:rPr lang="en-US" sz="2400" b="1" dirty="0" smtClean="0">
                <a:solidFill>
                  <a:schemeClr val="accent6">
                    <a:lumMod val="50000"/>
                  </a:schemeClr>
                </a:solidFill>
              </a:rPr>
              <a:t>2019, </a:t>
            </a:r>
            <a:r>
              <a:rPr lang="en-US" sz="2400" b="1" dirty="0">
                <a:solidFill>
                  <a:schemeClr val="accent6">
                    <a:lumMod val="50000"/>
                  </a:schemeClr>
                </a:solidFill>
              </a:rPr>
              <a:t>physical count showed only BD1,000 of supplies available on hand. Show the adjusting entry.</a:t>
            </a:r>
          </a:p>
          <a:p>
            <a:pPr>
              <a:buNone/>
            </a:pPr>
            <a:endParaRPr lang="en-GB" sz="2000" dirty="0" smtClean="0">
              <a:solidFill>
                <a:schemeClr val="tx1"/>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3016222646"/>
              </p:ext>
            </p:extLst>
          </p:nvPr>
        </p:nvGraphicFramePr>
        <p:xfrm>
          <a:off x="1348304" y="4417926"/>
          <a:ext cx="8596312" cy="1658230"/>
        </p:xfrm>
        <a:graphic>
          <a:graphicData uri="http://schemas.openxmlformats.org/drawingml/2006/table">
            <a:tbl>
              <a:tblPr firstRow="1" bandRow="1">
                <a:tableStyleId>{5C22544A-7EE6-4342-B048-85BDC9FD1C3A}</a:tableStyleId>
              </a:tblPr>
              <a:tblGrid>
                <a:gridCol w="1451556">
                  <a:extLst>
                    <a:ext uri="{9D8B030D-6E8A-4147-A177-3AD203B41FA5}">
                      <a16:colId xmlns:a16="http://schemas.microsoft.com/office/drawing/2014/main" val="2401846881"/>
                    </a:ext>
                  </a:extLst>
                </a:gridCol>
                <a:gridCol w="4271554">
                  <a:extLst>
                    <a:ext uri="{9D8B030D-6E8A-4147-A177-3AD203B41FA5}">
                      <a16:colId xmlns:a16="http://schemas.microsoft.com/office/drawing/2014/main" val="1312892602"/>
                    </a:ext>
                  </a:extLst>
                </a:gridCol>
                <a:gridCol w="1489166">
                  <a:extLst>
                    <a:ext uri="{9D8B030D-6E8A-4147-A177-3AD203B41FA5}">
                      <a16:colId xmlns:a16="http://schemas.microsoft.com/office/drawing/2014/main" val="3331524886"/>
                    </a:ext>
                  </a:extLst>
                </a:gridCol>
                <a:gridCol w="1384036">
                  <a:extLst>
                    <a:ext uri="{9D8B030D-6E8A-4147-A177-3AD203B41FA5}">
                      <a16:colId xmlns:a16="http://schemas.microsoft.com/office/drawing/2014/main" val="3919519238"/>
                    </a:ext>
                  </a:extLst>
                </a:gridCol>
              </a:tblGrid>
              <a:tr h="775436">
                <a:tc>
                  <a:txBody>
                    <a:bodyPr/>
                    <a:lstStyle/>
                    <a:p>
                      <a:pPr algn="ctr"/>
                      <a:r>
                        <a:rPr lang="en-GB" sz="2000" dirty="0" smtClean="0">
                          <a:solidFill>
                            <a:srgbClr val="FF0000"/>
                          </a:solidFill>
                        </a:rPr>
                        <a:t>Date</a:t>
                      </a:r>
                      <a:endParaRPr lang="en-GB" sz="2000" dirty="0">
                        <a:solidFill>
                          <a:srgbClr val="FF0000"/>
                        </a:solidFill>
                      </a:endParaRPr>
                    </a:p>
                  </a:txBody>
                  <a:tcPr anchor="ctr"/>
                </a:tc>
                <a:tc>
                  <a:txBody>
                    <a:bodyPr/>
                    <a:lstStyle/>
                    <a:p>
                      <a:pPr algn="ctr"/>
                      <a:r>
                        <a:rPr lang="en-GB" sz="2000" dirty="0" smtClean="0">
                          <a:solidFill>
                            <a:srgbClr val="FF0000"/>
                          </a:solidFill>
                        </a:rPr>
                        <a:t>Explanation</a:t>
                      </a:r>
                      <a:endParaRPr lang="en-GB" sz="2000" dirty="0">
                        <a:solidFill>
                          <a:srgbClr val="FF0000"/>
                        </a:solidFill>
                      </a:endParaRPr>
                    </a:p>
                  </a:txBody>
                  <a:tcPr anchor="ctr"/>
                </a:tc>
                <a:tc>
                  <a:txBody>
                    <a:bodyPr/>
                    <a:lstStyle/>
                    <a:p>
                      <a:pPr algn="ctr"/>
                      <a:r>
                        <a:rPr lang="en-GB" sz="2000" dirty="0" smtClean="0">
                          <a:solidFill>
                            <a:srgbClr val="FF0000"/>
                          </a:solidFill>
                        </a:rPr>
                        <a:t>Dr</a:t>
                      </a:r>
                    </a:p>
                  </a:txBody>
                  <a:tcPr anchor="ctr"/>
                </a:tc>
                <a:tc>
                  <a:txBody>
                    <a:bodyPr/>
                    <a:lstStyle/>
                    <a:p>
                      <a:pPr algn="ctr"/>
                      <a:r>
                        <a:rPr lang="en-GB" sz="2000" dirty="0" smtClean="0">
                          <a:solidFill>
                            <a:srgbClr val="FF0000"/>
                          </a:solidFill>
                        </a:rPr>
                        <a:t>Cr</a:t>
                      </a:r>
                    </a:p>
                  </a:txBody>
                  <a:tcPr anchor="ctr"/>
                </a:tc>
                <a:extLst>
                  <a:ext uri="{0D108BD9-81ED-4DB2-BD59-A6C34878D82A}">
                    <a16:rowId xmlns:a16="http://schemas.microsoft.com/office/drawing/2014/main" val="1528124253"/>
                  </a:ext>
                </a:extLst>
              </a:tr>
              <a:tr h="441397">
                <a:tc>
                  <a:txBody>
                    <a:bodyPr/>
                    <a:lstStyle/>
                    <a:p>
                      <a:pPr algn="ctr"/>
                      <a:r>
                        <a:rPr lang="en-GB" b="1" dirty="0" smtClean="0"/>
                        <a:t>Dec, 31</a:t>
                      </a:r>
                      <a:endParaRPr lang="en-GB" b="1" dirty="0"/>
                    </a:p>
                  </a:txBody>
                  <a:tcPr anchor="ctr"/>
                </a:tc>
                <a:tc>
                  <a:txBody>
                    <a:bodyPr/>
                    <a:lstStyle/>
                    <a:p>
                      <a:r>
                        <a:rPr lang="en-GB" b="1" dirty="0" smtClean="0"/>
                        <a:t> </a:t>
                      </a:r>
                      <a:r>
                        <a:rPr lang="en-US" sz="1800" b="1" kern="1200" dirty="0" smtClean="0">
                          <a:solidFill>
                            <a:schemeClr val="dk1"/>
                          </a:solidFill>
                          <a:effectLst/>
                          <a:latin typeface="+mn-lt"/>
                          <a:ea typeface="+mn-ea"/>
                          <a:cs typeface="+mn-cs"/>
                        </a:rPr>
                        <a:t>Supplies Expenses ( Used )</a:t>
                      </a:r>
                      <a:endParaRPr lang="en-GB" b="1" dirty="0"/>
                    </a:p>
                  </a:txBody>
                  <a:tcPr/>
                </a:tc>
                <a:tc>
                  <a:txBody>
                    <a:bodyPr/>
                    <a:lstStyle/>
                    <a:p>
                      <a:pPr algn="ctr"/>
                      <a:r>
                        <a:rPr lang="en-GB" b="1" dirty="0" smtClean="0"/>
                        <a:t>3,000</a:t>
                      </a:r>
                      <a:endParaRPr lang="en-GB" b="1" dirty="0"/>
                    </a:p>
                  </a:txBody>
                  <a:tcPr anchor="ctr"/>
                </a:tc>
                <a:tc>
                  <a:txBody>
                    <a:bodyPr/>
                    <a:lstStyle/>
                    <a:p>
                      <a:pPr algn="ctr"/>
                      <a:endParaRPr lang="en-GB" b="1" dirty="0"/>
                    </a:p>
                  </a:txBody>
                  <a:tcPr anchor="ctr"/>
                </a:tc>
                <a:extLst>
                  <a:ext uri="{0D108BD9-81ED-4DB2-BD59-A6C34878D82A}">
                    <a16:rowId xmlns:a16="http://schemas.microsoft.com/office/drawing/2014/main" val="2820320011"/>
                  </a:ext>
                </a:extLst>
              </a:tr>
              <a:tr h="441397">
                <a:tc>
                  <a:txBody>
                    <a:bodyPr/>
                    <a:lstStyle/>
                    <a:p>
                      <a:pPr algn="ctr"/>
                      <a:r>
                        <a:rPr lang="en-GB" b="1" dirty="0" smtClean="0"/>
                        <a:t>2019</a:t>
                      </a:r>
                      <a:endParaRPr lang="en-GB" b="1" dirty="0"/>
                    </a:p>
                  </a:txBody>
                  <a:tcPr anchor="ctr"/>
                </a:tc>
                <a:tc>
                  <a:txBody>
                    <a:bodyPr/>
                    <a:lstStyle/>
                    <a:p>
                      <a:r>
                        <a:rPr lang="en-GB" b="1" dirty="0" smtClean="0"/>
                        <a:t>           </a:t>
                      </a:r>
                      <a:r>
                        <a:rPr lang="en-US" sz="1800" b="1" kern="1200" dirty="0" smtClean="0">
                          <a:solidFill>
                            <a:schemeClr val="dk1"/>
                          </a:solidFill>
                          <a:effectLst/>
                          <a:latin typeface="+mn-lt"/>
                          <a:ea typeface="+mn-ea"/>
                          <a:cs typeface="+mn-cs"/>
                        </a:rPr>
                        <a:t>Supplies</a:t>
                      </a:r>
                      <a:endParaRPr lang="en-GB" b="1" dirty="0"/>
                    </a:p>
                  </a:txBody>
                  <a:tcPr>
                    <a:lnB w="28575" cap="flat" cmpd="sng" algn="ctr">
                      <a:solidFill>
                        <a:schemeClr val="tx1"/>
                      </a:solidFill>
                      <a:prstDash val="solid"/>
                      <a:round/>
                      <a:headEnd type="none" w="med" len="med"/>
                      <a:tailEnd type="none" w="med" len="med"/>
                    </a:lnB>
                  </a:tcPr>
                </a:tc>
                <a:tc>
                  <a:txBody>
                    <a:bodyPr/>
                    <a:lstStyle/>
                    <a:p>
                      <a:pPr algn="ctr"/>
                      <a:endParaRPr lang="en-GB" b="1" dirty="0"/>
                    </a:p>
                  </a:txBody>
                  <a:tcPr anchor="ctr"/>
                </a:tc>
                <a:tc>
                  <a:txBody>
                    <a:bodyPr/>
                    <a:lstStyle/>
                    <a:p>
                      <a:pPr algn="ctr"/>
                      <a:r>
                        <a:rPr lang="en-GB" b="1" dirty="0" smtClean="0"/>
                        <a:t>3,000</a:t>
                      </a:r>
                      <a:endParaRPr lang="en-GB" b="1" dirty="0"/>
                    </a:p>
                  </a:txBody>
                  <a:tcPr anchor="ctr"/>
                </a:tc>
                <a:extLst>
                  <a:ext uri="{0D108BD9-81ED-4DB2-BD59-A6C34878D82A}">
                    <a16:rowId xmlns:a16="http://schemas.microsoft.com/office/drawing/2014/main" val="1097952939"/>
                  </a:ext>
                </a:extLst>
              </a:tr>
            </a:tbl>
          </a:graphicData>
        </a:graphic>
      </p:graphicFrame>
      <p:sp>
        <p:nvSpPr>
          <p:cNvPr id="8" name="TextBox 7"/>
          <p:cNvSpPr txBox="1"/>
          <p:nvPr/>
        </p:nvSpPr>
        <p:spPr>
          <a:xfrm>
            <a:off x="3048000" y="6547156"/>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r" rtl="1"/>
            <a:r>
              <a:rPr lang="ar-BH" sz="1600" dirty="0" smtClean="0"/>
              <a:t>وزارة التربية والتعليم – 2020م</a:t>
            </a:r>
            <a:endParaRPr lang="en-US" sz="1600" dirty="0"/>
          </a:p>
        </p:txBody>
      </p:sp>
      <p:cxnSp>
        <p:nvCxnSpPr>
          <p:cNvPr id="9" name="Straight Connector 8"/>
          <p:cNvCxnSpPr/>
          <p:nvPr/>
        </p:nvCxnSpPr>
        <p:spPr>
          <a:xfrm flipV="1">
            <a:off x="0" y="656705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1348304" y="3248375"/>
            <a:ext cx="8919101" cy="780529"/>
          </a:xfrm>
          <a:prstGeom prst="rect">
            <a:avLst/>
          </a:prstGeom>
          <a:gradFill rotWithShape="1">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ctr" anchorCtr="0" upright="1">
            <a:noAutofit/>
          </a:bodyPr>
          <a:lstStyle/>
          <a:p>
            <a:pPr marL="0" marR="0">
              <a:lnSpc>
                <a:spcPct val="107000"/>
              </a:lnSpc>
              <a:spcBef>
                <a:spcPts val="0"/>
              </a:spcBef>
              <a:spcAft>
                <a:spcPts val="600"/>
              </a:spcAft>
            </a:pPr>
            <a:r>
              <a:rPr lang="en-US"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Supplies Expenses = Beginning Balance + Purchases – Ending Balance (Remain)</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b="1" dirty="0">
                <a:effectLst/>
                <a:latin typeface="Times New Roman" panose="02020603050405020304" pitchFamily="18" charset="0"/>
                <a:ea typeface="Calibri" panose="020F0502020204030204" pitchFamily="34" charset="0"/>
                <a:cs typeface="Arial" panose="020B0604020202020204" pitchFamily="34" charset="0"/>
              </a:rPr>
              <a:t>                                          = 1,500+ 2,500 – 1,000 = BD3,000</a:t>
            </a:r>
            <a:r>
              <a:rPr lang="en-US"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30" y="518160"/>
            <a:ext cx="10543660" cy="1127760"/>
          </a:xfrm>
        </p:spPr>
        <p:txBody>
          <a:bodyPr>
            <a:normAutofit/>
          </a:bodyPr>
          <a:lstStyle/>
          <a:p>
            <a:pPr marL="514350" indent="-514350"/>
            <a:r>
              <a:rPr lang="en-US" sz="2800" b="1" u="sng" dirty="0" smtClean="0">
                <a:solidFill>
                  <a:srgbClr val="FF0000"/>
                </a:solidFill>
              </a:rPr>
              <a:t>Adjusting </a:t>
            </a:r>
            <a:r>
              <a:rPr lang="en-US" sz="2800" b="1" u="sng" dirty="0">
                <a:solidFill>
                  <a:srgbClr val="FF0000"/>
                </a:solidFill>
              </a:rPr>
              <a:t>entries ,Prepaid Expenses (Depreciation Expense</a:t>
            </a:r>
            <a:r>
              <a:rPr lang="en-US" sz="2800" b="1" u="sng" dirty="0" smtClean="0">
                <a:solidFill>
                  <a:srgbClr val="FF0000"/>
                </a:solidFill>
              </a:rPr>
              <a:t>)</a:t>
            </a:r>
            <a:endParaRPr lang="en-GB" sz="2800" b="1" dirty="0">
              <a:solidFill>
                <a:srgbClr val="FF0000"/>
              </a:solidFill>
            </a:endParaRPr>
          </a:p>
        </p:txBody>
      </p:sp>
      <p:sp>
        <p:nvSpPr>
          <p:cNvPr id="3" name="Content Placeholder 2"/>
          <p:cNvSpPr>
            <a:spLocks noGrp="1"/>
          </p:cNvSpPr>
          <p:nvPr>
            <p:ph idx="1"/>
          </p:nvPr>
        </p:nvSpPr>
        <p:spPr>
          <a:xfrm>
            <a:off x="677334" y="1490754"/>
            <a:ext cx="10870232" cy="5120640"/>
          </a:xfrm>
        </p:spPr>
        <p:txBody>
          <a:bodyPr>
            <a:normAutofit/>
          </a:bodyPr>
          <a:lstStyle/>
          <a:p>
            <a:pPr>
              <a:buNone/>
            </a:pPr>
            <a:r>
              <a:rPr lang="en-US" b="1" u="sng" dirty="0">
                <a:solidFill>
                  <a:schemeClr val="accent2">
                    <a:lumMod val="50000"/>
                  </a:schemeClr>
                </a:solidFill>
              </a:rPr>
              <a:t>Illustration </a:t>
            </a:r>
            <a:r>
              <a:rPr lang="en-US" b="1" u="sng" dirty="0" smtClean="0">
                <a:solidFill>
                  <a:schemeClr val="accent2">
                    <a:lumMod val="50000"/>
                  </a:schemeClr>
                </a:solidFill>
              </a:rPr>
              <a:t>(8-4):</a:t>
            </a:r>
          </a:p>
          <a:p>
            <a:pPr>
              <a:buNone/>
            </a:pPr>
            <a:r>
              <a:rPr lang="en-US" sz="2000" dirty="0" smtClean="0"/>
              <a:t>    </a:t>
            </a:r>
            <a:r>
              <a:rPr lang="en-US" sz="2000" b="1" dirty="0" smtClean="0">
                <a:solidFill>
                  <a:schemeClr val="accent6">
                    <a:lumMod val="50000"/>
                  </a:schemeClr>
                </a:solidFill>
              </a:rPr>
              <a:t>On </a:t>
            </a:r>
            <a:r>
              <a:rPr lang="en-US" sz="2000" b="1" dirty="0">
                <a:solidFill>
                  <a:schemeClr val="accent6">
                    <a:lumMod val="50000"/>
                  </a:schemeClr>
                </a:solidFill>
              </a:rPr>
              <a:t>Jan 1 </a:t>
            </a:r>
            <a:r>
              <a:rPr lang="en-US" sz="2000" b="1" dirty="0" smtClean="0">
                <a:solidFill>
                  <a:schemeClr val="accent6">
                    <a:lumMod val="50000"/>
                  </a:schemeClr>
                </a:solidFill>
              </a:rPr>
              <a:t>2019, </a:t>
            </a:r>
            <a:r>
              <a:rPr lang="en-US" sz="2000" b="1" dirty="0">
                <a:solidFill>
                  <a:schemeClr val="accent6">
                    <a:lumMod val="50000"/>
                  </a:schemeClr>
                </a:solidFill>
              </a:rPr>
              <a:t>Ahmed Company purchased a new machine at cost of BD21,000 </a:t>
            </a:r>
            <a:r>
              <a:rPr lang="en-US" sz="2000" b="1" dirty="0" smtClean="0">
                <a:solidFill>
                  <a:schemeClr val="accent6">
                    <a:lumMod val="50000"/>
                  </a:schemeClr>
                </a:solidFill>
              </a:rPr>
              <a:t>, The </a:t>
            </a:r>
            <a:r>
              <a:rPr lang="en-US" sz="2000" b="1" dirty="0">
                <a:solidFill>
                  <a:schemeClr val="accent6">
                    <a:lumMod val="50000"/>
                  </a:schemeClr>
                </a:solidFill>
              </a:rPr>
              <a:t>machine expected to have a salvage value of BD1,000 at the end of useful life 5 years. The company uses a straight-line depreciation method. The following adjusting entry is</a:t>
            </a:r>
            <a:r>
              <a:rPr lang="en-US" sz="2000" b="1" dirty="0" smtClean="0">
                <a:solidFill>
                  <a:schemeClr val="accent6">
                    <a:lumMod val="50000"/>
                  </a:schemeClr>
                </a:solidFill>
              </a:rPr>
              <a:t>.</a:t>
            </a:r>
            <a:endParaRPr lang="en-US" sz="2000" b="1" dirty="0">
              <a:solidFill>
                <a:schemeClr val="accent6">
                  <a:lumMod val="50000"/>
                </a:schemeClr>
              </a:solidFill>
            </a:endParaRPr>
          </a:p>
          <a:p>
            <a:pPr>
              <a:buNone/>
            </a:pPr>
            <a:endParaRPr lang="en-GB" sz="2000" dirty="0" smtClean="0">
              <a:solidFill>
                <a:schemeClr val="tx1"/>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3267467099"/>
              </p:ext>
            </p:extLst>
          </p:nvPr>
        </p:nvGraphicFramePr>
        <p:xfrm>
          <a:off x="1348304" y="4611188"/>
          <a:ext cx="8596312" cy="1464967"/>
        </p:xfrm>
        <a:graphic>
          <a:graphicData uri="http://schemas.openxmlformats.org/drawingml/2006/table">
            <a:tbl>
              <a:tblPr firstRow="1" bandRow="1">
                <a:tableStyleId>{5C22544A-7EE6-4342-B048-85BDC9FD1C3A}</a:tableStyleId>
              </a:tblPr>
              <a:tblGrid>
                <a:gridCol w="1451556">
                  <a:extLst>
                    <a:ext uri="{9D8B030D-6E8A-4147-A177-3AD203B41FA5}">
                      <a16:colId xmlns:a16="http://schemas.microsoft.com/office/drawing/2014/main" val="2401846881"/>
                    </a:ext>
                  </a:extLst>
                </a:gridCol>
                <a:gridCol w="4271554">
                  <a:extLst>
                    <a:ext uri="{9D8B030D-6E8A-4147-A177-3AD203B41FA5}">
                      <a16:colId xmlns:a16="http://schemas.microsoft.com/office/drawing/2014/main" val="1312892602"/>
                    </a:ext>
                  </a:extLst>
                </a:gridCol>
                <a:gridCol w="1489166">
                  <a:extLst>
                    <a:ext uri="{9D8B030D-6E8A-4147-A177-3AD203B41FA5}">
                      <a16:colId xmlns:a16="http://schemas.microsoft.com/office/drawing/2014/main" val="3331524886"/>
                    </a:ext>
                  </a:extLst>
                </a:gridCol>
                <a:gridCol w="1384036">
                  <a:extLst>
                    <a:ext uri="{9D8B030D-6E8A-4147-A177-3AD203B41FA5}">
                      <a16:colId xmlns:a16="http://schemas.microsoft.com/office/drawing/2014/main" val="3919519238"/>
                    </a:ext>
                  </a:extLst>
                </a:gridCol>
              </a:tblGrid>
              <a:tr h="685061">
                <a:tc>
                  <a:txBody>
                    <a:bodyPr/>
                    <a:lstStyle/>
                    <a:p>
                      <a:pPr algn="ctr"/>
                      <a:r>
                        <a:rPr lang="en-GB" sz="2000" dirty="0" smtClean="0">
                          <a:solidFill>
                            <a:srgbClr val="FF0000"/>
                          </a:solidFill>
                        </a:rPr>
                        <a:t>Date</a:t>
                      </a:r>
                      <a:endParaRPr lang="en-GB" sz="2000" dirty="0">
                        <a:solidFill>
                          <a:srgbClr val="FF0000"/>
                        </a:solidFill>
                      </a:endParaRPr>
                    </a:p>
                  </a:txBody>
                  <a:tcPr anchor="ctr"/>
                </a:tc>
                <a:tc>
                  <a:txBody>
                    <a:bodyPr/>
                    <a:lstStyle/>
                    <a:p>
                      <a:pPr algn="ctr"/>
                      <a:r>
                        <a:rPr lang="en-GB" sz="2000" dirty="0" smtClean="0">
                          <a:solidFill>
                            <a:srgbClr val="FF0000"/>
                          </a:solidFill>
                        </a:rPr>
                        <a:t>Explanation</a:t>
                      </a:r>
                      <a:endParaRPr lang="en-GB" sz="2000" dirty="0">
                        <a:solidFill>
                          <a:srgbClr val="FF0000"/>
                        </a:solidFill>
                      </a:endParaRPr>
                    </a:p>
                  </a:txBody>
                  <a:tcPr anchor="ctr"/>
                </a:tc>
                <a:tc>
                  <a:txBody>
                    <a:bodyPr/>
                    <a:lstStyle/>
                    <a:p>
                      <a:pPr algn="ctr"/>
                      <a:r>
                        <a:rPr lang="en-GB" sz="2000" dirty="0" smtClean="0">
                          <a:solidFill>
                            <a:srgbClr val="FF0000"/>
                          </a:solidFill>
                        </a:rPr>
                        <a:t>Dr</a:t>
                      </a:r>
                    </a:p>
                  </a:txBody>
                  <a:tcPr anchor="ctr"/>
                </a:tc>
                <a:tc>
                  <a:txBody>
                    <a:bodyPr/>
                    <a:lstStyle/>
                    <a:p>
                      <a:pPr algn="ctr"/>
                      <a:r>
                        <a:rPr lang="en-GB" sz="2000" dirty="0" smtClean="0">
                          <a:solidFill>
                            <a:srgbClr val="FF0000"/>
                          </a:solidFill>
                        </a:rPr>
                        <a:t>Cr</a:t>
                      </a:r>
                    </a:p>
                  </a:txBody>
                  <a:tcPr anchor="ctr"/>
                </a:tc>
                <a:extLst>
                  <a:ext uri="{0D108BD9-81ED-4DB2-BD59-A6C34878D82A}">
                    <a16:rowId xmlns:a16="http://schemas.microsoft.com/office/drawing/2014/main" val="1528124253"/>
                  </a:ext>
                </a:extLst>
              </a:tr>
              <a:tr h="389953">
                <a:tc>
                  <a:txBody>
                    <a:bodyPr/>
                    <a:lstStyle/>
                    <a:p>
                      <a:pPr algn="ctr"/>
                      <a:r>
                        <a:rPr lang="en-GB" b="1" dirty="0" smtClean="0"/>
                        <a:t>Dec, 31</a:t>
                      </a:r>
                      <a:endParaRPr lang="en-GB" b="1" dirty="0"/>
                    </a:p>
                  </a:txBody>
                  <a:tcPr anchor="ctr"/>
                </a:tc>
                <a:tc>
                  <a:txBody>
                    <a:bodyPr/>
                    <a:lstStyle/>
                    <a:p>
                      <a:r>
                        <a:rPr lang="en-GB" b="1" dirty="0" smtClean="0"/>
                        <a:t> </a:t>
                      </a:r>
                      <a:r>
                        <a:rPr lang="en-US" sz="1800" b="1" kern="1200" dirty="0" smtClean="0">
                          <a:solidFill>
                            <a:schemeClr val="dk1"/>
                          </a:solidFill>
                          <a:effectLst/>
                          <a:latin typeface="+mn-lt"/>
                          <a:ea typeface="+mn-ea"/>
                          <a:cs typeface="+mn-cs"/>
                        </a:rPr>
                        <a:t>Depreciation Expenses  - Machines</a:t>
                      </a:r>
                      <a:endParaRPr lang="en-GB" b="1" dirty="0"/>
                    </a:p>
                  </a:txBody>
                  <a:tcPr/>
                </a:tc>
                <a:tc>
                  <a:txBody>
                    <a:bodyPr/>
                    <a:lstStyle/>
                    <a:p>
                      <a:pPr algn="ctr"/>
                      <a:r>
                        <a:rPr lang="en-GB" b="1" dirty="0" smtClean="0"/>
                        <a:t>4,000</a:t>
                      </a:r>
                      <a:endParaRPr lang="en-GB" b="1" dirty="0"/>
                    </a:p>
                  </a:txBody>
                  <a:tcPr anchor="ctr"/>
                </a:tc>
                <a:tc>
                  <a:txBody>
                    <a:bodyPr/>
                    <a:lstStyle/>
                    <a:p>
                      <a:pPr algn="ctr"/>
                      <a:endParaRPr lang="en-GB" b="1" dirty="0"/>
                    </a:p>
                  </a:txBody>
                  <a:tcPr anchor="ctr"/>
                </a:tc>
                <a:extLst>
                  <a:ext uri="{0D108BD9-81ED-4DB2-BD59-A6C34878D82A}">
                    <a16:rowId xmlns:a16="http://schemas.microsoft.com/office/drawing/2014/main" val="2820320011"/>
                  </a:ext>
                </a:extLst>
              </a:tr>
              <a:tr h="389953">
                <a:tc>
                  <a:txBody>
                    <a:bodyPr/>
                    <a:lstStyle/>
                    <a:p>
                      <a:pPr algn="ctr"/>
                      <a:r>
                        <a:rPr lang="en-GB" b="1" dirty="0" smtClean="0"/>
                        <a:t>2019</a:t>
                      </a:r>
                      <a:endParaRPr lang="en-GB" b="1" dirty="0"/>
                    </a:p>
                  </a:txBody>
                  <a:tcPr anchor="ctr"/>
                </a:tc>
                <a:tc>
                  <a:txBody>
                    <a:bodyPr/>
                    <a:lstStyle/>
                    <a:p>
                      <a:r>
                        <a:rPr lang="en-GB" b="1" dirty="0" smtClean="0"/>
                        <a:t>           </a:t>
                      </a:r>
                      <a:r>
                        <a:rPr lang="en-US" sz="1800" b="1" kern="1200" dirty="0" smtClean="0">
                          <a:solidFill>
                            <a:schemeClr val="dk1"/>
                          </a:solidFill>
                          <a:effectLst/>
                          <a:latin typeface="+mn-lt"/>
                          <a:ea typeface="+mn-ea"/>
                          <a:cs typeface="+mn-cs"/>
                        </a:rPr>
                        <a:t>Accumulated Depreciation</a:t>
                      </a:r>
                      <a:endParaRPr lang="en-GB" b="1" dirty="0"/>
                    </a:p>
                  </a:txBody>
                  <a:tcPr>
                    <a:lnB w="28575" cap="flat" cmpd="sng" algn="ctr">
                      <a:solidFill>
                        <a:schemeClr val="tx1"/>
                      </a:solidFill>
                      <a:prstDash val="solid"/>
                      <a:round/>
                      <a:headEnd type="none" w="med" len="med"/>
                      <a:tailEnd type="none" w="med" len="med"/>
                    </a:lnB>
                  </a:tcPr>
                </a:tc>
                <a:tc>
                  <a:txBody>
                    <a:bodyPr/>
                    <a:lstStyle/>
                    <a:p>
                      <a:pPr algn="ctr"/>
                      <a:endParaRPr lang="en-GB" b="1" dirty="0"/>
                    </a:p>
                  </a:txBody>
                  <a:tcPr anchor="ctr"/>
                </a:tc>
                <a:tc>
                  <a:txBody>
                    <a:bodyPr/>
                    <a:lstStyle/>
                    <a:p>
                      <a:pPr algn="ctr"/>
                      <a:r>
                        <a:rPr lang="en-GB" b="1" dirty="0" smtClean="0"/>
                        <a:t>4,000</a:t>
                      </a:r>
                      <a:endParaRPr lang="en-GB" b="1" dirty="0"/>
                    </a:p>
                  </a:txBody>
                  <a:tcPr anchor="ctr"/>
                </a:tc>
                <a:extLst>
                  <a:ext uri="{0D108BD9-81ED-4DB2-BD59-A6C34878D82A}">
                    <a16:rowId xmlns:a16="http://schemas.microsoft.com/office/drawing/2014/main" val="1097952939"/>
                  </a:ext>
                </a:extLst>
              </a:tr>
            </a:tbl>
          </a:graphicData>
        </a:graphic>
      </p:graphicFrame>
      <p:sp>
        <p:nvSpPr>
          <p:cNvPr id="8" name="TextBox 7"/>
          <p:cNvSpPr txBox="1"/>
          <p:nvPr/>
        </p:nvSpPr>
        <p:spPr>
          <a:xfrm>
            <a:off x="3048000" y="6547156"/>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r" rtl="1"/>
            <a:r>
              <a:rPr lang="ar-BH" sz="1600" dirty="0" smtClean="0"/>
              <a:t>وزارة التربية والتعليم – 2020م</a:t>
            </a:r>
            <a:endParaRPr lang="en-US" sz="1600" dirty="0"/>
          </a:p>
        </p:txBody>
      </p:sp>
      <p:cxnSp>
        <p:nvCxnSpPr>
          <p:cNvPr id="9" name="Straight Connector 8"/>
          <p:cNvCxnSpPr/>
          <p:nvPr/>
        </p:nvCxnSpPr>
        <p:spPr>
          <a:xfrm flipV="1">
            <a:off x="0" y="656705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a:off x="1685109" y="3175598"/>
            <a:ext cx="7498080" cy="1161274"/>
          </a:xfrm>
          <a:prstGeom prst="rect">
            <a:avLst/>
          </a:prstGeom>
        </p:spPr>
      </p:pic>
    </p:spTree>
    <p:extLst>
      <p:ext uri="{BB962C8B-B14F-4D97-AF65-F5344CB8AC3E}">
        <p14:creationId xmlns:p14="http://schemas.microsoft.com/office/powerpoint/2010/main" val="250872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Presentation2</Template>
  <TotalTime>1673</TotalTime>
  <Words>928</Words>
  <Application>Microsoft Office PowerPoint</Application>
  <PresentationFormat>Widescreen</PresentationFormat>
  <Paragraphs>154</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Black</vt:lpstr>
      <vt:lpstr>Calibri</vt:lpstr>
      <vt:lpstr>Calibri Light</vt:lpstr>
      <vt:lpstr>Cambria Math</vt:lpstr>
      <vt:lpstr>Georgia</vt:lpstr>
      <vt:lpstr>Symbol</vt:lpstr>
      <vt:lpstr>Times New Roman</vt:lpstr>
      <vt:lpstr>Wingdings 3</vt:lpstr>
      <vt:lpstr>Presentation2</vt:lpstr>
      <vt:lpstr>PowerPoint Presentation</vt:lpstr>
      <vt:lpstr>PowerPoint Presentation</vt:lpstr>
      <vt:lpstr>Adjusting entries:</vt:lpstr>
      <vt:lpstr>PowerPoint Presentation</vt:lpstr>
      <vt:lpstr>Adjusting entries , Prepaid Expenses:</vt:lpstr>
      <vt:lpstr>Adjusting entries , Prepaid Expenses</vt:lpstr>
      <vt:lpstr>Adjusting entries ,Prepaid Expenses (Supplies Used):</vt:lpstr>
      <vt:lpstr>Adjusting entries ,Prepaid Expenses (Supplies Used):</vt:lpstr>
      <vt:lpstr>Adjusting entries ,Prepaid Expenses (Depreciation Expense)</vt:lpstr>
      <vt:lpstr>Adjusting entries ,Prepaid Expenses (Unearned revenue)</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Post to the ledger account</dc:title>
  <dc:creator>HP</dc:creator>
  <cp:lastModifiedBy>HP</cp:lastModifiedBy>
  <cp:revision>223</cp:revision>
  <dcterms:created xsi:type="dcterms:W3CDTF">2020-03-02T15:41:51Z</dcterms:created>
  <dcterms:modified xsi:type="dcterms:W3CDTF">2020-03-23T14:27:29Z</dcterms:modified>
</cp:coreProperties>
</file>