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91" r:id="rId3"/>
    <p:sldId id="268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3" r:id="rId16"/>
    <p:sldId id="275" r:id="rId17"/>
    <p:sldId id="277" r:id="rId18"/>
    <p:sldId id="279" r:id="rId19"/>
    <p:sldId id="281" r:id="rId20"/>
    <p:sldId id="283" r:id="rId21"/>
    <p:sldId id="285" r:id="rId22"/>
    <p:sldId id="287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4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85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27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22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3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0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7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0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5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445C-8FC8-44FC-8B21-5E25EB59DD46}" type="datetimeFigureOut">
              <a:rPr lang="en-GB" smtClean="0"/>
              <a:pPr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3E48A7-7483-41D6-8254-8C0167DAA8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4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704011"/>
            <a:ext cx="8596668" cy="304364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Accounting 1</a:t>
            </a:r>
          </a:p>
          <a:p>
            <a:pPr algn="ctr"/>
            <a:r>
              <a:rPr lang="ar-BH" sz="4000" b="1" dirty="0" smtClean="0">
                <a:solidFill>
                  <a:srgbClr val="002060"/>
                </a:solidFill>
              </a:rPr>
              <a:t>محا111</a:t>
            </a:r>
            <a:endParaRPr lang="en-GB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Chapter 9</a:t>
            </a:r>
            <a:endParaRPr lang="en-GB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Posting </a:t>
            </a:r>
            <a:r>
              <a:rPr lang="en-GB" sz="4000" b="1" dirty="0">
                <a:solidFill>
                  <a:schemeClr val="tx1"/>
                </a:solidFill>
              </a:rPr>
              <a:t>to the ledger accounts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94268" y="664871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0823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Illustrate </a:t>
            </a:r>
            <a:r>
              <a:rPr lang="en-GB" sz="2400" b="1" u="sng" dirty="0" smtClean="0">
                <a:solidFill>
                  <a:srgbClr val="FF0000"/>
                </a:solidFill>
              </a:rPr>
              <a:t>(9-5):</a:t>
            </a:r>
            <a:r>
              <a:rPr lang="en-GB" sz="2400" b="1" dirty="0">
                <a:solidFill>
                  <a:schemeClr val="tx1"/>
                </a:solidFill>
              </a:rPr>
              <a:t/>
            </a: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1800" b="1" dirty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1800" b="1" u="sng" dirty="0" smtClean="0">
                <a:solidFill>
                  <a:schemeClr val="tx1"/>
                </a:solidFill>
              </a:rPr>
              <a:t>sales </a:t>
            </a:r>
            <a:r>
              <a:rPr lang="en-GB" sz="1800" b="1" u="sng" dirty="0" smtClean="0">
                <a:solidFill>
                  <a:schemeClr val="tx1"/>
                </a:solidFill>
              </a:rPr>
              <a:t>account.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0423"/>
            <a:ext cx="8596668" cy="429093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22: </a:t>
            </a:r>
            <a:r>
              <a:rPr lang="en-GB" dirty="0">
                <a:solidFill>
                  <a:schemeClr val="tx1"/>
                </a:solidFill>
              </a:rPr>
              <a:t>Sold goods </a:t>
            </a:r>
            <a:r>
              <a:rPr lang="en-GB" dirty="0" smtClean="0">
                <a:solidFill>
                  <a:schemeClr val="tx1"/>
                </a:solidFill>
              </a:rPr>
              <a:t>BD10,000 </a:t>
            </a:r>
            <a:r>
              <a:rPr lang="en-GB" dirty="0">
                <a:solidFill>
                  <a:schemeClr val="tx1"/>
                </a:solidFill>
              </a:rPr>
              <a:t>to </a:t>
            </a:r>
            <a:r>
              <a:rPr lang="en-GB" dirty="0" smtClean="0">
                <a:solidFill>
                  <a:schemeClr val="tx1"/>
                </a:solidFill>
              </a:rPr>
              <a:t>customer for cash.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23: </a:t>
            </a:r>
            <a:r>
              <a:rPr lang="en-GB" dirty="0">
                <a:solidFill>
                  <a:schemeClr val="tx1"/>
                </a:solidFill>
              </a:rPr>
              <a:t>Sold goods </a:t>
            </a:r>
            <a:r>
              <a:rPr lang="en-GB" dirty="0" smtClean="0">
                <a:solidFill>
                  <a:schemeClr val="tx1"/>
                </a:solidFill>
              </a:rPr>
              <a:t>BD8,000 </a:t>
            </a:r>
            <a:r>
              <a:rPr lang="en-GB" dirty="0">
                <a:solidFill>
                  <a:schemeClr val="tx1"/>
                </a:solidFill>
              </a:rPr>
              <a:t>to </a:t>
            </a:r>
            <a:r>
              <a:rPr lang="en-GB" dirty="0" smtClean="0">
                <a:solidFill>
                  <a:schemeClr val="tx1"/>
                </a:solidFill>
              </a:rPr>
              <a:t>Hamad </a:t>
            </a:r>
            <a:r>
              <a:rPr lang="en-GB" dirty="0">
                <a:solidFill>
                  <a:schemeClr val="tx1"/>
                </a:solidFill>
              </a:rPr>
              <a:t>on credit.</a:t>
            </a: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25: Issued invoice </a:t>
            </a:r>
            <a:r>
              <a:rPr lang="ar-BH" dirty="0" smtClean="0">
                <a:solidFill>
                  <a:schemeClr val="tx1"/>
                </a:solidFill>
              </a:rPr>
              <a:t>1100#</a:t>
            </a:r>
            <a:r>
              <a:rPr lang="en-GB" dirty="0" smtClean="0">
                <a:solidFill>
                  <a:schemeClr val="tx1"/>
                </a:solidFill>
              </a:rPr>
              <a:t> for goods BD7,000.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rgbClr val="002060"/>
                </a:solidFill>
              </a:rPr>
              <a:t>Solution:</a:t>
            </a:r>
            <a:endParaRPr lang="en-GB" b="1" u="sng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SALES ACCOUNT </a:t>
            </a:r>
            <a:r>
              <a:rPr lang="en-GB" b="1" dirty="0" smtClean="0">
                <a:solidFill>
                  <a:srgbClr val="0070C0"/>
                </a:solidFill>
              </a:rPr>
              <a:t>(</a:t>
            </a:r>
            <a:r>
              <a:rPr lang="en-GB" b="1" dirty="0">
                <a:solidFill>
                  <a:srgbClr val="0070C0"/>
                </a:solidFill>
              </a:rPr>
              <a:t>always </a:t>
            </a:r>
            <a:r>
              <a:rPr lang="en-GB" b="1" dirty="0" smtClean="0">
                <a:solidFill>
                  <a:srgbClr val="0070C0"/>
                </a:solidFill>
              </a:rPr>
              <a:t>credit)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46214"/>
              </p:ext>
            </p:extLst>
          </p:nvPr>
        </p:nvGraphicFramePr>
        <p:xfrm>
          <a:off x="677334" y="3895892"/>
          <a:ext cx="837522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045">
                  <a:extLst>
                    <a:ext uri="{9D8B030D-6E8A-4147-A177-3AD203B41FA5}">
                      <a16:colId xmlns="" xmlns:a16="http://schemas.microsoft.com/office/drawing/2014/main" val="1762743642"/>
                    </a:ext>
                  </a:extLst>
                </a:gridCol>
                <a:gridCol w="2324124">
                  <a:extLst>
                    <a:ext uri="{9D8B030D-6E8A-4147-A177-3AD203B41FA5}">
                      <a16:colId xmlns="" xmlns:a16="http://schemas.microsoft.com/office/drawing/2014/main" val="344808591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409840835"/>
                    </a:ext>
                  </a:extLst>
                </a:gridCol>
                <a:gridCol w="1329411">
                  <a:extLst>
                    <a:ext uri="{9D8B030D-6E8A-4147-A177-3AD203B41FA5}">
                      <a16:colId xmlns="" xmlns:a16="http://schemas.microsoft.com/office/drawing/2014/main" val="650157248"/>
                    </a:ext>
                  </a:extLst>
                </a:gridCol>
                <a:gridCol w="1675045">
                  <a:extLst>
                    <a:ext uri="{9D8B030D-6E8A-4147-A177-3AD203B41FA5}">
                      <a16:colId xmlns="" xmlns:a16="http://schemas.microsoft.com/office/drawing/2014/main" val="391483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+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393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3525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4711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11153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22662"/>
            <a:ext cx="8596669" cy="1101635"/>
          </a:xfrm>
        </p:spPr>
        <p:txBody>
          <a:bodyPr>
            <a:normAutofit/>
          </a:bodyPr>
          <a:lstStyle/>
          <a:p>
            <a:r>
              <a:rPr lang="en-GB" sz="2000" b="1" u="sng" dirty="0">
                <a:solidFill>
                  <a:srgbClr val="FF0000"/>
                </a:solidFill>
              </a:rPr>
              <a:t>Illustrate </a:t>
            </a:r>
            <a:r>
              <a:rPr lang="en-GB" sz="2000" b="1" u="sng" dirty="0" smtClean="0">
                <a:solidFill>
                  <a:srgbClr val="FF0000"/>
                </a:solidFill>
              </a:rPr>
              <a:t>(9-6):</a:t>
            </a:r>
            <a:r>
              <a:rPr lang="en-GB" sz="1800" b="1" dirty="0">
                <a:solidFill>
                  <a:schemeClr val="tx1"/>
                </a:solidFill>
              </a:rPr>
              <a:t/>
            </a:r>
            <a:br>
              <a:rPr lang="en-GB" sz="1800" b="1" dirty="0">
                <a:solidFill>
                  <a:schemeClr val="tx1"/>
                </a:solidFill>
              </a:rPr>
            </a:br>
            <a:r>
              <a:rPr lang="en-GB" sz="1800" b="1" dirty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1800" b="1" u="sng" dirty="0" smtClean="0">
                <a:solidFill>
                  <a:schemeClr val="tx1"/>
                </a:solidFill>
              </a:rPr>
              <a:t>purchases account.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4297"/>
            <a:ext cx="8596668" cy="431706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26: Purchased </a:t>
            </a:r>
            <a:r>
              <a:rPr lang="en-GB" dirty="0">
                <a:solidFill>
                  <a:schemeClr val="tx1"/>
                </a:solidFill>
              </a:rPr>
              <a:t>goods </a:t>
            </a:r>
            <a:r>
              <a:rPr lang="en-GB" dirty="0" smtClean="0">
                <a:solidFill>
                  <a:schemeClr val="tx1"/>
                </a:solidFill>
              </a:rPr>
              <a:t>BD3,000 for </a:t>
            </a:r>
            <a:r>
              <a:rPr lang="en-GB" dirty="0">
                <a:solidFill>
                  <a:schemeClr val="tx1"/>
                </a:solidFill>
              </a:rPr>
              <a:t>cash.</a:t>
            </a: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27: Purchased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goods BD5,000 on </a:t>
            </a:r>
            <a:r>
              <a:rPr lang="en-GB" dirty="0">
                <a:solidFill>
                  <a:schemeClr val="tx1"/>
                </a:solidFill>
              </a:rPr>
              <a:t>credit.</a:t>
            </a: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28: Received invoice </a:t>
            </a:r>
            <a:r>
              <a:rPr lang="ar-BH" dirty="0" smtClean="0">
                <a:solidFill>
                  <a:schemeClr val="tx1"/>
                </a:solidFill>
              </a:rPr>
              <a:t>1250#</a:t>
            </a:r>
            <a:r>
              <a:rPr lang="en-GB" dirty="0" smtClean="0">
                <a:solidFill>
                  <a:schemeClr val="tx1"/>
                </a:solidFill>
              </a:rPr>
              <a:t> for purchased </a:t>
            </a:r>
            <a:r>
              <a:rPr lang="en-GB" dirty="0">
                <a:solidFill>
                  <a:schemeClr val="tx1"/>
                </a:solidFill>
              </a:rPr>
              <a:t>goods </a:t>
            </a:r>
            <a:r>
              <a:rPr lang="en-GB" dirty="0" smtClean="0">
                <a:solidFill>
                  <a:schemeClr val="tx1"/>
                </a:solidFill>
              </a:rPr>
              <a:t>BD6,000.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rgbClr val="002060"/>
                </a:solidFill>
              </a:rPr>
              <a:t>Solution: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PURCHASES ACCOUNT </a:t>
            </a:r>
            <a:r>
              <a:rPr lang="en-GB" b="1" dirty="0" smtClean="0">
                <a:solidFill>
                  <a:srgbClr val="0070C0"/>
                </a:solidFill>
              </a:rPr>
              <a:t>(always debit)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57251"/>
              </p:ext>
            </p:extLst>
          </p:nvPr>
        </p:nvGraphicFramePr>
        <p:xfrm>
          <a:off x="677333" y="3813160"/>
          <a:ext cx="87279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176">
                  <a:extLst>
                    <a:ext uri="{9D8B030D-6E8A-4147-A177-3AD203B41FA5}">
                      <a16:colId xmlns="" xmlns:a16="http://schemas.microsoft.com/office/drawing/2014/main" val="2526964355"/>
                    </a:ext>
                  </a:extLst>
                </a:gridCol>
                <a:gridCol w="2993440">
                  <a:extLst>
                    <a:ext uri="{9D8B030D-6E8A-4147-A177-3AD203B41FA5}">
                      <a16:colId xmlns="" xmlns:a16="http://schemas.microsoft.com/office/drawing/2014/main" val="1569260505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069166775"/>
                    </a:ext>
                  </a:extLst>
                </a:gridCol>
                <a:gridCol w="1311123">
                  <a:extLst>
                    <a:ext uri="{9D8B030D-6E8A-4147-A177-3AD203B41FA5}">
                      <a16:colId xmlns="" xmlns:a16="http://schemas.microsoft.com/office/drawing/2014/main" val="153647708"/>
                    </a:ext>
                  </a:extLst>
                </a:gridCol>
                <a:gridCol w="1745585">
                  <a:extLst>
                    <a:ext uri="{9D8B030D-6E8A-4147-A177-3AD203B41FA5}">
                      <a16:colId xmlns="" xmlns:a16="http://schemas.microsoft.com/office/drawing/2014/main" val="204951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 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-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7525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496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969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3810008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9383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Illustrate </a:t>
            </a:r>
            <a:r>
              <a:rPr lang="en-GB" sz="2400" b="1" u="sng" dirty="0" smtClean="0">
                <a:solidFill>
                  <a:srgbClr val="FF0000"/>
                </a:solidFill>
              </a:rPr>
              <a:t>(9-7):</a:t>
            </a:r>
            <a:r>
              <a:rPr lang="en-GB" sz="2000" b="1" dirty="0">
                <a:solidFill>
                  <a:schemeClr val="tx1"/>
                </a:solidFill>
              </a:rPr>
              <a:t/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GB" sz="1800" b="1" dirty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1800" b="1" u="sng" dirty="0" smtClean="0">
                <a:solidFill>
                  <a:schemeClr val="tx1"/>
                </a:solidFill>
              </a:rPr>
              <a:t>advertising expense.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2674"/>
            <a:ext cx="8596668" cy="423868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30: Paid advertising expense BD800 </a:t>
            </a:r>
            <a:r>
              <a:rPr lang="en-GB" dirty="0">
                <a:solidFill>
                  <a:schemeClr val="tx1"/>
                </a:solidFill>
              </a:rPr>
              <a:t>for cash.</a:t>
            </a: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31: Incurred </a:t>
            </a:r>
            <a:r>
              <a:rPr lang="en-GB" dirty="0">
                <a:solidFill>
                  <a:schemeClr val="tx1"/>
                </a:solidFill>
              </a:rPr>
              <a:t>advertising expense </a:t>
            </a:r>
            <a:r>
              <a:rPr lang="en-GB" dirty="0" smtClean="0">
                <a:solidFill>
                  <a:schemeClr val="tx1"/>
                </a:solidFill>
              </a:rPr>
              <a:t>BD700 </a:t>
            </a:r>
            <a:r>
              <a:rPr lang="en-GB" dirty="0">
                <a:solidFill>
                  <a:schemeClr val="tx1"/>
                </a:solidFill>
              </a:rPr>
              <a:t>on credit.</a:t>
            </a:r>
          </a:p>
          <a:p>
            <a:r>
              <a:rPr lang="en-GB" b="1" u="sng" dirty="0" smtClean="0">
                <a:solidFill>
                  <a:srgbClr val="002060"/>
                </a:solidFill>
              </a:rPr>
              <a:t>Solution</a:t>
            </a:r>
            <a:r>
              <a:rPr lang="en-GB" b="1" u="sng" dirty="0">
                <a:solidFill>
                  <a:srgbClr val="002060"/>
                </a:solidFill>
              </a:rPr>
              <a:t>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ADVERTISING EXPENSE </a:t>
            </a:r>
            <a:r>
              <a:rPr lang="en-GB" b="1" dirty="0">
                <a:solidFill>
                  <a:srgbClr val="0070C0"/>
                </a:solidFill>
              </a:rPr>
              <a:t>(always debit)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39927"/>
              </p:ext>
            </p:extLst>
          </p:nvPr>
        </p:nvGraphicFramePr>
        <p:xfrm>
          <a:off x="777966" y="3580432"/>
          <a:ext cx="84960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07">
                  <a:extLst>
                    <a:ext uri="{9D8B030D-6E8A-4147-A177-3AD203B41FA5}">
                      <a16:colId xmlns="" xmlns:a16="http://schemas.microsoft.com/office/drawing/2014/main" val="3552945683"/>
                    </a:ext>
                  </a:extLst>
                </a:gridCol>
                <a:gridCol w="2656530">
                  <a:extLst>
                    <a:ext uri="{9D8B030D-6E8A-4147-A177-3AD203B41FA5}">
                      <a16:colId xmlns="" xmlns:a16="http://schemas.microsoft.com/office/drawing/2014/main" val="2655724519"/>
                    </a:ext>
                  </a:extLst>
                </a:gridCol>
                <a:gridCol w="1214846">
                  <a:extLst>
                    <a:ext uri="{9D8B030D-6E8A-4147-A177-3AD203B41FA5}">
                      <a16:colId xmlns="" xmlns:a16="http://schemas.microsoft.com/office/drawing/2014/main" val="2826496436"/>
                    </a:ext>
                  </a:extLst>
                </a:gridCol>
                <a:gridCol w="1226245">
                  <a:extLst>
                    <a:ext uri="{9D8B030D-6E8A-4147-A177-3AD203B41FA5}">
                      <a16:colId xmlns="" xmlns:a16="http://schemas.microsoft.com/office/drawing/2014/main" val="3230336359"/>
                    </a:ext>
                  </a:extLst>
                </a:gridCol>
                <a:gridCol w="1699207">
                  <a:extLst>
                    <a:ext uri="{9D8B030D-6E8A-4147-A177-3AD203B41FA5}">
                      <a16:colId xmlns="" xmlns:a16="http://schemas.microsoft.com/office/drawing/2014/main" val="69596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 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-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4000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9125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8987553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153887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Illustrate </a:t>
            </a:r>
            <a:r>
              <a:rPr lang="en-GB" sz="2400" b="1" u="sng" dirty="0" smtClean="0">
                <a:solidFill>
                  <a:srgbClr val="FF0000"/>
                </a:solidFill>
              </a:rPr>
              <a:t>(9-8):</a:t>
            </a:r>
            <a:r>
              <a:rPr lang="en-GB" sz="2000" b="1" dirty="0">
                <a:solidFill>
                  <a:schemeClr val="tx1"/>
                </a:solidFill>
              </a:rPr>
              <a:t/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GB" sz="1800" b="1" dirty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1800" b="1" u="sng" dirty="0" smtClean="0">
                <a:solidFill>
                  <a:schemeClr val="tx1"/>
                </a:solidFill>
              </a:rPr>
              <a:t>drawings account.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3487"/>
            <a:ext cx="8596668" cy="427787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Jan. 30: </a:t>
            </a:r>
            <a:r>
              <a:rPr lang="en-GB" dirty="0" smtClean="0">
                <a:solidFill>
                  <a:schemeClr val="tx1"/>
                </a:solidFill>
              </a:rPr>
              <a:t>Withdrew cash BD1,300 </a:t>
            </a: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personal use.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Jan. 31: </a:t>
            </a:r>
            <a:r>
              <a:rPr lang="en-GB" dirty="0" smtClean="0">
                <a:solidFill>
                  <a:schemeClr val="tx1"/>
                </a:solidFill>
              </a:rPr>
              <a:t>Took a cheque BD700 </a:t>
            </a: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private </a:t>
            </a:r>
            <a:r>
              <a:rPr lang="en-GB" dirty="0">
                <a:solidFill>
                  <a:schemeClr val="tx1"/>
                </a:solidFill>
              </a:rPr>
              <a:t>use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rgbClr val="002060"/>
                </a:solidFill>
              </a:rPr>
              <a:t>Solution: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DRAWINGS ACCOUNT </a:t>
            </a:r>
            <a:r>
              <a:rPr lang="en-GB" b="1" dirty="0" smtClean="0">
                <a:solidFill>
                  <a:srgbClr val="0070C0"/>
                </a:solidFill>
              </a:rPr>
              <a:t>(always </a:t>
            </a:r>
            <a:r>
              <a:rPr lang="en-GB" b="1" dirty="0">
                <a:solidFill>
                  <a:srgbClr val="0070C0"/>
                </a:solidFill>
              </a:rPr>
              <a:t>debit</a:t>
            </a:r>
            <a:r>
              <a:rPr lang="en-GB" b="1" dirty="0" smtClean="0">
                <a:solidFill>
                  <a:srgbClr val="0070C0"/>
                </a:solidFill>
              </a:rPr>
              <a:t>)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4115"/>
              </p:ext>
            </p:extLst>
          </p:nvPr>
        </p:nvGraphicFramePr>
        <p:xfrm>
          <a:off x="677334" y="3437605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="" xmlns:a16="http://schemas.microsoft.com/office/drawing/2014/main" val="3725586456"/>
                    </a:ext>
                  </a:extLst>
                </a:gridCol>
                <a:gridCol w="2360506">
                  <a:extLst>
                    <a:ext uri="{9D8B030D-6E8A-4147-A177-3AD203B41FA5}">
                      <a16:colId xmlns="" xmlns:a16="http://schemas.microsoft.com/office/drawing/2014/main" val="847179979"/>
                    </a:ext>
                  </a:extLst>
                </a:gridCol>
                <a:gridCol w="1254034">
                  <a:extLst>
                    <a:ext uri="{9D8B030D-6E8A-4147-A177-3AD203B41FA5}">
                      <a16:colId xmlns="" xmlns:a16="http://schemas.microsoft.com/office/drawing/2014/main" val="833968909"/>
                    </a:ext>
                  </a:extLst>
                </a:gridCol>
                <a:gridCol w="1262260">
                  <a:extLst>
                    <a:ext uri="{9D8B030D-6E8A-4147-A177-3AD203B41FA5}">
                      <a16:colId xmlns="" xmlns:a16="http://schemas.microsoft.com/office/drawing/2014/main" val="783072457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919048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 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-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5167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1,300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1,300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019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9669816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6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505201"/>
          </a:xfrm>
        </p:spPr>
        <p:txBody>
          <a:bodyPr>
            <a:normAutofit/>
          </a:bodyPr>
          <a:lstStyle/>
          <a:p>
            <a:r>
              <a:rPr lang="en-GB" sz="2000" b="1" u="sng" dirty="0">
                <a:solidFill>
                  <a:srgbClr val="FF0000"/>
                </a:solidFill>
              </a:rPr>
              <a:t>Illustrate </a:t>
            </a:r>
            <a:r>
              <a:rPr lang="en-GB" sz="2000" b="1" u="sng" dirty="0" smtClean="0">
                <a:solidFill>
                  <a:srgbClr val="FF0000"/>
                </a:solidFill>
              </a:rPr>
              <a:t>(9-9):</a:t>
            </a:r>
            <a:br>
              <a:rPr lang="en-GB" sz="2000" b="1" u="sng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From the following general journal post to the ledger of cash account.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691765"/>
              </p:ext>
            </p:extLst>
          </p:nvPr>
        </p:nvGraphicFramePr>
        <p:xfrm>
          <a:off x="677690" y="1411061"/>
          <a:ext cx="8596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556">
                  <a:extLst>
                    <a:ext uri="{9D8B030D-6E8A-4147-A177-3AD203B41FA5}">
                      <a16:colId xmlns="" xmlns:a16="http://schemas.microsoft.com/office/drawing/2014/main" val="2401846881"/>
                    </a:ext>
                  </a:extLst>
                </a:gridCol>
                <a:gridCol w="4271554">
                  <a:extLst>
                    <a:ext uri="{9D8B030D-6E8A-4147-A177-3AD203B41FA5}">
                      <a16:colId xmlns="" xmlns:a16="http://schemas.microsoft.com/office/drawing/2014/main" val="1312892602"/>
                    </a:ext>
                  </a:extLst>
                </a:gridCol>
                <a:gridCol w="1489166">
                  <a:extLst>
                    <a:ext uri="{9D8B030D-6E8A-4147-A177-3AD203B41FA5}">
                      <a16:colId xmlns="" xmlns:a16="http://schemas.microsoft.com/office/drawing/2014/main" val="3331524886"/>
                    </a:ext>
                  </a:extLst>
                </a:gridCol>
                <a:gridCol w="1384036">
                  <a:extLst>
                    <a:ext uri="{9D8B030D-6E8A-4147-A177-3AD203B41FA5}">
                      <a16:colId xmlns="" xmlns:a16="http://schemas.microsoft.com/office/drawing/2014/main" val="3919519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2812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Feb. 01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2032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Capital</a:t>
                      </a:r>
                      <a:endParaRPr lang="en-GB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795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Feb. 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Lands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5436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Cash</a:t>
                      </a:r>
                      <a:endParaRPr lang="en-GB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6508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Feb. 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Cash 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878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Services</a:t>
                      </a:r>
                      <a:r>
                        <a:rPr lang="en-GB" baseline="0" dirty="0" smtClean="0"/>
                        <a:t> Revenues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5290809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69588"/>
              </p:ext>
            </p:extLst>
          </p:nvPr>
        </p:nvGraphicFramePr>
        <p:xfrm>
          <a:off x="781837" y="4494831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72">
                  <a:extLst>
                    <a:ext uri="{9D8B030D-6E8A-4147-A177-3AD203B41FA5}">
                      <a16:colId xmlns="" xmlns:a16="http://schemas.microsoft.com/office/drawing/2014/main" val="3245207504"/>
                    </a:ext>
                  </a:extLst>
                </a:gridCol>
                <a:gridCol w="2756262">
                  <a:extLst>
                    <a:ext uri="{9D8B030D-6E8A-4147-A177-3AD203B41FA5}">
                      <a16:colId xmlns="" xmlns:a16="http://schemas.microsoft.com/office/drawing/2014/main" val="620205666"/>
                    </a:ext>
                  </a:extLst>
                </a:gridCol>
                <a:gridCol w="1293223">
                  <a:extLst>
                    <a:ext uri="{9D8B030D-6E8A-4147-A177-3AD203B41FA5}">
                      <a16:colId xmlns="" xmlns:a16="http://schemas.microsoft.com/office/drawing/2014/main" val="465713399"/>
                    </a:ext>
                  </a:extLst>
                </a:gridCol>
                <a:gridCol w="1267097">
                  <a:extLst>
                    <a:ext uri="{9D8B030D-6E8A-4147-A177-3AD203B41FA5}">
                      <a16:colId xmlns="" xmlns:a16="http://schemas.microsoft.com/office/drawing/2014/main" val="2812071595"/>
                    </a:ext>
                  </a:extLst>
                </a:gridCol>
                <a:gridCol w="1450946">
                  <a:extLst>
                    <a:ext uri="{9D8B030D-6E8A-4147-A177-3AD203B41FA5}">
                      <a16:colId xmlns="" xmlns:a16="http://schemas.microsoft.com/office/drawing/2014/main" val="3730446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 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-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5439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Feb. 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1768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Feb. 03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366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Feb. 05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5094405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1837" y="4006941"/>
            <a:ext cx="2222620" cy="4878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CASH ACCOUNT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75211"/>
            <a:ext cx="8596668" cy="5166151"/>
          </a:xfrm>
        </p:spPr>
        <p:txBody>
          <a:bodyPr/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Activity 1:</a:t>
            </a:r>
          </a:p>
          <a:p>
            <a:r>
              <a:rPr lang="en-GB" sz="3200" dirty="0" smtClean="0">
                <a:solidFill>
                  <a:schemeClr val="tx1"/>
                </a:solidFill>
              </a:rPr>
              <a:t>IF the company has a cash balance BD25,000, and paid for salaries expense BD7,000</a:t>
            </a:r>
            <a:r>
              <a:rPr lang="en-GB" sz="4800" dirty="0" smtClean="0">
                <a:solidFill>
                  <a:schemeClr val="tx1"/>
                </a:solidFill>
              </a:rPr>
              <a:t>.</a:t>
            </a:r>
            <a:r>
              <a:rPr lang="en-GB" sz="3200" dirty="0" smtClean="0">
                <a:solidFill>
                  <a:schemeClr val="tx1"/>
                </a:solidFill>
              </a:rPr>
              <a:t>The new cash balance is BD32,000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41" y="3137776"/>
            <a:ext cx="1825045" cy="216843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9" y="3617424"/>
            <a:ext cx="1688786" cy="1688786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1" y="5343233"/>
            <a:ext cx="1365752" cy="1396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990600"/>
            <a:ext cx="4876800" cy="48768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5147951"/>
            <a:ext cx="1328058" cy="132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8195" y="496388"/>
            <a:ext cx="3239588" cy="535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25,000 -7,000 =BD 1,000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06" y="308106"/>
            <a:ext cx="6241788" cy="6241788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5161806"/>
            <a:ext cx="1328058" cy="132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8195" y="496388"/>
            <a:ext cx="3239588" cy="535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25,000 -7,000 =BD 1,000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75211"/>
            <a:ext cx="8596668" cy="5166151"/>
          </a:xfrm>
        </p:spPr>
        <p:txBody>
          <a:bodyPr/>
          <a:lstStyle/>
          <a:p>
            <a:r>
              <a:rPr lang="en-GB" sz="3200" b="1" u="sng" dirty="0">
                <a:solidFill>
                  <a:srgbClr val="FF0000"/>
                </a:solidFill>
              </a:rPr>
              <a:t>Activity </a:t>
            </a:r>
            <a:r>
              <a:rPr lang="en-GB" sz="3200" b="1" u="sng" dirty="0" smtClean="0">
                <a:solidFill>
                  <a:srgbClr val="FF0000"/>
                </a:solidFill>
              </a:rPr>
              <a:t>2:</a:t>
            </a:r>
            <a:endParaRPr lang="en-GB" sz="3200" dirty="0" smtClean="0">
              <a:solidFill>
                <a:schemeClr val="tx1"/>
              </a:solidFill>
            </a:endParaRPr>
          </a:p>
          <a:p>
            <a:r>
              <a:rPr lang="en-GB" sz="3200" dirty="0" smtClean="0">
                <a:solidFill>
                  <a:schemeClr val="tx1"/>
                </a:solidFill>
              </a:rPr>
              <a:t>ABC Company performed services to customer for BD8,000. The Company should be posted in T-account of services revenue in credit side.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41" y="3137776"/>
            <a:ext cx="1825045" cy="216843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9" y="3617424"/>
            <a:ext cx="1688786" cy="1688786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1" y="5093843"/>
            <a:ext cx="1365752" cy="1396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990600"/>
            <a:ext cx="4876800" cy="48768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5147951"/>
            <a:ext cx="1328058" cy="132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Chapter 9: Posting to the ledger accounts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4298"/>
            <a:ext cx="8596668" cy="3265714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This Chapter covers:</a:t>
            </a:r>
          </a:p>
          <a:p>
            <a:r>
              <a:rPr lang="en-GB" sz="2400" dirty="0" smtClean="0"/>
              <a:t>1- The purpose of using the ledger.</a:t>
            </a:r>
          </a:p>
          <a:p>
            <a:r>
              <a:rPr lang="en-GB" sz="2400" dirty="0" smtClean="0"/>
              <a:t>2- The procedures for posting the journal entries to the 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ledger.</a:t>
            </a:r>
          </a:p>
          <a:p>
            <a:r>
              <a:rPr lang="en-GB" sz="2400" dirty="0" smtClean="0"/>
              <a:t>3- Applying posting to ledger accounts.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44" y="126610"/>
            <a:ext cx="1646183" cy="12680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17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06" y="308106"/>
            <a:ext cx="6241788" cy="6241788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5147951"/>
            <a:ext cx="1328058" cy="132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75211"/>
            <a:ext cx="8596668" cy="5166151"/>
          </a:xfrm>
        </p:spPr>
        <p:txBody>
          <a:bodyPr/>
          <a:lstStyle/>
          <a:p>
            <a:r>
              <a:rPr lang="en-GB" sz="3200" b="1" u="sng" dirty="0">
                <a:solidFill>
                  <a:srgbClr val="FF0000"/>
                </a:solidFill>
              </a:rPr>
              <a:t>Activity </a:t>
            </a:r>
            <a:r>
              <a:rPr lang="en-GB" sz="3200" b="1" u="sng" dirty="0" smtClean="0">
                <a:solidFill>
                  <a:srgbClr val="FF0000"/>
                </a:solidFill>
              </a:rPr>
              <a:t>3:</a:t>
            </a:r>
            <a:endParaRPr lang="en-GB" sz="3200" dirty="0" smtClean="0">
              <a:solidFill>
                <a:schemeClr val="tx1"/>
              </a:solidFill>
            </a:endParaRPr>
          </a:p>
          <a:p>
            <a:r>
              <a:rPr lang="en-GB" sz="3200" dirty="0" smtClean="0">
                <a:solidFill>
                  <a:schemeClr val="tx1"/>
                </a:solidFill>
              </a:rPr>
              <a:t>The owner withdrew cash for BD750 for personal use. The Company should be posted in T-account of Drawings in credit side.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41" y="3137776"/>
            <a:ext cx="1825045" cy="216843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9" y="3617424"/>
            <a:ext cx="1688786" cy="168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990600"/>
            <a:ext cx="4876800" cy="4876800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5147951"/>
            <a:ext cx="1328058" cy="132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7646" y="457200"/>
            <a:ext cx="1802674" cy="56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Drawings are: Debit Side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06" y="308106"/>
            <a:ext cx="6241788" cy="6241788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5134096"/>
            <a:ext cx="1328058" cy="1328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57646" y="457200"/>
            <a:ext cx="1802674" cy="56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Drawings are: Debit Side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95304"/>
          </a:xfrm>
        </p:spPr>
        <p:txBody>
          <a:bodyPr>
            <a:normAutofit fontScale="90000"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General Ledger:</a:t>
            </a:r>
            <a:br>
              <a:rPr lang="en-GB" sz="3200" b="1" u="sng" dirty="0" smtClean="0">
                <a:solidFill>
                  <a:srgbClr val="FF0000"/>
                </a:solidFill>
              </a:rPr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The general ledger is the main accounting record of a business which uses double-entry bookkeeping. It will usually include accounts for such items, but we can group accounts in five basic categories</a:t>
            </a:r>
            <a:r>
              <a:rPr lang="en-GB" sz="2400" dirty="0" smtClean="0">
                <a:solidFill>
                  <a:srgbClr val="002060"/>
                </a:solidFill>
              </a:rPr>
              <a:t>:</a:t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     ( Assets, Liabilities, Owner’s Equity, Revenues and Expenses)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74720"/>
            <a:ext cx="8596668" cy="2566641"/>
          </a:xfrm>
        </p:spPr>
        <p:txBody>
          <a:bodyPr/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Posting:</a:t>
            </a:r>
          </a:p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Posting is the process of recording amounts as credits, (right side), and amounts as debits, (left side), in the general journal.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531" y="1581924"/>
            <a:ext cx="8503919" cy="4898573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287689" y="47088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770016" y="5372281"/>
            <a:ext cx="2090057" cy="668566"/>
            <a:chOff x="0" y="0"/>
            <a:chExt cx="1484986" cy="475488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0"/>
              <a:ext cx="14849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09574" y="0"/>
              <a:ext cx="7316" cy="4754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289647" y="4650376"/>
            <a:ext cx="25669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6637899" y="5372281"/>
            <a:ext cx="2304445" cy="731613"/>
            <a:chOff x="0" y="0"/>
            <a:chExt cx="1484986" cy="475488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0"/>
              <a:ext cx="14849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9574" y="0"/>
              <a:ext cx="7316" cy="4754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99123" y="1356370"/>
            <a:ext cx="8211093" cy="4684477"/>
            <a:chOff x="1287689" y="1724296"/>
            <a:chExt cx="7794097" cy="4201152"/>
          </a:xfrm>
        </p:grpSpPr>
        <p:sp>
          <p:nvSpPr>
            <p:cNvPr id="4" name="Rounded Rectangle 3"/>
            <p:cNvSpPr/>
            <p:nvPr/>
          </p:nvSpPr>
          <p:spPr>
            <a:xfrm>
              <a:off x="4121330" y="1724296"/>
              <a:ext cx="2638697" cy="5747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Double Entry System</a:t>
              </a:r>
            </a:p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828800" y="2429691"/>
              <a:ext cx="1972491" cy="6662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Debit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66559" y="2429691"/>
              <a:ext cx="1907178" cy="6662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Credit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799" y="3187336"/>
              <a:ext cx="2505051" cy="1685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Assets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Expenses 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Drawings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Purchases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Sales Returns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1134" y="3259182"/>
              <a:ext cx="2940652" cy="1685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Liabilities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Capital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Revenues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Sales </a:t>
              </a:r>
            </a:p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Purchases Returns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87689" y="5012199"/>
              <a:ext cx="33762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</a:t>
              </a: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                              CR                         </a:t>
              </a:r>
              <a:endParaRPr kumimoji="0" lang="en-GB" alt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236366" y="4798097"/>
              <a:ext cx="2473901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en-US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kumimoji="0" lang="en-GB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                     CR                         </a:t>
              </a:r>
              <a:endPara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endParaRPr lang="en-GB" alt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1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kumimoji="0" lang="en-GB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                         +</a:t>
              </a:r>
              <a:endPara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23062" y="5586894"/>
              <a:ext cx="16049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1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                         -</a:t>
              </a:r>
              <a:endParaRPr lang="en-GB" sz="1600" b="1" dirty="0"/>
            </a:p>
          </p:txBody>
        </p:sp>
        <p:cxnSp>
          <p:nvCxnSpPr>
            <p:cNvPr id="28" name="Straight Arrow Connector 27"/>
            <p:cNvCxnSpPr>
              <a:stCxn id="4" idx="2"/>
              <a:endCxn id="7" idx="7"/>
            </p:cNvCxnSpPr>
            <p:nvPr/>
          </p:nvCxnSpPr>
          <p:spPr>
            <a:xfrm flipH="1">
              <a:off x="3512426" y="2299061"/>
              <a:ext cx="1928253" cy="228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2"/>
              <a:endCxn id="8" idx="1"/>
            </p:cNvCxnSpPr>
            <p:nvPr/>
          </p:nvCxnSpPr>
          <p:spPr>
            <a:xfrm>
              <a:off x="5440679" y="2299061"/>
              <a:ext cx="1605180" cy="2281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4"/>
            </p:cNvCxnSpPr>
            <p:nvPr/>
          </p:nvCxnSpPr>
          <p:spPr>
            <a:xfrm flipH="1">
              <a:off x="2815044" y="3095897"/>
              <a:ext cx="2" cy="214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7790122" y="3109286"/>
              <a:ext cx="2" cy="214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Equal 4"/>
          <p:cNvSpPr/>
          <p:nvPr/>
        </p:nvSpPr>
        <p:spPr>
          <a:xfrm>
            <a:off x="4872446" y="2527255"/>
            <a:ext cx="809897" cy="346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4443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Essential Points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8355"/>
            <a:ext cx="8596668" cy="451300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There is always a set of accounts on the debit side: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1- Expenses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2- Drawings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3- Purchases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4- Sales Returns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There is always a set of accounts on the </a:t>
            </a:r>
            <a:r>
              <a:rPr lang="en-GB" sz="2400" b="1" dirty="0" smtClean="0">
                <a:solidFill>
                  <a:srgbClr val="FF0000"/>
                </a:solidFill>
              </a:rPr>
              <a:t>credit </a:t>
            </a:r>
            <a:r>
              <a:rPr lang="en-GB" sz="2400" b="1" dirty="0">
                <a:solidFill>
                  <a:srgbClr val="FF0000"/>
                </a:solidFill>
              </a:rPr>
              <a:t>side</a:t>
            </a:r>
            <a:r>
              <a:rPr lang="en-GB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1- Revenues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2- Sales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3- Purchases Returns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7760"/>
          </a:xfrm>
        </p:spPr>
        <p:txBody>
          <a:bodyPr>
            <a:normAutofit fontScale="90000"/>
          </a:bodyPr>
          <a:lstStyle/>
          <a:p>
            <a:r>
              <a:rPr lang="en-GB" sz="2800" b="1" u="sng" dirty="0" smtClean="0">
                <a:solidFill>
                  <a:srgbClr val="FF0000"/>
                </a:solidFill>
              </a:rPr>
              <a:t>Illustrate (9-1)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2200" b="1" u="sng" dirty="0" smtClean="0">
                <a:solidFill>
                  <a:schemeClr val="tx1"/>
                </a:solidFill>
              </a:rPr>
              <a:t>cash account.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7360"/>
            <a:ext cx="8596668" cy="4572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Jan. 01: Invested cash BD27,000 for cash in the business.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Jan. 03: Purchased equipment BD3,000 for cash.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Jan. 05:Performed services to customer BD15,000 for cash.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Jan. 07: Paid BD2,000 for salaries expense.</a:t>
            </a:r>
          </a:p>
          <a:p>
            <a:r>
              <a:rPr lang="en-GB" b="1" u="sng" dirty="0" smtClean="0">
                <a:solidFill>
                  <a:srgbClr val="002060"/>
                </a:solidFill>
              </a:rPr>
              <a:t>Solution: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CASH ACCOUNT</a:t>
            </a:r>
            <a:endParaRPr lang="en-GB" sz="24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09415"/>
              </p:ext>
            </p:extLst>
          </p:nvPr>
        </p:nvGraphicFramePr>
        <p:xfrm>
          <a:off x="677334" y="4206723"/>
          <a:ext cx="8466666" cy="235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213">
                  <a:extLst>
                    <a:ext uri="{9D8B030D-6E8A-4147-A177-3AD203B41FA5}">
                      <a16:colId xmlns="" xmlns:a16="http://schemas.microsoft.com/office/drawing/2014/main" val="2670675327"/>
                    </a:ext>
                  </a:extLst>
                </a:gridCol>
                <a:gridCol w="2885669">
                  <a:extLst>
                    <a:ext uri="{9D8B030D-6E8A-4147-A177-3AD203B41FA5}">
                      <a16:colId xmlns="" xmlns:a16="http://schemas.microsoft.com/office/drawing/2014/main" val="2120549057"/>
                    </a:ext>
                  </a:extLst>
                </a:gridCol>
                <a:gridCol w="1313818">
                  <a:extLst>
                    <a:ext uri="{9D8B030D-6E8A-4147-A177-3AD203B41FA5}">
                      <a16:colId xmlns="" xmlns:a16="http://schemas.microsoft.com/office/drawing/2014/main" val="3167319495"/>
                    </a:ext>
                  </a:extLst>
                </a:gridCol>
                <a:gridCol w="1288553">
                  <a:extLst>
                    <a:ext uri="{9D8B030D-6E8A-4147-A177-3AD203B41FA5}">
                      <a16:colId xmlns="" xmlns:a16="http://schemas.microsoft.com/office/drawing/2014/main" val="2774325764"/>
                    </a:ext>
                  </a:extLst>
                </a:gridCol>
                <a:gridCol w="1465413">
                  <a:extLst>
                    <a:ext uri="{9D8B030D-6E8A-4147-A177-3AD203B41FA5}">
                      <a16:colId xmlns="" xmlns:a16="http://schemas.microsoft.com/office/drawing/2014/main" val="339311036"/>
                    </a:ext>
                  </a:extLst>
                </a:gridCol>
              </a:tblGrid>
              <a:tr h="88793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 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-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72833874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5077770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416212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6049220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705465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165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09: Bought supplies BD4,500 for cash.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11: </a:t>
            </a:r>
            <a:r>
              <a:rPr lang="en-GB" dirty="0">
                <a:solidFill>
                  <a:schemeClr val="tx1"/>
                </a:solidFill>
              </a:rPr>
              <a:t>Purchased </a:t>
            </a:r>
            <a:r>
              <a:rPr lang="en-GB" dirty="0" smtClean="0">
                <a:solidFill>
                  <a:schemeClr val="tx1"/>
                </a:solidFill>
              </a:rPr>
              <a:t>supplies BD1,000 on account.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Jan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smtClean="0">
                <a:solidFill>
                  <a:schemeClr val="tx1"/>
                </a:solidFill>
              </a:rPr>
              <a:t>12: Supplies has been used for BD500.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rgbClr val="002060"/>
                </a:solidFill>
              </a:rPr>
              <a:t>Solution: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SUPPLIES ACCOUNT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endParaRPr lang="en-GB" b="1" u="sng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u="sng" dirty="0" smtClean="0">
                <a:solidFill>
                  <a:srgbClr val="FF0000"/>
                </a:solidFill>
              </a:rPr>
              <a:t>Illustrate (9-2):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2200" b="1" u="sng" dirty="0" smtClean="0">
                <a:solidFill>
                  <a:schemeClr val="tx1"/>
                </a:solidFill>
              </a:rPr>
              <a:t>supplies account.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152278"/>
              </p:ext>
            </p:extLst>
          </p:nvPr>
        </p:nvGraphicFramePr>
        <p:xfrm>
          <a:off x="740713" y="4326414"/>
          <a:ext cx="846991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32">
                  <a:extLst>
                    <a:ext uri="{9D8B030D-6E8A-4147-A177-3AD203B41FA5}">
                      <a16:colId xmlns="" xmlns:a16="http://schemas.microsoft.com/office/drawing/2014/main" val="3927556321"/>
                    </a:ext>
                  </a:extLst>
                </a:gridCol>
                <a:gridCol w="2899954">
                  <a:extLst>
                    <a:ext uri="{9D8B030D-6E8A-4147-A177-3AD203B41FA5}">
                      <a16:colId xmlns="" xmlns:a16="http://schemas.microsoft.com/office/drawing/2014/main" val="3750397383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3423560913"/>
                    </a:ext>
                  </a:extLst>
                </a:gridCol>
                <a:gridCol w="1384663">
                  <a:extLst>
                    <a:ext uri="{9D8B030D-6E8A-4147-A177-3AD203B41FA5}">
                      <a16:colId xmlns="" xmlns:a16="http://schemas.microsoft.com/office/drawing/2014/main" val="332837105"/>
                    </a:ext>
                  </a:extLst>
                </a:gridCol>
                <a:gridCol w="1475475">
                  <a:extLst>
                    <a:ext uri="{9D8B030D-6E8A-4147-A177-3AD203B41FA5}">
                      <a16:colId xmlns="" xmlns:a16="http://schemas.microsoft.com/office/drawing/2014/main" val="1295137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 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-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2467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4,500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4,500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9643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5,500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8724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056407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5509"/>
          </a:xfrm>
        </p:spPr>
        <p:txBody>
          <a:bodyPr>
            <a:normAutofit fontScale="90000"/>
          </a:bodyPr>
          <a:lstStyle/>
          <a:p>
            <a:r>
              <a:rPr lang="en-GB" sz="2700" b="1" u="sng" dirty="0">
                <a:solidFill>
                  <a:srgbClr val="FF0000"/>
                </a:solidFill>
              </a:rPr>
              <a:t>Illustrate </a:t>
            </a:r>
            <a:r>
              <a:rPr lang="en-GB" sz="2700" b="1" u="sng" dirty="0" smtClean="0">
                <a:solidFill>
                  <a:srgbClr val="FF0000"/>
                </a:solidFill>
              </a:rPr>
              <a:t>(9-3):</a:t>
            </a:r>
            <a:r>
              <a:rPr lang="en-GB" sz="4000" b="1" dirty="0">
                <a:solidFill>
                  <a:schemeClr val="tx1"/>
                </a:solidFill>
              </a:rPr>
              <a:t/>
            </a:r>
            <a:br>
              <a:rPr lang="en-GB" sz="4000" b="1" dirty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2000" b="1" u="sng" dirty="0" smtClean="0">
                <a:solidFill>
                  <a:schemeClr val="tx1"/>
                </a:solidFill>
              </a:rPr>
              <a:t>account payable.</a:t>
            </a:r>
            <a:r>
              <a:rPr lang="en-GB" sz="4000" b="1" dirty="0">
                <a:solidFill>
                  <a:schemeClr val="tx1"/>
                </a:solidFill>
              </a:rPr>
              <a:t/>
            </a:r>
            <a:br>
              <a:rPr lang="en-GB" sz="4000" b="1" dirty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108"/>
            <a:ext cx="8596668" cy="480713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12: </a:t>
            </a:r>
            <a:r>
              <a:rPr lang="en-GB" dirty="0">
                <a:solidFill>
                  <a:schemeClr val="tx1"/>
                </a:solidFill>
              </a:rPr>
              <a:t>Bought </a:t>
            </a:r>
            <a:r>
              <a:rPr lang="en-GB" dirty="0" smtClean="0">
                <a:solidFill>
                  <a:schemeClr val="tx1"/>
                </a:solidFill>
              </a:rPr>
              <a:t>equipment BD1,200 on credit.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13: </a:t>
            </a:r>
            <a:r>
              <a:rPr lang="en-GB" dirty="0">
                <a:solidFill>
                  <a:schemeClr val="tx1"/>
                </a:solidFill>
              </a:rPr>
              <a:t>Purchased </a:t>
            </a:r>
            <a:r>
              <a:rPr lang="en-GB" dirty="0" smtClean="0">
                <a:solidFill>
                  <a:schemeClr val="tx1"/>
                </a:solidFill>
              </a:rPr>
              <a:t>goods BD7,200 </a:t>
            </a:r>
            <a:r>
              <a:rPr lang="en-GB" dirty="0">
                <a:solidFill>
                  <a:schemeClr val="tx1"/>
                </a:solidFill>
              </a:rPr>
              <a:t>on </a:t>
            </a:r>
            <a:r>
              <a:rPr lang="en-GB" dirty="0" smtClean="0">
                <a:solidFill>
                  <a:schemeClr val="tx1"/>
                </a:solidFill>
              </a:rPr>
              <a:t>account from Ahmed Est.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Jan. 14: </a:t>
            </a:r>
            <a:r>
              <a:rPr lang="en-GB" dirty="0" smtClean="0">
                <a:solidFill>
                  <a:schemeClr val="tx1"/>
                </a:solidFill>
              </a:rPr>
              <a:t>Returned goods to Ahmed for BD200 on credit.</a:t>
            </a: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16: Paid full amount due to Ahmed Est.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rgbClr val="002060"/>
                </a:solidFill>
              </a:rPr>
              <a:t>Solution: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ACCOUNT PAYABLE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82212"/>
              </p:ext>
            </p:extLst>
          </p:nvPr>
        </p:nvGraphicFramePr>
        <p:xfrm>
          <a:off x="677334" y="4220512"/>
          <a:ext cx="812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969">
                  <a:extLst>
                    <a:ext uri="{9D8B030D-6E8A-4147-A177-3AD203B41FA5}">
                      <a16:colId xmlns="" xmlns:a16="http://schemas.microsoft.com/office/drawing/2014/main" val="3317592757"/>
                    </a:ext>
                  </a:extLst>
                </a:gridCol>
                <a:gridCol w="2416628">
                  <a:extLst>
                    <a:ext uri="{9D8B030D-6E8A-4147-A177-3AD203B41FA5}">
                      <a16:colId xmlns="" xmlns:a16="http://schemas.microsoft.com/office/drawing/2014/main" val="2541402212"/>
                    </a:ext>
                  </a:extLst>
                </a:gridCol>
                <a:gridCol w="1541418">
                  <a:extLst>
                    <a:ext uri="{9D8B030D-6E8A-4147-A177-3AD203B41FA5}">
                      <a16:colId xmlns="" xmlns:a16="http://schemas.microsoft.com/office/drawing/2014/main" val="2173140454"/>
                    </a:ext>
                  </a:extLst>
                </a:gridCol>
                <a:gridCol w="1288385">
                  <a:extLst>
                    <a:ext uri="{9D8B030D-6E8A-4147-A177-3AD203B41FA5}">
                      <a16:colId xmlns="" xmlns:a16="http://schemas.microsoft.com/office/drawing/2014/main" val="3569884497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622189262"/>
                    </a:ext>
                  </a:extLst>
                </a:gridCol>
              </a:tblGrid>
              <a:tr h="62571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+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50825985"/>
                  </a:ext>
                </a:extLst>
              </a:tr>
              <a:tr h="36251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1,200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5639103"/>
                  </a:ext>
                </a:extLst>
              </a:tr>
              <a:tr h="3625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7,200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8,400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7185800"/>
                  </a:ext>
                </a:extLst>
              </a:tr>
              <a:tr h="3625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8,200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777653"/>
                  </a:ext>
                </a:extLst>
              </a:tr>
              <a:tr h="3625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1,200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77328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0194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Illustrate </a:t>
            </a:r>
            <a:r>
              <a:rPr lang="en-GB" sz="2400" b="1" u="sng" dirty="0" smtClean="0">
                <a:solidFill>
                  <a:srgbClr val="FF0000"/>
                </a:solidFill>
              </a:rPr>
              <a:t>(9-4):</a:t>
            </a:r>
            <a:r>
              <a:rPr lang="en-GB" sz="2400" b="1" dirty="0">
                <a:solidFill>
                  <a:schemeClr val="tx1"/>
                </a:solidFill>
              </a:rPr>
              <a:t/>
            </a: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1800" b="1" dirty="0">
                <a:solidFill>
                  <a:schemeClr val="tx1"/>
                </a:solidFill>
              </a:rPr>
              <a:t>You are required to post the following transactions in the ledger of </a:t>
            </a:r>
            <a:r>
              <a:rPr lang="en-GB" sz="1800" b="1" u="sng" dirty="0">
                <a:solidFill>
                  <a:schemeClr val="tx1"/>
                </a:solidFill>
              </a:rPr>
              <a:t>account </a:t>
            </a:r>
            <a:r>
              <a:rPr lang="en-GB" sz="1800" b="1" u="sng" dirty="0" smtClean="0">
                <a:solidFill>
                  <a:schemeClr val="tx1"/>
                </a:solidFill>
              </a:rPr>
              <a:t>receivable.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794"/>
            <a:ext cx="8596668" cy="468956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17: Performed services to customer for BD9,400 on </a:t>
            </a:r>
            <a:r>
              <a:rPr lang="en-GB" dirty="0">
                <a:solidFill>
                  <a:schemeClr val="tx1"/>
                </a:solidFill>
              </a:rPr>
              <a:t>credit.</a:t>
            </a: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18: Sold goods BD12,800 to Abdulla on credit.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20: </a:t>
            </a:r>
            <a:r>
              <a:rPr lang="en-GB" dirty="0">
                <a:solidFill>
                  <a:schemeClr val="tx1"/>
                </a:solidFill>
              </a:rPr>
              <a:t>Returned goods </a:t>
            </a:r>
            <a:r>
              <a:rPr lang="en-GB" dirty="0" smtClean="0">
                <a:solidFill>
                  <a:schemeClr val="tx1"/>
                </a:solidFill>
              </a:rPr>
              <a:t>from Abdulla </a:t>
            </a: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BD800 </a:t>
            </a:r>
            <a:r>
              <a:rPr lang="en-GB" dirty="0">
                <a:solidFill>
                  <a:schemeClr val="tx1"/>
                </a:solidFill>
              </a:rPr>
              <a:t>on credit.</a:t>
            </a:r>
          </a:p>
          <a:p>
            <a:r>
              <a:rPr lang="en-GB" dirty="0">
                <a:solidFill>
                  <a:schemeClr val="tx1"/>
                </a:solidFill>
              </a:rPr>
              <a:t>Jan. </a:t>
            </a:r>
            <a:r>
              <a:rPr lang="en-GB" dirty="0" smtClean="0">
                <a:solidFill>
                  <a:schemeClr val="tx1"/>
                </a:solidFill>
              </a:rPr>
              <a:t>21: Received full amount  from Abdulla.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rgbClr val="002060"/>
                </a:solidFill>
              </a:rPr>
              <a:t>Solution:</a:t>
            </a:r>
          </a:p>
          <a:p>
            <a:r>
              <a:rPr lang="en-GB" b="1" dirty="0">
                <a:solidFill>
                  <a:srgbClr val="FF0000"/>
                </a:solidFill>
              </a:rPr>
              <a:t>ACCOUNT </a:t>
            </a:r>
            <a:r>
              <a:rPr lang="en-GB" b="1" dirty="0" smtClean="0">
                <a:solidFill>
                  <a:srgbClr val="FF0000"/>
                </a:solidFill>
              </a:rPr>
              <a:t>RECEIVABLE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50214"/>
              </p:ext>
            </p:extLst>
          </p:nvPr>
        </p:nvGraphicFramePr>
        <p:xfrm>
          <a:off x="804091" y="4011506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18">
                  <a:extLst>
                    <a:ext uri="{9D8B030D-6E8A-4147-A177-3AD203B41FA5}">
                      <a16:colId xmlns="" xmlns:a16="http://schemas.microsoft.com/office/drawing/2014/main" val="3281355263"/>
                    </a:ext>
                  </a:extLst>
                </a:gridCol>
                <a:gridCol w="2364377">
                  <a:extLst>
                    <a:ext uri="{9D8B030D-6E8A-4147-A177-3AD203B41FA5}">
                      <a16:colId xmlns="" xmlns:a16="http://schemas.microsoft.com/office/drawing/2014/main" val="1227677714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437980753"/>
                    </a:ext>
                  </a:extLst>
                </a:gridCol>
                <a:gridCol w="1358537">
                  <a:extLst>
                    <a:ext uri="{9D8B030D-6E8A-4147-A177-3AD203B41FA5}">
                      <a16:colId xmlns="" xmlns:a16="http://schemas.microsoft.com/office/drawing/2014/main" val="3392922125"/>
                    </a:ext>
                  </a:extLst>
                </a:gridCol>
                <a:gridCol w="1603828">
                  <a:extLst>
                    <a:ext uri="{9D8B030D-6E8A-4147-A177-3AD203B41FA5}">
                      <a16:colId xmlns="" xmlns:a16="http://schemas.microsoft.com/office/drawing/2014/main" val="1617867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Date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Explanation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Debit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Credit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Balance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+Dr</a:t>
                      </a:r>
                      <a:r>
                        <a:rPr lang="en-GB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/ - Cr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2412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Jan. 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9,400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9,400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2642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12,800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22,200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8420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21,400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154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Jan.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12,000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9,400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75483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</TotalTime>
  <Words>1005</Words>
  <Application>Microsoft Office PowerPoint</Application>
  <PresentationFormat>Widescreen</PresentationFormat>
  <Paragraphs>303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Chapter 9: Posting to the ledger accounts </vt:lpstr>
      <vt:lpstr>General Ledger:  The general ledger is the main accounting record of a business which uses double-entry bookkeeping. It will usually include accounts for such items, but we can group accounts in five basic categories:       ( Assets, Liabilities, Owner’s Equity, Revenues and Expenses)</vt:lpstr>
      <vt:lpstr>PowerPoint Presentation</vt:lpstr>
      <vt:lpstr>Essential Points</vt:lpstr>
      <vt:lpstr>Illustrate (9-1) You are required to post the following transactions in the ledger of cash account. </vt:lpstr>
      <vt:lpstr>Illustrate (9-2): You are required to post the following transactions in the ledger of supplies account. </vt:lpstr>
      <vt:lpstr>Illustrate (9-3): You are required to post the following transactions in the ledger of account payable. </vt:lpstr>
      <vt:lpstr>Illustrate (9-4): You are required to post the following transactions in the ledger of account receivable.</vt:lpstr>
      <vt:lpstr>Illustrate (9-5): You are required to post the following transactions in the ledger of sales account.</vt:lpstr>
      <vt:lpstr>Illustrate (9-6): You are required to post the following transactions in the ledger of purchases account.</vt:lpstr>
      <vt:lpstr>Illustrate (9-7): You are required to post the following transactions in the ledger of advertising expense.</vt:lpstr>
      <vt:lpstr>Illustrate (9-8): You are required to post the following transactions in the ledger of drawings account.</vt:lpstr>
      <vt:lpstr>Illustrate (9-9): From the following general journal post to the ledger of cash account.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Post to the ledger account</dc:title>
  <dc:creator>HP</dc:creator>
  <cp:lastModifiedBy>MOE</cp:lastModifiedBy>
  <cp:revision>80</cp:revision>
  <dcterms:created xsi:type="dcterms:W3CDTF">2020-03-02T15:41:51Z</dcterms:created>
  <dcterms:modified xsi:type="dcterms:W3CDTF">2020-03-14T09:42:05Z</dcterms:modified>
</cp:coreProperties>
</file>