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8" r:id="rId4"/>
    <p:sldId id="259" r:id="rId5"/>
    <p:sldId id="267" r:id="rId6"/>
    <p:sldId id="260" r:id="rId7"/>
    <p:sldId id="261" r:id="rId8"/>
    <p:sldId id="262" r:id="rId9"/>
    <p:sldId id="263" r:id="rId10"/>
    <p:sldId id="264" r:id="rId11"/>
    <p:sldId id="271"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48"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47EED9-1D88-4EC4-9C97-0AEAD9D1578A}" type="doc">
      <dgm:prSet loTypeId="urn:microsoft.com/office/officeart/2005/8/layout/default#8" loCatId="list" qsTypeId="urn:microsoft.com/office/officeart/2005/8/quickstyle/simple1" qsCatId="simple" csTypeId="urn:microsoft.com/office/officeart/2005/8/colors/accent1_2" csCatId="accent1" phldr="1"/>
      <dgm:spPr/>
      <dgm:t>
        <a:bodyPr/>
        <a:lstStyle/>
        <a:p>
          <a:endParaRPr lang="en-US"/>
        </a:p>
      </dgm:t>
    </dgm:pt>
    <dgm:pt modelId="{952630EF-F111-4600-A1E9-D0A700285368}" type="pres">
      <dgm:prSet presAssocID="{4847EED9-1D88-4EC4-9C97-0AEAD9D1578A}" presName="diagram" presStyleCnt="0">
        <dgm:presLayoutVars>
          <dgm:dir/>
          <dgm:resizeHandles val="exact"/>
        </dgm:presLayoutVars>
      </dgm:prSet>
      <dgm:spPr/>
      <dgm:t>
        <a:bodyPr/>
        <a:lstStyle/>
        <a:p>
          <a:endParaRPr lang="en-US"/>
        </a:p>
      </dgm:t>
    </dgm:pt>
  </dgm:ptLst>
  <dgm:cxnLst>
    <dgm:cxn modelId="{2C74726E-50C2-43AB-90EE-38424956160B}" type="presOf" srcId="{4847EED9-1D88-4EC4-9C97-0AEAD9D1578A}" destId="{952630EF-F111-4600-A1E9-D0A700285368}" srcOrd="0" destOrd="0" presId="urn:microsoft.com/office/officeart/2005/8/layout/default#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47EED9-1D88-4EC4-9C97-0AEAD9D1578A}" type="doc">
      <dgm:prSet loTypeId="urn:microsoft.com/office/officeart/2005/8/layout/default#9" loCatId="list" qsTypeId="urn:microsoft.com/office/officeart/2005/8/quickstyle/simple1" qsCatId="simple" csTypeId="urn:microsoft.com/office/officeart/2005/8/colors/accent1_2" csCatId="accent1" phldr="1"/>
      <dgm:spPr/>
      <dgm:t>
        <a:bodyPr/>
        <a:lstStyle/>
        <a:p>
          <a:endParaRPr lang="en-US"/>
        </a:p>
      </dgm:t>
    </dgm:pt>
    <dgm:pt modelId="{952630EF-F111-4600-A1E9-D0A700285368}" type="pres">
      <dgm:prSet presAssocID="{4847EED9-1D88-4EC4-9C97-0AEAD9D1578A}" presName="diagram" presStyleCnt="0">
        <dgm:presLayoutVars>
          <dgm:dir/>
          <dgm:resizeHandles val="exact"/>
        </dgm:presLayoutVars>
      </dgm:prSet>
      <dgm:spPr/>
      <dgm:t>
        <a:bodyPr/>
        <a:lstStyle/>
        <a:p>
          <a:endParaRPr lang="en-US"/>
        </a:p>
      </dgm:t>
    </dgm:pt>
  </dgm:ptLst>
  <dgm:cxnLst>
    <dgm:cxn modelId="{BD5AD33C-6DAB-4852-8BE9-08CFC3641994}" type="presOf" srcId="{4847EED9-1D88-4EC4-9C97-0AEAD9D1578A}" destId="{952630EF-F111-4600-A1E9-D0A700285368}" srcOrd="0" destOrd="0" presId="urn:microsoft.com/office/officeart/2005/8/layout/defaul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47EED9-1D88-4EC4-9C97-0AEAD9D1578A}" type="doc">
      <dgm:prSet loTypeId="urn:microsoft.com/office/officeart/2005/8/layout/default#10" loCatId="list" qsTypeId="urn:microsoft.com/office/officeart/2005/8/quickstyle/simple1" qsCatId="simple" csTypeId="urn:microsoft.com/office/officeart/2005/8/colors/accent1_2" csCatId="accent1" phldr="1"/>
      <dgm:spPr/>
      <dgm:t>
        <a:bodyPr/>
        <a:lstStyle/>
        <a:p>
          <a:endParaRPr lang="en-US"/>
        </a:p>
      </dgm:t>
    </dgm:pt>
    <dgm:pt modelId="{A8E710E7-A042-4AB0-9F40-F6E76C4A3D07}">
      <dgm:prSet phldrT="[Text]" custT="1">
        <dgm:style>
          <a:lnRef idx="3">
            <a:schemeClr val="lt1"/>
          </a:lnRef>
          <a:fillRef idx="1">
            <a:schemeClr val="accent6"/>
          </a:fillRef>
          <a:effectRef idx="1">
            <a:schemeClr val="accent6"/>
          </a:effectRef>
          <a:fontRef idx="minor">
            <a:schemeClr val="lt1"/>
          </a:fontRef>
        </dgm:style>
      </dgm:prSet>
      <dgm:spPr/>
      <dgm:t>
        <a:bodyPr/>
        <a:lstStyle/>
        <a:p>
          <a:pPr algn="ctr"/>
          <a:r>
            <a:rPr lang="ar-BH" sz="2000" dirty="0" smtClean="0">
              <a:solidFill>
                <a:schemeClr val="tx1"/>
              </a:solidFill>
            </a:rPr>
            <a:t>4- تجارة المخدرات.</a:t>
          </a:r>
          <a:endParaRPr lang="en-US" sz="2000" dirty="0">
            <a:solidFill>
              <a:schemeClr val="tx1"/>
            </a:solidFill>
          </a:endParaRPr>
        </a:p>
      </dgm:t>
    </dgm:pt>
    <dgm:pt modelId="{200378BE-997A-4039-B04C-D585C72024F7}" type="parTrans" cxnId="{C917950E-4C2E-4A44-B461-D81C2513A935}">
      <dgm:prSet/>
      <dgm:spPr/>
      <dgm:t>
        <a:bodyPr/>
        <a:lstStyle/>
        <a:p>
          <a:pPr algn="ctr"/>
          <a:endParaRPr lang="en-US" sz="2000">
            <a:solidFill>
              <a:schemeClr val="tx1"/>
            </a:solidFill>
          </a:endParaRPr>
        </a:p>
      </dgm:t>
    </dgm:pt>
    <dgm:pt modelId="{F0D6711E-6E63-4482-A5A9-04884D1485DA}" type="sibTrans" cxnId="{C917950E-4C2E-4A44-B461-D81C2513A935}">
      <dgm:prSet/>
      <dgm:spPr/>
      <dgm:t>
        <a:bodyPr/>
        <a:lstStyle/>
        <a:p>
          <a:pPr algn="ctr"/>
          <a:endParaRPr lang="en-US" sz="2000">
            <a:solidFill>
              <a:schemeClr val="tx1"/>
            </a:solidFill>
          </a:endParaRPr>
        </a:p>
      </dgm:t>
    </dgm:pt>
    <dgm:pt modelId="{847FD432-6B05-4E6A-8469-11B6AC6268E4}">
      <dgm:prSet phldrT="[Text]" custT="1">
        <dgm:style>
          <a:lnRef idx="1">
            <a:schemeClr val="accent6"/>
          </a:lnRef>
          <a:fillRef idx="2">
            <a:schemeClr val="accent6"/>
          </a:fillRef>
          <a:effectRef idx="1">
            <a:schemeClr val="accent6"/>
          </a:effectRef>
          <a:fontRef idx="minor">
            <a:schemeClr val="dk1"/>
          </a:fontRef>
        </dgm:style>
      </dgm:prSet>
      <dgm:spPr/>
      <dgm:t>
        <a:bodyPr/>
        <a:lstStyle/>
        <a:p>
          <a:pPr algn="ctr"/>
          <a:r>
            <a:rPr lang="ar-BH" sz="2000" dirty="0" smtClean="0">
              <a:solidFill>
                <a:schemeClr val="tx1"/>
              </a:solidFill>
            </a:rPr>
            <a:t>3- السرقة والنصب والاحتيال.</a:t>
          </a:r>
          <a:endParaRPr lang="en-US" sz="2000" dirty="0">
            <a:solidFill>
              <a:schemeClr val="tx1"/>
            </a:solidFill>
          </a:endParaRPr>
        </a:p>
      </dgm:t>
    </dgm:pt>
    <dgm:pt modelId="{2E0EA9BD-8EC2-43A3-AF4C-82A3DA0147B5}" type="parTrans" cxnId="{2DB0389D-0F26-4388-9A53-C3A1007675D7}">
      <dgm:prSet/>
      <dgm:spPr/>
      <dgm:t>
        <a:bodyPr/>
        <a:lstStyle/>
        <a:p>
          <a:pPr algn="ctr"/>
          <a:endParaRPr lang="en-US" sz="2000">
            <a:solidFill>
              <a:schemeClr val="tx1"/>
            </a:solidFill>
          </a:endParaRPr>
        </a:p>
      </dgm:t>
    </dgm:pt>
    <dgm:pt modelId="{EEAED64F-21FE-40FC-85A4-A101F49D6A91}" type="sibTrans" cxnId="{2DB0389D-0F26-4388-9A53-C3A1007675D7}">
      <dgm:prSet/>
      <dgm:spPr/>
      <dgm:t>
        <a:bodyPr/>
        <a:lstStyle/>
        <a:p>
          <a:pPr algn="ctr"/>
          <a:endParaRPr lang="en-US" sz="2000">
            <a:solidFill>
              <a:schemeClr val="tx1"/>
            </a:solidFill>
          </a:endParaRPr>
        </a:p>
      </dgm:t>
    </dgm:pt>
    <dgm:pt modelId="{61BD6F3F-7743-414E-BF3E-4E57345EC739}">
      <dgm:prSet phldrT="[Text]" custT="1">
        <dgm:style>
          <a:lnRef idx="3">
            <a:schemeClr val="lt1"/>
          </a:lnRef>
          <a:fillRef idx="1">
            <a:schemeClr val="accent6"/>
          </a:fillRef>
          <a:effectRef idx="1">
            <a:schemeClr val="accent6"/>
          </a:effectRef>
          <a:fontRef idx="minor">
            <a:schemeClr val="lt1"/>
          </a:fontRef>
        </dgm:style>
      </dgm:prSet>
      <dgm:spPr/>
      <dgm:t>
        <a:bodyPr/>
        <a:lstStyle/>
        <a:p>
          <a:pPr algn="ctr"/>
          <a:r>
            <a:rPr lang="ar-BH" sz="2000" dirty="0" smtClean="0">
              <a:solidFill>
                <a:schemeClr val="tx1"/>
              </a:solidFill>
            </a:rPr>
            <a:t>2- الرشوة والاختلاس والتهرب الضريبي.</a:t>
          </a:r>
          <a:endParaRPr lang="en-US" sz="2000" dirty="0">
            <a:solidFill>
              <a:schemeClr val="tx1"/>
            </a:solidFill>
          </a:endParaRPr>
        </a:p>
      </dgm:t>
    </dgm:pt>
    <dgm:pt modelId="{BF693040-350A-4859-A8FD-9B8900004941}" type="parTrans" cxnId="{15A450A2-7B26-49C9-A076-5F70973AE1BC}">
      <dgm:prSet/>
      <dgm:spPr/>
      <dgm:t>
        <a:bodyPr/>
        <a:lstStyle/>
        <a:p>
          <a:pPr algn="ctr"/>
          <a:endParaRPr lang="en-US" sz="2000">
            <a:solidFill>
              <a:schemeClr val="tx1"/>
            </a:solidFill>
          </a:endParaRPr>
        </a:p>
      </dgm:t>
    </dgm:pt>
    <dgm:pt modelId="{0A8EAC36-238E-443E-8301-143F1B3F94DC}" type="sibTrans" cxnId="{15A450A2-7B26-49C9-A076-5F70973AE1BC}">
      <dgm:prSet/>
      <dgm:spPr/>
      <dgm:t>
        <a:bodyPr/>
        <a:lstStyle/>
        <a:p>
          <a:pPr algn="ctr"/>
          <a:endParaRPr lang="en-US" sz="2000">
            <a:solidFill>
              <a:schemeClr val="tx1"/>
            </a:solidFill>
          </a:endParaRPr>
        </a:p>
      </dgm:t>
    </dgm:pt>
    <dgm:pt modelId="{3062C69C-72F3-4F2E-B04C-040A2D7DB495}">
      <dgm:prSet phldrT="[Text]" custT="1">
        <dgm:style>
          <a:lnRef idx="1">
            <a:schemeClr val="accent6"/>
          </a:lnRef>
          <a:fillRef idx="2">
            <a:schemeClr val="accent6"/>
          </a:fillRef>
          <a:effectRef idx="1">
            <a:schemeClr val="accent6"/>
          </a:effectRef>
          <a:fontRef idx="minor">
            <a:schemeClr val="dk1"/>
          </a:fontRef>
        </dgm:style>
      </dgm:prSet>
      <dgm:spPr/>
      <dgm:t>
        <a:bodyPr/>
        <a:lstStyle/>
        <a:p>
          <a:pPr algn="ctr"/>
          <a:r>
            <a:rPr lang="ar-BH" sz="2000" dirty="0" smtClean="0">
              <a:solidFill>
                <a:schemeClr val="tx1"/>
              </a:solidFill>
            </a:rPr>
            <a:t>8- تزوير النقود.</a:t>
          </a:r>
          <a:endParaRPr lang="en-US" sz="2000" dirty="0">
            <a:solidFill>
              <a:schemeClr val="tx1"/>
            </a:solidFill>
          </a:endParaRPr>
        </a:p>
      </dgm:t>
    </dgm:pt>
    <dgm:pt modelId="{DE8C03D0-4DA4-4D06-B9E0-136F05BD0F74}" type="parTrans" cxnId="{67659D59-9DF8-452D-84D8-79F8CB2964AA}">
      <dgm:prSet/>
      <dgm:spPr/>
      <dgm:t>
        <a:bodyPr/>
        <a:lstStyle/>
        <a:p>
          <a:pPr algn="ctr"/>
          <a:endParaRPr lang="en-US" sz="2000">
            <a:solidFill>
              <a:schemeClr val="tx1"/>
            </a:solidFill>
          </a:endParaRPr>
        </a:p>
      </dgm:t>
    </dgm:pt>
    <dgm:pt modelId="{4DF13DD6-ED76-4C8F-912E-69D9B4EEBB02}" type="sibTrans" cxnId="{67659D59-9DF8-452D-84D8-79F8CB2964AA}">
      <dgm:prSet/>
      <dgm:spPr/>
      <dgm:t>
        <a:bodyPr/>
        <a:lstStyle/>
        <a:p>
          <a:pPr algn="ctr"/>
          <a:endParaRPr lang="en-US" sz="2000">
            <a:solidFill>
              <a:schemeClr val="tx1"/>
            </a:solidFill>
          </a:endParaRPr>
        </a:p>
      </dgm:t>
    </dgm:pt>
    <dgm:pt modelId="{CFC621C5-B6FA-41CB-A385-FC3B5BEE3649}">
      <dgm:prSet phldrT="[Text]" custT="1">
        <dgm:style>
          <a:lnRef idx="3">
            <a:schemeClr val="lt1"/>
          </a:lnRef>
          <a:fillRef idx="1">
            <a:schemeClr val="accent6"/>
          </a:fillRef>
          <a:effectRef idx="1">
            <a:schemeClr val="accent6"/>
          </a:effectRef>
          <a:fontRef idx="minor">
            <a:schemeClr val="lt1"/>
          </a:fontRef>
        </dgm:style>
      </dgm:prSet>
      <dgm:spPr/>
      <dgm:t>
        <a:bodyPr/>
        <a:lstStyle/>
        <a:p>
          <a:pPr algn="ctr"/>
          <a:r>
            <a:rPr lang="ar-BH" sz="2000" dirty="0" smtClean="0">
              <a:solidFill>
                <a:schemeClr val="tx1"/>
              </a:solidFill>
            </a:rPr>
            <a:t>7- الفساد الإداري والمالي.</a:t>
          </a:r>
          <a:endParaRPr lang="en-US" sz="2000" dirty="0">
            <a:solidFill>
              <a:schemeClr val="tx1"/>
            </a:solidFill>
          </a:endParaRPr>
        </a:p>
      </dgm:t>
    </dgm:pt>
    <dgm:pt modelId="{1C87D4CB-4486-4A47-A178-2F0D67C848E2}" type="parTrans" cxnId="{07DD353B-AD0F-4F07-BAD8-D9E6FB5F5296}">
      <dgm:prSet/>
      <dgm:spPr/>
      <dgm:t>
        <a:bodyPr/>
        <a:lstStyle/>
        <a:p>
          <a:pPr algn="ctr"/>
          <a:endParaRPr lang="en-US" sz="2000">
            <a:solidFill>
              <a:schemeClr val="tx1"/>
            </a:solidFill>
          </a:endParaRPr>
        </a:p>
      </dgm:t>
    </dgm:pt>
    <dgm:pt modelId="{DBCDC8D6-7458-4097-9600-BDAC1F27FC2D}" type="sibTrans" cxnId="{07DD353B-AD0F-4F07-BAD8-D9E6FB5F5296}">
      <dgm:prSet/>
      <dgm:spPr/>
      <dgm:t>
        <a:bodyPr/>
        <a:lstStyle/>
        <a:p>
          <a:pPr algn="ctr"/>
          <a:endParaRPr lang="en-US" sz="2000">
            <a:solidFill>
              <a:schemeClr val="tx1"/>
            </a:solidFill>
          </a:endParaRPr>
        </a:p>
      </dgm:t>
    </dgm:pt>
    <dgm:pt modelId="{F62F0595-4727-4ED8-BD8F-6C0C10A83460}">
      <dgm:prSet custT="1">
        <dgm:style>
          <a:lnRef idx="1">
            <a:schemeClr val="accent6"/>
          </a:lnRef>
          <a:fillRef idx="2">
            <a:schemeClr val="accent6"/>
          </a:fillRef>
          <a:effectRef idx="1">
            <a:schemeClr val="accent6"/>
          </a:effectRef>
          <a:fontRef idx="minor">
            <a:schemeClr val="dk1"/>
          </a:fontRef>
        </dgm:style>
      </dgm:prSet>
      <dgm:spPr/>
      <dgm:t>
        <a:bodyPr/>
        <a:lstStyle/>
        <a:p>
          <a:pPr algn="ctr" rtl="1"/>
          <a:r>
            <a:rPr lang="ar-BH" sz="2000" dirty="0" smtClean="0">
              <a:solidFill>
                <a:schemeClr val="tx1"/>
              </a:solidFill>
            </a:rPr>
            <a:t>   1- التهريب بكافة أنواعه.</a:t>
          </a:r>
          <a:endParaRPr lang="en-US" sz="2000" dirty="0">
            <a:solidFill>
              <a:schemeClr val="tx1"/>
            </a:solidFill>
          </a:endParaRPr>
        </a:p>
      </dgm:t>
    </dgm:pt>
    <dgm:pt modelId="{442B3380-C564-40AD-A24A-3C2B730EFAE7}" type="parTrans" cxnId="{D7E5AF48-E3CB-46AE-AE5B-7261688E0EB1}">
      <dgm:prSet/>
      <dgm:spPr/>
      <dgm:t>
        <a:bodyPr/>
        <a:lstStyle/>
        <a:p>
          <a:pPr algn="ctr"/>
          <a:endParaRPr lang="en-US" sz="2000">
            <a:solidFill>
              <a:schemeClr val="tx1"/>
            </a:solidFill>
          </a:endParaRPr>
        </a:p>
      </dgm:t>
    </dgm:pt>
    <dgm:pt modelId="{E96B4047-4070-413C-9897-81CA950033B6}" type="sibTrans" cxnId="{D7E5AF48-E3CB-46AE-AE5B-7261688E0EB1}">
      <dgm:prSet/>
      <dgm:spPr/>
      <dgm:t>
        <a:bodyPr/>
        <a:lstStyle/>
        <a:p>
          <a:pPr algn="ctr"/>
          <a:endParaRPr lang="en-US" sz="2000">
            <a:solidFill>
              <a:schemeClr val="tx1"/>
            </a:solidFill>
          </a:endParaRPr>
        </a:p>
      </dgm:t>
    </dgm:pt>
    <dgm:pt modelId="{26427384-9D8A-4F7C-AF6F-54F3AE4B8E1B}">
      <dgm:prSet custT="1">
        <dgm:style>
          <a:lnRef idx="1">
            <a:schemeClr val="accent6"/>
          </a:lnRef>
          <a:fillRef idx="2">
            <a:schemeClr val="accent6"/>
          </a:fillRef>
          <a:effectRef idx="1">
            <a:schemeClr val="accent6"/>
          </a:effectRef>
          <a:fontRef idx="minor">
            <a:schemeClr val="dk1"/>
          </a:fontRef>
        </dgm:style>
      </dgm:prSet>
      <dgm:spPr/>
      <dgm:t>
        <a:bodyPr/>
        <a:lstStyle/>
        <a:p>
          <a:pPr algn="ctr"/>
          <a:r>
            <a:rPr lang="ar-BH" sz="2000" dirty="0" smtClean="0">
              <a:solidFill>
                <a:schemeClr val="tx1"/>
              </a:solidFill>
            </a:rPr>
            <a:t>6- تجارة الأسلحة.</a:t>
          </a:r>
          <a:endParaRPr lang="en-US" sz="2000" dirty="0">
            <a:solidFill>
              <a:schemeClr val="tx1"/>
            </a:solidFill>
          </a:endParaRPr>
        </a:p>
      </dgm:t>
    </dgm:pt>
    <dgm:pt modelId="{01049EBD-8A5D-4765-BB1D-FDDF3932F4C8}" type="parTrans" cxnId="{85D0DC58-28AE-40CC-B0B5-5FFD18F364F1}">
      <dgm:prSet/>
      <dgm:spPr/>
      <dgm:t>
        <a:bodyPr/>
        <a:lstStyle/>
        <a:p>
          <a:pPr algn="ctr"/>
          <a:endParaRPr lang="en-US" sz="2000">
            <a:solidFill>
              <a:schemeClr val="tx1"/>
            </a:solidFill>
          </a:endParaRPr>
        </a:p>
      </dgm:t>
    </dgm:pt>
    <dgm:pt modelId="{13A206C8-1B3C-4DAC-9A41-579B11B1C2F2}" type="sibTrans" cxnId="{85D0DC58-28AE-40CC-B0B5-5FFD18F364F1}">
      <dgm:prSet/>
      <dgm:spPr/>
      <dgm:t>
        <a:bodyPr/>
        <a:lstStyle/>
        <a:p>
          <a:pPr algn="ctr"/>
          <a:endParaRPr lang="en-US" sz="2000">
            <a:solidFill>
              <a:schemeClr val="tx1"/>
            </a:solidFill>
          </a:endParaRPr>
        </a:p>
      </dgm:t>
    </dgm:pt>
    <dgm:pt modelId="{4CBD1CEF-5E4C-435F-99B1-7887480BAD94}">
      <dgm:prSet custT="1">
        <dgm:style>
          <a:lnRef idx="3">
            <a:schemeClr val="lt1"/>
          </a:lnRef>
          <a:fillRef idx="1">
            <a:schemeClr val="accent6"/>
          </a:fillRef>
          <a:effectRef idx="1">
            <a:schemeClr val="accent6"/>
          </a:effectRef>
          <a:fontRef idx="minor">
            <a:schemeClr val="lt1"/>
          </a:fontRef>
        </dgm:style>
      </dgm:prSet>
      <dgm:spPr/>
      <dgm:t>
        <a:bodyPr/>
        <a:lstStyle/>
        <a:p>
          <a:pPr algn="ctr"/>
          <a:r>
            <a:rPr lang="ar-BH" sz="2000" dirty="0" smtClean="0">
              <a:solidFill>
                <a:schemeClr val="tx1"/>
              </a:solidFill>
            </a:rPr>
            <a:t>5- الاتجار بالبشر.</a:t>
          </a:r>
        </a:p>
        <a:p>
          <a:pPr algn="ctr"/>
          <a:endParaRPr lang="en-US" sz="2000" dirty="0">
            <a:solidFill>
              <a:schemeClr val="tx1"/>
            </a:solidFill>
          </a:endParaRPr>
        </a:p>
      </dgm:t>
    </dgm:pt>
    <dgm:pt modelId="{CF2F8C29-0C1A-4D6F-BB9A-227921D09123}" type="parTrans" cxnId="{0E2A03A0-4015-4DA7-B582-CD74571D6BEB}">
      <dgm:prSet/>
      <dgm:spPr/>
      <dgm:t>
        <a:bodyPr/>
        <a:lstStyle/>
        <a:p>
          <a:pPr algn="ctr"/>
          <a:endParaRPr lang="en-US" sz="2000">
            <a:solidFill>
              <a:schemeClr val="tx1"/>
            </a:solidFill>
          </a:endParaRPr>
        </a:p>
      </dgm:t>
    </dgm:pt>
    <dgm:pt modelId="{80F7B8AD-500E-4EA9-AFF1-A4092058FA7C}" type="sibTrans" cxnId="{0E2A03A0-4015-4DA7-B582-CD74571D6BEB}">
      <dgm:prSet/>
      <dgm:spPr/>
      <dgm:t>
        <a:bodyPr/>
        <a:lstStyle/>
        <a:p>
          <a:pPr algn="ctr"/>
          <a:endParaRPr lang="en-US" sz="2000">
            <a:solidFill>
              <a:schemeClr val="tx1"/>
            </a:solidFill>
          </a:endParaRPr>
        </a:p>
      </dgm:t>
    </dgm:pt>
    <dgm:pt modelId="{474A84EE-9BCC-4CB4-95F2-FF180306AFE0}">
      <dgm:prSet custT="1">
        <dgm:style>
          <a:lnRef idx="1">
            <a:schemeClr val="accent6"/>
          </a:lnRef>
          <a:fillRef idx="2">
            <a:schemeClr val="accent6"/>
          </a:fillRef>
          <a:effectRef idx="1">
            <a:schemeClr val="accent6"/>
          </a:effectRef>
          <a:fontRef idx="minor">
            <a:schemeClr val="dk1"/>
          </a:fontRef>
        </dgm:style>
      </dgm:prSet>
      <dgm:spPr/>
      <dgm:t>
        <a:bodyPr/>
        <a:lstStyle/>
        <a:p>
          <a:pPr algn="ctr"/>
          <a:r>
            <a:rPr lang="ar-BH" sz="2000" dirty="0" smtClean="0">
              <a:solidFill>
                <a:schemeClr val="tx1"/>
              </a:solidFill>
            </a:rPr>
            <a:t>9- جرائم الإرهاب.</a:t>
          </a:r>
          <a:endParaRPr lang="en-US" sz="2000" dirty="0">
            <a:solidFill>
              <a:schemeClr val="tx1"/>
            </a:solidFill>
          </a:endParaRPr>
        </a:p>
      </dgm:t>
    </dgm:pt>
    <dgm:pt modelId="{345AC231-C175-408F-ADC4-06A766E86554}" type="parTrans" cxnId="{FB2F33D9-F6D0-4927-BD12-6D423D2DD17A}">
      <dgm:prSet/>
      <dgm:spPr/>
      <dgm:t>
        <a:bodyPr/>
        <a:lstStyle/>
        <a:p>
          <a:pPr algn="ctr"/>
          <a:endParaRPr lang="en-US" sz="2000">
            <a:solidFill>
              <a:schemeClr val="tx1"/>
            </a:solidFill>
          </a:endParaRPr>
        </a:p>
      </dgm:t>
    </dgm:pt>
    <dgm:pt modelId="{7182E114-D3C3-45EA-8CD5-BAEFBF5A494B}" type="sibTrans" cxnId="{FB2F33D9-F6D0-4927-BD12-6D423D2DD17A}">
      <dgm:prSet/>
      <dgm:spPr/>
      <dgm:t>
        <a:bodyPr/>
        <a:lstStyle/>
        <a:p>
          <a:pPr algn="ctr"/>
          <a:endParaRPr lang="en-US" sz="2000">
            <a:solidFill>
              <a:schemeClr val="tx1"/>
            </a:solidFill>
          </a:endParaRPr>
        </a:p>
      </dgm:t>
    </dgm:pt>
    <dgm:pt modelId="{952630EF-F111-4600-A1E9-D0A700285368}" type="pres">
      <dgm:prSet presAssocID="{4847EED9-1D88-4EC4-9C97-0AEAD9D1578A}" presName="diagram" presStyleCnt="0">
        <dgm:presLayoutVars>
          <dgm:dir/>
          <dgm:resizeHandles val="exact"/>
        </dgm:presLayoutVars>
      </dgm:prSet>
      <dgm:spPr/>
      <dgm:t>
        <a:bodyPr/>
        <a:lstStyle/>
        <a:p>
          <a:endParaRPr lang="en-US"/>
        </a:p>
      </dgm:t>
    </dgm:pt>
    <dgm:pt modelId="{816D9F59-4268-4DF1-A292-CD2FB3A6635F}" type="pres">
      <dgm:prSet presAssocID="{A8E710E7-A042-4AB0-9F40-F6E76C4A3D07}" presName="node" presStyleLbl="node1" presStyleIdx="0" presStyleCnt="9">
        <dgm:presLayoutVars>
          <dgm:bulletEnabled val="1"/>
        </dgm:presLayoutVars>
      </dgm:prSet>
      <dgm:spPr/>
      <dgm:t>
        <a:bodyPr/>
        <a:lstStyle/>
        <a:p>
          <a:endParaRPr lang="en-US"/>
        </a:p>
      </dgm:t>
    </dgm:pt>
    <dgm:pt modelId="{74A747A6-40F3-44B1-A200-7B82923FE186}" type="pres">
      <dgm:prSet presAssocID="{F0D6711E-6E63-4482-A5A9-04884D1485DA}" presName="sibTrans" presStyleCnt="0"/>
      <dgm:spPr/>
    </dgm:pt>
    <dgm:pt modelId="{A80BAF6D-D93F-4EBA-A57B-27AD5FB6AC5E}" type="pres">
      <dgm:prSet presAssocID="{847FD432-6B05-4E6A-8469-11B6AC6268E4}" presName="node" presStyleLbl="node1" presStyleIdx="1" presStyleCnt="9">
        <dgm:presLayoutVars>
          <dgm:bulletEnabled val="1"/>
        </dgm:presLayoutVars>
      </dgm:prSet>
      <dgm:spPr/>
      <dgm:t>
        <a:bodyPr/>
        <a:lstStyle/>
        <a:p>
          <a:endParaRPr lang="en-US"/>
        </a:p>
      </dgm:t>
    </dgm:pt>
    <dgm:pt modelId="{4666415A-6B79-4C6E-9B89-3B0B25585ED1}" type="pres">
      <dgm:prSet presAssocID="{EEAED64F-21FE-40FC-85A4-A101F49D6A91}" presName="sibTrans" presStyleCnt="0"/>
      <dgm:spPr/>
    </dgm:pt>
    <dgm:pt modelId="{78D255EC-F955-4ABF-B58F-A8D08FA44B28}" type="pres">
      <dgm:prSet presAssocID="{61BD6F3F-7743-414E-BF3E-4E57345EC739}" presName="node" presStyleLbl="node1" presStyleIdx="2" presStyleCnt="9">
        <dgm:presLayoutVars>
          <dgm:bulletEnabled val="1"/>
        </dgm:presLayoutVars>
      </dgm:prSet>
      <dgm:spPr/>
      <dgm:t>
        <a:bodyPr/>
        <a:lstStyle/>
        <a:p>
          <a:endParaRPr lang="en-US"/>
        </a:p>
      </dgm:t>
    </dgm:pt>
    <dgm:pt modelId="{E72C66F6-63E9-48A3-A0DF-41C359425AAE}" type="pres">
      <dgm:prSet presAssocID="{0A8EAC36-238E-443E-8301-143F1B3F94DC}" presName="sibTrans" presStyleCnt="0"/>
      <dgm:spPr/>
    </dgm:pt>
    <dgm:pt modelId="{4C7F207C-4E89-4FD6-B76B-4BD653AF0425}" type="pres">
      <dgm:prSet presAssocID="{F62F0595-4727-4ED8-BD8F-6C0C10A83460}" presName="node" presStyleLbl="node1" presStyleIdx="3" presStyleCnt="9">
        <dgm:presLayoutVars>
          <dgm:bulletEnabled val="1"/>
        </dgm:presLayoutVars>
      </dgm:prSet>
      <dgm:spPr/>
      <dgm:t>
        <a:bodyPr/>
        <a:lstStyle/>
        <a:p>
          <a:endParaRPr lang="en-US"/>
        </a:p>
      </dgm:t>
    </dgm:pt>
    <dgm:pt modelId="{A5EC3E5A-7516-46CD-B647-30EBB301BBE8}" type="pres">
      <dgm:prSet presAssocID="{E96B4047-4070-413C-9897-81CA950033B6}" presName="sibTrans" presStyleCnt="0"/>
      <dgm:spPr/>
    </dgm:pt>
    <dgm:pt modelId="{6E06372E-C434-4C92-960D-6F35DC3BD774}" type="pres">
      <dgm:prSet presAssocID="{3062C69C-72F3-4F2E-B04C-040A2D7DB495}" presName="node" presStyleLbl="node1" presStyleIdx="4" presStyleCnt="9">
        <dgm:presLayoutVars>
          <dgm:bulletEnabled val="1"/>
        </dgm:presLayoutVars>
      </dgm:prSet>
      <dgm:spPr/>
      <dgm:t>
        <a:bodyPr/>
        <a:lstStyle/>
        <a:p>
          <a:endParaRPr lang="en-US"/>
        </a:p>
      </dgm:t>
    </dgm:pt>
    <dgm:pt modelId="{DF999534-F2F5-40B6-89E4-60B32186F563}" type="pres">
      <dgm:prSet presAssocID="{4DF13DD6-ED76-4C8F-912E-69D9B4EEBB02}" presName="sibTrans" presStyleCnt="0"/>
      <dgm:spPr/>
    </dgm:pt>
    <dgm:pt modelId="{3DDD441B-AFF8-47B1-B24C-AE247BD9A0FB}" type="pres">
      <dgm:prSet presAssocID="{CFC621C5-B6FA-41CB-A385-FC3B5BEE3649}" presName="node" presStyleLbl="node1" presStyleIdx="5" presStyleCnt="9">
        <dgm:presLayoutVars>
          <dgm:bulletEnabled val="1"/>
        </dgm:presLayoutVars>
      </dgm:prSet>
      <dgm:spPr/>
      <dgm:t>
        <a:bodyPr/>
        <a:lstStyle/>
        <a:p>
          <a:endParaRPr lang="en-US"/>
        </a:p>
      </dgm:t>
    </dgm:pt>
    <dgm:pt modelId="{42CD1F06-62CE-453C-A460-0CA24B4B754A}" type="pres">
      <dgm:prSet presAssocID="{DBCDC8D6-7458-4097-9600-BDAC1F27FC2D}" presName="sibTrans" presStyleCnt="0"/>
      <dgm:spPr/>
    </dgm:pt>
    <dgm:pt modelId="{A12F786F-4945-43B6-A216-9F1D2492C5B7}" type="pres">
      <dgm:prSet presAssocID="{26427384-9D8A-4F7C-AF6F-54F3AE4B8E1B}" presName="node" presStyleLbl="node1" presStyleIdx="6" presStyleCnt="9">
        <dgm:presLayoutVars>
          <dgm:bulletEnabled val="1"/>
        </dgm:presLayoutVars>
      </dgm:prSet>
      <dgm:spPr/>
      <dgm:t>
        <a:bodyPr/>
        <a:lstStyle/>
        <a:p>
          <a:endParaRPr lang="en-US"/>
        </a:p>
      </dgm:t>
    </dgm:pt>
    <dgm:pt modelId="{10DE41F4-054D-44D4-8434-CBE8F9C3F3B7}" type="pres">
      <dgm:prSet presAssocID="{13A206C8-1B3C-4DAC-9A41-579B11B1C2F2}" presName="sibTrans" presStyleCnt="0"/>
      <dgm:spPr/>
    </dgm:pt>
    <dgm:pt modelId="{D9188D63-FAA4-45A6-B344-0B374785BC6C}" type="pres">
      <dgm:prSet presAssocID="{4CBD1CEF-5E4C-435F-99B1-7887480BAD94}" presName="node" presStyleLbl="node1" presStyleIdx="7" presStyleCnt="9">
        <dgm:presLayoutVars>
          <dgm:bulletEnabled val="1"/>
        </dgm:presLayoutVars>
      </dgm:prSet>
      <dgm:spPr/>
      <dgm:t>
        <a:bodyPr/>
        <a:lstStyle/>
        <a:p>
          <a:endParaRPr lang="en-US"/>
        </a:p>
      </dgm:t>
    </dgm:pt>
    <dgm:pt modelId="{0406E997-1094-4CDE-A8ED-42D20F77C8A5}" type="pres">
      <dgm:prSet presAssocID="{80F7B8AD-500E-4EA9-AFF1-A4092058FA7C}" presName="sibTrans" presStyleCnt="0"/>
      <dgm:spPr/>
    </dgm:pt>
    <dgm:pt modelId="{DA94A164-A89B-4BD9-ABFD-8AE8E3C6DC74}" type="pres">
      <dgm:prSet presAssocID="{474A84EE-9BCC-4CB4-95F2-FF180306AFE0}" presName="node" presStyleLbl="node1" presStyleIdx="8" presStyleCnt="9" custLinFactX="66931" custLinFactNeighborX="100000" custLinFactNeighborY="-10619">
        <dgm:presLayoutVars>
          <dgm:bulletEnabled val="1"/>
        </dgm:presLayoutVars>
      </dgm:prSet>
      <dgm:spPr/>
      <dgm:t>
        <a:bodyPr/>
        <a:lstStyle/>
        <a:p>
          <a:endParaRPr lang="en-US"/>
        </a:p>
      </dgm:t>
    </dgm:pt>
  </dgm:ptLst>
  <dgm:cxnLst>
    <dgm:cxn modelId="{67659D59-9DF8-452D-84D8-79F8CB2964AA}" srcId="{4847EED9-1D88-4EC4-9C97-0AEAD9D1578A}" destId="{3062C69C-72F3-4F2E-B04C-040A2D7DB495}" srcOrd="4" destOrd="0" parTransId="{DE8C03D0-4DA4-4D06-B9E0-136F05BD0F74}" sibTransId="{4DF13DD6-ED76-4C8F-912E-69D9B4EEBB02}"/>
    <dgm:cxn modelId="{2DB0389D-0F26-4388-9A53-C3A1007675D7}" srcId="{4847EED9-1D88-4EC4-9C97-0AEAD9D1578A}" destId="{847FD432-6B05-4E6A-8469-11B6AC6268E4}" srcOrd="1" destOrd="0" parTransId="{2E0EA9BD-8EC2-43A3-AF4C-82A3DA0147B5}" sibTransId="{EEAED64F-21FE-40FC-85A4-A101F49D6A91}"/>
    <dgm:cxn modelId="{C917950E-4C2E-4A44-B461-D81C2513A935}" srcId="{4847EED9-1D88-4EC4-9C97-0AEAD9D1578A}" destId="{A8E710E7-A042-4AB0-9F40-F6E76C4A3D07}" srcOrd="0" destOrd="0" parTransId="{200378BE-997A-4039-B04C-D585C72024F7}" sibTransId="{F0D6711E-6E63-4482-A5A9-04884D1485DA}"/>
    <dgm:cxn modelId="{07DD353B-AD0F-4F07-BAD8-D9E6FB5F5296}" srcId="{4847EED9-1D88-4EC4-9C97-0AEAD9D1578A}" destId="{CFC621C5-B6FA-41CB-A385-FC3B5BEE3649}" srcOrd="5" destOrd="0" parTransId="{1C87D4CB-4486-4A47-A178-2F0D67C848E2}" sibTransId="{DBCDC8D6-7458-4097-9600-BDAC1F27FC2D}"/>
    <dgm:cxn modelId="{82017825-C137-4CAB-ABBC-BA6BBCB63B91}" type="presOf" srcId="{474A84EE-9BCC-4CB4-95F2-FF180306AFE0}" destId="{DA94A164-A89B-4BD9-ABFD-8AE8E3C6DC74}" srcOrd="0" destOrd="0" presId="urn:microsoft.com/office/officeart/2005/8/layout/default#10"/>
    <dgm:cxn modelId="{0B57430E-B181-4531-BE29-907F301C2883}" type="presOf" srcId="{F62F0595-4727-4ED8-BD8F-6C0C10A83460}" destId="{4C7F207C-4E89-4FD6-B76B-4BD653AF0425}" srcOrd="0" destOrd="0" presId="urn:microsoft.com/office/officeart/2005/8/layout/default#10"/>
    <dgm:cxn modelId="{13444142-9906-4CEC-9D87-5097ADD62225}" type="presOf" srcId="{26427384-9D8A-4F7C-AF6F-54F3AE4B8E1B}" destId="{A12F786F-4945-43B6-A216-9F1D2492C5B7}" srcOrd="0" destOrd="0" presId="urn:microsoft.com/office/officeart/2005/8/layout/default#10"/>
    <dgm:cxn modelId="{076A0705-8E27-4C9D-944F-E5218C630198}" type="presOf" srcId="{61BD6F3F-7743-414E-BF3E-4E57345EC739}" destId="{78D255EC-F955-4ABF-B58F-A8D08FA44B28}" srcOrd="0" destOrd="0" presId="urn:microsoft.com/office/officeart/2005/8/layout/default#10"/>
    <dgm:cxn modelId="{FB2F33D9-F6D0-4927-BD12-6D423D2DD17A}" srcId="{4847EED9-1D88-4EC4-9C97-0AEAD9D1578A}" destId="{474A84EE-9BCC-4CB4-95F2-FF180306AFE0}" srcOrd="8" destOrd="0" parTransId="{345AC231-C175-408F-ADC4-06A766E86554}" sibTransId="{7182E114-D3C3-45EA-8CD5-BAEFBF5A494B}"/>
    <dgm:cxn modelId="{15A450A2-7B26-49C9-A076-5F70973AE1BC}" srcId="{4847EED9-1D88-4EC4-9C97-0AEAD9D1578A}" destId="{61BD6F3F-7743-414E-BF3E-4E57345EC739}" srcOrd="2" destOrd="0" parTransId="{BF693040-350A-4859-A8FD-9B8900004941}" sibTransId="{0A8EAC36-238E-443E-8301-143F1B3F94DC}"/>
    <dgm:cxn modelId="{85D0DC58-28AE-40CC-B0B5-5FFD18F364F1}" srcId="{4847EED9-1D88-4EC4-9C97-0AEAD9D1578A}" destId="{26427384-9D8A-4F7C-AF6F-54F3AE4B8E1B}" srcOrd="6" destOrd="0" parTransId="{01049EBD-8A5D-4765-BB1D-FDDF3932F4C8}" sibTransId="{13A206C8-1B3C-4DAC-9A41-579B11B1C2F2}"/>
    <dgm:cxn modelId="{CEC9B81D-9A68-4DAB-8372-AFF5D9426035}" type="presOf" srcId="{A8E710E7-A042-4AB0-9F40-F6E76C4A3D07}" destId="{816D9F59-4268-4DF1-A292-CD2FB3A6635F}" srcOrd="0" destOrd="0" presId="urn:microsoft.com/office/officeart/2005/8/layout/default#10"/>
    <dgm:cxn modelId="{74420FF6-B15C-4811-8A5F-9085EDB9C855}" type="presOf" srcId="{3062C69C-72F3-4F2E-B04C-040A2D7DB495}" destId="{6E06372E-C434-4C92-960D-6F35DC3BD774}" srcOrd="0" destOrd="0" presId="urn:microsoft.com/office/officeart/2005/8/layout/default#10"/>
    <dgm:cxn modelId="{25E17806-470C-447D-9B6D-487447369A1A}" type="presOf" srcId="{CFC621C5-B6FA-41CB-A385-FC3B5BEE3649}" destId="{3DDD441B-AFF8-47B1-B24C-AE247BD9A0FB}" srcOrd="0" destOrd="0" presId="urn:microsoft.com/office/officeart/2005/8/layout/default#10"/>
    <dgm:cxn modelId="{35516B2A-4BDE-44FF-BD7B-FFBF9C201CE1}" type="presOf" srcId="{4847EED9-1D88-4EC4-9C97-0AEAD9D1578A}" destId="{952630EF-F111-4600-A1E9-D0A700285368}" srcOrd="0" destOrd="0" presId="urn:microsoft.com/office/officeart/2005/8/layout/default#10"/>
    <dgm:cxn modelId="{B7CB1A07-2D72-4362-A7F8-4743356FC84F}" type="presOf" srcId="{4CBD1CEF-5E4C-435F-99B1-7887480BAD94}" destId="{D9188D63-FAA4-45A6-B344-0B374785BC6C}" srcOrd="0" destOrd="0" presId="urn:microsoft.com/office/officeart/2005/8/layout/default#10"/>
    <dgm:cxn modelId="{1719C62A-E715-40FB-A14A-7B9FB0183BFE}" type="presOf" srcId="{847FD432-6B05-4E6A-8469-11B6AC6268E4}" destId="{A80BAF6D-D93F-4EBA-A57B-27AD5FB6AC5E}" srcOrd="0" destOrd="0" presId="urn:microsoft.com/office/officeart/2005/8/layout/default#10"/>
    <dgm:cxn modelId="{D7E5AF48-E3CB-46AE-AE5B-7261688E0EB1}" srcId="{4847EED9-1D88-4EC4-9C97-0AEAD9D1578A}" destId="{F62F0595-4727-4ED8-BD8F-6C0C10A83460}" srcOrd="3" destOrd="0" parTransId="{442B3380-C564-40AD-A24A-3C2B730EFAE7}" sibTransId="{E96B4047-4070-413C-9897-81CA950033B6}"/>
    <dgm:cxn modelId="{0E2A03A0-4015-4DA7-B582-CD74571D6BEB}" srcId="{4847EED9-1D88-4EC4-9C97-0AEAD9D1578A}" destId="{4CBD1CEF-5E4C-435F-99B1-7887480BAD94}" srcOrd="7" destOrd="0" parTransId="{CF2F8C29-0C1A-4D6F-BB9A-227921D09123}" sibTransId="{80F7B8AD-500E-4EA9-AFF1-A4092058FA7C}"/>
    <dgm:cxn modelId="{A0817B53-8A72-422A-A5DA-2B0C66A8E181}" type="presParOf" srcId="{952630EF-F111-4600-A1E9-D0A700285368}" destId="{816D9F59-4268-4DF1-A292-CD2FB3A6635F}" srcOrd="0" destOrd="0" presId="urn:microsoft.com/office/officeart/2005/8/layout/default#10"/>
    <dgm:cxn modelId="{EA69610C-F661-4A2D-89CB-6B847A10C0DE}" type="presParOf" srcId="{952630EF-F111-4600-A1E9-D0A700285368}" destId="{74A747A6-40F3-44B1-A200-7B82923FE186}" srcOrd="1" destOrd="0" presId="urn:microsoft.com/office/officeart/2005/8/layout/default#10"/>
    <dgm:cxn modelId="{93C1436A-B945-4968-9C30-6819C7C5A8CF}" type="presParOf" srcId="{952630EF-F111-4600-A1E9-D0A700285368}" destId="{A80BAF6D-D93F-4EBA-A57B-27AD5FB6AC5E}" srcOrd="2" destOrd="0" presId="urn:microsoft.com/office/officeart/2005/8/layout/default#10"/>
    <dgm:cxn modelId="{043E177C-7DC1-41A8-AB5F-13C7F1F34AB8}" type="presParOf" srcId="{952630EF-F111-4600-A1E9-D0A700285368}" destId="{4666415A-6B79-4C6E-9B89-3B0B25585ED1}" srcOrd="3" destOrd="0" presId="urn:microsoft.com/office/officeart/2005/8/layout/default#10"/>
    <dgm:cxn modelId="{2D4D71F8-FD50-40DA-A95F-C50A765DE345}" type="presParOf" srcId="{952630EF-F111-4600-A1E9-D0A700285368}" destId="{78D255EC-F955-4ABF-B58F-A8D08FA44B28}" srcOrd="4" destOrd="0" presId="urn:microsoft.com/office/officeart/2005/8/layout/default#10"/>
    <dgm:cxn modelId="{52A6B65A-2488-401D-B7FB-1A7F8E9AB740}" type="presParOf" srcId="{952630EF-F111-4600-A1E9-D0A700285368}" destId="{E72C66F6-63E9-48A3-A0DF-41C359425AAE}" srcOrd="5" destOrd="0" presId="urn:microsoft.com/office/officeart/2005/8/layout/default#10"/>
    <dgm:cxn modelId="{C9BFD3F9-33A3-4190-A7F1-21C97BF75EE9}" type="presParOf" srcId="{952630EF-F111-4600-A1E9-D0A700285368}" destId="{4C7F207C-4E89-4FD6-B76B-4BD653AF0425}" srcOrd="6" destOrd="0" presId="urn:microsoft.com/office/officeart/2005/8/layout/default#10"/>
    <dgm:cxn modelId="{DED1D1D6-244E-42F9-B32D-238DC7361D26}" type="presParOf" srcId="{952630EF-F111-4600-A1E9-D0A700285368}" destId="{A5EC3E5A-7516-46CD-B647-30EBB301BBE8}" srcOrd="7" destOrd="0" presId="urn:microsoft.com/office/officeart/2005/8/layout/default#10"/>
    <dgm:cxn modelId="{EFC772A2-8574-4AAE-9FD0-84A616A26DD3}" type="presParOf" srcId="{952630EF-F111-4600-A1E9-D0A700285368}" destId="{6E06372E-C434-4C92-960D-6F35DC3BD774}" srcOrd="8" destOrd="0" presId="urn:microsoft.com/office/officeart/2005/8/layout/default#10"/>
    <dgm:cxn modelId="{C26AC852-27E0-4F42-8B16-9499678562B4}" type="presParOf" srcId="{952630EF-F111-4600-A1E9-D0A700285368}" destId="{DF999534-F2F5-40B6-89E4-60B32186F563}" srcOrd="9" destOrd="0" presId="urn:microsoft.com/office/officeart/2005/8/layout/default#10"/>
    <dgm:cxn modelId="{B70032A9-5DE6-4860-820F-C24FB4B4231E}" type="presParOf" srcId="{952630EF-F111-4600-A1E9-D0A700285368}" destId="{3DDD441B-AFF8-47B1-B24C-AE247BD9A0FB}" srcOrd="10" destOrd="0" presId="urn:microsoft.com/office/officeart/2005/8/layout/default#10"/>
    <dgm:cxn modelId="{E3A79532-96D7-4110-96EC-826180CFCDE9}" type="presParOf" srcId="{952630EF-F111-4600-A1E9-D0A700285368}" destId="{42CD1F06-62CE-453C-A460-0CA24B4B754A}" srcOrd="11" destOrd="0" presId="urn:microsoft.com/office/officeart/2005/8/layout/default#10"/>
    <dgm:cxn modelId="{FD8CB92F-EAF2-475A-9C9E-A1B52AB8FC30}" type="presParOf" srcId="{952630EF-F111-4600-A1E9-D0A700285368}" destId="{A12F786F-4945-43B6-A216-9F1D2492C5B7}" srcOrd="12" destOrd="0" presId="urn:microsoft.com/office/officeart/2005/8/layout/default#10"/>
    <dgm:cxn modelId="{84BAEC5C-9326-4086-B17B-9D447BE68697}" type="presParOf" srcId="{952630EF-F111-4600-A1E9-D0A700285368}" destId="{10DE41F4-054D-44D4-8434-CBE8F9C3F3B7}" srcOrd="13" destOrd="0" presId="urn:microsoft.com/office/officeart/2005/8/layout/default#10"/>
    <dgm:cxn modelId="{3BCB7F13-1F7F-40EE-ADF0-A154517BEA50}" type="presParOf" srcId="{952630EF-F111-4600-A1E9-D0A700285368}" destId="{D9188D63-FAA4-45A6-B344-0B374785BC6C}" srcOrd="14" destOrd="0" presId="urn:microsoft.com/office/officeart/2005/8/layout/default#10"/>
    <dgm:cxn modelId="{4E5C0A8E-BCE4-4321-A082-805AD007E49F}" type="presParOf" srcId="{952630EF-F111-4600-A1E9-D0A700285368}" destId="{0406E997-1094-4CDE-A8ED-42D20F77C8A5}" srcOrd="15" destOrd="0" presId="urn:microsoft.com/office/officeart/2005/8/layout/default#10"/>
    <dgm:cxn modelId="{F9F933C4-BC73-4C86-A21F-1776269F8C65}" type="presParOf" srcId="{952630EF-F111-4600-A1E9-D0A700285368}" destId="{DA94A164-A89B-4BD9-ABFD-8AE8E3C6DC74}" srcOrd="16" destOrd="0" presId="urn:microsoft.com/office/officeart/2005/8/layout/default#10"/>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EAC3FC-891D-434B-9254-0F3BAFA038C9}"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5B16DF8A-3EC2-4D88-831D-73B9413C002B}">
      <dgm:prSet phldrT="[Text]" custT="1"/>
      <dgm:spPr>
        <a:ln>
          <a:solidFill>
            <a:schemeClr val="bg1"/>
          </a:solidFill>
        </a:ln>
      </dgm:spPr>
      <dgm:t>
        <a:bodyPr/>
        <a:lstStyle/>
        <a:p>
          <a:pPr algn="r" rtl="1">
            <a:lnSpc>
              <a:spcPct val="100000"/>
            </a:lnSpc>
            <a:spcAft>
              <a:spcPts val="0"/>
            </a:spcAft>
          </a:pPr>
          <a:endParaRPr lang="ar-BH" sz="2000" dirty="0" smtClean="0">
            <a:solidFill>
              <a:schemeClr val="tx1"/>
            </a:solidFill>
          </a:endParaRPr>
        </a:p>
        <a:p>
          <a:pPr algn="r" rtl="1">
            <a:lnSpc>
              <a:spcPct val="100000"/>
            </a:lnSpc>
            <a:spcAft>
              <a:spcPts val="0"/>
            </a:spcAft>
          </a:pPr>
          <a:r>
            <a:rPr lang="ar-BH" sz="2000" dirty="0" smtClean="0">
              <a:solidFill>
                <a:schemeClr val="tx1"/>
              </a:solidFill>
            </a:rPr>
            <a:t> </a:t>
          </a:r>
        </a:p>
        <a:p>
          <a:pPr algn="r" rtl="1">
            <a:lnSpc>
              <a:spcPct val="100000"/>
            </a:lnSpc>
            <a:spcAft>
              <a:spcPts val="0"/>
            </a:spcAft>
          </a:pPr>
          <a:r>
            <a:rPr lang="ar-BH" sz="2000" dirty="0" smtClean="0">
              <a:solidFill>
                <a:schemeClr val="tx1"/>
              </a:solidFill>
            </a:rPr>
            <a:t>1- يتم إيداع وتوظيف الأموال القذرة في النظام المالي.</a:t>
          </a:r>
        </a:p>
        <a:p>
          <a:pPr algn="r" rtl="1">
            <a:lnSpc>
              <a:spcPct val="100000"/>
            </a:lnSpc>
            <a:spcAft>
              <a:spcPts val="0"/>
            </a:spcAft>
          </a:pPr>
          <a:r>
            <a:rPr lang="ar-BH" sz="2000" dirty="0" smtClean="0">
              <a:solidFill>
                <a:schemeClr val="tx1"/>
              </a:solidFill>
            </a:rPr>
            <a:t>2- يتم إيداعها في الحسابات المقدمة من قبل البنوك والمؤسسات المالية أو شراء أوراق مالية أو القيام باستثمارات عقارية أو غيرها.</a:t>
          </a:r>
        </a:p>
        <a:p>
          <a:pPr algn="r" rtl="1">
            <a:lnSpc>
              <a:spcPct val="100000"/>
            </a:lnSpc>
            <a:spcAft>
              <a:spcPts val="0"/>
            </a:spcAft>
          </a:pPr>
          <a:r>
            <a:rPr lang="ar-BH" sz="2000" dirty="0" smtClean="0">
              <a:solidFill>
                <a:schemeClr val="tx1"/>
              </a:solidFill>
            </a:rPr>
            <a:t>3- تكون المصارف والمؤسسات المالية في هذه المرحلة مركز اهتمام رئيسي لغاسلي الأموال.</a:t>
          </a:r>
        </a:p>
        <a:p>
          <a:pPr algn="r" rtl="1">
            <a:lnSpc>
              <a:spcPct val="100000"/>
            </a:lnSpc>
            <a:spcAft>
              <a:spcPts val="0"/>
            </a:spcAft>
          </a:pPr>
          <a:endParaRPr lang="en-US" sz="2000" dirty="0">
            <a:solidFill>
              <a:schemeClr val="tx1"/>
            </a:solidFill>
          </a:endParaRPr>
        </a:p>
      </dgm:t>
    </dgm:pt>
    <dgm:pt modelId="{4F621D8D-7D35-45AA-B49A-B21EE9B23242}" type="parTrans" cxnId="{C7D5293F-141E-4BA7-99A3-2B25FB36FA19}">
      <dgm:prSet/>
      <dgm:spPr/>
      <dgm:t>
        <a:bodyPr/>
        <a:lstStyle/>
        <a:p>
          <a:endParaRPr lang="en-US"/>
        </a:p>
      </dgm:t>
    </dgm:pt>
    <dgm:pt modelId="{1AE483D3-D86A-445C-BB83-B0AA1323CADA}" type="sibTrans" cxnId="{C7D5293F-141E-4BA7-99A3-2B25FB36FA19}">
      <dgm:prSet/>
      <dgm:spPr/>
      <dgm:t>
        <a:bodyPr/>
        <a:lstStyle/>
        <a:p>
          <a:endParaRPr lang="en-US"/>
        </a:p>
      </dgm:t>
    </dgm:pt>
    <dgm:pt modelId="{86D12225-DA3E-4852-AC70-0397E9992B3C}">
      <dgm:prSet phldrT="[Text]" custT="1"/>
      <dgm:spPr/>
      <dgm:t>
        <a:bodyPr/>
        <a:lstStyle/>
        <a:p>
          <a:pPr rtl="1"/>
          <a:r>
            <a:rPr lang="ar-BH" sz="2400" b="1" dirty="0" smtClean="0">
              <a:solidFill>
                <a:srgbClr val="C00000"/>
              </a:solidFill>
            </a:rPr>
            <a:t>مرحلة التوظيف</a:t>
          </a:r>
          <a:endParaRPr lang="en-US" sz="2400" b="1" dirty="0">
            <a:solidFill>
              <a:srgbClr val="C00000"/>
            </a:solidFill>
          </a:endParaRPr>
        </a:p>
      </dgm:t>
    </dgm:pt>
    <dgm:pt modelId="{F4FFBE39-D050-45C1-B08F-8A1F8939EF17}" type="parTrans" cxnId="{9F715755-02BA-4D88-8EDD-633AC55BC5D5}">
      <dgm:prSet/>
      <dgm:spPr/>
      <dgm:t>
        <a:bodyPr/>
        <a:lstStyle/>
        <a:p>
          <a:endParaRPr lang="en-US"/>
        </a:p>
      </dgm:t>
    </dgm:pt>
    <dgm:pt modelId="{9D01B756-30FD-4E1D-A8E6-8116D64BA558}" type="sibTrans" cxnId="{9F715755-02BA-4D88-8EDD-633AC55BC5D5}">
      <dgm:prSet/>
      <dgm:spPr/>
      <dgm:t>
        <a:bodyPr/>
        <a:lstStyle/>
        <a:p>
          <a:endParaRPr lang="en-US"/>
        </a:p>
      </dgm:t>
    </dgm:pt>
    <dgm:pt modelId="{43FC2D34-58D1-41D3-83EA-8FC71ED0485C}">
      <dgm:prSet phldrT="[Text]" custT="1"/>
      <dgm:spPr/>
      <dgm:t>
        <a:bodyPr/>
        <a:lstStyle/>
        <a:p>
          <a:pPr algn="r" rtl="1"/>
          <a:r>
            <a:rPr lang="ar-BH" sz="2000" dirty="0" smtClean="0">
              <a:solidFill>
                <a:schemeClr val="tx1"/>
              </a:solidFill>
            </a:rPr>
            <a:t>بعد إدخال الأموال القذرة إلى النظام المالي يتم إخضاعها لسلسلة من العمليات المعقدة والمتتابعة، لإخفاء وتمويه مصادرها غير المشروعة ومنع الجهات الرقابية من تعقب تلك الأموال، وتعرف مصادرها الحقيقية. وتعتبر هذه المرحلة أصعب مراحل اكتشاف الجريمة.</a:t>
          </a:r>
          <a:endParaRPr lang="en-US" sz="2000" dirty="0">
            <a:solidFill>
              <a:schemeClr val="tx1"/>
            </a:solidFill>
          </a:endParaRPr>
        </a:p>
      </dgm:t>
    </dgm:pt>
    <dgm:pt modelId="{99D6260B-BAE3-4282-8E62-1659F687DA71}" type="parTrans" cxnId="{BD4F9858-B08E-4A94-8257-B8F29746FE70}">
      <dgm:prSet/>
      <dgm:spPr/>
      <dgm:t>
        <a:bodyPr/>
        <a:lstStyle/>
        <a:p>
          <a:endParaRPr lang="en-US"/>
        </a:p>
      </dgm:t>
    </dgm:pt>
    <dgm:pt modelId="{8E4B9002-5D7C-49FA-85B6-9A8644208638}" type="sibTrans" cxnId="{BD4F9858-B08E-4A94-8257-B8F29746FE70}">
      <dgm:prSet/>
      <dgm:spPr/>
      <dgm:t>
        <a:bodyPr/>
        <a:lstStyle/>
        <a:p>
          <a:endParaRPr lang="en-US"/>
        </a:p>
      </dgm:t>
    </dgm:pt>
    <dgm:pt modelId="{E778F518-8271-433D-B01A-617193BD68D4}">
      <dgm:prSet phldrT="[Text]" custT="1"/>
      <dgm:spPr/>
      <dgm:t>
        <a:bodyPr/>
        <a:lstStyle/>
        <a:p>
          <a:pPr algn="r" rtl="1"/>
          <a:r>
            <a:rPr lang="ar-BH" sz="2400" b="1" dirty="0" smtClean="0">
              <a:solidFill>
                <a:srgbClr val="C00000"/>
              </a:solidFill>
            </a:rPr>
            <a:t>مرحلة التمويه أو التغطية</a:t>
          </a:r>
          <a:endParaRPr lang="en-US" sz="2400" b="1" dirty="0">
            <a:solidFill>
              <a:srgbClr val="C00000"/>
            </a:solidFill>
          </a:endParaRPr>
        </a:p>
      </dgm:t>
    </dgm:pt>
    <dgm:pt modelId="{E01204DC-87ED-4C4C-A6AE-7492EB77DF62}" type="parTrans" cxnId="{FA09D2CA-DA35-459F-9030-E8875319486C}">
      <dgm:prSet/>
      <dgm:spPr/>
      <dgm:t>
        <a:bodyPr/>
        <a:lstStyle/>
        <a:p>
          <a:endParaRPr lang="en-US"/>
        </a:p>
      </dgm:t>
    </dgm:pt>
    <dgm:pt modelId="{DE9D3ABF-3CBB-40AF-98A3-BE6048EE36E9}" type="sibTrans" cxnId="{FA09D2CA-DA35-459F-9030-E8875319486C}">
      <dgm:prSet/>
      <dgm:spPr/>
      <dgm:t>
        <a:bodyPr/>
        <a:lstStyle/>
        <a:p>
          <a:endParaRPr lang="en-US"/>
        </a:p>
      </dgm:t>
    </dgm:pt>
    <dgm:pt modelId="{F02E994F-127B-408F-A2D7-F503F2C02E80}">
      <dgm:prSet phldrT="[Text]" custT="1"/>
      <dgm:spPr/>
      <dgm:t>
        <a:bodyPr/>
        <a:lstStyle/>
        <a:p>
          <a:r>
            <a:rPr lang="ar-BH" sz="2000" dirty="0" smtClean="0">
              <a:solidFill>
                <a:schemeClr val="tx1"/>
              </a:solidFill>
            </a:rPr>
            <a:t>تمثل هذه المرحلة النهائية في عمليات غسل الأموال بعد أن نجح المجرمون في إيداع الأموال القذرة في النظام المالي وتمويه مصادرها في المرحلتين السابقتين وفي هذه المرحلة يتم إضفاء الطابع القانوني على الأموال.</a:t>
          </a:r>
          <a:endParaRPr lang="en-US" sz="2000" dirty="0">
            <a:solidFill>
              <a:schemeClr val="tx1"/>
            </a:solidFill>
          </a:endParaRPr>
        </a:p>
      </dgm:t>
    </dgm:pt>
    <dgm:pt modelId="{E07B6C5C-4937-4DFA-9606-9188EAA00CA5}" type="parTrans" cxnId="{5A41BB72-094E-4494-87F4-2923FD5162FD}">
      <dgm:prSet/>
      <dgm:spPr/>
      <dgm:t>
        <a:bodyPr/>
        <a:lstStyle/>
        <a:p>
          <a:endParaRPr lang="en-US"/>
        </a:p>
      </dgm:t>
    </dgm:pt>
    <dgm:pt modelId="{7ACC8ED5-894C-4591-A11C-4204FDA03EF6}" type="sibTrans" cxnId="{5A41BB72-094E-4494-87F4-2923FD5162FD}">
      <dgm:prSet/>
      <dgm:spPr/>
      <dgm:t>
        <a:bodyPr/>
        <a:lstStyle/>
        <a:p>
          <a:endParaRPr lang="en-US"/>
        </a:p>
      </dgm:t>
    </dgm:pt>
    <dgm:pt modelId="{6A6F6569-5D56-419D-9AF8-5B0F47938BEC}">
      <dgm:prSet phldrT="[Text]" custT="1"/>
      <dgm:spPr/>
      <dgm:t>
        <a:bodyPr/>
        <a:lstStyle/>
        <a:p>
          <a:pPr algn="r" rtl="1"/>
          <a:r>
            <a:rPr lang="ar-BH" sz="2400" b="1" dirty="0" smtClean="0">
              <a:solidFill>
                <a:srgbClr val="C00000"/>
              </a:solidFill>
            </a:rPr>
            <a:t>مرحلة التكامل والاندماج</a:t>
          </a:r>
          <a:endParaRPr lang="en-US" sz="2400" b="1" dirty="0">
            <a:solidFill>
              <a:srgbClr val="C00000"/>
            </a:solidFill>
          </a:endParaRPr>
        </a:p>
      </dgm:t>
    </dgm:pt>
    <dgm:pt modelId="{8F7CE69B-E6B5-46DC-A97C-2ABFCBC44C71}" type="parTrans" cxnId="{04B763D1-683E-49B1-BF72-BC4339480600}">
      <dgm:prSet/>
      <dgm:spPr/>
      <dgm:t>
        <a:bodyPr/>
        <a:lstStyle/>
        <a:p>
          <a:endParaRPr lang="en-US"/>
        </a:p>
      </dgm:t>
    </dgm:pt>
    <dgm:pt modelId="{1B98ED90-DC6F-4638-B588-7B5049EF6345}" type="sibTrans" cxnId="{04B763D1-683E-49B1-BF72-BC4339480600}">
      <dgm:prSet/>
      <dgm:spPr/>
      <dgm:t>
        <a:bodyPr/>
        <a:lstStyle/>
        <a:p>
          <a:endParaRPr lang="en-US"/>
        </a:p>
      </dgm:t>
    </dgm:pt>
    <dgm:pt modelId="{E8667365-F1E2-4794-B602-6C1DC03E4206}" type="pres">
      <dgm:prSet presAssocID="{7CEAC3FC-891D-434B-9254-0F3BAFA038C9}" presName="Name0" presStyleCnt="0">
        <dgm:presLayoutVars>
          <dgm:chMax val="7"/>
          <dgm:dir/>
          <dgm:animLvl val="lvl"/>
          <dgm:resizeHandles val="exact"/>
        </dgm:presLayoutVars>
      </dgm:prSet>
      <dgm:spPr/>
      <dgm:t>
        <a:bodyPr/>
        <a:lstStyle/>
        <a:p>
          <a:endParaRPr lang="en-US"/>
        </a:p>
      </dgm:t>
    </dgm:pt>
    <dgm:pt modelId="{36FC7D91-0C7D-4034-AFD2-2E794DC5295F}" type="pres">
      <dgm:prSet presAssocID="{5B16DF8A-3EC2-4D88-831D-73B9413C002B}" presName="circle1" presStyleLbl="node1" presStyleIdx="0" presStyleCnt="3"/>
      <dgm:spPr>
        <a:solidFill>
          <a:schemeClr val="tx1"/>
        </a:solidFill>
      </dgm:spPr>
    </dgm:pt>
    <dgm:pt modelId="{BD5ED064-C7DB-4191-BAFB-512FA8BFF3B6}" type="pres">
      <dgm:prSet presAssocID="{5B16DF8A-3EC2-4D88-831D-73B9413C002B}" presName="space" presStyleCnt="0"/>
      <dgm:spPr/>
    </dgm:pt>
    <dgm:pt modelId="{7AF037F5-34A9-419A-A393-50FA33B5E41F}" type="pres">
      <dgm:prSet presAssocID="{5B16DF8A-3EC2-4D88-831D-73B9413C002B}" presName="rect1" presStyleLbl="alignAcc1" presStyleIdx="0" presStyleCnt="3" custScaleX="110481"/>
      <dgm:spPr/>
      <dgm:t>
        <a:bodyPr/>
        <a:lstStyle/>
        <a:p>
          <a:endParaRPr lang="en-US"/>
        </a:p>
      </dgm:t>
    </dgm:pt>
    <dgm:pt modelId="{7E91E3E5-3C8E-4CAE-8CF2-B98CE23061DC}" type="pres">
      <dgm:prSet presAssocID="{43FC2D34-58D1-41D3-83EA-8FC71ED0485C}" presName="vertSpace2" presStyleLbl="node1" presStyleIdx="0" presStyleCnt="3"/>
      <dgm:spPr/>
    </dgm:pt>
    <dgm:pt modelId="{A9A7EEDB-7CCA-4922-A1BB-1E03104190C5}" type="pres">
      <dgm:prSet presAssocID="{43FC2D34-58D1-41D3-83EA-8FC71ED0485C}" presName="circle2" presStyleLbl="node1" presStyleIdx="1" presStyleCnt="3"/>
      <dgm:spPr>
        <a:solidFill>
          <a:schemeClr val="accent6">
            <a:lumMod val="50000"/>
          </a:schemeClr>
        </a:solidFill>
      </dgm:spPr>
    </dgm:pt>
    <dgm:pt modelId="{455DDC05-F2D7-459F-9060-21471C37D66A}" type="pres">
      <dgm:prSet presAssocID="{43FC2D34-58D1-41D3-83EA-8FC71ED0485C}" presName="rect2" presStyleLbl="alignAcc1" presStyleIdx="1" presStyleCnt="3" custScaleX="110201" custLinFactNeighborY="6758"/>
      <dgm:spPr/>
      <dgm:t>
        <a:bodyPr/>
        <a:lstStyle/>
        <a:p>
          <a:endParaRPr lang="en-US"/>
        </a:p>
      </dgm:t>
    </dgm:pt>
    <dgm:pt modelId="{5867A354-6F03-41E9-9399-9CFAD4B57FD3}" type="pres">
      <dgm:prSet presAssocID="{F02E994F-127B-408F-A2D7-F503F2C02E80}" presName="vertSpace3" presStyleLbl="node1" presStyleIdx="1" presStyleCnt="3"/>
      <dgm:spPr/>
    </dgm:pt>
    <dgm:pt modelId="{0D1ED101-14AC-4FFC-9541-A47E625EF23C}" type="pres">
      <dgm:prSet presAssocID="{F02E994F-127B-408F-A2D7-F503F2C02E80}" presName="circle3" presStyleLbl="node1" presStyleIdx="2" presStyleCnt="3"/>
      <dgm:spPr>
        <a:solidFill>
          <a:schemeClr val="accent6">
            <a:lumMod val="60000"/>
            <a:lumOff val="40000"/>
          </a:schemeClr>
        </a:solidFill>
      </dgm:spPr>
    </dgm:pt>
    <dgm:pt modelId="{746F2B7C-51B1-4761-978D-AF5B7018D397}" type="pres">
      <dgm:prSet presAssocID="{F02E994F-127B-408F-A2D7-F503F2C02E80}" presName="rect3" presStyleLbl="alignAcc1" presStyleIdx="2" presStyleCnt="3" custScaleX="110201" custLinFactNeighborY="10336"/>
      <dgm:spPr/>
      <dgm:t>
        <a:bodyPr/>
        <a:lstStyle/>
        <a:p>
          <a:endParaRPr lang="en-US"/>
        </a:p>
      </dgm:t>
    </dgm:pt>
    <dgm:pt modelId="{5051EF5C-57DD-4264-8842-60DADBCC3D2A}" type="pres">
      <dgm:prSet presAssocID="{5B16DF8A-3EC2-4D88-831D-73B9413C002B}" presName="rect1ParTx" presStyleLbl="alignAcc1" presStyleIdx="2" presStyleCnt="3">
        <dgm:presLayoutVars>
          <dgm:chMax val="1"/>
          <dgm:bulletEnabled val="1"/>
        </dgm:presLayoutVars>
      </dgm:prSet>
      <dgm:spPr/>
      <dgm:t>
        <a:bodyPr/>
        <a:lstStyle/>
        <a:p>
          <a:endParaRPr lang="en-US"/>
        </a:p>
      </dgm:t>
    </dgm:pt>
    <dgm:pt modelId="{49EE63D0-5554-4ABE-BEF2-124F78922347}" type="pres">
      <dgm:prSet presAssocID="{5B16DF8A-3EC2-4D88-831D-73B9413C002B}" presName="rect1ChTx" presStyleLbl="alignAcc1" presStyleIdx="2" presStyleCnt="3" custScaleX="100000" custScaleY="65720">
        <dgm:presLayoutVars>
          <dgm:bulletEnabled val="1"/>
        </dgm:presLayoutVars>
      </dgm:prSet>
      <dgm:spPr/>
      <dgm:t>
        <a:bodyPr/>
        <a:lstStyle/>
        <a:p>
          <a:endParaRPr lang="en-US"/>
        </a:p>
      </dgm:t>
    </dgm:pt>
    <dgm:pt modelId="{FF650EEC-0BCC-49F3-91E5-5C4950569849}" type="pres">
      <dgm:prSet presAssocID="{43FC2D34-58D1-41D3-83EA-8FC71ED0485C}" presName="rect2ParTx" presStyleLbl="alignAcc1" presStyleIdx="2" presStyleCnt="3">
        <dgm:presLayoutVars>
          <dgm:chMax val="1"/>
          <dgm:bulletEnabled val="1"/>
        </dgm:presLayoutVars>
      </dgm:prSet>
      <dgm:spPr/>
      <dgm:t>
        <a:bodyPr/>
        <a:lstStyle/>
        <a:p>
          <a:endParaRPr lang="en-US"/>
        </a:p>
      </dgm:t>
    </dgm:pt>
    <dgm:pt modelId="{51B4ECF7-844F-438E-B596-A936CC9B4D9E}" type="pres">
      <dgm:prSet presAssocID="{43FC2D34-58D1-41D3-83EA-8FC71ED0485C}" presName="rect2ChTx" presStyleLbl="alignAcc1" presStyleIdx="2" presStyleCnt="3">
        <dgm:presLayoutVars>
          <dgm:bulletEnabled val="1"/>
        </dgm:presLayoutVars>
      </dgm:prSet>
      <dgm:spPr/>
      <dgm:t>
        <a:bodyPr/>
        <a:lstStyle/>
        <a:p>
          <a:endParaRPr lang="en-US"/>
        </a:p>
      </dgm:t>
    </dgm:pt>
    <dgm:pt modelId="{5F02F628-6A44-4303-A2F6-EFEF1476352D}" type="pres">
      <dgm:prSet presAssocID="{F02E994F-127B-408F-A2D7-F503F2C02E80}" presName="rect3ParTx" presStyleLbl="alignAcc1" presStyleIdx="2" presStyleCnt="3">
        <dgm:presLayoutVars>
          <dgm:chMax val="1"/>
          <dgm:bulletEnabled val="1"/>
        </dgm:presLayoutVars>
      </dgm:prSet>
      <dgm:spPr/>
      <dgm:t>
        <a:bodyPr/>
        <a:lstStyle/>
        <a:p>
          <a:endParaRPr lang="en-US"/>
        </a:p>
      </dgm:t>
    </dgm:pt>
    <dgm:pt modelId="{4D5F64EF-C53E-4E2F-95DE-673C1E888823}" type="pres">
      <dgm:prSet presAssocID="{F02E994F-127B-408F-A2D7-F503F2C02E80}" presName="rect3ChTx" presStyleLbl="alignAcc1" presStyleIdx="2" presStyleCnt="3">
        <dgm:presLayoutVars>
          <dgm:bulletEnabled val="1"/>
        </dgm:presLayoutVars>
      </dgm:prSet>
      <dgm:spPr/>
      <dgm:t>
        <a:bodyPr/>
        <a:lstStyle/>
        <a:p>
          <a:endParaRPr lang="en-US"/>
        </a:p>
      </dgm:t>
    </dgm:pt>
  </dgm:ptLst>
  <dgm:cxnLst>
    <dgm:cxn modelId="{02C9FAE7-0614-4238-8190-491FF2573A48}" type="presOf" srcId="{E778F518-8271-433D-B01A-617193BD68D4}" destId="{51B4ECF7-844F-438E-B596-A936CC9B4D9E}" srcOrd="0" destOrd="0" presId="urn:microsoft.com/office/officeart/2005/8/layout/target3"/>
    <dgm:cxn modelId="{BD4F9858-B08E-4A94-8257-B8F29746FE70}" srcId="{7CEAC3FC-891D-434B-9254-0F3BAFA038C9}" destId="{43FC2D34-58D1-41D3-83EA-8FC71ED0485C}" srcOrd="1" destOrd="0" parTransId="{99D6260B-BAE3-4282-8E62-1659F687DA71}" sibTransId="{8E4B9002-5D7C-49FA-85B6-9A8644208638}"/>
    <dgm:cxn modelId="{5A41BB72-094E-4494-87F4-2923FD5162FD}" srcId="{7CEAC3FC-891D-434B-9254-0F3BAFA038C9}" destId="{F02E994F-127B-408F-A2D7-F503F2C02E80}" srcOrd="2" destOrd="0" parTransId="{E07B6C5C-4937-4DFA-9606-9188EAA00CA5}" sibTransId="{7ACC8ED5-894C-4591-A11C-4204FDA03EF6}"/>
    <dgm:cxn modelId="{FA09D2CA-DA35-459F-9030-E8875319486C}" srcId="{43FC2D34-58D1-41D3-83EA-8FC71ED0485C}" destId="{E778F518-8271-433D-B01A-617193BD68D4}" srcOrd="0" destOrd="0" parTransId="{E01204DC-87ED-4C4C-A6AE-7492EB77DF62}" sibTransId="{DE9D3ABF-3CBB-40AF-98A3-BE6048EE36E9}"/>
    <dgm:cxn modelId="{E8FB2628-055E-4DB3-942E-979378089665}" type="presOf" srcId="{7CEAC3FC-891D-434B-9254-0F3BAFA038C9}" destId="{E8667365-F1E2-4794-B602-6C1DC03E4206}" srcOrd="0" destOrd="0" presId="urn:microsoft.com/office/officeart/2005/8/layout/target3"/>
    <dgm:cxn modelId="{C7D5293F-141E-4BA7-99A3-2B25FB36FA19}" srcId="{7CEAC3FC-891D-434B-9254-0F3BAFA038C9}" destId="{5B16DF8A-3EC2-4D88-831D-73B9413C002B}" srcOrd="0" destOrd="0" parTransId="{4F621D8D-7D35-45AA-B49A-B21EE9B23242}" sibTransId="{1AE483D3-D86A-445C-BB83-B0AA1323CADA}"/>
    <dgm:cxn modelId="{04B763D1-683E-49B1-BF72-BC4339480600}" srcId="{F02E994F-127B-408F-A2D7-F503F2C02E80}" destId="{6A6F6569-5D56-419D-9AF8-5B0F47938BEC}" srcOrd="0" destOrd="0" parTransId="{8F7CE69B-E6B5-46DC-A97C-2ABFCBC44C71}" sibTransId="{1B98ED90-DC6F-4638-B588-7B5049EF6345}"/>
    <dgm:cxn modelId="{387F4CF5-F999-4EA1-A4C0-CA074D48294B}" type="presOf" srcId="{5B16DF8A-3EC2-4D88-831D-73B9413C002B}" destId="{7AF037F5-34A9-419A-A393-50FA33B5E41F}" srcOrd="0" destOrd="0" presId="urn:microsoft.com/office/officeart/2005/8/layout/target3"/>
    <dgm:cxn modelId="{02C40EE6-6CAE-4759-B628-76AF61482F5A}" type="presOf" srcId="{F02E994F-127B-408F-A2D7-F503F2C02E80}" destId="{5F02F628-6A44-4303-A2F6-EFEF1476352D}" srcOrd="1" destOrd="0" presId="urn:microsoft.com/office/officeart/2005/8/layout/target3"/>
    <dgm:cxn modelId="{4DF86F2E-8153-44E5-9C95-43978BE13908}" type="presOf" srcId="{43FC2D34-58D1-41D3-83EA-8FC71ED0485C}" destId="{455DDC05-F2D7-459F-9060-21471C37D66A}" srcOrd="0" destOrd="0" presId="urn:microsoft.com/office/officeart/2005/8/layout/target3"/>
    <dgm:cxn modelId="{8804B75B-FD60-4E7F-AC88-405D6C98C110}" type="presOf" srcId="{F02E994F-127B-408F-A2D7-F503F2C02E80}" destId="{746F2B7C-51B1-4761-978D-AF5B7018D397}" srcOrd="0" destOrd="0" presId="urn:microsoft.com/office/officeart/2005/8/layout/target3"/>
    <dgm:cxn modelId="{9538F39C-F96B-41AB-87B3-8D6F54B455B8}" type="presOf" srcId="{43FC2D34-58D1-41D3-83EA-8FC71ED0485C}" destId="{FF650EEC-0BCC-49F3-91E5-5C4950569849}" srcOrd="1" destOrd="0" presId="urn:microsoft.com/office/officeart/2005/8/layout/target3"/>
    <dgm:cxn modelId="{A96F87E0-D507-480D-863A-7D43E47EC06F}" type="presOf" srcId="{5B16DF8A-3EC2-4D88-831D-73B9413C002B}" destId="{5051EF5C-57DD-4264-8842-60DADBCC3D2A}" srcOrd="1" destOrd="0" presId="urn:microsoft.com/office/officeart/2005/8/layout/target3"/>
    <dgm:cxn modelId="{04A3EEC1-D426-4262-A3E0-54DF50B6E08C}" type="presOf" srcId="{86D12225-DA3E-4852-AC70-0397E9992B3C}" destId="{49EE63D0-5554-4ABE-BEF2-124F78922347}" srcOrd="0" destOrd="0" presId="urn:microsoft.com/office/officeart/2005/8/layout/target3"/>
    <dgm:cxn modelId="{9F715755-02BA-4D88-8EDD-633AC55BC5D5}" srcId="{5B16DF8A-3EC2-4D88-831D-73B9413C002B}" destId="{86D12225-DA3E-4852-AC70-0397E9992B3C}" srcOrd="0" destOrd="0" parTransId="{F4FFBE39-D050-45C1-B08F-8A1F8939EF17}" sibTransId="{9D01B756-30FD-4E1D-A8E6-8116D64BA558}"/>
    <dgm:cxn modelId="{702DE635-C1DC-4516-818E-6C47D77D119D}" type="presOf" srcId="{6A6F6569-5D56-419D-9AF8-5B0F47938BEC}" destId="{4D5F64EF-C53E-4E2F-95DE-673C1E888823}" srcOrd="0" destOrd="0" presId="urn:microsoft.com/office/officeart/2005/8/layout/target3"/>
    <dgm:cxn modelId="{2246B016-5C81-45AA-B65B-6E3685BD846E}" type="presParOf" srcId="{E8667365-F1E2-4794-B602-6C1DC03E4206}" destId="{36FC7D91-0C7D-4034-AFD2-2E794DC5295F}" srcOrd="0" destOrd="0" presId="urn:microsoft.com/office/officeart/2005/8/layout/target3"/>
    <dgm:cxn modelId="{B6AF55F4-7E7A-4A45-9670-41C1EF9E0D3F}" type="presParOf" srcId="{E8667365-F1E2-4794-B602-6C1DC03E4206}" destId="{BD5ED064-C7DB-4191-BAFB-512FA8BFF3B6}" srcOrd="1" destOrd="0" presId="urn:microsoft.com/office/officeart/2005/8/layout/target3"/>
    <dgm:cxn modelId="{1B93F9AF-C7B8-4B5F-AD2D-D3BD3EA55A36}" type="presParOf" srcId="{E8667365-F1E2-4794-B602-6C1DC03E4206}" destId="{7AF037F5-34A9-419A-A393-50FA33B5E41F}" srcOrd="2" destOrd="0" presId="urn:microsoft.com/office/officeart/2005/8/layout/target3"/>
    <dgm:cxn modelId="{EB068B9D-FE90-4D08-AFF5-3909868C7B91}" type="presParOf" srcId="{E8667365-F1E2-4794-B602-6C1DC03E4206}" destId="{7E91E3E5-3C8E-4CAE-8CF2-B98CE23061DC}" srcOrd="3" destOrd="0" presId="urn:microsoft.com/office/officeart/2005/8/layout/target3"/>
    <dgm:cxn modelId="{A40724D2-DA7A-453B-BB20-F83B0A91D49D}" type="presParOf" srcId="{E8667365-F1E2-4794-B602-6C1DC03E4206}" destId="{A9A7EEDB-7CCA-4922-A1BB-1E03104190C5}" srcOrd="4" destOrd="0" presId="urn:microsoft.com/office/officeart/2005/8/layout/target3"/>
    <dgm:cxn modelId="{9E4C0B5B-3560-4923-BA80-B5ED461DE905}" type="presParOf" srcId="{E8667365-F1E2-4794-B602-6C1DC03E4206}" destId="{455DDC05-F2D7-459F-9060-21471C37D66A}" srcOrd="5" destOrd="0" presId="urn:microsoft.com/office/officeart/2005/8/layout/target3"/>
    <dgm:cxn modelId="{62EA85B4-C048-426E-BF38-C0C84E708231}" type="presParOf" srcId="{E8667365-F1E2-4794-B602-6C1DC03E4206}" destId="{5867A354-6F03-41E9-9399-9CFAD4B57FD3}" srcOrd="6" destOrd="0" presId="urn:microsoft.com/office/officeart/2005/8/layout/target3"/>
    <dgm:cxn modelId="{A7AFE146-BB8E-45D0-8343-52FC3657D907}" type="presParOf" srcId="{E8667365-F1E2-4794-B602-6C1DC03E4206}" destId="{0D1ED101-14AC-4FFC-9541-A47E625EF23C}" srcOrd="7" destOrd="0" presId="urn:microsoft.com/office/officeart/2005/8/layout/target3"/>
    <dgm:cxn modelId="{3EE087F9-7598-4F72-BBF9-D500134183F9}" type="presParOf" srcId="{E8667365-F1E2-4794-B602-6C1DC03E4206}" destId="{746F2B7C-51B1-4761-978D-AF5B7018D397}" srcOrd="8" destOrd="0" presId="urn:microsoft.com/office/officeart/2005/8/layout/target3"/>
    <dgm:cxn modelId="{728869AB-1207-408F-9D39-A73EA32C1E63}" type="presParOf" srcId="{E8667365-F1E2-4794-B602-6C1DC03E4206}" destId="{5051EF5C-57DD-4264-8842-60DADBCC3D2A}" srcOrd="9" destOrd="0" presId="urn:microsoft.com/office/officeart/2005/8/layout/target3"/>
    <dgm:cxn modelId="{EB29F8A1-5411-4977-9BAB-0E0E2BDB69A7}" type="presParOf" srcId="{E8667365-F1E2-4794-B602-6C1DC03E4206}" destId="{49EE63D0-5554-4ABE-BEF2-124F78922347}" srcOrd="10" destOrd="0" presId="urn:microsoft.com/office/officeart/2005/8/layout/target3"/>
    <dgm:cxn modelId="{91A7B0EF-52DD-45B8-A7BE-9DC9C29F12F2}" type="presParOf" srcId="{E8667365-F1E2-4794-B602-6C1DC03E4206}" destId="{FF650EEC-0BCC-49F3-91E5-5C4950569849}" srcOrd="11" destOrd="0" presId="urn:microsoft.com/office/officeart/2005/8/layout/target3"/>
    <dgm:cxn modelId="{18FF12E8-7FE3-4552-AEE9-D28428126B2D}" type="presParOf" srcId="{E8667365-F1E2-4794-B602-6C1DC03E4206}" destId="{51B4ECF7-844F-438E-B596-A936CC9B4D9E}" srcOrd="12" destOrd="0" presId="urn:microsoft.com/office/officeart/2005/8/layout/target3"/>
    <dgm:cxn modelId="{5B5C7EE7-DB86-4E97-81DE-0C0E52DFC922}" type="presParOf" srcId="{E8667365-F1E2-4794-B602-6C1DC03E4206}" destId="{5F02F628-6A44-4303-A2F6-EFEF1476352D}" srcOrd="13" destOrd="0" presId="urn:microsoft.com/office/officeart/2005/8/layout/target3"/>
    <dgm:cxn modelId="{29E158E5-BB86-4336-B00C-5E11374F5127}" type="presParOf" srcId="{E8667365-F1E2-4794-B602-6C1DC03E4206}" destId="{4D5F64EF-C53E-4E2F-95DE-673C1E888823}" srcOrd="14" destOrd="0" presId="urn:microsoft.com/office/officeart/2005/8/layout/target3"/>
  </dgm:cxnLst>
  <dgm:bg>
    <a:solidFill>
      <a:schemeClr val="accent6">
        <a:lumMod val="60000"/>
        <a:lumOff val="4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9D9E86-3090-4931-AF60-A7EC863B532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A5045B8-8F9A-4D0A-8903-2B320AB9A64E}">
      <dgm:prSet phldrT="[Text]" custT="1"/>
      <dgm:spPr>
        <a:solidFill>
          <a:schemeClr val="accent6">
            <a:lumMod val="60000"/>
            <a:lumOff val="40000"/>
          </a:schemeClr>
        </a:solidFill>
      </dgm:spPr>
      <dgm:t>
        <a:bodyPr/>
        <a:lstStyle/>
        <a:p>
          <a:pPr algn="r" rtl="1"/>
          <a:r>
            <a:rPr lang="ar-BH" sz="2400" dirty="0" smtClean="0">
              <a:solidFill>
                <a:schemeClr val="tx1"/>
              </a:solidFill>
            </a:rPr>
            <a:t>1- العولمة.</a:t>
          </a:r>
          <a:endParaRPr lang="en-US" sz="2400" dirty="0">
            <a:solidFill>
              <a:schemeClr val="tx1"/>
            </a:solidFill>
          </a:endParaRPr>
        </a:p>
      </dgm:t>
    </dgm:pt>
    <dgm:pt modelId="{36049CF0-C692-474D-84F6-A4FEE22B4ED6}" type="parTrans" cxnId="{91C569B0-C842-4C20-8E3E-9A18CA1A6774}">
      <dgm:prSet/>
      <dgm:spPr/>
      <dgm:t>
        <a:bodyPr/>
        <a:lstStyle/>
        <a:p>
          <a:pPr algn="r" rtl="1"/>
          <a:endParaRPr lang="en-US"/>
        </a:p>
      </dgm:t>
    </dgm:pt>
    <dgm:pt modelId="{57B2C8C3-E1C7-4A27-9193-22AC57B91628}" type="sibTrans" cxnId="{91C569B0-C842-4C20-8E3E-9A18CA1A6774}">
      <dgm:prSet/>
      <dgm:spPr/>
      <dgm:t>
        <a:bodyPr/>
        <a:lstStyle/>
        <a:p>
          <a:pPr algn="r" rtl="1"/>
          <a:endParaRPr lang="en-US"/>
        </a:p>
      </dgm:t>
    </dgm:pt>
    <dgm:pt modelId="{BB725571-3827-4896-8847-A986F4F75489}">
      <dgm:prSet phldrT="[Text]" custT="1"/>
      <dgm:spPr>
        <a:solidFill>
          <a:schemeClr val="accent6">
            <a:lumMod val="40000"/>
            <a:lumOff val="60000"/>
          </a:schemeClr>
        </a:solidFill>
      </dgm:spPr>
      <dgm:t>
        <a:bodyPr/>
        <a:lstStyle/>
        <a:p>
          <a:pPr algn="r" rtl="1"/>
          <a:r>
            <a:rPr lang="ar-BH" sz="2400" dirty="0" smtClean="0">
              <a:solidFill>
                <a:schemeClr val="tx1"/>
              </a:solidFill>
            </a:rPr>
            <a:t>2- حرية التجارة والمعاملات وإزالة الحواجز بين الدول. </a:t>
          </a:r>
          <a:endParaRPr lang="en-US" sz="2400" dirty="0">
            <a:solidFill>
              <a:schemeClr val="tx1"/>
            </a:solidFill>
          </a:endParaRPr>
        </a:p>
      </dgm:t>
    </dgm:pt>
    <dgm:pt modelId="{B5C8EB23-4A41-48DC-8A8E-E0C79E522AEF}" type="parTrans" cxnId="{BC227B71-B7F0-4848-B2EE-DC483BCC8901}">
      <dgm:prSet/>
      <dgm:spPr/>
      <dgm:t>
        <a:bodyPr/>
        <a:lstStyle/>
        <a:p>
          <a:pPr algn="r" rtl="1"/>
          <a:endParaRPr lang="en-US"/>
        </a:p>
      </dgm:t>
    </dgm:pt>
    <dgm:pt modelId="{2A5462E2-B2D6-4E3B-9B16-04BFB33228BA}" type="sibTrans" cxnId="{BC227B71-B7F0-4848-B2EE-DC483BCC8901}">
      <dgm:prSet/>
      <dgm:spPr/>
      <dgm:t>
        <a:bodyPr/>
        <a:lstStyle/>
        <a:p>
          <a:pPr algn="r" rtl="1"/>
          <a:endParaRPr lang="en-US"/>
        </a:p>
      </dgm:t>
    </dgm:pt>
    <dgm:pt modelId="{A4831A8B-6051-43E8-AF01-219692E5C7F6}">
      <dgm:prSet phldrT="[Text]" custT="1"/>
      <dgm:spPr>
        <a:solidFill>
          <a:schemeClr val="accent6">
            <a:lumMod val="60000"/>
            <a:lumOff val="40000"/>
          </a:schemeClr>
        </a:solidFill>
      </dgm:spPr>
      <dgm:t>
        <a:bodyPr/>
        <a:lstStyle/>
        <a:p>
          <a:pPr algn="r" rtl="1"/>
          <a:r>
            <a:rPr lang="ar-BH" sz="2400" dirty="0" smtClean="0">
              <a:solidFill>
                <a:schemeClr val="tx1"/>
              </a:solidFill>
            </a:rPr>
            <a:t>3- انفتاح الأسواق العالمية وحرية تنقل رؤوس الأموال.  </a:t>
          </a:r>
          <a:endParaRPr lang="en-US" sz="2400" dirty="0">
            <a:solidFill>
              <a:schemeClr val="tx1"/>
            </a:solidFill>
          </a:endParaRPr>
        </a:p>
      </dgm:t>
    </dgm:pt>
    <dgm:pt modelId="{76527ACB-1D41-4D8D-80FD-545A31FF6C10}" type="parTrans" cxnId="{2C159A0A-D0F8-4801-9CFF-B3E5DBFA6A27}">
      <dgm:prSet/>
      <dgm:spPr/>
      <dgm:t>
        <a:bodyPr/>
        <a:lstStyle/>
        <a:p>
          <a:pPr algn="r" rtl="1"/>
          <a:endParaRPr lang="en-US"/>
        </a:p>
      </dgm:t>
    </dgm:pt>
    <dgm:pt modelId="{C62D471E-94E0-43D7-B2D3-7947DB0A6603}" type="sibTrans" cxnId="{2C159A0A-D0F8-4801-9CFF-B3E5DBFA6A27}">
      <dgm:prSet/>
      <dgm:spPr/>
      <dgm:t>
        <a:bodyPr/>
        <a:lstStyle/>
        <a:p>
          <a:pPr algn="r" rtl="1"/>
          <a:endParaRPr lang="en-US"/>
        </a:p>
      </dgm:t>
    </dgm:pt>
    <dgm:pt modelId="{0EE6EFF5-F703-41BC-954E-CCE510ADE26B}">
      <dgm:prSet custT="1"/>
      <dgm:spPr>
        <a:solidFill>
          <a:schemeClr val="accent6">
            <a:lumMod val="60000"/>
            <a:lumOff val="40000"/>
          </a:schemeClr>
        </a:solidFill>
      </dgm:spPr>
      <dgm:t>
        <a:bodyPr/>
        <a:lstStyle/>
        <a:p>
          <a:pPr algn="r" rtl="1"/>
          <a:r>
            <a:rPr lang="ar-BH" sz="2400" dirty="0" smtClean="0">
              <a:solidFill>
                <a:schemeClr val="tx1"/>
              </a:solidFill>
            </a:rPr>
            <a:t>5- التطور الكبير في عمليات الصيَرفة الالكترونية مما يسهل تحويل الأموال بشكل سريع. </a:t>
          </a:r>
          <a:endParaRPr lang="en-US" sz="2400" dirty="0">
            <a:solidFill>
              <a:schemeClr val="tx1"/>
            </a:solidFill>
          </a:endParaRPr>
        </a:p>
      </dgm:t>
    </dgm:pt>
    <dgm:pt modelId="{8515D1B0-F422-4754-87B5-4B4E28225EC1}" type="parTrans" cxnId="{D239B3C0-AB24-4521-A1E7-93B5E57FF336}">
      <dgm:prSet/>
      <dgm:spPr/>
      <dgm:t>
        <a:bodyPr/>
        <a:lstStyle/>
        <a:p>
          <a:pPr algn="r" rtl="1"/>
          <a:endParaRPr lang="en-US"/>
        </a:p>
      </dgm:t>
    </dgm:pt>
    <dgm:pt modelId="{FED95F68-66DA-46B5-8D99-443C0918E2B5}" type="sibTrans" cxnId="{D239B3C0-AB24-4521-A1E7-93B5E57FF336}">
      <dgm:prSet/>
      <dgm:spPr/>
      <dgm:t>
        <a:bodyPr/>
        <a:lstStyle/>
        <a:p>
          <a:pPr algn="r" rtl="1"/>
          <a:endParaRPr lang="en-US"/>
        </a:p>
      </dgm:t>
    </dgm:pt>
    <dgm:pt modelId="{927874DC-A3F5-4477-B87D-3CAF3CB98FB7}">
      <dgm:prSet custT="1"/>
      <dgm:spPr>
        <a:solidFill>
          <a:schemeClr val="accent6">
            <a:lumMod val="40000"/>
            <a:lumOff val="60000"/>
          </a:schemeClr>
        </a:solidFill>
      </dgm:spPr>
      <dgm:t>
        <a:bodyPr/>
        <a:lstStyle/>
        <a:p>
          <a:pPr algn="r" rtl="1"/>
          <a:r>
            <a:rPr lang="ar-BH" sz="2400" dirty="0" smtClean="0">
              <a:solidFill>
                <a:schemeClr val="tx1"/>
              </a:solidFill>
            </a:rPr>
            <a:t>4- التشريعات والبنية التحتية الضعيفة لبعض الدول.</a:t>
          </a:r>
          <a:endParaRPr lang="en-US" sz="2400" dirty="0">
            <a:solidFill>
              <a:schemeClr val="tx1"/>
            </a:solidFill>
          </a:endParaRPr>
        </a:p>
      </dgm:t>
    </dgm:pt>
    <dgm:pt modelId="{2F1DF992-0DB4-4739-9604-ACC218123C3D}" type="parTrans" cxnId="{FD95E7EF-9D60-477C-BC9A-474D221159F1}">
      <dgm:prSet/>
      <dgm:spPr/>
      <dgm:t>
        <a:bodyPr/>
        <a:lstStyle/>
        <a:p>
          <a:pPr algn="r" rtl="1"/>
          <a:endParaRPr lang="en-US"/>
        </a:p>
      </dgm:t>
    </dgm:pt>
    <dgm:pt modelId="{80EE1557-16F8-4D1C-8552-C235CC9E7950}" type="sibTrans" cxnId="{FD95E7EF-9D60-477C-BC9A-474D221159F1}">
      <dgm:prSet/>
      <dgm:spPr/>
      <dgm:t>
        <a:bodyPr/>
        <a:lstStyle/>
        <a:p>
          <a:pPr algn="r" rtl="1"/>
          <a:endParaRPr lang="en-US"/>
        </a:p>
      </dgm:t>
    </dgm:pt>
    <dgm:pt modelId="{B1DE37EF-3769-4A1E-9693-A1158F843978}" type="pres">
      <dgm:prSet presAssocID="{BB9D9E86-3090-4931-AF60-A7EC863B532C}" presName="linear" presStyleCnt="0">
        <dgm:presLayoutVars>
          <dgm:dir/>
          <dgm:animLvl val="lvl"/>
          <dgm:resizeHandles val="exact"/>
        </dgm:presLayoutVars>
      </dgm:prSet>
      <dgm:spPr/>
      <dgm:t>
        <a:bodyPr/>
        <a:lstStyle/>
        <a:p>
          <a:endParaRPr lang="en-US"/>
        </a:p>
      </dgm:t>
    </dgm:pt>
    <dgm:pt modelId="{A529D89F-91E4-4BB8-940D-ABF41154EDA6}" type="pres">
      <dgm:prSet presAssocID="{5A5045B8-8F9A-4D0A-8903-2B320AB9A64E}" presName="parentLin" presStyleCnt="0"/>
      <dgm:spPr/>
    </dgm:pt>
    <dgm:pt modelId="{62C99225-FA68-49C9-917E-0428218BD58E}" type="pres">
      <dgm:prSet presAssocID="{5A5045B8-8F9A-4D0A-8903-2B320AB9A64E}" presName="parentLeftMargin" presStyleLbl="node1" presStyleIdx="0" presStyleCnt="5"/>
      <dgm:spPr/>
      <dgm:t>
        <a:bodyPr/>
        <a:lstStyle/>
        <a:p>
          <a:endParaRPr lang="en-US"/>
        </a:p>
      </dgm:t>
    </dgm:pt>
    <dgm:pt modelId="{5D100A20-7B87-4998-A7DA-8CA6D0F0B2AD}" type="pres">
      <dgm:prSet presAssocID="{5A5045B8-8F9A-4D0A-8903-2B320AB9A64E}" presName="parentText" presStyleLbl="node1" presStyleIdx="0" presStyleCnt="5" custScaleY="143251" custLinFactX="24241" custLinFactNeighborX="100000" custLinFactNeighborY="-4470">
        <dgm:presLayoutVars>
          <dgm:chMax val="0"/>
          <dgm:bulletEnabled val="1"/>
        </dgm:presLayoutVars>
      </dgm:prSet>
      <dgm:spPr/>
      <dgm:t>
        <a:bodyPr/>
        <a:lstStyle/>
        <a:p>
          <a:endParaRPr lang="en-US"/>
        </a:p>
      </dgm:t>
    </dgm:pt>
    <dgm:pt modelId="{3706FACE-0F5C-46E4-ADB2-DD623E43C130}" type="pres">
      <dgm:prSet presAssocID="{5A5045B8-8F9A-4D0A-8903-2B320AB9A64E}" presName="negativeSpace" presStyleCnt="0"/>
      <dgm:spPr/>
    </dgm:pt>
    <dgm:pt modelId="{2DE3A3BE-1EEA-4D6B-A226-320788980CB1}" type="pres">
      <dgm:prSet presAssocID="{5A5045B8-8F9A-4D0A-8903-2B320AB9A64E}" presName="childText" presStyleLbl="conFgAcc1" presStyleIdx="0" presStyleCnt="5">
        <dgm:presLayoutVars>
          <dgm:bulletEnabled val="1"/>
        </dgm:presLayoutVars>
      </dgm:prSet>
      <dgm:spPr>
        <a:ln>
          <a:noFill/>
        </a:ln>
      </dgm:spPr>
    </dgm:pt>
    <dgm:pt modelId="{7E575E0D-7E0C-4412-A4BF-CEB5634CDD6B}" type="pres">
      <dgm:prSet presAssocID="{57B2C8C3-E1C7-4A27-9193-22AC57B91628}" presName="spaceBetweenRectangles" presStyleCnt="0"/>
      <dgm:spPr/>
    </dgm:pt>
    <dgm:pt modelId="{6635813C-9D18-46F9-87DF-8EF4B10F737A}" type="pres">
      <dgm:prSet presAssocID="{BB725571-3827-4896-8847-A986F4F75489}" presName="parentLin" presStyleCnt="0"/>
      <dgm:spPr/>
    </dgm:pt>
    <dgm:pt modelId="{01C1B5C9-884E-4BCF-858C-77C52DC9B2F3}" type="pres">
      <dgm:prSet presAssocID="{BB725571-3827-4896-8847-A986F4F75489}" presName="parentLeftMargin" presStyleLbl="node1" presStyleIdx="0" presStyleCnt="5"/>
      <dgm:spPr/>
      <dgm:t>
        <a:bodyPr/>
        <a:lstStyle/>
        <a:p>
          <a:endParaRPr lang="en-US"/>
        </a:p>
      </dgm:t>
    </dgm:pt>
    <dgm:pt modelId="{74AB7A60-18C4-48EC-8FD8-D9466EA2B97E}" type="pres">
      <dgm:prSet presAssocID="{BB725571-3827-4896-8847-A986F4F75489}" presName="parentText" presStyleLbl="node1" presStyleIdx="1" presStyleCnt="5" custScaleY="129179">
        <dgm:presLayoutVars>
          <dgm:chMax val="0"/>
          <dgm:bulletEnabled val="1"/>
        </dgm:presLayoutVars>
      </dgm:prSet>
      <dgm:spPr/>
      <dgm:t>
        <a:bodyPr/>
        <a:lstStyle/>
        <a:p>
          <a:endParaRPr lang="en-US"/>
        </a:p>
      </dgm:t>
    </dgm:pt>
    <dgm:pt modelId="{85094933-8BA3-4F0B-9F81-0D996E80F0D6}" type="pres">
      <dgm:prSet presAssocID="{BB725571-3827-4896-8847-A986F4F75489}" presName="negativeSpace" presStyleCnt="0"/>
      <dgm:spPr/>
    </dgm:pt>
    <dgm:pt modelId="{D74D9EA1-FFA8-4E98-B4C0-591637EFB190}" type="pres">
      <dgm:prSet presAssocID="{BB725571-3827-4896-8847-A986F4F75489}" presName="childText" presStyleLbl="conFgAcc1" presStyleIdx="1" presStyleCnt="5">
        <dgm:presLayoutVars>
          <dgm:bulletEnabled val="1"/>
        </dgm:presLayoutVars>
      </dgm:prSet>
      <dgm:spPr>
        <a:ln>
          <a:noFill/>
        </a:ln>
      </dgm:spPr>
    </dgm:pt>
    <dgm:pt modelId="{C52E9F6C-73CB-4F61-8171-D356B52D2583}" type="pres">
      <dgm:prSet presAssocID="{2A5462E2-B2D6-4E3B-9B16-04BFB33228BA}" presName="spaceBetweenRectangles" presStyleCnt="0"/>
      <dgm:spPr/>
    </dgm:pt>
    <dgm:pt modelId="{145F84B1-83E2-4102-B341-CBB3A7C6ECFE}" type="pres">
      <dgm:prSet presAssocID="{A4831A8B-6051-43E8-AF01-219692E5C7F6}" presName="parentLin" presStyleCnt="0"/>
      <dgm:spPr/>
    </dgm:pt>
    <dgm:pt modelId="{B01A000D-6403-4319-9DD6-42F94F6D9CBA}" type="pres">
      <dgm:prSet presAssocID="{A4831A8B-6051-43E8-AF01-219692E5C7F6}" presName="parentLeftMargin" presStyleLbl="node1" presStyleIdx="1" presStyleCnt="5"/>
      <dgm:spPr/>
      <dgm:t>
        <a:bodyPr/>
        <a:lstStyle/>
        <a:p>
          <a:endParaRPr lang="en-US"/>
        </a:p>
      </dgm:t>
    </dgm:pt>
    <dgm:pt modelId="{1FA2AE9C-3629-49F8-8A11-1641B808CB45}" type="pres">
      <dgm:prSet presAssocID="{A4831A8B-6051-43E8-AF01-219692E5C7F6}" presName="parentText" presStyleLbl="node1" presStyleIdx="2" presStyleCnt="5" custScaleY="153217" custLinFactX="25260" custLinFactNeighborX="100000">
        <dgm:presLayoutVars>
          <dgm:chMax val="0"/>
          <dgm:bulletEnabled val="1"/>
        </dgm:presLayoutVars>
      </dgm:prSet>
      <dgm:spPr/>
      <dgm:t>
        <a:bodyPr/>
        <a:lstStyle/>
        <a:p>
          <a:endParaRPr lang="en-US"/>
        </a:p>
      </dgm:t>
    </dgm:pt>
    <dgm:pt modelId="{93DA1290-074A-4459-B45F-9181F46D2E68}" type="pres">
      <dgm:prSet presAssocID="{A4831A8B-6051-43E8-AF01-219692E5C7F6}" presName="negativeSpace" presStyleCnt="0"/>
      <dgm:spPr/>
    </dgm:pt>
    <dgm:pt modelId="{13C2D782-4331-4840-A450-0D3CC846324C}" type="pres">
      <dgm:prSet presAssocID="{A4831A8B-6051-43E8-AF01-219692E5C7F6}" presName="childText" presStyleLbl="conFgAcc1" presStyleIdx="2" presStyleCnt="5">
        <dgm:presLayoutVars>
          <dgm:bulletEnabled val="1"/>
        </dgm:presLayoutVars>
      </dgm:prSet>
      <dgm:spPr>
        <a:ln>
          <a:noFill/>
        </a:ln>
      </dgm:spPr>
    </dgm:pt>
    <dgm:pt modelId="{172D3AF7-5FD1-4300-8825-F9EE096683DF}" type="pres">
      <dgm:prSet presAssocID="{C62D471E-94E0-43D7-B2D3-7947DB0A6603}" presName="spaceBetweenRectangles" presStyleCnt="0"/>
      <dgm:spPr/>
    </dgm:pt>
    <dgm:pt modelId="{C5902FB4-06F3-4363-A7CE-ECC1D12790A6}" type="pres">
      <dgm:prSet presAssocID="{927874DC-A3F5-4477-B87D-3CAF3CB98FB7}" presName="parentLin" presStyleCnt="0"/>
      <dgm:spPr/>
    </dgm:pt>
    <dgm:pt modelId="{77139F43-D189-4318-A74F-F1B08B4EF24A}" type="pres">
      <dgm:prSet presAssocID="{927874DC-A3F5-4477-B87D-3CAF3CB98FB7}" presName="parentLeftMargin" presStyleLbl="node1" presStyleIdx="2" presStyleCnt="5"/>
      <dgm:spPr/>
      <dgm:t>
        <a:bodyPr/>
        <a:lstStyle/>
        <a:p>
          <a:endParaRPr lang="en-US"/>
        </a:p>
      </dgm:t>
    </dgm:pt>
    <dgm:pt modelId="{7BB05AD7-34BE-404E-873E-166D7E2F431E}" type="pres">
      <dgm:prSet presAssocID="{927874DC-A3F5-4477-B87D-3CAF3CB98FB7}" presName="parentText" presStyleLbl="node1" presStyleIdx="3" presStyleCnt="5" custScaleY="134238">
        <dgm:presLayoutVars>
          <dgm:chMax val="0"/>
          <dgm:bulletEnabled val="1"/>
        </dgm:presLayoutVars>
      </dgm:prSet>
      <dgm:spPr/>
      <dgm:t>
        <a:bodyPr/>
        <a:lstStyle/>
        <a:p>
          <a:endParaRPr lang="en-US"/>
        </a:p>
      </dgm:t>
    </dgm:pt>
    <dgm:pt modelId="{6BDDE4A4-61A3-4862-878B-201F3ABE0AEE}" type="pres">
      <dgm:prSet presAssocID="{927874DC-A3F5-4477-B87D-3CAF3CB98FB7}" presName="negativeSpace" presStyleCnt="0"/>
      <dgm:spPr/>
    </dgm:pt>
    <dgm:pt modelId="{49BF56B7-0E83-4558-97FE-D455B2236F2F}" type="pres">
      <dgm:prSet presAssocID="{927874DC-A3F5-4477-B87D-3CAF3CB98FB7}" presName="childText" presStyleLbl="conFgAcc1" presStyleIdx="3" presStyleCnt="5">
        <dgm:presLayoutVars>
          <dgm:bulletEnabled val="1"/>
        </dgm:presLayoutVars>
      </dgm:prSet>
      <dgm:spPr>
        <a:ln>
          <a:noFill/>
        </a:ln>
      </dgm:spPr>
    </dgm:pt>
    <dgm:pt modelId="{CDEC35F3-C7FE-451A-9D85-36EFF8C870AF}" type="pres">
      <dgm:prSet presAssocID="{80EE1557-16F8-4D1C-8552-C235CC9E7950}" presName="spaceBetweenRectangles" presStyleCnt="0"/>
      <dgm:spPr/>
    </dgm:pt>
    <dgm:pt modelId="{22064142-6A60-41C3-BA9F-E62E4D3F2B6E}" type="pres">
      <dgm:prSet presAssocID="{0EE6EFF5-F703-41BC-954E-CCE510ADE26B}" presName="parentLin" presStyleCnt="0"/>
      <dgm:spPr/>
    </dgm:pt>
    <dgm:pt modelId="{F6BF9E08-E834-4853-BE45-F004B10175CB}" type="pres">
      <dgm:prSet presAssocID="{0EE6EFF5-F703-41BC-954E-CCE510ADE26B}" presName="parentLeftMargin" presStyleLbl="node1" presStyleIdx="3" presStyleCnt="5"/>
      <dgm:spPr/>
      <dgm:t>
        <a:bodyPr/>
        <a:lstStyle/>
        <a:p>
          <a:endParaRPr lang="en-US"/>
        </a:p>
      </dgm:t>
    </dgm:pt>
    <dgm:pt modelId="{B74AD712-1FE0-4CB4-9558-6D0C6D315E29}" type="pres">
      <dgm:prSet presAssocID="{0EE6EFF5-F703-41BC-954E-CCE510ADE26B}" presName="parentText" presStyleLbl="node1" presStyleIdx="4" presStyleCnt="5" custScaleX="102059" custScaleY="168609" custLinFactX="22407" custLinFactNeighborX="100000" custLinFactNeighborY="-2235">
        <dgm:presLayoutVars>
          <dgm:chMax val="0"/>
          <dgm:bulletEnabled val="1"/>
        </dgm:presLayoutVars>
      </dgm:prSet>
      <dgm:spPr/>
      <dgm:t>
        <a:bodyPr/>
        <a:lstStyle/>
        <a:p>
          <a:endParaRPr lang="en-US"/>
        </a:p>
      </dgm:t>
    </dgm:pt>
    <dgm:pt modelId="{8135C237-D70B-4C35-8BA2-4C5D3A4B79A3}" type="pres">
      <dgm:prSet presAssocID="{0EE6EFF5-F703-41BC-954E-CCE510ADE26B}" presName="negativeSpace" presStyleCnt="0"/>
      <dgm:spPr/>
    </dgm:pt>
    <dgm:pt modelId="{DD6B6843-3E20-4592-B3FB-764B0DFEEC14}" type="pres">
      <dgm:prSet presAssocID="{0EE6EFF5-F703-41BC-954E-CCE510ADE26B}" presName="childText" presStyleLbl="conFgAcc1" presStyleIdx="4" presStyleCnt="5">
        <dgm:presLayoutVars>
          <dgm:bulletEnabled val="1"/>
        </dgm:presLayoutVars>
      </dgm:prSet>
      <dgm:spPr>
        <a:ln>
          <a:noFill/>
        </a:ln>
      </dgm:spPr>
    </dgm:pt>
  </dgm:ptLst>
  <dgm:cxnLst>
    <dgm:cxn modelId="{0B5065BB-5F12-41C9-BE3F-385C7D130CB6}" type="presOf" srcId="{0EE6EFF5-F703-41BC-954E-CCE510ADE26B}" destId="{B74AD712-1FE0-4CB4-9558-6D0C6D315E29}" srcOrd="1" destOrd="0" presId="urn:microsoft.com/office/officeart/2005/8/layout/list1"/>
    <dgm:cxn modelId="{1CB76906-38D5-49FA-957B-C3A0D7EBE0BC}" type="presOf" srcId="{BB725571-3827-4896-8847-A986F4F75489}" destId="{74AB7A60-18C4-48EC-8FD8-D9466EA2B97E}" srcOrd="1" destOrd="0" presId="urn:microsoft.com/office/officeart/2005/8/layout/list1"/>
    <dgm:cxn modelId="{BC227B71-B7F0-4848-B2EE-DC483BCC8901}" srcId="{BB9D9E86-3090-4931-AF60-A7EC863B532C}" destId="{BB725571-3827-4896-8847-A986F4F75489}" srcOrd="1" destOrd="0" parTransId="{B5C8EB23-4A41-48DC-8A8E-E0C79E522AEF}" sibTransId="{2A5462E2-B2D6-4E3B-9B16-04BFB33228BA}"/>
    <dgm:cxn modelId="{4FF96FD1-22AE-4EC0-A1A9-E904D0D5C123}" type="presOf" srcId="{0EE6EFF5-F703-41BC-954E-CCE510ADE26B}" destId="{F6BF9E08-E834-4853-BE45-F004B10175CB}" srcOrd="0" destOrd="0" presId="urn:microsoft.com/office/officeart/2005/8/layout/list1"/>
    <dgm:cxn modelId="{29BE759E-FB0E-45AE-A0AF-D72849746DDD}" type="presOf" srcId="{5A5045B8-8F9A-4D0A-8903-2B320AB9A64E}" destId="{62C99225-FA68-49C9-917E-0428218BD58E}" srcOrd="0" destOrd="0" presId="urn:microsoft.com/office/officeart/2005/8/layout/list1"/>
    <dgm:cxn modelId="{FE6DFD5E-3201-4F5A-933C-D913DCB848B8}" type="presOf" srcId="{927874DC-A3F5-4477-B87D-3CAF3CB98FB7}" destId="{7BB05AD7-34BE-404E-873E-166D7E2F431E}" srcOrd="1" destOrd="0" presId="urn:microsoft.com/office/officeart/2005/8/layout/list1"/>
    <dgm:cxn modelId="{06E3F6A4-79C9-4DC1-89DD-8545F35C9EA4}" type="presOf" srcId="{5A5045B8-8F9A-4D0A-8903-2B320AB9A64E}" destId="{5D100A20-7B87-4998-A7DA-8CA6D0F0B2AD}" srcOrd="1" destOrd="0" presId="urn:microsoft.com/office/officeart/2005/8/layout/list1"/>
    <dgm:cxn modelId="{D239B3C0-AB24-4521-A1E7-93B5E57FF336}" srcId="{BB9D9E86-3090-4931-AF60-A7EC863B532C}" destId="{0EE6EFF5-F703-41BC-954E-CCE510ADE26B}" srcOrd="4" destOrd="0" parTransId="{8515D1B0-F422-4754-87B5-4B4E28225EC1}" sibTransId="{FED95F68-66DA-46B5-8D99-443C0918E2B5}"/>
    <dgm:cxn modelId="{ADBBC5EA-8DF0-4C95-B162-1B628985D672}" type="presOf" srcId="{927874DC-A3F5-4477-B87D-3CAF3CB98FB7}" destId="{77139F43-D189-4318-A74F-F1B08B4EF24A}" srcOrd="0" destOrd="0" presId="urn:microsoft.com/office/officeart/2005/8/layout/list1"/>
    <dgm:cxn modelId="{91C569B0-C842-4C20-8E3E-9A18CA1A6774}" srcId="{BB9D9E86-3090-4931-AF60-A7EC863B532C}" destId="{5A5045B8-8F9A-4D0A-8903-2B320AB9A64E}" srcOrd="0" destOrd="0" parTransId="{36049CF0-C692-474D-84F6-A4FEE22B4ED6}" sibTransId="{57B2C8C3-E1C7-4A27-9193-22AC57B91628}"/>
    <dgm:cxn modelId="{FD95E7EF-9D60-477C-BC9A-474D221159F1}" srcId="{BB9D9E86-3090-4931-AF60-A7EC863B532C}" destId="{927874DC-A3F5-4477-B87D-3CAF3CB98FB7}" srcOrd="3" destOrd="0" parTransId="{2F1DF992-0DB4-4739-9604-ACC218123C3D}" sibTransId="{80EE1557-16F8-4D1C-8552-C235CC9E7950}"/>
    <dgm:cxn modelId="{719DEDAE-4628-4596-9910-77D8C5A7051D}" type="presOf" srcId="{BB9D9E86-3090-4931-AF60-A7EC863B532C}" destId="{B1DE37EF-3769-4A1E-9693-A1158F843978}" srcOrd="0" destOrd="0" presId="urn:microsoft.com/office/officeart/2005/8/layout/list1"/>
    <dgm:cxn modelId="{7052D8A8-363F-441D-8F7D-FF094B92BD82}" type="presOf" srcId="{A4831A8B-6051-43E8-AF01-219692E5C7F6}" destId="{1FA2AE9C-3629-49F8-8A11-1641B808CB45}" srcOrd="1" destOrd="0" presId="urn:microsoft.com/office/officeart/2005/8/layout/list1"/>
    <dgm:cxn modelId="{C1AD3731-997C-44F5-9D0C-B96D05FF4AF9}" type="presOf" srcId="{BB725571-3827-4896-8847-A986F4F75489}" destId="{01C1B5C9-884E-4BCF-858C-77C52DC9B2F3}" srcOrd="0" destOrd="0" presId="urn:microsoft.com/office/officeart/2005/8/layout/list1"/>
    <dgm:cxn modelId="{09ED8D00-990F-4A57-A3A4-1844D31009BA}" type="presOf" srcId="{A4831A8B-6051-43E8-AF01-219692E5C7F6}" destId="{B01A000D-6403-4319-9DD6-42F94F6D9CBA}" srcOrd="0" destOrd="0" presId="urn:microsoft.com/office/officeart/2005/8/layout/list1"/>
    <dgm:cxn modelId="{2C159A0A-D0F8-4801-9CFF-B3E5DBFA6A27}" srcId="{BB9D9E86-3090-4931-AF60-A7EC863B532C}" destId="{A4831A8B-6051-43E8-AF01-219692E5C7F6}" srcOrd="2" destOrd="0" parTransId="{76527ACB-1D41-4D8D-80FD-545A31FF6C10}" sibTransId="{C62D471E-94E0-43D7-B2D3-7947DB0A6603}"/>
    <dgm:cxn modelId="{245A41ED-9FAF-495B-ADCC-81F04E788A3A}" type="presParOf" srcId="{B1DE37EF-3769-4A1E-9693-A1158F843978}" destId="{A529D89F-91E4-4BB8-940D-ABF41154EDA6}" srcOrd="0" destOrd="0" presId="urn:microsoft.com/office/officeart/2005/8/layout/list1"/>
    <dgm:cxn modelId="{ABBA7F58-FE8F-4FF6-AF47-3CFB3D0BEF8F}" type="presParOf" srcId="{A529D89F-91E4-4BB8-940D-ABF41154EDA6}" destId="{62C99225-FA68-49C9-917E-0428218BD58E}" srcOrd="0" destOrd="0" presId="urn:microsoft.com/office/officeart/2005/8/layout/list1"/>
    <dgm:cxn modelId="{5785A7EB-BDD7-479D-9509-E31BC3A52E73}" type="presParOf" srcId="{A529D89F-91E4-4BB8-940D-ABF41154EDA6}" destId="{5D100A20-7B87-4998-A7DA-8CA6D0F0B2AD}" srcOrd="1" destOrd="0" presId="urn:microsoft.com/office/officeart/2005/8/layout/list1"/>
    <dgm:cxn modelId="{F4CBB407-678A-4E60-B08A-55EAF5693E60}" type="presParOf" srcId="{B1DE37EF-3769-4A1E-9693-A1158F843978}" destId="{3706FACE-0F5C-46E4-ADB2-DD623E43C130}" srcOrd="1" destOrd="0" presId="urn:microsoft.com/office/officeart/2005/8/layout/list1"/>
    <dgm:cxn modelId="{C8D59BB3-22BF-4AF9-ACBD-C7AD69C450CD}" type="presParOf" srcId="{B1DE37EF-3769-4A1E-9693-A1158F843978}" destId="{2DE3A3BE-1EEA-4D6B-A226-320788980CB1}" srcOrd="2" destOrd="0" presId="urn:microsoft.com/office/officeart/2005/8/layout/list1"/>
    <dgm:cxn modelId="{9D83D071-5D2A-4873-8C2A-947B5834B23E}" type="presParOf" srcId="{B1DE37EF-3769-4A1E-9693-A1158F843978}" destId="{7E575E0D-7E0C-4412-A4BF-CEB5634CDD6B}" srcOrd="3" destOrd="0" presId="urn:microsoft.com/office/officeart/2005/8/layout/list1"/>
    <dgm:cxn modelId="{E3C84C14-4BBA-4C7E-BEA7-94963D5AB899}" type="presParOf" srcId="{B1DE37EF-3769-4A1E-9693-A1158F843978}" destId="{6635813C-9D18-46F9-87DF-8EF4B10F737A}" srcOrd="4" destOrd="0" presId="urn:microsoft.com/office/officeart/2005/8/layout/list1"/>
    <dgm:cxn modelId="{E715B0F2-CBFD-4047-8DCB-88A96F147A4F}" type="presParOf" srcId="{6635813C-9D18-46F9-87DF-8EF4B10F737A}" destId="{01C1B5C9-884E-4BCF-858C-77C52DC9B2F3}" srcOrd="0" destOrd="0" presId="urn:microsoft.com/office/officeart/2005/8/layout/list1"/>
    <dgm:cxn modelId="{8AA35E60-EA79-4AEE-AABC-35490551359E}" type="presParOf" srcId="{6635813C-9D18-46F9-87DF-8EF4B10F737A}" destId="{74AB7A60-18C4-48EC-8FD8-D9466EA2B97E}" srcOrd="1" destOrd="0" presId="urn:microsoft.com/office/officeart/2005/8/layout/list1"/>
    <dgm:cxn modelId="{00725385-33E5-458D-8DC6-328017A9CE49}" type="presParOf" srcId="{B1DE37EF-3769-4A1E-9693-A1158F843978}" destId="{85094933-8BA3-4F0B-9F81-0D996E80F0D6}" srcOrd="5" destOrd="0" presId="urn:microsoft.com/office/officeart/2005/8/layout/list1"/>
    <dgm:cxn modelId="{40242F31-8348-4EB8-B590-80F52659B5DA}" type="presParOf" srcId="{B1DE37EF-3769-4A1E-9693-A1158F843978}" destId="{D74D9EA1-FFA8-4E98-B4C0-591637EFB190}" srcOrd="6" destOrd="0" presId="urn:microsoft.com/office/officeart/2005/8/layout/list1"/>
    <dgm:cxn modelId="{1E015220-573B-4861-A677-7ED8C48DBD79}" type="presParOf" srcId="{B1DE37EF-3769-4A1E-9693-A1158F843978}" destId="{C52E9F6C-73CB-4F61-8171-D356B52D2583}" srcOrd="7" destOrd="0" presId="urn:microsoft.com/office/officeart/2005/8/layout/list1"/>
    <dgm:cxn modelId="{9947BF5A-50CC-4786-93DE-F8EB580C79E7}" type="presParOf" srcId="{B1DE37EF-3769-4A1E-9693-A1158F843978}" destId="{145F84B1-83E2-4102-B341-CBB3A7C6ECFE}" srcOrd="8" destOrd="0" presId="urn:microsoft.com/office/officeart/2005/8/layout/list1"/>
    <dgm:cxn modelId="{303B5B7E-9E91-4E3F-940D-A63914F8FBE0}" type="presParOf" srcId="{145F84B1-83E2-4102-B341-CBB3A7C6ECFE}" destId="{B01A000D-6403-4319-9DD6-42F94F6D9CBA}" srcOrd="0" destOrd="0" presId="urn:microsoft.com/office/officeart/2005/8/layout/list1"/>
    <dgm:cxn modelId="{FFB2657F-7367-4539-8F02-33BE7A9DCB6F}" type="presParOf" srcId="{145F84B1-83E2-4102-B341-CBB3A7C6ECFE}" destId="{1FA2AE9C-3629-49F8-8A11-1641B808CB45}" srcOrd="1" destOrd="0" presId="urn:microsoft.com/office/officeart/2005/8/layout/list1"/>
    <dgm:cxn modelId="{8A354B77-7DA0-4977-9618-3E1050B1A9F7}" type="presParOf" srcId="{B1DE37EF-3769-4A1E-9693-A1158F843978}" destId="{93DA1290-074A-4459-B45F-9181F46D2E68}" srcOrd="9" destOrd="0" presId="urn:microsoft.com/office/officeart/2005/8/layout/list1"/>
    <dgm:cxn modelId="{913DC718-9603-4AFA-8066-FB4BD2CF1606}" type="presParOf" srcId="{B1DE37EF-3769-4A1E-9693-A1158F843978}" destId="{13C2D782-4331-4840-A450-0D3CC846324C}" srcOrd="10" destOrd="0" presId="urn:microsoft.com/office/officeart/2005/8/layout/list1"/>
    <dgm:cxn modelId="{000291AF-DF84-4602-B07C-D2AFCD22DA08}" type="presParOf" srcId="{B1DE37EF-3769-4A1E-9693-A1158F843978}" destId="{172D3AF7-5FD1-4300-8825-F9EE096683DF}" srcOrd="11" destOrd="0" presId="urn:microsoft.com/office/officeart/2005/8/layout/list1"/>
    <dgm:cxn modelId="{8A080685-D4B3-4EFA-8328-104504E322F6}" type="presParOf" srcId="{B1DE37EF-3769-4A1E-9693-A1158F843978}" destId="{C5902FB4-06F3-4363-A7CE-ECC1D12790A6}" srcOrd="12" destOrd="0" presId="urn:microsoft.com/office/officeart/2005/8/layout/list1"/>
    <dgm:cxn modelId="{818D6E9E-1DEC-4111-984A-419A71504D15}" type="presParOf" srcId="{C5902FB4-06F3-4363-A7CE-ECC1D12790A6}" destId="{77139F43-D189-4318-A74F-F1B08B4EF24A}" srcOrd="0" destOrd="0" presId="urn:microsoft.com/office/officeart/2005/8/layout/list1"/>
    <dgm:cxn modelId="{F597ADF2-6348-4CE1-86E6-579DDD907EF1}" type="presParOf" srcId="{C5902FB4-06F3-4363-A7CE-ECC1D12790A6}" destId="{7BB05AD7-34BE-404E-873E-166D7E2F431E}" srcOrd="1" destOrd="0" presId="urn:microsoft.com/office/officeart/2005/8/layout/list1"/>
    <dgm:cxn modelId="{6A89E1ED-C9F9-465A-B66E-C88B699512E8}" type="presParOf" srcId="{B1DE37EF-3769-4A1E-9693-A1158F843978}" destId="{6BDDE4A4-61A3-4862-878B-201F3ABE0AEE}" srcOrd="13" destOrd="0" presId="urn:microsoft.com/office/officeart/2005/8/layout/list1"/>
    <dgm:cxn modelId="{207A082E-D08A-49AD-806C-7D745056AE7C}" type="presParOf" srcId="{B1DE37EF-3769-4A1E-9693-A1158F843978}" destId="{49BF56B7-0E83-4558-97FE-D455B2236F2F}" srcOrd="14" destOrd="0" presId="urn:microsoft.com/office/officeart/2005/8/layout/list1"/>
    <dgm:cxn modelId="{567E8F3B-FD85-48E2-A66E-286A5CD31568}" type="presParOf" srcId="{B1DE37EF-3769-4A1E-9693-A1158F843978}" destId="{CDEC35F3-C7FE-451A-9D85-36EFF8C870AF}" srcOrd="15" destOrd="0" presId="urn:microsoft.com/office/officeart/2005/8/layout/list1"/>
    <dgm:cxn modelId="{DC39FC5F-0899-42E5-BE79-749624DD85F7}" type="presParOf" srcId="{B1DE37EF-3769-4A1E-9693-A1158F843978}" destId="{22064142-6A60-41C3-BA9F-E62E4D3F2B6E}" srcOrd="16" destOrd="0" presId="urn:microsoft.com/office/officeart/2005/8/layout/list1"/>
    <dgm:cxn modelId="{F74AF1AC-C43D-4FC5-A99C-9583CB62734F}" type="presParOf" srcId="{22064142-6A60-41C3-BA9F-E62E4D3F2B6E}" destId="{F6BF9E08-E834-4853-BE45-F004B10175CB}" srcOrd="0" destOrd="0" presId="urn:microsoft.com/office/officeart/2005/8/layout/list1"/>
    <dgm:cxn modelId="{1FDEE0A2-BF15-42A9-9BE8-F72E343B8BF3}" type="presParOf" srcId="{22064142-6A60-41C3-BA9F-E62E4D3F2B6E}" destId="{B74AD712-1FE0-4CB4-9558-6D0C6D315E29}" srcOrd="1" destOrd="0" presId="urn:microsoft.com/office/officeart/2005/8/layout/list1"/>
    <dgm:cxn modelId="{7C9D23A0-5D5D-4E51-8A7E-63A2529E91A5}" type="presParOf" srcId="{B1DE37EF-3769-4A1E-9693-A1158F843978}" destId="{8135C237-D70B-4C35-8BA2-4C5D3A4B79A3}" srcOrd="17" destOrd="0" presId="urn:microsoft.com/office/officeart/2005/8/layout/list1"/>
    <dgm:cxn modelId="{CD698BF7-47E7-4470-94D7-165289E940FB}" type="presParOf" srcId="{B1DE37EF-3769-4A1E-9693-A1158F843978}" destId="{DD6B6843-3E20-4592-B3FB-764B0DFEEC1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D9F59-4268-4DF1-A292-CD2FB3A6635F}">
      <dsp:nvSpPr>
        <dsp:cNvPr id="0" name=""/>
        <dsp:cNvSpPr/>
      </dsp:nvSpPr>
      <dsp:spPr>
        <a:xfrm>
          <a:off x="582645" y="1178"/>
          <a:ext cx="2174490" cy="1304694"/>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BH" sz="2000" kern="1200" dirty="0" smtClean="0">
              <a:solidFill>
                <a:schemeClr val="tx1"/>
              </a:solidFill>
            </a:rPr>
            <a:t>4- تجارة المخدرات.</a:t>
          </a:r>
          <a:endParaRPr lang="en-US" sz="2000" kern="1200" dirty="0">
            <a:solidFill>
              <a:schemeClr val="tx1"/>
            </a:solidFill>
          </a:endParaRPr>
        </a:p>
      </dsp:txBody>
      <dsp:txXfrm>
        <a:off x="582645" y="1178"/>
        <a:ext cx="2174490" cy="1304694"/>
      </dsp:txXfrm>
    </dsp:sp>
    <dsp:sp modelId="{A80BAF6D-D93F-4EBA-A57B-27AD5FB6AC5E}">
      <dsp:nvSpPr>
        <dsp:cNvPr id="0" name=""/>
        <dsp:cNvSpPr/>
      </dsp:nvSpPr>
      <dsp:spPr>
        <a:xfrm>
          <a:off x="2974584" y="1178"/>
          <a:ext cx="2174490" cy="1304694"/>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BH" sz="2000" kern="1200" dirty="0" smtClean="0">
              <a:solidFill>
                <a:schemeClr val="tx1"/>
              </a:solidFill>
            </a:rPr>
            <a:t>3- السرقة والنصب والاحتيال.</a:t>
          </a:r>
          <a:endParaRPr lang="en-US" sz="2000" kern="1200" dirty="0">
            <a:solidFill>
              <a:schemeClr val="tx1"/>
            </a:solidFill>
          </a:endParaRPr>
        </a:p>
      </dsp:txBody>
      <dsp:txXfrm>
        <a:off x="2974584" y="1178"/>
        <a:ext cx="2174490" cy="1304694"/>
      </dsp:txXfrm>
    </dsp:sp>
    <dsp:sp modelId="{78D255EC-F955-4ABF-B58F-A8D08FA44B28}">
      <dsp:nvSpPr>
        <dsp:cNvPr id="0" name=""/>
        <dsp:cNvSpPr/>
      </dsp:nvSpPr>
      <dsp:spPr>
        <a:xfrm>
          <a:off x="5366524" y="1178"/>
          <a:ext cx="2174490" cy="1304694"/>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BH" sz="2000" kern="1200" dirty="0" smtClean="0">
              <a:solidFill>
                <a:schemeClr val="tx1"/>
              </a:solidFill>
            </a:rPr>
            <a:t>2- الرشوة والاختلاس والتهرب الضريبي.</a:t>
          </a:r>
          <a:endParaRPr lang="en-US" sz="2000" kern="1200" dirty="0">
            <a:solidFill>
              <a:schemeClr val="tx1"/>
            </a:solidFill>
          </a:endParaRPr>
        </a:p>
      </dsp:txBody>
      <dsp:txXfrm>
        <a:off x="5366524" y="1178"/>
        <a:ext cx="2174490" cy="1304694"/>
      </dsp:txXfrm>
    </dsp:sp>
    <dsp:sp modelId="{4C7F207C-4E89-4FD6-B76B-4BD653AF0425}">
      <dsp:nvSpPr>
        <dsp:cNvPr id="0" name=""/>
        <dsp:cNvSpPr/>
      </dsp:nvSpPr>
      <dsp:spPr>
        <a:xfrm>
          <a:off x="7758464" y="1178"/>
          <a:ext cx="2174490" cy="1304694"/>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BH" sz="2000" kern="1200" dirty="0" smtClean="0">
              <a:solidFill>
                <a:schemeClr val="tx1"/>
              </a:solidFill>
            </a:rPr>
            <a:t>   1- التهريب بكافة أنواعه.</a:t>
          </a:r>
          <a:endParaRPr lang="en-US" sz="2000" kern="1200" dirty="0">
            <a:solidFill>
              <a:schemeClr val="tx1"/>
            </a:solidFill>
          </a:endParaRPr>
        </a:p>
      </dsp:txBody>
      <dsp:txXfrm>
        <a:off x="7758464" y="1178"/>
        <a:ext cx="2174490" cy="1304694"/>
      </dsp:txXfrm>
    </dsp:sp>
    <dsp:sp modelId="{6E06372E-C434-4C92-960D-6F35DC3BD774}">
      <dsp:nvSpPr>
        <dsp:cNvPr id="0" name=""/>
        <dsp:cNvSpPr/>
      </dsp:nvSpPr>
      <dsp:spPr>
        <a:xfrm>
          <a:off x="582645" y="1523321"/>
          <a:ext cx="2174490" cy="1304694"/>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BH" sz="2000" kern="1200" dirty="0" smtClean="0">
              <a:solidFill>
                <a:schemeClr val="tx1"/>
              </a:solidFill>
            </a:rPr>
            <a:t>8- تزوير النقود.</a:t>
          </a:r>
          <a:endParaRPr lang="en-US" sz="2000" kern="1200" dirty="0">
            <a:solidFill>
              <a:schemeClr val="tx1"/>
            </a:solidFill>
          </a:endParaRPr>
        </a:p>
      </dsp:txBody>
      <dsp:txXfrm>
        <a:off x="582645" y="1523321"/>
        <a:ext cx="2174490" cy="1304694"/>
      </dsp:txXfrm>
    </dsp:sp>
    <dsp:sp modelId="{3DDD441B-AFF8-47B1-B24C-AE247BD9A0FB}">
      <dsp:nvSpPr>
        <dsp:cNvPr id="0" name=""/>
        <dsp:cNvSpPr/>
      </dsp:nvSpPr>
      <dsp:spPr>
        <a:xfrm>
          <a:off x="2974584" y="1523321"/>
          <a:ext cx="2174490" cy="1304694"/>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BH" sz="2000" kern="1200" dirty="0" smtClean="0">
              <a:solidFill>
                <a:schemeClr val="tx1"/>
              </a:solidFill>
            </a:rPr>
            <a:t>7- الفساد الإداري والمالي.</a:t>
          </a:r>
          <a:endParaRPr lang="en-US" sz="2000" kern="1200" dirty="0">
            <a:solidFill>
              <a:schemeClr val="tx1"/>
            </a:solidFill>
          </a:endParaRPr>
        </a:p>
      </dsp:txBody>
      <dsp:txXfrm>
        <a:off x="2974584" y="1523321"/>
        <a:ext cx="2174490" cy="1304694"/>
      </dsp:txXfrm>
    </dsp:sp>
    <dsp:sp modelId="{A12F786F-4945-43B6-A216-9F1D2492C5B7}">
      <dsp:nvSpPr>
        <dsp:cNvPr id="0" name=""/>
        <dsp:cNvSpPr/>
      </dsp:nvSpPr>
      <dsp:spPr>
        <a:xfrm>
          <a:off x="5366524" y="1523321"/>
          <a:ext cx="2174490" cy="1304694"/>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BH" sz="2000" kern="1200" dirty="0" smtClean="0">
              <a:solidFill>
                <a:schemeClr val="tx1"/>
              </a:solidFill>
            </a:rPr>
            <a:t>6- تجارة الأسلحة.</a:t>
          </a:r>
          <a:endParaRPr lang="en-US" sz="2000" kern="1200" dirty="0">
            <a:solidFill>
              <a:schemeClr val="tx1"/>
            </a:solidFill>
          </a:endParaRPr>
        </a:p>
      </dsp:txBody>
      <dsp:txXfrm>
        <a:off x="5366524" y="1523321"/>
        <a:ext cx="2174490" cy="1304694"/>
      </dsp:txXfrm>
    </dsp:sp>
    <dsp:sp modelId="{D9188D63-FAA4-45A6-B344-0B374785BC6C}">
      <dsp:nvSpPr>
        <dsp:cNvPr id="0" name=""/>
        <dsp:cNvSpPr/>
      </dsp:nvSpPr>
      <dsp:spPr>
        <a:xfrm>
          <a:off x="7758464" y="1523321"/>
          <a:ext cx="2174490" cy="1304694"/>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BH" sz="2000" kern="1200" dirty="0" smtClean="0">
              <a:solidFill>
                <a:schemeClr val="tx1"/>
              </a:solidFill>
            </a:rPr>
            <a:t>5- الاتجار بالبشر.</a:t>
          </a:r>
        </a:p>
        <a:p>
          <a:pPr lvl="0" algn="ctr" defTabSz="889000">
            <a:lnSpc>
              <a:spcPct val="90000"/>
            </a:lnSpc>
            <a:spcBef>
              <a:spcPct val="0"/>
            </a:spcBef>
            <a:spcAft>
              <a:spcPct val="35000"/>
            </a:spcAft>
          </a:pPr>
          <a:endParaRPr lang="en-US" sz="2000" kern="1200" dirty="0">
            <a:solidFill>
              <a:schemeClr val="tx1"/>
            </a:solidFill>
          </a:endParaRPr>
        </a:p>
      </dsp:txBody>
      <dsp:txXfrm>
        <a:off x="7758464" y="1523321"/>
        <a:ext cx="2174490" cy="1304694"/>
      </dsp:txXfrm>
    </dsp:sp>
    <dsp:sp modelId="{DA94A164-A89B-4BD9-ABFD-8AE8E3C6DC74}">
      <dsp:nvSpPr>
        <dsp:cNvPr id="0" name=""/>
        <dsp:cNvSpPr/>
      </dsp:nvSpPr>
      <dsp:spPr>
        <a:xfrm>
          <a:off x="7800453" y="2906919"/>
          <a:ext cx="2174490" cy="1304694"/>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BH" sz="2000" kern="1200" dirty="0" smtClean="0">
              <a:solidFill>
                <a:schemeClr val="tx1"/>
              </a:solidFill>
            </a:rPr>
            <a:t>9- جرائم الإرهاب.</a:t>
          </a:r>
          <a:endParaRPr lang="en-US" sz="2000" kern="1200" dirty="0">
            <a:solidFill>
              <a:schemeClr val="tx1"/>
            </a:solidFill>
          </a:endParaRPr>
        </a:p>
      </dsp:txBody>
      <dsp:txXfrm>
        <a:off x="7800453" y="2906919"/>
        <a:ext cx="2174490" cy="1304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C7D91-0C7D-4034-AFD2-2E794DC5295F}">
      <dsp:nvSpPr>
        <dsp:cNvPr id="0" name=""/>
        <dsp:cNvSpPr/>
      </dsp:nvSpPr>
      <dsp:spPr>
        <a:xfrm>
          <a:off x="-220899" y="0"/>
          <a:ext cx="5361710" cy="5361710"/>
        </a:xfrm>
        <a:prstGeom prst="pie">
          <a:avLst>
            <a:gd name="adj1" fmla="val 5400000"/>
            <a:gd name="adj2" fmla="val 16200000"/>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F037F5-34A9-419A-A393-50FA33B5E41F}">
      <dsp:nvSpPr>
        <dsp:cNvPr id="0" name=""/>
        <dsp:cNvSpPr/>
      </dsp:nvSpPr>
      <dsp:spPr>
        <a:xfrm>
          <a:off x="2018155" y="0"/>
          <a:ext cx="9314090" cy="5361710"/>
        </a:xfrm>
        <a:prstGeom prst="rect">
          <a:avLst/>
        </a:prstGeom>
        <a:solidFill>
          <a:schemeClr val="lt1">
            <a:alpha val="90000"/>
            <a:hueOff val="0"/>
            <a:satOff val="0"/>
            <a:lumOff val="0"/>
            <a:alphaOff val="0"/>
          </a:schemeClr>
        </a:solidFill>
        <a:ln w="6350" cap="flat" cmpd="sng" algn="ctr">
          <a:solidFill>
            <a:schemeClr val="bg1"/>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r" defTabSz="889000" rtl="1">
            <a:lnSpc>
              <a:spcPct val="100000"/>
            </a:lnSpc>
            <a:spcBef>
              <a:spcPct val="0"/>
            </a:spcBef>
            <a:spcAft>
              <a:spcPts val="0"/>
            </a:spcAft>
          </a:pPr>
          <a:endParaRPr lang="ar-BH" sz="2000" kern="1200" dirty="0" smtClean="0">
            <a:solidFill>
              <a:schemeClr val="tx1"/>
            </a:solidFill>
          </a:endParaRPr>
        </a:p>
        <a:p>
          <a:pPr lvl="0" algn="r" defTabSz="889000" rtl="1">
            <a:lnSpc>
              <a:spcPct val="100000"/>
            </a:lnSpc>
            <a:spcBef>
              <a:spcPct val="0"/>
            </a:spcBef>
            <a:spcAft>
              <a:spcPts val="0"/>
            </a:spcAft>
          </a:pPr>
          <a:r>
            <a:rPr lang="ar-BH" sz="2000" kern="1200" dirty="0" smtClean="0">
              <a:solidFill>
                <a:schemeClr val="tx1"/>
              </a:solidFill>
            </a:rPr>
            <a:t> </a:t>
          </a:r>
        </a:p>
        <a:p>
          <a:pPr lvl="0" algn="r" defTabSz="889000" rtl="1">
            <a:lnSpc>
              <a:spcPct val="100000"/>
            </a:lnSpc>
            <a:spcBef>
              <a:spcPct val="0"/>
            </a:spcBef>
            <a:spcAft>
              <a:spcPts val="0"/>
            </a:spcAft>
          </a:pPr>
          <a:r>
            <a:rPr lang="ar-BH" sz="2000" kern="1200" dirty="0" smtClean="0">
              <a:solidFill>
                <a:schemeClr val="tx1"/>
              </a:solidFill>
            </a:rPr>
            <a:t>1- يتم إيداع وتوظيف الأموال القذرة في النظام المالي.</a:t>
          </a:r>
        </a:p>
        <a:p>
          <a:pPr lvl="0" algn="r" defTabSz="889000" rtl="1">
            <a:lnSpc>
              <a:spcPct val="100000"/>
            </a:lnSpc>
            <a:spcBef>
              <a:spcPct val="0"/>
            </a:spcBef>
            <a:spcAft>
              <a:spcPts val="0"/>
            </a:spcAft>
          </a:pPr>
          <a:r>
            <a:rPr lang="ar-BH" sz="2000" kern="1200" dirty="0" smtClean="0">
              <a:solidFill>
                <a:schemeClr val="tx1"/>
              </a:solidFill>
            </a:rPr>
            <a:t>2- يتم إيداعها في الحسابات المقدمة من قبل البنوك والمؤسسات المالية أو شراء أوراق مالية أو القيام باستثمارات عقارية أو غيرها.</a:t>
          </a:r>
        </a:p>
        <a:p>
          <a:pPr lvl="0" algn="r" defTabSz="889000" rtl="1">
            <a:lnSpc>
              <a:spcPct val="100000"/>
            </a:lnSpc>
            <a:spcBef>
              <a:spcPct val="0"/>
            </a:spcBef>
            <a:spcAft>
              <a:spcPts val="0"/>
            </a:spcAft>
          </a:pPr>
          <a:r>
            <a:rPr lang="ar-BH" sz="2000" kern="1200" dirty="0" smtClean="0">
              <a:solidFill>
                <a:schemeClr val="tx1"/>
              </a:solidFill>
            </a:rPr>
            <a:t>3- تكون المصارف والمؤسسات المالية في هذه المرحلة مركز اهتمام رئيسي لغاسلي الأموال.</a:t>
          </a:r>
        </a:p>
        <a:p>
          <a:pPr lvl="0" algn="r" defTabSz="889000" rtl="1">
            <a:lnSpc>
              <a:spcPct val="100000"/>
            </a:lnSpc>
            <a:spcBef>
              <a:spcPct val="0"/>
            </a:spcBef>
            <a:spcAft>
              <a:spcPts val="0"/>
            </a:spcAft>
          </a:pPr>
          <a:endParaRPr lang="en-US" sz="2000" kern="1200" dirty="0">
            <a:solidFill>
              <a:schemeClr val="tx1"/>
            </a:solidFill>
          </a:endParaRPr>
        </a:p>
      </dsp:txBody>
      <dsp:txXfrm>
        <a:off x="2018155" y="0"/>
        <a:ext cx="4657045" cy="1608516"/>
      </dsp:txXfrm>
    </dsp:sp>
    <dsp:sp modelId="{A9A7EEDB-7CCA-4922-A1BB-1E03104190C5}">
      <dsp:nvSpPr>
        <dsp:cNvPr id="0" name=""/>
        <dsp:cNvSpPr/>
      </dsp:nvSpPr>
      <dsp:spPr>
        <a:xfrm>
          <a:off x="717401" y="1608516"/>
          <a:ext cx="3485108" cy="3485108"/>
        </a:xfrm>
        <a:prstGeom prst="pie">
          <a:avLst>
            <a:gd name="adj1" fmla="val 5400000"/>
            <a:gd name="adj2" fmla="val 16200000"/>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55DDC05-F2D7-459F-9060-21471C37D66A}">
      <dsp:nvSpPr>
        <dsp:cNvPr id="0" name=""/>
        <dsp:cNvSpPr/>
      </dsp:nvSpPr>
      <dsp:spPr>
        <a:xfrm>
          <a:off x="2029958" y="1844040"/>
          <a:ext cx="9290484" cy="348510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BH" sz="2000" kern="1200" dirty="0" smtClean="0">
              <a:solidFill>
                <a:schemeClr val="tx1"/>
              </a:solidFill>
            </a:rPr>
            <a:t>بعد إدخال الأموال القذرة إلى النظام المالي يتم إخضاعها لسلسلة من العمليات المعقدة والمتتابعة، لإخفاء وتمويه مصادرها غير المشروعة ومنع الجهات الرقابية من تعقب تلك الأموال، وتعرف مصادرها الحقيقية. وتعتبر هذه المرحلة أصعب مراحل اكتشاف الجريمة.</a:t>
          </a:r>
          <a:endParaRPr lang="en-US" sz="2000" kern="1200" dirty="0">
            <a:solidFill>
              <a:schemeClr val="tx1"/>
            </a:solidFill>
          </a:endParaRPr>
        </a:p>
      </dsp:txBody>
      <dsp:txXfrm>
        <a:off x="2029958" y="1844040"/>
        <a:ext cx="4645242" cy="1608511"/>
      </dsp:txXfrm>
    </dsp:sp>
    <dsp:sp modelId="{0D1ED101-14AC-4FFC-9541-A47E625EF23C}">
      <dsp:nvSpPr>
        <dsp:cNvPr id="0" name=""/>
        <dsp:cNvSpPr/>
      </dsp:nvSpPr>
      <dsp:spPr>
        <a:xfrm>
          <a:off x="1655699" y="3217028"/>
          <a:ext cx="1608511" cy="1608511"/>
        </a:xfrm>
        <a:prstGeom prst="pie">
          <a:avLst>
            <a:gd name="adj1" fmla="val 5400000"/>
            <a:gd name="adj2" fmla="val 16200000"/>
          </a:avLst>
        </a:prstGeom>
        <a:solidFill>
          <a:schemeClr val="accent6">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46F2B7C-51B1-4761-978D-AF5B7018D397}">
      <dsp:nvSpPr>
        <dsp:cNvPr id="0" name=""/>
        <dsp:cNvSpPr/>
      </dsp:nvSpPr>
      <dsp:spPr>
        <a:xfrm>
          <a:off x="2029958" y="3383283"/>
          <a:ext cx="9290484" cy="160851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BH" sz="2000" kern="1200" dirty="0" smtClean="0">
              <a:solidFill>
                <a:schemeClr val="tx1"/>
              </a:solidFill>
            </a:rPr>
            <a:t>تمثل هذه المرحلة النهائية في عمليات غسل الأموال بعد أن نجح المجرمون في إيداع الأموال القذرة في النظام المالي وتمويه مصادرها في المرحلتين السابقتين وفي هذه المرحلة يتم إضفاء الطابع القانوني على الأموال.</a:t>
          </a:r>
          <a:endParaRPr lang="en-US" sz="2000" kern="1200" dirty="0">
            <a:solidFill>
              <a:schemeClr val="tx1"/>
            </a:solidFill>
          </a:endParaRPr>
        </a:p>
      </dsp:txBody>
      <dsp:txXfrm>
        <a:off x="2029958" y="3383283"/>
        <a:ext cx="4645242" cy="1608511"/>
      </dsp:txXfrm>
    </dsp:sp>
    <dsp:sp modelId="{49EE63D0-5554-4ABE-BEF2-124F78922347}">
      <dsp:nvSpPr>
        <dsp:cNvPr id="0" name=""/>
        <dsp:cNvSpPr/>
      </dsp:nvSpPr>
      <dsp:spPr>
        <a:xfrm>
          <a:off x="6675200" y="275699"/>
          <a:ext cx="4215245" cy="1057117"/>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r" defTabSz="1066800" rtl="1">
            <a:lnSpc>
              <a:spcPct val="90000"/>
            </a:lnSpc>
            <a:spcBef>
              <a:spcPct val="0"/>
            </a:spcBef>
            <a:spcAft>
              <a:spcPct val="15000"/>
            </a:spcAft>
            <a:buChar char="••"/>
          </a:pPr>
          <a:r>
            <a:rPr lang="ar-BH" sz="2400" b="1" kern="1200" dirty="0" smtClean="0">
              <a:solidFill>
                <a:srgbClr val="C00000"/>
              </a:solidFill>
            </a:rPr>
            <a:t>مرحلة التوظيف</a:t>
          </a:r>
          <a:endParaRPr lang="en-US" sz="2400" b="1" kern="1200" dirty="0">
            <a:solidFill>
              <a:srgbClr val="C00000"/>
            </a:solidFill>
          </a:endParaRPr>
        </a:p>
      </dsp:txBody>
      <dsp:txXfrm>
        <a:off x="6675200" y="275699"/>
        <a:ext cx="4215245" cy="1057117"/>
      </dsp:txXfrm>
    </dsp:sp>
    <dsp:sp modelId="{51B4ECF7-844F-438E-B596-A936CC9B4D9E}">
      <dsp:nvSpPr>
        <dsp:cNvPr id="0" name=""/>
        <dsp:cNvSpPr/>
      </dsp:nvSpPr>
      <dsp:spPr>
        <a:xfrm>
          <a:off x="6675200" y="1608516"/>
          <a:ext cx="4215245" cy="1608511"/>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r" defTabSz="1066800" rtl="1">
            <a:lnSpc>
              <a:spcPct val="90000"/>
            </a:lnSpc>
            <a:spcBef>
              <a:spcPct val="0"/>
            </a:spcBef>
            <a:spcAft>
              <a:spcPct val="15000"/>
            </a:spcAft>
            <a:buChar char="••"/>
          </a:pPr>
          <a:r>
            <a:rPr lang="ar-BH" sz="2400" b="1" kern="1200" dirty="0" smtClean="0">
              <a:solidFill>
                <a:srgbClr val="C00000"/>
              </a:solidFill>
            </a:rPr>
            <a:t>مرحلة التمويه أو التغطية</a:t>
          </a:r>
          <a:endParaRPr lang="en-US" sz="2400" b="1" kern="1200" dirty="0">
            <a:solidFill>
              <a:srgbClr val="C00000"/>
            </a:solidFill>
          </a:endParaRPr>
        </a:p>
      </dsp:txBody>
      <dsp:txXfrm>
        <a:off x="6675200" y="1608516"/>
        <a:ext cx="4215245" cy="1608511"/>
      </dsp:txXfrm>
    </dsp:sp>
    <dsp:sp modelId="{4D5F64EF-C53E-4E2F-95DE-673C1E888823}">
      <dsp:nvSpPr>
        <dsp:cNvPr id="0" name=""/>
        <dsp:cNvSpPr/>
      </dsp:nvSpPr>
      <dsp:spPr>
        <a:xfrm>
          <a:off x="6675200" y="3217028"/>
          <a:ext cx="4215245" cy="1608511"/>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r" defTabSz="1066800" rtl="1">
            <a:lnSpc>
              <a:spcPct val="90000"/>
            </a:lnSpc>
            <a:spcBef>
              <a:spcPct val="0"/>
            </a:spcBef>
            <a:spcAft>
              <a:spcPct val="15000"/>
            </a:spcAft>
            <a:buChar char="••"/>
          </a:pPr>
          <a:r>
            <a:rPr lang="ar-BH" sz="2400" b="1" kern="1200" dirty="0" smtClean="0">
              <a:solidFill>
                <a:srgbClr val="C00000"/>
              </a:solidFill>
            </a:rPr>
            <a:t>مرحلة التكامل والاندماج</a:t>
          </a:r>
          <a:endParaRPr lang="en-US" sz="2400" b="1" kern="1200" dirty="0">
            <a:solidFill>
              <a:srgbClr val="C00000"/>
            </a:solidFill>
          </a:endParaRPr>
        </a:p>
      </dsp:txBody>
      <dsp:txXfrm>
        <a:off x="6675200" y="3217028"/>
        <a:ext cx="4215245" cy="1608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3A3BE-1EEA-4D6B-A226-320788980CB1}">
      <dsp:nvSpPr>
        <dsp:cNvPr id="0" name=""/>
        <dsp:cNvSpPr/>
      </dsp:nvSpPr>
      <dsp:spPr>
        <a:xfrm>
          <a:off x="0" y="499143"/>
          <a:ext cx="9712036" cy="4032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D100A20-7B87-4998-A7DA-8CA6D0F0B2AD}">
      <dsp:nvSpPr>
        <dsp:cNvPr id="0" name=""/>
        <dsp:cNvSpPr/>
      </dsp:nvSpPr>
      <dsp:spPr>
        <a:xfrm>
          <a:off x="2619209" y="37587"/>
          <a:ext cx="6798425" cy="676603"/>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964" tIns="0" rIns="256964" bIns="0" numCol="1" spcCol="1270" anchor="ctr" anchorCtr="0">
          <a:noAutofit/>
        </a:bodyPr>
        <a:lstStyle/>
        <a:p>
          <a:pPr lvl="0" algn="r" defTabSz="1066800" rtl="1">
            <a:lnSpc>
              <a:spcPct val="90000"/>
            </a:lnSpc>
            <a:spcBef>
              <a:spcPct val="0"/>
            </a:spcBef>
            <a:spcAft>
              <a:spcPct val="35000"/>
            </a:spcAft>
          </a:pPr>
          <a:r>
            <a:rPr lang="ar-BH" sz="2400" kern="1200" dirty="0" smtClean="0">
              <a:solidFill>
                <a:schemeClr val="tx1"/>
              </a:solidFill>
            </a:rPr>
            <a:t>1- العولمة.</a:t>
          </a:r>
          <a:endParaRPr lang="en-US" sz="2400" kern="1200" dirty="0">
            <a:solidFill>
              <a:schemeClr val="tx1"/>
            </a:solidFill>
          </a:endParaRPr>
        </a:p>
      </dsp:txBody>
      <dsp:txXfrm>
        <a:off x="2652238" y="70616"/>
        <a:ext cx="6732367" cy="610545"/>
      </dsp:txXfrm>
    </dsp:sp>
    <dsp:sp modelId="{D74D9EA1-FFA8-4E98-B4C0-591637EFB190}">
      <dsp:nvSpPr>
        <dsp:cNvPr id="0" name=""/>
        <dsp:cNvSpPr/>
      </dsp:nvSpPr>
      <dsp:spPr>
        <a:xfrm>
          <a:off x="0" y="1362721"/>
          <a:ext cx="9712036" cy="4032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4AB7A60-18C4-48EC-8FD8-D9466EA2B97E}">
      <dsp:nvSpPr>
        <dsp:cNvPr id="0" name=""/>
        <dsp:cNvSpPr/>
      </dsp:nvSpPr>
      <dsp:spPr>
        <a:xfrm>
          <a:off x="485601" y="988743"/>
          <a:ext cx="6798425" cy="610138"/>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964" tIns="0" rIns="256964" bIns="0" numCol="1" spcCol="1270" anchor="ctr" anchorCtr="0">
          <a:noAutofit/>
        </a:bodyPr>
        <a:lstStyle/>
        <a:p>
          <a:pPr lvl="0" algn="r" defTabSz="1066800" rtl="1">
            <a:lnSpc>
              <a:spcPct val="90000"/>
            </a:lnSpc>
            <a:spcBef>
              <a:spcPct val="0"/>
            </a:spcBef>
            <a:spcAft>
              <a:spcPct val="35000"/>
            </a:spcAft>
          </a:pPr>
          <a:r>
            <a:rPr lang="ar-BH" sz="2400" kern="1200" dirty="0" smtClean="0">
              <a:solidFill>
                <a:schemeClr val="tx1"/>
              </a:solidFill>
            </a:rPr>
            <a:t>2- حرية التجارة والمعاملات وإزالة الحواجز بين الدول. </a:t>
          </a:r>
          <a:endParaRPr lang="en-US" sz="2400" kern="1200" dirty="0">
            <a:solidFill>
              <a:schemeClr val="tx1"/>
            </a:solidFill>
          </a:endParaRPr>
        </a:p>
      </dsp:txBody>
      <dsp:txXfrm>
        <a:off x="515385" y="1018527"/>
        <a:ext cx="6738857" cy="550570"/>
      </dsp:txXfrm>
    </dsp:sp>
    <dsp:sp modelId="{13C2D782-4331-4840-A450-0D3CC846324C}">
      <dsp:nvSpPr>
        <dsp:cNvPr id="0" name=""/>
        <dsp:cNvSpPr/>
      </dsp:nvSpPr>
      <dsp:spPr>
        <a:xfrm>
          <a:off x="0" y="2339836"/>
          <a:ext cx="9712036" cy="4032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FA2AE9C-3629-49F8-8A11-1641B808CB45}">
      <dsp:nvSpPr>
        <dsp:cNvPr id="0" name=""/>
        <dsp:cNvSpPr/>
      </dsp:nvSpPr>
      <dsp:spPr>
        <a:xfrm>
          <a:off x="2688485" y="1852321"/>
          <a:ext cx="6798425" cy="72367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964" tIns="0" rIns="256964" bIns="0" numCol="1" spcCol="1270" anchor="ctr" anchorCtr="0">
          <a:noAutofit/>
        </a:bodyPr>
        <a:lstStyle/>
        <a:p>
          <a:pPr lvl="0" algn="r" defTabSz="1066800" rtl="1">
            <a:lnSpc>
              <a:spcPct val="90000"/>
            </a:lnSpc>
            <a:spcBef>
              <a:spcPct val="0"/>
            </a:spcBef>
            <a:spcAft>
              <a:spcPct val="35000"/>
            </a:spcAft>
          </a:pPr>
          <a:r>
            <a:rPr lang="ar-BH" sz="2400" kern="1200" dirty="0" smtClean="0">
              <a:solidFill>
                <a:schemeClr val="tx1"/>
              </a:solidFill>
            </a:rPr>
            <a:t>3- انفتاح الأسواق العالمية وحرية تنقل رؤوس الأموال.  </a:t>
          </a:r>
          <a:endParaRPr lang="en-US" sz="2400" kern="1200" dirty="0">
            <a:solidFill>
              <a:schemeClr val="tx1"/>
            </a:solidFill>
          </a:endParaRPr>
        </a:p>
      </dsp:txBody>
      <dsp:txXfrm>
        <a:off x="2723812" y="1887648"/>
        <a:ext cx="6727771" cy="653020"/>
      </dsp:txXfrm>
    </dsp:sp>
    <dsp:sp modelId="{49BF56B7-0E83-4558-97FE-D455B2236F2F}">
      <dsp:nvSpPr>
        <dsp:cNvPr id="0" name=""/>
        <dsp:cNvSpPr/>
      </dsp:nvSpPr>
      <dsp:spPr>
        <a:xfrm>
          <a:off x="0" y="3227309"/>
          <a:ext cx="9712036" cy="4032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B05AD7-34BE-404E-873E-166D7E2F431E}">
      <dsp:nvSpPr>
        <dsp:cNvPr id="0" name=""/>
        <dsp:cNvSpPr/>
      </dsp:nvSpPr>
      <dsp:spPr>
        <a:xfrm>
          <a:off x="485601" y="2829436"/>
          <a:ext cx="6798425" cy="634032"/>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964" tIns="0" rIns="256964" bIns="0" numCol="1" spcCol="1270" anchor="ctr" anchorCtr="0">
          <a:noAutofit/>
        </a:bodyPr>
        <a:lstStyle/>
        <a:p>
          <a:pPr lvl="0" algn="r" defTabSz="1066800" rtl="1">
            <a:lnSpc>
              <a:spcPct val="90000"/>
            </a:lnSpc>
            <a:spcBef>
              <a:spcPct val="0"/>
            </a:spcBef>
            <a:spcAft>
              <a:spcPct val="35000"/>
            </a:spcAft>
          </a:pPr>
          <a:r>
            <a:rPr lang="ar-BH" sz="2400" kern="1200" dirty="0" smtClean="0">
              <a:solidFill>
                <a:schemeClr val="tx1"/>
              </a:solidFill>
            </a:rPr>
            <a:t>4- التشريعات والبنية التحتية الضعيفة لبعض الدول.</a:t>
          </a:r>
          <a:endParaRPr lang="en-US" sz="2400" kern="1200" dirty="0">
            <a:solidFill>
              <a:schemeClr val="tx1"/>
            </a:solidFill>
          </a:endParaRPr>
        </a:p>
      </dsp:txBody>
      <dsp:txXfrm>
        <a:off x="516552" y="2860387"/>
        <a:ext cx="6736523" cy="572130"/>
      </dsp:txXfrm>
    </dsp:sp>
    <dsp:sp modelId="{DD6B6843-3E20-4592-B3FB-764B0DFEEC14}">
      <dsp:nvSpPr>
        <dsp:cNvPr id="0" name=""/>
        <dsp:cNvSpPr/>
      </dsp:nvSpPr>
      <dsp:spPr>
        <a:xfrm>
          <a:off x="0" y="4277123"/>
          <a:ext cx="9712036" cy="4032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74AD712-1FE0-4CB4-9558-6D0C6D315E29}">
      <dsp:nvSpPr>
        <dsp:cNvPr id="0" name=""/>
        <dsp:cNvSpPr/>
      </dsp:nvSpPr>
      <dsp:spPr>
        <a:xfrm>
          <a:off x="2494526" y="3706353"/>
          <a:ext cx="6938404" cy="79637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964" tIns="0" rIns="256964" bIns="0" numCol="1" spcCol="1270" anchor="ctr" anchorCtr="0">
          <a:noAutofit/>
        </a:bodyPr>
        <a:lstStyle/>
        <a:p>
          <a:pPr lvl="0" algn="r" defTabSz="1066800" rtl="1">
            <a:lnSpc>
              <a:spcPct val="90000"/>
            </a:lnSpc>
            <a:spcBef>
              <a:spcPct val="0"/>
            </a:spcBef>
            <a:spcAft>
              <a:spcPct val="35000"/>
            </a:spcAft>
          </a:pPr>
          <a:r>
            <a:rPr lang="ar-BH" sz="2400" kern="1200" dirty="0" smtClean="0">
              <a:solidFill>
                <a:schemeClr val="tx1"/>
              </a:solidFill>
            </a:rPr>
            <a:t>5- التطور الكبير في عمليات الصيَرفة الالكترونية مما يسهل تحويل الأموال بشكل سريع. </a:t>
          </a:r>
          <a:endParaRPr lang="en-US" sz="2400" kern="1200" dirty="0">
            <a:solidFill>
              <a:schemeClr val="tx1"/>
            </a:solidFill>
          </a:endParaRPr>
        </a:p>
      </dsp:txBody>
      <dsp:txXfrm>
        <a:off x="2533402" y="3745229"/>
        <a:ext cx="6860652" cy="7186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0">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pPr/>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pPr/>
              <a:t>3/28/2020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pPr/>
              <a:t>3/28/2020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pPr/>
              <a:t>3/28/2020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pPr/>
              <a:t>3/28/2020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pPr/>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rcRect l="14744" t="18234" r="40705" b="12820"/>
          <a:stretch>
            <a:fillRect/>
          </a:stretch>
        </p:blipFill>
        <p:spPr bwMode="auto">
          <a:xfrm>
            <a:off x="103686" y="2673481"/>
            <a:ext cx="4031672" cy="3879272"/>
          </a:xfrm>
          <a:prstGeom prst="rect">
            <a:avLst/>
          </a:prstGeom>
          <a:noFill/>
          <a:ln w="9525">
            <a:noFill/>
            <a:miter lim="800000"/>
            <a:headEnd/>
            <a:tailEnd/>
          </a:ln>
          <a:effectLst>
            <a:outerShdw blurRad="76200" dist="12700" dir="2700000" sy="-23000" kx="-800400" algn="bl" rotWithShape="0">
              <a:srgbClr val="FF0000">
                <a:alpha val="20000"/>
              </a:srgbClr>
            </a:outerShdw>
          </a:effectLst>
        </p:spPr>
      </p:pic>
      <p:sp>
        <p:nvSpPr>
          <p:cNvPr id="5" name="TextBox 4"/>
          <p:cNvSpPr txBox="1"/>
          <p:nvPr/>
        </p:nvSpPr>
        <p:spPr>
          <a:xfrm>
            <a:off x="1804775" y="1650216"/>
            <a:ext cx="10823867" cy="3477875"/>
          </a:xfrm>
          <a:prstGeom prst="rect">
            <a:avLst/>
          </a:prstGeom>
          <a:noFill/>
        </p:spPr>
        <p:txBody>
          <a:bodyPr wrap="square" rtlCol="0">
            <a:spAutoFit/>
          </a:bodyPr>
          <a:lstStyle/>
          <a:p>
            <a:pPr algn="ctr"/>
            <a:r>
              <a:rPr lang="ar-BH" sz="6600" b="1" dirty="0" smtClean="0">
                <a:effectLst>
                  <a:outerShdw blurRad="38100" dist="38100" dir="2700000" algn="tl">
                    <a:srgbClr val="000000">
                      <a:alpha val="43137"/>
                    </a:srgbClr>
                  </a:outerShdw>
                </a:effectLst>
                <a:cs typeface="Sultan bold" pitchFamily="2" charset="-78"/>
              </a:rPr>
              <a:t> مقدمة في البنوك والعمليات المصرفية</a:t>
            </a:r>
          </a:p>
          <a:p>
            <a:pPr algn="ctr"/>
            <a:r>
              <a:rPr lang="ar-BH" sz="6600" b="1" dirty="0" smtClean="0">
                <a:solidFill>
                  <a:srgbClr val="C00000"/>
                </a:solidFill>
                <a:effectLst>
                  <a:outerShdw blurRad="38100" dist="38100" dir="2700000" algn="tl">
                    <a:srgbClr val="000000">
                      <a:alpha val="43137"/>
                    </a:srgbClr>
                  </a:outerShdw>
                </a:effectLst>
                <a:latin typeface="Simplified Arabic" pitchFamily="18" charset="-78"/>
                <a:cs typeface="Simplified Arabic" pitchFamily="18" charset="-78"/>
              </a:rPr>
              <a:t>بنك 211 </a:t>
            </a:r>
          </a:p>
          <a:p>
            <a:pPr algn="ctr"/>
            <a:r>
              <a:rPr lang="en-US" sz="4400" b="1" dirty="0" smtClean="0">
                <a:solidFill>
                  <a:srgbClr val="C00000"/>
                </a:solidFill>
                <a:effectLst>
                  <a:outerShdw blurRad="38100" dist="38100" dir="2700000" algn="tl">
                    <a:srgbClr val="000000">
                      <a:alpha val="43137"/>
                    </a:srgbClr>
                  </a:outerShdw>
                </a:effectLst>
                <a:cs typeface="Sultan bold" pitchFamily="2" charset="-78"/>
              </a:rPr>
              <a:t>Introduction to Banks</a:t>
            </a:r>
          </a:p>
          <a:p>
            <a:pPr algn="ctr"/>
            <a:r>
              <a:rPr lang="en-US" sz="4400" b="1" dirty="0" smtClean="0">
                <a:solidFill>
                  <a:srgbClr val="C00000"/>
                </a:solidFill>
                <a:effectLst>
                  <a:outerShdw blurRad="38100" dist="38100" dir="2700000" algn="tl">
                    <a:srgbClr val="000000">
                      <a:alpha val="43137"/>
                    </a:srgbClr>
                  </a:outerShdw>
                </a:effectLst>
                <a:cs typeface="Sultan bold" pitchFamily="2" charset="-78"/>
              </a:rPr>
              <a:t> &amp; Banking Operation</a:t>
            </a:r>
            <a:endParaRPr lang="ar-BH" sz="4400" b="1" dirty="0" smtClean="0">
              <a:solidFill>
                <a:srgbClr val="C00000"/>
              </a:solidFill>
              <a:effectLst>
                <a:outerShdw blurRad="38100" dist="38100" dir="2700000" algn="tl">
                  <a:srgbClr val="000000">
                    <a:alpha val="43137"/>
                  </a:srgbClr>
                </a:outerShdw>
              </a:effectLst>
              <a:cs typeface="Sultan bold" pitchFamily="2" charset="-78"/>
            </a:endParaRPr>
          </a:p>
        </p:txBody>
      </p:sp>
    </p:spTree>
    <p:extLst>
      <p:ext uri="{BB962C8B-B14F-4D97-AF65-F5344CB8AC3E}">
        <p14:creationId xmlns:p14="http://schemas.microsoft.com/office/powerpoint/2010/main" val="3255457237"/>
      </p:ext>
    </p:extLst>
  </p:cSld>
  <p:clrMapOvr>
    <a:masterClrMapping/>
  </p:clrMapOvr>
  <p:transition spd="slow">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5291" y="392834"/>
            <a:ext cx="10515600" cy="1325563"/>
          </a:xfrm>
        </p:spPr>
        <p:txBody>
          <a:bodyPr/>
          <a:lstStyle/>
          <a:p>
            <a:pPr algn="ctr" rtl="1"/>
            <a:r>
              <a:rPr lang="ar-BH" b="1" u="sng" dirty="0" smtClean="0">
                <a:solidFill>
                  <a:srgbClr val="C00000"/>
                </a:solidFill>
              </a:rPr>
              <a:t>التقويم</a:t>
            </a:r>
            <a:endParaRPr lang="en-US" b="1" u="sng" dirty="0">
              <a:solidFill>
                <a:srgbClr val="C00000"/>
              </a:solidFill>
            </a:endParaRPr>
          </a:p>
        </p:txBody>
      </p:sp>
      <p:pic>
        <p:nvPicPr>
          <p:cNvPr id="4" name="Content Placeholder 3"/>
          <p:cNvPicPr>
            <a:picLocks noGrp="1"/>
          </p:cNvPicPr>
          <p:nvPr>
            <p:ph idx="1"/>
          </p:nvPr>
        </p:nvPicPr>
        <p:blipFill>
          <a:blip r:embed="rId4"/>
          <a:srcRect l="37821" t="32479" r="37820" b="35612"/>
          <a:stretch>
            <a:fillRect/>
          </a:stretch>
        </p:blipFill>
        <p:spPr bwMode="auto">
          <a:xfrm>
            <a:off x="382220" y="409933"/>
            <a:ext cx="3169386" cy="2334207"/>
          </a:xfrm>
          <a:prstGeom prst="rect">
            <a:avLst/>
          </a:prstGeom>
          <a:noFill/>
          <a:ln w="9525">
            <a:noFill/>
            <a:miter lim="800000"/>
            <a:headEnd/>
            <a:tailEnd/>
          </a:ln>
          <a:effectLst>
            <a:outerShdw blurRad="76200" dist="12700" dir="2700000" sy="-23000" kx="-800400" algn="bl" rotWithShape="0">
              <a:srgbClr val="FF0000">
                <a:alpha val="20000"/>
              </a:srgbClr>
            </a:outerShdw>
          </a:effectLst>
        </p:spPr>
      </p:pic>
      <p:sp>
        <p:nvSpPr>
          <p:cNvPr id="5" name="TextBox 4"/>
          <p:cNvSpPr txBox="1"/>
          <p:nvPr/>
        </p:nvSpPr>
        <p:spPr>
          <a:xfrm>
            <a:off x="3629892" y="1717964"/>
            <a:ext cx="8091054" cy="5109091"/>
          </a:xfrm>
          <a:prstGeom prst="rect">
            <a:avLst/>
          </a:prstGeom>
          <a:noFill/>
        </p:spPr>
        <p:txBody>
          <a:bodyPr wrap="square" rtlCol="0">
            <a:spAutoFit/>
          </a:bodyPr>
          <a:lstStyle/>
          <a:p>
            <a:pPr marL="514350" indent="-514350" algn="r" rtl="1">
              <a:buFont typeface="Wingdings" pitchFamily="2" charset="2"/>
              <a:buChar char="Ø"/>
            </a:pPr>
            <a:r>
              <a:rPr lang="ar-BH" sz="2800" b="1" dirty="0" smtClean="0">
                <a:solidFill>
                  <a:srgbClr val="C00000"/>
                </a:solidFill>
              </a:rPr>
              <a:t>السؤال الأول:</a:t>
            </a:r>
          </a:p>
          <a:p>
            <a:pPr marL="514350" indent="-514350" algn="r" rtl="1"/>
            <a:r>
              <a:rPr lang="ar-BH" sz="2800" b="1" dirty="0" smtClean="0"/>
              <a:t>توجد أنواع مختلفة من غسل الأموال، أذكر أربعة منها.</a:t>
            </a:r>
            <a:r>
              <a:rPr lang="ar-BH" sz="2800" dirty="0" smtClean="0">
                <a:solidFill>
                  <a:srgbClr val="002060"/>
                </a:solidFill>
              </a:rPr>
              <a:t> </a:t>
            </a:r>
            <a:endParaRPr lang="ar-BH" sz="2800" b="1" dirty="0" smtClean="0"/>
          </a:p>
          <a:p>
            <a:pPr marL="514350" indent="-514350" algn="r" rtl="1">
              <a:buFont typeface="Wingdings" pitchFamily="2" charset="2"/>
              <a:buChar char="Ø"/>
            </a:pPr>
            <a:r>
              <a:rPr lang="ar-BH" sz="2800" b="1" dirty="0" smtClean="0">
                <a:solidFill>
                  <a:srgbClr val="C00000"/>
                </a:solidFill>
              </a:rPr>
              <a:t>السؤال الثاني:</a:t>
            </a:r>
          </a:p>
          <a:p>
            <a:pPr marL="514350" indent="-514350" algn="r" rtl="1"/>
            <a:r>
              <a:rPr lang="ar-BH" sz="2800" b="1" dirty="0" smtClean="0"/>
              <a:t>مرحلة التمويه أو التغطية هي من مراحل غسل الأموال ، وضح المقصود بها؟</a:t>
            </a:r>
          </a:p>
          <a:p>
            <a:pPr marL="514350" indent="-514350" algn="r" rtl="1">
              <a:buFont typeface="Wingdings" pitchFamily="2" charset="2"/>
              <a:buChar char="Ø"/>
            </a:pPr>
            <a:r>
              <a:rPr lang="ar-BH" sz="2800" b="1" dirty="0" smtClean="0">
                <a:solidFill>
                  <a:srgbClr val="C00000"/>
                </a:solidFill>
              </a:rPr>
              <a:t>السؤال الثالث:</a:t>
            </a:r>
          </a:p>
          <a:p>
            <a:pPr marL="514350" indent="-514350" algn="r" rtl="1"/>
            <a:r>
              <a:rPr lang="ar-BH" sz="2800" b="1" dirty="0" smtClean="0"/>
              <a:t>كيف يمكن لأي دولة التصدي لظاهرة غسل الأموال؟</a:t>
            </a:r>
          </a:p>
          <a:p>
            <a:pPr marL="514350" indent="-514350" algn="r" rtl="1"/>
            <a:r>
              <a:rPr lang="ar-BH" sz="2800" b="1" dirty="0" smtClean="0"/>
              <a:t> (أذكر 3 منها).</a:t>
            </a:r>
          </a:p>
          <a:p>
            <a:pPr marL="514350" indent="-514350" algn="r" rtl="1">
              <a:buFont typeface="Wingdings" pitchFamily="2" charset="2"/>
              <a:buChar char="Ø"/>
            </a:pPr>
            <a:r>
              <a:rPr lang="ar-BH" sz="2800" b="1" dirty="0" smtClean="0">
                <a:solidFill>
                  <a:srgbClr val="C00000"/>
                </a:solidFill>
              </a:rPr>
              <a:t>السؤال الرابع:</a:t>
            </a:r>
          </a:p>
          <a:p>
            <a:pPr marL="514350" indent="-514350" algn="r" rtl="1"/>
            <a:r>
              <a:rPr lang="ar-BH" sz="2800" b="1" dirty="0" smtClean="0"/>
              <a:t>أذكر خمسة آثار سلبية لغسل الأموال.</a:t>
            </a:r>
          </a:p>
          <a:p>
            <a:pPr marL="514350" indent="-514350" algn="r" rtl="1"/>
            <a:endParaRPr lang="ar-BH" sz="2800" b="1" dirty="0" smtClean="0"/>
          </a:p>
          <a:p>
            <a:pPr marL="342900" indent="-342900" algn="r" rtl="1">
              <a:buFont typeface="+mj-lt"/>
              <a:buAutoNum type="arabicParenR"/>
            </a:pPr>
            <a:endParaRPr lang="en-US" dirty="0"/>
          </a:p>
        </p:txBody>
      </p:sp>
    </p:spTree>
    <p:extLst>
      <p:ext uri="{BB962C8B-B14F-4D97-AF65-F5344CB8AC3E}">
        <p14:creationId xmlns:p14="http://schemas.microsoft.com/office/powerpoint/2010/main" val="2319036605"/>
      </p:ext>
    </p:extLst>
  </p:cSld>
  <p:clrMapOvr>
    <a:masterClrMapping/>
  </p:clrMapOvr>
  <p:transition spd="slow">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20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20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20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61654" y="180109"/>
            <a:ext cx="9455727" cy="956397"/>
          </a:xfrm>
        </p:spPr>
        <p:txBody>
          <a:bodyPr>
            <a:normAutofit/>
          </a:bodyPr>
          <a:lstStyle/>
          <a:p>
            <a:pPr algn="ctr" rtl="1"/>
            <a:r>
              <a:rPr lang="ar-BH" sz="3600" b="1" u="sng" dirty="0" smtClean="0">
                <a:solidFill>
                  <a:srgbClr val="C00000"/>
                </a:solidFill>
              </a:rPr>
              <a:t>الإجابات</a:t>
            </a:r>
            <a:endParaRPr lang="en-US" sz="3600" b="1" u="sng" dirty="0">
              <a:solidFill>
                <a:srgbClr val="C00000"/>
              </a:solidFill>
            </a:endParaRPr>
          </a:p>
        </p:txBody>
      </p:sp>
      <p:pic>
        <p:nvPicPr>
          <p:cNvPr id="4" name="Content Placeholder 3"/>
          <p:cNvPicPr>
            <a:picLocks noGrp="1"/>
          </p:cNvPicPr>
          <p:nvPr>
            <p:ph idx="1"/>
          </p:nvPr>
        </p:nvPicPr>
        <p:blipFill>
          <a:blip r:embed="rId4"/>
          <a:srcRect l="37821" t="32479" r="37820" b="35612"/>
          <a:stretch>
            <a:fillRect/>
          </a:stretch>
        </p:blipFill>
        <p:spPr bwMode="auto">
          <a:xfrm>
            <a:off x="382220" y="409933"/>
            <a:ext cx="3169386" cy="2334207"/>
          </a:xfrm>
          <a:prstGeom prst="rect">
            <a:avLst/>
          </a:prstGeom>
          <a:noFill/>
          <a:ln w="9525">
            <a:noFill/>
            <a:miter lim="800000"/>
            <a:headEnd/>
            <a:tailEnd/>
          </a:ln>
          <a:effectLst>
            <a:outerShdw blurRad="76200" dist="12700" dir="2700000" sy="-23000" kx="-800400" algn="bl" rotWithShape="0">
              <a:srgbClr val="FF0000">
                <a:alpha val="20000"/>
              </a:srgbClr>
            </a:outerShdw>
          </a:effectLst>
        </p:spPr>
      </p:pic>
      <p:sp>
        <p:nvSpPr>
          <p:cNvPr id="6" name="Rectangle 5"/>
          <p:cNvSpPr/>
          <p:nvPr/>
        </p:nvSpPr>
        <p:spPr>
          <a:xfrm>
            <a:off x="3962399" y="833642"/>
            <a:ext cx="7620000" cy="7848302"/>
          </a:xfrm>
          <a:prstGeom prst="rect">
            <a:avLst/>
          </a:prstGeom>
        </p:spPr>
        <p:txBody>
          <a:bodyPr wrap="square">
            <a:spAutoFit/>
          </a:bodyPr>
          <a:lstStyle/>
          <a:p>
            <a:pPr marL="514350" indent="-514350" algn="r" rtl="1"/>
            <a:endParaRPr lang="ar-BH" sz="2800" dirty="0" smtClean="0"/>
          </a:p>
          <a:p>
            <a:pPr marL="514350" indent="-514350" algn="r" rtl="1"/>
            <a:r>
              <a:rPr lang="ar-BH" sz="2800" b="1" dirty="0" smtClean="0"/>
              <a:t>إجابة السؤال الأول:</a:t>
            </a:r>
          </a:p>
          <a:p>
            <a:pPr marL="514350" indent="-514350" algn="r" rtl="1"/>
            <a:r>
              <a:rPr lang="ar-BH" sz="2800" dirty="0" smtClean="0">
                <a:solidFill>
                  <a:srgbClr val="002060"/>
                </a:solidFill>
              </a:rPr>
              <a:t>التهريب – الرشوة – السرقة – الاتجار بالبشر</a:t>
            </a:r>
          </a:p>
          <a:p>
            <a:pPr marL="514350" indent="-514350" algn="r" rtl="1"/>
            <a:r>
              <a:rPr lang="ar-BH" sz="2800" b="1" dirty="0" smtClean="0"/>
              <a:t>إجابة السؤال الثاني:</a:t>
            </a:r>
          </a:p>
          <a:p>
            <a:pPr marL="514350" indent="-514350" algn="r" rtl="1"/>
            <a:r>
              <a:rPr lang="ar-BH" sz="2800" dirty="0" smtClean="0">
                <a:solidFill>
                  <a:srgbClr val="002060"/>
                </a:solidFill>
              </a:rPr>
              <a:t>هي سلسلة من العمليات المعقدة لإخفاء مصادر الأموال القذرة ومنع الجهات الرقابية من تعقب تلك الأموال ومعرفة مصادرها الحقيقية.</a:t>
            </a:r>
          </a:p>
          <a:p>
            <a:pPr marL="514350" indent="-514350" algn="r" rtl="1"/>
            <a:r>
              <a:rPr lang="ar-BH" sz="2800" b="1" dirty="0" smtClean="0"/>
              <a:t>إجابة السؤال الثالث:</a:t>
            </a:r>
          </a:p>
          <a:p>
            <a:pPr marL="514350" indent="-514350" algn="r" rtl="1"/>
            <a:r>
              <a:rPr lang="ar-BH" sz="2800" dirty="0" smtClean="0">
                <a:solidFill>
                  <a:srgbClr val="002060"/>
                </a:solidFill>
              </a:rPr>
              <a:t>1-</a:t>
            </a:r>
            <a:r>
              <a:rPr lang="ar-BH" sz="2800" b="1" dirty="0" smtClean="0"/>
              <a:t> </a:t>
            </a:r>
            <a:r>
              <a:rPr lang="ar-BH" sz="2800" dirty="0" smtClean="0">
                <a:solidFill>
                  <a:srgbClr val="002060"/>
                </a:solidFill>
              </a:rPr>
              <a:t>سن تشريعات وعقوبات </a:t>
            </a:r>
            <a:r>
              <a:rPr lang="ar-BH" sz="2800" dirty="0" smtClean="0">
                <a:solidFill>
                  <a:srgbClr val="002060"/>
                </a:solidFill>
              </a:rPr>
              <a:t>صارمة.</a:t>
            </a:r>
            <a:endParaRPr lang="ar-BH" sz="2800" dirty="0" smtClean="0">
              <a:solidFill>
                <a:srgbClr val="002060"/>
              </a:solidFill>
            </a:endParaRPr>
          </a:p>
          <a:p>
            <a:pPr marL="514350" indent="-514350" algn="r" rtl="1"/>
            <a:r>
              <a:rPr lang="ar-BH" sz="2800" dirty="0" smtClean="0">
                <a:solidFill>
                  <a:srgbClr val="002060"/>
                </a:solidFill>
              </a:rPr>
              <a:t>2-التوقيع على اتفاقيات وتعاون بين </a:t>
            </a:r>
            <a:r>
              <a:rPr lang="ar-BH" sz="2800" dirty="0" smtClean="0">
                <a:solidFill>
                  <a:srgbClr val="002060"/>
                </a:solidFill>
              </a:rPr>
              <a:t>الدول.</a:t>
            </a:r>
            <a:endParaRPr lang="ar-BH" sz="2800" dirty="0" smtClean="0">
              <a:solidFill>
                <a:srgbClr val="002060"/>
              </a:solidFill>
            </a:endParaRPr>
          </a:p>
          <a:p>
            <a:pPr marL="514350" indent="-514350" algn="r" rtl="1"/>
            <a:r>
              <a:rPr lang="ar-BH" sz="2800" dirty="0" smtClean="0">
                <a:solidFill>
                  <a:srgbClr val="002060"/>
                </a:solidFill>
              </a:rPr>
              <a:t>3-تطبيق قاعدة ( أعرف زبونك ) وذلك بتعيين مسئول غسل الأموال لتقييم سياسات مكافحة غسل الأموال في المصارف</a:t>
            </a:r>
            <a:r>
              <a:rPr lang="ar-BH" sz="2800" b="1" dirty="0" smtClean="0"/>
              <a:t>.</a:t>
            </a:r>
            <a:endParaRPr lang="ar-BH" sz="2800" dirty="0" smtClean="0"/>
          </a:p>
          <a:p>
            <a:pPr marL="514350" indent="-514350" algn="r" rtl="1"/>
            <a:endParaRPr lang="ar-BH" sz="2800" b="1" dirty="0" smtClean="0"/>
          </a:p>
          <a:p>
            <a:pPr marL="514350" indent="-514350" algn="r" rtl="1"/>
            <a:endParaRPr lang="ar-BH" sz="2800" b="1" dirty="0" smtClean="0"/>
          </a:p>
          <a:p>
            <a:pPr marL="514350" indent="-514350" algn="r" rtl="1"/>
            <a:endParaRPr lang="ar-BH" sz="2800" dirty="0" smtClean="0">
              <a:solidFill>
                <a:srgbClr val="002060"/>
              </a:solidFill>
            </a:endParaRPr>
          </a:p>
          <a:p>
            <a:pPr marL="514350" indent="-514350" algn="r" rtl="1"/>
            <a:endParaRPr lang="ar-BH" sz="2800" dirty="0" smtClean="0">
              <a:solidFill>
                <a:srgbClr val="002060"/>
              </a:solidFill>
            </a:endParaRPr>
          </a:p>
          <a:p>
            <a:pPr marL="514350" indent="-514350" algn="r" rtl="1"/>
            <a:endParaRPr lang="ar-BH" sz="2800" b="1" dirty="0" smtClean="0"/>
          </a:p>
          <a:p>
            <a:pPr marL="514350" indent="-514350" algn="r" rtl="1"/>
            <a:endParaRPr lang="ar-BH" sz="2800" b="1" dirty="0" smtClean="0"/>
          </a:p>
        </p:txBody>
      </p:sp>
    </p:spTree>
    <p:extLst>
      <p:ext uri="{BB962C8B-B14F-4D97-AF65-F5344CB8AC3E}">
        <p14:creationId xmlns:p14="http://schemas.microsoft.com/office/powerpoint/2010/main" val="2319036605"/>
      </p:ext>
    </p:extLst>
  </p:cSld>
  <p:clrMapOvr>
    <a:masterClrMapping/>
  </p:clrMapOvr>
  <p:transition spd="slow">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5291" y="392834"/>
            <a:ext cx="10515600" cy="1325563"/>
          </a:xfrm>
        </p:spPr>
        <p:txBody>
          <a:bodyPr>
            <a:normAutofit/>
          </a:bodyPr>
          <a:lstStyle/>
          <a:p>
            <a:pPr algn="ctr" rtl="1"/>
            <a:r>
              <a:rPr lang="ar-BH" sz="3600" b="1" u="sng" dirty="0" smtClean="0">
                <a:solidFill>
                  <a:srgbClr val="C00000"/>
                </a:solidFill>
              </a:rPr>
              <a:t>الإجابات</a:t>
            </a:r>
            <a:endParaRPr lang="en-US" sz="3600" b="1" u="sng" dirty="0">
              <a:solidFill>
                <a:srgbClr val="C00000"/>
              </a:solidFill>
            </a:endParaRPr>
          </a:p>
        </p:txBody>
      </p:sp>
      <p:pic>
        <p:nvPicPr>
          <p:cNvPr id="4" name="Content Placeholder 3"/>
          <p:cNvPicPr>
            <a:picLocks noGrp="1"/>
          </p:cNvPicPr>
          <p:nvPr>
            <p:ph idx="1"/>
          </p:nvPr>
        </p:nvPicPr>
        <p:blipFill>
          <a:blip r:embed="rId4"/>
          <a:srcRect l="37821" t="32479" r="37820" b="35612"/>
          <a:stretch>
            <a:fillRect/>
          </a:stretch>
        </p:blipFill>
        <p:spPr bwMode="auto">
          <a:xfrm>
            <a:off x="382220" y="409933"/>
            <a:ext cx="3169386" cy="2334207"/>
          </a:xfrm>
          <a:prstGeom prst="rect">
            <a:avLst/>
          </a:prstGeom>
          <a:noFill/>
          <a:ln w="9525">
            <a:noFill/>
            <a:miter lim="800000"/>
            <a:headEnd/>
            <a:tailEnd/>
          </a:ln>
          <a:effectLst>
            <a:outerShdw blurRad="76200" dist="12700" dir="2700000" sy="-23000" kx="-800400" algn="bl" rotWithShape="0">
              <a:srgbClr val="FF0000">
                <a:alpha val="20000"/>
              </a:srgbClr>
            </a:outerShdw>
          </a:effectLst>
        </p:spPr>
      </p:pic>
      <p:sp>
        <p:nvSpPr>
          <p:cNvPr id="6" name="Rectangle 5"/>
          <p:cNvSpPr/>
          <p:nvPr/>
        </p:nvSpPr>
        <p:spPr>
          <a:xfrm>
            <a:off x="3893127" y="1581788"/>
            <a:ext cx="7620000" cy="3970318"/>
          </a:xfrm>
          <a:prstGeom prst="rect">
            <a:avLst/>
          </a:prstGeom>
        </p:spPr>
        <p:txBody>
          <a:bodyPr wrap="square">
            <a:spAutoFit/>
          </a:bodyPr>
          <a:lstStyle/>
          <a:p>
            <a:pPr marL="514350" indent="-514350" algn="r" rtl="1"/>
            <a:endParaRPr lang="ar-BH" sz="2800" dirty="0" smtClean="0"/>
          </a:p>
          <a:p>
            <a:pPr marL="514350" indent="-514350" algn="r" rtl="1"/>
            <a:r>
              <a:rPr lang="ar-BH" sz="2800" b="1" dirty="0" smtClean="0"/>
              <a:t>إجابة السؤال الرابع:</a:t>
            </a:r>
          </a:p>
          <a:p>
            <a:pPr marL="514350" indent="-514350" algn="r" rtl="1"/>
            <a:endParaRPr lang="ar-BH" sz="2800" dirty="0" smtClean="0">
              <a:solidFill>
                <a:srgbClr val="002060"/>
              </a:solidFill>
            </a:endParaRPr>
          </a:p>
          <a:p>
            <a:pPr marL="514350" indent="-514350" algn="r" rtl="1"/>
            <a:r>
              <a:rPr lang="ar-BH" sz="2800" dirty="0" smtClean="0">
                <a:solidFill>
                  <a:srgbClr val="002060"/>
                </a:solidFill>
              </a:rPr>
              <a:t>1- زيادة معدلات الجريمة والفساد.</a:t>
            </a:r>
          </a:p>
          <a:p>
            <a:pPr marL="514350" indent="-514350" algn="r" rtl="1"/>
            <a:r>
              <a:rPr lang="ar-BH" sz="2800" dirty="0" smtClean="0">
                <a:solidFill>
                  <a:srgbClr val="002060"/>
                </a:solidFill>
              </a:rPr>
              <a:t>2- تأثر سمعة الدولة ومركزها المالي.</a:t>
            </a:r>
          </a:p>
          <a:p>
            <a:pPr marL="514350" indent="-514350" algn="r" rtl="1"/>
            <a:r>
              <a:rPr lang="ar-BH" sz="2800" dirty="0" smtClean="0">
                <a:solidFill>
                  <a:srgbClr val="002060"/>
                </a:solidFill>
              </a:rPr>
              <a:t>3- إرباك الحسابات الاقتصادية للدول.</a:t>
            </a:r>
          </a:p>
          <a:p>
            <a:pPr marL="514350" indent="-514350" algn="r" rtl="1"/>
            <a:r>
              <a:rPr lang="ar-BH" sz="2800" dirty="0" smtClean="0">
                <a:solidFill>
                  <a:srgbClr val="002060"/>
                </a:solidFill>
              </a:rPr>
              <a:t>4- زيادة معدلات البطالة.</a:t>
            </a:r>
          </a:p>
          <a:p>
            <a:pPr marL="514350" indent="-514350" algn="r" rtl="1"/>
            <a:r>
              <a:rPr lang="ar-BH" sz="2800" dirty="0" smtClean="0">
                <a:solidFill>
                  <a:srgbClr val="002060"/>
                </a:solidFill>
              </a:rPr>
              <a:t>5- زعزعة الأمن الاجتماعي.</a:t>
            </a:r>
          </a:p>
          <a:p>
            <a:pPr marL="514350" indent="-514350" algn="r" rtl="1"/>
            <a:endParaRPr lang="ar-BH" sz="2800" b="1" dirty="0" smtClean="0"/>
          </a:p>
        </p:txBody>
      </p:sp>
    </p:spTree>
    <p:extLst>
      <p:ext uri="{BB962C8B-B14F-4D97-AF65-F5344CB8AC3E}">
        <p14:creationId xmlns:p14="http://schemas.microsoft.com/office/powerpoint/2010/main" val="2319036605"/>
      </p:ext>
    </p:extLst>
  </p:cSld>
  <p:clrMapOvr>
    <a:masterClrMapping/>
  </p:clrMapOvr>
  <p:transition spd="slow">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823913" y="1631950"/>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ontent Placeholder 2"/>
          <p:cNvSpPr txBox="1">
            <a:spLocks/>
          </p:cNvSpPr>
          <p:nvPr/>
        </p:nvSpPr>
        <p:spPr>
          <a:xfrm>
            <a:off x="1870365" y="1149927"/>
            <a:ext cx="9178636" cy="4087091"/>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BH" sz="2400" b="1" i="0" u="none" strike="noStrike" kern="1200" cap="none" spc="0" normalizeH="0" baseline="0" noProof="0" dirty="0" smtClean="0">
                <a:ln>
                  <a:noFill/>
                </a:ln>
                <a:solidFill>
                  <a:srgbClr val="C00000"/>
                </a:solidFill>
                <a:effectLst/>
                <a:uLnTx/>
                <a:uFillTx/>
                <a:latin typeface="+mn-lt"/>
                <a:ea typeface="+mn-ea"/>
                <a:cs typeface="+mn-cs"/>
              </a:rPr>
              <a:t>الأهداف:</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sng" strike="noStrike" kern="1200" cap="none" spc="0" normalizeH="0" baseline="0" noProof="0" dirty="0" smtClean="0">
                <a:ln>
                  <a:noFill/>
                </a:ln>
                <a:solidFill>
                  <a:schemeClr val="tx1"/>
                </a:solidFill>
                <a:effectLst/>
                <a:uLnTx/>
                <a:uFillTx/>
                <a:latin typeface="+mn-lt"/>
                <a:ea typeface="+mn-ea"/>
                <a:cs typeface="+mn-cs"/>
              </a:rPr>
              <a:t> </a:t>
            </a:r>
            <a:r>
              <a:rPr kumimoji="0" lang="ar-BH" sz="2400" b="0" i="0" u="sng" strike="noStrike" kern="1200" cap="none" spc="0" normalizeH="0" baseline="0" noProof="0" dirty="0" smtClean="0">
                <a:ln>
                  <a:noFill/>
                </a:ln>
                <a:solidFill>
                  <a:schemeClr val="tx1"/>
                </a:solidFill>
                <a:effectLst/>
                <a:uLnTx/>
                <a:uFillTx/>
                <a:latin typeface="+mn-lt"/>
                <a:ea typeface="+mn-ea"/>
                <a:cs typeface="+mn-cs"/>
              </a:rPr>
              <a:t>يتوقع من الطالب بعد دراسة هذا الفصل أن:</a:t>
            </a:r>
          </a:p>
          <a:p>
            <a:pPr marL="228600" marR="0" lvl="0" indent="-228600" algn="r" defTabSz="914400" rtl="1" eaLnBrk="1" fontAlgn="auto" latinLnBrk="0" hangingPunct="1">
              <a:lnSpc>
                <a:spcPct val="90000"/>
              </a:lnSpc>
              <a:spcBef>
                <a:spcPts val="1000"/>
              </a:spcBef>
              <a:spcAft>
                <a:spcPts val="0"/>
              </a:spcAft>
              <a:buClrTx/>
              <a:buSzTx/>
              <a:buFont typeface="Wingdings" pitchFamily="2" charset="2"/>
              <a:buChar char="q"/>
              <a:tabLst/>
              <a:defRPr/>
            </a:pPr>
            <a:r>
              <a:rPr kumimoji="0" lang="ar-BH" sz="2400" b="0" i="0" u="none" strike="noStrike" kern="1200" cap="none" spc="0" normalizeH="0" baseline="0" noProof="0" dirty="0" smtClean="0">
                <a:ln>
                  <a:noFill/>
                </a:ln>
                <a:solidFill>
                  <a:schemeClr val="tx1"/>
                </a:solidFill>
                <a:effectLst/>
                <a:uLnTx/>
                <a:uFillTx/>
                <a:latin typeface="+mn-lt"/>
                <a:ea typeface="+mn-ea"/>
                <a:cs typeface="+mn-cs"/>
              </a:rPr>
              <a:t> يعرف مفهوم غسل الأموال.</a:t>
            </a:r>
          </a:p>
          <a:p>
            <a:pPr marL="228600" marR="0" lvl="0" indent="-228600" algn="r" defTabSz="914400" rtl="1" eaLnBrk="1" fontAlgn="auto" latinLnBrk="0" hangingPunct="1">
              <a:lnSpc>
                <a:spcPct val="90000"/>
              </a:lnSpc>
              <a:spcBef>
                <a:spcPts val="1000"/>
              </a:spcBef>
              <a:spcAft>
                <a:spcPts val="0"/>
              </a:spcAft>
              <a:buClrTx/>
              <a:buSzTx/>
              <a:buFont typeface="Wingdings" pitchFamily="2" charset="2"/>
              <a:buChar char="q"/>
              <a:tabLst/>
              <a:defRPr/>
            </a:pPr>
            <a:r>
              <a:rPr kumimoji="0" lang="ar-BH" sz="2400" b="0" i="0" u="none" strike="noStrike" kern="1200" cap="none" spc="0" normalizeH="0" baseline="0" noProof="0" dirty="0" smtClean="0">
                <a:ln>
                  <a:noFill/>
                </a:ln>
                <a:solidFill>
                  <a:schemeClr val="tx1"/>
                </a:solidFill>
                <a:effectLst/>
                <a:uLnTx/>
                <a:uFillTx/>
                <a:latin typeface="+mn-lt"/>
                <a:ea typeface="+mn-ea"/>
                <a:cs typeface="+mn-cs"/>
              </a:rPr>
              <a:t> يذكر أنواع غسل الأموال.</a:t>
            </a:r>
          </a:p>
          <a:p>
            <a:pPr marL="228600" marR="0" lvl="0" indent="-228600" algn="r" defTabSz="914400" rtl="1" eaLnBrk="1" fontAlgn="auto" latinLnBrk="0" hangingPunct="1">
              <a:lnSpc>
                <a:spcPct val="90000"/>
              </a:lnSpc>
              <a:spcBef>
                <a:spcPts val="1000"/>
              </a:spcBef>
              <a:spcAft>
                <a:spcPts val="0"/>
              </a:spcAft>
              <a:buClrTx/>
              <a:buSzTx/>
              <a:buFont typeface="Wingdings" pitchFamily="2" charset="2"/>
              <a:buChar char="q"/>
              <a:tabLst/>
              <a:defRPr/>
            </a:pPr>
            <a:r>
              <a:rPr kumimoji="0" lang="ar-BH" sz="2400" b="0" i="0" u="none" strike="noStrike" kern="1200" cap="none" spc="0" normalizeH="0" baseline="0" noProof="0" dirty="0" smtClean="0">
                <a:ln>
                  <a:noFill/>
                </a:ln>
                <a:solidFill>
                  <a:schemeClr val="tx1"/>
                </a:solidFill>
                <a:effectLst/>
                <a:uLnTx/>
                <a:uFillTx/>
                <a:latin typeface="+mn-lt"/>
                <a:ea typeface="+mn-ea"/>
                <a:cs typeface="+mn-cs"/>
              </a:rPr>
              <a:t> يتعرف مراحل غسل الأموال.</a:t>
            </a:r>
          </a:p>
          <a:p>
            <a:pPr marL="228600" marR="0" lvl="0" indent="-228600" algn="r" defTabSz="914400" rtl="1" eaLnBrk="1" fontAlgn="auto" latinLnBrk="0" hangingPunct="1">
              <a:lnSpc>
                <a:spcPct val="90000"/>
              </a:lnSpc>
              <a:spcBef>
                <a:spcPts val="1000"/>
              </a:spcBef>
              <a:spcAft>
                <a:spcPts val="0"/>
              </a:spcAft>
              <a:buClrTx/>
              <a:buSzTx/>
              <a:buFont typeface="Wingdings" pitchFamily="2" charset="2"/>
              <a:buChar char="q"/>
              <a:tabLst/>
              <a:defRPr/>
            </a:pPr>
            <a:r>
              <a:rPr kumimoji="0" lang="ar-BH" sz="2400" b="0" i="0" u="none" strike="noStrike" kern="1200" cap="none" spc="0" normalizeH="0" baseline="0" noProof="0" dirty="0" smtClean="0">
                <a:ln>
                  <a:noFill/>
                </a:ln>
                <a:solidFill>
                  <a:schemeClr val="tx1"/>
                </a:solidFill>
                <a:effectLst/>
                <a:uLnTx/>
                <a:uFillTx/>
                <a:latin typeface="+mn-lt"/>
                <a:ea typeface="+mn-ea"/>
                <a:cs typeface="+mn-cs"/>
              </a:rPr>
              <a:t> يستنتج أسباب انتشار جريمة غسل الأموال.</a:t>
            </a:r>
          </a:p>
          <a:p>
            <a:pPr marL="228600" marR="0" lvl="0" indent="-228600" algn="r" defTabSz="914400" rtl="1" eaLnBrk="1" fontAlgn="auto" latinLnBrk="0" hangingPunct="1">
              <a:lnSpc>
                <a:spcPct val="90000"/>
              </a:lnSpc>
              <a:spcBef>
                <a:spcPts val="1000"/>
              </a:spcBef>
              <a:spcAft>
                <a:spcPts val="0"/>
              </a:spcAft>
              <a:buClrTx/>
              <a:buSzTx/>
              <a:buFont typeface="Wingdings" pitchFamily="2" charset="2"/>
              <a:buChar char="q"/>
              <a:tabLst/>
              <a:defRPr/>
            </a:pPr>
            <a:r>
              <a:rPr kumimoji="0" lang="ar-BH" sz="2400" b="0" i="0" u="none" strike="noStrike" kern="1200" cap="none" spc="0" normalizeH="0" baseline="0" noProof="0" dirty="0" smtClean="0">
                <a:ln>
                  <a:noFill/>
                </a:ln>
                <a:solidFill>
                  <a:schemeClr val="tx1"/>
                </a:solidFill>
                <a:effectLst/>
                <a:uLnTx/>
                <a:uFillTx/>
                <a:latin typeface="+mn-lt"/>
                <a:ea typeface="+mn-ea"/>
                <a:cs typeface="+mn-cs"/>
              </a:rPr>
              <a:t> يتعرف الآثار السلبية لغسل الأموال في الاقتصاد.</a:t>
            </a:r>
          </a:p>
          <a:p>
            <a:pPr marL="228600" marR="0" lvl="0" indent="-228600" algn="r" defTabSz="914400" rtl="1" eaLnBrk="1" fontAlgn="auto" latinLnBrk="0" hangingPunct="1">
              <a:lnSpc>
                <a:spcPct val="90000"/>
              </a:lnSpc>
              <a:spcBef>
                <a:spcPts val="1000"/>
              </a:spcBef>
              <a:spcAft>
                <a:spcPts val="0"/>
              </a:spcAft>
              <a:buClrTx/>
              <a:buSzTx/>
              <a:buFont typeface="Wingdings" pitchFamily="2" charset="2"/>
              <a:buChar char="q"/>
              <a:tabLst/>
              <a:defRPr/>
            </a:pPr>
            <a:r>
              <a:rPr kumimoji="0" lang="ar-BH" sz="2400" b="0" i="0" u="none" strike="noStrike" kern="1200" cap="none" spc="0" normalizeH="0" baseline="0" noProof="0" dirty="0" smtClean="0">
                <a:ln>
                  <a:noFill/>
                </a:ln>
                <a:solidFill>
                  <a:schemeClr val="tx1"/>
                </a:solidFill>
                <a:effectLst/>
                <a:uLnTx/>
                <a:uFillTx/>
                <a:latin typeface="+mn-lt"/>
                <a:ea typeface="+mn-ea"/>
                <a:cs typeface="+mn-cs"/>
              </a:rPr>
              <a:t> يتعرف كيفية التصدي لظاهرة غسل الأموال.</a:t>
            </a: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319036605"/>
      </p:ext>
    </p:extLst>
  </p:cSld>
  <p:clrMapOvr>
    <a:masterClrMapping/>
  </p:clrMapOvr>
  <p:transition spd="slow">
    <p:checker dir="vert"/>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020529" y="1963556"/>
            <a:ext cx="8548254" cy="40934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ar-BH" sz="3600" b="1" dirty="0" smtClean="0">
                <a:solidFill>
                  <a:srgbClr val="C00000"/>
                </a:solidFill>
              </a:rPr>
              <a:t>مقدمة</a:t>
            </a:r>
            <a:r>
              <a:rPr lang="ar-BH" sz="3200" b="1" dirty="0" smtClean="0">
                <a:solidFill>
                  <a:srgbClr val="C00000"/>
                </a:solidFill>
              </a:rPr>
              <a:t/>
            </a:r>
            <a:br>
              <a:rPr lang="ar-BH" sz="3200" b="1" dirty="0" smtClean="0">
                <a:solidFill>
                  <a:srgbClr val="C00000"/>
                </a:solidFill>
              </a:rPr>
            </a:br>
            <a:r>
              <a:rPr lang="ar-BH" sz="4000" dirty="0" smtClean="0">
                <a:solidFill>
                  <a:srgbClr val="002060"/>
                </a:solidFill>
              </a:rPr>
              <a:t>تعتبر عملية غسل الأموال من الجرائم المحرمة شرعًا والتي يعاقب عليها القانون في شتى بلدان العالم وذلك لما لها من أضرار وآثار سلبية على المجتمعات والشعوب.</a:t>
            </a:r>
            <a:br>
              <a:rPr lang="ar-BH" sz="4000" dirty="0" smtClean="0">
                <a:solidFill>
                  <a:srgbClr val="002060"/>
                </a:solidFill>
              </a:rPr>
            </a:br>
            <a:r>
              <a:rPr lang="ar-BH" sz="3200" b="1" dirty="0" smtClean="0">
                <a:solidFill>
                  <a:srgbClr val="C00000"/>
                </a:solidFill>
              </a:rPr>
              <a:t/>
            </a:r>
            <a:br>
              <a:rPr lang="ar-BH" sz="3200" b="1" dirty="0" smtClean="0">
                <a:solidFill>
                  <a:srgbClr val="C00000"/>
                </a:solidFill>
              </a:rPr>
            </a:br>
            <a:endParaRPr lang="en-US" sz="3200" dirty="0"/>
          </a:p>
        </p:txBody>
      </p:sp>
    </p:spTree>
    <p:extLst>
      <p:ext uri="{BB962C8B-B14F-4D97-AF65-F5344CB8AC3E}">
        <p14:creationId xmlns:p14="http://schemas.microsoft.com/office/powerpoint/2010/main" val="2763317508"/>
      </p:ext>
    </p:extLst>
  </p:cSld>
  <p:clrMapOvr>
    <a:masterClrMapping/>
  </p:clrMapOvr>
  <p:transition spd="slow">
    <p:split orient="vert"/>
    <p:sndAc>
      <p:stSnd>
        <p:snd r:embed="rId2"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823913" y="1631950"/>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ounded Rectangle 3"/>
          <p:cNvSpPr/>
          <p:nvPr/>
        </p:nvSpPr>
        <p:spPr>
          <a:xfrm>
            <a:off x="623454" y="1330036"/>
            <a:ext cx="10792691" cy="37822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buNone/>
            </a:pPr>
            <a:r>
              <a:rPr lang="ar-BH" sz="3200" b="1" dirty="0" smtClean="0">
                <a:solidFill>
                  <a:srgbClr val="C00000"/>
                </a:solidFill>
                <a:latin typeface="Bodoni MT Poster Compressed" pitchFamily="18" charset="0"/>
              </a:rPr>
              <a:t>   مفهوم غسل الأموال:</a:t>
            </a:r>
          </a:p>
          <a:p>
            <a:pPr algn="ctr" rtl="1">
              <a:buNone/>
            </a:pPr>
            <a:endParaRPr lang="ar-BH" sz="3200" b="1" u="sng" dirty="0" smtClean="0">
              <a:solidFill>
                <a:schemeClr val="tx1"/>
              </a:solidFill>
              <a:latin typeface="Bodoni MT Poster Compressed" pitchFamily="18" charset="0"/>
            </a:endParaRPr>
          </a:p>
          <a:p>
            <a:pPr algn="ctr" rtl="1">
              <a:buNone/>
            </a:pPr>
            <a:r>
              <a:rPr lang="ar-BH" sz="3200" dirty="0" smtClean="0">
                <a:solidFill>
                  <a:schemeClr val="tx1"/>
                </a:solidFill>
                <a:latin typeface="Bodoni MT Poster Compressed" pitchFamily="18" charset="0"/>
              </a:rPr>
              <a:t>هي كل معاملة هدفها إخفاء أو تغيير هوية الأموال المتحصنة بطرق غير قانونية، ومن خلال أنشطة إجرامية وغير مشروعة، بغية إظهارها بأنها ناشئة عن مصادر قانونية ومشروعة خلافًا لحقيقة مصدرها الإجرامي. </a:t>
            </a:r>
            <a:endParaRPr lang="en-US" sz="3200" dirty="0">
              <a:solidFill>
                <a:schemeClr val="tx1"/>
              </a:solidFill>
              <a:latin typeface="Bodoni MT Poster Compressed" pitchFamily="18" charset="0"/>
            </a:endParaRPr>
          </a:p>
        </p:txBody>
      </p:sp>
    </p:spTree>
    <p:extLst>
      <p:ext uri="{BB962C8B-B14F-4D97-AF65-F5344CB8AC3E}">
        <p14:creationId xmlns:p14="http://schemas.microsoft.com/office/powerpoint/2010/main" val="2319036605"/>
      </p:ext>
    </p:extLst>
  </p:cSld>
  <p:clrMapOvr>
    <a:masterClrMapping/>
  </p:clrMapOvr>
  <p:transition spd="slow">
    <p:checker dir="vert"/>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BH" b="1" dirty="0" smtClean="0">
                <a:solidFill>
                  <a:srgbClr val="C00000"/>
                </a:solidFill>
                <a:cs typeface="+mn-cs"/>
              </a:rPr>
              <a:t>أنواع غسل الأموال</a:t>
            </a:r>
            <a:endParaRPr lang="en-US" b="1" dirty="0">
              <a:solidFill>
                <a:srgbClr val="C00000"/>
              </a:solidFill>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0885868"/>
              </p:ext>
            </p:extLst>
          </p:nvPr>
        </p:nvGraphicFramePr>
        <p:xfrm>
          <a:off x="823913" y="1631950"/>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p:nvPr/>
        </p:nvPicPr>
        <p:blipFill>
          <a:blip r:embed="rId9"/>
          <a:srcRect l="26442" t="40171" r="56250" b="35043"/>
          <a:stretch>
            <a:fillRect/>
          </a:stretch>
        </p:blipFill>
        <p:spPr bwMode="auto">
          <a:xfrm>
            <a:off x="2757053" y="4594081"/>
            <a:ext cx="3685310" cy="1654319"/>
          </a:xfrm>
          <a:prstGeom prst="rect">
            <a:avLst/>
          </a:prstGeom>
          <a:noFill/>
          <a:ln w="9525">
            <a:noFill/>
            <a:miter lim="800000"/>
            <a:headEnd/>
            <a:tailEnd/>
          </a:ln>
          <a:scene3d>
            <a:camera prst="orthographicFront"/>
            <a:lightRig rig="threePt" dir="t"/>
          </a:scene3d>
          <a:sp3d contourW="12700">
            <a:bevelT w="152400" h="50800" prst="softRound"/>
            <a:contourClr>
              <a:schemeClr val="accent1">
                <a:lumMod val="75000"/>
              </a:schemeClr>
            </a:contourClr>
          </a:sp3d>
        </p:spPr>
      </p:pic>
    </p:spTree>
    <p:extLst>
      <p:ext uri="{BB962C8B-B14F-4D97-AF65-F5344CB8AC3E}">
        <p14:creationId xmlns:p14="http://schemas.microsoft.com/office/powerpoint/2010/main" val="2319036605"/>
      </p:ext>
    </p:extLst>
  </p:cSld>
  <p:clrMapOvr>
    <a:masterClrMapping/>
  </p:clrMapOvr>
  <p:transition spd="slow">
    <p:checker dir="vert"/>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07473" y="171161"/>
            <a:ext cx="10134600" cy="701675"/>
          </a:xfrm>
        </p:spPr>
        <p:txBody>
          <a:bodyPr/>
          <a:lstStyle/>
          <a:p>
            <a:pPr algn="ctr" rtl="1"/>
            <a:r>
              <a:rPr lang="ar-BH" b="1" dirty="0" smtClean="0">
                <a:solidFill>
                  <a:srgbClr val="C00000"/>
                </a:solidFill>
                <a:cs typeface="+mn-cs"/>
              </a:rPr>
              <a:t>مراحل غسل الأموال</a:t>
            </a:r>
            <a:endParaRPr lang="en-US" b="1" dirty="0">
              <a:solidFill>
                <a:srgbClr val="C00000"/>
              </a:solidFill>
              <a:cs typeface="+mn-cs"/>
            </a:endParaRPr>
          </a:p>
        </p:txBody>
      </p:sp>
      <p:graphicFrame>
        <p:nvGraphicFramePr>
          <p:cNvPr id="7" name="Diagram 6"/>
          <p:cNvGraphicFramePr/>
          <p:nvPr/>
        </p:nvGraphicFramePr>
        <p:xfrm>
          <a:off x="568036" y="1122217"/>
          <a:ext cx="11111346" cy="53617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9036605"/>
      </p:ext>
    </p:extLst>
  </p:cSld>
  <p:clrMapOvr>
    <a:masterClrMapping/>
  </p:clrMapOvr>
  <p:transition spd="slow">
    <p:blinds/>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3619" y="332509"/>
            <a:ext cx="10079182" cy="632401"/>
          </a:xfrm>
        </p:spPr>
        <p:txBody>
          <a:bodyPr>
            <a:normAutofit fontScale="90000"/>
          </a:bodyPr>
          <a:lstStyle/>
          <a:p>
            <a:pPr algn="ctr" rtl="1"/>
            <a:r>
              <a:rPr lang="ar-BH" b="1" dirty="0" smtClean="0">
                <a:solidFill>
                  <a:srgbClr val="C00000"/>
                </a:solidFill>
              </a:rPr>
              <a:t>أسباب انتشار جريمة غسل الأموال</a:t>
            </a:r>
            <a:endParaRPr lang="en-US" b="1" dirty="0">
              <a:solidFill>
                <a:srgbClr val="C00000"/>
              </a:solidFill>
            </a:endParaRPr>
          </a:p>
        </p:txBody>
      </p:sp>
      <p:graphicFrame>
        <p:nvGraphicFramePr>
          <p:cNvPr id="11" name="Diagram 10"/>
          <p:cNvGraphicFramePr/>
          <p:nvPr/>
        </p:nvGraphicFramePr>
        <p:xfrm>
          <a:off x="914400" y="1246909"/>
          <a:ext cx="9712036" cy="4739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9036605"/>
      </p:ext>
    </p:extLst>
  </p:cSld>
  <p:clrMapOvr>
    <a:masterClrMapping/>
  </p:clrMapOvr>
  <p:transition spd="slow">
    <p:cover dir="d"/>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072" y="226581"/>
            <a:ext cx="10515600" cy="881784"/>
          </a:xfrm>
        </p:spPr>
        <p:txBody>
          <a:bodyPr/>
          <a:lstStyle/>
          <a:p>
            <a:pPr algn="ctr" rtl="1"/>
            <a:r>
              <a:rPr lang="ar-BH" b="1" dirty="0" smtClean="0">
                <a:solidFill>
                  <a:srgbClr val="C00000"/>
                </a:solidFill>
              </a:rPr>
              <a:t>الآثار السلبية لغسل الأموال</a:t>
            </a:r>
            <a:endParaRPr lang="en-US" b="1" dirty="0">
              <a:solidFill>
                <a:srgbClr val="C00000"/>
              </a:solidFill>
            </a:endParaRPr>
          </a:p>
        </p:txBody>
      </p:sp>
      <p:sp>
        <p:nvSpPr>
          <p:cNvPr id="3" name="Content Placeholder 2"/>
          <p:cNvSpPr>
            <a:spLocks noGrp="1"/>
          </p:cNvSpPr>
          <p:nvPr>
            <p:ph idx="1"/>
          </p:nvPr>
        </p:nvSpPr>
        <p:spPr>
          <a:xfrm>
            <a:off x="311726" y="1119042"/>
            <a:ext cx="11367656" cy="5101647"/>
          </a:xfrm>
        </p:spPr>
        <p:txBody>
          <a:bodyPr>
            <a:normAutofit/>
          </a:bodyPr>
          <a:lstStyle/>
          <a:p>
            <a:pPr marL="514350" indent="-514350" algn="r" rtl="1">
              <a:buFont typeface="Wingdings" pitchFamily="2" charset="2"/>
              <a:buChar char="q"/>
            </a:pPr>
            <a:r>
              <a:rPr lang="ar-BH" sz="2000" dirty="0" smtClean="0"/>
              <a:t>زيادة معدلات الجريمة والفساد، وارتفاع حجم الإنفاق الحكومي لمحاربتها.</a:t>
            </a:r>
          </a:p>
          <a:p>
            <a:pPr marL="514350" indent="-514350" algn="r" rtl="1">
              <a:buFont typeface="Wingdings" pitchFamily="2" charset="2"/>
              <a:buChar char="q"/>
            </a:pPr>
            <a:r>
              <a:rPr lang="ar-BH" sz="2000" dirty="0" smtClean="0"/>
              <a:t>تأثر سمعة الدولة ومركزها المالي.</a:t>
            </a:r>
          </a:p>
          <a:p>
            <a:pPr marL="514350" indent="-514350" algn="r" rtl="1">
              <a:buFont typeface="Wingdings" pitchFamily="2" charset="2"/>
              <a:buChar char="q"/>
            </a:pPr>
            <a:r>
              <a:rPr lang="ar-BH" sz="2000" dirty="0" smtClean="0"/>
              <a:t>عدم الاستفادة من استثمار رؤوس الأموال في الاقتصاد الوطني لدفع العجلة الاقتصادية.</a:t>
            </a:r>
          </a:p>
          <a:p>
            <a:pPr marL="514350" indent="-514350" algn="r" rtl="1">
              <a:buFont typeface="Wingdings" pitchFamily="2" charset="2"/>
              <a:buChar char="q"/>
            </a:pPr>
            <a:r>
              <a:rPr lang="ar-BH" sz="2000" dirty="0" smtClean="0"/>
              <a:t>تنقل الأموال بين الدول وعدم استقرارها يؤدي إلى إرباك الحسابات الاقتصادية للدول.</a:t>
            </a:r>
          </a:p>
          <a:p>
            <a:pPr marL="514350" indent="-514350" algn="r" rtl="1">
              <a:buFont typeface="Wingdings" pitchFamily="2" charset="2"/>
              <a:buChar char="q"/>
            </a:pPr>
            <a:r>
              <a:rPr lang="ar-BH" sz="2000" dirty="0" smtClean="0"/>
              <a:t>زيادة معدلات البطالة ،وتراجع المؤشرات الاقتصادية.</a:t>
            </a:r>
          </a:p>
          <a:p>
            <a:pPr marL="514350" indent="-514350" algn="r" rtl="1">
              <a:buFont typeface="Wingdings" pitchFamily="2" charset="2"/>
              <a:buChar char="q"/>
            </a:pPr>
            <a:r>
              <a:rPr lang="ar-BH" sz="2000" dirty="0" smtClean="0"/>
              <a:t>تأثر المشاريع الشرعية سلبًا أمام المشاريع الممولة من الأموال القذرة.</a:t>
            </a:r>
          </a:p>
          <a:p>
            <a:pPr marL="514350" indent="-514350" algn="r" rtl="1">
              <a:buFont typeface="Wingdings" pitchFamily="2" charset="2"/>
              <a:buChar char="q"/>
            </a:pPr>
            <a:r>
              <a:rPr lang="ar-BH" sz="2000" dirty="0" smtClean="0"/>
              <a:t>تراجع حجم الاستثمارات المحلية والخارجية.</a:t>
            </a:r>
          </a:p>
          <a:p>
            <a:pPr marL="514350" indent="-514350" algn="r" rtl="1">
              <a:buFont typeface="Wingdings" pitchFamily="2" charset="2"/>
              <a:buChar char="q"/>
            </a:pPr>
            <a:r>
              <a:rPr lang="ar-BH" sz="2000" dirty="0" smtClean="0"/>
              <a:t>زعزعة استقرار البنوك والمؤسسات المالية.</a:t>
            </a:r>
          </a:p>
          <a:p>
            <a:pPr marL="514350" indent="-514350" algn="r" rtl="1">
              <a:buFont typeface="Wingdings" pitchFamily="2" charset="2"/>
              <a:buChar char="q"/>
            </a:pPr>
            <a:r>
              <a:rPr lang="ar-BH" sz="2000" dirty="0" smtClean="0"/>
              <a:t>إعاقة سياسات تحرير الأسواق المالية والتحفظ عليها خوفًا من غسل الأموال.</a:t>
            </a:r>
          </a:p>
          <a:p>
            <a:pPr marL="514350" indent="-514350" algn="r" rtl="1">
              <a:buFont typeface="Wingdings" pitchFamily="2" charset="2"/>
              <a:buChar char="q"/>
            </a:pPr>
            <a:r>
              <a:rPr lang="ar-BH" sz="2000" dirty="0" smtClean="0"/>
              <a:t>عزوف الأفراد عن القيام بالأنشطة المشروعة رغبًة في الربح السريع والإثراء العاجل.</a:t>
            </a:r>
          </a:p>
          <a:p>
            <a:pPr marL="514350" indent="-514350" algn="r" rtl="1">
              <a:buFont typeface="Wingdings" pitchFamily="2" charset="2"/>
              <a:buChar char="q"/>
            </a:pPr>
            <a:r>
              <a:rPr lang="ar-BH" sz="2000" dirty="0" smtClean="0"/>
              <a:t>زعزعة الأمن الاجتماعي.</a:t>
            </a:r>
          </a:p>
          <a:p>
            <a:pPr marL="514350" indent="-514350" algn="r" rtl="1">
              <a:buFont typeface="Wingdings" pitchFamily="2" charset="2"/>
              <a:buChar char="q"/>
            </a:pPr>
            <a:r>
              <a:rPr lang="ar-BH" sz="2000" dirty="0" smtClean="0"/>
              <a:t>انتشار الأمراض والمشاكل الاجتماعية.</a:t>
            </a:r>
          </a:p>
          <a:p>
            <a:pPr marL="514350" indent="-514350" algn="r" rtl="1">
              <a:buNone/>
            </a:pPr>
            <a:endParaRPr lang="ar-BH" dirty="0" smtClean="0"/>
          </a:p>
        </p:txBody>
      </p:sp>
      <p:pic>
        <p:nvPicPr>
          <p:cNvPr id="4" name="Picture 3"/>
          <p:cNvPicPr/>
          <p:nvPr/>
        </p:nvPicPr>
        <p:blipFill>
          <a:blip r:embed="rId4"/>
          <a:srcRect l="6250" t="53276" r="66186" b="18519"/>
          <a:stretch>
            <a:fillRect/>
          </a:stretch>
        </p:blipFill>
        <p:spPr bwMode="auto">
          <a:xfrm>
            <a:off x="193965" y="1177637"/>
            <a:ext cx="3713018" cy="2230581"/>
          </a:xfrm>
          <a:prstGeom prst="rect">
            <a:avLst/>
          </a:prstGeom>
          <a:noFill/>
          <a:ln w="9525">
            <a:noFill/>
            <a:miter lim="800000"/>
            <a:headEnd/>
            <a:tailEnd/>
          </a:ln>
          <a:effectLst>
            <a:outerShdw blurRad="76200" dist="12700" dir="2700000" sy="-23000" kx="-800400" algn="bl" rotWithShape="0">
              <a:srgbClr val="FF0000">
                <a:alpha val="20000"/>
              </a:srgbClr>
            </a:outerShdw>
          </a:effectLst>
        </p:spPr>
      </p:pic>
    </p:spTree>
    <p:extLst>
      <p:ext uri="{BB962C8B-B14F-4D97-AF65-F5344CB8AC3E}">
        <p14:creationId xmlns:p14="http://schemas.microsoft.com/office/powerpoint/2010/main" val="2319036605"/>
      </p:ext>
    </p:extLst>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4"/>
                                        </p:tgtEl>
                                      </p:cBhvr>
                                    </p:animEffect>
                                    <p:set>
                                      <p:cBhvr>
                                        <p:cTn id="6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6182" y="185017"/>
            <a:ext cx="10037618" cy="673966"/>
          </a:xfrm>
        </p:spPr>
        <p:txBody>
          <a:bodyPr>
            <a:normAutofit fontScale="90000"/>
          </a:bodyPr>
          <a:lstStyle/>
          <a:p>
            <a:pPr algn="ctr" rtl="1"/>
            <a:r>
              <a:rPr lang="ar-BH" b="1" dirty="0" smtClean="0">
                <a:solidFill>
                  <a:srgbClr val="C00000"/>
                </a:solidFill>
              </a:rPr>
              <a:t>التصدي لظاهرة غسل الأموال</a:t>
            </a:r>
            <a:endParaRPr lang="en-US" b="1" dirty="0">
              <a:solidFill>
                <a:srgbClr val="C00000"/>
              </a:solidFill>
            </a:endParaRPr>
          </a:p>
        </p:txBody>
      </p:sp>
      <p:sp>
        <p:nvSpPr>
          <p:cNvPr id="3" name="Content Placeholder 2"/>
          <p:cNvSpPr>
            <a:spLocks noGrp="1"/>
          </p:cNvSpPr>
          <p:nvPr>
            <p:ph idx="1"/>
          </p:nvPr>
        </p:nvSpPr>
        <p:spPr>
          <a:xfrm>
            <a:off x="1801090" y="1413162"/>
            <a:ext cx="9912927" cy="4779819"/>
          </a:xfrm>
        </p:spPr>
        <p:txBody>
          <a:bodyPr>
            <a:normAutofit fontScale="77500" lnSpcReduction="20000"/>
          </a:bodyPr>
          <a:lstStyle/>
          <a:p>
            <a:pPr algn="r" rtl="1"/>
            <a:r>
              <a:rPr lang="ar-BH" dirty="0" smtClean="0">
                <a:solidFill>
                  <a:srgbClr val="C00000"/>
                </a:solidFill>
              </a:rPr>
              <a:t>وبالتماشي مع أفضل الممارسات الدولية في هذا المجال شرعت الحكومة الموقرة في الإجراءات الآتية:</a:t>
            </a:r>
          </a:p>
          <a:p>
            <a:pPr algn="r" rtl="1"/>
            <a:endParaRPr lang="ar-BH" dirty="0" smtClean="0">
              <a:solidFill>
                <a:srgbClr val="C00000"/>
              </a:solidFill>
            </a:endParaRPr>
          </a:p>
          <a:p>
            <a:pPr algn="r" rtl="1"/>
            <a:r>
              <a:rPr lang="ar-BH" sz="2600" dirty="0" smtClean="0"/>
              <a:t>سن تشريعات وعقوبات صارمة على مرتكبي هذا العمل الآثم.</a:t>
            </a:r>
          </a:p>
          <a:p>
            <a:pPr algn="r" rtl="1">
              <a:buNone/>
            </a:pPr>
            <a:endParaRPr lang="ar-BH" sz="2600" dirty="0" smtClean="0"/>
          </a:p>
          <a:p>
            <a:pPr algn="r" rtl="1"/>
            <a:r>
              <a:rPr lang="ar-BH" sz="2600" dirty="0" smtClean="0"/>
              <a:t>أنشأت مملكة البحرين إدارة مكافحة الجرائم الاقتصادية بوزارة الداخلية لمحاربة غسل الأموال وغيرها من جرائم الكترونية.</a:t>
            </a:r>
          </a:p>
          <a:p>
            <a:pPr algn="r" rtl="1">
              <a:buNone/>
            </a:pPr>
            <a:endParaRPr lang="ar-BH" sz="2600" dirty="0" smtClean="0"/>
          </a:p>
          <a:p>
            <a:pPr algn="r" rtl="1"/>
            <a:r>
              <a:rPr lang="ar-BH" sz="2600" dirty="0" smtClean="0"/>
              <a:t>فرض مصرف البحرين المركزي على جميع المصارف والمؤسسات المالية العاملة في المملكة بضرورة وضع سياسات وبنى تحتية فعالة لمنع استغلالها من قبل غاسلي الأموال.</a:t>
            </a:r>
          </a:p>
          <a:p>
            <a:pPr algn="r" rtl="1">
              <a:buNone/>
            </a:pPr>
            <a:endParaRPr lang="ar-BH" sz="2600" dirty="0" smtClean="0"/>
          </a:p>
          <a:p>
            <a:pPr algn="r" rtl="1"/>
            <a:r>
              <a:rPr lang="ar-BH" sz="2600" dirty="0" smtClean="0"/>
              <a:t>قاعدة اعرف زبونك، وذلك بتعيين مسئول مكافحة غسل الأموال ونائبٍ له لتقييم فعالية سياسات مكافحة غسل الأموال في المصارف.</a:t>
            </a:r>
          </a:p>
          <a:p>
            <a:pPr algn="r" rtl="1"/>
            <a:r>
              <a:rPr lang="ar-BH" sz="2600" dirty="0" smtClean="0"/>
              <a:t>تبليغ مصرف البحرين المركزي وحدة مكافحة غسل الأموال من أي عمليه مصرفيه مشبوهة.</a:t>
            </a:r>
          </a:p>
          <a:p>
            <a:pPr algn="r" rtl="1"/>
            <a:r>
              <a:rPr lang="ar-BH" sz="2600" dirty="0" smtClean="0"/>
              <a:t>التوقيع على عدد من اتفاقيات التعاون والتنسيق المشترك وتشكيل فرق ولجان مختصة لتعدي الكثير من جرائم غسل الأموال في حدود الدولة الواحدة.</a:t>
            </a:r>
          </a:p>
        </p:txBody>
      </p:sp>
      <p:pic>
        <p:nvPicPr>
          <p:cNvPr id="4" name="Picture 3"/>
          <p:cNvPicPr/>
          <p:nvPr/>
        </p:nvPicPr>
        <p:blipFill>
          <a:blip r:embed="rId4"/>
          <a:srcRect l="8814" t="31054" r="73237" b="46724"/>
          <a:stretch>
            <a:fillRect/>
          </a:stretch>
        </p:blipFill>
        <p:spPr bwMode="auto">
          <a:xfrm>
            <a:off x="235527" y="231197"/>
            <a:ext cx="2202874" cy="1971677"/>
          </a:xfrm>
          <a:prstGeom prst="rect">
            <a:avLst/>
          </a:prstGeom>
          <a:noFill/>
          <a:ln w="9525">
            <a:noFill/>
            <a:miter lim="800000"/>
            <a:headEnd/>
            <a:tailEnd/>
          </a:ln>
          <a:effectLst>
            <a:outerShdw blurRad="76200" dist="12700" dir="2700000" sy="-23000" kx="-800400" algn="bl" rotWithShape="0">
              <a:srgbClr val="FF0000">
                <a:alpha val="20000"/>
              </a:srgbClr>
            </a:outerShdw>
          </a:effectLst>
        </p:spPr>
      </p:pic>
    </p:spTree>
    <p:extLst>
      <p:ext uri="{BB962C8B-B14F-4D97-AF65-F5344CB8AC3E}">
        <p14:creationId xmlns:p14="http://schemas.microsoft.com/office/powerpoint/2010/main" val="2319036605"/>
      </p:ext>
    </p:extLst>
  </p:cSld>
  <p:clrMapOvr>
    <a:masterClrMapping/>
  </p:clrMapOvr>
  <p:transition spd="slow">
    <p:blinds dir="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
  <TotalTime>436</TotalTime>
  <Words>744</Words>
  <Application>Microsoft Office PowerPoint</Application>
  <PresentationFormat>Widescreen</PresentationFormat>
  <Paragraphs>101</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Bodoni MT Poster Compressed</vt:lpstr>
      <vt:lpstr>Calibri</vt:lpstr>
      <vt:lpstr>Calibri Light</vt:lpstr>
      <vt:lpstr>Simplified Arabic</vt:lpstr>
      <vt:lpstr>Sultan bold</vt:lpstr>
      <vt:lpstr>Times New Roman</vt:lpstr>
      <vt:lpstr>Wingdings</vt:lpstr>
      <vt:lpstr>Office Theme</vt:lpstr>
      <vt:lpstr>PowerPoint Presentation</vt:lpstr>
      <vt:lpstr>PowerPoint Presentation</vt:lpstr>
      <vt:lpstr>PowerPoint Presentation</vt:lpstr>
      <vt:lpstr>PowerPoint Presentation</vt:lpstr>
      <vt:lpstr>أنواع غسل الأموال</vt:lpstr>
      <vt:lpstr>مراحل غسل الأموال</vt:lpstr>
      <vt:lpstr>أسباب انتشار جريمة غسل الأموال</vt:lpstr>
      <vt:lpstr>الآثار السلبية لغسل الأموال</vt:lpstr>
      <vt:lpstr>التصدي لظاهرة غسل الأموال</vt:lpstr>
      <vt:lpstr>التقويم</vt:lpstr>
      <vt:lpstr>الإجابات</vt:lpstr>
      <vt:lpstr>الإجابات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user</cp:lastModifiedBy>
  <cp:revision>353</cp:revision>
  <dcterms:created xsi:type="dcterms:W3CDTF">2020-03-04T10:47:58Z</dcterms:created>
  <dcterms:modified xsi:type="dcterms:W3CDTF">2020-03-28T09:10:49Z</dcterms:modified>
</cp:coreProperties>
</file>