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4" r:id="rId4"/>
    <p:sldId id="299" r:id="rId5"/>
    <p:sldId id="300" r:id="rId6"/>
    <p:sldId id="301" r:id="rId7"/>
    <p:sldId id="302" r:id="rId8"/>
    <p:sldId id="303" r:id="rId9"/>
    <p:sldId id="304" r:id="rId10"/>
    <p:sldId id="305" r:id="rId11"/>
    <p:sldId id="306" r:id="rId12"/>
    <p:sldId id="259" r:id="rId13"/>
    <p:sldId id="282" r:id="rId14"/>
    <p:sldId id="280" r:id="rId15"/>
    <p:sldId id="293" r:id="rId16"/>
    <p:sldId id="296" r:id="rId17"/>
    <p:sldId id="260" r:id="rId18"/>
    <p:sldId id="261" r:id="rId19"/>
    <p:sldId id="262" r:id="rId20"/>
    <p:sldId id="263" r:id="rId21"/>
    <p:sldId id="281" r:id="rId22"/>
    <p:sldId id="283" r:id="rId23"/>
    <p:sldId id="297" r:id="rId24"/>
    <p:sldId id="298" r:id="rId25"/>
    <p:sldId id="294" r:id="rId26"/>
    <p:sldId id="295" r:id="rId27"/>
    <p:sldId id="264"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image" Target="../media/image6.jpg"/><Relationship Id="rId4" Type="http://schemas.openxmlformats.org/officeDocument/2006/relationships/slide" Target="slide1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image" Target="../media/image6.jpg"/><Relationship Id="rId4" Type="http://schemas.openxmlformats.org/officeDocument/2006/relationships/slide" Target="slide19.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image" Target="../media/image6.jpg"/><Relationship Id="rId4" Type="http://schemas.openxmlformats.org/officeDocument/2006/relationships/slide" Target="slide2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image" Target="../media/image6.jpg"/><Relationship Id="rId4" Type="http://schemas.openxmlformats.org/officeDocument/2006/relationships/slide" Target="slide2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image" Target="../media/image6.jpg"/><Relationship Id="rId4" Type="http://schemas.openxmlformats.org/officeDocument/2006/relationships/slide" Target="slide2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slide" Target="slide1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slide" Target="slide1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2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78212" y="108588"/>
            <a:ext cx="7162800" cy="1182210"/>
          </a:xfrm>
          <a:prstGeom prst="rect">
            <a:avLst/>
          </a:prstGeom>
        </p:spPr>
      </p:pic>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p:cNvSpPr txBox="1"/>
          <p:nvPr/>
        </p:nvSpPr>
        <p:spPr bwMode="auto">
          <a:xfrm>
            <a:off x="72775" y="3691361"/>
            <a:ext cx="12119225" cy="1938954"/>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02" tIns="45701" rIns="91402" bIns="45701" rtlCol="1" anchor="ctr">
            <a:spAutoFit/>
          </a:bodyPr>
          <a:lstStyle/>
          <a:p>
            <a:pPr algn="r" rtl="1">
              <a:defRPr/>
            </a:pPr>
            <a:r>
              <a:rPr lang="ar-BH" sz="4000" b="1" dirty="0" smtClean="0">
                <a:ln w="12700">
                  <a:noFill/>
                  <a:prstDash val="solid"/>
                </a:ln>
                <a:solidFill>
                  <a:schemeClr val="accent5">
                    <a:lumMod val="50000"/>
                  </a:schemeClr>
                </a:solidFill>
                <a:latin typeface="Sakkal Majalla" panose="02000000000000000000" pitchFamily="2" charset="-78"/>
                <a:cs typeface="Sakkal Majalla" panose="02000000000000000000" pitchFamily="2" charset="-78"/>
              </a:rPr>
              <a:t>الوحدة الثانية:</a:t>
            </a:r>
            <a:r>
              <a:rPr lang="ar-BH" sz="4000" b="1" dirty="0" smtClean="0">
                <a:ln w="12700">
                  <a:noFill/>
                  <a:prstDash val="solid"/>
                </a:ln>
                <a:solidFill>
                  <a:schemeClr val="accent4">
                    <a:lumMod val="40000"/>
                    <a:lumOff val="60000"/>
                  </a:schemeClr>
                </a:solidFill>
                <a:latin typeface="Sakkal Majalla" panose="02000000000000000000" pitchFamily="2" charset="-78"/>
                <a:cs typeface="Sakkal Majalla" panose="02000000000000000000" pitchFamily="2" charset="-78"/>
              </a:rPr>
              <a:t>: </a:t>
            </a:r>
            <a:r>
              <a:rPr lang="ar-BH" sz="4000" b="1" dirty="0" smtClean="0">
                <a:ln w="12700">
                  <a:noFill/>
                  <a:prstDash val="solid"/>
                </a:ln>
                <a:solidFill>
                  <a:srgbClr val="C00000"/>
                </a:solidFill>
                <a:latin typeface="Sakkal Majalla" panose="02000000000000000000" pitchFamily="2" charset="-78"/>
                <a:cs typeface="Sakkal Majalla" panose="02000000000000000000" pitchFamily="2" charset="-78"/>
              </a:rPr>
              <a:t>مفهوم عقد العمل والمراحل الممهدة له</a:t>
            </a:r>
            <a:endParaRPr lang="en-US" sz="4000" b="1" dirty="0" smtClean="0">
              <a:ln w="12700">
                <a:noFill/>
                <a:prstDash val="solid"/>
              </a:ln>
              <a:solidFill>
                <a:srgbClr val="C00000"/>
              </a:solidFill>
              <a:latin typeface="Sakkal Majalla" panose="02000000000000000000" pitchFamily="2" charset="-78"/>
              <a:cs typeface="Sakkal Majalla" panose="02000000000000000000" pitchFamily="2" charset="-78"/>
            </a:endParaRPr>
          </a:p>
          <a:p>
            <a:pPr algn="r" rtl="1">
              <a:defRPr/>
            </a:pPr>
            <a:r>
              <a:rPr lang="ar-BH" sz="40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الدرس الرابع</a:t>
            </a:r>
          </a:p>
          <a:p>
            <a:pPr algn="r" rtl="1">
              <a:defRPr/>
            </a:pPr>
            <a:r>
              <a:rPr lang="ar-BH" sz="40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 الوساطة في إبرام عقد العمل والمراحل الممهدة له</a:t>
            </a:r>
          </a:p>
        </p:txBody>
      </p:sp>
      <p:sp>
        <p:nvSpPr>
          <p:cNvPr id="8" name="TextBox 7"/>
          <p:cNvSpPr txBox="1"/>
          <p:nvPr/>
        </p:nvSpPr>
        <p:spPr bwMode="auto">
          <a:xfrm>
            <a:off x="99317" y="1583732"/>
            <a:ext cx="12092683" cy="1323401"/>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02" tIns="45701" rIns="91402" bIns="45701" rtlCol="1" anchor="ctr">
            <a:spAutoFit/>
          </a:bodyPr>
          <a:lstStyle/>
          <a:p>
            <a:pPr algn="r" rtl="1">
              <a:defRPr/>
            </a:pPr>
            <a:r>
              <a:rPr lang="ar-BH" sz="4000" b="1" dirty="0" smtClean="0">
                <a:ln w="12700">
                  <a:noFill/>
                  <a:prstDash val="solid"/>
                </a:ln>
                <a:solidFill>
                  <a:schemeClr val="accent5">
                    <a:lumMod val="50000"/>
                  </a:schemeClr>
                </a:solidFill>
                <a:latin typeface="Sakkal Majalla" panose="02000000000000000000" pitchFamily="2" charset="-78"/>
                <a:cs typeface="Sakkal Majalla" panose="02000000000000000000" pitchFamily="2" charset="-78"/>
              </a:rPr>
              <a:t>إسم و رمز المساق:</a:t>
            </a:r>
          </a:p>
          <a:p>
            <a:pPr algn="r" rtl="1">
              <a:defRPr/>
            </a:pPr>
            <a:r>
              <a:rPr lang="ar-BH" sz="4000" b="1" dirty="0" smtClean="0">
                <a:ln w="12700">
                  <a:noFill/>
                  <a:prstDash val="solid"/>
                </a:ln>
                <a:solidFill>
                  <a:srgbClr val="C00000"/>
                </a:solidFill>
                <a:latin typeface="Sakkal Majalla" panose="02000000000000000000" pitchFamily="2" charset="-78"/>
                <a:cs typeface="Sakkal Majalla" panose="02000000000000000000" pitchFamily="2" charset="-78"/>
              </a:rPr>
              <a:t>                                قانون العمل</a:t>
            </a:r>
            <a:r>
              <a:rPr lang="en-US" sz="4000" b="1" dirty="0" smtClean="0">
                <a:ln w="12700">
                  <a:noFill/>
                  <a:prstDash val="solid"/>
                </a:ln>
                <a:solidFill>
                  <a:srgbClr val="C00000"/>
                </a:solidFill>
                <a:latin typeface="Sakkal Majalla" panose="02000000000000000000" pitchFamily="2" charset="-78"/>
                <a:cs typeface="Sakkal Majalla" panose="02000000000000000000" pitchFamily="2" charset="-78"/>
              </a:rPr>
              <a:t>- </a:t>
            </a:r>
            <a:r>
              <a:rPr lang="ar-BH" sz="4000" b="1" dirty="0" smtClean="0">
                <a:ln w="12700">
                  <a:noFill/>
                  <a:prstDash val="solid"/>
                </a:ln>
                <a:solidFill>
                  <a:srgbClr val="C00000"/>
                </a:solidFill>
                <a:latin typeface="Sakkal Majalla" panose="02000000000000000000" pitchFamily="2" charset="-78"/>
                <a:cs typeface="Sakkal Majalla" panose="02000000000000000000" pitchFamily="2" charset="-78"/>
              </a:rPr>
              <a:t> قان322 - 806</a:t>
            </a:r>
            <a:endParaRPr lang="en-US" sz="4000" b="1" dirty="0">
              <a:ln w="12700">
                <a:noFill/>
                <a:prstDash val="solid"/>
              </a:ln>
              <a:solidFill>
                <a:srgbClr val="C00000"/>
              </a:solidFill>
              <a:latin typeface="Sakkal Majalla" panose="02000000000000000000" pitchFamily="2" charset="-78"/>
              <a:cs typeface="Sakkal Majalla" panose="02000000000000000000" pitchFamily="2" charset="-78"/>
            </a:endParaRPr>
          </a:p>
        </p:txBody>
      </p:sp>
      <p:pic>
        <p:nvPicPr>
          <p:cNvPr id="9" name="Picture 8"/>
          <p:cNvPicPr/>
          <p:nvPr/>
        </p:nvPicPr>
        <p:blipFill>
          <a:blip r:embed="rId3"/>
          <a:srcRect l="36539" t="17094" r="36378" b="18234"/>
          <a:stretch>
            <a:fillRect/>
          </a:stretch>
        </p:blipFill>
        <p:spPr bwMode="auto">
          <a:xfrm>
            <a:off x="405745" y="2000433"/>
            <a:ext cx="3075993" cy="3728423"/>
          </a:xfrm>
          <a:prstGeom prst="rect">
            <a:avLst/>
          </a:prstGeom>
          <a:noFill/>
          <a:ln w="9525">
            <a:noFill/>
            <a:miter lim="800000"/>
            <a:headEnd/>
            <a:tailEnd/>
          </a:ln>
          <a:effectLst>
            <a:glow rad="749300">
              <a:schemeClr val="accent6">
                <a:satMod val="175000"/>
                <a:alpha val="40000"/>
              </a:schemeClr>
            </a:glow>
            <a:outerShdw blurRad="50800" dist="50800" dir="5400000" sx="126000" sy="126000" algn="ctr" rotWithShape="0">
              <a:srgbClr val="000000">
                <a:alpha val="43137"/>
              </a:srgbClr>
            </a:outerShdw>
          </a:effectLst>
        </p:spPr>
      </p:pic>
      <p:sp>
        <p:nvSpPr>
          <p:cNvPr id="11" name="Rectangle 10"/>
          <p:cNvSpPr/>
          <p:nvPr/>
        </p:nvSpPr>
        <p:spPr>
          <a:xfrm>
            <a:off x="9392694" y="5915862"/>
            <a:ext cx="2376264" cy="348303"/>
          </a:xfrm>
          <a:prstGeom prst="rect">
            <a:avLst/>
          </a:prstGeom>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المرحلة الثانوية – المستوى الثاني</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3887667" y="5897969"/>
            <a:ext cx="165618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الصفحات 46 - 53</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5545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3" name="Content Placeholder 2"/>
          <p:cNvSpPr txBox="1">
            <a:spLocks/>
          </p:cNvSpPr>
          <p:nvPr/>
        </p:nvSpPr>
        <p:spPr>
          <a:xfrm>
            <a:off x="5666704" y="1663588"/>
            <a:ext cx="5668154" cy="524245"/>
          </a:xfrm>
          <a:prstGeom prst="rect">
            <a:avLst/>
          </a:prstGeom>
          <a:solidFill>
            <a:schemeClr val="bg1">
              <a:lumMod val="7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 ب ) عقد العمل تحت التجربة:</a:t>
            </a:r>
            <a:endParaRPr lang="ar-BH" b="1" dirty="0" smtClean="0">
              <a:solidFill>
                <a:srgbClr val="FF0000"/>
              </a:solidFill>
              <a:latin typeface="Sakkal Majalla" panose="02000000000000000000" pitchFamily="2" charset="-78"/>
              <a:cs typeface="Sakkal Majalla" panose="02000000000000000000" pitchFamily="2" charset="-78"/>
            </a:endParaRPr>
          </a:p>
        </p:txBody>
      </p:sp>
      <p:sp>
        <p:nvSpPr>
          <p:cNvPr id="15" name="Content Placeholder 2"/>
          <p:cNvSpPr txBox="1">
            <a:spLocks/>
          </p:cNvSpPr>
          <p:nvPr/>
        </p:nvSpPr>
        <p:spPr>
          <a:xfrm>
            <a:off x="1017431" y="2409286"/>
            <a:ext cx="10317427" cy="1377851"/>
          </a:xfrm>
          <a:prstGeom prst="rect">
            <a:avLst/>
          </a:prstGeom>
          <a:solidFill>
            <a:schemeClr val="accent3"/>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قد يفضل العامل أو صاحب العمل أو كلاهما اللجوء إلى إبرام عقد عمل بشرط التجربة أو مقترن بشرط التجربة، وذلك قبل المضي قدمًا في التقيد بعقد عمل نهائي؛ ذلك لتمكن أي طرفيه خلال مدة التجربة من إنهائه دون مسؤولية قبل الطرف الآخر إذا لم يرضى عن نتيجة التجربة.</a:t>
            </a:r>
            <a:endParaRPr lang="ar-BH" b="1" dirty="0" smtClean="0">
              <a:latin typeface="Sakkal Majalla" panose="02000000000000000000" pitchFamily="2" charset="-78"/>
              <a:cs typeface="Sakkal Majalla" panose="02000000000000000000" pitchFamily="2" charset="-78"/>
            </a:endParaRPr>
          </a:p>
        </p:txBody>
      </p:sp>
      <p:sp>
        <p:nvSpPr>
          <p:cNvPr id="16" name="Rectangle 15"/>
          <p:cNvSpPr/>
          <p:nvPr/>
        </p:nvSpPr>
        <p:spPr>
          <a:xfrm>
            <a:off x="4491918" y="14520"/>
            <a:ext cx="3106617"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الوساطة في إبرام عقد العمل والمراحل الممهدة له</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Content Placeholder 2"/>
          <p:cNvSpPr txBox="1">
            <a:spLocks/>
          </p:cNvSpPr>
          <p:nvPr/>
        </p:nvSpPr>
        <p:spPr>
          <a:xfrm>
            <a:off x="1017430" y="4176367"/>
            <a:ext cx="10317427" cy="1825187"/>
          </a:xfrm>
          <a:prstGeom prst="rect">
            <a:avLst/>
          </a:prstGeom>
          <a:solidFill>
            <a:schemeClr val="accent3"/>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مدة التجربة:</a:t>
            </a:r>
          </a:p>
          <a:p>
            <a:pPr marL="0" indent="0" algn="just" rtl="1">
              <a:buNone/>
            </a:pPr>
            <a:r>
              <a:rPr lang="ar-BH" b="1" dirty="0" smtClean="0">
                <a:solidFill>
                  <a:schemeClr val="tx1"/>
                </a:solidFill>
                <a:latin typeface="Sakkal Majalla" panose="02000000000000000000" pitchFamily="2" charset="-78"/>
                <a:cs typeface="Sakkal Majalla" panose="02000000000000000000" pitchFamily="2" charset="-78"/>
              </a:rPr>
              <a:t>لطرفي العقد حرية تحديد المدة بما لا يزيد على ثلاثة أشهر كقاعدة عامة، وستة أشهر في المهن التي يصدر بتحديدها قرار عن وزير العمل، </a:t>
            </a:r>
            <a:r>
              <a:rPr lang="ar-BH" b="1" dirty="0" smtClean="0">
                <a:latin typeface="Sakkal Majalla" panose="02000000000000000000" pitchFamily="2" charset="-78"/>
                <a:cs typeface="Sakkal Majalla" panose="02000000000000000000" pitchFamily="2" charset="-78"/>
              </a:rPr>
              <a:t>ويجب أن يكون شرط التجربة مكتوبًا، ولا يجوز حتى برضاء الطرفين الاتفاق على مدة التجربة أكبر من المدد سالفة الذكر.</a:t>
            </a:r>
            <a:endParaRPr lang="ar-BH" b="1" dirty="0" smtClean="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07107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3" name="Content Placeholder 2"/>
          <p:cNvSpPr txBox="1">
            <a:spLocks/>
          </p:cNvSpPr>
          <p:nvPr/>
        </p:nvSpPr>
        <p:spPr>
          <a:xfrm>
            <a:off x="5666704" y="1663588"/>
            <a:ext cx="5668154" cy="524245"/>
          </a:xfrm>
          <a:prstGeom prst="rect">
            <a:avLst/>
          </a:prstGeom>
          <a:solidFill>
            <a:schemeClr val="bg1">
              <a:lumMod val="7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هل يجوز تجديد مدة التجربة؟</a:t>
            </a:r>
            <a:endParaRPr lang="ar-BH" b="1" dirty="0" smtClean="0">
              <a:solidFill>
                <a:srgbClr val="FF0000"/>
              </a:solidFill>
              <a:latin typeface="Sakkal Majalla" panose="02000000000000000000" pitchFamily="2" charset="-78"/>
              <a:cs typeface="Sakkal Majalla" panose="02000000000000000000" pitchFamily="2" charset="-78"/>
            </a:endParaRPr>
          </a:p>
        </p:txBody>
      </p:sp>
      <p:sp>
        <p:nvSpPr>
          <p:cNvPr id="15" name="Content Placeholder 2"/>
          <p:cNvSpPr txBox="1">
            <a:spLocks/>
          </p:cNvSpPr>
          <p:nvPr/>
        </p:nvSpPr>
        <p:spPr>
          <a:xfrm>
            <a:off x="1017431" y="2409286"/>
            <a:ext cx="10317427" cy="1377851"/>
          </a:xfrm>
          <a:prstGeom prst="rect">
            <a:avLst/>
          </a:prstGeom>
          <a:solidFill>
            <a:srgbClr val="FFFF00"/>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إذا اتفق الطرفان على مدة تجربة وفشلت التجربة، انتهى العقد، فلا يجوز أن يتفقا مرة أخرى على تجديد التجربة لأداء نفس العمل، أما إذا استمر الطرفان ضمنًا في تنفيذ العقد بعد انتهاء مدة التجربة، فمعنى ذلك نجاح التجربة وتحول العقد إلى عقد عمل غير محدد المدة.</a:t>
            </a:r>
            <a:endParaRPr lang="ar-BH" b="1" dirty="0" smtClean="0">
              <a:latin typeface="Sakkal Majalla" panose="02000000000000000000" pitchFamily="2" charset="-78"/>
              <a:cs typeface="Sakkal Majalla" panose="02000000000000000000" pitchFamily="2" charset="-78"/>
            </a:endParaRPr>
          </a:p>
        </p:txBody>
      </p:sp>
      <p:sp>
        <p:nvSpPr>
          <p:cNvPr id="16" name="Rectangle 15"/>
          <p:cNvSpPr/>
          <p:nvPr/>
        </p:nvSpPr>
        <p:spPr>
          <a:xfrm>
            <a:off x="4491918" y="14520"/>
            <a:ext cx="3106617"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الوساطة في إبرام عقد العمل والمراحل الممهدة له</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Content Placeholder 2"/>
          <p:cNvSpPr txBox="1">
            <a:spLocks/>
          </p:cNvSpPr>
          <p:nvPr/>
        </p:nvSpPr>
        <p:spPr>
          <a:xfrm>
            <a:off x="1017430" y="4176367"/>
            <a:ext cx="10317427" cy="1825187"/>
          </a:xfrm>
          <a:prstGeom prst="rect">
            <a:avLst/>
          </a:prstGeom>
          <a:solidFill>
            <a:srgbClr val="FFFF00"/>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الحق في إنهاء عقد العمل تحت التجربة خلال مدته:</a:t>
            </a:r>
          </a:p>
          <a:p>
            <a:pPr marL="0" indent="0" algn="just" rtl="1">
              <a:buNone/>
            </a:pPr>
            <a:r>
              <a:rPr lang="ar-BH" b="1" dirty="0" smtClean="0">
                <a:solidFill>
                  <a:schemeClr val="tx1"/>
                </a:solidFill>
                <a:latin typeface="Sakkal Majalla" panose="02000000000000000000" pitchFamily="2" charset="-78"/>
                <a:cs typeface="Sakkal Majalla" panose="02000000000000000000" pitchFamily="2" charset="-78"/>
              </a:rPr>
              <a:t>لأي من طرفي عقد العمل تحت التجربة، إذا لم يرضى عن نتيجة التجربة، الحق في إنهاء العقد في أي وقت خلال فترة التجربة، بشرط إخطار الطرف الآخر قبل يوم واحد على الأقل من الإنهاء.</a:t>
            </a:r>
          </a:p>
        </p:txBody>
      </p:sp>
    </p:spTree>
    <p:extLst>
      <p:ext uri="{BB962C8B-B14F-4D97-AF65-F5344CB8AC3E}">
        <p14:creationId xmlns:p14="http://schemas.microsoft.com/office/powerpoint/2010/main" val="133609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Plaque 4"/>
          <p:cNvSpPr/>
          <p:nvPr/>
        </p:nvSpPr>
        <p:spPr bwMode="auto">
          <a:xfrm>
            <a:off x="207286" y="2382895"/>
            <a:ext cx="11839073" cy="3832969"/>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marL="457200" indent="-457200" algn="r" defTabSz="914012" rtl="1">
              <a:spcBef>
                <a:spcPts val="600"/>
              </a:spcBef>
              <a:spcAft>
                <a:spcPts val="60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عقد التلمذة المهنية غرضه الأساسي ليس أداء عمل وإنما تعلم التلميذ المهني حرفة معينة.</a:t>
            </a:r>
            <a:endParaRPr lang="ar-BH" sz="28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6" name="Title 9"/>
          <p:cNvSpPr txBox="1">
            <a:spLocks/>
          </p:cNvSpPr>
          <p:nvPr/>
        </p:nvSpPr>
        <p:spPr bwMode="auto">
          <a:xfrm>
            <a:off x="4182104" y="634034"/>
            <a:ext cx="4167379"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399" y="855267"/>
            <a:ext cx="1531513" cy="1367861"/>
          </a:xfrm>
          <a:prstGeom prst="rect">
            <a:avLst/>
          </a:prstGeom>
        </p:spPr>
      </p:pic>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3824" y="3669525"/>
            <a:ext cx="1656506" cy="1479812"/>
          </a:xfrm>
          <a:prstGeom prst="rect">
            <a:avLst/>
          </a:prstGeom>
        </p:spPr>
      </p:pic>
      <p:pic>
        <p:nvPicPr>
          <p:cNvPr id="11" name="Picture 10">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3370" y="3669525"/>
            <a:ext cx="1504279" cy="1491311"/>
          </a:xfrm>
          <a:prstGeom prst="rect">
            <a:avLst/>
          </a:prstGeom>
        </p:spPr>
      </p:pic>
      <p:sp>
        <p:nvSpPr>
          <p:cNvPr id="13" name="Rectangle 12"/>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0868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26"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80">
                                          <p:stCondLst>
                                            <p:cond delay="0"/>
                                          </p:stCondLst>
                                        </p:cTn>
                                        <p:tgtEl>
                                          <p:spTgt spid="11"/>
                                        </p:tgtEl>
                                      </p:cBhvr>
                                    </p:animEffect>
                                    <p:anim calcmode="lin" valueType="num">
                                      <p:cBhvr>
                                        <p:cTn id="3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0" dur="26">
                                          <p:stCondLst>
                                            <p:cond delay="650"/>
                                          </p:stCondLst>
                                        </p:cTn>
                                        <p:tgtEl>
                                          <p:spTgt spid="11"/>
                                        </p:tgtEl>
                                      </p:cBhvr>
                                      <p:to x="100000" y="60000"/>
                                    </p:animScale>
                                    <p:animScale>
                                      <p:cBhvr>
                                        <p:cTn id="41" dur="166" decel="50000">
                                          <p:stCondLst>
                                            <p:cond delay="676"/>
                                          </p:stCondLst>
                                        </p:cTn>
                                        <p:tgtEl>
                                          <p:spTgt spid="11"/>
                                        </p:tgtEl>
                                      </p:cBhvr>
                                      <p:to x="100000" y="100000"/>
                                    </p:animScale>
                                    <p:animScale>
                                      <p:cBhvr>
                                        <p:cTn id="42" dur="26">
                                          <p:stCondLst>
                                            <p:cond delay="1312"/>
                                          </p:stCondLst>
                                        </p:cTn>
                                        <p:tgtEl>
                                          <p:spTgt spid="11"/>
                                        </p:tgtEl>
                                      </p:cBhvr>
                                      <p:to x="100000" y="80000"/>
                                    </p:animScale>
                                    <p:animScale>
                                      <p:cBhvr>
                                        <p:cTn id="43" dur="166" decel="50000">
                                          <p:stCondLst>
                                            <p:cond delay="1338"/>
                                          </p:stCondLst>
                                        </p:cTn>
                                        <p:tgtEl>
                                          <p:spTgt spid="11"/>
                                        </p:tgtEl>
                                      </p:cBhvr>
                                      <p:to x="100000" y="100000"/>
                                    </p:animScale>
                                    <p:animScale>
                                      <p:cBhvr>
                                        <p:cTn id="44" dur="26">
                                          <p:stCondLst>
                                            <p:cond delay="1642"/>
                                          </p:stCondLst>
                                        </p:cTn>
                                        <p:tgtEl>
                                          <p:spTgt spid="11"/>
                                        </p:tgtEl>
                                      </p:cBhvr>
                                      <p:to x="100000" y="90000"/>
                                    </p:animScale>
                                    <p:animScale>
                                      <p:cBhvr>
                                        <p:cTn id="45" dur="166" decel="50000">
                                          <p:stCondLst>
                                            <p:cond delay="1668"/>
                                          </p:stCondLst>
                                        </p:cTn>
                                        <p:tgtEl>
                                          <p:spTgt spid="11"/>
                                        </p:tgtEl>
                                      </p:cBhvr>
                                      <p:to x="100000" y="100000"/>
                                    </p:animScale>
                                    <p:animScale>
                                      <p:cBhvr>
                                        <p:cTn id="46" dur="26">
                                          <p:stCondLst>
                                            <p:cond delay="1808"/>
                                          </p:stCondLst>
                                        </p:cTn>
                                        <p:tgtEl>
                                          <p:spTgt spid="11"/>
                                        </p:tgtEl>
                                      </p:cBhvr>
                                      <p:to x="100000" y="95000"/>
                                    </p:animScale>
                                    <p:animScale>
                                      <p:cBhvr>
                                        <p:cTn id="47"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Plaque 4"/>
          <p:cNvSpPr/>
          <p:nvPr/>
        </p:nvSpPr>
        <p:spPr bwMode="auto">
          <a:xfrm>
            <a:off x="207286" y="2382895"/>
            <a:ext cx="11839073" cy="3832969"/>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marL="457200" indent="-457200" algn="r" defTabSz="914012" rtl="1">
              <a:spcBef>
                <a:spcPts val="600"/>
              </a:spcBef>
              <a:spcAft>
                <a:spcPts val="60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مدة عقد تحت التجربة هي 5 أشهر.</a:t>
            </a:r>
            <a:endParaRPr lang="ar-BH" sz="28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6" name="Title 9"/>
          <p:cNvSpPr txBox="1">
            <a:spLocks/>
          </p:cNvSpPr>
          <p:nvPr/>
        </p:nvSpPr>
        <p:spPr bwMode="auto">
          <a:xfrm>
            <a:off x="4237149" y="638002"/>
            <a:ext cx="409010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399" y="829912"/>
            <a:ext cx="1766235" cy="1418572"/>
          </a:xfrm>
          <a:prstGeom prst="rect">
            <a:avLst/>
          </a:prstGeom>
        </p:spPr>
      </p:pic>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3824" y="3669525"/>
            <a:ext cx="1656506" cy="1479812"/>
          </a:xfrm>
          <a:prstGeom prst="rect">
            <a:avLst/>
          </a:prstGeom>
        </p:spPr>
      </p:pic>
      <p:pic>
        <p:nvPicPr>
          <p:cNvPr id="11" name="Picture 10">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3370" y="3669525"/>
            <a:ext cx="1504279" cy="1491311"/>
          </a:xfrm>
          <a:prstGeom prst="rect">
            <a:avLst/>
          </a:prstGeom>
        </p:spPr>
      </p:pic>
      <p:sp>
        <p:nvSpPr>
          <p:cNvPr id="13" name="Rectangle 12"/>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9498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26"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80">
                                          <p:stCondLst>
                                            <p:cond delay="0"/>
                                          </p:stCondLst>
                                        </p:cTn>
                                        <p:tgtEl>
                                          <p:spTgt spid="11"/>
                                        </p:tgtEl>
                                      </p:cBhvr>
                                    </p:animEffect>
                                    <p:anim calcmode="lin" valueType="num">
                                      <p:cBhvr>
                                        <p:cTn id="3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0" dur="26">
                                          <p:stCondLst>
                                            <p:cond delay="650"/>
                                          </p:stCondLst>
                                        </p:cTn>
                                        <p:tgtEl>
                                          <p:spTgt spid="11"/>
                                        </p:tgtEl>
                                      </p:cBhvr>
                                      <p:to x="100000" y="60000"/>
                                    </p:animScale>
                                    <p:animScale>
                                      <p:cBhvr>
                                        <p:cTn id="41" dur="166" decel="50000">
                                          <p:stCondLst>
                                            <p:cond delay="676"/>
                                          </p:stCondLst>
                                        </p:cTn>
                                        <p:tgtEl>
                                          <p:spTgt spid="11"/>
                                        </p:tgtEl>
                                      </p:cBhvr>
                                      <p:to x="100000" y="100000"/>
                                    </p:animScale>
                                    <p:animScale>
                                      <p:cBhvr>
                                        <p:cTn id="42" dur="26">
                                          <p:stCondLst>
                                            <p:cond delay="1312"/>
                                          </p:stCondLst>
                                        </p:cTn>
                                        <p:tgtEl>
                                          <p:spTgt spid="11"/>
                                        </p:tgtEl>
                                      </p:cBhvr>
                                      <p:to x="100000" y="80000"/>
                                    </p:animScale>
                                    <p:animScale>
                                      <p:cBhvr>
                                        <p:cTn id="43" dur="166" decel="50000">
                                          <p:stCondLst>
                                            <p:cond delay="1338"/>
                                          </p:stCondLst>
                                        </p:cTn>
                                        <p:tgtEl>
                                          <p:spTgt spid="11"/>
                                        </p:tgtEl>
                                      </p:cBhvr>
                                      <p:to x="100000" y="100000"/>
                                    </p:animScale>
                                    <p:animScale>
                                      <p:cBhvr>
                                        <p:cTn id="44" dur="26">
                                          <p:stCondLst>
                                            <p:cond delay="1642"/>
                                          </p:stCondLst>
                                        </p:cTn>
                                        <p:tgtEl>
                                          <p:spTgt spid="11"/>
                                        </p:tgtEl>
                                      </p:cBhvr>
                                      <p:to x="100000" y="90000"/>
                                    </p:animScale>
                                    <p:animScale>
                                      <p:cBhvr>
                                        <p:cTn id="45" dur="166" decel="50000">
                                          <p:stCondLst>
                                            <p:cond delay="1668"/>
                                          </p:stCondLst>
                                        </p:cTn>
                                        <p:tgtEl>
                                          <p:spTgt spid="11"/>
                                        </p:tgtEl>
                                      </p:cBhvr>
                                      <p:to x="100000" y="100000"/>
                                    </p:animScale>
                                    <p:animScale>
                                      <p:cBhvr>
                                        <p:cTn id="46" dur="26">
                                          <p:stCondLst>
                                            <p:cond delay="1808"/>
                                          </p:stCondLst>
                                        </p:cTn>
                                        <p:tgtEl>
                                          <p:spTgt spid="11"/>
                                        </p:tgtEl>
                                      </p:cBhvr>
                                      <p:to x="100000" y="95000"/>
                                    </p:animScale>
                                    <p:animScale>
                                      <p:cBhvr>
                                        <p:cTn id="47"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Plaque 4"/>
          <p:cNvSpPr/>
          <p:nvPr/>
        </p:nvSpPr>
        <p:spPr bwMode="auto">
          <a:xfrm>
            <a:off x="207286" y="2295329"/>
            <a:ext cx="11839073" cy="3920535"/>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marL="457200" indent="-457200" algn="r" defTabSz="914012" rtl="1">
              <a:spcBef>
                <a:spcPts val="600"/>
              </a:spcBef>
              <a:spcAft>
                <a:spcPts val="60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إذا امتنع صاحب العمل عن تعيين المعاق لديه عوقب بعقوبة جنائية.</a:t>
            </a:r>
            <a:endParaRPr lang="ar-BH" sz="28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6" name="Title 9"/>
          <p:cNvSpPr txBox="1">
            <a:spLocks/>
          </p:cNvSpPr>
          <p:nvPr/>
        </p:nvSpPr>
        <p:spPr bwMode="auto">
          <a:xfrm>
            <a:off x="4288665" y="638002"/>
            <a:ext cx="4038590"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399" y="682580"/>
            <a:ext cx="1804871" cy="1522406"/>
          </a:xfrm>
          <a:prstGeom prst="rect">
            <a:avLst/>
          </a:prstGeom>
        </p:spPr>
      </p:pic>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3824" y="3669525"/>
            <a:ext cx="1656506" cy="1479812"/>
          </a:xfrm>
          <a:prstGeom prst="rect">
            <a:avLst/>
          </a:prstGeom>
        </p:spPr>
      </p:pic>
      <p:pic>
        <p:nvPicPr>
          <p:cNvPr id="11" name="Picture 10">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3370" y="3669525"/>
            <a:ext cx="1504279" cy="1491311"/>
          </a:xfrm>
          <a:prstGeom prst="rect">
            <a:avLst/>
          </a:prstGeom>
        </p:spPr>
      </p:pic>
      <p:sp>
        <p:nvSpPr>
          <p:cNvPr id="13" name="Rectangle 12"/>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9915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26"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80">
                                          <p:stCondLst>
                                            <p:cond delay="0"/>
                                          </p:stCondLst>
                                        </p:cTn>
                                        <p:tgtEl>
                                          <p:spTgt spid="11"/>
                                        </p:tgtEl>
                                      </p:cBhvr>
                                    </p:animEffect>
                                    <p:anim calcmode="lin" valueType="num">
                                      <p:cBhvr>
                                        <p:cTn id="3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0" dur="26">
                                          <p:stCondLst>
                                            <p:cond delay="650"/>
                                          </p:stCondLst>
                                        </p:cTn>
                                        <p:tgtEl>
                                          <p:spTgt spid="11"/>
                                        </p:tgtEl>
                                      </p:cBhvr>
                                      <p:to x="100000" y="60000"/>
                                    </p:animScale>
                                    <p:animScale>
                                      <p:cBhvr>
                                        <p:cTn id="41" dur="166" decel="50000">
                                          <p:stCondLst>
                                            <p:cond delay="676"/>
                                          </p:stCondLst>
                                        </p:cTn>
                                        <p:tgtEl>
                                          <p:spTgt spid="11"/>
                                        </p:tgtEl>
                                      </p:cBhvr>
                                      <p:to x="100000" y="100000"/>
                                    </p:animScale>
                                    <p:animScale>
                                      <p:cBhvr>
                                        <p:cTn id="42" dur="26">
                                          <p:stCondLst>
                                            <p:cond delay="1312"/>
                                          </p:stCondLst>
                                        </p:cTn>
                                        <p:tgtEl>
                                          <p:spTgt spid="11"/>
                                        </p:tgtEl>
                                      </p:cBhvr>
                                      <p:to x="100000" y="80000"/>
                                    </p:animScale>
                                    <p:animScale>
                                      <p:cBhvr>
                                        <p:cTn id="43" dur="166" decel="50000">
                                          <p:stCondLst>
                                            <p:cond delay="1338"/>
                                          </p:stCondLst>
                                        </p:cTn>
                                        <p:tgtEl>
                                          <p:spTgt spid="11"/>
                                        </p:tgtEl>
                                      </p:cBhvr>
                                      <p:to x="100000" y="100000"/>
                                    </p:animScale>
                                    <p:animScale>
                                      <p:cBhvr>
                                        <p:cTn id="44" dur="26">
                                          <p:stCondLst>
                                            <p:cond delay="1642"/>
                                          </p:stCondLst>
                                        </p:cTn>
                                        <p:tgtEl>
                                          <p:spTgt spid="11"/>
                                        </p:tgtEl>
                                      </p:cBhvr>
                                      <p:to x="100000" y="90000"/>
                                    </p:animScale>
                                    <p:animScale>
                                      <p:cBhvr>
                                        <p:cTn id="45" dur="166" decel="50000">
                                          <p:stCondLst>
                                            <p:cond delay="1668"/>
                                          </p:stCondLst>
                                        </p:cTn>
                                        <p:tgtEl>
                                          <p:spTgt spid="11"/>
                                        </p:tgtEl>
                                      </p:cBhvr>
                                      <p:to x="100000" y="100000"/>
                                    </p:animScale>
                                    <p:animScale>
                                      <p:cBhvr>
                                        <p:cTn id="46" dur="26">
                                          <p:stCondLst>
                                            <p:cond delay="1808"/>
                                          </p:stCondLst>
                                        </p:cTn>
                                        <p:tgtEl>
                                          <p:spTgt spid="11"/>
                                        </p:tgtEl>
                                      </p:cBhvr>
                                      <p:to x="100000" y="95000"/>
                                    </p:animScale>
                                    <p:animScale>
                                      <p:cBhvr>
                                        <p:cTn id="47"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Plaque 4"/>
          <p:cNvSpPr/>
          <p:nvPr/>
        </p:nvSpPr>
        <p:spPr bwMode="auto">
          <a:xfrm>
            <a:off x="207286" y="2295329"/>
            <a:ext cx="11839073" cy="3920535"/>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marL="457200" indent="-457200" algn="r" defTabSz="914012" rtl="1">
              <a:spcBef>
                <a:spcPts val="600"/>
              </a:spcBef>
              <a:spcAft>
                <a:spcPts val="60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الحق في إنهاء عقد العمل تحت التجربة، بشرط إخطار الطرف الآخر بعد انتهاء مدة العقد.</a:t>
            </a:r>
            <a:endParaRPr lang="ar-BH" sz="28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6" name="Title 9"/>
          <p:cNvSpPr txBox="1">
            <a:spLocks/>
          </p:cNvSpPr>
          <p:nvPr/>
        </p:nvSpPr>
        <p:spPr bwMode="auto">
          <a:xfrm>
            <a:off x="4340179" y="638002"/>
            <a:ext cx="3987075"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292" y="677441"/>
            <a:ext cx="1849063" cy="1527545"/>
          </a:xfrm>
          <a:prstGeom prst="rect">
            <a:avLst/>
          </a:prstGeom>
        </p:spPr>
      </p:pic>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3824" y="3669525"/>
            <a:ext cx="1656506" cy="1479812"/>
          </a:xfrm>
          <a:prstGeom prst="rect">
            <a:avLst/>
          </a:prstGeom>
        </p:spPr>
      </p:pic>
      <p:pic>
        <p:nvPicPr>
          <p:cNvPr id="11" name="Picture 10">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3370" y="3669525"/>
            <a:ext cx="1504279" cy="1491311"/>
          </a:xfrm>
          <a:prstGeom prst="rect">
            <a:avLst/>
          </a:prstGeom>
        </p:spPr>
      </p:pic>
      <p:sp>
        <p:nvSpPr>
          <p:cNvPr id="13" name="Rectangle 12"/>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22193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26"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80">
                                          <p:stCondLst>
                                            <p:cond delay="0"/>
                                          </p:stCondLst>
                                        </p:cTn>
                                        <p:tgtEl>
                                          <p:spTgt spid="11"/>
                                        </p:tgtEl>
                                      </p:cBhvr>
                                    </p:animEffect>
                                    <p:anim calcmode="lin" valueType="num">
                                      <p:cBhvr>
                                        <p:cTn id="3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0" dur="26">
                                          <p:stCondLst>
                                            <p:cond delay="650"/>
                                          </p:stCondLst>
                                        </p:cTn>
                                        <p:tgtEl>
                                          <p:spTgt spid="11"/>
                                        </p:tgtEl>
                                      </p:cBhvr>
                                      <p:to x="100000" y="60000"/>
                                    </p:animScale>
                                    <p:animScale>
                                      <p:cBhvr>
                                        <p:cTn id="41" dur="166" decel="50000">
                                          <p:stCondLst>
                                            <p:cond delay="676"/>
                                          </p:stCondLst>
                                        </p:cTn>
                                        <p:tgtEl>
                                          <p:spTgt spid="11"/>
                                        </p:tgtEl>
                                      </p:cBhvr>
                                      <p:to x="100000" y="100000"/>
                                    </p:animScale>
                                    <p:animScale>
                                      <p:cBhvr>
                                        <p:cTn id="42" dur="26">
                                          <p:stCondLst>
                                            <p:cond delay="1312"/>
                                          </p:stCondLst>
                                        </p:cTn>
                                        <p:tgtEl>
                                          <p:spTgt spid="11"/>
                                        </p:tgtEl>
                                      </p:cBhvr>
                                      <p:to x="100000" y="80000"/>
                                    </p:animScale>
                                    <p:animScale>
                                      <p:cBhvr>
                                        <p:cTn id="43" dur="166" decel="50000">
                                          <p:stCondLst>
                                            <p:cond delay="1338"/>
                                          </p:stCondLst>
                                        </p:cTn>
                                        <p:tgtEl>
                                          <p:spTgt spid="11"/>
                                        </p:tgtEl>
                                      </p:cBhvr>
                                      <p:to x="100000" y="100000"/>
                                    </p:animScale>
                                    <p:animScale>
                                      <p:cBhvr>
                                        <p:cTn id="44" dur="26">
                                          <p:stCondLst>
                                            <p:cond delay="1642"/>
                                          </p:stCondLst>
                                        </p:cTn>
                                        <p:tgtEl>
                                          <p:spTgt spid="11"/>
                                        </p:tgtEl>
                                      </p:cBhvr>
                                      <p:to x="100000" y="90000"/>
                                    </p:animScale>
                                    <p:animScale>
                                      <p:cBhvr>
                                        <p:cTn id="45" dur="166" decel="50000">
                                          <p:stCondLst>
                                            <p:cond delay="1668"/>
                                          </p:stCondLst>
                                        </p:cTn>
                                        <p:tgtEl>
                                          <p:spTgt spid="11"/>
                                        </p:tgtEl>
                                      </p:cBhvr>
                                      <p:to x="100000" y="100000"/>
                                    </p:animScale>
                                    <p:animScale>
                                      <p:cBhvr>
                                        <p:cTn id="46" dur="26">
                                          <p:stCondLst>
                                            <p:cond delay="1808"/>
                                          </p:stCondLst>
                                        </p:cTn>
                                        <p:tgtEl>
                                          <p:spTgt spid="11"/>
                                        </p:tgtEl>
                                      </p:cBhvr>
                                      <p:to x="100000" y="95000"/>
                                    </p:animScale>
                                    <p:animScale>
                                      <p:cBhvr>
                                        <p:cTn id="47"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Plaque 4"/>
          <p:cNvSpPr/>
          <p:nvPr/>
        </p:nvSpPr>
        <p:spPr bwMode="auto">
          <a:xfrm>
            <a:off x="207286" y="2295328"/>
            <a:ext cx="11839073" cy="3920535"/>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marL="457200" indent="-457200" algn="r" defTabSz="914012" rtl="1">
              <a:spcBef>
                <a:spcPts val="600"/>
              </a:spcBef>
              <a:spcAft>
                <a:spcPts val="60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يجب أن يكون عقد التلمذة المهنية مكتوبًا باللغة الإنجليزية.</a:t>
            </a:r>
            <a:endParaRPr lang="ar-BH" sz="28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6" name="Title 9"/>
          <p:cNvSpPr txBox="1">
            <a:spLocks/>
          </p:cNvSpPr>
          <p:nvPr/>
        </p:nvSpPr>
        <p:spPr bwMode="auto">
          <a:xfrm>
            <a:off x="4430331" y="638002"/>
            <a:ext cx="3896923"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399" y="685874"/>
            <a:ext cx="1727598" cy="1531513"/>
          </a:xfrm>
          <a:prstGeom prst="rect">
            <a:avLst/>
          </a:prstGeom>
        </p:spPr>
      </p:pic>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3824" y="3669525"/>
            <a:ext cx="1656506" cy="1479812"/>
          </a:xfrm>
          <a:prstGeom prst="rect">
            <a:avLst/>
          </a:prstGeom>
        </p:spPr>
      </p:pic>
      <p:pic>
        <p:nvPicPr>
          <p:cNvPr id="11" name="Picture 10">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3370" y="3669525"/>
            <a:ext cx="1504279" cy="1491311"/>
          </a:xfrm>
          <a:prstGeom prst="rect">
            <a:avLst/>
          </a:prstGeom>
        </p:spPr>
      </p:pic>
      <p:sp>
        <p:nvSpPr>
          <p:cNvPr id="13" name="Rectangle 12"/>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6730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26"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80">
                                          <p:stCondLst>
                                            <p:cond delay="0"/>
                                          </p:stCondLst>
                                        </p:cTn>
                                        <p:tgtEl>
                                          <p:spTgt spid="11"/>
                                        </p:tgtEl>
                                      </p:cBhvr>
                                    </p:animEffect>
                                    <p:anim calcmode="lin" valueType="num">
                                      <p:cBhvr>
                                        <p:cTn id="3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0" dur="26">
                                          <p:stCondLst>
                                            <p:cond delay="650"/>
                                          </p:stCondLst>
                                        </p:cTn>
                                        <p:tgtEl>
                                          <p:spTgt spid="11"/>
                                        </p:tgtEl>
                                      </p:cBhvr>
                                      <p:to x="100000" y="60000"/>
                                    </p:animScale>
                                    <p:animScale>
                                      <p:cBhvr>
                                        <p:cTn id="41" dur="166" decel="50000">
                                          <p:stCondLst>
                                            <p:cond delay="676"/>
                                          </p:stCondLst>
                                        </p:cTn>
                                        <p:tgtEl>
                                          <p:spTgt spid="11"/>
                                        </p:tgtEl>
                                      </p:cBhvr>
                                      <p:to x="100000" y="100000"/>
                                    </p:animScale>
                                    <p:animScale>
                                      <p:cBhvr>
                                        <p:cTn id="42" dur="26">
                                          <p:stCondLst>
                                            <p:cond delay="1312"/>
                                          </p:stCondLst>
                                        </p:cTn>
                                        <p:tgtEl>
                                          <p:spTgt spid="11"/>
                                        </p:tgtEl>
                                      </p:cBhvr>
                                      <p:to x="100000" y="80000"/>
                                    </p:animScale>
                                    <p:animScale>
                                      <p:cBhvr>
                                        <p:cTn id="43" dur="166" decel="50000">
                                          <p:stCondLst>
                                            <p:cond delay="1338"/>
                                          </p:stCondLst>
                                        </p:cTn>
                                        <p:tgtEl>
                                          <p:spTgt spid="11"/>
                                        </p:tgtEl>
                                      </p:cBhvr>
                                      <p:to x="100000" y="100000"/>
                                    </p:animScale>
                                    <p:animScale>
                                      <p:cBhvr>
                                        <p:cTn id="44" dur="26">
                                          <p:stCondLst>
                                            <p:cond delay="1642"/>
                                          </p:stCondLst>
                                        </p:cTn>
                                        <p:tgtEl>
                                          <p:spTgt spid="11"/>
                                        </p:tgtEl>
                                      </p:cBhvr>
                                      <p:to x="100000" y="90000"/>
                                    </p:animScale>
                                    <p:animScale>
                                      <p:cBhvr>
                                        <p:cTn id="45" dur="166" decel="50000">
                                          <p:stCondLst>
                                            <p:cond delay="1668"/>
                                          </p:stCondLst>
                                        </p:cTn>
                                        <p:tgtEl>
                                          <p:spTgt spid="11"/>
                                        </p:tgtEl>
                                      </p:cBhvr>
                                      <p:to x="100000" y="100000"/>
                                    </p:animScale>
                                    <p:animScale>
                                      <p:cBhvr>
                                        <p:cTn id="46" dur="26">
                                          <p:stCondLst>
                                            <p:cond delay="1808"/>
                                          </p:stCondLst>
                                        </p:cTn>
                                        <p:tgtEl>
                                          <p:spTgt spid="11"/>
                                        </p:tgtEl>
                                      </p:cBhvr>
                                      <p:to x="100000" y="95000"/>
                                    </p:animScale>
                                    <p:animScale>
                                      <p:cBhvr>
                                        <p:cTn id="47"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6" name="TextBox 5"/>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8" name="Left Arrow 7">
            <a:hlinkClick r:id="rId4"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hlinkClick r:id="rId4" action="ppaction://hlinksldjump"/>
              </a:rPr>
              <a:t>الرجوع</a:t>
            </a:r>
            <a:endParaRPr lang="ar-BH" sz="2800" dirty="0">
              <a:latin typeface="Sakkal Majalla" panose="02000000000000000000" pitchFamily="2" charset="-78"/>
              <a:cs typeface="Sakkal Majalla" panose="02000000000000000000" pitchFamily="2" charset="-78"/>
            </a:endParaRP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311259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6" name="TextBox 5"/>
          <p:cNvSpPr txBox="1"/>
          <p:nvPr/>
        </p:nvSpPr>
        <p:spPr>
          <a:xfrm>
            <a:off x="3965820" y="5177308"/>
            <a:ext cx="3490174" cy="523220"/>
          </a:xfrm>
          <a:prstGeom prst="rect">
            <a:avLst/>
          </a:prstGeom>
          <a:noFill/>
          <a:ln w="44450">
            <a:solidFill>
              <a:srgbClr val="009900"/>
            </a:solidFill>
          </a:ln>
        </p:spPr>
        <p:txBody>
          <a:bodyPr wrap="square" rtlCol="1">
            <a:spAutoFit/>
          </a:bodyPr>
          <a:lstStyle/>
          <a:p>
            <a:pPr algn="ctr"/>
            <a:r>
              <a:rPr lang="ar-BH" sz="28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ممتاز! إجابة صحيحة</a:t>
            </a:r>
            <a:endParaRPr lang="ar-BH" sz="28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8" name="Left Arrow 7">
            <a:hlinkClick r:id="rId4"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hlinkClick r:id="rId4" action="ppaction://hlinksldjump"/>
              </a:rPr>
              <a:t>الرجوع</a:t>
            </a:r>
            <a:endParaRPr lang="ar-BH" sz="2800" dirty="0">
              <a:latin typeface="Sakkal Majalla" panose="02000000000000000000" pitchFamily="2" charset="-78"/>
              <a:cs typeface="Sakkal Majalla" panose="02000000000000000000" pitchFamily="2" charset="-78"/>
            </a:endParaRP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60487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8" name="TextBox 7"/>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9" name="Left Arrow 8">
            <a:hlinkClick r:id="rId4"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hlinkClick r:id="rId4" action="ppaction://hlinksldjump"/>
              </a:rPr>
              <a:t>الرجوع</a:t>
            </a:r>
            <a:endParaRPr lang="ar-BH" sz="2800" dirty="0">
              <a:latin typeface="Sakkal Majalla" panose="02000000000000000000" pitchFamily="2" charset="-78"/>
              <a:cs typeface="Sakkal Majalla" panose="02000000000000000000" pitchFamily="2" charset="-78"/>
            </a:endParaRPr>
          </a:p>
        </p:txBody>
      </p:sp>
      <p:sp>
        <p:nvSpPr>
          <p:cNvPr id="12" name="Rectangle 11"/>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62429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5" name="Straight Connector 4"/>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6" descr="http://t3.gstatic.com/images?q=tbn:ANd9GcQ6Oaxw7uZSMQCOekqMph2E9LVJrWekgULlNq38lSvVrtlR9A0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764" y="188672"/>
            <a:ext cx="2214562" cy="143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laque 8"/>
          <p:cNvSpPr/>
          <p:nvPr/>
        </p:nvSpPr>
        <p:spPr bwMode="auto">
          <a:xfrm>
            <a:off x="185517" y="1621291"/>
            <a:ext cx="11744470" cy="4261874"/>
          </a:xfrm>
          <a:prstGeom prst="plaque">
            <a:avLst>
              <a:gd name="adj" fmla="val 11628"/>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1" anchor="ctr"/>
          <a:lstStyle/>
          <a:p>
            <a:pPr algn="r" defTabSz="914012" rtl="1">
              <a:spcBef>
                <a:spcPts val="600"/>
              </a:spcBef>
              <a:spcAft>
                <a:spcPts val="600"/>
              </a:spcAft>
              <a:defRPr/>
            </a:pPr>
            <a:r>
              <a:rPr lang="ar-BH" sz="3200" b="1" dirty="0">
                <a:solidFill>
                  <a:srgbClr val="C00000"/>
                </a:solidFill>
                <a:latin typeface="Sakkal Majalla" panose="02000000000000000000" pitchFamily="2" charset="-78"/>
                <a:cs typeface="Sakkal Majalla" panose="02000000000000000000" pitchFamily="2" charset="-78"/>
              </a:rPr>
              <a:t>يتوقع من الطالب </a:t>
            </a:r>
            <a:r>
              <a:rPr lang="ar-BH" sz="3200" b="1" dirty="0" smtClean="0">
                <a:solidFill>
                  <a:srgbClr val="C00000"/>
                </a:solidFill>
                <a:latin typeface="Sakkal Majalla" panose="02000000000000000000" pitchFamily="2" charset="-78"/>
                <a:cs typeface="Sakkal Majalla" panose="02000000000000000000" pitchFamily="2" charset="-78"/>
              </a:rPr>
              <a:t>بعد دراسة هذا الدرس أن:</a:t>
            </a:r>
          </a:p>
          <a:p>
            <a:pPr marL="514350" indent="-514350" algn="r" defTabSz="914012" rtl="1">
              <a:spcBef>
                <a:spcPts val="600"/>
              </a:spcBef>
              <a:spcAft>
                <a:spcPts val="600"/>
              </a:spcAft>
              <a:buFont typeface="+mj-lt"/>
              <a:buAutoNum type="arabicPeriod"/>
              <a:defRPr/>
            </a:pPr>
            <a:r>
              <a:rPr lang="ar-BH" sz="2800" b="1" dirty="0" smtClean="0">
                <a:solidFill>
                  <a:schemeClr val="tx1"/>
                </a:solidFill>
                <a:latin typeface="Sakkal Majalla" panose="02000000000000000000" pitchFamily="2" charset="-78"/>
                <a:cs typeface="Sakkal Majalla" panose="02000000000000000000" pitchFamily="2" charset="-78"/>
              </a:rPr>
              <a:t>يلم بعمليات الوساطة في إبرام عقد العمل.</a:t>
            </a:r>
          </a:p>
          <a:p>
            <a:pPr marL="514350" indent="-514350" algn="r" defTabSz="914012" rtl="1">
              <a:spcBef>
                <a:spcPts val="600"/>
              </a:spcBef>
              <a:spcAft>
                <a:spcPts val="600"/>
              </a:spcAft>
              <a:buFont typeface="+mj-lt"/>
              <a:buAutoNum type="arabicPeriod"/>
              <a:defRPr/>
            </a:pPr>
            <a:r>
              <a:rPr lang="ar-BH" sz="2800" b="1" dirty="0" smtClean="0">
                <a:solidFill>
                  <a:schemeClr val="tx1"/>
                </a:solidFill>
                <a:latin typeface="Sakkal Majalla" panose="02000000000000000000" pitchFamily="2" charset="-78"/>
                <a:cs typeface="Sakkal Majalla" panose="02000000000000000000" pitchFamily="2" charset="-78"/>
              </a:rPr>
              <a:t>يتعرف الجهود المبذولة لمساعدة المتعطلين عن العمل.</a:t>
            </a:r>
          </a:p>
          <a:p>
            <a:pPr marL="514350" indent="-514350" algn="r" defTabSz="914012" rtl="1">
              <a:spcBef>
                <a:spcPts val="600"/>
              </a:spcBef>
              <a:spcAft>
                <a:spcPts val="600"/>
              </a:spcAft>
              <a:buFont typeface="+mj-lt"/>
              <a:buAutoNum type="arabicPeriod"/>
              <a:defRPr/>
            </a:pPr>
            <a:r>
              <a:rPr lang="ar-BH" sz="2800" b="1" dirty="0" smtClean="0">
                <a:solidFill>
                  <a:schemeClr val="tx1"/>
                </a:solidFill>
                <a:latin typeface="Sakkal Majalla" panose="02000000000000000000" pitchFamily="2" charset="-78"/>
                <a:cs typeface="Sakkal Majalla" panose="02000000000000000000" pitchFamily="2" charset="-78"/>
              </a:rPr>
              <a:t>يلم بأحكام رعاية وتشغيل المعاقين.</a:t>
            </a:r>
          </a:p>
        </p:txBody>
      </p:sp>
      <p:sp>
        <p:nvSpPr>
          <p:cNvPr id="10" name="Title 9"/>
          <p:cNvSpPr txBox="1">
            <a:spLocks/>
          </p:cNvSpPr>
          <p:nvPr/>
        </p:nvSpPr>
        <p:spPr bwMode="auto">
          <a:xfrm>
            <a:off x="3952860" y="798457"/>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a:solidFill>
                  <a:schemeClr val="bg1"/>
                </a:solidFill>
                <a:latin typeface="Sakkal Majalla" panose="02000000000000000000" pitchFamily="2" charset="-78"/>
                <a:cs typeface="Sakkal Majalla" panose="02000000000000000000" pitchFamily="2" charset="-78"/>
              </a:rPr>
              <a:t>أهـداف </a:t>
            </a:r>
            <a:r>
              <a:rPr lang="ar-BH" sz="3600" b="1" kern="0" dirty="0" smtClean="0">
                <a:solidFill>
                  <a:schemeClr val="bg1"/>
                </a:solidFill>
                <a:latin typeface="Sakkal Majalla" panose="02000000000000000000" pitchFamily="2" charset="-78"/>
                <a:cs typeface="Sakkal Majalla" panose="02000000000000000000" pitchFamily="2" charset="-78"/>
              </a:rPr>
              <a:t>الدرس</a:t>
            </a:r>
            <a:endParaRPr lang="ar-BH" sz="3600" b="1" kern="0" dirty="0">
              <a:solidFill>
                <a:schemeClr val="bg1"/>
              </a:solidFill>
              <a:latin typeface="Sakkal Majalla" panose="02000000000000000000" pitchFamily="2" charset="-78"/>
              <a:cs typeface="Sakkal Majalla" panose="02000000000000000000" pitchFamily="2" charset="-78"/>
            </a:endParaRPr>
          </a:p>
        </p:txBody>
      </p:sp>
      <p:sp>
        <p:nvSpPr>
          <p:cNvPr id="11" name="Rectangle 10"/>
          <p:cNvSpPr/>
          <p:nvPr/>
        </p:nvSpPr>
        <p:spPr>
          <a:xfrm>
            <a:off x="4491918" y="14520"/>
            <a:ext cx="3106617"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الوساطة في إبرام عقد العمل والمراحل الممهدة له</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5651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8" name="TextBox 7"/>
          <p:cNvSpPr txBox="1"/>
          <p:nvPr/>
        </p:nvSpPr>
        <p:spPr>
          <a:xfrm>
            <a:off x="3965820" y="5177308"/>
            <a:ext cx="3490174" cy="523220"/>
          </a:xfrm>
          <a:prstGeom prst="rect">
            <a:avLst/>
          </a:prstGeom>
          <a:noFill/>
          <a:ln w="44450">
            <a:solidFill>
              <a:srgbClr val="009900"/>
            </a:solidFill>
          </a:ln>
        </p:spPr>
        <p:txBody>
          <a:bodyPr wrap="square" rtlCol="1">
            <a:spAutoFit/>
          </a:bodyPr>
          <a:lstStyle/>
          <a:p>
            <a:pPr algn="ctr"/>
            <a:r>
              <a:rPr lang="ar-BH" sz="28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ممتاز! إجابة صحيحة</a:t>
            </a:r>
            <a:endParaRPr lang="ar-BH" sz="28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9" name="Left Arrow 8">
            <a:hlinkClick r:id="rId4"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ar-BH" sz="2800" dirty="0">
              <a:latin typeface="Sakkal Majalla" panose="02000000000000000000" pitchFamily="2" charset="-78"/>
              <a:cs typeface="Sakkal Majalla" panose="02000000000000000000" pitchFamily="2" charset="-78"/>
            </a:endParaRPr>
          </a:p>
        </p:txBody>
      </p:sp>
      <p:sp>
        <p:nvSpPr>
          <p:cNvPr id="12" name="Rectangle 11"/>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542701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8" name="TextBox 7"/>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1" name="Left Arrow 10">
            <a:hlinkClick r:id="rId4" action="ppaction://hlinksldjump"/>
          </p:cNvPr>
          <p:cNvSpPr/>
          <p:nvPr/>
        </p:nvSpPr>
        <p:spPr>
          <a:xfrm>
            <a:off x="579550" y="5362160"/>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ar-BH" sz="2800" dirty="0">
              <a:latin typeface="Sakkal Majalla" panose="02000000000000000000" pitchFamily="2" charset="-78"/>
              <a:cs typeface="Sakkal Majalla" panose="02000000000000000000" pitchFamily="2" charset="-78"/>
            </a:endParaRPr>
          </a:p>
        </p:txBody>
      </p:sp>
      <p:sp>
        <p:nvSpPr>
          <p:cNvPr id="12" name="Rectangle 11"/>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351844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12" name="TextBox 11"/>
          <p:cNvSpPr txBox="1"/>
          <p:nvPr/>
        </p:nvSpPr>
        <p:spPr>
          <a:xfrm>
            <a:off x="3965820" y="5177308"/>
            <a:ext cx="3490174" cy="523220"/>
          </a:xfrm>
          <a:prstGeom prst="rect">
            <a:avLst/>
          </a:prstGeom>
          <a:noFill/>
          <a:ln w="44450">
            <a:solidFill>
              <a:srgbClr val="009900"/>
            </a:solidFill>
          </a:ln>
        </p:spPr>
        <p:txBody>
          <a:bodyPr wrap="square" rtlCol="1">
            <a:spAutoFit/>
          </a:bodyPr>
          <a:lstStyle/>
          <a:p>
            <a:pPr algn="ctr"/>
            <a:r>
              <a:rPr lang="ar-BH" sz="28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ممتاز! إجابة صحيحة</a:t>
            </a:r>
            <a:endParaRPr lang="ar-BH" sz="28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8" name="Left Arrow 7">
            <a:hlinkClick r:id="rId4" action="ppaction://hlinksldjump"/>
          </p:cNvPr>
          <p:cNvSpPr/>
          <p:nvPr/>
        </p:nvSpPr>
        <p:spPr>
          <a:xfrm>
            <a:off x="631066" y="519881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hlinkClick r:id="rId5" action="ppaction://hlinksldjump"/>
              </a:rPr>
              <a:t>الرجوع</a:t>
            </a:r>
            <a:endParaRPr lang="ar-BH" sz="2800" dirty="0">
              <a:latin typeface="Sakkal Majalla" panose="02000000000000000000" pitchFamily="2" charset="-78"/>
              <a:cs typeface="Sakkal Majalla" panose="02000000000000000000" pitchFamily="2" charset="-78"/>
            </a:endParaRPr>
          </a:p>
        </p:txBody>
      </p:sp>
      <p:sp>
        <p:nvSpPr>
          <p:cNvPr id="14" name="Rectangle 13"/>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65575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13" name="TextBox 12"/>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4" name="Left Arrow 13">
            <a:hlinkClick r:id="rId4" action="ppaction://hlinksldjump"/>
          </p:cNvPr>
          <p:cNvSpPr/>
          <p:nvPr/>
        </p:nvSpPr>
        <p:spPr>
          <a:xfrm>
            <a:off x="579550" y="5362160"/>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hlinkClick r:id="rId5" action="ppaction://hlinksldjump"/>
              </a:rPr>
              <a:t>الرجوع</a:t>
            </a:r>
            <a:endParaRPr lang="ar-BH" sz="2800" dirty="0">
              <a:latin typeface="Sakkal Majalla" panose="02000000000000000000" pitchFamily="2" charset="-78"/>
              <a:cs typeface="Sakkal Majalla" panose="02000000000000000000" pitchFamily="2" charset="-78"/>
            </a:endParaRPr>
          </a:p>
        </p:txBody>
      </p:sp>
      <p:sp>
        <p:nvSpPr>
          <p:cNvPr id="16" name="Rectangle 15"/>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94507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12" name="TextBox 11"/>
          <p:cNvSpPr txBox="1"/>
          <p:nvPr/>
        </p:nvSpPr>
        <p:spPr>
          <a:xfrm>
            <a:off x="3965820" y="5177308"/>
            <a:ext cx="3490174" cy="523220"/>
          </a:xfrm>
          <a:prstGeom prst="rect">
            <a:avLst/>
          </a:prstGeom>
          <a:noFill/>
          <a:ln w="44450">
            <a:solidFill>
              <a:srgbClr val="009900"/>
            </a:solidFill>
          </a:ln>
        </p:spPr>
        <p:txBody>
          <a:bodyPr wrap="square" rtlCol="1">
            <a:spAutoFit/>
          </a:bodyPr>
          <a:lstStyle/>
          <a:p>
            <a:pPr algn="ctr"/>
            <a:r>
              <a:rPr lang="ar-BH" sz="28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ممتاز! إجابة صحيحة</a:t>
            </a:r>
            <a:endParaRPr lang="ar-BH" sz="28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8" name="Left Arrow 7">
            <a:hlinkClick r:id="rId4" action="ppaction://hlinksldjump"/>
          </p:cNvPr>
          <p:cNvSpPr/>
          <p:nvPr/>
        </p:nvSpPr>
        <p:spPr>
          <a:xfrm>
            <a:off x="631066" y="519881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hlinkClick r:id="rId4" action="ppaction://hlinksldjump"/>
              </a:rPr>
              <a:t>الرجوع</a:t>
            </a:r>
            <a:endParaRPr lang="ar-BH" sz="2800" dirty="0">
              <a:latin typeface="Sakkal Majalla" panose="02000000000000000000" pitchFamily="2" charset="-78"/>
              <a:cs typeface="Sakkal Majalla" panose="02000000000000000000" pitchFamily="2" charset="-78"/>
            </a:endParaRPr>
          </a:p>
        </p:txBody>
      </p:sp>
      <p:sp>
        <p:nvSpPr>
          <p:cNvPr id="13" name="Rectangle 12"/>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049566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9" name="TextBox 8"/>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4" name="Left Arrow 13">
            <a:hlinkClick r:id="" action="ppaction://noaction"/>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hlinkClick r:id="rId4" action="ppaction://hlinksldjump"/>
              </a:rPr>
              <a:t>الرجوع</a:t>
            </a:r>
            <a:endParaRPr lang="ar-BH" sz="2800" dirty="0">
              <a:latin typeface="Sakkal Majalla" panose="02000000000000000000" pitchFamily="2" charset="-78"/>
              <a:cs typeface="Sakkal Majalla" panose="02000000000000000000" pitchFamily="2" charset="-78"/>
            </a:endParaRPr>
          </a:p>
        </p:txBody>
      </p:sp>
      <p:sp>
        <p:nvSpPr>
          <p:cNvPr id="16" name="Rectangle 15"/>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69497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12" name="TextBox 11"/>
          <p:cNvSpPr txBox="1"/>
          <p:nvPr/>
        </p:nvSpPr>
        <p:spPr>
          <a:xfrm>
            <a:off x="3965820" y="5177308"/>
            <a:ext cx="3490174" cy="523220"/>
          </a:xfrm>
          <a:prstGeom prst="rect">
            <a:avLst/>
          </a:prstGeom>
          <a:noFill/>
          <a:ln w="44450">
            <a:solidFill>
              <a:srgbClr val="009900"/>
            </a:solidFill>
          </a:ln>
        </p:spPr>
        <p:txBody>
          <a:bodyPr wrap="square" rtlCol="1">
            <a:spAutoFit/>
          </a:bodyPr>
          <a:lstStyle/>
          <a:p>
            <a:pPr algn="ctr"/>
            <a:r>
              <a:rPr lang="ar-BH" sz="28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ممتاز! إجابة صحيحة</a:t>
            </a:r>
            <a:endParaRPr lang="ar-BH" sz="28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3" name="Left Arrow 12">
            <a:hlinkClick r:id="rId4"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chemeClr val="bg1"/>
                </a:solidFill>
                <a:latin typeface="Sakkal Majalla" panose="02000000000000000000" pitchFamily="2" charset="-78"/>
                <a:cs typeface="Sakkal Majalla" panose="02000000000000000000" pitchFamily="2" charset="-78"/>
                <a:hlinkClick r:id="rId4" action="ppaction://hlinksldjump"/>
              </a:rPr>
              <a:t>التالي</a:t>
            </a:r>
            <a:endParaRPr lang="ar-BH" sz="2800" dirty="0">
              <a:latin typeface="Sakkal Majalla" panose="02000000000000000000" pitchFamily="2" charset="-78"/>
              <a:cs typeface="Sakkal Majalla" panose="02000000000000000000" pitchFamily="2" charset="-78"/>
            </a:endParaRPr>
          </a:p>
        </p:txBody>
      </p:sp>
      <p:sp>
        <p:nvSpPr>
          <p:cNvPr id="9" name="Rectangle 8"/>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839152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Horizontal Scroll 4"/>
          <p:cNvSpPr/>
          <p:nvPr/>
        </p:nvSpPr>
        <p:spPr>
          <a:xfrm>
            <a:off x="8338456" y="642634"/>
            <a:ext cx="2057401" cy="815934"/>
          </a:xfrm>
          <a:prstGeom prst="horizontalScroll">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ar-BH"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انتهاء الدرس</a:t>
            </a:r>
            <a:endParaRPr lang="en-GB"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6" name="Content Placeholder 6"/>
          <p:cNvSpPr txBox="1">
            <a:spLocks/>
          </p:cNvSpPr>
          <p:nvPr/>
        </p:nvSpPr>
        <p:spPr>
          <a:xfrm>
            <a:off x="3623735" y="1509486"/>
            <a:ext cx="7894485" cy="2346983"/>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r" rtl="1"/>
            <a:r>
              <a:rPr lang="ar-BH" b="1" dirty="0" smtClean="0">
                <a:solidFill>
                  <a:srgbClr val="FF0000"/>
                </a:solidFill>
                <a:latin typeface="Sakkal Majalla" panose="02000000000000000000" pitchFamily="2" charset="-78"/>
                <a:cs typeface="Sakkal Majalla" panose="02000000000000000000" pitchFamily="2" charset="-78"/>
              </a:rPr>
              <a:t>أن يكون حقق الطالب أهداف الدرس:</a:t>
            </a:r>
            <a:endParaRPr lang="ar-BH" b="1" dirty="0">
              <a:solidFill>
                <a:srgbClr val="FF0000"/>
              </a:solidFill>
              <a:latin typeface="Sakkal Majalla" panose="02000000000000000000" pitchFamily="2" charset="-78"/>
              <a:cs typeface="Sakkal Majalla" panose="02000000000000000000" pitchFamily="2" charset="-78"/>
            </a:endParaRPr>
          </a:p>
          <a:p>
            <a:pPr marL="514350" indent="-514350" algn="r" defTabSz="914012" rtl="1">
              <a:spcBef>
                <a:spcPts val="600"/>
              </a:spcBef>
              <a:spcAft>
                <a:spcPts val="600"/>
              </a:spcAft>
              <a:buFont typeface="+mj-lt"/>
              <a:buAutoNum type="arabicPeriod"/>
              <a:defRPr/>
            </a:pPr>
            <a:r>
              <a:rPr lang="ar-BH" b="1" dirty="0">
                <a:solidFill>
                  <a:schemeClr val="tx1"/>
                </a:solidFill>
                <a:latin typeface="Sakkal Majalla" panose="02000000000000000000" pitchFamily="2" charset="-78"/>
                <a:cs typeface="Sakkal Majalla" panose="02000000000000000000" pitchFamily="2" charset="-78"/>
              </a:rPr>
              <a:t>يلم بعمليات الوساطة في إبرام عقد العمل.</a:t>
            </a:r>
          </a:p>
          <a:p>
            <a:pPr marL="514350" indent="-514350" algn="r" defTabSz="914012" rtl="1">
              <a:spcBef>
                <a:spcPts val="600"/>
              </a:spcBef>
              <a:spcAft>
                <a:spcPts val="600"/>
              </a:spcAft>
              <a:buFont typeface="+mj-lt"/>
              <a:buAutoNum type="arabicPeriod"/>
              <a:defRPr/>
            </a:pPr>
            <a:r>
              <a:rPr lang="ar-BH" b="1" dirty="0">
                <a:solidFill>
                  <a:schemeClr val="tx1"/>
                </a:solidFill>
                <a:latin typeface="Sakkal Majalla" panose="02000000000000000000" pitchFamily="2" charset="-78"/>
                <a:cs typeface="Sakkal Majalla" panose="02000000000000000000" pitchFamily="2" charset="-78"/>
              </a:rPr>
              <a:t>يتعرف الجهود المبذولة لمساعدة المتعطلين عن العمل.</a:t>
            </a:r>
          </a:p>
          <a:p>
            <a:pPr marL="514350" indent="-514350" algn="r" defTabSz="914012" rtl="1">
              <a:spcBef>
                <a:spcPts val="600"/>
              </a:spcBef>
              <a:spcAft>
                <a:spcPts val="600"/>
              </a:spcAft>
              <a:buFont typeface="+mj-lt"/>
              <a:buAutoNum type="arabicPeriod"/>
              <a:defRPr/>
            </a:pPr>
            <a:r>
              <a:rPr lang="ar-BH" b="1" dirty="0">
                <a:solidFill>
                  <a:schemeClr val="tx1"/>
                </a:solidFill>
                <a:latin typeface="Sakkal Majalla" panose="02000000000000000000" pitchFamily="2" charset="-78"/>
                <a:cs typeface="Sakkal Majalla" panose="02000000000000000000" pitchFamily="2" charset="-78"/>
              </a:rPr>
              <a:t>يلم بأحكام رعاية وتشغيل المعاقين.</a:t>
            </a:r>
          </a:p>
        </p:txBody>
      </p:sp>
      <p:sp>
        <p:nvSpPr>
          <p:cNvPr id="8" name="Rectangular Callout 7"/>
          <p:cNvSpPr/>
          <p:nvPr/>
        </p:nvSpPr>
        <p:spPr>
          <a:xfrm>
            <a:off x="6634840" y="4116756"/>
            <a:ext cx="4883380" cy="1859306"/>
          </a:xfrm>
          <a:prstGeom prst="wedgeRectCallout">
            <a:avLst>
              <a:gd name="adj1" fmla="val -90011"/>
              <a:gd name="adj2" fmla="val 9546"/>
            </a:avLst>
          </a:prstGeom>
          <a:solidFill>
            <a:schemeClr val="bg2">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r"/>
            <a:r>
              <a:rPr lang="ar-BH" sz="3200" b="1" u="sng" dirty="0">
                <a:solidFill>
                  <a:srgbClr val="FF0000"/>
                </a:solidFill>
                <a:latin typeface="Sakkal Majalla" panose="02000000000000000000" pitchFamily="2" charset="-78"/>
                <a:cs typeface="Sakkal Majalla" panose="02000000000000000000" pitchFamily="2" charset="-78"/>
              </a:rPr>
              <a:t>لمزيد من المعلومات</a:t>
            </a:r>
            <a:r>
              <a:rPr lang="ar-BH" sz="3200" b="1" u="sng" dirty="0" smtClean="0">
                <a:solidFill>
                  <a:srgbClr val="FF0000"/>
                </a:solidFill>
                <a:latin typeface="Sakkal Majalla" panose="02000000000000000000" pitchFamily="2" charset="-78"/>
                <a:cs typeface="Sakkal Majalla" panose="02000000000000000000" pitchFamily="2" charset="-78"/>
              </a:rPr>
              <a:t>:</a:t>
            </a:r>
            <a:endParaRPr lang="en-US" sz="2100" b="1" dirty="0">
              <a:solidFill>
                <a:srgbClr val="FF0000"/>
              </a:solidFill>
              <a:latin typeface="Arial" panose="020B0604020202020204" pitchFamily="34" charset="0"/>
              <a:cs typeface="Arial" panose="020B0604020202020204" pitchFamily="34" charset="0"/>
            </a:endParaRPr>
          </a:p>
          <a:p>
            <a:pPr algn="r"/>
            <a:r>
              <a:rPr lang="en-US" sz="2100" b="1" dirty="0">
                <a:solidFill>
                  <a:srgbClr val="FF0000"/>
                </a:solidFill>
                <a:latin typeface="Arial" panose="020B0604020202020204" pitchFamily="34" charset="0"/>
                <a:cs typeface="Arial" panose="020B0604020202020204" pitchFamily="34" charset="0"/>
              </a:rPr>
              <a:t>www.Edunet.com</a:t>
            </a:r>
            <a:r>
              <a:rPr lang="ar-BH" sz="2400" b="1" dirty="0">
                <a:solidFill>
                  <a:schemeClr val="tx1"/>
                </a:solidFill>
                <a:latin typeface="Sakkal Majalla" panose="02000000000000000000" pitchFamily="2" charset="-78"/>
                <a:cs typeface="Sakkal Majalla" panose="02000000000000000000" pitchFamily="2" charset="-78"/>
              </a:rPr>
              <a:t>1- زيارة البوابة التعليمية </a:t>
            </a:r>
            <a:endParaRPr lang="en-US" sz="2400" b="1" dirty="0">
              <a:solidFill>
                <a:schemeClr val="tx1"/>
              </a:solidFill>
              <a:latin typeface="Sakkal Majalla" panose="02000000000000000000" pitchFamily="2" charset="-78"/>
              <a:cs typeface="Sakkal Majalla" panose="02000000000000000000" pitchFamily="2" charset="-78"/>
            </a:endParaRPr>
          </a:p>
          <a:p>
            <a:pPr algn="r"/>
            <a:r>
              <a:rPr lang="ar-BH" sz="2400" b="1" dirty="0">
                <a:solidFill>
                  <a:schemeClr val="tx1"/>
                </a:solidFill>
                <a:latin typeface="Sakkal Majalla" panose="02000000000000000000" pitchFamily="2" charset="-78"/>
                <a:cs typeface="Sakkal Majalla" panose="02000000000000000000" pitchFamily="2" charset="-78"/>
              </a:rPr>
              <a:t>2- حل أسئلة وأنشطة الكتاب المدرسي.</a:t>
            </a:r>
            <a:endParaRPr lang="en-US" sz="2400" b="1" dirty="0">
              <a:solidFill>
                <a:schemeClr val="tx1"/>
              </a:solidFill>
              <a:latin typeface="Sakkal Majalla" panose="02000000000000000000" pitchFamily="2" charset="-78"/>
              <a:cs typeface="Sakkal Majalla" panose="02000000000000000000" pitchFamily="2" charset="-78"/>
            </a:endParaRPr>
          </a:p>
          <a:p>
            <a:pPr algn="ctr"/>
            <a:endParaRPr lang="en-GB" sz="1500" dirty="0"/>
          </a:p>
        </p:txBody>
      </p:sp>
      <p:pic>
        <p:nvPicPr>
          <p:cNvPr id="9" name="Picture 8">
            <a:extLst>
              <a:ext uri="{FF2B5EF4-FFF2-40B4-BE49-F238E27FC236}">
                <a16:creationId xmlns="" xmlns:a16="http://schemas.microsoft.com/office/drawing/2014/main" id="{DD41B4E8-A5E3-4108-8CE7-CD9102958ABF}"/>
              </a:ext>
            </a:extLst>
          </p:cNvPr>
          <p:cNvPicPr>
            <a:picLocks noChangeAspect="1"/>
          </p:cNvPicPr>
          <p:nvPr/>
        </p:nvPicPr>
        <p:blipFill rotWithShape="1">
          <a:blip r:embed="rId3"/>
          <a:srcRect l="71278" t="8769" r="3248" b="83713"/>
          <a:stretch/>
        </p:blipFill>
        <p:spPr>
          <a:xfrm>
            <a:off x="2442161" y="4876834"/>
            <a:ext cx="1965347" cy="580577"/>
          </a:xfrm>
          <a:prstGeom prst="rect">
            <a:avLst/>
          </a:prstGeom>
        </p:spPr>
      </p:pic>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9620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Content Placeholder 2"/>
          <p:cNvSpPr txBox="1">
            <a:spLocks/>
          </p:cNvSpPr>
          <p:nvPr/>
        </p:nvSpPr>
        <p:spPr>
          <a:xfrm>
            <a:off x="901521" y="2326651"/>
            <a:ext cx="10317427" cy="3556514"/>
          </a:xfrm>
          <a:prstGeom prst="rect">
            <a:avLst/>
          </a:prstGeom>
          <a:solidFill>
            <a:schemeClr val="accent6">
              <a:lumMod val="20000"/>
              <a:lumOff val="8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 </a:t>
            </a:r>
            <a:r>
              <a:rPr lang="ar-BH" b="1" dirty="0" smtClean="0">
                <a:latin typeface="Sakkal Majalla" panose="02000000000000000000" pitchFamily="2" charset="-78"/>
                <a:cs typeface="Sakkal Majalla" panose="02000000000000000000" pitchFamily="2" charset="-78"/>
              </a:rPr>
              <a:t>أنشأ المشرّع هيئة تنظيم سوق العمل بمقتضى القانون 19 لسنة 2006م، وخولها مباشرة كافة المهام والصلاحيات اللازمة لتنظيم سوق العمل بالمملكة وتنظيم تصاريح العمل وتراخيص وكالات توريد العمال ومكاتب التوظيف وتصاريح مزاولة أصحاب العمل الأجانب للعمل بالمملكة، وخولها على الأخص بالآتي:</a:t>
            </a:r>
          </a:p>
          <a:p>
            <a:pPr marL="0" indent="0" algn="just" rtl="1">
              <a:buNone/>
            </a:pPr>
            <a:r>
              <a:rPr lang="ar-BH" b="1" dirty="0" smtClean="0">
                <a:latin typeface="Sakkal Majalla" panose="02000000000000000000" pitchFamily="2" charset="-78"/>
                <a:cs typeface="Sakkal Majalla" panose="02000000000000000000" pitchFamily="2" charset="-78"/>
              </a:rPr>
              <a:t>1- وضع وتنفيذ خطة وطنية لسوق العمل تتضمن تشغيل العمالة الوطنية.</a:t>
            </a:r>
          </a:p>
          <a:p>
            <a:pPr marL="0" indent="0" algn="just" rtl="1">
              <a:buNone/>
            </a:pPr>
            <a:r>
              <a:rPr lang="ar-BH" b="1" dirty="0" smtClean="0">
                <a:latin typeface="Sakkal Majalla" panose="02000000000000000000" pitchFamily="2" charset="-78"/>
                <a:cs typeface="Sakkal Majalla" panose="02000000000000000000" pitchFamily="2" charset="-78"/>
              </a:rPr>
              <a:t>2- جمع وتحليل البيانات والمعلومات والإحصاءات المتعلقة بسوق العمل.</a:t>
            </a:r>
            <a:endParaRPr lang="ar-BH" b="1" dirty="0" smtClean="0">
              <a:latin typeface="Sakkal Majalla" panose="02000000000000000000" pitchFamily="2" charset="-78"/>
              <a:cs typeface="Sakkal Majalla" panose="02000000000000000000" pitchFamily="2" charset="-78"/>
            </a:endParaRPr>
          </a:p>
        </p:txBody>
      </p:sp>
      <p:sp>
        <p:nvSpPr>
          <p:cNvPr id="17" name="Content Placeholder 2"/>
          <p:cNvSpPr txBox="1">
            <a:spLocks/>
          </p:cNvSpPr>
          <p:nvPr/>
        </p:nvSpPr>
        <p:spPr>
          <a:xfrm>
            <a:off x="4649273" y="1448087"/>
            <a:ext cx="6529239" cy="651170"/>
          </a:xfrm>
          <a:prstGeom prst="rect">
            <a:avLst/>
          </a:prstGeom>
          <a:solidFill>
            <a:schemeClr val="bg1">
              <a:lumMod val="7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002060"/>
                </a:solidFill>
                <a:latin typeface="Sakkal Majalla" panose="02000000000000000000" pitchFamily="2" charset="-78"/>
                <a:cs typeface="Sakkal Majalla" panose="02000000000000000000" pitchFamily="2" charset="-78"/>
              </a:rPr>
              <a:t>أولا: </a:t>
            </a:r>
            <a:r>
              <a:rPr lang="ar-BH" b="1" dirty="0" smtClean="0">
                <a:solidFill>
                  <a:srgbClr val="002060"/>
                </a:solidFill>
                <a:latin typeface="Sakkal Majalla" panose="02000000000000000000" pitchFamily="2" charset="-78"/>
                <a:cs typeface="Sakkal Majalla" panose="02000000000000000000" pitchFamily="2" charset="-78"/>
              </a:rPr>
              <a:t>دور هيئة تنظيم سوق العمل في تشغيل العمالة الوطنية:</a:t>
            </a:r>
            <a:endParaRPr lang="ar-BH" b="1" dirty="0" smtClean="0">
              <a:solidFill>
                <a:srgbClr val="002060"/>
              </a:solidFill>
              <a:latin typeface="Sakkal Majalla" panose="02000000000000000000" pitchFamily="2" charset="-78"/>
              <a:cs typeface="Sakkal Majalla" panose="02000000000000000000" pitchFamily="2" charset="-78"/>
            </a:endParaRP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3" name="Rectangle 12"/>
          <p:cNvSpPr/>
          <p:nvPr/>
        </p:nvSpPr>
        <p:spPr>
          <a:xfrm>
            <a:off x="4491918" y="14520"/>
            <a:ext cx="3106617"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الوساطة في إبرام عقد العمل والمراحل الممهدة له</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4004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Content Placeholder 2"/>
          <p:cNvSpPr txBox="1">
            <a:spLocks/>
          </p:cNvSpPr>
          <p:nvPr/>
        </p:nvSpPr>
        <p:spPr>
          <a:xfrm>
            <a:off x="901521" y="1523024"/>
            <a:ext cx="10317427" cy="3821376"/>
          </a:xfrm>
          <a:prstGeom prst="rect">
            <a:avLst/>
          </a:prstGeom>
          <a:solidFill>
            <a:schemeClr val="accent2">
              <a:lumMod val="20000"/>
              <a:lumOff val="8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3- اقتراح برامج وسياسات من شأنها تطوير سوق العمل.</a:t>
            </a:r>
          </a:p>
          <a:p>
            <a:pPr marL="0" indent="0" algn="just" rtl="1">
              <a:buNone/>
            </a:pPr>
            <a:r>
              <a:rPr lang="ar-BH" b="1" dirty="0" smtClean="0">
                <a:latin typeface="Sakkal Majalla" panose="02000000000000000000" pitchFamily="2" charset="-78"/>
                <a:cs typeface="Sakkal Majalla" panose="02000000000000000000" pitchFamily="2" charset="-78"/>
              </a:rPr>
              <a:t>4- توعية وتوجيه وإرشاد العمال وأصحاب العمل والكافة بشأن حقوق وواجبات وقيم وأخلاقيات العمل والسلامة المهنية.</a:t>
            </a:r>
          </a:p>
          <a:p>
            <a:pPr marL="0" indent="0" algn="just" rtl="1">
              <a:buNone/>
            </a:pPr>
            <a:r>
              <a:rPr lang="ar-BH" b="1" dirty="0" smtClean="0">
                <a:latin typeface="Sakkal Majalla" panose="02000000000000000000" pitchFamily="2" charset="-78"/>
                <a:cs typeface="Sakkal Majalla" panose="02000000000000000000" pitchFamily="2" charset="-78"/>
              </a:rPr>
              <a:t>5- اقتراح وتحصيل الرسوم المفروضة على تراخيص العمل.</a:t>
            </a:r>
          </a:p>
          <a:p>
            <a:pPr marL="0" indent="0" algn="just" rtl="1">
              <a:buNone/>
            </a:pPr>
            <a:r>
              <a:rPr lang="ar-BH" b="1" dirty="0" smtClean="0">
                <a:latin typeface="Sakkal Majalla" panose="02000000000000000000" pitchFamily="2" charset="-78"/>
                <a:cs typeface="Sakkal Majalla" panose="02000000000000000000" pitchFamily="2" charset="-78"/>
              </a:rPr>
              <a:t>6- العمل كجهة مركزية لتلقي الطلبات وإصدار تصاريح العمل.</a:t>
            </a:r>
          </a:p>
          <a:p>
            <a:pPr marL="0" indent="0" algn="just" rtl="1">
              <a:buNone/>
            </a:pPr>
            <a:r>
              <a:rPr lang="ar-BH" b="1" dirty="0" smtClean="0">
                <a:latin typeface="Sakkal Majalla" panose="02000000000000000000" pitchFamily="2" charset="-78"/>
                <a:cs typeface="Sakkal Majalla" panose="02000000000000000000" pitchFamily="2" charset="-78"/>
              </a:rPr>
              <a:t>7- إجراء دعم البحوث والدراسات في مجال سوق العمل.</a:t>
            </a:r>
            <a:endParaRPr lang="ar-BH" b="1" dirty="0" smtClean="0">
              <a:latin typeface="Sakkal Majalla" panose="02000000000000000000" pitchFamily="2" charset="-78"/>
              <a:cs typeface="Sakkal Majalla" panose="02000000000000000000" pitchFamily="2" charset="-78"/>
            </a:endParaRP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3" name="Rectangle 12"/>
          <p:cNvSpPr/>
          <p:nvPr/>
        </p:nvSpPr>
        <p:spPr>
          <a:xfrm>
            <a:off x="4491918" y="14520"/>
            <a:ext cx="3106617"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الوساطة في إبرام عقد العمل والمراحل الممهدة له</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3450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Content Placeholder 2"/>
          <p:cNvSpPr txBox="1">
            <a:spLocks/>
          </p:cNvSpPr>
          <p:nvPr/>
        </p:nvSpPr>
        <p:spPr>
          <a:xfrm>
            <a:off x="901521" y="2092716"/>
            <a:ext cx="10317427" cy="1377851"/>
          </a:xfrm>
          <a:prstGeom prst="rect">
            <a:avLst/>
          </a:prstGeom>
          <a:solidFill>
            <a:schemeClr val="bg1">
              <a:lumMod val="8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على من يرغب من المواطنين في الحصول على فرصة عمل أن يسجل اسمه وبياناته بوزارة العمل، ويحصل منها على شهادة قيد بدون مقابل، وتتولى الوزارة فيما بعد ترشيحه للوظائف والأعمال لدى المؤسسات والشركات. ويحصل الباحث عن عمل عادة على أكثر من فرصة للترشح. </a:t>
            </a:r>
            <a:endParaRPr lang="ar-BH" b="1" dirty="0" smtClean="0">
              <a:latin typeface="Sakkal Majalla" panose="02000000000000000000" pitchFamily="2" charset="-78"/>
              <a:cs typeface="Sakkal Majalla" panose="02000000000000000000" pitchFamily="2" charset="-78"/>
            </a:endParaRP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Content Placeholder 2"/>
          <p:cNvSpPr txBox="1">
            <a:spLocks/>
          </p:cNvSpPr>
          <p:nvPr/>
        </p:nvSpPr>
        <p:spPr>
          <a:xfrm>
            <a:off x="4689709" y="1310110"/>
            <a:ext cx="6529239" cy="524245"/>
          </a:xfrm>
          <a:prstGeom prst="rect">
            <a:avLst/>
          </a:prstGeom>
          <a:solidFill>
            <a:schemeClr val="bg1">
              <a:lumMod val="7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002060"/>
                </a:solidFill>
                <a:latin typeface="Sakkal Majalla" panose="02000000000000000000" pitchFamily="2" charset="-78"/>
                <a:cs typeface="Sakkal Majalla" panose="02000000000000000000" pitchFamily="2" charset="-78"/>
              </a:rPr>
              <a:t>ثانيًا: حصر احتياجات سوق العمل (الوظائف، العمال):</a:t>
            </a:r>
            <a:endParaRPr lang="ar-BH" b="1" dirty="0" smtClean="0">
              <a:solidFill>
                <a:srgbClr val="002060"/>
              </a:solidFill>
              <a:latin typeface="Sakkal Majalla" panose="02000000000000000000" pitchFamily="2" charset="-78"/>
              <a:cs typeface="Sakkal Majalla" panose="02000000000000000000" pitchFamily="2" charset="-78"/>
            </a:endParaRPr>
          </a:p>
        </p:txBody>
      </p:sp>
      <p:sp>
        <p:nvSpPr>
          <p:cNvPr id="13" name="Content Placeholder 2"/>
          <p:cNvSpPr txBox="1">
            <a:spLocks/>
          </p:cNvSpPr>
          <p:nvPr/>
        </p:nvSpPr>
        <p:spPr>
          <a:xfrm>
            <a:off x="4689708" y="3585490"/>
            <a:ext cx="6529239" cy="524245"/>
          </a:xfrm>
          <a:prstGeom prst="rect">
            <a:avLst/>
          </a:prstGeom>
          <a:solidFill>
            <a:schemeClr val="bg1">
              <a:lumMod val="7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002060"/>
                </a:solidFill>
                <a:latin typeface="Sakkal Majalla" panose="02000000000000000000" pitchFamily="2" charset="-78"/>
                <a:cs typeface="Sakkal Majalla" panose="02000000000000000000" pitchFamily="2" charset="-78"/>
              </a:rPr>
              <a:t>ثالثًا: إنشاء مكاتب للتوسط في توظيف المواطنين:</a:t>
            </a:r>
            <a:endParaRPr lang="ar-BH" b="1" dirty="0" smtClean="0">
              <a:solidFill>
                <a:srgbClr val="002060"/>
              </a:solidFill>
              <a:latin typeface="Sakkal Majalla" panose="02000000000000000000" pitchFamily="2" charset="-78"/>
              <a:cs typeface="Sakkal Majalla" panose="02000000000000000000" pitchFamily="2" charset="-78"/>
            </a:endParaRPr>
          </a:p>
        </p:txBody>
      </p:sp>
      <p:sp>
        <p:nvSpPr>
          <p:cNvPr id="15" name="Content Placeholder 2"/>
          <p:cNvSpPr txBox="1">
            <a:spLocks/>
          </p:cNvSpPr>
          <p:nvPr/>
        </p:nvSpPr>
        <p:spPr>
          <a:xfrm>
            <a:off x="901521" y="4320027"/>
            <a:ext cx="10317427" cy="1377851"/>
          </a:xfrm>
          <a:prstGeom prst="rect">
            <a:avLst/>
          </a:prstGeom>
          <a:solidFill>
            <a:schemeClr val="bg1">
              <a:lumMod val="8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سمح المشرّع بإنشاء مكاتب للتوسط في تشغيل المواطنين المتعطلين عن العمل، بعد حصولها على تصريح من هيئة تنظيم سوق العمل، ولا يتحمل العامل أي مقابل مالي لها، وإلا تعرض القائمون عليها للعقاب الجنائي.</a:t>
            </a:r>
            <a:endParaRPr lang="ar-BH" b="1" dirty="0" smtClean="0">
              <a:latin typeface="Sakkal Majalla" panose="02000000000000000000" pitchFamily="2" charset="-78"/>
              <a:cs typeface="Sakkal Majalla" panose="02000000000000000000" pitchFamily="2" charset="-78"/>
            </a:endParaRPr>
          </a:p>
        </p:txBody>
      </p:sp>
      <p:sp>
        <p:nvSpPr>
          <p:cNvPr id="16" name="Rectangle 15"/>
          <p:cNvSpPr/>
          <p:nvPr/>
        </p:nvSpPr>
        <p:spPr>
          <a:xfrm>
            <a:off x="4491918" y="14520"/>
            <a:ext cx="3106617"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الوساطة في إبرام عقد العمل والمراحل الممهدة له</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3751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13"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Content Placeholder 2"/>
          <p:cNvSpPr txBox="1">
            <a:spLocks/>
          </p:cNvSpPr>
          <p:nvPr/>
        </p:nvSpPr>
        <p:spPr>
          <a:xfrm>
            <a:off x="901521" y="2092716"/>
            <a:ext cx="10317427" cy="1377851"/>
          </a:xfrm>
          <a:prstGeom prst="rect">
            <a:avLst/>
          </a:prstGeom>
          <a:solidFill>
            <a:schemeClr val="accent1">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نظم قانون العمل استقدام الأيدي العاملة الأجنبية للعمل في المملكة، سواء تم هذا الاستقدام بمعرفة صاحب العمل نفسه أم من خلال وكالة توريد مرخص لها بذلك، ولا يجوز لهذه المكاتب الحصول أي مقابل مالي من العامل الأجنبي نظير تلك الوساطة.</a:t>
            </a:r>
            <a:endParaRPr lang="ar-BH" b="1" dirty="0" smtClean="0">
              <a:latin typeface="Sakkal Majalla" panose="02000000000000000000" pitchFamily="2" charset="-78"/>
              <a:cs typeface="Sakkal Majalla" panose="02000000000000000000" pitchFamily="2" charset="-78"/>
            </a:endParaRP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Content Placeholder 2"/>
          <p:cNvSpPr txBox="1">
            <a:spLocks/>
          </p:cNvSpPr>
          <p:nvPr/>
        </p:nvSpPr>
        <p:spPr>
          <a:xfrm>
            <a:off x="4689709" y="1310110"/>
            <a:ext cx="6529239" cy="524245"/>
          </a:xfrm>
          <a:prstGeom prst="rect">
            <a:avLst/>
          </a:prstGeom>
          <a:solidFill>
            <a:schemeClr val="bg1">
              <a:lumMod val="7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002060"/>
                </a:solidFill>
                <a:latin typeface="Sakkal Majalla" panose="02000000000000000000" pitchFamily="2" charset="-78"/>
                <a:cs typeface="Sakkal Majalla" panose="02000000000000000000" pitchFamily="2" charset="-78"/>
              </a:rPr>
              <a:t>رابعًا: استقدام العمال الأجانب من خلال وكالات التوريد:</a:t>
            </a:r>
            <a:endParaRPr lang="ar-BH" b="1" dirty="0" smtClean="0">
              <a:solidFill>
                <a:srgbClr val="002060"/>
              </a:solidFill>
              <a:latin typeface="Sakkal Majalla" panose="02000000000000000000" pitchFamily="2" charset="-78"/>
              <a:cs typeface="Sakkal Majalla" panose="02000000000000000000" pitchFamily="2" charset="-78"/>
            </a:endParaRPr>
          </a:p>
        </p:txBody>
      </p:sp>
      <p:sp>
        <p:nvSpPr>
          <p:cNvPr id="13" name="Content Placeholder 2"/>
          <p:cNvSpPr txBox="1">
            <a:spLocks/>
          </p:cNvSpPr>
          <p:nvPr/>
        </p:nvSpPr>
        <p:spPr>
          <a:xfrm>
            <a:off x="901522" y="3585490"/>
            <a:ext cx="10317426" cy="524245"/>
          </a:xfrm>
          <a:prstGeom prst="rect">
            <a:avLst/>
          </a:prstGeom>
          <a:solidFill>
            <a:schemeClr val="bg1">
              <a:lumMod val="7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002060"/>
                </a:solidFill>
                <a:latin typeface="Sakkal Majalla" panose="02000000000000000000" pitchFamily="2" charset="-78"/>
                <a:cs typeface="Sakkal Majalla" panose="02000000000000000000" pitchFamily="2" charset="-78"/>
              </a:rPr>
              <a:t>خامسًا: إلزام أصحاب الأعمال باستخدام نسبة معينة من العمال المعاقين المؤهلين مهنيًا: </a:t>
            </a:r>
            <a:endParaRPr lang="ar-BH" b="1" dirty="0" smtClean="0">
              <a:solidFill>
                <a:srgbClr val="002060"/>
              </a:solidFill>
              <a:latin typeface="Sakkal Majalla" panose="02000000000000000000" pitchFamily="2" charset="-78"/>
              <a:cs typeface="Sakkal Majalla" panose="02000000000000000000" pitchFamily="2" charset="-78"/>
            </a:endParaRPr>
          </a:p>
        </p:txBody>
      </p:sp>
      <p:sp>
        <p:nvSpPr>
          <p:cNvPr id="15" name="Content Placeholder 2"/>
          <p:cNvSpPr txBox="1">
            <a:spLocks/>
          </p:cNvSpPr>
          <p:nvPr/>
        </p:nvSpPr>
        <p:spPr>
          <a:xfrm>
            <a:off x="901521" y="4320027"/>
            <a:ext cx="10317427" cy="1377851"/>
          </a:xfrm>
          <a:prstGeom prst="rect">
            <a:avLst/>
          </a:prstGeom>
          <a:solidFill>
            <a:schemeClr val="accent1">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المعاق: </a:t>
            </a:r>
            <a:r>
              <a:rPr lang="ar-BH" b="1" dirty="0" smtClean="0">
                <a:latin typeface="Sakkal Majalla" panose="02000000000000000000" pitchFamily="2" charset="-78"/>
                <a:cs typeface="Sakkal Majalla" panose="02000000000000000000" pitchFamily="2" charset="-78"/>
              </a:rPr>
              <a:t>هو الشخص الذي يعاني من نقص في بعض قدراته الجسدية أو الحسية أو الذهنية؛ نتيجة مرض أو حادث أو سبب خلقي أو عامل وراثي أدى لعجزه كليًا أو جزئيًا عن العمل.  </a:t>
            </a:r>
            <a:endParaRPr lang="ar-BH" b="1" dirty="0" smtClean="0">
              <a:latin typeface="Sakkal Majalla" panose="02000000000000000000" pitchFamily="2" charset="-78"/>
              <a:cs typeface="Sakkal Majalla" panose="02000000000000000000" pitchFamily="2" charset="-78"/>
            </a:endParaRPr>
          </a:p>
        </p:txBody>
      </p:sp>
      <p:sp>
        <p:nvSpPr>
          <p:cNvPr id="16" name="Rectangle 15"/>
          <p:cNvSpPr/>
          <p:nvPr/>
        </p:nvSpPr>
        <p:spPr>
          <a:xfrm>
            <a:off x="4491918" y="14520"/>
            <a:ext cx="3106617"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الوساطة في إبرام عقد العمل والمراحل الممهدة له</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1152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13"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Content Placeholder 2"/>
          <p:cNvSpPr txBox="1">
            <a:spLocks/>
          </p:cNvSpPr>
          <p:nvPr/>
        </p:nvSpPr>
        <p:spPr>
          <a:xfrm>
            <a:off x="373672" y="1133341"/>
            <a:ext cx="10148368" cy="5116304"/>
          </a:xfrm>
          <a:prstGeom prst="rect">
            <a:avLst/>
          </a:prstGeom>
          <a:solidFill>
            <a:schemeClr val="accent4">
              <a:lumMod val="20000"/>
              <a:lumOff val="8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endParaRPr lang="ar-BH" b="1" dirty="0" smtClean="0">
              <a:latin typeface="Sakkal Majalla" panose="02000000000000000000" pitchFamily="2" charset="-78"/>
              <a:cs typeface="Sakkal Majalla" panose="02000000000000000000" pitchFamily="2" charset="-78"/>
            </a:endParaRPr>
          </a:p>
          <a:p>
            <a:pPr marL="0" indent="0" algn="just" rtl="1">
              <a:buNone/>
            </a:pPr>
            <a:r>
              <a:rPr lang="ar-BH" b="1" dirty="0">
                <a:solidFill>
                  <a:srgbClr val="002060"/>
                </a:solidFill>
                <a:latin typeface="Sakkal Majalla" panose="02000000000000000000" pitchFamily="2" charset="-78"/>
                <a:cs typeface="Sakkal Majalla" panose="02000000000000000000" pitchFamily="2" charset="-78"/>
              </a:rPr>
              <a:t>نظم </a:t>
            </a:r>
            <a:r>
              <a:rPr lang="ar-BH" b="1" dirty="0">
                <a:solidFill>
                  <a:srgbClr val="002060"/>
                </a:solidFill>
                <a:latin typeface="Sakkal Majalla" panose="02000000000000000000" pitchFamily="2" charset="-78"/>
                <a:cs typeface="Sakkal Majalla" panose="02000000000000000000" pitchFamily="2" charset="-78"/>
              </a:rPr>
              <a:t>القانون رقم 74 لسنة 2006م بشأن رعاية وتأهيل وتشغيل المعاقين، حماية المعاقين من خلال الآتي</a:t>
            </a:r>
            <a:r>
              <a:rPr lang="ar-BH" b="1" dirty="0">
                <a:solidFill>
                  <a:srgbClr val="002060"/>
                </a:solidFill>
                <a:latin typeface="Sakkal Majalla" panose="02000000000000000000" pitchFamily="2" charset="-78"/>
                <a:cs typeface="Sakkal Majalla" panose="02000000000000000000" pitchFamily="2" charset="-78"/>
              </a:rPr>
              <a:t>:</a:t>
            </a:r>
          </a:p>
          <a:p>
            <a:pPr marL="0" indent="0" algn="just" rtl="1">
              <a:buNone/>
            </a:pPr>
            <a:r>
              <a:rPr lang="ar-BH" b="1" dirty="0">
                <a:solidFill>
                  <a:srgbClr val="002060"/>
                </a:solidFill>
                <a:latin typeface="Sakkal Majalla" panose="02000000000000000000" pitchFamily="2" charset="-78"/>
                <a:cs typeface="Sakkal Majalla" panose="02000000000000000000" pitchFamily="2" charset="-78"/>
              </a:rPr>
              <a:t>1- أوجب القانون إنشاء دور رعاية ومراكز ومعاهد تأهيل متخصصة، لرعاية وتأهيل المعافين مهنيًا.</a:t>
            </a:r>
          </a:p>
          <a:p>
            <a:pPr marL="0" indent="0" algn="just" rtl="1">
              <a:buNone/>
            </a:pPr>
            <a:r>
              <a:rPr lang="ar-BH" b="1" dirty="0">
                <a:solidFill>
                  <a:srgbClr val="002060"/>
                </a:solidFill>
                <a:latin typeface="Sakkal Majalla" panose="02000000000000000000" pitchFamily="2" charset="-78"/>
                <a:cs typeface="Sakkal Majalla" panose="02000000000000000000" pitchFamily="2" charset="-78"/>
              </a:rPr>
              <a:t>2- سمح القانون للمعاق بأن يسجل بياناته في وزارة العمل، بناء على شهادة التأهيل المهني، ويعفى من شرط اللياقة الصحية.</a:t>
            </a:r>
          </a:p>
          <a:p>
            <a:pPr marL="0" indent="0" algn="just" rtl="1">
              <a:buNone/>
            </a:pPr>
            <a:r>
              <a:rPr lang="ar-BH" b="1" dirty="0">
                <a:solidFill>
                  <a:srgbClr val="002060"/>
                </a:solidFill>
                <a:latin typeface="Sakkal Majalla" panose="02000000000000000000" pitchFamily="2" charset="-78"/>
                <a:cs typeface="Sakkal Majalla" panose="02000000000000000000" pitchFamily="2" charset="-78"/>
              </a:rPr>
              <a:t>3- ألزم القانون أصحاب الأعمال ممن يبلغ عدد العاملين لديهم خمسين عاملاً فأكثر، باستخدام نسبة من المعاقين لا تقل عن 2% من مجموع عدد عمال المنشأة.</a:t>
            </a:r>
          </a:p>
          <a:p>
            <a:pPr marL="0" indent="0" algn="just" rtl="1">
              <a:buNone/>
            </a:pPr>
            <a:r>
              <a:rPr lang="ar-BH" b="1" dirty="0">
                <a:solidFill>
                  <a:srgbClr val="002060"/>
                </a:solidFill>
                <a:latin typeface="Sakkal Majalla" panose="02000000000000000000" pitchFamily="2" charset="-78"/>
                <a:cs typeface="Sakkal Majalla" panose="02000000000000000000" pitchFamily="2" charset="-78"/>
              </a:rPr>
              <a:t>4- أوجب القانون تمتع المعاق بكافة المزايا والحقوق التي يتمتع بها غيره من العمال غير المعاقين في المنشأة وذلك طبقًا لقاعدة المساواة.</a:t>
            </a:r>
          </a:p>
          <a:p>
            <a:pPr marL="0" indent="0" algn="just" rtl="1">
              <a:buNone/>
            </a:pPr>
            <a:r>
              <a:rPr lang="ar-BH" b="1" dirty="0">
                <a:solidFill>
                  <a:srgbClr val="002060"/>
                </a:solidFill>
                <a:latin typeface="Sakkal Majalla" panose="02000000000000000000" pitchFamily="2" charset="-78"/>
                <a:cs typeface="Sakkal Majalla" panose="02000000000000000000" pitchFamily="2" charset="-78"/>
              </a:rPr>
              <a:t>5- إن امتنع صاحب العمل عن تعيين المعاق عوقب بعقوبة جنائية، والتزم أن يدفع له أجر الوظيفة لمدة سنة أو  أن يقوم بتعيينه لديه أو يعين لدى غيره.</a:t>
            </a:r>
          </a:p>
          <a:p>
            <a:pPr marL="0" indent="0" algn="just" rtl="1">
              <a:buNone/>
            </a:pPr>
            <a:endParaRPr lang="ar-BH" b="1" dirty="0">
              <a:latin typeface="Sakkal Majalla" panose="02000000000000000000" pitchFamily="2" charset="-78"/>
              <a:cs typeface="Sakkal Majalla" panose="02000000000000000000" pitchFamily="2" charset="-78"/>
            </a:endParaRP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6" name="Rectangle 15"/>
          <p:cNvSpPr/>
          <p:nvPr/>
        </p:nvSpPr>
        <p:spPr>
          <a:xfrm>
            <a:off x="4491918" y="14520"/>
            <a:ext cx="3106617"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الوساطة في إبرام عقد العمل والمراحل الممهدة له</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2698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3" name="Content Placeholder 2"/>
          <p:cNvSpPr txBox="1">
            <a:spLocks/>
          </p:cNvSpPr>
          <p:nvPr/>
        </p:nvSpPr>
        <p:spPr>
          <a:xfrm>
            <a:off x="5515406" y="1709548"/>
            <a:ext cx="5668154" cy="524245"/>
          </a:xfrm>
          <a:prstGeom prst="rect">
            <a:avLst/>
          </a:prstGeom>
          <a:solidFill>
            <a:schemeClr val="bg1">
              <a:lumMod val="7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002060"/>
                </a:solidFill>
                <a:latin typeface="Sakkal Majalla" panose="02000000000000000000" pitchFamily="2" charset="-78"/>
                <a:cs typeface="Sakkal Majalla" panose="02000000000000000000" pitchFamily="2" charset="-78"/>
              </a:rPr>
              <a:t>سادسًا: عقود خلال المراحل الممهدة لعقد العمل:</a:t>
            </a:r>
            <a:endParaRPr lang="ar-BH" b="1" dirty="0" smtClean="0">
              <a:solidFill>
                <a:srgbClr val="002060"/>
              </a:solidFill>
              <a:latin typeface="Sakkal Majalla" panose="02000000000000000000" pitchFamily="2" charset="-78"/>
              <a:cs typeface="Sakkal Majalla" panose="02000000000000000000" pitchFamily="2" charset="-78"/>
            </a:endParaRPr>
          </a:p>
        </p:txBody>
      </p:sp>
      <p:sp>
        <p:nvSpPr>
          <p:cNvPr id="15" name="Content Placeholder 2"/>
          <p:cNvSpPr txBox="1">
            <a:spLocks/>
          </p:cNvSpPr>
          <p:nvPr/>
        </p:nvSpPr>
        <p:spPr>
          <a:xfrm>
            <a:off x="886512" y="2409286"/>
            <a:ext cx="10317427" cy="1377851"/>
          </a:xfrm>
          <a:prstGeom prst="rect">
            <a:avLst/>
          </a:prstGeom>
          <a:solidFill>
            <a:schemeClr val="accent6">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قد يمر الفرد بمرحلة تمهيدية تسبق إبرام عقد العمل، يبرم خلالها عقد تلمذة مهنية، لتعلم أصول المهنة أو الحرفة التي يرغب في الالتحاق بها، وقد يبرم عقد عمل ولكن بشرط التجربة، وسنوضح ذلك على النحو الآتي:</a:t>
            </a:r>
            <a:endParaRPr lang="ar-BH" b="1" dirty="0" smtClean="0">
              <a:latin typeface="Sakkal Majalla" panose="02000000000000000000" pitchFamily="2" charset="-78"/>
              <a:cs typeface="Sakkal Majalla" panose="02000000000000000000" pitchFamily="2" charset="-78"/>
            </a:endParaRPr>
          </a:p>
        </p:txBody>
      </p:sp>
      <p:sp>
        <p:nvSpPr>
          <p:cNvPr id="16" name="Rectangle 15"/>
          <p:cNvSpPr/>
          <p:nvPr/>
        </p:nvSpPr>
        <p:spPr>
          <a:xfrm>
            <a:off x="4491918" y="14520"/>
            <a:ext cx="3106617"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الوساطة في إبرام عقد العمل والمراحل الممهدة له</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Content Placeholder 2"/>
          <p:cNvSpPr txBox="1">
            <a:spLocks/>
          </p:cNvSpPr>
          <p:nvPr/>
        </p:nvSpPr>
        <p:spPr>
          <a:xfrm>
            <a:off x="8314095" y="3962630"/>
            <a:ext cx="2869465" cy="534453"/>
          </a:xfrm>
          <a:prstGeom prst="rect">
            <a:avLst/>
          </a:prstGeom>
          <a:solidFill>
            <a:schemeClr val="bg1">
              <a:lumMod val="8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 أ ) عقد التلمذة المهنية:</a:t>
            </a:r>
            <a:endParaRPr lang="ar-BH" b="1" dirty="0" smtClean="0">
              <a:solidFill>
                <a:srgbClr val="FF0000"/>
              </a:solidFill>
              <a:latin typeface="Sakkal Majalla" panose="02000000000000000000" pitchFamily="2" charset="-78"/>
              <a:cs typeface="Sakkal Majalla" panose="02000000000000000000" pitchFamily="2" charset="-78"/>
            </a:endParaRPr>
          </a:p>
        </p:txBody>
      </p:sp>
      <p:sp>
        <p:nvSpPr>
          <p:cNvPr id="17" name="Content Placeholder 2"/>
          <p:cNvSpPr txBox="1">
            <a:spLocks/>
          </p:cNvSpPr>
          <p:nvPr/>
        </p:nvSpPr>
        <p:spPr>
          <a:xfrm>
            <a:off x="886511" y="4691698"/>
            <a:ext cx="10317427" cy="1377851"/>
          </a:xfrm>
          <a:prstGeom prst="rect">
            <a:avLst/>
          </a:prstGeom>
          <a:solidFill>
            <a:schemeClr val="accent6">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التلميذ المهني: </a:t>
            </a:r>
            <a:r>
              <a:rPr lang="ar-BH" b="1" dirty="0" smtClean="0">
                <a:latin typeface="Sakkal Majalla" panose="02000000000000000000" pitchFamily="2" charset="-78"/>
                <a:cs typeface="Sakkal Majalla" panose="02000000000000000000" pitchFamily="2" charset="-78"/>
              </a:rPr>
              <a:t>هو كل من يتعاقد مع صاحب عمل بقصد تعلم حرفة أو مهنة أو صناعة خلال مدة محددة يلتزم خلالها العمل تحت إدارته أو إشرافه مقابل أجر أو مكافأة.</a:t>
            </a:r>
            <a:endParaRPr lang="ar-BH" b="1" dirty="0" smtClean="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3652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2"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5" name="Content Placeholder 2"/>
          <p:cNvSpPr txBox="1">
            <a:spLocks/>
          </p:cNvSpPr>
          <p:nvPr/>
        </p:nvSpPr>
        <p:spPr>
          <a:xfrm>
            <a:off x="1094704" y="1268068"/>
            <a:ext cx="10317427" cy="4202048"/>
          </a:xfrm>
          <a:prstGeom prst="rect">
            <a:avLst/>
          </a:prstGeom>
          <a:solidFill>
            <a:schemeClr val="accent1">
              <a:lumMod val="20000"/>
              <a:lumOff val="8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ويتضمن عقد التلمذة المهنية الآتي:</a:t>
            </a:r>
          </a:p>
          <a:p>
            <a:pPr marL="0" indent="0" algn="just" rtl="1">
              <a:buNone/>
            </a:pPr>
            <a:r>
              <a:rPr lang="ar-BH" b="1" dirty="0" smtClean="0">
                <a:latin typeface="Sakkal Majalla" panose="02000000000000000000" pitchFamily="2" charset="-78"/>
                <a:cs typeface="Sakkal Majalla" panose="02000000000000000000" pitchFamily="2" charset="-78"/>
              </a:rPr>
              <a:t>1 – هو اتفاق يتعهد صاحب العمل بتدريب التلميذ حرفة معينة.</a:t>
            </a:r>
          </a:p>
          <a:p>
            <a:pPr marL="0" indent="0" algn="just" rtl="1">
              <a:buNone/>
            </a:pPr>
            <a:r>
              <a:rPr lang="ar-BH" b="1" dirty="0" smtClean="0">
                <a:latin typeface="Sakkal Majalla" panose="02000000000000000000" pitchFamily="2" charset="-78"/>
                <a:cs typeface="Sakkal Majalla" panose="02000000000000000000" pitchFamily="2" charset="-78"/>
              </a:rPr>
              <a:t>2- عقد التلمذة ليس عقد عمل، وإنما تعلم التلميذ المهني حرفة معينة.</a:t>
            </a:r>
          </a:p>
          <a:p>
            <a:pPr marL="0" indent="0" algn="just" rtl="1">
              <a:buNone/>
            </a:pPr>
            <a:r>
              <a:rPr lang="ar-BH" b="1" dirty="0" smtClean="0">
                <a:latin typeface="Sakkal Majalla" panose="02000000000000000000" pitchFamily="2" charset="-78"/>
                <a:cs typeface="Sakkal Majalla" panose="02000000000000000000" pitchFamily="2" charset="-78"/>
              </a:rPr>
              <a:t>3- أجر التلميذ المهني أقل من أجر العامل.</a:t>
            </a:r>
          </a:p>
          <a:p>
            <a:pPr marL="0" indent="0" algn="just" rtl="1">
              <a:buNone/>
            </a:pPr>
            <a:r>
              <a:rPr lang="ar-BH" b="1" dirty="0" smtClean="0">
                <a:latin typeface="Sakkal Majalla" panose="02000000000000000000" pitchFamily="2" charset="-78"/>
                <a:cs typeface="Sakkal Majalla" panose="02000000000000000000" pitchFamily="2" charset="-78"/>
              </a:rPr>
              <a:t>4- تنظم التلمذة المهنية بقرار من وزير العمل، وذلك لتحديد المهن الخاضعة للتلمذة.</a:t>
            </a:r>
          </a:p>
          <a:p>
            <a:pPr marL="0" indent="0" algn="just" rtl="1">
              <a:buNone/>
            </a:pPr>
            <a:r>
              <a:rPr lang="ar-BH" b="1" dirty="0" smtClean="0">
                <a:latin typeface="Sakkal Majalla" panose="02000000000000000000" pitchFamily="2" charset="-78"/>
                <a:cs typeface="Sakkal Majalla" panose="02000000000000000000" pitchFamily="2" charset="-78"/>
              </a:rPr>
              <a:t>5- يجب أن يكون عقد التلمذة المهنية مكتوب باللغة العربية.</a:t>
            </a:r>
            <a:endParaRPr lang="ar-BH" b="1" dirty="0" smtClean="0">
              <a:latin typeface="Sakkal Majalla" panose="02000000000000000000" pitchFamily="2" charset="-78"/>
              <a:cs typeface="Sakkal Majalla" panose="02000000000000000000" pitchFamily="2" charset="-78"/>
            </a:endParaRPr>
          </a:p>
        </p:txBody>
      </p:sp>
      <p:sp>
        <p:nvSpPr>
          <p:cNvPr id="16" name="Rectangle 15"/>
          <p:cNvSpPr/>
          <p:nvPr/>
        </p:nvSpPr>
        <p:spPr>
          <a:xfrm>
            <a:off x="4491918" y="14520"/>
            <a:ext cx="3106617"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الوساطة في إبرام عقد العمل والمراحل الممهدة له</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7390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TMPLT.potx</Template>
  <TotalTime>746</TotalTime>
  <Words>1463</Words>
  <Application>Microsoft Office PowerPoint</Application>
  <PresentationFormat>Widescreen</PresentationFormat>
  <Paragraphs>185</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Sakkal Majalla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AYSHA ALTHABET</dc:creator>
  <cp:lastModifiedBy>Ebrahim Mohammed Abu Edress</cp:lastModifiedBy>
  <cp:revision>162</cp:revision>
  <cp:lastPrinted>2021-01-17T11:49:49Z</cp:lastPrinted>
  <dcterms:created xsi:type="dcterms:W3CDTF">2020-03-04T10:47:58Z</dcterms:created>
  <dcterms:modified xsi:type="dcterms:W3CDTF">2021-01-21T10:08:28Z</dcterms:modified>
</cp:coreProperties>
</file>