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8" r:id="rId1"/>
    <p:sldMasterId id="2147483720" r:id="rId2"/>
  </p:sldMasterIdLst>
  <p:notesMasterIdLst>
    <p:notesMasterId r:id="rId37"/>
  </p:notesMasterIdLst>
  <p:sldIdLst>
    <p:sldId id="259" r:id="rId3"/>
    <p:sldId id="260" r:id="rId4"/>
    <p:sldId id="426" r:id="rId5"/>
    <p:sldId id="461" r:id="rId6"/>
    <p:sldId id="430" r:id="rId7"/>
    <p:sldId id="475" r:id="rId8"/>
    <p:sldId id="476" r:id="rId9"/>
    <p:sldId id="478" r:id="rId10"/>
    <p:sldId id="477" r:id="rId11"/>
    <p:sldId id="431" r:id="rId12"/>
    <p:sldId id="479" r:id="rId13"/>
    <p:sldId id="480" r:id="rId14"/>
    <p:sldId id="481" r:id="rId15"/>
    <p:sldId id="482" r:id="rId16"/>
    <p:sldId id="483" r:id="rId17"/>
    <p:sldId id="487" r:id="rId18"/>
    <p:sldId id="488" r:id="rId19"/>
    <p:sldId id="315" r:id="rId20"/>
    <p:sldId id="394" r:id="rId21"/>
    <p:sldId id="397" r:id="rId22"/>
    <p:sldId id="400" r:id="rId23"/>
    <p:sldId id="452" r:id="rId24"/>
    <p:sldId id="486" r:id="rId25"/>
    <p:sldId id="455" r:id="rId26"/>
    <p:sldId id="321" r:id="rId27"/>
    <p:sldId id="322" r:id="rId28"/>
    <p:sldId id="395" r:id="rId29"/>
    <p:sldId id="396" r:id="rId30"/>
    <p:sldId id="398" r:id="rId31"/>
    <p:sldId id="399" r:id="rId32"/>
    <p:sldId id="407" r:id="rId33"/>
    <p:sldId id="474" r:id="rId34"/>
    <p:sldId id="484" r:id="rId35"/>
    <p:sldId id="4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D00"/>
    <a:srgbClr val="F797C9"/>
    <a:srgbClr val="F6D3B0"/>
    <a:srgbClr val="C3FCBA"/>
    <a:srgbClr val="FFFF99"/>
    <a:srgbClr val="FFCCFF"/>
    <a:srgbClr val="CDDEE6"/>
    <a:srgbClr val="20E4C3"/>
    <a:srgbClr val="CC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2" autoAdjust="0"/>
  </p:normalViewPr>
  <p:slideViewPr>
    <p:cSldViewPr>
      <p:cViewPr varScale="1">
        <p:scale>
          <a:sx n="74" d="100"/>
          <a:sy n="74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4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net.bh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36,%20slide%2029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36,%20slide%2029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4;p11">
            <a:extLst>
              <a:ext uri="{FF2B5EF4-FFF2-40B4-BE49-F238E27FC236}">
                <a16:creationId xmlns:a16="http://schemas.microsoft.com/office/drawing/2014/main" xmlns="" id="{4480F12F-3684-4F40-A1B9-D3BA9923DD19}"/>
              </a:ext>
            </a:extLst>
          </p:cNvPr>
          <p:cNvSpPr txBox="1">
            <a:spLocks/>
          </p:cNvSpPr>
          <p:nvPr/>
        </p:nvSpPr>
        <p:spPr>
          <a:xfrm>
            <a:off x="-203518" y="4715727"/>
            <a:ext cx="4930912" cy="143528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Sultan bold" pitchFamily="2" charset="-78"/>
              </a:rPr>
              <a:t>مبادئ الاقتصاد</a:t>
            </a:r>
            <a:endParaRPr kumimoji="0" lang="ar-BH" sz="3200" b="0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Sultan bold" pitchFamily="2" charset="-78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Sultan bold" pitchFamily="2" charset="-78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98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قصد </a:t>
            </a:r>
            <a:r>
              <a:rPr kumimoji="0" lang="ar-B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8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211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98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FC989E-D4CE-4CFB-96D2-FB65D6210524}"/>
              </a:ext>
            </a:extLst>
          </p:cNvPr>
          <p:cNvSpPr/>
          <p:nvPr/>
        </p:nvSpPr>
        <p:spPr>
          <a:xfrm>
            <a:off x="4935443" y="3930382"/>
            <a:ext cx="3431526" cy="438582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Sultan bold" pitchFamily="2" charset="-78"/>
              </a:rPr>
              <a:t>الفصل الدراسي </a:t>
            </a:r>
            <a:r>
              <a:rPr kumimoji="0" lang="ar-BH" sz="2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Sultan bold" pitchFamily="2" charset="-78"/>
              </a:rPr>
              <a:t>الثاني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5F5DA4-2CA6-43A2-98A4-464A9E98B87D}"/>
              </a:ext>
            </a:extLst>
          </p:cNvPr>
          <p:cNvSpPr/>
          <p:nvPr/>
        </p:nvSpPr>
        <p:spPr>
          <a:xfrm>
            <a:off x="4393857" y="4875522"/>
            <a:ext cx="4514697" cy="111569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للصف </a:t>
            </a:r>
            <a:r>
              <a:rPr kumimoji="0" lang="ar-BH" sz="2400" b="1" i="0" u="none" strike="noStrike" kern="1200" cap="none" spc="0" normalizeH="0" baseline="0" noProof="0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ثاني</a:t>
            </a:r>
            <a:r>
              <a:rPr kumimoji="0" lang="ar-SA" sz="2400" b="1" i="0" u="none" strike="noStrike" kern="1200" cap="none" spc="0" normalizeH="0" baseline="0" noProof="0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الثانوي / توحيد المسارات</a:t>
            </a: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 smtClean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الثالث </a:t>
            </a:r>
            <a:r>
              <a:rPr lang="ar-SA" sz="2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الثانوي /التعليم </a:t>
            </a:r>
            <a:r>
              <a:rPr lang="ar-SA" sz="2400" b="1" dirty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الفني والمهني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49C5AB-5BEC-440B-A1DB-C149F618A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0" y="304800"/>
            <a:ext cx="6897479" cy="1074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88" y="1540402"/>
            <a:ext cx="3848100" cy="2943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1" y="2039121"/>
            <a:ext cx="4699326" cy="15793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AA5C27-B266-EC7F-A04F-ACDB41FB7396}"/>
              </a:ext>
            </a:extLst>
          </p:cNvPr>
          <p:cNvSpPr/>
          <p:nvPr/>
        </p:nvSpPr>
        <p:spPr>
          <a:xfrm>
            <a:off x="1081164" y="6151007"/>
            <a:ext cx="2361548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الصفحات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77 - 85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7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cs typeface="+mj-cs"/>
              </a:rPr>
              <a:t>        </a:t>
            </a:r>
            <a:r>
              <a:rPr lang="ar-BH" sz="3600" b="1" dirty="0"/>
              <a:t>التغيرات في ظروف الطلب والعرض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39C5F-FB42-BB64-1E9E-1CBBD254E704}"/>
              </a:ext>
            </a:extLst>
          </p:cNvPr>
          <p:cNvSpPr/>
          <p:nvPr/>
        </p:nvSpPr>
        <p:spPr>
          <a:xfrm>
            <a:off x="12096" y="1242077"/>
            <a:ext cx="270847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نشاط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فردي 3-1-2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330ACB-DE53-AEAF-0B8C-ABECED1B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326" y="1771143"/>
            <a:ext cx="905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 smtClean="0">
                <a:cs typeface="Sakkal Majalla" panose="02000000000000000000"/>
              </a:rPr>
              <a:t>أمامك حالة رسم بياني لزيادة الطلب مع ثبات العرض، وآخر نقص الطلب مع ثبات الكمية المعروضة:</a:t>
            </a:r>
            <a:endParaRPr lang="ar-BH" sz="2400" dirty="0"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238" y="5461087"/>
            <a:ext cx="865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 smtClean="0">
                <a:cs typeface="Sakkal Majalla" panose="02000000000000000000"/>
              </a:rPr>
              <a:t>1- لاحظ </a:t>
            </a:r>
            <a:r>
              <a:rPr lang="ar-BH" sz="2400" dirty="0">
                <a:cs typeface="Sakkal Majalla" panose="02000000000000000000"/>
              </a:rPr>
              <a:t>أين تحرك منحنى الطلب في </a:t>
            </a:r>
            <a:r>
              <a:rPr lang="ar-BH" sz="2400" dirty="0" smtClean="0">
                <a:cs typeface="Sakkal Majalla" panose="02000000000000000000"/>
              </a:rPr>
              <a:t>الحالتين؟</a:t>
            </a:r>
          </a:p>
          <a:p>
            <a:pPr algn="r" rtl="1"/>
            <a:r>
              <a:rPr lang="ar-BH" sz="2400" dirty="0" smtClean="0">
                <a:cs typeface="Sakkal Majalla" panose="02000000000000000000"/>
              </a:rPr>
              <a:t>2- </a:t>
            </a:r>
            <a:r>
              <a:rPr lang="ar-BH" sz="2400" dirty="0">
                <a:cs typeface="Sakkal Majalla" panose="02000000000000000000"/>
              </a:rPr>
              <a:t>حدد سعر التوازن وكميته في حالة زيادة أو نقص الطلب.</a:t>
            </a:r>
          </a:p>
        </p:txBody>
      </p:sp>
      <p:grpSp>
        <p:nvGrpSpPr>
          <p:cNvPr id="15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633819" y="113575"/>
            <a:ext cx="1170762" cy="1059878"/>
            <a:chOff x="6649150" y="309350"/>
            <a:chExt cx="395800" cy="395800"/>
          </a:xfrm>
        </p:grpSpPr>
        <p:sp>
          <p:nvSpPr>
            <p:cNvPr id="16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1242" y="424369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28714" t="46177" r="24850" b="16393"/>
          <a:stretch/>
        </p:blipFill>
        <p:spPr>
          <a:xfrm>
            <a:off x="1004895" y="2718656"/>
            <a:ext cx="7143697" cy="2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0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3600" b="1" dirty="0" smtClean="0"/>
              <a:t>التغيرات في ظروف الطلب </a:t>
            </a:r>
            <a:r>
              <a:rPr lang="ar-BH" sz="3600" b="1" dirty="0"/>
              <a:t>والعرض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D7C2E-506A-2878-1375-FCFB5334A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42">
            <a:extLst>
              <a:ext uri="{FF2B5EF4-FFF2-40B4-BE49-F238E27FC236}">
                <a16:creationId xmlns="" xmlns:a16="http://schemas.microsoft.com/office/drawing/2014/main" id="{24B60668-2BB5-4D25-A24F-BC54C4705825}"/>
              </a:ext>
            </a:extLst>
          </p:cNvPr>
          <p:cNvSpPr/>
          <p:nvPr/>
        </p:nvSpPr>
        <p:spPr>
          <a:xfrm>
            <a:off x="3507346" y="1644592"/>
            <a:ext cx="5518711" cy="793808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 smtClean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2. </a:t>
            </a:r>
            <a:r>
              <a:rPr lang="ar-SA" sz="2400" dirty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تغير ظروف </a:t>
            </a:r>
            <a:r>
              <a:rPr lang="ar-SA" sz="2400" dirty="0" smtClean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العرض </a:t>
            </a:r>
            <a:r>
              <a:rPr lang="ar-SA" sz="2400" dirty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مع </a:t>
            </a:r>
            <a:r>
              <a:rPr lang="ar-SA" sz="2400" dirty="0" smtClean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ثبات </a:t>
            </a:r>
            <a:r>
              <a:rPr lang="ar-SA" sz="2400" dirty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ظروف </a:t>
            </a:r>
            <a:r>
              <a:rPr lang="ar-SA" sz="2400" dirty="0" smtClean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الطلب:</a:t>
            </a:r>
            <a:endParaRPr lang="en-US" sz="2400" dirty="0">
              <a:solidFill>
                <a:srgbClr val="C13018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513" y="2720876"/>
            <a:ext cx="8993909" cy="579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>
                <a:cs typeface="Sakkal Majalla" panose="02000000000000000000"/>
              </a:rPr>
              <a:t>قد تتغير الكمية المعروضة زيادة أو </a:t>
            </a:r>
            <a:r>
              <a:rPr lang="ar-BH" sz="2400" b="1" dirty="0" smtClean="0">
                <a:cs typeface="Sakkal Majalla" panose="02000000000000000000"/>
              </a:rPr>
              <a:t>نقصانًا </a:t>
            </a:r>
            <a:r>
              <a:rPr lang="ar-BH" sz="2400" b="1" dirty="0">
                <a:cs typeface="Sakkal Majalla" panose="02000000000000000000"/>
              </a:rPr>
              <a:t>مع ثبات الكمية المطلوبة لعدة أسباب منها</a:t>
            </a:r>
            <a:r>
              <a:rPr lang="ar-BH" sz="2400" b="1" dirty="0" smtClean="0">
                <a:cs typeface="Sakkal Majalla" panose="02000000000000000000"/>
              </a:rPr>
              <a:t>: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598" y="3405515"/>
            <a:ext cx="6977784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الانخفاض العام في تكاليف إنتاج السلعة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725" y="4193840"/>
            <a:ext cx="7317509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الانخفاض العام في أسعار عناصر الإنتاج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3410" y="4982165"/>
            <a:ext cx="5763765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التطور والتحسن التكنولوجي </a:t>
            </a:r>
            <a:r>
              <a:rPr lang="ar-BH" sz="2400" b="1" dirty="0" smtClean="0">
                <a:cs typeface="Sakkal Majalla" panose="02000000000000000000"/>
              </a:rPr>
              <a:t>للإنتاج.</a:t>
            </a:r>
            <a:endParaRPr lang="ar-BH" sz="2400" b="1" dirty="0"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54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cs typeface="+mj-cs"/>
              </a:rPr>
              <a:t>        </a:t>
            </a:r>
            <a:r>
              <a:rPr lang="ar-BH" sz="3600" b="1" dirty="0"/>
              <a:t>التغيرات في ظروف الطلب والعرض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39C5F-FB42-BB64-1E9E-1CBBD254E704}"/>
              </a:ext>
            </a:extLst>
          </p:cNvPr>
          <p:cNvSpPr/>
          <p:nvPr/>
        </p:nvSpPr>
        <p:spPr>
          <a:xfrm>
            <a:off x="12096" y="1242077"/>
            <a:ext cx="270847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نشاط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فردي 3-1-3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330ACB-DE53-AEAF-0B8C-ABECED1B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326" y="1771143"/>
            <a:ext cx="905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 smtClean="0">
                <a:cs typeface="Sakkal Majalla" panose="02000000000000000000"/>
              </a:rPr>
              <a:t>أمامك حالة رسم بياني لزيادة العرض مع ثبات الطلب، وآخر نقص العرض مع ثبات الكمية المطلوبة:</a:t>
            </a:r>
            <a:endParaRPr lang="ar-BH" sz="2400" dirty="0"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238" y="5461087"/>
            <a:ext cx="865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 smtClean="0">
                <a:cs typeface="Sakkal Majalla" panose="02000000000000000000"/>
              </a:rPr>
              <a:t>1- لاحظ </a:t>
            </a:r>
            <a:r>
              <a:rPr lang="ar-BH" sz="2400" dirty="0">
                <a:cs typeface="Sakkal Majalla" panose="02000000000000000000"/>
              </a:rPr>
              <a:t>أين تحرك منحنى </a:t>
            </a:r>
            <a:r>
              <a:rPr lang="ar-BH" sz="2400" dirty="0" smtClean="0">
                <a:cs typeface="Sakkal Majalla" panose="02000000000000000000"/>
              </a:rPr>
              <a:t>العرض </a:t>
            </a:r>
            <a:r>
              <a:rPr lang="ar-BH" sz="2400" dirty="0">
                <a:cs typeface="Sakkal Majalla" panose="02000000000000000000"/>
              </a:rPr>
              <a:t>في </a:t>
            </a:r>
            <a:r>
              <a:rPr lang="ar-BH" sz="2400" dirty="0" smtClean="0">
                <a:cs typeface="Sakkal Majalla" panose="02000000000000000000"/>
              </a:rPr>
              <a:t>الحالتين؟</a:t>
            </a:r>
          </a:p>
          <a:p>
            <a:pPr algn="r" rtl="1"/>
            <a:r>
              <a:rPr lang="ar-BH" sz="2400" dirty="0" smtClean="0">
                <a:cs typeface="Sakkal Majalla" panose="02000000000000000000"/>
              </a:rPr>
              <a:t>2- </a:t>
            </a:r>
            <a:r>
              <a:rPr lang="ar-BH" sz="2400" dirty="0">
                <a:cs typeface="Sakkal Majalla" panose="02000000000000000000"/>
              </a:rPr>
              <a:t>حدد سعر التوازن وكميته في حالة زيادة أو نقص </a:t>
            </a:r>
            <a:r>
              <a:rPr lang="ar-BH" sz="2400" dirty="0" smtClean="0">
                <a:cs typeface="Sakkal Majalla" panose="02000000000000000000"/>
              </a:rPr>
              <a:t>العرض.</a:t>
            </a:r>
            <a:endParaRPr lang="ar-BH" sz="2400" dirty="0">
              <a:cs typeface="Sakkal Majalla" panose="02000000000000000000"/>
            </a:endParaRPr>
          </a:p>
        </p:txBody>
      </p:sp>
      <p:grpSp>
        <p:nvGrpSpPr>
          <p:cNvPr id="15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633819" y="113575"/>
            <a:ext cx="1170762" cy="1059878"/>
            <a:chOff x="6649150" y="309350"/>
            <a:chExt cx="395800" cy="395800"/>
          </a:xfrm>
        </p:grpSpPr>
        <p:sp>
          <p:nvSpPr>
            <p:cNvPr id="16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1242" y="424369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397" t="51624" r="25111" b="11452"/>
          <a:stretch/>
        </p:blipFill>
        <p:spPr>
          <a:xfrm>
            <a:off x="963410" y="2683681"/>
            <a:ext cx="7145131" cy="25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18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3600" b="1" dirty="0" smtClean="0"/>
              <a:t>التغيرات في ظروف الطلب </a:t>
            </a:r>
            <a:r>
              <a:rPr lang="ar-BH" sz="3600" b="1" dirty="0"/>
              <a:t>والعرض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D7C2E-506A-2878-1375-FCFB5334A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42">
            <a:extLst>
              <a:ext uri="{FF2B5EF4-FFF2-40B4-BE49-F238E27FC236}">
                <a16:creationId xmlns="" xmlns:a16="http://schemas.microsoft.com/office/drawing/2014/main" id="{24B60668-2BB5-4D25-A24F-BC54C4705825}"/>
              </a:ext>
            </a:extLst>
          </p:cNvPr>
          <p:cNvSpPr/>
          <p:nvPr/>
        </p:nvSpPr>
        <p:spPr>
          <a:xfrm>
            <a:off x="3507346" y="1644592"/>
            <a:ext cx="5518711" cy="793808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3. تغير ظروف الطلب وظروف العرض معاً.</a:t>
            </a:r>
            <a:endParaRPr lang="en-US" sz="2400" dirty="0">
              <a:solidFill>
                <a:srgbClr val="C13018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590800"/>
            <a:ext cx="8833996" cy="11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>
                <a:cs typeface="Sakkal Majalla" panose="02000000000000000000"/>
              </a:rPr>
              <a:t>من المحتمل أن تتغير ظروف العرض والطلب معًا وفي الوقت نفسه، وهذا يشمل الحالات الآتية</a:t>
            </a:r>
            <a:r>
              <a:rPr lang="ar-BH" sz="2400" b="1" dirty="0" smtClean="0">
                <a:cs typeface="Sakkal Majalla" panose="02000000000000000000"/>
              </a:rPr>
              <a:t>: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546" y="3581400"/>
            <a:ext cx="5636654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زيادة الطلب مع نقص العرض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191000"/>
            <a:ext cx="4345709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زيادة العرض مع نقص الطلب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8806" y="4829765"/>
            <a:ext cx="4260836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زيادة الطلب والعرض معًا</a:t>
            </a:r>
            <a:r>
              <a:rPr lang="ar-BH" sz="2400" b="1" dirty="0" smtClean="0">
                <a:cs typeface="Sakkal Majalla" panose="0200000000000000000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2564" y="5432780"/>
            <a:ext cx="5629563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نقصان الطلب والعرض معًا.</a:t>
            </a:r>
            <a:endParaRPr lang="ar-BH" sz="2400" b="1" dirty="0"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800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984395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cs typeface="+mj-cs"/>
              </a:rPr>
              <a:t>        </a:t>
            </a:r>
            <a:r>
              <a:rPr lang="ar-BH" sz="3600" b="1" dirty="0"/>
              <a:t>التغيرات في ظروف الطلب والعرض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39C5F-FB42-BB64-1E9E-1CBBD254E704}"/>
              </a:ext>
            </a:extLst>
          </p:cNvPr>
          <p:cNvSpPr/>
          <p:nvPr/>
        </p:nvSpPr>
        <p:spPr>
          <a:xfrm>
            <a:off x="0" y="1189916"/>
            <a:ext cx="270847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نشاط جماعي 3-1-1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330ACB-DE53-AEAF-0B8C-ABECED1B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77200" y="115275"/>
            <a:ext cx="961736" cy="1015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7829" y="1617881"/>
            <a:ext cx="905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300" dirty="0" smtClean="0">
                <a:cs typeface="Sakkal Majalla" panose="02000000000000000000"/>
              </a:rPr>
              <a:t>تعاون مع زملائك لاستكمال كتابة حالة المنحنيات التالية وتحديد نقطة التوازن الجديدة:</a:t>
            </a:r>
            <a:endParaRPr lang="ar-BH" sz="2300" dirty="0">
              <a:cs typeface="Sakkal Majalla" panose="02000000000000000000"/>
            </a:endParaRPr>
          </a:p>
        </p:txBody>
      </p:sp>
      <p:grpSp>
        <p:nvGrpSpPr>
          <p:cNvPr id="15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633819" y="113575"/>
            <a:ext cx="1170762" cy="1016866"/>
            <a:chOff x="6649150" y="309350"/>
            <a:chExt cx="395800" cy="395800"/>
          </a:xfrm>
        </p:grpSpPr>
        <p:sp>
          <p:nvSpPr>
            <p:cNvPr id="16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1242" y="424369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13741" t="11560" r="36166" b="9303"/>
          <a:stretch/>
        </p:blipFill>
        <p:spPr>
          <a:xfrm>
            <a:off x="1188070" y="2102615"/>
            <a:ext cx="6870700" cy="42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2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286000" y="123852"/>
            <a:ext cx="6771409" cy="1247747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900" b="1" dirty="0" smtClean="0">
                <a:cs typeface="+mj-cs"/>
              </a:rPr>
              <a:t>   </a:t>
            </a:r>
            <a:r>
              <a:rPr lang="ar-SA" sz="3900" b="1" dirty="0" smtClean="0">
                <a:cs typeface="+mj-cs"/>
              </a:rPr>
              <a:t>  جهود مملكة البحرين في تحقيق توازن السوق</a:t>
            </a:r>
            <a:endParaRPr lang="ar-BH" sz="3900" b="1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DD1F0-0314-35CD-8D4F-B82026AA3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64" y="16002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 smtClean="0">
                <a:cs typeface="Sakkal Majalla" panose="02000000000000000000"/>
              </a:rPr>
              <a:t>تبنت معظم الدول في العالم نظمًا اقتصادية لحل المشكلات:</a:t>
            </a:r>
          </a:p>
          <a:p>
            <a:pPr algn="just" rtl="1"/>
            <a:endParaRPr lang="ar-BH" sz="2400" dirty="0" smtClean="0">
              <a:cs typeface="Sakkal Majalla" panose="02000000000000000000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BH" sz="2400" dirty="0">
                <a:cs typeface="Sakkal Majalla" panose="02000000000000000000"/>
              </a:rPr>
              <a:t> </a:t>
            </a:r>
            <a:r>
              <a:rPr lang="ar-BH" sz="2400" b="1" u="sng" dirty="0" smtClean="0">
                <a:solidFill>
                  <a:schemeClr val="accent6">
                    <a:lumMod val="75000"/>
                  </a:schemeClr>
                </a:solidFill>
                <a:cs typeface="Sakkal Majalla" panose="02000000000000000000"/>
              </a:rPr>
              <a:t>النظام الاقتصادي الرأسمالي </a:t>
            </a:r>
            <a:r>
              <a:rPr lang="ar-BH" sz="2000" b="1" dirty="0">
                <a:cs typeface="Sakkal Majalla" panose="02000000000000000000"/>
              </a:rPr>
              <a:t>من أقدم النظم الاقتصادية المعاصرة التي تعتمد على </a:t>
            </a:r>
            <a:r>
              <a:rPr lang="ar-BH" sz="2000" b="1" dirty="0" smtClean="0">
                <a:cs typeface="Sakkal Majalla" panose="02000000000000000000"/>
              </a:rPr>
              <a:t>الملكية </a:t>
            </a:r>
            <a:r>
              <a:rPr lang="ar-BH" sz="2000" b="1" dirty="0">
                <a:cs typeface="Sakkal Majalla" panose="02000000000000000000"/>
              </a:rPr>
              <a:t>الفردية وحرية الفرد في توظيف ما يملكه من عوامل الإنتاج لتحقيق </a:t>
            </a:r>
            <a:r>
              <a:rPr lang="ar-BH" sz="2000" b="1" dirty="0" smtClean="0">
                <a:cs typeface="Sakkal Majalla" panose="02000000000000000000"/>
              </a:rPr>
              <a:t>الأرباح.</a:t>
            </a:r>
          </a:p>
          <a:p>
            <a:pPr algn="just" rtl="1"/>
            <a:endParaRPr lang="ar-BH" sz="2400" dirty="0" smtClean="0">
              <a:cs typeface="Sakkal Majalla" panose="02000000000000000000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BH" sz="2400" b="1" u="sng" dirty="0" smtClean="0">
                <a:solidFill>
                  <a:schemeClr val="accent6">
                    <a:lumMod val="75000"/>
                  </a:schemeClr>
                </a:solidFill>
                <a:cs typeface="Sakkal Majalla" panose="02000000000000000000"/>
              </a:rPr>
              <a:t>النظام </a:t>
            </a:r>
            <a:r>
              <a:rPr lang="ar-BH" sz="2400" b="1" u="sng" dirty="0">
                <a:solidFill>
                  <a:schemeClr val="accent6">
                    <a:lumMod val="75000"/>
                  </a:schemeClr>
                </a:solidFill>
                <a:cs typeface="Sakkal Majalla" panose="02000000000000000000"/>
              </a:rPr>
              <a:t>الاقتصادي </a:t>
            </a:r>
            <a:r>
              <a:rPr lang="ar-BH" sz="2400" b="1" u="sng" dirty="0" smtClean="0">
                <a:solidFill>
                  <a:schemeClr val="accent6">
                    <a:lumMod val="75000"/>
                  </a:schemeClr>
                </a:solidFill>
                <a:cs typeface="Sakkal Majalla" panose="02000000000000000000"/>
              </a:rPr>
              <a:t>الاشتراكي</a:t>
            </a:r>
            <a:r>
              <a:rPr lang="ar-BH" sz="2400" b="1" dirty="0" smtClean="0">
                <a:cs typeface="Sakkal Majalla" panose="02000000000000000000"/>
              </a:rPr>
              <a:t> </a:t>
            </a:r>
            <a:r>
              <a:rPr lang="ar-BH" sz="2000" b="1" dirty="0" smtClean="0">
                <a:cs typeface="Sakkal Majalla" panose="02000000000000000000"/>
              </a:rPr>
              <a:t>الذي </a:t>
            </a:r>
            <a:r>
              <a:rPr lang="ar-BH" sz="2000" b="1" dirty="0">
                <a:cs typeface="Sakkal Majalla" panose="02000000000000000000"/>
              </a:rPr>
              <a:t>تمتلك الدولة فيه عوامل </a:t>
            </a:r>
            <a:r>
              <a:rPr lang="ar-BH" sz="2000" b="1" dirty="0" smtClean="0">
                <a:cs typeface="Sakkal Majalla" panose="02000000000000000000"/>
              </a:rPr>
              <a:t>الإنتاج. </a:t>
            </a:r>
          </a:p>
          <a:p>
            <a:pPr algn="just" rtl="1"/>
            <a:endParaRPr lang="ar-BH" sz="2400" dirty="0" smtClean="0">
              <a:cs typeface="Sakkal Majalla" panose="02000000000000000000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BH" sz="2400" b="1" u="sng" dirty="0" smtClean="0">
                <a:solidFill>
                  <a:schemeClr val="accent6">
                    <a:lumMod val="75000"/>
                  </a:schemeClr>
                </a:solidFill>
                <a:cs typeface="Sakkal Majalla" panose="02000000000000000000"/>
              </a:rPr>
              <a:t>النظام </a:t>
            </a:r>
            <a:r>
              <a:rPr lang="ar-BH" sz="2400" b="1" u="sng" dirty="0">
                <a:solidFill>
                  <a:schemeClr val="accent6">
                    <a:lumMod val="75000"/>
                  </a:schemeClr>
                </a:solidFill>
                <a:cs typeface="Sakkal Majalla" panose="02000000000000000000"/>
              </a:rPr>
              <a:t>الاقتصادي المختلط</a:t>
            </a:r>
            <a:r>
              <a:rPr lang="ar-BH" sz="2400" b="1" dirty="0">
                <a:cs typeface="Sakkal Majalla" panose="02000000000000000000"/>
              </a:rPr>
              <a:t> </a:t>
            </a:r>
            <a:r>
              <a:rPr lang="ar-BH" sz="2000" b="1" dirty="0" smtClean="0">
                <a:cs typeface="Sakkal Majalla" panose="02000000000000000000"/>
              </a:rPr>
              <a:t>يجمع بين مزايا </a:t>
            </a:r>
            <a:r>
              <a:rPr lang="ar-BH" sz="2000" b="1" dirty="0">
                <a:cs typeface="Sakkal Majalla" panose="02000000000000000000"/>
              </a:rPr>
              <a:t>النظامين ويتلافى عيوبهما، وقد تبنت مملكة </a:t>
            </a:r>
            <a:r>
              <a:rPr lang="ar-BH" sz="2000" b="1" dirty="0" smtClean="0">
                <a:cs typeface="Sakkal Majalla" panose="02000000000000000000"/>
              </a:rPr>
              <a:t>البحرين من </a:t>
            </a:r>
            <a:r>
              <a:rPr lang="ar-BH" sz="2000" b="1" dirty="0">
                <a:cs typeface="Sakkal Majalla" panose="02000000000000000000"/>
              </a:rPr>
              <a:t>خلال الحرية الاقتصادية للأفراد مع توجيه وتخطيط من قبل الدولة </a:t>
            </a:r>
            <a:r>
              <a:rPr lang="ar-BH" sz="2000" b="1" dirty="0" smtClean="0">
                <a:cs typeface="Sakkal Majalla" panose="02000000000000000000"/>
              </a:rPr>
              <a:t>حيث تمتلك </a:t>
            </a:r>
            <a:r>
              <a:rPr lang="ar-BH" sz="2000" b="1" dirty="0">
                <a:cs typeface="Sakkal Majalla" panose="02000000000000000000"/>
              </a:rPr>
              <a:t>الدولة الصناعات المهمة التي </a:t>
            </a:r>
            <a:r>
              <a:rPr lang="ar-BH" sz="2000" b="1" dirty="0" smtClean="0">
                <a:cs typeface="Sakkal Majalla" panose="02000000000000000000"/>
              </a:rPr>
              <a:t>يعرف </a:t>
            </a:r>
            <a:r>
              <a:rPr lang="ar-BH" sz="2000" b="1" dirty="0">
                <a:cs typeface="Sakkal Majalla" panose="02000000000000000000"/>
              </a:rPr>
              <a:t>عنها الأفراد كالنفط والنقل والكهرباء والاتصالات حتى مع </a:t>
            </a:r>
            <a:r>
              <a:rPr lang="ar-BH" sz="2000" b="1" dirty="0" smtClean="0">
                <a:cs typeface="Sakkal Majalla" panose="02000000000000000000"/>
              </a:rPr>
              <a:t>تخصيص بعضها </a:t>
            </a:r>
            <a:r>
              <a:rPr lang="ar-BH" sz="2000" b="1" dirty="0">
                <a:cs typeface="Sakkal Majalla" panose="02000000000000000000"/>
              </a:rPr>
              <a:t>يبقى للدولة دور الإشراف والمحافظة على نوعية وجودة المنتج </a:t>
            </a:r>
            <a:r>
              <a:rPr lang="ar-BH" sz="2000" b="1" dirty="0" smtClean="0">
                <a:cs typeface="Sakkal Majalla" panose="02000000000000000000"/>
              </a:rPr>
              <a:t>والخدمة.</a:t>
            </a:r>
            <a:endParaRPr lang="ar-BH" sz="2000" b="1" dirty="0"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539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286000" y="123852"/>
            <a:ext cx="6771409" cy="1323947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900" b="1" dirty="0" smtClean="0">
                <a:cs typeface="+mj-cs"/>
              </a:rPr>
              <a:t>   </a:t>
            </a:r>
            <a:r>
              <a:rPr lang="ar-SA" sz="3900" b="1" dirty="0" smtClean="0">
                <a:cs typeface="+mj-cs"/>
              </a:rPr>
              <a:t>  جهود مملكة البحرين في تحقيق توازن السوق</a:t>
            </a:r>
            <a:endParaRPr lang="ar-BH" sz="3900" b="1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DD1F0-0314-35CD-8D4F-B82026AA3B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990" y="18288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>
                <a:cs typeface="Sakkal Majalla" panose="02000000000000000000"/>
              </a:rPr>
              <a:t>ومن خصائص النظام </a:t>
            </a:r>
            <a:r>
              <a:rPr lang="ar-BH" sz="2400" b="1" dirty="0" smtClean="0">
                <a:cs typeface="Sakkal Majalla" panose="02000000000000000000"/>
              </a:rPr>
              <a:t>المختلط حرص </a:t>
            </a:r>
            <a:r>
              <a:rPr lang="ar-BH" sz="2400" b="1" dirty="0">
                <a:cs typeface="Sakkal Majalla" panose="02000000000000000000"/>
              </a:rPr>
              <a:t>الدولة على إعداد الخطة الاقتصادية التي تحقق التوظيف الكامل لعناصر الإنتاج في المجتمع، </a:t>
            </a:r>
            <a:r>
              <a:rPr lang="ar-BH" sz="2400" b="1" dirty="0" smtClean="0">
                <a:cs typeface="Sakkal Majalla" panose="02000000000000000000"/>
              </a:rPr>
              <a:t>ومواجهة التضخم</a:t>
            </a:r>
            <a:r>
              <a:rPr lang="ar-BH" sz="2400" b="1" dirty="0">
                <a:cs typeface="Sakkal Majalla" panose="02000000000000000000"/>
              </a:rPr>
              <a:t>، والسعي إلى المحافظة على تحقيق توزان السوق من السلع و الخدمات من خلال تنفيذ الآتي</a:t>
            </a:r>
            <a:r>
              <a:rPr lang="ar-BH" sz="2400" b="1" dirty="0" smtClean="0">
                <a:cs typeface="Sakkal Majalla" panose="02000000000000000000"/>
              </a:rPr>
              <a:t>:</a:t>
            </a:r>
          </a:p>
          <a:p>
            <a:pPr algn="just" rtl="1"/>
            <a:endParaRPr lang="ar-BH" sz="2400" b="1" dirty="0">
              <a:cs typeface="Sakkal Majalla" panose="02000000000000000000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sz="2400" b="1" dirty="0">
                <a:cs typeface="Sakkal Majalla" panose="02000000000000000000"/>
              </a:rPr>
              <a:t>وضع السياسات النقدية والمالية. </a:t>
            </a:r>
            <a:endParaRPr lang="ar-BH" sz="2400" b="1" dirty="0" smtClean="0">
              <a:cs typeface="Sakkal Majalla" panose="02000000000000000000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cs typeface="Sakkal Majalla" panose="02000000000000000000"/>
              </a:rPr>
              <a:t>الرقابة </a:t>
            </a:r>
            <a:r>
              <a:rPr lang="ar-BH" sz="2400" b="1" dirty="0">
                <a:cs typeface="Sakkal Majalla" panose="02000000000000000000"/>
              </a:rPr>
              <a:t>العامة على رؤوس الأموال. </a:t>
            </a:r>
            <a:endParaRPr lang="ar-BH" sz="2400" b="1" dirty="0" smtClean="0">
              <a:cs typeface="Sakkal Majalla" panose="02000000000000000000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cs typeface="Sakkal Majalla" panose="02000000000000000000"/>
              </a:rPr>
              <a:t>إعادة </a:t>
            </a:r>
            <a:r>
              <a:rPr lang="ar-BH" sz="2400" b="1" dirty="0">
                <a:cs typeface="Sakkal Majalla" panose="02000000000000000000"/>
              </a:rPr>
              <a:t>توزيع الدخل من خلال </a:t>
            </a:r>
            <a:r>
              <a:rPr lang="ar-BH" sz="2400" b="1" dirty="0" smtClean="0">
                <a:cs typeface="Sakkal Majalla" panose="02000000000000000000"/>
              </a:rPr>
              <a:t>الرسوم </a:t>
            </a:r>
            <a:r>
              <a:rPr lang="ar-BH" sz="2400" b="1" dirty="0">
                <a:cs typeface="Sakkal Majalla" panose="02000000000000000000"/>
              </a:rPr>
              <a:t>والضرائب. </a:t>
            </a:r>
            <a:endParaRPr lang="ar-BH" sz="2400" b="1" dirty="0" smtClean="0">
              <a:cs typeface="Sakkal Majalla" panose="02000000000000000000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BH" sz="2400" b="1" dirty="0" smtClean="0">
                <a:cs typeface="Sakkal Majalla" panose="02000000000000000000"/>
              </a:rPr>
              <a:t>تقديم </a:t>
            </a:r>
            <a:r>
              <a:rPr lang="ar-BH" sz="2400" b="1" dirty="0">
                <a:cs typeface="Sakkal Majalla" panose="02000000000000000000"/>
              </a:rPr>
              <a:t>الدعم والإعانات والخدمات للمجتمع</a:t>
            </a:r>
            <a:r>
              <a:rPr lang="ar-BH" sz="2400" dirty="0">
                <a:cs typeface="Sakkal Majalla" panose="020000000000000000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4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39C5F-FB42-BB64-1E9E-1CBBD254E704}"/>
              </a:ext>
            </a:extLst>
          </p:cNvPr>
          <p:cNvSpPr/>
          <p:nvPr/>
        </p:nvSpPr>
        <p:spPr>
          <a:xfrm>
            <a:off x="0" y="1214735"/>
            <a:ext cx="270847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نشاط فردي 3-1-4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330ACB-DE53-AEAF-0B8C-ABECED1B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77200" y="115275"/>
            <a:ext cx="961736" cy="1015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873484"/>
            <a:ext cx="88065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cs typeface="Sakkal Majalla" panose="02000000000000000000"/>
              </a:rPr>
              <a:t>تحرص مملكة البحرين على تحقيق التوزان في توفير السلع والخدمات الضرورية خلال </a:t>
            </a:r>
            <a:r>
              <a:rPr lang="ar-BH" sz="2400" dirty="0" smtClean="0">
                <a:cs typeface="Sakkal Majalla" panose="02000000000000000000"/>
              </a:rPr>
              <a:t>المناسبات</a:t>
            </a:r>
            <a:r>
              <a:rPr lang="ar-BH" sz="2400" dirty="0">
                <a:cs typeface="Sakkal Majalla" panose="02000000000000000000"/>
              </a:rPr>
              <a:t> </a:t>
            </a:r>
            <a:r>
              <a:rPr lang="ar-BH" sz="2400" dirty="0" smtClean="0">
                <a:cs typeface="Sakkal Majalla" panose="02000000000000000000"/>
              </a:rPr>
              <a:t>كشهر </a:t>
            </a:r>
            <a:r>
              <a:rPr lang="ar-BH" sz="2400" dirty="0">
                <a:cs typeface="Sakkal Majalla" panose="02000000000000000000"/>
              </a:rPr>
              <a:t>رمضان </a:t>
            </a:r>
            <a:r>
              <a:rPr lang="ar-BH" sz="2400" dirty="0" smtClean="0">
                <a:cs typeface="Sakkal Majalla" panose="02000000000000000000"/>
              </a:rPr>
              <a:t>والأعياد </a:t>
            </a:r>
            <a:r>
              <a:rPr lang="ar-BH" sz="2400" dirty="0">
                <a:cs typeface="Sakkal Majalla" panose="02000000000000000000"/>
              </a:rPr>
              <a:t>من كل عام، وضح جهود مملكة البحرين في تحقيق توزان السوق من </a:t>
            </a:r>
            <a:r>
              <a:rPr lang="ar-BH" sz="2400" dirty="0" smtClean="0">
                <a:cs typeface="Sakkal Majalla" panose="02000000000000000000"/>
              </a:rPr>
              <a:t>خلال المؤسسات </a:t>
            </a:r>
            <a:r>
              <a:rPr lang="ar-BH" sz="2400" dirty="0">
                <a:cs typeface="Sakkal Majalla" panose="02000000000000000000"/>
              </a:rPr>
              <a:t>التالية</a:t>
            </a:r>
            <a:r>
              <a:rPr lang="ar-BH" sz="2400" dirty="0" smtClean="0">
                <a:cs typeface="Sakkal Majalla" panose="02000000000000000000"/>
              </a:rPr>
              <a:t>:</a:t>
            </a:r>
          </a:p>
          <a:p>
            <a:pPr algn="just" rtl="1"/>
            <a:endParaRPr lang="ar-BH" sz="1600" dirty="0">
              <a:cs typeface="Sakkal Majalla" panose="02000000000000000000"/>
            </a:endParaRPr>
          </a:p>
          <a:p>
            <a:pPr algn="just" rtl="1">
              <a:lnSpc>
                <a:spcPct val="150000"/>
              </a:lnSpc>
            </a:pPr>
            <a:r>
              <a:rPr lang="ar-BH" sz="2400" dirty="0">
                <a:cs typeface="Sakkal Majalla" panose="02000000000000000000"/>
              </a:rPr>
              <a:t>• وزارة الصناعة والتجارة.</a:t>
            </a:r>
          </a:p>
          <a:p>
            <a:pPr algn="just" rtl="1">
              <a:lnSpc>
                <a:spcPct val="150000"/>
              </a:lnSpc>
            </a:pPr>
            <a:r>
              <a:rPr lang="ar-BH" sz="2400" dirty="0">
                <a:cs typeface="Sakkal Majalla" panose="02000000000000000000"/>
              </a:rPr>
              <a:t>• غرفة تجارة وصناعة البحرين.</a:t>
            </a:r>
          </a:p>
          <a:p>
            <a:pPr algn="just" rtl="1">
              <a:lnSpc>
                <a:spcPct val="150000"/>
              </a:lnSpc>
            </a:pPr>
            <a:r>
              <a:rPr lang="ar-BH" sz="2400" dirty="0">
                <a:cs typeface="Sakkal Majalla" panose="02000000000000000000"/>
              </a:rPr>
              <a:t>• إدارة حماية المستهلك.</a:t>
            </a:r>
          </a:p>
          <a:p>
            <a:pPr algn="just" rtl="1">
              <a:lnSpc>
                <a:spcPct val="150000"/>
              </a:lnSpc>
            </a:pPr>
            <a:r>
              <a:rPr lang="ar-BH" sz="2400" dirty="0">
                <a:cs typeface="Sakkal Majalla" panose="02000000000000000000"/>
              </a:rPr>
              <a:t>• شركة البحرين لمطاحن الدقيق.</a:t>
            </a:r>
            <a:endParaRPr lang="ar-BH" sz="2300" dirty="0">
              <a:cs typeface="Sakkal Majalla" panose="02000000000000000000"/>
            </a:endParaRPr>
          </a:p>
        </p:txBody>
      </p:sp>
      <p:grpSp>
        <p:nvGrpSpPr>
          <p:cNvPr id="15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633819" y="113575"/>
            <a:ext cx="1170762" cy="1016866"/>
            <a:chOff x="6649150" y="309350"/>
            <a:chExt cx="395800" cy="395800"/>
          </a:xfrm>
        </p:grpSpPr>
        <p:sp>
          <p:nvSpPr>
            <p:cNvPr id="16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1242" y="424369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pic>
        <p:nvPicPr>
          <p:cNvPr id="39" name="Picture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0" y="3080730"/>
            <a:ext cx="3583984" cy="2426792"/>
          </a:xfrm>
          <a:prstGeom prst="rect">
            <a:avLst/>
          </a:prstGeom>
          <a:noFill/>
          <a:ln w="19050">
            <a:solidFill>
              <a:srgbClr val="261D00"/>
            </a:solidFill>
          </a:ln>
        </p:spPr>
      </p:pic>
      <p:sp>
        <p:nvSpPr>
          <p:cNvPr id="41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809605" y="123852"/>
            <a:ext cx="6247804" cy="1247747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900" b="1" dirty="0" smtClean="0">
                <a:cs typeface="+mj-cs"/>
              </a:rPr>
              <a:t>   </a:t>
            </a:r>
            <a:r>
              <a:rPr lang="ar-SA" sz="3900" b="1" dirty="0" smtClean="0">
                <a:cs typeface="+mj-cs"/>
              </a:rPr>
              <a:t>  جهود مملكة البحرين في تحقيق توازن السوق</a:t>
            </a:r>
            <a:endParaRPr lang="ar-BH" sz="3900" b="1" dirty="0"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00DD1F0-0314-35CD-8D4F-B82026AA3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81368" y="190171"/>
            <a:ext cx="95756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26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131753"/>
            <a:ext cx="8905009" cy="492443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BH" sz="26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منطقة الفائض في منحنى العرض والطلب (توازن السوق) تعني</a:t>
            </a:r>
            <a:r>
              <a:rPr lang="ar-BH" sz="2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BH" sz="2600" b="1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020495" y="2817171"/>
            <a:ext cx="3812746" cy="99283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الكمية المعروضة أكبر من الكمية المطلوبة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6610" y="1354003"/>
            <a:ext cx="64008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اضغط على مربع الإجابة الصحيحة في ما يلي: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AAA1A526-0BF3-F76F-A81F-6C903EED4DE2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600" b="1" dirty="0">
                <a:cs typeface="+mj-cs"/>
              </a:rPr>
              <a:t>        </a:t>
            </a: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التقويم</a:t>
            </a: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ee Question Marks Transparent, Download Free Question Marks Transparent  png images, Free ClipArts on Clipart Library">
            <a:extLst>
              <a:ext uri="{FF2B5EF4-FFF2-40B4-BE49-F238E27FC236}">
                <a16:creationId xmlns:a16="http://schemas.microsoft.com/office/drawing/2014/main" xmlns="" id="{115E78F7-6D47-1803-C4E3-C2DFD679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889123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10">
            <a:hlinkClick r:id="rId5" action="ppaction://hlinksldjump"/>
          </p:cNvPr>
          <p:cNvSpPr/>
          <p:nvPr/>
        </p:nvSpPr>
        <p:spPr>
          <a:xfrm>
            <a:off x="457200" y="2850714"/>
            <a:ext cx="3835284" cy="10058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الكمية المعروضة تساوي الكمية المطلوبة.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89397" y="4085666"/>
            <a:ext cx="3835284" cy="10058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الكمية المعروضة والمطلوبة تساوي صفر.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lowchart: Terminator 12">
            <a:hlinkClick r:id="rId5" action="ppaction://hlinksldjump"/>
          </p:cNvPr>
          <p:cNvSpPr/>
          <p:nvPr/>
        </p:nvSpPr>
        <p:spPr>
          <a:xfrm>
            <a:off x="5020495" y="4085666"/>
            <a:ext cx="3835284" cy="10058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الكمية المطلوبة أكبر من الكمية المعروضة.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99" y="1698874"/>
            <a:ext cx="8905009" cy="523220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يتحدد سعر السلعة بناءً على تفاعل قوى</a:t>
            </a:r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876800" y="3909499"/>
            <a:ext cx="3835284" cy="94373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والطلب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>
            <a:hlinkClick r:id="rId4" action="ppaction://hlinksldjump"/>
          </p:cNvPr>
          <p:cNvSpPr/>
          <p:nvPr/>
        </p:nvSpPr>
        <p:spPr>
          <a:xfrm>
            <a:off x="625591" y="3909499"/>
            <a:ext cx="3835284" cy="94373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مستدير الزوايا 13">
            <a:extLst>
              <a:ext uri="{FF2B5EF4-FFF2-40B4-BE49-F238E27FC236}">
                <a16:creationId xmlns:a16="http://schemas.microsoft.com/office/drawing/2014/main" xmlns="" id="{ECE63E45-44C2-F4B5-D82F-C20FEF95E097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600" b="1" dirty="0">
                <a:cs typeface="+mj-cs"/>
              </a:rPr>
              <a:t>        </a:t>
            </a: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التقويم</a:t>
            </a: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Free Question Marks Transparent, Download Free Question Marks Transparent  png images, Free ClipArts on Clipart Library">
            <a:extLst>
              <a:ext uri="{FF2B5EF4-FFF2-40B4-BE49-F238E27FC236}">
                <a16:creationId xmlns:a16="http://schemas.microsoft.com/office/drawing/2014/main" xmlns="" id="{88FC2E14-D5C7-4EE4-357E-27C30B82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889123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625591" y="2736433"/>
            <a:ext cx="3835284" cy="94373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4876800" y="2736432"/>
            <a:ext cx="3835284" cy="94373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الطلب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2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C86C6B-F3D9-4D33-AC2E-D5A2EAFBD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7708"/>
            <a:ext cx="1855398" cy="1877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4046">
            <a:off x="383042" y="962081"/>
            <a:ext cx="3586554" cy="1885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160124-8B51-A48E-9CF0-AE4D42CE3BB8}"/>
              </a:ext>
            </a:extLst>
          </p:cNvPr>
          <p:cNvSpPr/>
          <p:nvPr/>
        </p:nvSpPr>
        <p:spPr>
          <a:xfrm>
            <a:off x="3283530" y="1826653"/>
            <a:ext cx="5715000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BH" sz="12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6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توازن </a:t>
            </a:r>
            <a:r>
              <a:rPr lang="ar-SA" sz="6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السوق</a:t>
            </a:r>
            <a:endParaRPr lang="ar-BH" sz="6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9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C343B1-A778-A8B8-1B18-E8B18AA2CE82}"/>
              </a:ext>
            </a:extLst>
          </p:cNvPr>
          <p:cNvSpPr txBox="1"/>
          <p:nvPr/>
        </p:nvSpPr>
        <p:spPr>
          <a:xfrm>
            <a:off x="3357420" y="3179468"/>
            <a:ext cx="472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800" dirty="0" smtClean="0">
                <a:solidFill>
                  <a:srgbClr val="000000"/>
                </a:solidFill>
                <a:latin typeface="Simplified Arabic"/>
                <a:ea typeface="Calibri" panose="020F0502020204030204" pitchFamily="34" charset="0"/>
                <a:cs typeface="Sakkal Majalla" panose="02000000000000000000"/>
              </a:rPr>
              <a:t>توازن السوق.</a:t>
            </a:r>
            <a:endParaRPr lang="ar-BH" dirty="0">
              <a:latin typeface="Simplified Arabic"/>
              <a:ea typeface="Calibri" panose="020F0502020204030204" pitchFamily="34" charset="0"/>
              <a:cs typeface="Sakkal Majalla" panose="02000000000000000000"/>
            </a:endParaRPr>
          </a:p>
          <a:p>
            <a:pPr marL="457200" marR="0" lvl="0" indent="-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800" dirty="0" smtClean="0">
                <a:solidFill>
                  <a:srgbClr val="000000"/>
                </a:solidFill>
                <a:latin typeface="Simplified Arabic"/>
                <a:ea typeface="Calibri" panose="020F0502020204030204" pitchFamily="34" charset="0"/>
                <a:cs typeface="Sakkal Majalla" panose="02000000000000000000"/>
              </a:rPr>
              <a:t>كمية وسعر التوازن.</a:t>
            </a:r>
            <a:endParaRPr lang="en-US" dirty="0">
              <a:latin typeface="Simplified Arabic"/>
              <a:ea typeface="Calibri" panose="020F0502020204030204" pitchFamily="34" charset="0"/>
              <a:cs typeface="Sakkal Majalla" panose="02000000000000000000"/>
            </a:endParaRPr>
          </a:p>
          <a:p>
            <a:pPr marL="457200" lvl="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dirty="0" smtClean="0">
                <a:solidFill>
                  <a:srgbClr val="000000"/>
                </a:solidFill>
                <a:latin typeface="Simplified Arabic"/>
                <a:ea typeface="Calibri" panose="020F0502020204030204" pitchFamily="34" charset="0"/>
                <a:cs typeface="Sakkal Majalla" panose="02000000000000000000"/>
              </a:rPr>
              <a:t>نترجم التوازن إلى رسم بياني.</a:t>
            </a:r>
          </a:p>
          <a:p>
            <a:pPr marL="457200" lvl="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dirty="0" smtClean="0">
                <a:solidFill>
                  <a:srgbClr val="000000"/>
                </a:solidFill>
                <a:latin typeface="Simplified Arabic"/>
                <a:ea typeface="Calibri" panose="020F0502020204030204" pitchFamily="34" charset="0"/>
                <a:cs typeface="Sakkal Majalla" panose="02000000000000000000"/>
              </a:rPr>
              <a:t>التغيرات المؤثرة في سعر التوازن.</a:t>
            </a:r>
            <a:endParaRPr lang="en-US" dirty="0">
              <a:solidFill>
                <a:prstClr val="black"/>
              </a:solidFill>
              <a:latin typeface="Simplified Arabic"/>
              <a:ea typeface="Calibri" panose="020F0502020204030204" pitchFamily="34" charset="0"/>
              <a:cs typeface="Sakkal Majalla" panose="02000000000000000000"/>
            </a:endParaRPr>
          </a:p>
          <a:p>
            <a:pPr marL="457200" marR="0" lvl="0" indent="-4572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sz="2800" dirty="0" smtClean="0">
                <a:solidFill>
                  <a:srgbClr val="000000"/>
                </a:solidFill>
                <a:latin typeface="Simplified Arabic"/>
                <a:ea typeface="Calibri" panose="020F0502020204030204" pitchFamily="34" charset="0"/>
                <a:cs typeface="Sakkal Majalla" panose="02000000000000000000"/>
              </a:rPr>
              <a:t>التوازن في سوق مملكة البحرين.</a:t>
            </a:r>
            <a:endParaRPr lang="en-US" dirty="0">
              <a:latin typeface="Simplified Arabic"/>
              <a:ea typeface="Calibri" panose="020F0502020204030204" pitchFamily="34" charset="0"/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37973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1" y="1654199"/>
            <a:ext cx="8981208" cy="954107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من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الضروري أن تتساوى الكمية المعروضة من السلعة في السوق مع الكمية المنتجة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257800" y="326177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>
            <a:hlinkClick r:id="rId4" action="ppaction://hlinksldjump"/>
          </p:cNvPr>
          <p:cNvSpPr/>
          <p:nvPr/>
        </p:nvSpPr>
        <p:spPr>
          <a:xfrm>
            <a:off x="2438400" y="326177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مستدير الزوايا 13">
            <a:extLst>
              <a:ext uri="{FF2B5EF4-FFF2-40B4-BE49-F238E27FC236}">
                <a16:creationId xmlns:a16="http://schemas.microsoft.com/office/drawing/2014/main" xmlns="" id="{679AA003-2912-AE60-C831-1852FE227B53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600" b="1" dirty="0">
                <a:cs typeface="+mj-cs"/>
              </a:rPr>
              <a:t>        </a:t>
            </a: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التقويم</a:t>
            </a: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Free Question Marks Transparent, Download Free Question Marks Transparent  png images, Free ClipArts on Clipart Library">
            <a:extLst>
              <a:ext uri="{FF2B5EF4-FFF2-40B4-BE49-F238E27FC236}">
                <a16:creationId xmlns:a16="http://schemas.microsoft.com/office/drawing/2014/main" xmlns="" id="{1D166BC7-3948-8C84-FF3E-6DCE04D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889123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64" y="1544046"/>
            <a:ext cx="8915401" cy="954107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</a:t>
            </a:r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انتقال 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منحنى العرض إلى جهة اليمين يدل على انخفاض أسعار المواد الأولية الداخلية في إنتاج السلعة</a:t>
            </a:r>
            <a:r>
              <a:rPr lang="ar-B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518160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>
            <a:hlinkClick r:id="rId4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مستدير الزوايا 13">
            <a:extLst>
              <a:ext uri="{FF2B5EF4-FFF2-40B4-BE49-F238E27FC236}">
                <a16:creationId xmlns:a16="http://schemas.microsoft.com/office/drawing/2014/main" xmlns="" id="{96EF4695-92BD-82CC-D738-4DED32722D86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600" b="1" dirty="0">
                <a:cs typeface="+mj-cs"/>
              </a:rPr>
              <a:t>        </a:t>
            </a: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التقويم</a:t>
            </a: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Free Question Marks Transparent, Download Free Question Marks Transparent  png images, Free ClipArts on Clipart Library">
            <a:extLst>
              <a:ext uri="{FF2B5EF4-FFF2-40B4-BE49-F238E27FC236}">
                <a16:creationId xmlns:a16="http://schemas.microsoft.com/office/drawing/2014/main" xmlns="" id="{495B6AB7-183C-96AE-2613-372280B0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889123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4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0" y="1836362"/>
            <a:ext cx="3263897" cy="461665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1. ما المقصود </a:t>
            </a:r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بتوازن السوق؟</a:t>
            </a:r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AAA1A526-0BF3-F76F-A81F-6C903EED4DE2}"/>
              </a:ext>
            </a:extLst>
          </p:cNvPr>
          <p:cNvSpPr/>
          <p:nvPr/>
        </p:nvSpPr>
        <p:spPr>
          <a:xfrm>
            <a:off x="2654297" y="66398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600" b="1" dirty="0">
                <a:cs typeface="+mj-cs"/>
              </a:rPr>
              <a:t>        </a:t>
            </a: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التقويم</a:t>
            </a: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ee Question Marks Transparent, Download Free Question Marks Transparent  png images, Free ClipArts on Clipart Library">
            <a:extLst>
              <a:ext uri="{FF2B5EF4-FFF2-40B4-BE49-F238E27FC236}">
                <a16:creationId xmlns:a16="http://schemas.microsoft.com/office/drawing/2014/main" xmlns="" id="{115E78F7-6D47-1803-C4E3-C2DFD679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939"/>
            <a:ext cx="889123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C263F1-0B7E-2F73-B11C-B977FDD08240}"/>
              </a:ext>
            </a:extLst>
          </p:cNvPr>
          <p:cNvSpPr txBox="1"/>
          <p:nvPr/>
        </p:nvSpPr>
        <p:spPr>
          <a:xfrm>
            <a:off x="2654297" y="3372549"/>
            <a:ext cx="6400799" cy="3046988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 أنظر إلى </a:t>
            </a:r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الشكل الآتي، ثم أجب عن الأسئلة التي تليه.</a:t>
            </a: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110C68-3ABB-7198-1784-1D0F48D65121}"/>
              </a:ext>
            </a:extLst>
          </p:cNvPr>
          <p:cNvSpPr/>
          <p:nvPr/>
        </p:nvSpPr>
        <p:spPr>
          <a:xfrm>
            <a:off x="3960088" y="1132626"/>
            <a:ext cx="5095009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عن الأسئلة الآتية: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84A91D-A03E-88A9-50E0-8E24367CE2BC}"/>
              </a:ext>
            </a:extLst>
          </p:cNvPr>
          <p:cNvSpPr txBox="1"/>
          <p:nvPr/>
        </p:nvSpPr>
        <p:spPr>
          <a:xfrm>
            <a:off x="88902" y="2282780"/>
            <a:ext cx="8966195" cy="882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 algn="just" rtl="1">
              <a:lnSpc>
                <a:spcPct val="107000"/>
              </a:lnSpc>
              <a:buClr>
                <a:srgbClr val="ED7D31"/>
              </a:buClr>
              <a:buSzPts val="1400"/>
            </a:pPr>
            <a:r>
              <a:rPr lang="ar-BH" sz="24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ج1: </a:t>
            </a:r>
            <a:r>
              <a:rPr lang="ar-BH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يقوم السوق بالتنسيق بين اختيارات المشترين والبائعين، وتحقيق التوافق بين قراراتهم عن طريق السعر، وهذا ما يسمى بتوازن السوق</a:t>
            </a:r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7438" t="40407" r="20584" b="22006"/>
          <a:stretch/>
        </p:blipFill>
        <p:spPr>
          <a:xfrm>
            <a:off x="6172200" y="3797303"/>
            <a:ext cx="2711597" cy="2607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4297" y="4131456"/>
            <a:ext cx="337169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400" dirty="0">
                <a:cs typeface="Sakkal Majalla" panose="02000000000000000000"/>
              </a:rPr>
              <a:t>أ. حدد على الرسم نقطة التوزان ومنطقتي الفائض والعجز</a:t>
            </a:r>
            <a:r>
              <a:rPr lang="ar-BH" sz="2400" dirty="0" smtClean="0">
                <a:cs typeface="Sakkal Majalla" panose="02000000000000000000"/>
              </a:rPr>
              <a:t>.</a:t>
            </a:r>
          </a:p>
          <a:p>
            <a:pPr algn="just" rtl="1"/>
            <a:endParaRPr lang="ar-BH" sz="2400" dirty="0">
              <a:cs typeface="Sakkal Majalla" panose="02000000000000000000"/>
            </a:endParaRPr>
          </a:p>
          <a:p>
            <a:pPr algn="just" rtl="1"/>
            <a:r>
              <a:rPr lang="ar-BH" sz="2400" dirty="0" smtClean="0">
                <a:cs typeface="Sakkal Majalla" panose="02000000000000000000"/>
              </a:rPr>
              <a:t>ب</a:t>
            </a:r>
            <a:r>
              <a:rPr lang="ar-BH" sz="2400" dirty="0">
                <a:cs typeface="Sakkal Majalla" panose="02000000000000000000"/>
              </a:rPr>
              <a:t>. استخرج من الرسم سعر التوزان وكمية التوزان.</a:t>
            </a:r>
          </a:p>
        </p:txBody>
      </p:sp>
      <p:sp>
        <p:nvSpPr>
          <p:cNvPr id="16" name="Flowchart: Terminator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2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7" grpId="0" animBg="1"/>
      <p:bldP spid="9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AAA1A526-0BF3-F76F-A81F-6C903EED4DE2}"/>
              </a:ext>
            </a:extLst>
          </p:cNvPr>
          <p:cNvSpPr/>
          <p:nvPr/>
        </p:nvSpPr>
        <p:spPr>
          <a:xfrm>
            <a:off x="2654297" y="66398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600" b="1" dirty="0">
                <a:cs typeface="+mj-cs"/>
              </a:rPr>
              <a:t>        </a:t>
            </a: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التقويم</a:t>
            </a: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ee Question Marks Transparent, Download Free Question Marks Transparent  png images, Free ClipArts on Clipart Library">
            <a:extLst>
              <a:ext uri="{FF2B5EF4-FFF2-40B4-BE49-F238E27FC236}">
                <a16:creationId xmlns:a16="http://schemas.microsoft.com/office/drawing/2014/main" xmlns="" id="{115E78F7-6D47-1803-C4E3-C2DFD679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939"/>
            <a:ext cx="889123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C263F1-0B7E-2F73-B11C-B977FDD08240}"/>
              </a:ext>
            </a:extLst>
          </p:cNvPr>
          <p:cNvSpPr txBox="1"/>
          <p:nvPr/>
        </p:nvSpPr>
        <p:spPr>
          <a:xfrm>
            <a:off x="1828800" y="1330381"/>
            <a:ext cx="7226297" cy="4893647"/>
          </a:xfrm>
          <a:prstGeom prst="rect">
            <a:avLst/>
          </a:prstGeom>
          <a:solidFill>
            <a:srgbClr val="CDDEE6"/>
          </a:solidFill>
          <a:effectLst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ج2.</a:t>
            </a:r>
          </a:p>
          <a:p>
            <a:pPr algn="just" rtl="1"/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أ-</a:t>
            </a: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 smtClean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endParaRPr lang="ar-BH" sz="2400" b="1" dirty="0">
              <a:solidFill>
                <a:srgbClr val="0D0D0D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/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ب-    </a:t>
            </a:r>
            <a:r>
              <a:rPr lang="ar-BH" sz="24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سعر التوزان = 30 دينار</a:t>
            </a:r>
          </a:p>
          <a:p>
            <a:pPr algn="just" rtl="1"/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كمية </a:t>
            </a:r>
            <a:r>
              <a:rPr lang="ar-BH" sz="24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التوازن = 150 </a:t>
            </a:r>
            <a:r>
              <a:rPr lang="ar-BH" sz="24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236" t="42307" r="9837" b="19651"/>
          <a:stretch/>
        </p:blipFill>
        <p:spPr>
          <a:xfrm>
            <a:off x="2743200" y="1447800"/>
            <a:ext cx="3873497" cy="34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C862D5D5-4741-39B2-9A11-5892227AA502}"/>
              </a:ext>
            </a:extLst>
          </p:cNvPr>
          <p:cNvSpPr/>
          <p:nvPr/>
        </p:nvSpPr>
        <p:spPr>
          <a:xfrm>
            <a:off x="1295400" y="595142"/>
            <a:ext cx="6400800" cy="487679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anose="02020603050405020304" pitchFamily="18" charset="-78"/>
                <a:ea typeface="+mn-ea"/>
                <a:cs typeface="Sultan bold" pitchFamily="2" charset="-78"/>
              </a:rPr>
              <a:t>نهاية </a:t>
            </a: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anose="02020603050405020304" pitchFamily="18" charset="-78"/>
                <a:ea typeface="+mn-ea"/>
                <a:cs typeface="Sultan bold" pitchFamily="2" charset="-78"/>
              </a:rPr>
              <a:t>الدرس</a:t>
            </a:r>
            <a:endParaRPr kumimoji="0" lang="ar-BH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anose="02020603050405020304" pitchFamily="18" charset="-78"/>
              <a:ea typeface="+mn-ea"/>
              <a:cs typeface="Sultan bol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anose="02020603050405020304" pitchFamily="18" charset="-78"/>
                <a:ea typeface="+mn-ea"/>
                <a:cs typeface="Sultan bold" pitchFamily="2" charset="-78"/>
              </a:rPr>
              <a:t>شكراً لكم ،، تنمياتنا لكم بالتوفيق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3209D-CE19-B10C-F943-82DE6AC7C173}"/>
              </a:ext>
            </a:extLst>
          </p:cNvPr>
          <p:cNvSpPr/>
          <p:nvPr/>
        </p:nvSpPr>
        <p:spPr>
          <a:xfrm>
            <a:off x="3581400" y="5181600"/>
            <a:ext cx="5410200" cy="1192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للمزيد من المعلومات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www.edunet.bh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الكتاب (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ص85)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5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0865" y="1524000"/>
            <a:ext cx="7315200" cy="4114795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19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 على السهم للانتقال إلى السؤال التالي</a:t>
                </a:r>
                <a:endParaRPr lang="en-US" sz="19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64884" y="542418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0554"/>
              <a:ext cx="1371600" cy="1149809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783116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السهم  للرجوع إلى السؤال</a:t>
              </a:r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1492831"/>
            <a:ext cx="7010400" cy="3872337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19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 على السهم للانتقال إلى السؤال التالي</a:t>
                </a:r>
                <a:endParaRPr lang="en-US" sz="19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20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0124" y="542418"/>
            <a:ext cx="6119327" cy="5766354"/>
            <a:chOff x="609600" y="457200"/>
            <a:chExt cx="6119327" cy="5766354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73534"/>
              <a:ext cx="1371600" cy="1150019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997876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السهم  للرجوع إلى السؤال</a:t>
              </a:r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1475509"/>
            <a:ext cx="7162800" cy="3962397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19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 على السهم للانتقال إلى السؤال التالي</a:t>
                </a:r>
                <a:endParaRPr lang="en-US" sz="19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3352800" y="168275"/>
            <a:ext cx="5638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5400" b="1" dirty="0">
                <a:cs typeface="+mj-cs"/>
              </a:rPr>
              <a:t>أهداف الدرس</a:t>
            </a:r>
          </a:p>
        </p:txBody>
      </p:sp>
      <p:pic>
        <p:nvPicPr>
          <p:cNvPr id="1030" name="Picture 6" descr="Download Icons Transparent Goal - Audience Engagement Line Icon PNG Image  with No Background - PNGkey.com">
            <a:extLst>
              <a:ext uri="{FF2B5EF4-FFF2-40B4-BE49-F238E27FC236}">
                <a16:creationId xmlns:a16="http://schemas.microsoft.com/office/drawing/2014/main" xmlns="" id="{3BB61EA3-3486-F0A7-FD3D-B6659C1B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5252"/>
            <a:ext cx="926045" cy="9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5164A0-1DBE-7625-33C9-FEC000DB39CF}"/>
              </a:ext>
            </a:extLst>
          </p:cNvPr>
          <p:cNvSpPr txBox="1"/>
          <p:nvPr/>
        </p:nvSpPr>
        <p:spPr>
          <a:xfrm>
            <a:off x="838200" y="1828800"/>
            <a:ext cx="79248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الدرس أن: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8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يُعرف توازن السوق.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كمية وسعر التوازن.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يترجم </a:t>
            </a: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/>
              </a:rPr>
              <a:t>التوازن</a:t>
            </a: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رسم بياني.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يحيط بالتغيرات المؤثرة في سعر التوازن.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BH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يدرك جهود مملكة البحرين في  توازن السوق.</a:t>
            </a:r>
            <a:endParaRPr lang="ar-BH" sz="28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6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8800" y="398170"/>
            <a:ext cx="6119328" cy="5766354"/>
            <a:chOff x="609599" y="457200"/>
            <a:chExt cx="6119328" cy="5766354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599" y="5079316"/>
              <a:ext cx="1371600" cy="1144237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199" y="5080554"/>
              <a:ext cx="1767799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السهم  للرجوع إلى السؤال</a:t>
              </a:r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8700" y="1409700"/>
            <a:ext cx="7086600" cy="4038600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3"/>
              <a:ext cx="2743200" cy="1143001"/>
              <a:chOff x="685800" y="4958692"/>
              <a:chExt cx="2743200" cy="1143001"/>
            </a:xfrm>
          </p:grpSpPr>
          <p:sp>
            <p:nvSpPr>
              <p:cNvPr id="7" name="Action Button: Back or Previous 6">
                <a:hlinkClick r:id="rId3" action="ppaction://program" highlightClick="1"/>
                <a:hlinkHover r:id="rId4" action="ppaction://hlinksldjump"/>
              </p:cNvPr>
              <p:cNvSpPr/>
              <p:nvPr/>
            </p:nvSpPr>
            <p:spPr>
              <a:xfrm>
                <a:off x="685800" y="4958692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19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 على السهم للانتقال إلى السؤال التالي</a:t>
                </a:r>
                <a:endParaRPr lang="en-US" sz="19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EBB884-A867-AE3B-8A57-AC5CC0175E4D}"/>
              </a:ext>
            </a:extLst>
          </p:cNvPr>
          <p:cNvSpPr txBox="1"/>
          <p:nvPr/>
        </p:nvSpPr>
        <p:spPr>
          <a:xfrm>
            <a:off x="5562600" y="6521639"/>
            <a:ext cx="364322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</a:t>
            </a:r>
            <a:r>
              <a:rPr lang="ar-BH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لأول</a:t>
            </a:r>
            <a:r>
              <a:rPr lang="ar-SA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2022-2023</a:t>
            </a:r>
            <a:endParaRPr lang="en-US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8800" y="398170"/>
            <a:ext cx="6119328" cy="5766354"/>
            <a:chOff x="609599" y="457200"/>
            <a:chExt cx="6119328" cy="5766354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599" y="5080554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199" y="5080554"/>
              <a:ext cx="1691599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السهم  للرجوع إلى السؤال</a:t>
              </a:r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3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8700" y="1409700"/>
            <a:ext cx="7086600" cy="4038600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3"/>
              <a:ext cx="2743200" cy="1143001"/>
              <a:chOff x="685800" y="4958692"/>
              <a:chExt cx="2743200" cy="1143001"/>
            </a:xfrm>
          </p:grpSpPr>
          <p:sp>
            <p:nvSpPr>
              <p:cNvPr id="7" name="Action Button: Back or Previous 6">
                <a:hlinkClick r:id="rId3" action="ppaction://program" highlightClick="1"/>
                <a:hlinkHover r:id="rId4" action="ppaction://hlinksldjump"/>
              </p:cNvPr>
              <p:cNvSpPr/>
              <p:nvPr/>
            </p:nvSpPr>
            <p:spPr>
              <a:xfrm>
                <a:off x="685800" y="4958692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sz="19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 على السهم للانتقال إلى السؤال التالي</a:t>
                </a:r>
                <a:endParaRPr lang="en-US" sz="19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EBB884-A867-AE3B-8A57-AC5CC0175E4D}"/>
              </a:ext>
            </a:extLst>
          </p:cNvPr>
          <p:cNvSpPr txBox="1"/>
          <p:nvPr/>
        </p:nvSpPr>
        <p:spPr>
          <a:xfrm>
            <a:off x="5562600" y="6521639"/>
            <a:ext cx="364322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</a:t>
            </a:r>
            <a:r>
              <a:rPr lang="ar-BH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لأول</a:t>
            </a:r>
            <a:r>
              <a:rPr lang="ar-SA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2022-2023</a:t>
            </a:r>
            <a:endParaRPr lang="en-US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35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8800" y="398170"/>
            <a:ext cx="6119328" cy="5766354"/>
            <a:chOff x="609599" y="457200"/>
            <a:chExt cx="6119328" cy="5766354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599" y="5080554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199" y="5080554"/>
              <a:ext cx="1691599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2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السهم  للرجوع إلى السؤال</a:t>
              </a:r>
              <a:endPara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459829"/>
            <a:ext cx="91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01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النشاط الاستهلالي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0666D2-470A-5F76-1336-58EDBDF4E496}"/>
              </a:ext>
            </a:extLst>
          </p:cNvPr>
          <p:cNvSpPr txBox="1"/>
          <p:nvPr/>
        </p:nvSpPr>
        <p:spPr>
          <a:xfrm>
            <a:off x="-48710" y="3971094"/>
            <a:ext cx="4985718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BH" sz="2300" dirty="0">
                <a:cs typeface="Sakkal Majalla" panose="02000000000000000000"/>
              </a:rPr>
              <a:t>انظر إلى الجدول أعلاه، ثم أجب عن الأسئلة الآتية</a:t>
            </a:r>
            <a:r>
              <a:rPr lang="ar-BH" sz="2300" dirty="0" smtClean="0">
                <a:cs typeface="Sakkal Majalla" panose="02000000000000000000"/>
              </a:rPr>
              <a:t>:</a:t>
            </a:r>
          </a:p>
          <a:p>
            <a:pPr algn="just" rtl="1"/>
            <a:endParaRPr lang="ar-BH" sz="1050" dirty="0">
              <a:cs typeface="Sakkal Majalla" panose="02000000000000000000"/>
            </a:endParaRPr>
          </a:p>
          <a:p>
            <a:pPr algn="just" rtl="1"/>
            <a:r>
              <a:rPr lang="ar-BH" sz="2300" dirty="0">
                <a:cs typeface="Sakkal Majalla" panose="02000000000000000000"/>
              </a:rPr>
              <a:t>• </a:t>
            </a:r>
            <a:r>
              <a:rPr lang="ar-BH" sz="2300" dirty="0" smtClean="0">
                <a:cs typeface="Sakkal Majalla" panose="02000000000000000000"/>
              </a:rPr>
              <a:t>حدد الكمية  </a:t>
            </a:r>
            <a:r>
              <a:rPr lang="ar-BH" sz="2300" dirty="0">
                <a:cs typeface="Sakkal Majalla" panose="02000000000000000000"/>
              </a:rPr>
              <a:t>المطلوبة في الجدول </a:t>
            </a:r>
            <a:r>
              <a:rPr lang="ar-BH" sz="2300" dirty="0" smtClean="0">
                <a:cs typeface="Sakkal Majalla" panose="02000000000000000000"/>
              </a:rPr>
              <a:t>السابق.</a:t>
            </a:r>
            <a:endParaRPr lang="ar-BH" sz="2300" dirty="0">
              <a:cs typeface="Sakkal Majalla" panose="02000000000000000000"/>
            </a:endParaRPr>
          </a:p>
          <a:p>
            <a:pPr algn="just" rtl="1"/>
            <a:r>
              <a:rPr lang="ar-BH" sz="2300" dirty="0">
                <a:cs typeface="Sakkal Majalla" panose="02000000000000000000"/>
              </a:rPr>
              <a:t>• </a:t>
            </a:r>
            <a:r>
              <a:rPr lang="ar-BH" sz="2300" dirty="0" smtClean="0">
                <a:cs typeface="Sakkal Majalla" panose="02000000000000000000"/>
              </a:rPr>
              <a:t>حدد الكمية </a:t>
            </a:r>
            <a:r>
              <a:rPr lang="ar-BH" sz="2300" dirty="0">
                <a:cs typeface="Sakkal Majalla" panose="02000000000000000000"/>
              </a:rPr>
              <a:t>المعروضة في الجدول </a:t>
            </a:r>
            <a:r>
              <a:rPr lang="ar-BH" sz="2300" dirty="0" smtClean="0">
                <a:cs typeface="Sakkal Majalla" panose="02000000000000000000"/>
              </a:rPr>
              <a:t>السابق.</a:t>
            </a:r>
            <a:endParaRPr lang="ar-BH" sz="2300" dirty="0">
              <a:cs typeface="Sakkal Majalla" panose="02000000000000000000"/>
            </a:endParaRPr>
          </a:p>
          <a:p>
            <a:pPr algn="just" rtl="1"/>
            <a:r>
              <a:rPr lang="ar-BH" sz="2300" dirty="0">
                <a:cs typeface="Sakkal Majalla" panose="02000000000000000000"/>
              </a:rPr>
              <a:t>• ما علاقة السعر والكمية المعروضة في السوق؟</a:t>
            </a:r>
          </a:p>
          <a:p>
            <a:pPr algn="just" rtl="1"/>
            <a:r>
              <a:rPr lang="ar-BH" sz="2300" dirty="0">
                <a:cs typeface="Sakkal Majalla" panose="02000000000000000000"/>
              </a:rPr>
              <a:t>• حدد السعر الذي تتساوى عنده الكمية المطلوبة والكمية المعروضة.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2C1ACD-F149-CAB7-5356-278D1C64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23303">
            <a:off x="7928852" y="301545"/>
            <a:ext cx="1021738" cy="732246"/>
          </a:xfrm>
          <a:prstGeom prst="rect">
            <a:avLst/>
          </a:prstGeom>
        </p:spPr>
      </p:pic>
      <p:pic>
        <p:nvPicPr>
          <p:cNvPr id="10" name="Picture 2" descr="Road loans dealerships - Loans">
            <a:extLst>
              <a:ext uri="{FF2B5EF4-FFF2-40B4-BE49-F238E27FC236}">
                <a16:creationId xmlns="" xmlns:a16="http://schemas.microsoft.com/office/drawing/2014/main" id="{A83908A3-169F-41A9-96AA-3E92A0A0A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15618" r="7356"/>
          <a:stretch/>
        </p:blipFill>
        <p:spPr bwMode="auto">
          <a:xfrm>
            <a:off x="533399" y="1407513"/>
            <a:ext cx="3821502" cy="2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2">
            <a:extLst>
              <a:ext uri="{FF2B5EF4-FFF2-40B4-BE49-F238E27FC236}">
                <a16:creationId xmlns="" xmlns:a16="http://schemas.microsoft.com/office/drawing/2014/main" id="{6D6D8244-07F6-4049-829D-6946E0ABC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95233"/>
              </p:ext>
            </p:extLst>
          </p:nvPr>
        </p:nvGraphicFramePr>
        <p:xfrm>
          <a:off x="5093899" y="1375316"/>
          <a:ext cx="3821501" cy="487308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592686">
                  <a:extLst>
                    <a:ext uri="{9D8B030D-6E8A-4147-A177-3AD203B41FA5}">
                      <a16:colId xmlns="" xmlns:a16="http://schemas.microsoft.com/office/drawing/2014/main" val="2502239791"/>
                    </a:ext>
                  </a:extLst>
                </a:gridCol>
                <a:gridCol w="1097924">
                  <a:extLst>
                    <a:ext uri="{9D8B030D-6E8A-4147-A177-3AD203B41FA5}">
                      <a16:colId xmlns="" xmlns:a16="http://schemas.microsoft.com/office/drawing/2014/main" val="1404494509"/>
                    </a:ext>
                  </a:extLst>
                </a:gridCol>
                <a:gridCol w="1130891">
                  <a:extLst>
                    <a:ext uri="{9D8B030D-6E8A-4147-A177-3AD203B41FA5}">
                      <a16:colId xmlns="" xmlns:a16="http://schemas.microsoft.com/office/drawing/2014/main" val="825853227"/>
                    </a:ext>
                  </a:extLst>
                </a:gridCol>
              </a:tblGrid>
              <a:tr h="107207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سعر السيارة الواحدة</a:t>
                      </a:r>
                    </a:p>
                  </a:txBody>
                  <a:tcPr>
                    <a:solidFill>
                      <a:srgbClr val="436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السيارات المطلوبة</a:t>
                      </a:r>
                    </a:p>
                  </a:txBody>
                  <a:tcPr>
                    <a:solidFill>
                      <a:srgbClr val="436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السيارات المعروضة</a:t>
                      </a:r>
                    </a:p>
                  </a:txBody>
                  <a:tcPr>
                    <a:solidFill>
                      <a:srgbClr val="436B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7896794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10000 د.ب.</a:t>
                      </a:r>
                      <a:endParaRPr lang="ar-SA" sz="20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414936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9000 د.ب.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900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4804701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8000 د.ب.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9817117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7000 د.ب.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0532735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 د.ب.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8061889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5000 د.ب.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208013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 د.ب.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523098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 د.ب.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</a:p>
                  </a:txBody>
                  <a:tcPr anchor="ctr">
                    <a:solidFill>
                      <a:srgbClr val="E4EC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1933184"/>
                  </a:ext>
                </a:extLst>
              </a:tr>
              <a:tr h="42233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 د.ب.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</a:p>
                  </a:txBody>
                  <a:tcPr anchor="ctr">
                    <a:solidFill>
                      <a:srgbClr val="96B7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177321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413B0-CC08-48FD-8604-C7E6C7CA6EA8}"/>
              </a:ext>
            </a:extLst>
          </p:cNvPr>
          <p:cNvSpPr/>
          <p:nvPr/>
        </p:nvSpPr>
        <p:spPr>
          <a:xfrm>
            <a:off x="580844" y="1407513"/>
            <a:ext cx="3726611" cy="409663"/>
          </a:xfrm>
          <a:prstGeom prst="rect">
            <a:avLst/>
          </a:prstGeom>
          <a:solidFill>
            <a:srgbClr val="E9EBEC"/>
          </a:solidFill>
          <a:ln w="28575">
            <a:solidFill>
              <a:srgbClr val="3B4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مؤسسة الألماس لبيع السيارات المستعملة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5647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 smtClean="0">
                <a:cs typeface="+mj-cs"/>
              </a:rPr>
              <a:t>   </a:t>
            </a:r>
            <a:r>
              <a:rPr lang="ar-SA" sz="4400" b="1" dirty="0" smtClean="0">
                <a:cs typeface="+mj-cs"/>
              </a:rPr>
              <a:t>سوق المنافسة الكاملة</a:t>
            </a:r>
            <a:endParaRPr lang="ar-BH" sz="4400" b="1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DD1F0-0314-35CD-8D4F-B82026AA3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">
            <a:extLst>
              <a:ext uri="{FF2B5EF4-FFF2-40B4-BE49-F238E27FC236}">
                <a16:creationId xmlns="" xmlns:a16="http://schemas.microsoft.com/office/drawing/2014/main" id="{BD423D89-EABD-43EF-96BE-C6CA2448C67A}"/>
              </a:ext>
            </a:extLst>
          </p:cNvPr>
          <p:cNvSpPr/>
          <p:nvPr/>
        </p:nvSpPr>
        <p:spPr>
          <a:xfrm>
            <a:off x="2514600" y="1371601"/>
            <a:ext cx="6547648" cy="1524000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C13018"/>
                </a:solidFill>
                <a:cs typeface="PT Bold Heading" panose="02010400000000000000" pitchFamily="2" charset="-78"/>
              </a:rPr>
              <a:t>توزان السوق</a:t>
            </a:r>
            <a:r>
              <a:rPr lang="ar-SA" sz="2400" b="1" dirty="0">
                <a:solidFill>
                  <a:srgbClr val="C13018"/>
                </a:solidFill>
                <a:cs typeface="PT Bold Heading" panose="02010400000000000000" pitchFamily="2" charset="-78"/>
              </a:rPr>
              <a:t> (</a:t>
            </a:r>
            <a:r>
              <a:rPr lang="en-US" sz="2400" b="1" dirty="0">
                <a:solidFill>
                  <a:srgbClr val="C13018"/>
                </a:solidFill>
                <a:cs typeface="PT Bold Heading" panose="02010400000000000000" pitchFamily="2" charset="-78"/>
              </a:rPr>
              <a:t>Market Equilibrium</a:t>
            </a:r>
            <a:r>
              <a:rPr lang="ar-SA" sz="2400" b="1" dirty="0">
                <a:solidFill>
                  <a:srgbClr val="C13018"/>
                </a:solidFill>
                <a:cs typeface="PT Bold Heading" panose="02010400000000000000" pitchFamily="2" charset="-78"/>
              </a:rPr>
              <a:t>):</a:t>
            </a:r>
          </a:p>
          <a:p>
            <a:pPr marL="1612900" algn="just" rtl="1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يقوم السوق بالتنسيق بين اختيارات المشترين والبائعين، وتحقيق التوافق بين قراراتهم عن طريق السعر، وهذا ما يسمى بتوازن السوق.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1">
            <a:extLst>
              <a:ext uri="{FF2B5EF4-FFF2-40B4-BE49-F238E27FC236}">
                <a16:creationId xmlns="" xmlns:a16="http://schemas.microsoft.com/office/drawing/2014/main" id="{BD423D89-EABD-43EF-96BE-C6CA2448C67A}"/>
              </a:ext>
            </a:extLst>
          </p:cNvPr>
          <p:cNvSpPr/>
          <p:nvPr/>
        </p:nvSpPr>
        <p:spPr>
          <a:xfrm>
            <a:off x="68338" y="3048000"/>
            <a:ext cx="8993910" cy="1524000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سعر التوازن </a:t>
            </a:r>
            <a:r>
              <a:rPr lang="ar-SA" sz="2400" b="1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(</a:t>
            </a:r>
            <a:r>
              <a:rPr lang="en-US" sz="2400" b="1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Equilibrium Price</a:t>
            </a:r>
            <a:r>
              <a:rPr lang="ar-SA" sz="2400" b="1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):</a:t>
            </a:r>
            <a:endParaRPr lang="ar-SA" sz="2400" b="1" dirty="0">
              <a:solidFill>
                <a:srgbClr val="C13018"/>
              </a:solidFill>
              <a:cs typeface="PT Bold Heading" panose="02010400000000000000" pitchFamily="2" charset="-78"/>
            </a:endParaRPr>
          </a:p>
          <a:p>
            <a:pPr marL="1612900" algn="just" rtl="1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السعر المتحقق فعلًا في السوق، بتساوي الكمية التي يكون المستهلكون مستعدين لشرائها من السلعة أو الخدمة، مع الكمية التي يكون المنتجون مستعدين لعرضها منها.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">
            <a:extLst>
              <a:ext uri="{FF2B5EF4-FFF2-40B4-BE49-F238E27FC236}">
                <a16:creationId xmlns="" xmlns:a16="http://schemas.microsoft.com/office/drawing/2014/main" id="{BD423D89-EABD-43EF-96BE-C6CA2448C67A}"/>
              </a:ext>
            </a:extLst>
          </p:cNvPr>
          <p:cNvSpPr/>
          <p:nvPr/>
        </p:nvSpPr>
        <p:spPr>
          <a:xfrm>
            <a:off x="68338" y="4732201"/>
            <a:ext cx="8993910" cy="1524000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كمية التوازن </a:t>
            </a:r>
            <a:r>
              <a:rPr lang="ar-SA" sz="2400" b="1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(</a:t>
            </a:r>
            <a:r>
              <a:rPr lang="en-US" sz="2400" b="1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Equilibrium Quantity</a:t>
            </a:r>
            <a:r>
              <a:rPr lang="ar-SA" sz="2400" b="1" dirty="0" smtClean="0">
                <a:solidFill>
                  <a:srgbClr val="C13018"/>
                </a:solidFill>
                <a:cs typeface="PT Bold Heading" panose="02010400000000000000" pitchFamily="2" charset="-78"/>
              </a:rPr>
              <a:t>):</a:t>
            </a:r>
            <a:endParaRPr lang="ar-SA" sz="2400" b="1" dirty="0">
              <a:solidFill>
                <a:srgbClr val="C13018"/>
              </a:solidFill>
              <a:cs typeface="PT Bold Heading" panose="02010400000000000000" pitchFamily="2" charset="-78"/>
            </a:endParaRPr>
          </a:p>
          <a:p>
            <a:pPr marL="1612900" algn="just" rtl="1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تساوي الكمية المطلوبة والكمية المعروضة عند سعر معين.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764933"/>
            <a:ext cx="2345833" cy="2121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10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3800" b="1" dirty="0"/>
              <a:t>تحليل توازن قوى الطلب والعرض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D7C2E-506A-2878-1375-FCFB5334A5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591" y="1909074"/>
            <a:ext cx="3865199" cy="38821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1306579"/>
            <a:ext cx="50181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BH" sz="2200" b="1" dirty="0">
                <a:cs typeface="Sakkal Majalla" panose="02000000000000000000"/>
              </a:rPr>
              <a:t>العرض والطلب يختلفان من حيث </a:t>
            </a:r>
            <a:r>
              <a:rPr lang="ar-BH" sz="2200" b="1" dirty="0" smtClean="0">
                <a:cs typeface="Sakkal Majalla" panose="02000000000000000000"/>
              </a:rPr>
              <a:t>علاقتهما </a:t>
            </a:r>
            <a:r>
              <a:rPr lang="ar-BH" sz="2200" b="1" dirty="0">
                <a:cs typeface="Sakkal Majalla" panose="02000000000000000000"/>
              </a:rPr>
              <a:t>بسعر السلعة في </a:t>
            </a:r>
            <a:r>
              <a:rPr lang="ar-BH" sz="2200" b="1" dirty="0" smtClean="0">
                <a:cs typeface="Sakkal Majalla" panose="02000000000000000000"/>
              </a:rPr>
              <a:t>السوق.</a:t>
            </a:r>
          </a:p>
          <a:p>
            <a:pPr algn="just" rtl="1"/>
            <a:endParaRPr lang="ar-BH" sz="2200" b="1" dirty="0" smtClean="0">
              <a:cs typeface="Sakkal Majalla" panose="02000000000000000000"/>
            </a:endParaRP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BH" sz="2200" b="1" dirty="0" smtClean="0">
                <a:cs typeface="Sakkal Majalla" panose="02000000000000000000"/>
              </a:rPr>
              <a:t>سعر </a:t>
            </a:r>
            <a:r>
              <a:rPr lang="ar-BH" sz="2200" b="1" dirty="0">
                <a:cs typeface="Sakkal Majalla" panose="02000000000000000000"/>
              </a:rPr>
              <a:t>السلعة يتحدد بتفاعل </a:t>
            </a:r>
            <a:r>
              <a:rPr lang="ar-BH" sz="2200" b="1" dirty="0" smtClean="0">
                <a:cs typeface="Sakkal Majalla" panose="02000000000000000000"/>
              </a:rPr>
              <a:t>قوى العرض (المنتجين) وقوى الطلب (المستهلكين).</a:t>
            </a:r>
          </a:p>
          <a:p>
            <a:pPr algn="just" rtl="1"/>
            <a:endParaRPr lang="ar-BH" sz="2200" b="1" dirty="0" smtClean="0">
              <a:cs typeface="Sakkal Majalla" panose="02000000000000000000"/>
            </a:endParaRP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BH" sz="2200" b="1" dirty="0" smtClean="0">
                <a:cs typeface="Sakkal Majalla" panose="02000000000000000000"/>
              </a:rPr>
              <a:t>سعر التوازن يتحقق عندما تتساوى الكميات المطلوبة مع الكميات المعروضة في السوق.</a:t>
            </a:r>
          </a:p>
          <a:p>
            <a:pPr algn="just" rtl="1"/>
            <a:endParaRPr lang="ar-BH" sz="2200" b="1" dirty="0" smtClean="0">
              <a:cs typeface="Sakkal Majalla" panose="02000000000000000000"/>
            </a:endParaRP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BH" sz="2200" b="1" dirty="0" smtClean="0">
                <a:cs typeface="Sakkal Majalla" panose="02000000000000000000"/>
              </a:rPr>
              <a:t>عند </a:t>
            </a:r>
            <a:r>
              <a:rPr lang="ar-BH" sz="2200" b="1" dirty="0">
                <a:cs typeface="Sakkal Majalla" panose="02000000000000000000"/>
              </a:rPr>
              <a:t>السعر 6 دنانير يرغب المشترون في شراء 15 وحدة من السلعة، </a:t>
            </a:r>
            <a:r>
              <a:rPr lang="ar-BH" sz="2200" b="1" dirty="0" smtClean="0">
                <a:cs typeface="Sakkal Majalla" panose="02000000000000000000"/>
              </a:rPr>
              <a:t>والبائعون </a:t>
            </a:r>
            <a:r>
              <a:rPr lang="ar-BH" sz="2200" b="1" dirty="0">
                <a:cs typeface="Sakkal Majalla" panose="02000000000000000000"/>
              </a:rPr>
              <a:t>في بيع 15 وحدة من السلعة نفسها،  وهذا </a:t>
            </a:r>
            <a:r>
              <a:rPr lang="ar-BH" sz="2200" b="1" dirty="0" smtClean="0">
                <a:cs typeface="Sakkal Majalla" panose="02000000000000000000"/>
              </a:rPr>
              <a:t>السعر يطلق عليه سعر التوزان </a:t>
            </a:r>
            <a:r>
              <a:rPr lang="en-US" sz="2200" b="1" dirty="0" smtClean="0">
                <a:cs typeface="Sakkal Majalla" panose="02000000000000000000"/>
              </a:rPr>
              <a:t>Equilibrium Price</a:t>
            </a:r>
            <a:r>
              <a:rPr lang="ar-BH" sz="2200" b="1" dirty="0" smtClean="0">
                <a:cs typeface="Sakkal Majalla" panose="02000000000000000000"/>
              </a:rPr>
              <a:t> بكمية التوازن </a:t>
            </a:r>
            <a:r>
              <a:rPr lang="en-US" sz="2200" b="1" dirty="0" smtClean="0">
                <a:cs typeface="Sakkal Majalla" panose="02000000000000000000"/>
              </a:rPr>
              <a:t>Equilibrium Quantity </a:t>
            </a:r>
            <a:r>
              <a:rPr lang="ar-BH" sz="2200" b="1" dirty="0" smtClean="0">
                <a:cs typeface="Sakkal Majalla" panose="02000000000000000000"/>
              </a:rPr>
              <a:t>وهي في هذه الحالة 15 وحدة.</a:t>
            </a:r>
            <a:endParaRPr lang="ar-BH" sz="2200" b="1" dirty="0"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491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3800" b="1" dirty="0"/>
              <a:t>تحليل توازن قوى الطلب والعرض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D7C2E-506A-2878-1375-FCFB5334A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799" y="1371600"/>
            <a:ext cx="4968517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300" dirty="0" smtClean="0">
                <a:cs typeface="Sakkal Majalla" panose="02000000000000000000"/>
              </a:rPr>
              <a:t>نستطيع أن نستخلص النتائج التالية:</a:t>
            </a:r>
          </a:p>
          <a:p>
            <a:pPr algn="just" rtl="1">
              <a:lnSpc>
                <a:spcPct val="150000"/>
              </a:lnSpc>
            </a:pPr>
            <a:endParaRPr lang="ar-BH" sz="700" dirty="0">
              <a:cs typeface="Sakkal Majalla" panose="02000000000000000000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300" b="1" u="sng" dirty="0" smtClean="0">
                <a:solidFill>
                  <a:schemeClr val="accent1">
                    <a:lumMod val="75000"/>
                  </a:schemeClr>
                </a:solidFill>
                <a:cs typeface="Sakkal Majalla" panose="02000000000000000000"/>
              </a:rPr>
              <a:t>الفائض</a:t>
            </a:r>
            <a:r>
              <a:rPr lang="ar-BH" sz="2300" b="1" dirty="0" smtClean="0">
                <a:cs typeface="Sakkal Majalla" panose="02000000000000000000"/>
              </a:rPr>
              <a:t>: </a:t>
            </a:r>
            <a:r>
              <a:rPr lang="ar-BH" sz="2300" dirty="0" smtClean="0">
                <a:cs typeface="Sakkal Majalla" panose="02000000000000000000"/>
              </a:rPr>
              <a:t>إذا </a:t>
            </a:r>
            <a:r>
              <a:rPr lang="ar-BH" sz="2300" dirty="0">
                <a:cs typeface="Sakkal Majalla" panose="02000000000000000000"/>
              </a:rPr>
              <a:t>طغت قوى </a:t>
            </a:r>
            <a:r>
              <a:rPr lang="ar-BH" sz="2300" dirty="0" smtClean="0">
                <a:cs typeface="Sakkal Majalla" panose="02000000000000000000"/>
              </a:rPr>
              <a:t>العرض على قوى </a:t>
            </a:r>
            <a:r>
              <a:rPr lang="ar-BH" sz="2300" dirty="0">
                <a:cs typeface="Sakkal Majalla" panose="02000000000000000000"/>
              </a:rPr>
              <a:t>الطلب </a:t>
            </a:r>
            <a:r>
              <a:rPr lang="ar-BH" sz="2300" dirty="0" smtClean="0">
                <a:cs typeface="Sakkal Majalla" panose="02000000000000000000"/>
              </a:rPr>
              <a:t>فإن السعر يميل إلى الانخفاض.</a:t>
            </a:r>
            <a:endParaRPr lang="ar-BH" sz="2300" dirty="0">
              <a:cs typeface="Sakkal Majalla" panose="020000000000000000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7" y="1801077"/>
            <a:ext cx="3822761" cy="38712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14799" y="3068218"/>
            <a:ext cx="4968517" cy="11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300" b="1" u="sng" dirty="0" smtClean="0">
                <a:solidFill>
                  <a:schemeClr val="accent1">
                    <a:lumMod val="75000"/>
                  </a:schemeClr>
                </a:solidFill>
                <a:cs typeface="Sakkal Majalla" panose="02000000000000000000"/>
              </a:rPr>
              <a:t>العجز</a:t>
            </a:r>
            <a:r>
              <a:rPr lang="ar-BH" sz="2300" dirty="0" smtClean="0">
                <a:cs typeface="Sakkal Majalla" panose="02000000000000000000"/>
              </a:rPr>
              <a:t>: </a:t>
            </a:r>
            <a:r>
              <a:rPr lang="ar-BH" sz="2300" dirty="0">
                <a:cs typeface="Sakkal Majalla" panose="02000000000000000000"/>
              </a:rPr>
              <a:t>إذا طغت قوى </a:t>
            </a:r>
            <a:r>
              <a:rPr lang="ar-BH" sz="2300" dirty="0" smtClean="0">
                <a:cs typeface="Sakkal Majalla" panose="02000000000000000000"/>
              </a:rPr>
              <a:t>الطلب </a:t>
            </a:r>
            <a:r>
              <a:rPr lang="ar-BH" sz="2300" dirty="0">
                <a:cs typeface="Sakkal Majalla" panose="02000000000000000000"/>
              </a:rPr>
              <a:t>على قوى </a:t>
            </a:r>
            <a:r>
              <a:rPr lang="ar-BH" sz="2300" dirty="0" smtClean="0">
                <a:cs typeface="Sakkal Majalla" panose="02000000000000000000"/>
              </a:rPr>
              <a:t>العرض </a:t>
            </a:r>
            <a:r>
              <a:rPr lang="ar-BH" sz="2300" dirty="0">
                <a:cs typeface="Sakkal Majalla" panose="02000000000000000000"/>
              </a:rPr>
              <a:t>فإن السعر يميل إلى </a:t>
            </a:r>
            <a:r>
              <a:rPr lang="ar-BH" sz="2300" dirty="0" smtClean="0">
                <a:cs typeface="Sakkal Majalla" panose="02000000000000000000"/>
              </a:rPr>
              <a:t>الارتفاع.</a:t>
            </a:r>
            <a:endParaRPr lang="ar-BH" sz="2300" dirty="0">
              <a:cs typeface="Sakkal Majalla" panose="020000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0898" y="4119616"/>
            <a:ext cx="4968517" cy="11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300" b="1" u="sng" dirty="0" smtClean="0">
                <a:solidFill>
                  <a:schemeClr val="accent1">
                    <a:lumMod val="75000"/>
                  </a:schemeClr>
                </a:solidFill>
                <a:cs typeface="Sakkal Majalla" panose="02000000000000000000"/>
              </a:rPr>
              <a:t>التوازن</a:t>
            </a:r>
            <a:r>
              <a:rPr lang="ar-BH" sz="2300" b="1" dirty="0" smtClean="0">
                <a:cs typeface="Sakkal Majalla" panose="02000000000000000000"/>
              </a:rPr>
              <a:t>: </a:t>
            </a:r>
            <a:r>
              <a:rPr lang="ar-BH" sz="2300" dirty="0" smtClean="0">
                <a:cs typeface="Sakkal Majalla" panose="02000000000000000000"/>
              </a:rPr>
              <a:t>إذا </a:t>
            </a:r>
            <a:r>
              <a:rPr lang="ar-BH" sz="2300" dirty="0">
                <a:cs typeface="Sakkal Majalla" panose="02000000000000000000"/>
              </a:rPr>
              <a:t>تساوت قوى العرض مع </a:t>
            </a:r>
            <a:r>
              <a:rPr lang="ar-BH" sz="2300" dirty="0" smtClean="0">
                <a:cs typeface="Sakkal Majalla" panose="02000000000000000000"/>
              </a:rPr>
              <a:t>قوى الطلب </a:t>
            </a:r>
            <a:r>
              <a:rPr lang="ar-BH" sz="2300" dirty="0">
                <a:cs typeface="Sakkal Majalla" panose="02000000000000000000"/>
              </a:rPr>
              <a:t>عند سعر </a:t>
            </a:r>
            <a:r>
              <a:rPr lang="ar-BH" sz="2300" dirty="0" smtClean="0">
                <a:cs typeface="Sakkal Majalla" panose="02000000000000000000"/>
              </a:rPr>
              <a:t>معين.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5246638"/>
            <a:ext cx="524740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300" dirty="0" smtClean="0">
                <a:cs typeface="Sakkal Majalla" panose="02000000000000000000"/>
              </a:rPr>
              <a:t>في الرسم البياني (2-1-3) يتحدد </a:t>
            </a:r>
            <a:r>
              <a:rPr lang="ar-BH" sz="2300" dirty="0">
                <a:cs typeface="Sakkal Majalla" panose="02000000000000000000"/>
              </a:rPr>
              <a:t>السعر بتقاطع منحنى الطلب </a:t>
            </a:r>
            <a:r>
              <a:rPr lang="ar-BH" sz="2300" dirty="0" smtClean="0">
                <a:cs typeface="Sakkal Majalla" panose="02000000000000000000"/>
              </a:rPr>
              <a:t>مع </a:t>
            </a:r>
            <a:r>
              <a:rPr lang="ar-BH" sz="2300" dirty="0">
                <a:cs typeface="Sakkal Majalla" panose="02000000000000000000"/>
              </a:rPr>
              <a:t>منحنى العرض </a:t>
            </a:r>
            <a:r>
              <a:rPr lang="ar-BH" sz="2300" dirty="0" smtClean="0">
                <a:cs typeface="Sakkal Majalla" panose="02000000000000000000"/>
              </a:rPr>
              <a:t>ع في </a:t>
            </a:r>
            <a:r>
              <a:rPr lang="ar-BH" sz="2300" dirty="0">
                <a:cs typeface="Sakkal Majalla" panose="02000000000000000000"/>
              </a:rPr>
              <a:t>نقطة ن حيث يتحدد سعر التوازن بـ 6 دنانير وكمية التوازن بـ 15 وحدة</a:t>
            </a:r>
            <a:r>
              <a:rPr lang="ar-BH" sz="2300" dirty="0" smtClean="0">
                <a:cs typeface="Sakkal Majalla" panose="02000000000000000000"/>
              </a:rPr>
              <a:t>.</a:t>
            </a:r>
            <a:endParaRPr lang="ar-BH" sz="2300" dirty="0"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894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800" b="1" dirty="0">
                <a:cs typeface="+mj-cs"/>
              </a:rPr>
              <a:t>        </a:t>
            </a:r>
            <a:r>
              <a:rPr lang="ar-BH" sz="3800" b="1" dirty="0" smtClean="0">
                <a:cs typeface="+mj-cs"/>
              </a:rPr>
              <a:t>تحليل توازن قوى الطلب والعرض</a:t>
            </a:r>
            <a:endParaRPr lang="ar-BH" sz="3800" b="1" dirty="0"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39C5F-FB42-BB64-1E9E-1CBBD254E704}"/>
              </a:ext>
            </a:extLst>
          </p:cNvPr>
          <p:cNvSpPr/>
          <p:nvPr/>
        </p:nvSpPr>
        <p:spPr>
          <a:xfrm>
            <a:off x="12096" y="1242077"/>
            <a:ext cx="270847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نشاط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فردي 3-1-1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330ACB-DE53-AEAF-0B8C-ABECED1B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326" y="1771143"/>
            <a:ext cx="905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cs typeface="Sakkal Majalla" panose="02000000000000000000"/>
              </a:rPr>
              <a:t>ادرس بيانات جدول الكميات المطلوبة والمعروضة من الطحين في سوق المنامة </a:t>
            </a:r>
            <a:r>
              <a:rPr lang="ar-BH" sz="2400" dirty="0" smtClean="0">
                <a:cs typeface="Sakkal Majalla" panose="02000000000000000000"/>
              </a:rPr>
              <a:t>ثم أجب </a:t>
            </a:r>
            <a:r>
              <a:rPr lang="ar-BH" sz="2400" dirty="0">
                <a:cs typeface="Sakkal Majalla" panose="02000000000000000000"/>
              </a:rPr>
              <a:t>عن </a:t>
            </a:r>
            <a:r>
              <a:rPr lang="ar-BH" sz="2400" dirty="0" smtClean="0">
                <a:cs typeface="Sakkal Majalla" panose="02000000000000000000"/>
              </a:rPr>
              <a:t>الأسئلة الآتية</a:t>
            </a:r>
            <a:r>
              <a:rPr lang="ar-BH" sz="2400" dirty="0">
                <a:cs typeface="Sakkal Majalla" panose="0200000000000000000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646" t="47870" r="32873" b="22280"/>
          <a:stretch/>
        </p:blipFill>
        <p:spPr>
          <a:xfrm>
            <a:off x="3581400" y="2639703"/>
            <a:ext cx="5123384" cy="2724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3238" y="5461087"/>
            <a:ext cx="865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400" dirty="0">
                <a:cs typeface="Sakkal Majalla" panose="02000000000000000000"/>
              </a:rPr>
              <a:t>حول بيانات الجدول السابق إلى رسم بياني محددًا عليه:</a:t>
            </a:r>
          </a:p>
          <a:p>
            <a:pPr algn="ctr" rtl="1"/>
            <a:r>
              <a:rPr lang="ar-BH" sz="2400" dirty="0">
                <a:cs typeface="Sakkal Majalla" panose="02000000000000000000"/>
              </a:rPr>
              <a:t>كمية التوزان – سعر التوازن – نقطة التوازن – منطقتي الفائض والعجز</a:t>
            </a:r>
            <a:r>
              <a:rPr lang="ar-BH" sz="2400" dirty="0" smtClean="0">
                <a:cs typeface="Sakkal Majalla" panose="02000000000000000000"/>
              </a:rPr>
              <a:t>.  </a:t>
            </a:r>
            <a:endParaRPr lang="ar-BH" sz="2400" dirty="0">
              <a:cs typeface="Sakkal Majalla" panose="02000000000000000000"/>
            </a:endParaRPr>
          </a:p>
        </p:txBody>
      </p:sp>
      <p:grpSp>
        <p:nvGrpSpPr>
          <p:cNvPr id="15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633819" y="113575"/>
            <a:ext cx="1170762" cy="1059878"/>
            <a:chOff x="6649150" y="309350"/>
            <a:chExt cx="395800" cy="395800"/>
          </a:xfrm>
        </p:grpSpPr>
        <p:sp>
          <p:nvSpPr>
            <p:cNvPr id="16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1242" y="424369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50" y="2599998"/>
            <a:ext cx="3197062" cy="27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0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08600"/>
            <a:ext cx="913058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مستدير الزوايا 13">
            <a:extLst>
              <a:ext uri="{FF2B5EF4-FFF2-40B4-BE49-F238E27FC236}">
                <a16:creationId xmlns:a16="http://schemas.microsoft.com/office/drawing/2014/main" xmlns="" id="{2679F63F-9D47-F403-7151-58894BC9E918}"/>
              </a:ext>
            </a:extLst>
          </p:cNvPr>
          <p:cNvSpPr/>
          <p:nvPr/>
        </p:nvSpPr>
        <p:spPr>
          <a:xfrm>
            <a:off x="2656609" y="123853"/>
            <a:ext cx="6400800" cy="1080000"/>
          </a:xfrm>
          <a:prstGeom prst="roundRect">
            <a:avLst>
              <a:gd name="adj" fmla="val 103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3600" b="1" dirty="0" smtClean="0"/>
              <a:t>التغيرات في ظروف الطلب </a:t>
            </a:r>
            <a:r>
              <a:rPr lang="ar-BH" sz="3600" b="1" dirty="0"/>
              <a:t>والعرض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D7C2E-506A-2878-1375-FCFB5334A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1" t="18571" r="25384" b="27144"/>
          <a:stretch/>
        </p:blipFill>
        <p:spPr>
          <a:xfrm>
            <a:off x="8015778" y="115275"/>
            <a:ext cx="1023158" cy="10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1946AB-A7A6-1814-0FEE-2ACB144443AE}"/>
              </a:ext>
            </a:extLst>
          </p:cNvPr>
          <p:cNvSpPr txBox="1"/>
          <p:nvPr/>
        </p:nvSpPr>
        <p:spPr>
          <a:xfrm>
            <a:off x="-187325" y="6477225"/>
            <a:ext cx="92964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التربية والتعليم –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 </a:t>
            </a:r>
            <a:r>
              <a:rPr kumimoji="0" lang="ar-S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الدراسي </a:t>
            </a:r>
            <a:r>
              <a:rPr kumimoji="0" lang="ar-B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2022-2023   </a:t>
            </a:r>
            <a:r>
              <a:rPr kumimoji="0" lang="ar-BH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 </a:t>
            </a:r>
            <a:r>
              <a:rPr lang="ar-BH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805                مبادئ الاقتصاد                 </a:t>
            </a:r>
            <a:r>
              <a:rPr lang="ar-SA" sz="15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5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 السوق</a:t>
            </a:r>
            <a:endParaRPr lang="ar-BH" sz="15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42">
            <a:extLst>
              <a:ext uri="{FF2B5EF4-FFF2-40B4-BE49-F238E27FC236}">
                <a16:creationId xmlns="" xmlns:a16="http://schemas.microsoft.com/office/drawing/2014/main" id="{24B60668-2BB5-4D25-A24F-BC54C4705825}"/>
              </a:ext>
            </a:extLst>
          </p:cNvPr>
          <p:cNvSpPr/>
          <p:nvPr/>
        </p:nvSpPr>
        <p:spPr>
          <a:xfrm>
            <a:off x="3505200" y="1447800"/>
            <a:ext cx="5518711" cy="838200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1. تغير ظروف الطلب مع </a:t>
            </a:r>
            <a:r>
              <a:rPr lang="ar-SA" sz="2400" dirty="0" smtClean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ثبات </a:t>
            </a:r>
            <a:r>
              <a:rPr lang="ar-SA" sz="2400" dirty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ظروف </a:t>
            </a:r>
            <a:r>
              <a:rPr lang="ar-SA" sz="2400" dirty="0" smtClean="0">
                <a:solidFill>
                  <a:srgbClr val="C13018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العرض:</a:t>
            </a:r>
            <a:endParaRPr lang="en-US" sz="2400" dirty="0">
              <a:solidFill>
                <a:srgbClr val="C13018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2595"/>
            <a:ext cx="8729229" cy="11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>
                <a:cs typeface="Sakkal Majalla" panose="02000000000000000000"/>
              </a:rPr>
              <a:t>تتغير ظروف الطلب زيادة أو </a:t>
            </a:r>
            <a:r>
              <a:rPr lang="ar-BH" sz="2400" b="1" dirty="0" smtClean="0">
                <a:cs typeface="Sakkal Majalla" panose="02000000000000000000"/>
              </a:rPr>
              <a:t>نقصانًا من </a:t>
            </a:r>
            <a:r>
              <a:rPr lang="ar-BH" sz="2400" b="1" dirty="0">
                <a:cs typeface="Sakkal Majalla" panose="02000000000000000000"/>
              </a:rPr>
              <a:t>قبل المستهلكين بفرض ثبات الكمية المنتجة، على بعض </a:t>
            </a:r>
            <a:r>
              <a:rPr lang="ar-BH" sz="2400" b="1" dirty="0" smtClean="0">
                <a:cs typeface="Sakkal Majalla" panose="02000000000000000000"/>
              </a:rPr>
              <a:t>السلع نتيجة </a:t>
            </a:r>
            <a:r>
              <a:rPr lang="ar-BH" sz="2400" b="1" dirty="0">
                <a:cs typeface="Sakkal Majalla" panose="02000000000000000000"/>
              </a:rPr>
              <a:t>عدة أسباب </a:t>
            </a:r>
            <a:r>
              <a:rPr lang="ar-BH" sz="2400" b="1" dirty="0" smtClean="0">
                <a:cs typeface="Sakkal Majalla" panose="02000000000000000000"/>
              </a:rPr>
              <a:t>منها: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3756098"/>
            <a:ext cx="6395015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دخول مستهلكين جدد للسوق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4365980"/>
            <a:ext cx="6395015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إقبال المستهلكين على شراء السلعة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5706" y="4975580"/>
            <a:ext cx="6395015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تغير أذواق المستهلكين ورغباتهم وتطورها</a:t>
            </a:r>
            <a:r>
              <a:rPr lang="ar-BH" sz="2400" b="1" dirty="0" smtClean="0">
                <a:cs typeface="Sakkal Majalla" panose="02000000000000000000"/>
              </a:rPr>
              <a:t>.</a:t>
            </a:r>
            <a:endParaRPr lang="ar-BH" sz="2400" b="1" dirty="0">
              <a:cs typeface="Sakkal Majalla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585180"/>
            <a:ext cx="6395015" cy="58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 smtClean="0">
                <a:cs typeface="Sakkal Majalla" panose="02000000000000000000"/>
              </a:rPr>
              <a:t>• </a:t>
            </a:r>
            <a:r>
              <a:rPr lang="ar-BH" sz="2400" b="1" dirty="0">
                <a:cs typeface="Sakkal Majalla" panose="02000000000000000000"/>
              </a:rPr>
              <a:t>ارتفاع أسعار السلع البديلة.</a:t>
            </a:r>
          </a:p>
        </p:txBody>
      </p:sp>
    </p:spTree>
    <p:extLst>
      <p:ext uri="{BB962C8B-B14F-4D97-AF65-F5344CB8AC3E}">
        <p14:creationId xmlns:p14="http://schemas.microsoft.com/office/powerpoint/2010/main" val="13708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قالب الدرس الإلكتروني - الفصل الدراسي الثاني 2020-2021م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</TotalTime>
  <Words>1922</Words>
  <Application>Microsoft Office PowerPoint</Application>
  <PresentationFormat>On-screen Show (4:3)</PresentationFormat>
  <Paragraphs>252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Wingdings</vt:lpstr>
      <vt:lpstr>قالب الدرس الإلكتروني - الفصل الدراسي الثاني 2020-2021م (1)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Noor Ahmed Abdullah Falamerzi</cp:lastModifiedBy>
  <cp:revision>1304</cp:revision>
  <dcterms:created xsi:type="dcterms:W3CDTF">2020-03-03T05:49:03Z</dcterms:created>
  <dcterms:modified xsi:type="dcterms:W3CDTF">2023-01-25T08:06:49Z</dcterms:modified>
</cp:coreProperties>
</file>