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3" r:id="rId5"/>
    <p:sldId id="415" r:id="rId6"/>
    <p:sldId id="416" r:id="rId7"/>
    <p:sldId id="417" r:id="rId8"/>
    <p:sldId id="418" r:id="rId9"/>
    <p:sldId id="419" r:id="rId10"/>
    <p:sldId id="405" r:id="rId11"/>
    <p:sldId id="391" r:id="rId12"/>
    <p:sldId id="367" r:id="rId13"/>
    <p:sldId id="392" r:id="rId14"/>
    <p:sldId id="422" r:id="rId15"/>
    <p:sldId id="423" r:id="rId16"/>
    <p:sldId id="331" r:id="rId17"/>
    <p:sldId id="288" r:id="rId18"/>
    <p:sldId id="348" r:id="rId19"/>
    <p:sldId id="365" r:id="rId20"/>
    <p:sldId id="369" r:id="rId21"/>
    <p:sldId id="370" r:id="rId22"/>
    <p:sldId id="387" r:id="rId23"/>
    <p:sldId id="388" r:id="rId24"/>
    <p:sldId id="421" r:id="rId25"/>
    <p:sldId id="424" r:id="rId26"/>
    <p:sldId id="4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CD9FCB"/>
    <a:srgbClr val="ED7D31"/>
    <a:srgbClr val="BFD4DF"/>
    <a:srgbClr val="D030B9"/>
    <a:srgbClr val="6C9BB0"/>
    <a:srgbClr val="436B7D"/>
    <a:srgbClr val="3399FF"/>
    <a:srgbClr val="00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:a16="http://schemas.microsoft.com/office/drawing/2014/main" xmlns="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476891" y="1446390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  يبدأ عندما تبدأ المبيعات بالارتفاع السريع بسبب معرفة المستهلكين بالمنتج في الأسواق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المرحلة من دورة حياة المنتج، يتباطأ نسبة نمو مبيعات المنتج ويدخل في مرحلة النضوج السلبي: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التقديم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النضوج والشتبع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النمو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الانحدار أو الاضمحلال.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التقديم هي مرحلة من مراحل دورة حياة المنتج التي تبدأ المبيعات بالارتفاع السريع بسبب معرفة المستهلكين بالمنتج في الأسواق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حدد اسم المرحلة المناسبة من مراحل دورة حياة المُنتَج:</a:t>
            </a: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35418"/>
              </p:ext>
            </p:extLst>
          </p:nvPr>
        </p:nvGraphicFramePr>
        <p:xfrm>
          <a:off x="470647" y="2212290"/>
          <a:ext cx="11290502" cy="3505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211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9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دورة حياة المنتج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تتباطأ نسبة نمو المبيعات للمنتج ويدخل في مرحلة النضج السلبي.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عرض المُنتَج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السوق وتمثل نهاية مرحلة ابتكار المنتجات الجديدة.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تميل المبيعات نحو الانخفاض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نتيجة لتحول المستهلكين عند شراء المنتج لسبب معين.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المبيعات بدأت ترتفع ارتفاعًا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سريعًا بسبب معرفة المستهلكين المنتج في الأسواق.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الرسم البياني جيدًا، ثم أجب عن الأسئلة التالية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indent="-514350" algn="just" rtl="1">
              <a:buFont typeface="+mj-cs"/>
              <a:buAutoNum type="arabic2Minus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يمثل الرسم البياني المرفق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901700" indent="-514350" algn="just" rtl="1">
              <a:buFont typeface="+mj-cs"/>
              <a:buAutoNum type="arabic2Minus"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indent="-514350" algn="just" rtl="1">
              <a:buFont typeface="+mj-cs"/>
              <a:buAutoNum type="arabic2Minus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يطلع على الإحداثيات التالية؟</a:t>
            </a:r>
          </a:p>
          <a:p>
            <a:pPr marL="981075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........................        </a:t>
            </a:r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.......................</a:t>
            </a: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ماذا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المناطق التالية؟</a:t>
            </a:r>
          </a:p>
          <a:p>
            <a:pPr marL="981075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 = ........................            </a:t>
            </a:r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r>
              <a:rPr lang="ar-BH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346032" y="2071190"/>
            <a:ext cx="6583002" cy="3588640"/>
            <a:chOff x="1950" y="2183"/>
            <a:chExt cx="7659" cy="382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2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56" y="4500"/>
                <a:ext cx="324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10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11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12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13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15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00" y="4802"/>
              <a:ext cx="322" cy="4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ك</a:t>
              </a:r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104" y="4285"/>
              <a:ext cx="165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ع</a:t>
              </a:r>
            </a:p>
          </p:txBody>
        </p:sp>
        <p:sp>
          <p:nvSpPr>
            <p:cNvPr id="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183"/>
              <a:ext cx="462" cy="2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000" kern="10" spc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س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5069"/>
              <a:ext cx="481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800" kern="10" dirty="0">
                  <a:solidFill>
                    <a:schemeClr val="accent6">
                      <a:lumMod val="75000"/>
                    </a:schemeClr>
                  </a:solidFill>
                  <a:latin typeface="Al-Mateen" panose="02060803050605020204" pitchFamily="18" charset="-78"/>
                  <a:cs typeface="Al-Mateen" panose="02060803050605020204" pitchFamily="18" charset="-78"/>
                </a:rPr>
                <a:t>ص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الرسم البياني جيدًا، ثم أجب عن الأسئلة التالية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387350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ضع علامة (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الصحيحة، وعلامة (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الخاطئة فيما يلي:</a:t>
            </a:r>
          </a:p>
          <a:p>
            <a:pPr marL="901700" indent="-514350" algn="just" rtl="1"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مرحلة النمو تمثل نهاية مرحلة ابتكار المنتجات الجديدة.</a:t>
            </a:r>
          </a:p>
          <a:p>
            <a:pPr marL="901700" indent="-514350" algn="just" rtl="1"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سعر المنتج في مرحلة التقديم يكون مرتفع بسبب كلفة</a:t>
            </a:r>
          </a:p>
          <a:p>
            <a:pPr marL="38735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الإنتاج والتسويق.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تتسم مرحلة التقديم بعدم التغلب على المشاكل الإنتاجية.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في مرحلة الانحدار يميل الترويج إلى الإعلان التذكيري.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    ) تتكون مرحلة النضوج والتشبع من مرحلتين هما </a:t>
            </a:r>
          </a:p>
          <a:p>
            <a:pPr marL="38735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النضوج الصاعد والنضوج المنحدر.</a:t>
            </a: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 (           ) يكون المنتج غير معروف في مرحلة النضوج والتشبع.</a:t>
            </a: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r>
              <a:rPr lang="ar-BH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292243" y="2850777"/>
            <a:ext cx="4501172" cy="3115415"/>
            <a:chOff x="1950" y="2217"/>
            <a:chExt cx="7659" cy="378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2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56" y="4500"/>
                <a:ext cx="324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10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11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12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13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15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00" y="4802"/>
              <a:ext cx="322" cy="4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ك</a:t>
              </a:r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104" y="4285"/>
              <a:ext cx="165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ع</a:t>
              </a:r>
            </a:p>
          </p:txBody>
        </p:sp>
        <p:sp>
          <p:nvSpPr>
            <p:cNvPr id="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7"/>
              <a:ext cx="462" cy="2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000" kern="10" spc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س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5069"/>
              <a:ext cx="481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800" kern="10" dirty="0">
                  <a:solidFill>
                    <a:schemeClr val="accent6">
                      <a:lumMod val="75000"/>
                    </a:schemeClr>
                  </a:solidFill>
                  <a:latin typeface="Al-Mateen" panose="02060803050605020204" pitchFamily="18" charset="-78"/>
                  <a:cs typeface="Al-Mateen" panose="02060803050605020204" pitchFamily="18" charset="-78"/>
                </a:rPr>
                <a:t>ص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:a16="http://schemas.microsoft.com/office/drawing/2014/main" xmlns="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:a16="http://schemas.microsoft.com/office/drawing/2014/main" xmlns="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:a16="http://schemas.microsoft.com/office/drawing/2014/main" xmlns="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:a16="http://schemas.microsoft.com/office/drawing/2014/main" xmlns="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:a16="http://schemas.microsoft.com/office/drawing/2014/main" xmlns="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:a16="http://schemas.microsoft.com/office/drawing/2014/main" xmlns="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:a16="http://schemas.microsoft.com/office/drawing/2014/main" xmlns="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78-80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:a16="http://schemas.microsoft.com/office/drawing/2014/main" xmlns="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1854241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406309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الثالثة</a:t>
            </a:r>
            <a:endParaRPr lang="en-US" sz="72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54957" y="3940704"/>
            <a:ext cx="6240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80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المزيج التسويقي</a:t>
            </a:r>
            <a:endParaRPr lang="ar-SA" sz="115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93" y="651649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F92A38-FC4D-4837-8539-29C52E494B05}"/>
              </a:ext>
            </a:extLst>
          </p:cNvPr>
          <p:cNvSpPr txBox="1"/>
          <p:nvPr/>
        </p:nvSpPr>
        <p:spPr>
          <a:xfrm>
            <a:off x="1815353" y="4748445"/>
            <a:ext cx="98432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325688" indent="-2325688" algn="just" rtl="1"/>
            <a:r>
              <a:rPr lang="ar-BH" sz="32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</a:t>
            </a:r>
            <a:r>
              <a:rPr lang="ar-BH" sz="32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مرحلة من مراحل دورة حياة المنتج التي تبدأ المبيعات بالارتفاع السريع بسبب معرفة المستهلكين بالمنتج في الأسواق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حدد اسم المرحلة المناسبة من مراحل دورة حياة المُنتَج:</a:t>
            </a: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85542"/>
              </p:ext>
            </p:extLst>
          </p:nvPr>
        </p:nvGraphicFramePr>
        <p:xfrm>
          <a:off x="470647" y="2212290"/>
          <a:ext cx="11290502" cy="3505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211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9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دورة حياة المنتج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تتباطأ نسبة نمو المبيعات للمنتج ويدخل في مرحلة النضج السلبي.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النضوج والتشبع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عرض المُنتَج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السوق وتمثل نهاية مرحلة ابتكار المنتجات الجديدة.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مرحلة التقديم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تميل المبيعات نحو الانخفاض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نتيجة لتحول المستهلكين عند شراء المنتج لسبب معين.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مرحلة</a:t>
                      </a:r>
                      <a:r>
                        <a:rPr lang="ar-BH" sz="28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الانحدار أو الاضمحلال</a:t>
                      </a:r>
                      <a:endParaRPr lang="ar-BH" sz="28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المبيعات بدأت ترتفع ارتفاعًا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سريعًا بسبب معرفة المستهلكين المنتج في الأسواق.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مرحلة النمو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8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9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الرسم البياني جيدًا، ثم أجب عن الأسئلة التالية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01700" indent="-514350" algn="just" rtl="1">
              <a:buFont typeface="+mj-cs"/>
              <a:buAutoNum type="arabic2Minus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يمثل الرسم البياني المرفق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981075" algn="just" rtl="1"/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دورة حياة المنتج</a:t>
            </a:r>
          </a:p>
          <a:p>
            <a:pPr marL="981075" algn="just" rtl="1"/>
            <a:endParaRPr lang="ar-BH" sz="28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 ماذا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يطلع على الإحداثيات التالية؟</a:t>
            </a:r>
          </a:p>
          <a:p>
            <a:pPr marL="981075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</a:p>
          <a:p>
            <a:pPr marL="981075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</a:t>
            </a:r>
            <a:endParaRPr lang="ar-BH" sz="28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ماذا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المناطق التالية؟</a:t>
            </a:r>
          </a:p>
          <a:p>
            <a:pPr marL="981075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 =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ربح</a:t>
            </a:r>
          </a:p>
          <a:p>
            <a:pPr marL="981075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خسارة</a:t>
            </a: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346032" y="2103131"/>
            <a:ext cx="6583002" cy="3556699"/>
            <a:chOff x="1950" y="2217"/>
            <a:chExt cx="7659" cy="378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2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56" y="4500"/>
                <a:ext cx="324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10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11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12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13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15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00" y="4802"/>
              <a:ext cx="322" cy="4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ك</a:t>
              </a:r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104" y="4285"/>
              <a:ext cx="165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ع</a:t>
              </a:r>
            </a:p>
          </p:txBody>
        </p:sp>
        <p:sp>
          <p:nvSpPr>
            <p:cNvPr id="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7"/>
              <a:ext cx="462" cy="2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000" kern="10" spc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س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5069"/>
              <a:ext cx="481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800" kern="10" dirty="0">
                  <a:solidFill>
                    <a:schemeClr val="accent6">
                      <a:lumMod val="75000"/>
                    </a:schemeClr>
                  </a:solidFill>
                  <a:latin typeface="Al-Mateen" panose="02060803050605020204" pitchFamily="18" charset="-78"/>
                  <a:cs typeface="Al-Mateen" panose="02060803050605020204" pitchFamily="18" charset="-78"/>
                </a:rPr>
                <a:t>ص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</p:grpSp>
      <p:sp>
        <p:nvSpPr>
          <p:cNvPr id="29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1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32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انظر إلى الرسم البياني جيدًا، ثم أجب عن الأسئلة التالية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387350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ضع علامة (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الصحيحة، وعلامة (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الخاطئة فيما يلي:</a:t>
            </a:r>
          </a:p>
          <a:p>
            <a:pPr marL="901700" indent="-514350" algn="just" rtl="1"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) مرحلة النمو تمثل نهاية مرحلة ابتكار المنتجات الجديدة.</a:t>
            </a:r>
          </a:p>
          <a:p>
            <a:pPr marL="901700" indent="-514350" algn="just" rtl="1"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) سعر المنتج في مرحلة التقديم يكون مرتفع بسبب كلفة</a:t>
            </a:r>
          </a:p>
          <a:p>
            <a:pPr marL="38735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الإنتاج والتسويق.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) تتسم مرحلة التقديم بعدم التغلب على المشاكل الإنتاجية.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) في مرحلة الانحدار يميل الترويج إلى الإعلان التذكيري.</a:t>
            </a:r>
          </a:p>
          <a:p>
            <a:pPr marL="901700" indent="-514350" algn="just" rtl="1">
              <a:buAutoNum type="arabicPeriod" startAt="3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 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) تتكون مرحلة النضوج والتشبع من مرحلتين هما </a:t>
            </a:r>
          </a:p>
          <a:p>
            <a:pPr marL="38735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النضوج الصاعد والنضوج المنحدر.</a:t>
            </a:r>
          </a:p>
          <a:p>
            <a:pPr marL="38735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 (     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) يكون المنتج غير معروف في مرحلة النضوج والتشبع.</a:t>
            </a: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292243" y="2850777"/>
            <a:ext cx="4501172" cy="3115415"/>
            <a:chOff x="1950" y="2217"/>
            <a:chExt cx="7659" cy="378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2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56" y="4500"/>
                <a:ext cx="324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10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11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12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13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15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00" y="4802"/>
              <a:ext cx="322" cy="4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ك</a:t>
              </a:r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104" y="4285"/>
              <a:ext cx="165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ع</a:t>
              </a:r>
            </a:p>
          </p:txBody>
        </p:sp>
        <p:sp>
          <p:nvSpPr>
            <p:cNvPr id="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7"/>
              <a:ext cx="462" cy="2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000" kern="10" spc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س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5069"/>
              <a:ext cx="481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2800" kern="10" dirty="0">
                  <a:solidFill>
                    <a:schemeClr val="accent6">
                      <a:lumMod val="75000"/>
                    </a:schemeClr>
                  </a:solidFill>
                  <a:latin typeface="Al-Mateen" panose="02060803050605020204" pitchFamily="18" charset="-78"/>
                  <a:cs typeface="Al-Mateen" panose="02060803050605020204" pitchFamily="18" charset="-78"/>
                </a:rPr>
                <a:t>ص</a:t>
              </a:r>
              <a:endParaRPr lang="ar-BH" sz="2800" kern="1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</p:grpSp>
      <p:sp>
        <p:nvSpPr>
          <p:cNvPr id="29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32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Educator - Product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06" y="-191124"/>
            <a:ext cx="6272119" cy="31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18148" r="35000" b="15152"/>
          <a:stretch/>
        </p:blipFill>
        <p:spPr>
          <a:xfrm>
            <a:off x="230548" y="2600389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778164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4594316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80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المُنْتَج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DEC22-1F28-4C8C-BF02-37F27CF7C1FE}"/>
              </a:ext>
            </a:extLst>
          </p:cNvPr>
          <p:cNvSpPr/>
          <p:nvPr/>
        </p:nvSpPr>
        <p:spPr>
          <a:xfrm>
            <a:off x="233332" y="5754116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74-75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:a16="http://schemas.microsoft.com/office/drawing/2014/main" xmlns="" id="{E823FB1C-1C89-4AAF-8C9A-6325A60C6658}"/>
              </a:ext>
            </a:extLst>
          </p:cNvPr>
          <p:cNvSpPr/>
          <p:nvPr/>
        </p:nvSpPr>
        <p:spPr>
          <a:xfrm>
            <a:off x="5786645" y="3132242"/>
            <a:ext cx="47997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السادس</a:t>
            </a:r>
            <a:endParaRPr lang="ar-SA" sz="8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20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40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 بين مراحل دورة حياة المنتج.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2067" y="286674"/>
            <a:ext cx="4414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المنتج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315964" y="1558960"/>
            <a:ext cx="4312787" cy="4371192"/>
          </a:xfrm>
          <a:prstGeom prst="roundRect">
            <a:avLst>
              <a:gd name="adj" fmla="val 446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200" u="sng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دورة حياة المنتج</a:t>
            </a:r>
            <a:r>
              <a:rPr lang="ar-BH" sz="32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 التي يمر بها المنتج منذ تقديمه للسوق إلى حين اختفائه من السوق.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الإطار الزمني الذي يبين اتجاه الطلب على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منذ تقديمه حتى استبعاده.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4195482" y="1558960"/>
            <a:ext cx="7854581" cy="4237281"/>
            <a:chOff x="1950" y="2210"/>
            <a:chExt cx="7890" cy="3793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5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5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1815" y="4500"/>
                <a:ext cx="465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42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43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44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45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46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4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472" y="4893"/>
              <a:ext cx="64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خسارة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96" y="4360"/>
              <a:ext cx="586" cy="3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ربح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0"/>
              <a:ext cx="74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المبيعات</a:t>
              </a:r>
            </a:p>
          </p:txBody>
        </p:sp>
        <p:sp>
          <p:nvSpPr>
            <p:cNvPr id="5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4893"/>
              <a:ext cx="71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الزمن</a:t>
              </a:r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2067" y="286674"/>
            <a:ext cx="4414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المنتج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وسيلة شرح خطية 2 39"/>
          <p:cNvSpPr/>
          <p:nvPr/>
        </p:nvSpPr>
        <p:spPr>
          <a:xfrm>
            <a:off x="263918" y="1488347"/>
            <a:ext cx="5364827" cy="4818324"/>
          </a:xfrm>
          <a:prstGeom prst="borderCallout2">
            <a:avLst>
              <a:gd name="adj1" fmla="val 4507"/>
              <a:gd name="adj2" fmla="val 102577"/>
              <a:gd name="adj3" fmla="val 1975"/>
              <a:gd name="adj4" fmla="val 137796"/>
              <a:gd name="adj5" fmla="val 26611"/>
              <a:gd name="adj6" fmla="val 146330"/>
            </a:avLst>
          </a:prstGeom>
          <a:solidFill>
            <a:srgbClr val="E3ECF1"/>
          </a:solidFill>
          <a:ln w="28575">
            <a:solidFill>
              <a:srgbClr val="2C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التقديم: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المنتج وتمثل نهاية مرحلة ابتكار المنتجات الجديدة.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السمات: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 (1.تكاليف الإنتاج    2. تكاليف التوزيع    3. أسعار بسبب ارتفاع التكلفة    4. تكاليف الترويج). المنتج غير معروف.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انخفاض المبيعات.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التغلب على المشاكل الإنتاجية.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التوسع في حجم الإنتاج.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التوسع في قنوات التوزيع.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5204012" y="2286559"/>
            <a:ext cx="6846051" cy="3509682"/>
            <a:chOff x="1950" y="2210"/>
            <a:chExt cx="7890" cy="3793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5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5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1815" y="4500"/>
                <a:ext cx="465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42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43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44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45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46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4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472" y="4893"/>
              <a:ext cx="64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خسارة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96" y="4360"/>
              <a:ext cx="586" cy="3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ربح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0"/>
              <a:ext cx="74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المبيعات</a:t>
              </a:r>
            </a:p>
          </p:txBody>
        </p:sp>
        <p:sp>
          <p:nvSpPr>
            <p:cNvPr id="5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4893"/>
              <a:ext cx="71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الزمن</a:t>
              </a:r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88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2067" y="286674"/>
            <a:ext cx="4414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المنتج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وسيلة شرح خطية 2 39"/>
          <p:cNvSpPr/>
          <p:nvPr/>
        </p:nvSpPr>
        <p:spPr>
          <a:xfrm>
            <a:off x="277149" y="1964722"/>
            <a:ext cx="5364827" cy="3542655"/>
          </a:xfrm>
          <a:prstGeom prst="borderCallout2">
            <a:avLst>
              <a:gd name="adj1" fmla="val 4507"/>
              <a:gd name="adj2" fmla="val 102577"/>
              <a:gd name="adj3" fmla="val -6375"/>
              <a:gd name="adj4" fmla="val 166871"/>
              <a:gd name="adj5" fmla="val 22816"/>
              <a:gd name="adj6" fmla="val 165630"/>
            </a:avLst>
          </a:prstGeom>
          <a:solidFill>
            <a:srgbClr val="E3ECF1"/>
          </a:solidFill>
          <a:ln w="28575">
            <a:solidFill>
              <a:srgbClr val="2C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النمو: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 تبدأ في الارتفاع السريع بسبب معرفة المستهلكين بالمنتج في الأسواق.</a:t>
            </a:r>
          </a:p>
          <a:p>
            <a:pPr algn="just" rtl="1"/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السمات: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توسع (1. الإنتاج  2.قنوات التوزيع).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ثابتة أو تميل للانخفاض.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استقرار نفقات الترويج. 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ازدياد الأرباح.  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5204012" y="2286559"/>
            <a:ext cx="6846051" cy="3509682"/>
            <a:chOff x="1950" y="2210"/>
            <a:chExt cx="7890" cy="3793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5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5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1815" y="4500"/>
                <a:ext cx="465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42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43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44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45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46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4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472" y="4893"/>
              <a:ext cx="64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خسارة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96" y="4360"/>
              <a:ext cx="586" cy="3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ربح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0"/>
              <a:ext cx="74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المبيعات</a:t>
              </a:r>
            </a:p>
          </p:txBody>
        </p:sp>
        <p:sp>
          <p:nvSpPr>
            <p:cNvPr id="5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4893"/>
              <a:ext cx="71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الزمن</a:t>
              </a:r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2067" y="286674"/>
            <a:ext cx="4414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المنتج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وسيلة شرح خطية 2 39"/>
          <p:cNvSpPr/>
          <p:nvPr/>
        </p:nvSpPr>
        <p:spPr>
          <a:xfrm>
            <a:off x="264353" y="1489617"/>
            <a:ext cx="5364827" cy="4827495"/>
          </a:xfrm>
          <a:prstGeom prst="borderCallout2">
            <a:avLst>
              <a:gd name="adj1" fmla="val 4507"/>
              <a:gd name="adj2" fmla="val 102577"/>
              <a:gd name="adj3" fmla="val 5324"/>
              <a:gd name="adj4" fmla="val 183414"/>
              <a:gd name="adj5" fmla="val 26994"/>
              <a:gd name="adj6" fmla="val 184178"/>
            </a:avLst>
          </a:prstGeom>
          <a:solidFill>
            <a:srgbClr val="E3ECF1"/>
          </a:solidFill>
          <a:ln w="28575">
            <a:solidFill>
              <a:srgbClr val="2C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النضج والتشبع: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تتباطأ نسبة نمو المبيعات للمنتج ويدخل مرحلة النضوج السلبي ويمر بثلاث مراحل (1.النضوج الصاعد  2. النضوج المستقر 3. النضوج المنحدر).</a:t>
            </a:r>
          </a:p>
          <a:p>
            <a:pPr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السمات: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الاحتفاظ بالاتجاهات نفسها للإنتاج.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الأسعار للانخفاض التدريجي.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البحث عن قنوات توزيع جديدة.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جهود الترويج في تنشيط المبيعات.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5204012" y="2286559"/>
            <a:ext cx="6846051" cy="3509682"/>
            <a:chOff x="1950" y="2210"/>
            <a:chExt cx="7890" cy="3793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51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5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5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1815" y="4500"/>
                <a:ext cx="465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42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43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44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45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46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4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472" y="4893"/>
              <a:ext cx="64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خسارة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96" y="4360"/>
              <a:ext cx="586" cy="3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ربح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4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0"/>
              <a:ext cx="74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المبيعات</a:t>
              </a:r>
            </a:p>
          </p:txBody>
        </p:sp>
        <p:sp>
          <p:nvSpPr>
            <p:cNvPr id="5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4893"/>
              <a:ext cx="71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الزمن</a:t>
              </a:r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2067" y="286674"/>
            <a:ext cx="4414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دورة حياة المنتج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04012" y="2286559"/>
            <a:ext cx="6846051" cy="3509682"/>
            <a:chOff x="1950" y="2210"/>
            <a:chExt cx="7890" cy="379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50" y="2460"/>
              <a:ext cx="7605" cy="3543"/>
              <a:chOff x="1275" y="2460"/>
              <a:chExt cx="8775" cy="3993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>
                <a:off x="1275" y="2460"/>
                <a:ext cx="8775" cy="3993"/>
                <a:chOff x="1275" y="2460"/>
                <a:chExt cx="8775" cy="3993"/>
              </a:xfrm>
            </p:grpSpPr>
            <p:pic>
              <p:nvPicPr>
                <p:cNvPr id="2053" name="Picture 5" descr="Product-Life-Cycle-Stag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656" r="7584" b="12148"/>
                <a:stretch>
                  <a:fillRect/>
                </a:stretch>
              </p:blipFill>
              <p:spPr bwMode="auto">
                <a:xfrm>
                  <a:off x="1275" y="2460"/>
                  <a:ext cx="8775" cy="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3945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35" name="Rectangle 7"/>
                <p:cNvSpPr>
                  <a:spLocks noChangeArrowheads="1"/>
                </p:cNvSpPr>
                <p:nvPr/>
              </p:nvSpPr>
              <p:spPr bwMode="auto">
                <a:xfrm>
                  <a:off x="8730" y="2760"/>
                  <a:ext cx="111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4185" y="5790"/>
                  <a:ext cx="5820" cy="405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2565" y="5550"/>
                  <a:ext cx="1485" cy="660"/>
                </a:xfrm>
                <a:prstGeom prst="rect">
                  <a:avLst/>
                </a:prstGeom>
                <a:solidFill>
                  <a:srgbClr val="BFD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815" y="4500"/>
                <a:ext cx="465" cy="900"/>
              </a:xfrm>
              <a:prstGeom prst="rect">
                <a:avLst/>
              </a:prstGeom>
              <a:solidFill>
                <a:srgbClr val="BFD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sp>
          <p:nvSpPr>
            <p:cNvPr id="4" name="WordArt 11"/>
            <p:cNvSpPr>
              <a:spLocks noChangeArrowheads="1" noChangeShapeType="1" noTextEdit="1"/>
            </p:cNvSpPr>
            <p:nvPr/>
          </p:nvSpPr>
          <p:spPr bwMode="auto">
            <a:xfrm rot="16200000">
              <a:off x="3353" y="3192"/>
              <a:ext cx="848" cy="3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التطوير</a:t>
              </a:r>
            </a:p>
          </p:txBody>
        </p:sp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 rot="16200000">
              <a:off x="4904" y="3043"/>
              <a:ext cx="836" cy="4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التقديم</a:t>
              </a:r>
            </a:p>
          </p:txBody>
        </p:sp>
        <p:sp>
          <p:nvSpPr>
            <p:cNvPr id="7" name="WordArt 13"/>
            <p:cNvSpPr>
              <a:spLocks noChangeArrowheads="1" noChangeShapeType="1" noTextEdit="1"/>
            </p:cNvSpPr>
            <p:nvPr/>
          </p:nvSpPr>
          <p:spPr bwMode="auto">
            <a:xfrm rot="16200000">
              <a:off x="6275" y="2909"/>
              <a:ext cx="484" cy="33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النمو</a:t>
              </a:r>
            </a:p>
          </p:txBody>
        </p:sp>
        <p:sp>
          <p:nvSpPr>
            <p:cNvPr id="8" name="WordArt 14"/>
            <p:cNvSpPr>
              <a:spLocks noChangeArrowheads="1" noChangeShapeType="1" noTextEdit="1"/>
            </p:cNvSpPr>
            <p:nvPr/>
          </p:nvSpPr>
          <p:spPr bwMode="auto">
            <a:xfrm rot="16200000">
              <a:off x="7154" y="2946"/>
              <a:ext cx="945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النضج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والتشبع</a:t>
              </a:r>
            </a:p>
          </p:txBody>
        </p:sp>
        <p:sp>
          <p:nvSpPr>
            <p:cNvPr id="9" name="WordArt 15"/>
            <p:cNvSpPr>
              <a:spLocks noChangeArrowheads="1" noChangeShapeType="1" noTextEdit="1"/>
            </p:cNvSpPr>
            <p:nvPr/>
          </p:nvSpPr>
          <p:spPr bwMode="auto">
            <a:xfrm rot="16200000">
              <a:off x="8496" y="2860"/>
              <a:ext cx="766" cy="4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الاضمحلال</a:t>
              </a:r>
            </a:p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الانحدار</a:t>
              </a:r>
            </a:p>
          </p:txBody>
        </p:sp>
        <p:sp>
          <p:nvSpPr>
            <p:cNvPr id="1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472" y="4893"/>
              <a:ext cx="64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خسارة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896" y="4360"/>
              <a:ext cx="586" cy="3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ربح</a:t>
              </a:r>
              <a:endParaRPr lang="ar-BH" sz="3600" kern="10" spc="0" dirty="0">
                <a:ln>
                  <a:noFill/>
                </a:ln>
                <a:solidFill>
                  <a:schemeClr val="accent5"/>
                </a:solidFill>
                <a:effectLst/>
                <a:latin typeface="Al-Mateen" panose="02060803050605020204" pitchFamily="18" charset="-78"/>
                <a:cs typeface="Al-Mateen" panose="02060803050605020204" pitchFamily="18" charset="-78"/>
              </a:endParaRP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06" y="2210"/>
              <a:ext cx="74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المبيعات</a:t>
              </a:r>
            </a:p>
          </p:txBody>
        </p:sp>
        <p:sp>
          <p:nvSpPr>
            <p:cNvPr id="2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8" y="4893"/>
              <a:ext cx="712" cy="3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BH" sz="3600" kern="10" spc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l-Mateen" panose="02060803050605020204" pitchFamily="18" charset="-78"/>
                  <a:cs typeface="Al-Mateen" panose="02060803050605020204" pitchFamily="18" charset="-78"/>
                </a:rPr>
                <a:t>الزمن</a:t>
              </a:r>
            </a:p>
          </p:txBody>
        </p:sp>
      </p:grpSp>
      <p:sp>
        <p:nvSpPr>
          <p:cNvPr id="40" name="وسيلة شرح خطية 2 39"/>
          <p:cNvSpPr/>
          <p:nvPr/>
        </p:nvSpPr>
        <p:spPr>
          <a:xfrm>
            <a:off x="264353" y="1489617"/>
            <a:ext cx="5364827" cy="4306624"/>
          </a:xfrm>
          <a:prstGeom prst="borderCallout2">
            <a:avLst>
              <a:gd name="adj1" fmla="val 4507"/>
              <a:gd name="adj2" fmla="val 102577"/>
              <a:gd name="adj3" fmla="val 6717"/>
              <a:gd name="adj4" fmla="val 207477"/>
              <a:gd name="adj5" fmla="val 25323"/>
              <a:gd name="adj6" fmla="val 204731"/>
            </a:avLst>
          </a:prstGeom>
          <a:solidFill>
            <a:srgbClr val="E3ECF1"/>
          </a:solidFill>
          <a:ln w="28575">
            <a:solidFill>
              <a:srgbClr val="2C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الانحدار /الاضمحلال: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تميل المبيعات نحو الانخفاض نتيجة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لتحول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المستهلكين عن شراء المنتج بسبب تغير نمط الاستهلاك أو لظهور منتجات جديدة.</a:t>
            </a:r>
          </a:p>
          <a:p>
            <a:pPr algn="just" rtl="1"/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السمات: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انكماش حجم الإنتاج.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انخفاض سريع في السعر.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الترويج للإعلان التذكيري.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انكماش قنوات التوزيع.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50801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الفصل السادس:  دورة حياة المُنْتَج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4371</TotalTime>
  <Words>1464</Words>
  <Application>Microsoft Office PowerPoint</Application>
  <PresentationFormat>ملء الشاشة</PresentationFormat>
  <Paragraphs>332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9" baseType="lpstr">
      <vt:lpstr>Al-Mateen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Wingdings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250</cp:revision>
  <dcterms:created xsi:type="dcterms:W3CDTF">2020-03-04T10:47:58Z</dcterms:created>
  <dcterms:modified xsi:type="dcterms:W3CDTF">2021-01-20T05:42:49Z</dcterms:modified>
</cp:coreProperties>
</file>