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63" r:id="rId5"/>
    <p:sldId id="378" r:id="rId6"/>
    <p:sldId id="394" r:id="rId7"/>
    <p:sldId id="400" r:id="rId8"/>
    <p:sldId id="401" r:id="rId9"/>
    <p:sldId id="402" r:id="rId10"/>
    <p:sldId id="403" r:id="rId11"/>
    <p:sldId id="404" r:id="rId12"/>
    <p:sldId id="405" r:id="rId13"/>
    <p:sldId id="391" r:id="rId14"/>
    <p:sldId id="367" r:id="rId15"/>
    <p:sldId id="408" r:id="rId16"/>
    <p:sldId id="392" r:id="rId17"/>
    <p:sldId id="406" r:id="rId18"/>
    <p:sldId id="331" r:id="rId19"/>
    <p:sldId id="288" r:id="rId20"/>
    <p:sldId id="348" r:id="rId21"/>
    <p:sldId id="365" r:id="rId22"/>
    <p:sldId id="369" r:id="rId23"/>
    <p:sldId id="370" r:id="rId24"/>
    <p:sldId id="387" r:id="rId25"/>
    <p:sldId id="388" r:id="rId26"/>
    <p:sldId id="407" r:id="rId27"/>
    <p:sldId id="4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E9445"/>
    <a:srgbClr val="2C4563"/>
    <a:srgbClr val="2FADE0"/>
    <a:srgbClr val="E3ECF1"/>
    <a:srgbClr val="BFD4DF"/>
    <a:srgbClr val="ED7D31"/>
    <a:srgbClr val="9CB18B"/>
    <a:srgbClr val="6A8297"/>
    <a:srgbClr val="14A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71" d="100"/>
          <a:sy n="71"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6D134-2BE7-4121-B54E-2AAB4F1637B7}" type="doc">
      <dgm:prSet loTypeId="urn:microsoft.com/office/officeart/2005/8/layout/pyramid1" loCatId="pyramid" qsTypeId="urn:microsoft.com/office/officeart/2005/8/quickstyle/simple1" qsCatId="simple" csTypeId="urn:microsoft.com/office/officeart/2005/8/colors/colorful1" csCatId="colorful" phldr="1"/>
      <dgm:spPr/>
    </dgm:pt>
    <dgm:pt modelId="{B1D5B894-8ADD-425F-81A6-E1B615BC3BC2}">
      <dgm:prSet phldrT="[نص]" custT="1"/>
      <dgm:spPr/>
      <dgm:t>
        <a:bodyPr/>
        <a:lstStyle/>
        <a:p>
          <a:pPr rtl="1"/>
          <a:r>
            <a:rPr lang="ar-BH" sz="1600" b="1" dirty="0">
              <a:latin typeface="Sakkal Majalla" panose="02000000000000000000" pitchFamily="2" charset="-78"/>
              <a:cs typeface="Sakkal Majalla" panose="02000000000000000000" pitchFamily="2" charset="-78"/>
            </a:rPr>
            <a:t>الحاجة إلى تقدير الذات</a:t>
          </a:r>
        </a:p>
      </dgm:t>
    </dgm:pt>
    <dgm:pt modelId="{4CE085FA-AEB8-43D4-80A7-F00CBAC8EEAE}" type="parTrans" cxnId="{B4BA5A86-6D0F-4EB2-A667-DD49B0A13183}">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55DC1F77-A0A2-4BC2-8AD7-D970B25CB55F}" type="sibTrans" cxnId="{B4BA5A86-6D0F-4EB2-A667-DD49B0A13183}">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B161B631-6BA0-4B10-998D-0B3C37BE8279}">
      <dgm:prSet phldrT="[نص]" custT="1"/>
      <dgm:spPr/>
      <dgm:t>
        <a:bodyPr/>
        <a:lstStyle/>
        <a:p>
          <a:pPr rtl="1"/>
          <a:r>
            <a:rPr lang="ar-BH" sz="2400" b="1" dirty="0">
              <a:latin typeface="Sakkal Majalla" panose="02000000000000000000" pitchFamily="2" charset="-78"/>
              <a:cs typeface="Sakkal Majalla" panose="02000000000000000000" pitchFamily="2" charset="-78"/>
            </a:rPr>
            <a:t>الحاجة إلى الأمن</a:t>
          </a:r>
        </a:p>
      </dgm:t>
    </dgm:pt>
    <dgm:pt modelId="{9EE43F87-D93D-4EBC-A5B1-E0E18A70AD4D}" type="parTrans" cxnId="{B037F3DF-E6F8-4DFD-8076-59641598A9F7}">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D1F78EBE-F8E3-4781-A9D3-C6AFF4C97C65}" type="sibTrans" cxnId="{B037F3DF-E6F8-4DFD-8076-59641598A9F7}">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25594C4A-6ABE-48E3-95C7-E7B71BC4A34F}">
      <dgm:prSet phldrT="[نص]" custT="1"/>
      <dgm:spPr/>
      <dgm:t>
        <a:bodyPr/>
        <a:lstStyle/>
        <a:p>
          <a:pPr rtl="1"/>
          <a:r>
            <a:rPr lang="ar-BH" sz="2000" b="1" dirty="0">
              <a:latin typeface="Sakkal Majalla" panose="02000000000000000000" pitchFamily="2" charset="-78"/>
              <a:cs typeface="Sakkal Majalla" panose="02000000000000000000" pitchFamily="2" charset="-78"/>
            </a:rPr>
            <a:t>الحاجة </a:t>
          </a:r>
          <a:r>
            <a:rPr lang="ar-BH" sz="2000" b="1" dirty="0" err="1">
              <a:latin typeface="Sakkal Majalla" panose="02000000000000000000" pitchFamily="2" charset="-78"/>
              <a:cs typeface="Sakkal Majalla" panose="02000000000000000000" pitchFamily="2" charset="-78"/>
            </a:rPr>
            <a:t>الفيسولوجية</a:t>
          </a:r>
          <a:endParaRPr lang="ar-BH" sz="2000" b="1" dirty="0">
            <a:latin typeface="Sakkal Majalla" panose="02000000000000000000" pitchFamily="2" charset="-78"/>
            <a:cs typeface="Sakkal Majalla" panose="02000000000000000000" pitchFamily="2" charset="-78"/>
          </a:endParaRPr>
        </a:p>
      </dgm:t>
    </dgm:pt>
    <dgm:pt modelId="{9C21F57B-16D1-4679-BB9D-414B2D115DA3}" type="parTrans" cxnId="{234B0D59-C0B9-417F-898E-7E0A97C71220}">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EB98B0E3-F2BF-449E-A0CD-35F195529F2E}" type="sibTrans" cxnId="{234B0D59-C0B9-417F-898E-7E0A97C71220}">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AC8AFF93-BC0A-4D99-9554-9CC46B89FE5F}">
      <dgm:prSet custT="1"/>
      <dgm:spPr/>
      <dgm:t>
        <a:bodyPr/>
        <a:lstStyle/>
        <a:p>
          <a:pPr rtl="1"/>
          <a:r>
            <a:rPr lang="ar-BH" sz="1800" b="1" dirty="0">
              <a:latin typeface="Sakkal Majalla" panose="02000000000000000000" pitchFamily="2" charset="-78"/>
              <a:cs typeface="Sakkal Majalla" panose="02000000000000000000" pitchFamily="2" charset="-78"/>
            </a:rPr>
            <a:t>الحاجة إلى التقدير</a:t>
          </a:r>
        </a:p>
      </dgm:t>
    </dgm:pt>
    <dgm:pt modelId="{AF8B8EBD-D94B-4373-9046-9FCF3E69BB70}" type="parTrans" cxnId="{AB2C61F3-26D8-4692-A8EE-C847D2FEA9ED}">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46494C4E-4F09-44CC-B499-CEB0D911D929}" type="sibTrans" cxnId="{AB2C61F3-26D8-4692-A8EE-C847D2FEA9ED}">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EDF2E040-7B3E-4881-9B30-9F68B5E67336}">
      <dgm:prSet custT="1"/>
      <dgm:spPr/>
      <dgm:t>
        <a:bodyPr/>
        <a:lstStyle/>
        <a:p>
          <a:pPr rtl="1"/>
          <a:r>
            <a:rPr lang="ar-BH" sz="2400" b="1" dirty="0">
              <a:latin typeface="Sakkal Majalla" panose="02000000000000000000" pitchFamily="2" charset="-78"/>
              <a:cs typeface="Sakkal Majalla" panose="02000000000000000000" pitchFamily="2" charset="-78"/>
            </a:rPr>
            <a:t>الحاجة الاجتماعية</a:t>
          </a:r>
        </a:p>
      </dgm:t>
    </dgm:pt>
    <dgm:pt modelId="{655A7F55-8284-4513-97E6-DF1D20426C43}" type="parTrans" cxnId="{2146DBF0-2580-4E6E-999B-CA010FF0AEF6}">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4335501F-F91B-4C2E-A098-22E6E9469E3C}" type="sibTrans" cxnId="{2146DBF0-2580-4E6E-999B-CA010FF0AEF6}">
      <dgm:prSet/>
      <dgm:spPr/>
      <dgm:t>
        <a:bodyPr/>
        <a:lstStyle/>
        <a:p>
          <a:pPr rtl="1"/>
          <a:endParaRPr lang="ar-BH" sz="1400" b="1">
            <a:latin typeface="Sakkal Majalla" panose="02000000000000000000" pitchFamily="2" charset="-78"/>
            <a:cs typeface="Sakkal Majalla" panose="02000000000000000000" pitchFamily="2" charset="-78"/>
          </a:endParaRPr>
        </a:p>
      </dgm:t>
    </dgm:pt>
    <dgm:pt modelId="{C4BDB739-5F00-41A3-A998-17D292F44F80}" type="pres">
      <dgm:prSet presAssocID="{7DE6D134-2BE7-4121-B54E-2AAB4F1637B7}" presName="Name0" presStyleCnt="0">
        <dgm:presLayoutVars>
          <dgm:dir/>
          <dgm:animLvl val="lvl"/>
          <dgm:resizeHandles val="exact"/>
        </dgm:presLayoutVars>
      </dgm:prSet>
      <dgm:spPr/>
    </dgm:pt>
    <dgm:pt modelId="{239A7AF7-4246-41D4-9633-6889B9C58796}" type="pres">
      <dgm:prSet presAssocID="{B1D5B894-8ADD-425F-81A6-E1B615BC3BC2}" presName="Name8" presStyleCnt="0"/>
      <dgm:spPr/>
    </dgm:pt>
    <dgm:pt modelId="{48D10695-C3CD-49F8-91D2-80386F224AFD}" type="pres">
      <dgm:prSet presAssocID="{B1D5B894-8ADD-425F-81A6-E1B615BC3BC2}" presName="level" presStyleLbl="node1" presStyleIdx="0" presStyleCnt="5">
        <dgm:presLayoutVars>
          <dgm:chMax val="1"/>
          <dgm:bulletEnabled val="1"/>
        </dgm:presLayoutVars>
      </dgm:prSet>
      <dgm:spPr/>
      <dgm:t>
        <a:bodyPr/>
        <a:lstStyle/>
        <a:p>
          <a:pPr rtl="1"/>
          <a:endParaRPr lang="ar-BH"/>
        </a:p>
      </dgm:t>
    </dgm:pt>
    <dgm:pt modelId="{48CA4D86-8CCE-400F-8628-3EECE6D15FA7}" type="pres">
      <dgm:prSet presAssocID="{B1D5B894-8ADD-425F-81A6-E1B615BC3BC2}" presName="levelTx" presStyleLbl="revTx" presStyleIdx="0" presStyleCnt="0">
        <dgm:presLayoutVars>
          <dgm:chMax val="1"/>
          <dgm:bulletEnabled val="1"/>
        </dgm:presLayoutVars>
      </dgm:prSet>
      <dgm:spPr/>
      <dgm:t>
        <a:bodyPr/>
        <a:lstStyle/>
        <a:p>
          <a:pPr rtl="1"/>
          <a:endParaRPr lang="ar-BH"/>
        </a:p>
      </dgm:t>
    </dgm:pt>
    <dgm:pt modelId="{0C921D70-665D-4409-B692-38C62E830F0A}" type="pres">
      <dgm:prSet presAssocID="{AC8AFF93-BC0A-4D99-9554-9CC46B89FE5F}" presName="Name8" presStyleCnt="0"/>
      <dgm:spPr/>
    </dgm:pt>
    <dgm:pt modelId="{AE1A2CDC-D6D4-4ACB-A3E1-66AA26B3D508}" type="pres">
      <dgm:prSet presAssocID="{AC8AFF93-BC0A-4D99-9554-9CC46B89FE5F}" presName="level" presStyleLbl="node1" presStyleIdx="1" presStyleCnt="5">
        <dgm:presLayoutVars>
          <dgm:chMax val="1"/>
          <dgm:bulletEnabled val="1"/>
        </dgm:presLayoutVars>
      </dgm:prSet>
      <dgm:spPr/>
      <dgm:t>
        <a:bodyPr/>
        <a:lstStyle/>
        <a:p>
          <a:pPr rtl="1"/>
          <a:endParaRPr lang="ar-BH"/>
        </a:p>
      </dgm:t>
    </dgm:pt>
    <dgm:pt modelId="{4750ABC0-3294-4E32-A20E-036DBDC7A852}" type="pres">
      <dgm:prSet presAssocID="{AC8AFF93-BC0A-4D99-9554-9CC46B89FE5F}" presName="levelTx" presStyleLbl="revTx" presStyleIdx="0" presStyleCnt="0">
        <dgm:presLayoutVars>
          <dgm:chMax val="1"/>
          <dgm:bulletEnabled val="1"/>
        </dgm:presLayoutVars>
      </dgm:prSet>
      <dgm:spPr/>
      <dgm:t>
        <a:bodyPr/>
        <a:lstStyle/>
        <a:p>
          <a:pPr rtl="1"/>
          <a:endParaRPr lang="ar-BH"/>
        </a:p>
      </dgm:t>
    </dgm:pt>
    <dgm:pt modelId="{0E58247C-BAFD-499D-9E14-713EDC47068C}" type="pres">
      <dgm:prSet presAssocID="{EDF2E040-7B3E-4881-9B30-9F68B5E67336}" presName="Name8" presStyleCnt="0"/>
      <dgm:spPr/>
    </dgm:pt>
    <dgm:pt modelId="{765373B0-FD5C-452D-9DEB-BA529DC8A8B7}" type="pres">
      <dgm:prSet presAssocID="{EDF2E040-7B3E-4881-9B30-9F68B5E67336}" presName="level" presStyleLbl="node1" presStyleIdx="2" presStyleCnt="5">
        <dgm:presLayoutVars>
          <dgm:chMax val="1"/>
          <dgm:bulletEnabled val="1"/>
        </dgm:presLayoutVars>
      </dgm:prSet>
      <dgm:spPr/>
      <dgm:t>
        <a:bodyPr/>
        <a:lstStyle/>
        <a:p>
          <a:pPr rtl="1"/>
          <a:endParaRPr lang="ar-BH"/>
        </a:p>
      </dgm:t>
    </dgm:pt>
    <dgm:pt modelId="{64B7C9B1-8AE2-4B6A-80FE-79D78DDAD3E2}" type="pres">
      <dgm:prSet presAssocID="{EDF2E040-7B3E-4881-9B30-9F68B5E67336}" presName="levelTx" presStyleLbl="revTx" presStyleIdx="0" presStyleCnt="0">
        <dgm:presLayoutVars>
          <dgm:chMax val="1"/>
          <dgm:bulletEnabled val="1"/>
        </dgm:presLayoutVars>
      </dgm:prSet>
      <dgm:spPr/>
      <dgm:t>
        <a:bodyPr/>
        <a:lstStyle/>
        <a:p>
          <a:pPr rtl="1"/>
          <a:endParaRPr lang="ar-BH"/>
        </a:p>
      </dgm:t>
    </dgm:pt>
    <dgm:pt modelId="{35B21573-62DB-4C66-A382-BBCE05B379C0}" type="pres">
      <dgm:prSet presAssocID="{B161B631-6BA0-4B10-998D-0B3C37BE8279}" presName="Name8" presStyleCnt="0"/>
      <dgm:spPr/>
    </dgm:pt>
    <dgm:pt modelId="{95781C5D-AFE2-4B48-8DE8-6A065042B0B4}" type="pres">
      <dgm:prSet presAssocID="{B161B631-6BA0-4B10-998D-0B3C37BE8279}" presName="level" presStyleLbl="node1" presStyleIdx="3" presStyleCnt="5">
        <dgm:presLayoutVars>
          <dgm:chMax val="1"/>
          <dgm:bulletEnabled val="1"/>
        </dgm:presLayoutVars>
      </dgm:prSet>
      <dgm:spPr/>
      <dgm:t>
        <a:bodyPr/>
        <a:lstStyle/>
        <a:p>
          <a:pPr rtl="1"/>
          <a:endParaRPr lang="ar-BH"/>
        </a:p>
      </dgm:t>
    </dgm:pt>
    <dgm:pt modelId="{7ED368A5-3889-4FC7-B308-A76163113C77}" type="pres">
      <dgm:prSet presAssocID="{B161B631-6BA0-4B10-998D-0B3C37BE8279}" presName="levelTx" presStyleLbl="revTx" presStyleIdx="0" presStyleCnt="0">
        <dgm:presLayoutVars>
          <dgm:chMax val="1"/>
          <dgm:bulletEnabled val="1"/>
        </dgm:presLayoutVars>
      </dgm:prSet>
      <dgm:spPr/>
      <dgm:t>
        <a:bodyPr/>
        <a:lstStyle/>
        <a:p>
          <a:pPr rtl="1"/>
          <a:endParaRPr lang="ar-BH"/>
        </a:p>
      </dgm:t>
    </dgm:pt>
    <dgm:pt modelId="{EAF5312F-CD28-4591-849D-B44A1297CB15}" type="pres">
      <dgm:prSet presAssocID="{25594C4A-6ABE-48E3-95C7-E7B71BC4A34F}" presName="Name8" presStyleCnt="0"/>
      <dgm:spPr/>
    </dgm:pt>
    <dgm:pt modelId="{5616F394-2575-4369-AD35-8281C587C62D}" type="pres">
      <dgm:prSet presAssocID="{25594C4A-6ABE-48E3-95C7-E7B71BC4A34F}" presName="level" presStyleLbl="node1" presStyleIdx="4" presStyleCnt="5">
        <dgm:presLayoutVars>
          <dgm:chMax val="1"/>
          <dgm:bulletEnabled val="1"/>
        </dgm:presLayoutVars>
      </dgm:prSet>
      <dgm:spPr/>
      <dgm:t>
        <a:bodyPr/>
        <a:lstStyle/>
        <a:p>
          <a:pPr rtl="1"/>
          <a:endParaRPr lang="ar-BH"/>
        </a:p>
      </dgm:t>
    </dgm:pt>
    <dgm:pt modelId="{7D6E6BF2-9F8B-41EB-9231-DC68E1616886}" type="pres">
      <dgm:prSet presAssocID="{25594C4A-6ABE-48E3-95C7-E7B71BC4A34F}" presName="levelTx" presStyleLbl="revTx" presStyleIdx="0" presStyleCnt="0">
        <dgm:presLayoutVars>
          <dgm:chMax val="1"/>
          <dgm:bulletEnabled val="1"/>
        </dgm:presLayoutVars>
      </dgm:prSet>
      <dgm:spPr/>
      <dgm:t>
        <a:bodyPr/>
        <a:lstStyle/>
        <a:p>
          <a:pPr rtl="1"/>
          <a:endParaRPr lang="ar-BH"/>
        </a:p>
      </dgm:t>
    </dgm:pt>
  </dgm:ptLst>
  <dgm:cxnLst>
    <dgm:cxn modelId="{42EBFDE8-F711-43CA-910C-68D2FB754F29}" type="presOf" srcId="{25594C4A-6ABE-48E3-95C7-E7B71BC4A34F}" destId="{5616F394-2575-4369-AD35-8281C587C62D}" srcOrd="0" destOrd="0" presId="urn:microsoft.com/office/officeart/2005/8/layout/pyramid1"/>
    <dgm:cxn modelId="{D0283CAD-851E-4CB8-B2B9-2C3E41F32651}" type="presOf" srcId="{25594C4A-6ABE-48E3-95C7-E7B71BC4A34F}" destId="{7D6E6BF2-9F8B-41EB-9231-DC68E1616886}" srcOrd="1" destOrd="0" presId="urn:microsoft.com/office/officeart/2005/8/layout/pyramid1"/>
    <dgm:cxn modelId="{9808C350-CBBB-4330-88C6-DAB53F89080C}" type="presOf" srcId="{B161B631-6BA0-4B10-998D-0B3C37BE8279}" destId="{95781C5D-AFE2-4B48-8DE8-6A065042B0B4}" srcOrd="0" destOrd="0" presId="urn:microsoft.com/office/officeart/2005/8/layout/pyramid1"/>
    <dgm:cxn modelId="{531E3DCC-C1C4-406B-906A-14A61F2F056A}" type="presOf" srcId="{7DE6D134-2BE7-4121-B54E-2AAB4F1637B7}" destId="{C4BDB739-5F00-41A3-A998-17D292F44F80}" srcOrd="0" destOrd="0" presId="urn:microsoft.com/office/officeart/2005/8/layout/pyramid1"/>
    <dgm:cxn modelId="{B037F3DF-E6F8-4DFD-8076-59641598A9F7}" srcId="{7DE6D134-2BE7-4121-B54E-2AAB4F1637B7}" destId="{B161B631-6BA0-4B10-998D-0B3C37BE8279}" srcOrd="3" destOrd="0" parTransId="{9EE43F87-D93D-4EBC-A5B1-E0E18A70AD4D}" sibTransId="{D1F78EBE-F8E3-4781-A9D3-C6AFF4C97C65}"/>
    <dgm:cxn modelId="{917BDC2D-8D89-46BB-A7DE-224AE9D01048}" type="presOf" srcId="{EDF2E040-7B3E-4881-9B30-9F68B5E67336}" destId="{765373B0-FD5C-452D-9DEB-BA529DC8A8B7}" srcOrd="0" destOrd="0" presId="urn:microsoft.com/office/officeart/2005/8/layout/pyramid1"/>
    <dgm:cxn modelId="{07C40012-F92D-4955-B43B-325E1CA41518}" type="presOf" srcId="{B161B631-6BA0-4B10-998D-0B3C37BE8279}" destId="{7ED368A5-3889-4FC7-B308-A76163113C77}" srcOrd="1" destOrd="0" presId="urn:microsoft.com/office/officeart/2005/8/layout/pyramid1"/>
    <dgm:cxn modelId="{9E464B21-CC53-4A57-925E-23CB5A16F6EB}" type="presOf" srcId="{B1D5B894-8ADD-425F-81A6-E1B615BC3BC2}" destId="{48CA4D86-8CCE-400F-8628-3EECE6D15FA7}" srcOrd="1" destOrd="0" presId="urn:microsoft.com/office/officeart/2005/8/layout/pyramid1"/>
    <dgm:cxn modelId="{AB2C61F3-26D8-4692-A8EE-C847D2FEA9ED}" srcId="{7DE6D134-2BE7-4121-B54E-2AAB4F1637B7}" destId="{AC8AFF93-BC0A-4D99-9554-9CC46B89FE5F}" srcOrd="1" destOrd="0" parTransId="{AF8B8EBD-D94B-4373-9046-9FCF3E69BB70}" sibTransId="{46494C4E-4F09-44CC-B499-CEB0D911D929}"/>
    <dgm:cxn modelId="{4E21CEF3-4763-4591-9201-0BF175A8A7EA}" type="presOf" srcId="{AC8AFF93-BC0A-4D99-9554-9CC46B89FE5F}" destId="{AE1A2CDC-D6D4-4ACB-A3E1-66AA26B3D508}" srcOrd="0" destOrd="0" presId="urn:microsoft.com/office/officeart/2005/8/layout/pyramid1"/>
    <dgm:cxn modelId="{B4BA5A86-6D0F-4EB2-A667-DD49B0A13183}" srcId="{7DE6D134-2BE7-4121-B54E-2AAB4F1637B7}" destId="{B1D5B894-8ADD-425F-81A6-E1B615BC3BC2}" srcOrd="0" destOrd="0" parTransId="{4CE085FA-AEB8-43D4-80A7-F00CBAC8EEAE}" sibTransId="{55DC1F77-A0A2-4BC2-8AD7-D970B25CB55F}"/>
    <dgm:cxn modelId="{2146DBF0-2580-4E6E-999B-CA010FF0AEF6}" srcId="{7DE6D134-2BE7-4121-B54E-2AAB4F1637B7}" destId="{EDF2E040-7B3E-4881-9B30-9F68B5E67336}" srcOrd="2" destOrd="0" parTransId="{655A7F55-8284-4513-97E6-DF1D20426C43}" sibTransId="{4335501F-F91B-4C2E-A098-22E6E9469E3C}"/>
    <dgm:cxn modelId="{B79778E8-BD7B-4049-92B8-6886EA77BA8B}" type="presOf" srcId="{AC8AFF93-BC0A-4D99-9554-9CC46B89FE5F}" destId="{4750ABC0-3294-4E32-A20E-036DBDC7A852}" srcOrd="1" destOrd="0" presId="urn:microsoft.com/office/officeart/2005/8/layout/pyramid1"/>
    <dgm:cxn modelId="{E95C2998-B83D-4090-8874-522C42EDEC92}" type="presOf" srcId="{EDF2E040-7B3E-4881-9B30-9F68B5E67336}" destId="{64B7C9B1-8AE2-4B6A-80FE-79D78DDAD3E2}" srcOrd="1" destOrd="0" presId="urn:microsoft.com/office/officeart/2005/8/layout/pyramid1"/>
    <dgm:cxn modelId="{52CED120-6FA1-46B9-8781-C5166FDAC09D}" type="presOf" srcId="{B1D5B894-8ADD-425F-81A6-E1B615BC3BC2}" destId="{48D10695-C3CD-49F8-91D2-80386F224AFD}" srcOrd="0" destOrd="0" presId="urn:microsoft.com/office/officeart/2005/8/layout/pyramid1"/>
    <dgm:cxn modelId="{234B0D59-C0B9-417F-898E-7E0A97C71220}" srcId="{7DE6D134-2BE7-4121-B54E-2AAB4F1637B7}" destId="{25594C4A-6ABE-48E3-95C7-E7B71BC4A34F}" srcOrd="4" destOrd="0" parTransId="{9C21F57B-16D1-4679-BB9D-414B2D115DA3}" sibTransId="{EB98B0E3-F2BF-449E-A0CD-35F195529F2E}"/>
    <dgm:cxn modelId="{CC72599D-D0EF-4CCF-9DEB-BD9F93B80C52}" type="presParOf" srcId="{C4BDB739-5F00-41A3-A998-17D292F44F80}" destId="{239A7AF7-4246-41D4-9633-6889B9C58796}" srcOrd="0" destOrd="0" presId="urn:microsoft.com/office/officeart/2005/8/layout/pyramid1"/>
    <dgm:cxn modelId="{20942989-DFB4-4039-8395-149AF8A4F40A}" type="presParOf" srcId="{239A7AF7-4246-41D4-9633-6889B9C58796}" destId="{48D10695-C3CD-49F8-91D2-80386F224AFD}" srcOrd="0" destOrd="0" presId="urn:microsoft.com/office/officeart/2005/8/layout/pyramid1"/>
    <dgm:cxn modelId="{32854BE4-1B6F-4E91-939F-45B9B2C2F63A}" type="presParOf" srcId="{239A7AF7-4246-41D4-9633-6889B9C58796}" destId="{48CA4D86-8CCE-400F-8628-3EECE6D15FA7}" srcOrd="1" destOrd="0" presId="urn:microsoft.com/office/officeart/2005/8/layout/pyramid1"/>
    <dgm:cxn modelId="{C79BFFE8-7B09-40A4-B7D9-BC6137BDE268}" type="presParOf" srcId="{C4BDB739-5F00-41A3-A998-17D292F44F80}" destId="{0C921D70-665D-4409-B692-38C62E830F0A}" srcOrd="1" destOrd="0" presId="urn:microsoft.com/office/officeart/2005/8/layout/pyramid1"/>
    <dgm:cxn modelId="{2121A975-9632-4A6A-953E-1FC7C3AD7652}" type="presParOf" srcId="{0C921D70-665D-4409-B692-38C62E830F0A}" destId="{AE1A2CDC-D6D4-4ACB-A3E1-66AA26B3D508}" srcOrd="0" destOrd="0" presId="urn:microsoft.com/office/officeart/2005/8/layout/pyramid1"/>
    <dgm:cxn modelId="{9C15D890-B029-4A22-8F11-AAA4AC15EC11}" type="presParOf" srcId="{0C921D70-665D-4409-B692-38C62E830F0A}" destId="{4750ABC0-3294-4E32-A20E-036DBDC7A852}" srcOrd="1" destOrd="0" presId="urn:microsoft.com/office/officeart/2005/8/layout/pyramid1"/>
    <dgm:cxn modelId="{0BC32073-B59C-439F-81C3-CC0327C063B3}" type="presParOf" srcId="{C4BDB739-5F00-41A3-A998-17D292F44F80}" destId="{0E58247C-BAFD-499D-9E14-713EDC47068C}" srcOrd="2" destOrd="0" presId="urn:microsoft.com/office/officeart/2005/8/layout/pyramid1"/>
    <dgm:cxn modelId="{DDA34986-7B5A-4859-94E4-9EA9DF17991F}" type="presParOf" srcId="{0E58247C-BAFD-499D-9E14-713EDC47068C}" destId="{765373B0-FD5C-452D-9DEB-BA529DC8A8B7}" srcOrd="0" destOrd="0" presId="urn:microsoft.com/office/officeart/2005/8/layout/pyramid1"/>
    <dgm:cxn modelId="{353F559D-5629-4363-B0D0-93978ABDAA43}" type="presParOf" srcId="{0E58247C-BAFD-499D-9E14-713EDC47068C}" destId="{64B7C9B1-8AE2-4B6A-80FE-79D78DDAD3E2}" srcOrd="1" destOrd="0" presId="urn:microsoft.com/office/officeart/2005/8/layout/pyramid1"/>
    <dgm:cxn modelId="{FA8DE208-442A-48BA-A33D-ED6199B7B616}" type="presParOf" srcId="{C4BDB739-5F00-41A3-A998-17D292F44F80}" destId="{35B21573-62DB-4C66-A382-BBCE05B379C0}" srcOrd="3" destOrd="0" presId="urn:microsoft.com/office/officeart/2005/8/layout/pyramid1"/>
    <dgm:cxn modelId="{48B3DD56-7952-4492-961C-04271BB2D16D}" type="presParOf" srcId="{35B21573-62DB-4C66-A382-BBCE05B379C0}" destId="{95781C5D-AFE2-4B48-8DE8-6A065042B0B4}" srcOrd="0" destOrd="0" presId="urn:microsoft.com/office/officeart/2005/8/layout/pyramid1"/>
    <dgm:cxn modelId="{0EFD27C3-FCD0-4090-BCD3-1D2BB9666330}" type="presParOf" srcId="{35B21573-62DB-4C66-A382-BBCE05B379C0}" destId="{7ED368A5-3889-4FC7-B308-A76163113C77}" srcOrd="1" destOrd="0" presId="urn:microsoft.com/office/officeart/2005/8/layout/pyramid1"/>
    <dgm:cxn modelId="{6C7BFB51-2ED6-44CD-A9A9-EADDF83F496D}" type="presParOf" srcId="{C4BDB739-5F00-41A3-A998-17D292F44F80}" destId="{EAF5312F-CD28-4591-849D-B44A1297CB15}" srcOrd="4" destOrd="0" presId="urn:microsoft.com/office/officeart/2005/8/layout/pyramid1"/>
    <dgm:cxn modelId="{85CC2A00-56D1-4993-B88A-42B2EEF5A603}" type="presParOf" srcId="{EAF5312F-CD28-4591-849D-B44A1297CB15}" destId="{5616F394-2575-4369-AD35-8281C587C62D}" srcOrd="0" destOrd="0" presId="urn:microsoft.com/office/officeart/2005/8/layout/pyramid1"/>
    <dgm:cxn modelId="{7CECD220-1590-42A2-AEC6-1902F459876F}" type="presParOf" srcId="{EAF5312F-CD28-4591-849D-B44A1297CB15}" destId="{7D6E6BF2-9F8B-41EB-9231-DC68E161688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07/06/1442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4;p11">
            <a:extLst>
              <a:ext uri="{FF2B5EF4-FFF2-40B4-BE49-F238E27FC236}">
                <a16:creationId xmlns:a16="http://schemas.microsoft.com/office/drawing/2014/main" xmlns="" id="{DA143FD5-7488-4FD1-94A6-DB9999D9966F}"/>
              </a:ext>
            </a:extLst>
          </p:cNvPr>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BH" sz="13800" b="1" dirty="0">
                <a:solidFill>
                  <a:schemeClr val="accent1">
                    <a:lumMod val="50000"/>
                  </a:schemeClr>
                </a:solidFill>
                <a:latin typeface="Sakkal Majalla" panose="02000000000000000000" pitchFamily="2" charset="-78"/>
                <a:cs typeface="Sakkal Majalla" panose="02000000000000000000" pitchFamily="2" charset="-78"/>
              </a:rPr>
              <a:t>التسويق</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r>
              <a:rPr lang="ar-BH" sz="11500" b="1" dirty="0">
                <a:solidFill>
                  <a:srgbClr val="FF9800"/>
                </a:solidFill>
                <a:latin typeface="Sakkal Majalla" panose="02000000000000000000" pitchFamily="2" charset="-78"/>
                <a:cs typeface="Sakkal Majalla" panose="02000000000000000000" pitchFamily="2" charset="-78"/>
              </a:rPr>
              <a:t>سوق</a:t>
            </a:r>
            <a:r>
              <a:rPr lang="ar-SA" sz="11500" b="1" dirty="0">
                <a:solidFill>
                  <a:srgbClr val="FF9800"/>
                </a:solidFill>
                <a:latin typeface="Sakkal Majalla" panose="02000000000000000000" pitchFamily="2" charset="-78"/>
                <a:cs typeface="Sakkal Majalla" panose="02000000000000000000" pitchFamily="2" charset="-78"/>
              </a:rPr>
              <a:t> </a:t>
            </a:r>
            <a:r>
              <a:rPr lang="ar-BH" sz="11500" b="1" dirty="0">
                <a:solidFill>
                  <a:srgbClr val="FF9800"/>
                </a:solidFill>
                <a:latin typeface="Sakkal Majalla" panose="02000000000000000000" pitchFamily="2" charset="-78"/>
                <a:cs typeface="Sakkal Majalla" panose="02000000000000000000" pitchFamily="2" charset="-78"/>
              </a:rPr>
              <a:t>321</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endParaRPr sz="9600" b="1" dirty="0">
              <a:solidFill>
                <a:srgbClr val="FF9800"/>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18D9946C-3B82-4AEB-B480-14804DC367F7}"/>
              </a:ext>
            </a:extLst>
          </p:cNvPr>
          <p:cNvSpPr/>
          <p:nvPr/>
        </p:nvSpPr>
        <p:spPr>
          <a:xfrm>
            <a:off x="6761650" y="5439086"/>
            <a:ext cx="2536272" cy="584775"/>
          </a:xfrm>
          <a:prstGeom prst="rect">
            <a:avLst/>
          </a:prstGeom>
          <a:solidFill>
            <a:srgbClr val="C00000"/>
          </a:solidFill>
        </p:spPr>
        <p:txBody>
          <a:bodyPr wrap="none" lIns="91440" tIns="45720" rIns="91440" bIns="45720">
            <a:spAutoFit/>
          </a:bodyPr>
          <a:lstStyle/>
          <a:p>
            <a:pPr algn="ctr"/>
            <a:r>
              <a:rPr lang="ar-SA"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الفصول من 3-6</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12" name="Rectangle 11">
            <a:extLst>
              <a:ext uri="{FF2B5EF4-FFF2-40B4-BE49-F238E27FC236}">
                <a16:creationId xmlns:a16="http://schemas.microsoft.com/office/drawing/2014/main" xmlns="" id="{C0F3D8D5-AD85-4453-953A-93BC5A61F7FE}"/>
              </a:ext>
            </a:extLst>
          </p:cNvPr>
          <p:cNvSpPr/>
          <p:nvPr/>
        </p:nvSpPr>
        <p:spPr>
          <a:xfrm>
            <a:off x="4866906" y="6023861"/>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xmlns="" id="{80AF3F2F-1AF4-4E8F-B6CF-49E756D78BB5}"/>
              </a:ext>
            </a:extLst>
          </p:cNvPr>
          <p:cNvPicPr>
            <a:picLocks noChangeAspect="1"/>
          </p:cNvPicPr>
          <p:nvPr/>
        </p:nvPicPr>
        <p:blipFill rotWithShape="1">
          <a:blip r:embed="rId2"/>
          <a:srcRect l="35217" t="18148" r="35000" b="15152"/>
          <a:stretch/>
        </p:blipFill>
        <p:spPr>
          <a:xfrm>
            <a:off x="275185" y="1631546"/>
            <a:ext cx="4130435" cy="4962191"/>
          </a:xfrm>
          <a:prstGeom prst="rect">
            <a:avLst/>
          </a:prstGeom>
          <a:ln>
            <a:solidFill>
              <a:schemeClr val="tx1"/>
            </a:solidFill>
          </a:ln>
        </p:spPr>
      </p:pic>
      <p:pic>
        <p:nvPicPr>
          <p:cNvPr id="7"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111188" y="0"/>
            <a:ext cx="8041341"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7149984" y="1703358"/>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9893807" y="2182285"/>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10744393" y="3574655"/>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9821121" y="5071336"/>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7847392" y="5132890"/>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7293887" y="3538719"/>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8038910" y="2087159"/>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5" name="وسيلة شرح خطية 2 44"/>
          <p:cNvSpPr/>
          <p:nvPr/>
        </p:nvSpPr>
        <p:spPr>
          <a:xfrm>
            <a:off x="428545" y="2087159"/>
            <a:ext cx="6308218" cy="3876728"/>
          </a:xfrm>
          <a:prstGeom prst="borderCallout2">
            <a:avLst>
              <a:gd name="adj1" fmla="val 9337"/>
              <a:gd name="adj2" fmla="val 101324"/>
              <a:gd name="adj3" fmla="val 11732"/>
              <a:gd name="adj4" fmla="val 110029"/>
              <a:gd name="adj5" fmla="val 29950"/>
              <a:gd name="adj6" fmla="val 112487"/>
            </a:avLst>
          </a:prstGeom>
          <a:solidFill>
            <a:srgbClr val="E3ECF1"/>
          </a:solidFill>
          <a:ln w="28575">
            <a:solidFill>
              <a:srgbClr val="2C4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أسهل جزء من العملية، لأنه بمجرد اتخاذ القرار فإنه يتعين على المستهلك دفع قيمة السلعة أو الخدمة.</a:t>
            </a:r>
          </a:p>
          <a:p>
            <a:pPr lvl="0" algn="just" rtl="1"/>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تمثل عملية الشراء إيراد لرجل التسويق وأيضًا تساعده في إعداد استراتيجيات التسويق المستقبلية حول ما يأتي:</a:t>
            </a:r>
            <a:endParaRPr lang="en-US" sz="2800" b="1" dirty="0">
              <a:solidFill>
                <a:schemeClr val="tx1"/>
              </a:solidFill>
              <a:latin typeface="Sakkal Majalla" panose="02000000000000000000" pitchFamily="2" charset="-78"/>
              <a:cs typeface="Sakkal Majalla" panose="02000000000000000000" pitchFamily="2" charset="-78"/>
            </a:endParaRPr>
          </a:p>
          <a:p>
            <a:pPr marL="1076325" lvl="0" indent="-457200" algn="just" rtl="1">
              <a:buBlip>
                <a:blip r:embed="rId4"/>
              </a:buBlip>
            </a:pPr>
            <a:r>
              <a:rPr lang="ar-BH" sz="2800" b="1" dirty="0">
                <a:solidFill>
                  <a:schemeClr val="tx1"/>
                </a:solidFill>
                <a:latin typeface="Sakkal Majalla" panose="02000000000000000000" pitchFamily="2" charset="-78"/>
                <a:cs typeface="Sakkal Majalla" panose="02000000000000000000" pitchFamily="2" charset="-78"/>
              </a:rPr>
              <a:t>نوع المؤثرات التي دفعت المستهلك للشراء.</a:t>
            </a:r>
            <a:endParaRPr lang="en-US" sz="2800" b="1" dirty="0">
              <a:solidFill>
                <a:schemeClr val="tx1"/>
              </a:solidFill>
              <a:latin typeface="Sakkal Majalla" panose="02000000000000000000" pitchFamily="2" charset="-78"/>
              <a:cs typeface="Sakkal Majalla" panose="02000000000000000000" pitchFamily="2" charset="-78"/>
            </a:endParaRPr>
          </a:p>
          <a:p>
            <a:pPr marL="1076325" lvl="0" indent="-457200" algn="just" rtl="1">
              <a:buBlip>
                <a:blip r:embed="rId4"/>
              </a:buBlip>
            </a:pPr>
            <a:r>
              <a:rPr lang="ar-BH" sz="2800" b="1" dirty="0">
                <a:solidFill>
                  <a:schemeClr val="tx1"/>
                </a:solidFill>
                <a:latin typeface="Sakkal Majalla" panose="02000000000000000000" pitchFamily="2" charset="-78"/>
                <a:cs typeface="Sakkal Majalla" panose="02000000000000000000" pitchFamily="2" charset="-78"/>
              </a:rPr>
              <a:t>مدى تحقيق الإشباع والرضا لدى المستهلك بعد الشراء.</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4"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5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0" name="رابط مستقيم 5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74141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7149984" y="1703358"/>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9893807" y="2182285"/>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10744393" y="3574655"/>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9821121" y="5071336"/>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7847392" y="5132890"/>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7293887" y="3538719"/>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8038910" y="2087159"/>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5" name="وسيلة شرح خطية 2 44"/>
          <p:cNvSpPr/>
          <p:nvPr/>
        </p:nvSpPr>
        <p:spPr>
          <a:xfrm>
            <a:off x="428545" y="1519518"/>
            <a:ext cx="6308218" cy="4636842"/>
          </a:xfrm>
          <a:prstGeom prst="borderCallout2">
            <a:avLst>
              <a:gd name="adj1" fmla="val 9337"/>
              <a:gd name="adj2" fmla="val 101324"/>
              <a:gd name="adj3" fmla="val 6909"/>
              <a:gd name="adj4" fmla="val 114932"/>
              <a:gd name="adj5" fmla="val 18741"/>
              <a:gd name="adj6" fmla="val 120806"/>
            </a:avLst>
          </a:prstGeom>
          <a:solidFill>
            <a:srgbClr val="E3ECF1"/>
          </a:solidFill>
          <a:ln w="28575">
            <a:solidFill>
              <a:srgbClr val="7E9445"/>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مكونات هذه المرحلة:</a:t>
            </a:r>
            <a:endParaRPr lang="en-US" sz="2800" b="1" dirty="0">
              <a:solidFill>
                <a:schemeClr val="tx1"/>
              </a:solidFill>
              <a:latin typeface="Sakkal Majalla" panose="02000000000000000000" pitchFamily="2" charset="-78"/>
              <a:cs typeface="Sakkal Majalla" panose="02000000000000000000" pitchFamily="2" charset="-78"/>
            </a:endParaRPr>
          </a:p>
          <a:p>
            <a:pPr marL="914400" lvl="1" indent="-457200" algn="just" rtl="1">
              <a:buFont typeface="Wingdings" panose="05000000000000000000" pitchFamily="2" charset="2"/>
              <a:buChar char="ü"/>
            </a:pPr>
            <a:r>
              <a:rPr lang="ar-BH" sz="2800" b="1" dirty="0">
                <a:solidFill>
                  <a:schemeClr val="tx1"/>
                </a:solidFill>
                <a:latin typeface="Sakkal Majalla" panose="02000000000000000000" pitchFamily="2" charset="-78"/>
                <a:cs typeface="Sakkal Majalla" panose="02000000000000000000" pitchFamily="2" charset="-78"/>
              </a:rPr>
              <a:t>استعمال السلعة.</a:t>
            </a:r>
            <a:endParaRPr lang="en-US" sz="2800" b="1" dirty="0">
              <a:solidFill>
                <a:schemeClr val="tx1"/>
              </a:solidFill>
              <a:latin typeface="Sakkal Majalla" panose="02000000000000000000" pitchFamily="2" charset="-78"/>
              <a:cs typeface="Sakkal Majalla" panose="02000000000000000000" pitchFamily="2" charset="-78"/>
            </a:endParaRPr>
          </a:p>
          <a:p>
            <a:pPr marL="914400" lvl="1" indent="-457200" algn="just" rtl="1">
              <a:buFont typeface="Wingdings" panose="05000000000000000000" pitchFamily="2" charset="2"/>
              <a:buChar char="ü"/>
            </a:pPr>
            <a:r>
              <a:rPr lang="ar-BH" sz="2800" b="1" dirty="0">
                <a:solidFill>
                  <a:schemeClr val="tx1"/>
                </a:solidFill>
                <a:latin typeface="Sakkal Majalla" panose="02000000000000000000" pitchFamily="2" charset="-78"/>
                <a:cs typeface="Sakkal Majalla" panose="02000000000000000000" pitchFamily="2" charset="-78"/>
              </a:rPr>
              <a:t>تكوين فكرة حول السلعة (رضا أو عدم رضا).</a:t>
            </a:r>
            <a:endParaRPr lang="en-US" sz="2800" b="1" dirty="0">
              <a:solidFill>
                <a:schemeClr val="tx1"/>
              </a:solidFill>
              <a:latin typeface="Sakkal Majalla" panose="02000000000000000000" pitchFamily="2" charset="-78"/>
              <a:cs typeface="Sakkal Majalla" panose="02000000000000000000" pitchFamily="2" charset="-78"/>
            </a:endParaRPr>
          </a:p>
          <a:p>
            <a:pPr marL="914400" lvl="1" indent="-457200" algn="just" rtl="1">
              <a:buFont typeface="Wingdings" panose="05000000000000000000" pitchFamily="2" charset="2"/>
              <a:buChar char="ü"/>
            </a:pPr>
            <a:r>
              <a:rPr lang="ar-BH" sz="2800" b="1" dirty="0">
                <a:solidFill>
                  <a:schemeClr val="tx1"/>
                </a:solidFill>
                <a:latin typeface="Sakkal Majalla" panose="02000000000000000000" pitchFamily="2" charset="-78"/>
                <a:cs typeface="Sakkal Majalla" panose="02000000000000000000" pitchFamily="2" charset="-78"/>
              </a:rPr>
              <a:t>تخلص المستهلك من السلعة.</a:t>
            </a:r>
          </a:p>
          <a:p>
            <a:pPr lvl="1" algn="just" rtl="1"/>
            <a:endParaRPr lang="en-US" sz="14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دور رجال التسويق والمنظمات:  </a:t>
            </a:r>
          </a:p>
          <a:p>
            <a:pPr marL="901700" lvl="0" indent="-457200" algn="just" rtl="1">
              <a:buFont typeface="Wingdings" panose="05000000000000000000" pitchFamily="2" charset="2"/>
              <a:buChar char="ü"/>
            </a:pPr>
            <a:r>
              <a:rPr lang="ar-BH" sz="2800" b="1" dirty="0">
                <a:solidFill>
                  <a:schemeClr val="tx1"/>
                </a:solidFill>
                <a:latin typeface="Sakkal Majalla" panose="02000000000000000000" pitchFamily="2" charset="-78"/>
                <a:cs typeface="Sakkal Majalla" panose="02000000000000000000" pitchFamily="2" charset="-78"/>
              </a:rPr>
              <a:t>التعرف على كيفية استعمال المستهلك للسلعة (تطوير السلعة).</a:t>
            </a:r>
          </a:p>
          <a:p>
            <a:pPr marL="901700" lvl="0" indent="-457200" algn="just" rtl="1">
              <a:buFont typeface="Wingdings" panose="05000000000000000000" pitchFamily="2" charset="2"/>
              <a:buChar char="ü"/>
            </a:pPr>
            <a:r>
              <a:rPr lang="ar-BH" sz="2800" b="1" dirty="0">
                <a:solidFill>
                  <a:schemeClr val="tx1"/>
                </a:solidFill>
                <a:latin typeface="Sakkal Majalla" panose="02000000000000000000" pitchFamily="2" charset="-78"/>
                <a:cs typeface="Sakkal Majalla" panose="02000000000000000000" pitchFamily="2" charset="-78"/>
              </a:rPr>
              <a:t>معرفة كيفية تخلص المستهلك من السلعة (اختيار الأسلوب الأمثل للتصميم).</a:t>
            </a:r>
          </a:p>
          <a:p>
            <a:pPr marL="901700" lvl="0" indent="-457200" algn="just" rtl="1">
              <a:buFont typeface="Wingdings" panose="05000000000000000000" pitchFamily="2" charset="2"/>
              <a:buChar char="ü"/>
            </a:pPr>
            <a:r>
              <a:rPr lang="ar-BH" sz="2800" b="1" dirty="0">
                <a:solidFill>
                  <a:schemeClr val="tx1"/>
                </a:solidFill>
                <a:latin typeface="Sakkal Majalla" panose="02000000000000000000" pitchFamily="2" charset="-78"/>
                <a:cs typeface="Sakkal Majalla" panose="02000000000000000000" pitchFamily="2" charset="-78"/>
              </a:rPr>
              <a:t>قياس رضا المستهلكين.</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4"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5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0" name="رابط مستقيم 5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53112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rtl="1"/>
            <a:r>
              <a:rPr lang="ar-BH" sz="4000" b="1" dirty="0">
                <a:solidFill>
                  <a:schemeClr val="tx1"/>
                </a:solidFill>
                <a:latin typeface="Sakkal Majalla" panose="02000000000000000000" pitchFamily="2" charset="-78"/>
                <a:cs typeface="Sakkal Majalla" panose="02000000000000000000" pitchFamily="2" charset="-78"/>
              </a:rPr>
              <a:t>1</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رابع مرحلة في عملية اتخاذ قرار الشراء هي جمع المعلومات</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543393"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3" action="ppaction://hlinksldjump"/>
            <a:extLst>
              <a:ext uri="{FF2B5EF4-FFF2-40B4-BE49-F238E27FC236}">
                <a16:creationId xmlns:a16="http://schemas.microsoft.com/office/drawing/2014/main" xmlns="" id="{33519721-DB9D-4E6B-82E6-92DD79CF670B}"/>
              </a:ext>
            </a:extLst>
          </p:cNvPr>
          <p:cNvSpPr/>
          <p:nvPr/>
        </p:nvSpPr>
        <p:spPr>
          <a:xfrm>
            <a:off x="2768362"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4043074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2</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المرحلة الأخيرة في عملية اتخاذ قرار الشراء هي</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279866"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جمع المعلومات</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4" name="Rectangle: Rounded Corners 3">
            <a:hlinkClick r:id="rId3" action="ppaction://hlinksldjump"/>
            <a:extLst>
              <a:ext uri="{FF2B5EF4-FFF2-40B4-BE49-F238E27FC236}">
                <a16:creationId xmlns:a16="http://schemas.microsoft.com/office/drawing/2014/main" xmlns="" id="{0B87C965-9A2D-40EF-9B01-3285F1F92093}"/>
              </a:ext>
            </a:extLst>
          </p:cNvPr>
          <p:cNvSpPr/>
          <p:nvPr/>
        </p:nvSpPr>
        <p:spPr>
          <a:xfrm>
            <a:off x="6279866"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تقييم بعد عملية الشراء</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5" name="Rectangle: Rounded Corners 4">
            <a:hlinkClick r:id="rId2" action="ppaction://hlinksldjump"/>
            <a:extLst>
              <a:ext uri="{FF2B5EF4-FFF2-40B4-BE49-F238E27FC236}">
                <a16:creationId xmlns:a16="http://schemas.microsoft.com/office/drawing/2014/main" xmlns="" id="{8B6951A5-408B-473D-B6CF-B5E572164259}"/>
              </a:ext>
            </a:extLst>
          </p:cNvPr>
          <p:cNvSpPr/>
          <p:nvPr/>
        </p:nvSpPr>
        <p:spPr>
          <a:xfrm>
            <a:off x="573355"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تقييم البدائل المتاحة</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6" name="Rectangle: Rounded Corners 5">
            <a:hlinkClick r:id="rId2" action="ppaction://hlinksldjump"/>
            <a:extLst>
              <a:ext uri="{FF2B5EF4-FFF2-40B4-BE49-F238E27FC236}">
                <a16:creationId xmlns:a16="http://schemas.microsoft.com/office/drawing/2014/main" xmlns="" id="{688AD076-9558-4180-9052-D3E11A808CCF}"/>
              </a:ext>
            </a:extLst>
          </p:cNvPr>
          <p:cNvSpPr/>
          <p:nvPr/>
        </p:nvSpPr>
        <p:spPr>
          <a:xfrm>
            <a:off x="573355"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القرار </a:t>
            </a:r>
            <a:r>
              <a:rPr lang="ar-BH" sz="3600" b="1" dirty="0" err="1">
                <a:solidFill>
                  <a:schemeClr val="tx1"/>
                </a:solidFill>
                <a:latin typeface="Sakkal Majalla" panose="02000000000000000000" pitchFamily="2" charset="-78"/>
                <a:cs typeface="Sakkal Majalla" panose="02000000000000000000" pitchFamily="2" charset="-78"/>
              </a:rPr>
              <a:t>الشرائي</a:t>
            </a:r>
            <a:r>
              <a:rPr lang="ar-BH" sz="3600" b="1" dirty="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رابط مستقيم 1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1077787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3</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يعتبر الغذاء من الحاجات الاجتماعية بحسب هرم </a:t>
            </a:r>
            <a:r>
              <a:rPr lang="ar-BH" sz="4000" b="1" dirty="0" err="1">
                <a:solidFill>
                  <a:schemeClr val="tx1"/>
                </a:solidFill>
                <a:latin typeface="Sakkal Majalla" panose="02000000000000000000" pitchFamily="2" charset="-78"/>
                <a:cs typeface="Sakkal Majalla" panose="02000000000000000000" pitchFamily="2" charset="-78"/>
              </a:rPr>
              <a:t>ماسلو</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543393"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3" action="ppaction://hlinksldjump"/>
            <a:extLst>
              <a:ext uri="{FF2B5EF4-FFF2-40B4-BE49-F238E27FC236}">
                <a16:creationId xmlns:a16="http://schemas.microsoft.com/office/drawing/2014/main" xmlns="" id="{33519721-DB9D-4E6B-82E6-92DD79CF670B}"/>
              </a:ext>
            </a:extLst>
          </p:cNvPr>
          <p:cNvSpPr/>
          <p:nvPr/>
        </p:nvSpPr>
        <p:spPr>
          <a:xfrm>
            <a:off x="2768362"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9"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915238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rtl="1"/>
            <a:r>
              <a:rPr lang="ar-BH" sz="4000" b="1" dirty="0">
                <a:solidFill>
                  <a:schemeClr val="tx1"/>
                </a:solidFill>
                <a:latin typeface="Sakkal Majalla" panose="02000000000000000000" pitchFamily="2" charset="-78"/>
                <a:cs typeface="Sakkal Majalla" panose="02000000000000000000" pitchFamily="2" charset="-78"/>
              </a:rPr>
              <a:t>4</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من خلال دراستك لهرم </a:t>
            </a:r>
            <a:r>
              <a:rPr lang="ar-BH" sz="4000" b="1" dirty="0" err="1">
                <a:solidFill>
                  <a:schemeClr val="tx1"/>
                </a:solidFill>
                <a:latin typeface="Sakkal Majalla" panose="02000000000000000000" pitchFamily="2" charset="-78"/>
                <a:cs typeface="Sakkal Majalla" panose="02000000000000000000" pitchFamily="2" charset="-78"/>
              </a:rPr>
              <a:t>ماسلو</a:t>
            </a:r>
            <a:r>
              <a:rPr lang="ar-BH" sz="4000" b="1" dirty="0">
                <a:solidFill>
                  <a:schemeClr val="tx1"/>
                </a:solidFill>
                <a:latin typeface="Sakkal Majalla" panose="02000000000000000000" pitchFamily="2" charset="-78"/>
                <a:cs typeface="Sakkal Majalla" panose="02000000000000000000" pitchFamily="2" charset="-78"/>
              </a:rPr>
              <a:t> للحاجات، أكمل الهرم بما يتناسب مع الحاجات والمنتجات، مع ذكر مثال واحد لكل حاجة حسب المطلوب:</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942" y="2551769"/>
            <a:ext cx="5165023" cy="4050804"/>
          </a:xfrm>
          <a:prstGeom prst="rect">
            <a:avLst/>
          </a:prstGeom>
        </p:spPr>
      </p:pic>
      <p:sp>
        <p:nvSpPr>
          <p:cNvPr id="8" name="Flowchart: Terminator 5">
            <a:hlinkClick r:id="rId3" action="ppaction://hlinksldjump"/>
            <a:extLst>
              <a:ext uri="{FF2B5EF4-FFF2-40B4-BE49-F238E27FC236}">
                <a16:creationId xmlns:a16="http://schemas.microsoft.com/office/drawing/2014/main" xmlns="" id="{EA17CA2C-463F-4C03-9FAE-D86355B014EA}"/>
              </a:ext>
            </a:extLst>
          </p:cNvPr>
          <p:cNvSpPr/>
          <p:nvPr/>
        </p:nvSpPr>
        <p:spPr>
          <a:xfrm>
            <a:off x="217386" y="5869898"/>
            <a:ext cx="1766690" cy="448207"/>
          </a:xfrm>
          <a:prstGeom prst="flowChartTerminator">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تأكد من إجابتك</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9"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421768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rtl="1"/>
            <a:r>
              <a:rPr lang="ar-BH" sz="4000" b="1" dirty="0">
                <a:solidFill>
                  <a:schemeClr val="tx1"/>
                </a:solidFill>
                <a:latin typeface="Sakkal Majalla" panose="02000000000000000000" pitchFamily="2" charset="-78"/>
                <a:cs typeface="Sakkal Majalla" panose="02000000000000000000" pitchFamily="2" charset="-78"/>
              </a:rPr>
              <a:t>5</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محمد طالب متفوق في دراستهِ، وفور تخرّجه بدأ برسم خارطة المستقبل وحدّد ميوله في التخصّص الجامعي، فقرّر والده مكافأته بشراء سيارة يقوم هو باختيارها، وبعد البحث والمقارنة في السوق، وقع اختيار محمد على سيارة من طراز (</a:t>
            </a:r>
            <a:r>
              <a:rPr lang="en-US" sz="4000" b="1" dirty="0">
                <a:solidFill>
                  <a:schemeClr val="tx1"/>
                </a:solidFill>
                <a:latin typeface="Sakkal Majalla" panose="02000000000000000000" pitchFamily="2" charset="-78"/>
                <a:cs typeface="Sakkal Majalla" panose="02000000000000000000" pitchFamily="2" charset="-78"/>
              </a:rPr>
              <a:t>HONDA-ACCORD</a:t>
            </a:r>
            <a:r>
              <a:rPr lang="ar-BH" sz="4000" b="1" dirty="0">
                <a:solidFill>
                  <a:schemeClr val="tx1"/>
                </a:solidFill>
                <a:latin typeface="Sakkal Majalla" panose="02000000000000000000" pitchFamily="2" charset="-78"/>
                <a:cs typeface="Sakkal Majalla" panose="02000000000000000000" pitchFamily="2" charset="-78"/>
              </a:rPr>
              <a:t>)، التي وجدها الأنسب لذوقه وحاجته.  من خلال دراستك لموضوع سلوك المستهلك وموضوع عوامل البيئة الخارجية من الفصل الثالث أذكر العوامل المؤثرة في القدرة الشرائية للمستهلك مع بيان مراحل متابعة اتخاذ المستهلك قراره </a:t>
            </a:r>
            <a:r>
              <a:rPr lang="ar-BH" sz="4000" b="1" dirty="0" err="1">
                <a:solidFill>
                  <a:schemeClr val="tx1"/>
                </a:solidFill>
                <a:latin typeface="Sakkal Majalla" panose="02000000000000000000" pitchFamily="2" charset="-78"/>
                <a:cs typeface="Sakkal Majalla" panose="02000000000000000000" pitchFamily="2" charset="-78"/>
              </a:rPr>
              <a:t>الشرائي</a:t>
            </a:r>
            <a:r>
              <a:rPr lang="ar-BH" sz="4000" b="1" dirty="0">
                <a:solidFill>
                  <a:schemeClr val="tx1"/>
                </a:solidFill>
                <a:latin typeface="Sakkal Majalla" panose="02000000000000000000" pitchFamily="2" charset="-78"/>
                <a:cs typeface="Sakkal Majalla" panose="02000000000000000000" pitchFamily="2" charset="-78"/>
              </a:rPr>
              <a:t> في الشكل التالي </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8"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309531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endParaRPr lang="en-US" sz="44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7" name="Group 2"/>
          <p:cNvGrpSpPr>
            <a:grpSpLocks/>
          </p:cNvGrpSpPr>
          <p:nvPr/>
        </p:nvGrpSpPr>
        <p:grpSpPr bwMode="auto">
          <a:xfrm>
            <a:off x="2447365" y="1548378"/>
            <a:ext cx="6871447" cy="4879046"/>
            <a:chOff x="106889550" y="105937050"/>
            <a:chExt cx="6669675" cy="4600567"/>
          </a:xfrm>
        </p:grpSpPr>
        <p:sp>
          <p:nvSpPr>
            <p:cNvPr id="8" name="AutoShape 3"/>
            <p:cNvSpPr>
              <a:spLocks noChangeArrowheads="1"/>
            </p:cNvSpPr>
            <p:nvPr/>
          </p:nvSpPr>
          <p:spPr bwMode="auto">
            <a:xfrm flipV="1">
              <a:off x="107401498" y="106731895"/>
              <a:ext cx="5635352" cy="2148380"/>
            </a:xfrm>
            <a:prstGeom prst="triangle">
              <a:avLst>
                <a:gd name="adj" fmla="val 50000"/>
              </a:avLst>
            </a:prstGeom>
            <a:gradFill rotWithShape="1">
              <a:gsLst>
                <a:gs pos="0">
                  <a:srgbClr val="000000">
                    <a:alpha val="35999"/>
                  </a:srgbClr>
                </a:gs>
                <a:gs pos="64999">
                  <a:srgbClr val="D9D9D9">
                    <a:alpha val="32749"/>
                  </a:srgbClr>
                </a:gs>
                <a:gs pos="100000">
                  <a:srgbClr val="CCCCCC">
                    <a:alpha val="31000"/>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sp>
          <p:nvSpPr>
            <p:cNvPr id="9" name="AutoShape 4"/>
            <p:cNvSpPr>
              <a:spLocks noChangeArrowheads="1"/>
            </p:cNvSpPr>
            <p:nvPr/>
          </p:nvSpPr>
          <p:spPr bwMode="auto">
            <a:xfrm flipV="1">
              <a:off x="108272615" y="106731895"/>
              <a:ext cx="4024652" cy="1583017"/>
            </a:xfrm>
            <a:prstGeom prst="triangle">
              <a:avLst>
                <a:gd name="adj" fmla="val 50000"/>
              </a:avLst>
            </a:prstGeom>
            <a:gradFill rotWithShape="1">
              <a:gsLst>
                <a:gs pos="0">
                  <a:srgbClr val="000000"/>
                </a:gs>
                <a:gs pos="100000">
                  <a:srgbClr val="000000">
                    <a:gamma/>
                    <a:tint val="20000"/>
                    <a:invGamma/>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sp>
          <p:nvSpPr>
            <p:cNvPr id="10" name="Rectangle 5"/>
            <p:cNvSpPr>
              <a:spLocks noChangeArrowheads="1"/>
            </p:cNvSpPr>
            <p:nvPr/>
          </p:nvSpPr>
          <p:spPr bwMode="auto">
            <a:xfrm>
              <a:off x="107445093" y="106370210"/>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endParaRPr lang="ar-BH" b="1" dirty="0">
                <a:solidFill>
                  <a:srgbClr val="000000"/>
                </a:solidFill>
                <a:latin typeface="Sakkal Majalla" panose="02000000000000000000" pitchFamily="2" charset="-78"/>
                <a:cs typeface="Sakkal Majalla" panose="02000000000000000000" pitchFamily="2" charset="-78"/>
              </a:endParaRPr>
            </a:p>
          </p:txBody>
        </p:sp>
        <p:sp>
          <p:nvSpPr>
            <p:cNvPr id="11" name="Rectangle 6"/>
            <p:cNvSpPr>
              <a:spLocks noChangeArrowheads="1"/>
            </p:cNvSpPr>
            <p:nvPr/>
          </p:nvSpPr>
          <p:spPr bwMode="auto">
            <a:xfrm>
              <a:off x="108863859" y="106365675"/>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endParaRPr lang="ar-BH" b="1" dirty="0">
                <a:solidFill>
                  <a:srgbClr val="000000"/>
                </a:solidFill>
                <a:latin typeface="Sakkal Majalla" panose="02000000000000000000" pitchFamily="2" charset="-78"/>
                <a:cs typeface="Sakkal Majalla" panose="02000000000000000000" pitchFamily="2" charset="-78"/>
              </a:endParaRPr>
            </a:p>
          </p:txBody>
        </p:sp>
        <p:sp>
          <p:nvSpPr>
            <p:cNvPr id="12" name="Rectangle 7"/>
            <p:cNvSpPr>
              <a:spLocks noChangeArrowheads="1"/>
            </p:cNvSpPr>
            <p:nvPr/>
          </p:nvSpPr>
          <p:spPr bwMode="auto">
            <a:xfrm>
              <a:off x="110280450" y="106365675"/>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endParaRPr lang="ar-BH" b="1" dirty="0">
                <a:solidFill>
                  <a:srgbClr val="000000"/>
                </a:solidFill>
                <a:latin typeface="Sakkal Majalla" panose="02000000000000000000" pitchFamily="2" charset="-78"/>
                <a:cs typeface="Sakkal Majalla" panose="02000000000000000000" pitchFamily="2" charset="-78"/>
              </a:endParaRPr>
            </a:p>
          </p:txBody>
        </p:sp>
        <p:sp>
          <p:nvSpPr>
            <p:cNvPr id="13" name="Rectangle 8"/>
            <p:cNvSpPr>
              <a:spLocks noChangeArrowheads="1"/>
            </p:cNvSpPr>
            <p:nvPr/>
          </p:nvSpPr>
          <p:spPr bwMode="auto">
            <a:xfrm>
              <a:off x="111696855" y="106365675"/>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ar-BH"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grpSp>
          <p:nvGrpSpPr>
            <p:cNvPr id="15" name="Group 9"/>
            <p:cNvGrpSpPr>
              <a:grpSpLocks/>
            </p:cNvGrpSpPr>
            <p:nvPr/>
          </p:nvGrpSpPr>
          <p:grpSpPr bwMode="auto">
            <a:xfrm flipH="1" flipV="1">
              <a:off x="107408914" y="107486904"/>
              <a:ext cx="5635352" cy="2148380"/>
              <a:chOff x="107887273" y="106708575"/>
              <a:chExt cx="4267200" cy="2105025"/>
            </a:xfrm>
          </p:grpSpPr>
          <p:sp>
            <p:nvSpPr>
              <p:cNvPr id="34" name="AutoShape 10"/>
              <p:cNvSpPr>
                <a:spLocks noChangeArrowheads="1"/>
              </p:cNvSpPr>
              <p:nvPr/>
            </p:nvSpPr>
            <p:spPr bwMode="auto">
              <a:xfrm flipV="1">
                <a:off x="107887273" y="106708575"/>
                <a:ext cx="4267200" cy="2105025"/>
              </a:xfrm>
              <a:prstGeom prst="triangle">
                <a:avLst>
                  <a:gd name="adj" fmla="val 50000"/>
                </a:avLst>
              </a:prstGeom>
              <a:gradFill rotWithShape="1">
                <a:gsLst>
                  <a:gs pos="0">
                    <a:srgbClr val="000000">
                      <a:alpha val="35999"/>
                    </a:srgbClr>
                  </a:gs>
                  <a:gs pos="64999">
                    <a:srgbClr val="D9D9D9">
                      <a:alpha val="32749"/>
                    </a:srgbClr>
                  </a:gs>
                  <a:gs pos="100000">
                    <a:srgbClr val="CCCCCC">
                      <a:alpha val="31000"/>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sp>
            <p:nvSpPr>
              <p:cNvPr id="35" name="AutoShape 11"/>
              <p:cNvSpPr>
                <a:spLocks noChangeArrowheads="1"/>
              </p:cNvSpPr>
              <p:nvPr/>
            </p:nvSpPr>
            <p:spPr bwMode="auto">
              <a:xfrm flipV="1">
                <a:off x="108546900" y="106708575"/>
                <a:ext cx="3047546" cy="1551071"/>
              </a:xfrm>
              <a:prstGeom prst="triangle">
                <a:avLst>
                  <a:gd name="adj" fmla="val 50000"/>
                </a:avLst>
              </a:prstGeom>
              <a:gradFill rotWithShape="1">
                <a:gsLst>
                  <a:gs pos="0">
                    <a:srgbClr val="000000"/>
                  </a:gs>
                  <a:gs pos="100000">
                    <a:srgbClr val="000000">
                      <a:gamma/>
                      <a:tint val="20000"/>
                      <a:invGamma/>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grpSp>
        <p:sp>
          <p:nvSpPr>
            <p:cNvPr id="16" name="Rectangle 12"/>
            <p:cNvSpPr>
              <a:spLocks noChangeArrowheads="1"/>
            </p:cNvSpPr>
            <p:nvPr/>
          </p:nvSpPr>
          <p:spPr bwMode="auto">
            <a:xfrm>
              <a:off x="106889550" y="109575600"/>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p:txBody>
        </p:sp>
        <p:sp>
          <p:nvSpPr>
            <p:cNvPr id="17" name="Rectangle 13"/>
            <p:cNvSpPr>
              <a:spLocks noChangeArrowheads="1"/>
            </p:cNvSpPr>
            <p:nvPr/>
          </p:nvSpPr>
          <p:spPr bwMode="auto">
            <a:xfrm>
              <a:off x="107996625" y="109575600"/>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p:txBody>
        </p:sp>
        <p:sp>
          <p:nvSpPr>
            <p:cNvPr id="18" name="Rectangle 14"/>
            <p:cNvSpPr>
              <a:spLocks noChangeArrowheads="1"/>
            </p:cNvSpPr>
            <p:nvPr/>
          </p:nvSpPr>
          <p:spPr bwMode="auto">
            <a:xfrm>
              <a:off x="109139625"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p:txBody>
        </p:sp>
        <p:sp>
          <p:nvSpPr>
            <p:cNvPr id="19" name="Rectangle 15"/>
            <p:cNvSpPr>
              <a:spLocks noChangeArrowheads="1"/>
            </p:cNvSpPr>
            <p:nvPr/>
          </p:nvSpPr>
          <p:spPr bwMode="auto">
            <a:xfrm>
              <a:off x="110280450"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p:txBody>
        </p:sp>
        <p:sp>
          <p:nvSpPr>
            <p:cNvPr id="21" name="Rectangle 16"/>
            <p:cNvSpPr>
              <a:spLocks noChangeArrowheads="1"/>
            </p:cNvSpPr>
            <p:nvPr/>
          </p:nvSpPr>
          <p:spPr bwMode="auto">
            <a:xfrm>
              <a:off x="111406575"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p:txBody>
        </p:sp>
        <p:sp>
          <p:nvSpPr>
            <p:cNvPr id="22" name="Rectangle 17"/>
            <p:cNvSpPr>
              <a:spLocks noChangeArrowheads="1"/>
            </p:cNvSpPr>
            <p:nvPr/>
          </p:nvSpPr>
          <p:spPr bwMode="auto">
            <a:xfrm>
              <a:off x="112521000"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p:txBody>
        </p:sp>
        <p:grpSp>
          <p:nvGrpSpPr>
            <p:cNvPr id="23" name="Group 18"/>
            <p:cNvGrpSpPr>
              <a:grpSpLocks/>
            </p:cNvGrpSpPr>
            <p:nvPr/>
          </p:nvGrpSpPr>
          <p:grpSpPr bwMode="auto">
            <a:xfrm>
              <a:off x="109461482" y="107443585"/>
              <a:ext cx="1480045" cy="1451470"/>
              <a:chOff x="109270800" y="107481685"/>
              <a:chExt cx="1546720" cy="1546720"/>
            </a:xfrm>
          </p:grpSpPr>
          <p:pic>
            <p:nvPicPr>
              <p:cNvPr id="5139" name="Picture 19" descr="button-850100_960_7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70800" y="107481685"/>
                <a:ext cx="1546720" cy="15467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40" name="Picture 20" descr="98018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22238" y="107626867"/>
                <a:ext cx="996233" cy="9962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WordArt 21"/>
              <p:cNvSpPr>
                <a:spLocks noChangeArrowheads="1" noChangeShapeType="1" noTextEdit="1"/>
              </p:cNvSpPr>
              <p:nvPr/>
            </p:nvSpPr>
            <p:spPr bwMode="auto">
              <a:xfrm>
                <a:off x="109698871" y="108635800"/>
                <a:ext cx="714271" cy="201192"/>
              </a:xfrm>
              <a:prstGeom prst="rect">
                <a:avLst/>
              </a:prstGeom>
              <a:extLst>
                <a:ext uri="{91240B29-F687-4F45-9708-019B960494DF}">
                  <a14:hiddenLine xmlns:a14="http://schemas.microsoft.com/office/drawing/2010/main" w="6350">
                    <a:solidFill>
                      <a:srgbClr val="D8D8D8"/>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BH" sz="3600" kern="10" spc="0">
                    <a:ln>
                      <a:noFill/>
                    </a:ln>
                    <a:solidFill>
                      <a:srgbClr val="000000"/>
                    </a:solidFill>
                    <a:effectLst/>
                    <a:latin typeface="Al-Mateen" panose="02060803050605020204" pitchFamily="18" charset="-78"/>
                    <a:cs typeface="Al-Mateen" panose="02060803050605020204" pitchFamily="18" charset="-78"/>
                  </a:rPr>
                  <a:t>المستهلك</a:t>
                </a:r>
              </a:p>
            </p:txBody>
          </p:sp>
        </p:grpSp>
        <p:sp>
          <p:nvSpPr>
            <p:cNvPr id="24" name="Oval 22"/>
            <p:cNvSpPr>
              <a:spLocks noChangeArrowheads="1"/>
            </p:cNvSpPr>
            <p:nvPr/>
          </p:nvSpPr>
          <p:spPr bwMode="auto">
            <a:xfrm>
              <a:off x="112883950" y="109410500"/>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1</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5" name="Oval 23"/>
            <p:cNvSpPr>
              <a:spLocks noChangeArrowheads="1"/>
            </p:cNvSpPr>
            <p:nvPr/>
          </p:nvSpPr>
          <p:spPr bwMode="auto">
            <a:xfrm>
              <a:off x="111785400" y="109408118"/>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2</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6" name="Oval 24"/>
            <p:cNvSpPr>
              <a:spLocks noChangeArrowheads="1"/>
            </p:cNvSpPr>
            <p:nvPr/>
          </p:nvSpPr>
          <p:spPr bwMode="auto">
            <a:xfrm>
              <a:off x="110632693" y="109412880"/>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3</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7" name="Oval 25"/>
            <p:cNvSpPr>
              <a:spLocks noChangeArrowheads="1"/>
            </p:cNvSpPr>
            <p:nvPr/>
          </p:nvSpPr>
          <p:spPr bwMode="auto">
            <a:xfrm>
              <a:off x="109534143" y="109410498"/>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4</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9" name="Oval 26"/>
            <p:cNvSpPr>
              <a:spLocks noChangeArrowheads="1"/>
            </p:cNvSpPr>
            <p:nvPr/>
          </p:nvSpPr>
          <p:spPr bwMode="auto">
            <a:xfrm>
              <a:off x="108334787" y="109417643"/>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5</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30" name="Oval 27"/>
            <p:cNvSpPr>
              <a:spLocks noChangeArrowheads="1"/>
            </p:cNvSpPr>
            <p:nvPr/>
          </p:nvSpPr>
          <p:spPr bwMode="auto">
            <a:xfrm>
              <a:off x="107236237" y="109415261"/>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6</a:t>
              </a:r>
              <a:endParaRPr kumimoji="0" lang="ar-BH" sz="1800" b="0" i="0" u="none" strike="noStrike" cap="none" normalizeH="0" baseline="0">
                <a:ln>
                  <a:noFill/>
                </a:ln>
                <a:solidFill>
                  <a:schemeClr val="tx1"/>
                </a:solidFill>
                <a:effectLst/>
                <a:latin typeface="Arial" panose="020B0604020202020204" pitchFamily="34" charset="0"/>
              </a:endParaRPr>
            </a:p>
          </p:txBody>
        </p:sp>
        <p:cxnSp>
          <p:nvCxnSpPr>
            <p:cNvPr id="5148" name="AutoShape 28"/>
            <p:cNvCxnSpPr>
              <a:cxnSpLocks noChangeShapeType="1"/>
            </p:cNvCxnSpPr>
            <p:nvPr/>
          </p:nvCxnSpPr>
          <p:spPr bwMode="auto">
            <a:xfrm>
              <a:off x="108100030" y="10608706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49" name="AutoShape 29"/>
            <p:cNvCxnSpPr>
              <a:cxnSpLocks noChangeShapeType="1"/>
            </p:cNvCxnSpPr>
            <p:nvPr/>
          </p:nvCxnSpPr>
          <p:spPr bwMode="auto">
            <a:xfrm>
              <a:off x="109528318" y="10608005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0" name="AutoShape 30"/>
            <p:cNvCxnSpPr>
              <a:cxnSpLocks noChangeShapeType="1"/>
            </p:cNvCxnSpPr>
            <p:nvPr/>
          </p:nvCxnSpPr>
          <p:spPr bwMode="auto">
            <a:xfrm>
              <a:off x="110943005" y="10608005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1" name="AutoShape 31"/>
            <p:cNvCxnSpPr>
              <a:cxnSpLocks noChangeShapeType="1"/>
            </p:cNvCxnSpPr>
            <p:nvPr/>
          </p:nvCxnSpPr>
          <p:spPr bwMode="auto">
            <a:xfrm>
              <a:off x="112322990" y="10608005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2" name="AutoShape 32"/>
            <p:cNvCxnSpPr>
              <a:cxnSpLocks noChangeShapeType="1"/>
            </p:cNvCxnSpPr>
            <p:nvPr/>
          </p:nvCxnSpPr>
          <p:spPr bwMode="auto">
            <a:xfrm flipH="1">
              <a:off x="113053791" y="106084687"/>
              <a:ext cx="1" cy="2382"/>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3" name="AutoShape 33"/>
            <p:cNvCxnSpPr>
              <a:cxnSpLocks noChangeShapeType="1"/>
            </p:cNvCxnSpPr>
            <p:nvPr/>
          </p:nvCxnSpPr>
          <p:spPr bwMode="auto">
            <a:xfrm>
              <a:off x="108087320" y="106091831"/>
              <a:ext cx="424800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Rectangle 34"/>
            <p:cNvSpPr>
              <a:spLocks noChangeArrowheads="1"/>
            </p:cNvSpPr>
            <p:nvPr/>
          </p:nvSpPr>
          <p:spPr bwMode="auto">
            <a:xfrm>
              <a:off x="108394500" y="105937050"/>
              <a:ext cx="3663950" cy="304800"/>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BH" sz="1600" b="0" i="0" u="none" strike="noStrike" cap="none" normalizeH="0" baseline="0" dirty="0">
                  <a:ln>
                    <a:noFill/>
                  </a:ln>
                  <a:solidFill>
                    <a:srgbClr val="000000"/>
                  </a:solidFill>
                  <a:effectLst/>
                  <a:latin typeface="Calibri" panose="020F0502020204030204" pitchFamily="34" charset="0"/>
                  <a:cs typeface="Sultan bold" pitchFamily="2" charset="-78"/>
                </a:rPr>
                <a:t>العوامل المؤثرة في القدرة الشرائية للمستهلك</a:t>
              </a:r>
              <a:endParaRPr kumimoji="0" lang="ar-BH" sz="1800" b="0" i="0" u="none" strike="noStrike" cap="none" normalizeH="0" baseline="0" dirty="0">
                <a:ln>
                  <a:noFill/>
                </a:ln>
                <a:solidFill>
                  <a:schemeClr val="tx1"/>
                </a:solidFill>
                <a:effectLst/>
                <a:latin typeface="Arial" panose="020B0604020202020204" pitchFamily="34" charset="0"/>
              </a:endParaRPr>
            </a:p>
          </p:txBody>
        </p:sp>
        <p:cxnSp>
          <p:nvCxnSpPr>
            <p:cNvPr id="5155" name="AutoShape 35"/>
            <p:cNvCxnSpPr>
              <a:cxnSpLocks noChangeShapeType="1"/>
            </p:cNvCxnSpPr>
            <p:nvPr/>
          </p:nvCxnSpPr>
          <p:spPr bwMode="auto">
            <a:xfrm>
              <a:off x="107376130" y="110056612"/>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6" name="AutoShape 36"/>
            <p:cNvCxnSpPr>
              <a:cxnSpLocks noChangeShapeType="1"/>
            </p:cNvCxnSpPr>
            <p:nvPr/>
          </p:nvCxnSpPr>
          <p:spPr bwMode="auto">
            <a:xfrm>
              <a:off x="108480225" y="110054231"/>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7" name="AutoShape 37"/>
            <p:cNvCxnSpPr>
              <a:cxnSpLocks noChangeShapeType="1"/>
            </p:cNvCxnSpPr>
            <p:nvPr/>
          </p:nvCxnSpPr>
          <p:spPr bwMode="auto">
            <a:xfrm>
              <a:off x="109662130"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8" name="AutoShape 38"/>
            <p:cNvCxnSpPr>
              <a:cxnSpLocks noChangeShapeType="1"/>
            </p:cNvCxnSpPr>
            <p:nvPr/>
          </p:nvCxnSpPr>
          <p:spPr bwMode="auto">
            <a:xfrm>
              <a:off x="110766225"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9" name="AutoShape 39"/>
            <p:cNvCxnSpPr>
              <a:cxnSpLocks noChangeShapeType="1"/>
            </p:cNvCxnSpPr>
            <p:nvPr/>
          </p:nvCxnSpPr>
          <p:spPr bwMode="auto">
            <a:xfrm>
              <a:off x="111906756"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60" name="AutoShape 40"/>
            <p:cNvCxnSpPr>
              <a:cxnSpLocks noChangeShapeType="1"/>
            </p:cNvCxnSpPr>
            <p:nvPr/>
          </p:nvCxnSpPr>
          <p:spPr bwMode="auto">
            <a:xfrm>
              <a:off x="113025137"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61" name="AutoShape 41"/>
            <p:cNvCxnSpPr>
              <a:cxnSpLocks noChangeShapeType="1"/>
            </p:cNvCxnSpPr>
            <p:nvPr/>
          </p:nvCxnSpPr>
          <p:spPr bwMode="auto">
            <a:xfrm>
              <a:off x="107384850" y="110330456"/>
              <a:ext cx="565200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2" name="Rectangle 42"/>
            <p:cNvSpPr>
              <a:spLocks noChangeArrowheads="1"/>
            </p:cNvSpPr>
            <p:nvPr/>
          </p:nvSpPr>
          <p:spPr bwMode="auto">
            <a:xfrm>
              <a:off x="108184948" y="110232817"/>
              <a:ext cx="3960000" cy="304800"/>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BH" sz="1600" b="0" i="0" u="none" strike="noStrike" cap="none" normalizeH="0" baseline="0">
                  <a:ln>
                    <a:noFill/>
                  </a:ln>
                  <a:solidFill>
                    <a:srgbClr val="000000"/>
                  </a:solidFill>
                  <a:effectLst/>
                  <a:latin typeface="Calibri" panose="020F0502020204030204" pitchFamily="34" charset="0"/>
                  <a:cs typeface="Sultan bold" pitchFamily="2" charset="-78"/>
                </a:rPr>
                <a:t>مراحل اتخاذ المستهلك قراره الشرائي</a:t>
              </a:r>
              <a:endParaRPr kumimoji="0" lang="ar-BH" sz="1800" b="0" i="0" u="none" strike="noStrike" cap="none" normalizeH="0" baseline="0">
                <a:ln>
                  <a:noFill/>
                </a:ln>
                <a:solidFill>
                  <a:schemeClr val="tx1"/>
                </a:solidFill>
                <a:effectLst/>
                <a:latin typeface="Arial" panose="020B0604020202020204" pitchFamily="34" charset="0"/>
              </a:endParaRPr>
            </a:p>
          </p:txBody>
        </p:sp>
      </p:grpSp>
      <p:sp>
        <p:nvSpPr>
          <p:cNvPr id="47" name="Flowchart: Terminator 5">
            <a:hlinkClick r:id="rId4" action="ppaction://hlinksldjump"/>
            <a:extLst>
              <a:ext uri="{FF2B5EF4-FFF2-40B4-BE49-F238E27FC236}">
                <a16:creationId xmlns:a16="http://schemas.microsoft.com/office/drawing/2014/main" xmlns="" id="{EA17CA2C-463F-4C03-9FAE-D86355B014EA}"/>
              </a:ext>
            </a:extLst>
          </p:cNvPr>
          <p:cNvSpPr/>
          <p:nvPr/>
        </p:nvSpPr>
        <p:spPr>
          <a:xfrm>
            <a:off x="217386" y="5869898"/>
            <a:ext cx="1766690" cy="448207"/>
          </a:xfrm>
          <a:prstGeom prst="flowChartTerminator">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ysClr val="windowText" lastClr="000000"/>
                </a:solidFill>
                <a:latin typeface="Sakkal Majalla" panose="02000000000000000000" pitchFamily="2" charset="-78"/>
                <a:cs typeface="Sakkal Majalla" panose="02000000000000000000" pitchFamily="2" charset="-78"/>
              </a:rPr>
              <a:t>تأكد من إجابتك</a:t>
            </a:r>
            <a:endParaRPr lang="en-US" sz="2100" b="1" dirty="0">
              <a:solidFill>
                <a:sysClr val="windowText" lastClr="000000"/>
              </a:solidFill>
              <a:latin typeface="Sakkal Majalla" panose="02000000000000000000" pitchFamily="2" charset="-78"/>
              <a:cs typeface="Sakkal Majalla" panose="02000000000000000000" pitchFamily="2" charset="-78"/>
            </a:endParaRPr>
          </a:p>
        </p:txBody>
      </p:sp>
      <p:sp>
        <p:nvSpPr>
          <p:cNvPr id="51"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5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3" name="رابط مستقيم 5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717421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1861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a16="http://schemas.microsoft.com/office/drawing/2014/main" xmlns="" id="{34442B95-24DB-4CF3-BFD0-1886E1B37CE7}"/>
              </a:ext>
            </a:extLst>
          </p:cNvPr>
          <p:cNvGrpSpPr/>
          <p:nvPr/>
        </p:nvGrpSpPr>
        <p:grpSpPr>
          <a:xfrm>
            <a:off x="10988866" y="293301"/>
            <a:ext cx="751685" cy="838520"/>
            <a:chOff x="1923675" y="1633650"/>
            <a:chExt cx="436000" cy="435975"/>
          </a:xfrm>
        </p:grpSpPr>
        <p:sp>
          <p:nvSpPr>
            <p:cNvPr id="13" name="Google Shape;607;p37">
              <a:extLst>
                <a:ext uri="{FF2B5EF4-FFF2-40B4-BE49-F238E27FC236}">
                  <a16:creationId xmlns:a16="http://schemas.microsoft.com/office/drawing/2014/main" xmlns="" id="{3A35DF27-37EC-4406-B94C-9430F453D313}"/>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a16="http://schemas.microsoft.com/office/drawing/2014/main" xmlns="" id="{A18B681A-6B54-4B1E-BC1C-550C231AB8D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a16="http://schemas.microsoft.com/office/drawing/2014/main" xmlns="" id="{836A407E-3D26-4DF4-A2A6-D0050261D16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a16="http://schemas.microsoft.com/office/drawing/2014/main" xmlns="" id="{D4B01DC0-74BA-44A8-9833-30A6C7B7DB6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1;p37">
              <a:extLst>
                <a:ext uri="{FF2B5EF4-FFF2-40B4-BE49-F238E27FC236}">
                  <a16:creationId xmlns:a16="http://schemas.microsoft.com/office/drawing/2014/main" xmlns="" id="{3D14D811-B5B8-4E99-BA6F-BCB8F5F2E3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2;p37">
              <a:extLst>
                <a:ext uri="{FF2B5EF4-FFF2-40B4-BE49-F238E27FC236}">
                  <a16:creationId xmlns:a16="http://schemas.microsoft.com/office/drawing/2014/main" xmlns="" id="{ECCAB6C9-A4AF-436A-9230-7E101AC7EF2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Shape 401">
            <a:extLst>
              <a:ext uri="{FF2B5EF4-FFF2-40B4-BE49-F238E27FC236}">
                <a16:creationId xmlns:a16="http://schemas.microsoft.com/office/drawing/2014/main" xmlns="" id="{E8080949-0306-421B-9AB4-F8E8D2FCC2B5}"/>
              </a:ext>
            </a:extLst>
          </p:cNvPr>
          <p:cNvGrpSpPr/>
          <p:nvPr/>
        </p:nvGrpSpPr>
        <p:grpSpPr>
          <a:xfrm>
            <a:off x="1668671" y="3326001"/>
            <a:ext cx="5043757" cy="907708"/>
            <a:chOff x="-1535283" y="1287960"/>
            <a:chExt cx="11486579" cy="2067200"/>
          </a:xfrm>
        </p:grpSpPr>
        <p:sp>
          <p:nvSpPr>
            <p:cNvPr id="23" name="Shape 402">
              <a:extLst>
                <a:ext uri="{FF2B5EF4-FFF2-40B4-BE49-F238E27FC236}">
                  <a16:creationId xmlns:a16="http://schemas.microsoft.com/office/drawing/2014/main" xmlns="" id="{C91EFAC2-5684-43BA-A471-CD069690AFB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403">
              <a:extLst>
                <a:ext uri="{FF2B5EF4-FFF2-40B4-BE49-F238E27FC236}">
                  <a16:creationId xmlns:a16="http://schemas.microsoft.com/office/drawing/2014/main" xmlns="" id="{67DA26D6-C09C-44D8-8F6B-33D50339E6A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5" name="Shape 404">
              <a:extLst>
                <a:ext uri="{FF2B5EF4-FFF2-40B4-BE49-F238E27FC236}">
                  <a16:creationId xmlns:a16="http://schemas.microsoft.com/office/drawing/2014/main" xmlns="" id="{43C5DCCC-FCB3-4782-BC44-8D6DDDBA7F37}"/>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6" name="Shape 405">
              <a:extLst>
                <a:ext uri="{FF2B5EF4-FFF2-40B4-BE49-F238E27FC236}">
                  <a16:creationId xmlns:a16="http://schemas.microsoft.com/office/drawing/2014/main" xmlns="" id="{99308F05-98D4-4B5A-96E9-CC569EC5266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9" name="Shape 406">
              <a:extLst>
                <a:ext uri="{FF2B5EF4-FFF2-40B4-BE49-F238E27FC236}">
                  <a16:creationId xmlns:a16="http://schemas.microsoft.com/office/drawing/2014/main" xmlns="" id="{812E85DA-672F-4298-90C3-DFC8E2E0ECE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0" name="Shape 408">
            <a:extLst>
              <a:ext uri="{FF2B5EF4-FFF2-40B4-BE49-F238E27FC236}">
                <a16:creationId xmlns:a16="http://schemas.microsoft.com/office/drawing/2014/main" xmlns="" id="{03E19D0A-CF6F-4DFE-AABB-190DF53C80CF}"/>
              </a:ext>
            </a:extLst>
          </p:cNvPr>
          <p:cNvSpPr txBox="1">
            <a:spLocks/>
          </p:cNvSpPr>
          <p:nvPr/>
        </p:nvSpPr>
        <p:spPr>
          <a:xfrm>
            <a:off x="2289436" y="4531188"/>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C6070"/>
                </a:solidFill>
                <a:latin typeface="Sakkal Majalla" panose="02000000000000000000" pitchFamily="2" charset="-78"/>
                <a:cs typeface="Sakkal Majalla" panose="02000000000000000000" pitchFamily="2" charset="-78"/>
              </a:rPr>
              <a:t>أجب على التدريبات والأنشطة في الكتاب المدرسي </a:t>
            </a:r>
            <a:r>
              <a:rPr lang="ar-BH" b="1" dirty="0">
                <a:solidFill>
                  <a:srgbClr val="3C6070"/>
                </a:solidFill>
                <a:latin typeface="Sakkal Majalla" panose="02000000000000000000" pitchFamily="2" charset="-78"/>
                <a:cs typeface="Sakkal Majalla" panose="02000000000000000000" pitchFamily="2" charset="-78"/>
              </a:rPr>
              <a:t>الصفحات  64-65</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31" name="Shape 407">
            <a:extLst>
              <a:ext uri="{FF2B5EF4-FFF2-40B4-BE49-F238E27FC236}">
                <a16:creationId xmlns:a16="http://schemas.microsoft.com/office/drawing/2014/main" xmlns="" id="{D4AD1AA9-7DF7-4E0F-B06C-AC6E7ACCC2FE}"/>
              </a:ext>
            </a:extLst>
          </p:cNvPr>
          <p:cNvSpPr txBox="1">
            <a:spLocks/>
          </p:cNvSpPr>
          <p:nvPr/>
        </p:nvSpPr>
        <p:spPr>
          <a:xfrm>
            <a:off x="2235115"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PT Bold Heading" panose="02010400000000000000" pitchFamily="2" charset="-78"/>
              </a:rPr>
              <a:t>نشاط إضافي</a:t>
            </a:r>
          </a:p>
        </p:txBody>
      </p:sp>
      <p:pic>
        <p:nvPicPr>
          <p:cNvPr id="10" name="Picture 9">
            <a:extLst>
              <a:ext uri="{FF2B5EF4-FFF2-40B4-BE49-F238E27FC236}">
                <a16:creationId xmlns:a16="http://schemas.microsoft.com/office/drawing/2014/main" xmlns="" id="{82733770-C3A5-4ABA-A4ED-465C303A9AF2}"/>
              </a:ext>
            </a:extLst>
          </p:cNvPr>
          <p:cNvPicPr>
            <a:picLocks noChangeAspect="1"/>
          </p:cNvPicPr>
          <p:nvPr/>
        </p:nvPicPr>
        <p:blipFill rotWithShape="1">
          <a:blip r:embed="rId2"/>
          <a:srcRect l="35217" t="18148" r="35000" b="15152"/>
          <a:stretch/>
        </p:blipFill>
        <p:spPr>
          <a:xfrm>
            <a:off x="7528224" y="1385836"/>
            <a:ext cx="4130435" cy="4962191"/>
          </a:xfrm>
          <a:prstGeom prst="rect">
            <a:avLst/>
          </a:prstGeom>
          <a:ln>
            <a:solidFill>
              <a:schemeClr val="tx1"/>
            </a:solidFill>
          </a:ln>
        </p:spPr>
      </p:pic>
      <p:sp>
        <p:nvSpPr>
          <p:cNvPr id="27"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رابط مستقيم 3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33442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17"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2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94383" y="1988711"/>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217556" y="2540779"/>
            <a:ext cx="6715615" cy="153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72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72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a:t>
            </a:r>
            <a:endParaRPr lang="en-US" sz="72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3247094" y="4627242"/>
            <a:ext cx="8656537"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80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دراسة سلوك المستهلك</a:t>
            </a:r>
            <a:endParaRPr lang="ar-SA" sz="115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sp>
        <p:nvSpPr>
          <p:cNvPr id="5"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6" name="TextBox 5">
            <a:extLst>
              <a:ext uri="{FF2B5EF4-FFF2-40B4-BE49-F238E27FC236}">
                <a16:creationId xmlns:a16="http://schemas.microsoft.com/office/drawing/2014/main" xmlns="" id="{D9528EA7-2403-4F52-AAA2-0E20F6BCB7A5}"/>
              </a:ext>
            </a:extLst>
          </p:cNvPr>
          <p:cNvSpPr txBox="1"/>
          <p:nvPr/>
        </p:nvSpPr>
        <p:spPr>
          <a:xfrm>
            <a:off x="1604378" y="5671774"/>
            <a:ext cx="10349753" cy="646331"/>
          </a:xfrm>
          <a:prstGeom prst="rect">
            <a:avLst/>
          </a:prstGeom>
          <a:solidFill>
            <a:schemeClr val="accent6">
              <a:lumMod val="20000"/>
              <a:lumOff val="80000"/>
            </a:schemeClr>
          </a:solidFill>
        </p:spPr>
        <p:txBody>
          <a:bodyPr wrap="square" rtlCol="0">
            <a:spAutoFit/>
          </a:bodyPr>
          <a:lstStyle/>
          <a:p>
            <a:pPr algn="just" rtl="1"/>
            <a:r>
              <a:rPr lang="ar-BH" sz="3600" b="1" dirty="0" smtClean="0">
                <a:solidFill>
                  <a:schemeClr val="accent6">
                    <a:lumMod val="75000"/>
                  </a:schemeClr>
                </a:solidFill>
                <a:latin typeface="Sakkal Majalla" panose="02000000000000000000" pitchFamily="2" charset="-78"/>
                <a:cs typeface="Sakkal Majalla" panose="02000000000000000000" pitchFamily="2" charset="-78"/>
              </a:rPr>
              <a:t>الإجابة الصحيحة:  </a:t>
            </a:r>
            <a:r>
              <a:rPr lang="ar-BH" sz="3600" b="1" dirty="0" smtClean="0">
                <a:latin typeface="Sakkal Majalla" panose="02000000000000000000" pitchFamily="2" charset="-78"/>
                <a:cs typeface="Sakkal Majalla" panose="02000000000000000000" pitchFamily="2" charset="-78"/>
              </a:rPr>
              <a:t>رابع </a:t>
            </a:r>
            <a:r>
              <a:rPr lang="ar-BH" sz="3600" b="1" dirty="0">
                <a:latin typeface="Sakkal Majalla" panose="02000000000000000000" pitchFamily="2" charset="-78"/>
                <a:cs typeface="Sakkal Majalla" panose="02000000000000000000" pitchFamily="2" charset="-78"/>
              </a:rPr>
              <a:t>مرحلة في عملية اتخاذ القرار هي </a:t>
            </a:r>
            <a:r>
              <a:rPr lang="ar-BH" sz="3600" b="1" u="sng" dirty="0">
                <a:solidFill>
                  <a:srgbClr val="C00000"/>
                </a:solidFill>
                <a:latin typeface="Sakkal Majalla" panose="02000000000000000000" pitchFamily="2" charset="-78"/>
                <a:cs typeface="Sakkal Majalla" panose="02000000000000000000" pitchFamily="2" charset="-78"/>
              </a:rPr>
              <a:t>اختيار البديل الأمثل</a:t>
            </a:r>
            <a:r>
              <a:rPr lang="ar-BH" sz="3600" b="1" dirty="0">
                <a:latin typeface="Sakkal Majalla" panose="02000000000000000000" pitchFamily="2" charset="-78"/>
                <a:cs typeface="Sakkal Majalla" panose="02000000000000000000" pitchFamily="2" charset="-78"/>
              </a:rPr>
              <a:t>.</a:t>
            </a:r>
            <a:endParaRPr lang="en-US" sz="3600" b="1" dirty="0">
              <a:latin typeface="Sakkal Majalla" panose="02000000000000000000" pitchFamily="2" charset="-78"/>
              <a:cs typeface="Sakkal Majalla" panose="02000000000000000000" pitchFamily="2" charset="-78"/>
            </a:endParaRPr>
          </a:p>
        </p:txBody>
      </p:sp>
      <p:sp>
        <p:nvSpPr>
          <p:cNvPr id="8"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19461247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5"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1226585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6"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2535974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5"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0493840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2" name="TextBox 1">
            <a:extLst>
              <a:ext uri="{FF2B5EF4-FFF2-40B4-BE49-F238E27FC236}">
                <a16:creationId xmlns:a16="http://schemas.microsoft.com/office/drawing/2014/main" xmlns="" id="{21F92A38-FC4D-4837-8539-29C52E494B05}"/>
              </a:ext>
            </a:extLst>
          </p:cNvPr>
          <p:cNvSpPr txBox="1"/>
          <p:nvPr/>
        </p:nvSpPr>
        <p:spPr>
          <a:xfrm>
            <a:off x="1842247" y="5733330"/>
            <a:ext cx="9560859" cy="584775"/>
          </a:xfrm>
          <a:prstGeom prst="rect">
            <a:avLst/>
          </a:prstGeom>
          <a:solidFill>
            <a:schemeClr val="accent6">
              <a:lumMod val="20000"/>
              <a:lumOff val="80000"/>
            </a:schemeClr>
          </a:solidFill>
        </p:spPr>
        <p:txBody>
          <a:bodyPr wrap="square" rtlCol="0">
            <a:spAutoFit/>
          </a:bodyPr>
          <a:lstStyle/>
          <a:p>
            <a:pPr algn="just" rtl="1"/>
            <a:r>
              <a:rPr lang="ar-BH" sz="3200" b="1" dirty="0" smtClean="0">
                <a:solidFill>
                  <a:schemeClr val="accent6">
                    <a:lumMod val="75000"/>
                  </a:schemeClr>
                </a:solidFill>
                <a:latin typeface="Sakkal Majalla" panose="02000000000000000000" pitchFamily="2" charset="-78"/>
                <a:cs typeface="Sakkal Majalla" panose="02000000000000000000" pitchFamily="2" charset="-78"/>
              </a:rPr>
              <a:t>الإجابة الصحيحة:  </a:t>
            </a:r>
            <a:r>
              <a:rPr lang="ar-BH" sz="3200" b="1" dirty="0" smtClean="0">
                <a:latin typeface="Sakkal Majalla" panose="02000000000000000000" pitchFamily="2" charset="-78"/>
                <a:cs typeface="Sakkal Majalla" panose="02000000000000000000" pitchFamily="2" charset="-78"/>
              </a:rPr>
              <a:t>يعتبر </a:t>
            </a:r>
            <a:r>
              <a:rPr lang="ar-BH" sz="3200" b="1" dirty="0">
                <a:latin typeface="Sakkal Majalla" panose="02000000000000000000" pitchFamily="2" charset="-78"/>
                <a:cs typeface="Sakkal Majalla" panose="02000000000000000000" pitchFamily="2" charset="-78"/>
              </a:rPr>
              <a:t>الغذاء من الحاجات </a:t>
            </a:r>
            <a:r>
              <a:rPr lang="ar-BH" sz="3200" b="1" u="sng" dirty="0">
                <a:solidFill>
                  <a:srgbClr val="C00000"/>
                </a:solidFill>
                <a:latin typeface="Sakkal Majalla" panose="02000000000000000000" pitchFamily="2" charset="-78"/>
                <a:cs typeface="Sakkal Majalla" panose="02000000000000000000" pitchFamily="2" charset="-78"/>
              </a:rPr>
              <a:t>الفسيولوجية</a:t>
            </a:r>
            <a:r>
              <a:rPr lang="ar-BH" sz="3200" b="1" dirty="0">
                <a:latin typeface="Sakkal Majalla" panose="02000000000000000000" pitchFamily="2" charset="-78"/>
                <a:cs typeface="Sakkal Majalla" panose="02000000000000000000" pitchFamily="2" charset="-78"/>
              </a:rPr>
              <a:t> بحسب هرم </a:t>
            </a:r>
            <a:r>
              <a:rPr lang="ar-BH" sz="3200" b="1" dirty="0" err="1">
                <a:latin typeface="Sakkal Majalla" panose="02000000000000000000" pitchFamily="2" charset="-78"/>
                <a:cs typeface="Sakkal Majalla" panose="02000000000000000000" pitchFamily="2" charset="-78"/>
              </a:rPr>
              <a:t>ماسلو</a:t>
            </a:r>
            <a:r>
              <a:rPr lang="ar-BH" sz="3200" b="1"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
        <p:nvSpPr>
          <p:cNvPr id="6"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20549832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5"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40964273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4800" b="1" dirty="0">
                <a:solidFill>
                  <a:schemeClr val="tx1"/>
                </a:solidFill>
                <a:latin typeface="Sakkal Majalla" panose="02000000000000000000" pitchFamily="2" charset="-78"/>
                <a:cs typeface="Sakkal Majalla" panose="02000000000000000000" pitchFamily="2" charset="-78"/>
              </a:rPr>
              <a:t>4.</a:t>
            </a:r>
            <a:endParaRPr lang="en-US" sz="4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666793" y="255539"/>
            <a:ext cx="1779654"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47" name="Google Shape;606;p37">
            <a:extLst>
              <a:ext uri="{FF2B5EF4-FFF2-40B4-BE49-F238E27FC236}">
                <a16:creationId xmlns:a16="http://schemas.microsoft.com/office/drawing/2014/main" xmlns="" id="{CCB4F4C1-BB4A-475E-A861-3F78AFB5FF07}"/>
              </a:ext>
            </a:extLst>
          </p:cNvPr>
          <p:cNvGrpSpPr/>
          <p:nvPr/>
        </p:nvGrpSpPr>
        <p:grpSpPr>
          <a:xfrm>
            <a:off x="10988866" y="293301"/>
            <a:ext cx="751685" cy="838520"/>
            <a:chOff x="1923675" y="1633650"/>
            <a:chExt cx="436000" cy="435975"/>
          </a:xfrm>
        </p:grpSpPr>
        <p:sp>
          <p:nvSpPr>
            <p:cNvPr id="48" name="Google Shape;607;p37">
              <a:extLst>
                <a:ext uri="{FF2B5EF4-FFF2-40B4-BE49-F238E27FC236}">
                  <a16:creationId xmlns:a16="http://schemas.microsoft.com/office/drawing/2014/main" xmlns=""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8;p37">
              <a:extLst>
                <a:ext uri="{FF2B5EF4-FFF2-40B4-BE49-F238E27FC236}">
                  <a16:creationId xmlns:a16="http://schemas.microsoft.com/office/drawing/2014/main" xmlns=""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p37">
              <a:extLst>
                <a:ext uri="{FF2B5EF4-FFF2-40B4-BE49-F238E27FC236}">
                  <a16:creationId xmlns:a16="http://schemas.microsoft.com/office/drawing/2014/main" xmlns=""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p37">
              <a:extLst>
                <a:ext uri="{FF2B5EF4-FFF2-40B4-BE49-F238E27FC236}">
                  <a16:creationId xmlns:a16="http://schemas.microsoft.com/office/drawing/2014/main" xmlns=""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1;p37">
              <a:extLst>
                <a:ext uri="{FF2B5EF4-FFF2-40B4-BE49-F238E27FC236}">
                  <a16:creationId xmlns:a16="http://schemas.microsoft.com/office/drawing/2014/main" xmlns=""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2;p37">
              <a:extLst>
                <a:ext uri="{FF2B5EF4-FFF2-40B4-BE49-F238E27FC236}">
                  <a16:creationId xmlns:a16="http://schemas.microsoft.com/office/drawing/2014/main" xmlns=""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236" y="1518981"/>
            <a:ext cx="6358679" cy="4986960"/>
          </a:xfrm>
          <a:prstGeom prst="rect">
            <a:avLst/>
          </a:prstGeom>
        </p:spPr>
      </p:pic>
      <p:sp>
        <p:nvSpPr>
          <p:cNvPr id="55" name="Flowchart: Terminator 5">
            <a:hlinkClick r:id="rId3" action="ppaction://hlinksldjump"/>
            <a:extLst>
              <a:ext uri="{FF2B5EF4-FFF2-40B4-BE49-F238E27FC236}">
                <a16:creationId xmlns:a16="http://schemas.microsoft.com/office/drawing/2014/main" xmlns="" id="{C7E2B301-A9CA-4C5E-AEFB-A8C0E813A732}"/>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16"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2745300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4400" b="1" smtClean="0">
                <a:solidFill>
                  <a:schemeClr val="tx1"/>
                </a:solidFill>
                <a:latin typeface="Sakkal Majalla" panose="02000000000000000000" pitchFamily="2" charset="-78"/>
                <a:cs typeface="Sakkal Majalla" panose="02000000000000000000" pitchFamily="2" charset="-78"/>
              </a:rPr>
              <a:t>5. </a:t>
            </a:r>
            <a:endParaRPr lang="en-US" sz="44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666793" y="255539"/>
            <a:ext cx="1779654"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7" name="Group 2"/>
          <p:cNvGrpSpPr>
            <a:grpSpLocks/>
          </p:cNvGrpSpPr>
          <p:nvPr/>
        </p:nvGrpSpPr>
        <p:grpSpPr bwMode="auto">
          <a:xfrm>
            <a:off x="2447365" y="1548378"/>
            <a:ext cx="6871447" cy="4879046"/>
            <a:chOff x="106889550" y="105937050"/>
            <a:chExt cx="6669675" cy="4600567"/>
          </a:xfrm>
        </p:grpSpPr>
        <p:sp>
          <p:nvSpPr>
            <p:cNvPr id="8" name="AutoShape 3"/>
            <p:cNvSpPr>
              <a:spLocks noChangeArrowheads="1"/>
            </p:cNvSpPr>
            <p:nvPr/>
          </p:nvSpPr>
          <p:spPr bwMode="auto">
            <a:xfrm flipV="1">
              <a:off x="107401498" y="106731895"/>
              <a:ext cx="5635352" cy="2148380"/>
            </a:xfrm>
            <a:prstGeom prst="triangle">
              <a:avLst>
                <a:gd name="adj" fmla="val 50000"/>
              </a:avLst>
            </a:prstGeom>
            <a:gradFill rotWithShape="1">
              <a:gsLst>
                <a:gs pos="0">
                  <a:srgbClr val="000000">
                    <a:alpha val="35999"/>
                  </a:srgbClr>
                </a:gs>
                <a:gs pos="64999">
                  <a:srgbClr val="D9D9D9">
                    <a:alpha val="32749"/>
                  </a:srgbClr>
                </a:gs>
                <a:gs pos="100000">
                  <a:srgbClr val="CCCCCC">
                    <a:alpha val="31000"/>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sp>
          <p:nvSpPr>
            <p:cNvPr id="9" name="AutoShape 4"/>
            <p:cNvSpPr>
              <a:spLocks noChangeArrowheads="1"/>
            </p:cNvSpPr>
            <p:nvPr/>
          </p:nvSpPr>
          <p:spPr bwMode="auto">
            <a:xfrm flipV="1">
              <a:off x="108272615" y="106731895"/>
              <a:ext cx="4024652" cy="1583017"/>
            </a:xfrm>
            <a:prstGeom prst="triangle">
              <a:avLst>
                <a:gd name="adj" fmla="val 50000"/>
              </a:avLst>
            </a:prstGeom>
            <a:gradFill rotWithShape="1">
              <a:gsLst>
                <a:gs pos="0">
                  <a:srgbClr val="000000"/>
                </a:gs>
                <a:gs pos="100000">
                  <a:srgbClr val="000000">
                    <a:gamma/>
                    <a:tint val="20000"/>
                    <a:invGamma/>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sp>
          <p:nvSpPr>
            <p:cNvPr id="10" name="Rectangle 5"/>
            <p:cNvSpPr>
              <a:spLocks noChangeArrowheads="1"/>
            </p:cNvSpPr>
            <p:nvPr/>
          </p:nvSpPr>
          <p:spPr bwMode="auto">
            <a:xfrm>
              <a:off x="107445093" y="106370210"/>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ar-BH" b="1" dirty="0">
                  <a:solidFill>
                    <a:srgbClr val="000000"/>
                  </a:solidFill>
                  <a:latin typeface="Sakkal Majalla" panose="02000000000000000000" pitchFamily="2" charset="-78"/>
                  <a:cs typeface="Sakkal Majalla" panose="02000000000000000000" pitchFamily="2" charset="-78"/>
                </a:rPr>
                <a:t>الضرائب</a:t>
              </a:r>
            </a:p>
          </p:txBody>
        </p:sp>
        <p:sp>
          <p:nvSpPr>
            <p:cNvPr id="11" name="Rectangle 6"/>
            <p:cNvSpPr>
              <a:spLocks noChangeArrowheads="1"/>
            </p:cNvSpPr>
            <p:nvPr/>
          </p:nvSpPr>
          <p:spPr bwMode="auto">
            <a:xfrm>
              <a:off x="108863859" y="106365675"/>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ar-BH" b="1" dirty="0">
                  <a:solidFill>
                    <a:srgbClr val="000000"/>
                  </a:solidFill>
                  <a:latin typeface="Sakkal Majalla" panose="02000000000000000000" pitchFamily="2" charset="-78"/>
                  <a:cs typeface="Sakkal Majalla" panose="02000000000000000000" pitchFamily="2" charset="-78"/>
                </a:rPr>
                <a:t>الاستقرار الاقتصادي</a:t>
              </a:r>
            </a:p>
          </p:txBody>
        </p:sp>
        <p:sp>
          <p:nvSpPr>
            <p:cNvPr id="12" name="Rectangle 7"/>
            <p:cNvSpPr>
              <a:spLocks noChangeArrowheads="1"/>
            </p:cNvSpPr>
            <p:nvPr/>
          </p:nvSpPr>
          <p:spPr bwMode="auto">
            <a:xfrm>
              <a:off x="110280450" y="106365675"/>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ar-BH" b="1" dirty="0">
                  <a:solidFill>
                    <a:srgbClr val="000000"/>
                  </a:solidFill>
                  <a:latin typeface="Sakkal Majalla" panose="02000000000000000000" pitchFamily="2" charset="-78"/>
                  <a:cs typeface="Sakkal Majalla" panose="02000000000000000000" pitchFamily="2" charset="-78"/>
                </a:rPr>
                <a:t>توزيع الدخل</a:t>
              </a:r>
            </a:p>
          </p:txBody>
        </p:sp>
        <p:sp>
          <p:nvSpPr>
            <p:cNvPr id="13" name="Rectangle 8"/>
            <p:cNvSpPr>
              <a:spLocks noChangeArrowheads="1"/>
            </p:cNvSpPr>
            <p:nvPr/>
          </p:nvSpPr>
          <p:spPr bwMode="auto">
            <a:xfrm>
              <a:off x="111696855" y="106365675"/>
              <a:ext cx="1313996" cy="58386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BH" b="1" i="0" u="none" strike="noStrike" cap="none" normalizeH="0" baseline="0" dirty="0">
                  <a:ln>
                    <a:noFill/>
                  </a:ln>
                  <a:solidFill>
                    <a:srgbClr val="000000"/>
                  </a:solidFill>
                  <a:effectLst/>
                  <a:latin typeface="Sakkal Majalla" panose="02000000000000000000" pitchFamily="2" charset="-78"/>
                  <a:cs typeface="Sakkal Majalla" panose="02000000000000000000" pitchFamily="2" charset="-78"/>
                </a:rPr>
                <a:t>الدخل</a:t>
              </a:r>
              <a:endParaRPr kumimoji="0" lang="ar-BH"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grpSp>
          <p:nvGrpSpPr>
            <p:cNvPr id="15" name="Group 9"/>
            <p:cNvGrpSpPr>
              <a:grpSpLocks/>
            </p:cNvGrpSpPr>
            <p:nvPr/>
          </p:nvGrpSpPr>
          <p:grpSpPr bwMode="auto">
            <a:xfrm flipH="1" flipV="1">
              <a:off x="107408914" y="107486904"/>
              <a:ext cx="5635352" cy="2148380"/>
              <a:chOff x="107887273" y="106708575"/>
              <a:chExt cx="4267200" cy="2105025"/>
            </a:xfrm>
          </p:grpSpPr>
          <p:sp>
            <p:nvSpPr>
              <p:cNvPr id="34" name="AutoShape 10"/>
              <p:cNvSpPr>
                <a:spLocks noChangeArrowheads="1"/>
              </p:cNvSpPr>
              <p:nvPr/>
            </p:nvSpPr>
            <p:spPr bwMode="auto">
              <a:xfrm flipV="1">
                <a:off x="107887273" y="106708575"/>
                <a:ext cx="4267200" cy="2105025"/>
              </a:xfrm>
              <a:prstGeom prst="triangle">
                <a:avLst>
                  <a:gd name="adj" fmla="val 50000"/>
                </a:avLst>
              </a:prstGeom>
              <a:gradFill rotWithShape="1">
                <a:gsLst>
                  <a:gs pos="0">
                    <a:srgbClr val="000000">
                      <a:alpha val="35999"/>
                    </a:srgbClr>
                  </a:gs>
                  <a:gs pos="64999">
                    <a:srgbClr val="D9D9D9">
                      <a:alpha val="32749"/>
                    </a:srgbClr>
                  </a:gs>
                  <a:gs pos="100000">
                    <a:srgbClr val="CCCCCC">
                      <a:alpha val="31000"/>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sp>
            <p:nvSpPr>
              <p:cNvPr id="35" name="AutoShape 11"/>
              <p:cNvSpPr>
                <a:spLocks noChangeArrowheads="1"/>
              </p:cNvSpPr>
              <p:nvPr/>
            </p:nvSpPr>
            <p:spPr bwMode="auto">
              <a:xfrm flipV="1">
                <a:off x="108546900" y="106708575"/>
                <a:ext cx="3047546" cy="1551071"/>
              </a:xfrm>
              <a:prstGeom prst="triangle">
                <a:avLst>
                  <a:gd name="adj" fmla="val 50000"/>
                </a:avLst>
              </a:prstGeom>
              <a:gradFill rotWithShape="1">
                <a:gsLst>
                  <a:gs pos="0">
                    <a:srgbClr val="000000"/>
                  </a:gs>
                  <a:gs pos="100000">
                    <a:srgbClr val="000000">
                      <a:gamma/>
                      <a:tint val="20000"/>
                      <a:invGamma/>
                    </a:srgbClr>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ar-BH"/>
              </a:p>
            </p:txBody>
          </p:sp>
        </p:grpSp>
        <p:sp>
          <p:nvSpPr>
            <p:cNvPr id="16" name="Rectangle 12"/>
            <p:cNvSpPr>
              <a:spLocks noChangeArrowheads="1"/>
            </p:cNvSpPr>
            <p:nvPr/>
          </p:nvSpPr>
          <p:spPr bwMode="auto">
            <a:xfrm>
              <a:off x="106889550" y="109575600"/>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a:p>
              <a:pPr algn="ctr" eaLnBrk="0" fontAlgn="base" hangingPunct="0">
                <a:spcBef>
                  <a:spcPct val="0"/>
                </a:spcBef>
                <a:spcAft>
                  <a:spcPct val="0"/>
                </a:spcAft>
              </a:pPr>
              <a:r>
                <a:rPr lang="ar-BH" sz="1600" b="1" dirty="0">
                  <a:solidFill>
                    <a:srgbClr val="000000"/>
                  </a:solidFill>
                  <a:latin typeface="Sakkal Majalla" panose="02000000000000000000" pitchFamily="2" charset="-78"/>
                  <a:cs typeface="Sakkal Majalla" panose="02000000000000000000" pitchFamily="2" charset="-78"/>
                </a:rPr>
                <a:t>تقييم بعد الشراء</a:t>
              </a:r>
            </a:p>
          </p:txBody>
        </p:sp>
        <p:sp>
          <p:nvSpPr>
            <p:cNvPr id="17" name="Rectangle 13"/>
            <p:cNvSpPr>
              <a:spLocks noChangeArrowheads="1"/>
            </p:cNvSpPr>
            <p:nvPr/>
          </p:nvSpPr>
          <p:spPr bwMode="auto">
            <a:xfrm>
              <a:off x="107996625" y="109575600"/>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a:p>
              <a:pPr algn="ctr" eaLnBrk="0" fontAlgn="base" hangingPunct="0">
                <a:spcBef>
                  <a:spcPct val="0"/>
                </a:spcBef>
                <a:spcAft>
                  <a:spcPct val="0"/>
                </a:spcAft>
              </a:pPr>
              <a:r>
                <a:rPr lang="ar-BH" b="1" dirty="0">
                  <a:solidFill>
                    <a:srgbClr val="000000"/>
                  </a:solidFill>
                  <a:latin typeface="Sakkal Majalla" panose="02000000000000000000" pitchFamily="2" charset="-78"/>
                  <a:cs typeface="Sakkal Majalla" panose="02000000000000000000" pitchFamily="2" charset="-78"/>
                </a:rPr>
                <a:t>القرار </a:t>
              </a:r>
              <a:r>
                <a:rPr lang="ar-BH" b="1" dirty="0" err="1">
                  <a:solidFill>
                    <a:srgbClr val="000000"/>
                  </a:solidFill>
                  <a:latin typeface="Sakkal Majalla" panose="02000000000000000000" pitchFamily="2" charset="-78"/>
                  <a:cs typeface="Sakkal Majalla" panose="02000000000000000000" pitchFamily="2" charset="-78"/>
                </a:rPr>
                <a:t>الشرائي</a:t>
              </a:r>
              <a:endParaRPr lang="ar-BH" b="1" dirty="0">
                <a:solidFill>
                  <a:srgbClr val="000000"/>
                </a:solidFill>
                <a:latin typeface="Sakkal Majalla" panose="02000000000000000000" pitchFamily="2" charset="-78"/>
                <a:cs typeface="Sakkal Majalla" panose="02000000000000000000" pitchFamily="2" charset="-78"/>
              </a:endParaRPr>
            </a:p>
          </p:txBody>
        </p:sp>
        <p:sp>
          <p:nvSpPr>
            <p:cNvPr id="18" name="Rectangle 14"/>
            <p:cNvSpPr>
              <a:spLocks noChangeArrowheads="1"/>
            </p:cNvSpPr>
            <p:nvPr/>
          </p:nvSpPr>
          <p:spPr bwMode="auto">
            <a:xfrm>
              <a:off x="109139625"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a:p>
              <a:pPr algn="ctr" eaLnBrk="0" fontAlgn="base" hangingPunct="0">
                <a:spcBef>
                  <a:spcPct val="0"/>
                </a:spcBef>
                <a:spcAft>
                  <a:spcPct val="0"/>
                </a:spcAft>
              </a:pPr>
              <a:r>
                <a:rPr lang="ar-BH" sz="1400" b="1" dirty="0">
                  <a:solidFill>
                    <a:srgbClr val="000000"/>
                  </a:solidFill>
                  <a:latin typeface="Sakkal Majalla" panose="02000000000000000000" pitchFamily="2" charset="-78"/>
                  <a:cs typeface="Sakkal Majalla" panose="02000000000000000000" pitchFamily="2" charset="-78"/>
                </a:rPr>
                <a:t>اختيار البديل الأمثل</a:t>
              </a:r>
            </a:p>
          </p:txBody>
        </p:sp>
        <p:sp>
          <p:nvSpPr>
            <p:cNvPr id="19" name="Rectangle 15"/>
            <p:cNvSpPr>
              <a:spLocks noChangeArrowheads="1"/>
            </p:cNvSpPr>
            <p:nvPr/>
          </p:nvSpPr>
          <p:spPr bwMode="auto">
            <a:xfrm>
              <a:off x="110280450"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a:p>
              <a:pPr algn="ctr" eaLnBrk="0" fontAlgn="base" hangingPunct="0">
                <a:spcBef>
                  <a:spcPct val="0"/>
                </a:spcBef>
                <a:spcAft>
                  <a:spcPct val="0"/>
                </a:spcAft>
              </a:pPr>
              <a:r>
                <a:rPr lang="ar-BH" sz="1400" b="1" dirty="0">
                  <a:solidFill>
                    <a:srgbClr val="000000"/>
                  </a:solidFill>
                  <a:latin typeface="Sakkal Majalla" panose="02000000000000000000" pitchFamily="2" charset="-78"/>
                  <a:cs typeface="Sakkal Majalla" panose="02000000000000000000" pitchFamily="2" charset="-78"/>
                </a:rPr>
                <a:t>تقييم البدائل المتاحة</a:t>
              </a:r>
            </a:p>
          </p:txBody>
        </p:sp>
        <p:sp>
          <p:nvSpPr>
            <p:cNvPr id="21" name="Rectangle 16"/>
            <p:cNvSpPr>
              <a:spLocks noChangeArrowheads="1"/>
            </p:cNvSpPr>
            <p:nvPr/>
          </p:nvSpPr>
          <p:spPr bwMode="auto">
            <a:xfrm>
              <a:off x="111406575"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a:p>
              <a:pPr algn="ctr" eaLnBrk="0" fontAlgn="base" hangingPunct="0">
                <a:spcBef>
                  <a:spcPct val="0"/>
                </a:spcBef>
                <a:spcAft>
                  <a:spcPct val="0"/>
                </a:spcAft>
              </a:pPr>
              <a:r>
                <a:rPr lang="ar-BH" sz="1600" b="1" dirty="0">
                  <a:solidFill>
                    <a:srgbClr val="000000"/>
                  </a:solidFill>
                  <a:latin typeface="Sakkal Majalla" panose="02000000000000000000" pitchFamily="2" charset="-78"/>
                  <a:cs typeface="Sakkal Majalla" panose="02000000000000000000" pitchFamily="2" charset="-78"/>
                </a:rPr>
                <a:t>جمع المعلومات</a:t>
              </a:r>
            </a:p>
          </p:txBody>
        </p:sp>
        <p:sp>
          <p:nvSpPr>
            <p:cNvPr id="22" name="Rectangle 17"/>
            <p:cNvSpPr>
              <a:spLocks noChangeArrowheads="1"/>
            </p:cNvSpPr>
            <p:nvPr/>
          </p:nvSpPr>
          <p:spPr bwMode="auto">
            <a:xfrm>
              <a:off x="112521000" y="109566075"/>
              <a:ext cx="1038225" cy="48577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Calibri" panose="020F0502020204030204" pitchFamily="34" charset="0"/>
                <a:cs typeface="Tahoma" panose="020B0604030504040204" pitchFamily="34" charset="0"/>
              </a:endParaRPr>
            </a:p>
            <a:p>
              <a:pPr algn="ctr" eaLnBrk="0" fontAlgn="base" hangingPunct="0">
                <a:spcBef>
                  <a:spcPct val="0"/>
                </a:spcBef>
                <a:spcAft>
                  <a:spcPct val="0"/>
                </a:spcAft>
              </a:pPr>
              <a:r>
                <a:rPr lang="ar-BH" b="1" dirty="0">
                  <a:solidFill>
                    <a:srgbClr val="000000"/>
                  </a:solidFill>
                  <a:latin typeface="Sakkal Majalla" panose="02000000000000000000" pitchFamily="2" charset="-78"/>
                  <a:cs typeface="Sakkal Majalla" panose="02000000000000000000" pitchFamily="2" charset="-78"/>
                </a:rPr>
                <a:t>إدراك الحاجة</a:t>
              </a:r>
            </a:p>
          </p:txBody>
        </p:sp>
        <p:grpSp>
          <p:nvGrpSpPr>
            <p:cNvPr id="23" name="Group 18"/>
            <p:cNvGrpSpPr>
              <a:grpSpLocks/>
            </p:cNvGrpSpPr>
            <p:nvPr/>
          </p:nvGrpSpPr>
          <p:grpSpPr bwMode="auto">
            <a:xfrm>
              <a:off x="109461482" y="107443585"/>
              <a:ext cx="1480045" cy="1451470"/>
              <a:chOff x="109270800" y="107481685"/>
              <a:chExt cx="1546720" cy="1546720"/>
            </a:xfrm>
          </p:grpSpPr>
          <p:pic>
            <p:nvPicPr>
              <p:cNvPr id="5139" name="Picture 19" descr="button-850100_960_7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70800" y="107481685"/>
                <a:ext cx="1546720" cy="15467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40" name="Picture 20" descr="98018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22238" y="107626867"/>
                <a:ext cx="996233" cy="9962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WordArt 21"/>
              <p:cNvSpPr>
                <a:spLocks noChangeArrowheads="1" noChangeShapeType="1" noTextEdit="1"/>
              </p:cNvSpPr>
              <p:nvPr/>
            </p:nvSpPr>
            <p:spPr bwMode="auto">
              <a:xfrm>
                <a:off x="109698871" y="108635800"/>
                <a:ext cx="714271" cy="201192"/>
              </a:xfrm>
              <a:prstGeom prst="rect">
                <a:avLst/>
              </a:prstGeom>
              <a:extLst>
                <a:ext uri="{91240B29-F687-4F45-9708-019B960494DF}">
                  <a14:hiddenLine xmlns:a14="http://schemas.microsoft.com/office/drawing/2010/main" w="6350">
                    <a:solidFill>
                      <a:srgbClr val="D8D8D8"/>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BH" sz="3600" kern="10" spc="0">
                    <a:ln>
                      <a:noFill/>
                    </a:ln>
                    <a:solidFill>
                      <a:srgbClr val="000000"/>
                    </a:solidFill>
                    <a:effectLst/>
                    <a:latin typeface="Al-Mateen" panose="02060803050605020204" pitchFamily="18" charset="-78"/>
                    <a:cs typeface="Al-Mateen" panose="02060803050605020204" pitchFamily="18" charset="-78"/>
                  </a:rPr>
                  <a:t>المستهلك</a:t>
                </a:r>
              </a:p>
            </p:txBody>
          </p:sp>
        </p:grpSp>
        <p:sp>
          <p:nvSpPr>
            <p:cNvPr id="24" name="Oval 22"/>
            <p:cNvSpPr>
              <a:spLocks noChangeArrowheads="1"/>
            </p:cNvSpPr>
            <p:nvPr/>
          </p:nvSpPr>
          <p:spPr bwMode="auto">
            <a:xfrm>
              <a:off x="112883950" y="109410500"/>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1</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5" name="Oval 23"/>
            <p:cNvSpPr>
              <a:spLocks noChangeArrowheads="1"/>
            </p:cNvSpPr>
            <p:nvPr/>
          </p:nvSpPr>
          <p:spPr bwMode="auto">
            <a:xfrm>
              <a:off x="111785400" y="109408118"/>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2</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6" name="Oval 24"/>
            <p:cNvSpPr>
              <a:spLocks noChangeArrowheads="1"/>
            </p:cNvSpPr>
            <p:nvPr/>
          </p:nvSpPr>
          <p:spPr bwMode="auto">
            <a:xfrm>
              <a:off x="110632693" y="109412880"/>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3</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7" name="Oval 25"/>
            <p:cNvSpPr>
              <a:spLocks noChangeArrowheads="1"/>
            </p:cNvSpPr>
            <p:nvPr/>
          </p:nvSpPr>
          <p:spPr bwMode="auto">
            <a:xfrm>
              <a:off x="109534143" y="109410498"/>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4</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29" name="Oval 26"/>
            <p:cNvSpPr>
              <a:spLocks noChangeArrowheads="1"/>
            </p:cNvSpPr>
            <p:nvPr/>
          </p:nvSpPr>
          <p:spPr bwMode="auto">
            <a:xfrm>
              <a:off x="108334787" y="109417643"/>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5</a:t>
              </a:r>
              <a:endParaRPr kumimoji="0" lang="ar-BH" sz="1800" b="0" i="0" u="none" strike="noStrike" cap="none" normalizeH="0" baseline="0">
                <a:ln>
                  <a:noFill/>
                </a:ln>
                <a:solidFill>
                  <a:schemeClr val="tx1"/>
                </a:solidFill>
                <a:effectLst/>
                <a:latin typeface="Arial" panose="020B0604020202020204" pitchFamily="34" charset="0"/>
              </a:endParaRPr>
            </a:p>
          </p:txBody>
        </p:sp>
        <p:sp>
          <p:nvSpPr>
            <p:cNvPr id="30" name="Oval 27"/>
            <p:cNvSpPr>
              <a:spLocks noChangeArrowheads="1"/>
            </p:cNvSpPr>
            <p:nvPr/>
          </p:nvSpPr>
          <p:spPr bwMode="auto">
            <a:xfrm>
              <a:off x="107236237" y="109415261"/>
              <a:ext cx="273050" cy="2730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l-Mateen" panose="02060803050605020204" pitchFamily="18" charset="-78"/>
                  <a:cs typeface="Al-Mateen" panose="02060803050605020204" pitchFamily="18" charset="-78"/>
                </a:rPr>
                <a:t>6</a:t>
              </a:r>
              <a:endParaRPr kumimoji="0" lang="ar-BH" sz="1800" b="0" i="0" u="none" strike="noStrike" cap="none" normalizeH="0" baseline="0">
                <a:ln>
                  <a:noFill/>
                </a:ln>
                <a:solidFill>
                  <a:schemeClr val="tx1"/>
                </a:solidFill>
                <a:effectLst/>
                <a:latin typeface="Arial" panose="020B0604020202020204" pitchFamily="34" charset="0"/>
              </a:endParaRPr>
            </a:p>
          </p:txBody>
        </p:sp>
        <p:cxnSp>
          <p:nvCxnSpPr>
            <p:cNvPr id="5148" name="AutoShape 28"/>
            <p:cNvCxnSpPr>
              <a:cxnSpLocks noChangeShapeType="1"/>
            </p:cNvCxnSpPr>
            <p:nvPr/>
          </p:nvCxnSpPr>
          <p:spPr bwMode="auto">
            <a:xfrm>
              <a:off x="108100030" y="10608706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49" name="AutoShape 29"/>
            <p:cNvCxnSpPr>
              <a:cxnSpLocks noChangeShapeType="1"/>
            </p:cNvCxnSpPr>
            <p:nvPr/>
          </p:nvCxnSpPr>
          <p:spPr bwMode="auto">
            <a:xfrm>
              <a:off x="109528318" y="10608005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0" name="AutoShape 30"/>
            <p:cNvCxnSpPr>
              <a:cxnSpLocks noChangeShapeType="1"/>
            </p:cNvCxnSpPr>
            <p:nvPr/>
          </p:nvCxnSpPr>
          <p:spPr bwMode="auto">
            <a:xfrm>
              <a:off x="110943005" y="10608005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1" name="AutoShape 31"/>
            <p:cNvCxnSpPr>
              <a:cxnSpLocks noChangeShapeType="1"/>
            </p:cNvCxnSpPr>
            <p:nvPr/>
          </p:nvCxnSpPr>
          <p:spPr bwMode="auto">
            <a:xfrm>
              <a:off x="112322990" y="106080057"/>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2" name="AutoShape 32"/>
            <p:cNvCxnSpPr>
              <a:cxnSpLocks noChangeShapeType="1"/>
            </p:cNvCxnSpPr>
            <p:nvPr/>
          </p:nvCxnSpPr>
          <p:spPr bwMode="auto">
            <a:xfrm flipH="1">
              <a:off x="113053791" y="106084687"/>
              <a:ext cx="1" cy="2382"/>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3" name="AutoShape 33"/>
            <p:cNvCxnSpPr>
              <a:cxnSpLocks noChangeShapeType="1"/>
            </p:cNvCxnSpPr>
            <p:nvPr/>
          </p:nvCxnSpPr>
          <p:spPr bwMode="auto">
            <a:xfrm>
              <a:off x="108087320" y="106091831"/>
              <a:ext cx="424800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1" name="Rectangle 34"/>
            <p:cNvSpPr>
              <a:spLocks noChangeArrowheads="1"/>
            </p:cNvSpPr>
            <p:nvPr/>
          </p:nvSpPr>
          <p:spPr bwMode="auto">
            <a:xfrm>
              <a:off x="108394500" y="105937050"/>
              <a:ext cx="3663950" cy="304800"/>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BH" sz="1600" b="0" i="0" u="none" strike="noStrike" cap="none" normalizeH="0" baseline="0" dirty="0">
                  <a:ln>
                    <a:noFill/>
                  </a:ln>
                  <a:solidFill>
                    <a:srgbClr val="000000"/>
                  </a:solidFill>
                  <a:effectLst/>
                  <a:latin typeface="Calibri" panose="020F0502020204030204" pitchFamily="34" charset="0"/>
                  <a:cs typeface="Sultan bold" pitchFamily="2" charset="-78"/>
                </a:rPr>
                <a:t>العوامل المؤثرة في القدرة الشرائية للمستهلك</a:t>
              </a:r>
              <a:endParaRPr kumimoji="0" lang="ar-BH" sz="1800" b="0" i="0" u="none" strike="noStrike" cap="none" normalizeH="0" baseline="0" dirty="0">
                <a:ln>
                  <a:noFill/>
                </a:ln>
                <a:solidFill>
                  <a:schemeClr val="tx1"/>
                </a:solidFill>
                <a:effectLst/>
                <a:latin typeface="Arial" panose="020B0604020202020204" pitchFamily="34" charset="0"/>
              </a:endParaRPr>
            </a:p>
          </p:txBody>
        </p:sp>
        <p:cxnSp>
          <p:nvCxnSpPr>
            <p:cNvPr id="5155" name="AutoShape 35"/>
            <p:cNvCxnSpPr>
              <a:cxnSpLocks noChangeShapeType="1"/>
            </p:cNvCxnSpPr>
            <p:nvPr/>
          </p:nvCxnSpPr>
          <p:spPr bwMode="auto">
            <a:xfrm>
              <a:off x="107376130" y="110056612"/>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6" name="AutoShape 36"/>
            <p:cNvCxnSpPr>
              <a:cxnSpLocks noChangeShapeType="1"/>
            </p:cNvCxnSpPr>
            <p:nvPr/>
          </p:nvCxnSpPr>
          <p:spPr bwMode="auto">
            <a:xfrm>
              <a:off x="108480225" y="110054231"/>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7" name="AutoShape 37"/>
            <p:cNvCxnSpPr>
              <a:cxnSpLocks noChangeShapeType="1"/>
            </p:cNvCxnSpPr>
            <p:nvPr/>
          </p:nvCxnSpPr>
          <p:spPr bwMode="auto">
            <a:xfrm>
              <a:off x="109662130"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8" name="AutoShape 38"/>
            <p:cNvCxnSpPr>
              <a:cxnSpLocks noChangeShapeType="1"/>
            </p:cNvCxnSpPr>
            <p:nvPr/>
          </p:nvCxnSpPr>
          <p:spPr bwMode="auto">
            <a:xfrm>
              <a:off x="110766225"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59" name="AutoShape 39"/>
            <p:cNvCxnSpPr>
              <a:cxnSpLocks noChangeShapeType="1"/>
            </p:cNvCxnSpPr>
            <p:nvPr/>
          </p:nvCxnSpPr>
          <p:spPr bwMode="auto">
            <a:xfrm>
              <a:off x="111906756"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60" name="AutoShape 40"/>
            <p:cNvCxnSpPr>
              <a:cxnSpLocks noChangeShapeType="1"/>
            </p:cNvCxnSpPr>
            <p:nvPr/>
          </p:nvCxnSpPr>
          <p:spPr bwMode="auto">
            <a:xfrm>
              <a:off x="113025137" y="110051850"/>
              <a:ext cx="0" cy="2880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61" name="AutoShape 41"/>
            <p:cNvCxnSpPr>
              <a:cxnSpLocks noChangeShapeType="1"/>
            </p:cNvCxnSpPr>
            <p:nvPr/>
          </p:nvCxnSpPr>
          <p:spPr bwMode="auto">
            <a:xfrm>
              <a:off x="107384850" y="110330456"/>
              <a:ext cx="565200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2" name="Rectangle 42"/>
            <p:cNvSpPr>
              <a:spLocks noChangeArrowheads="1"/>
            </p:cNvSpPr>
            <p:nvPr/>
          </p:nvSpPr>
          <p:spPr bwMode="auto">
            <a:xfrm>
              <a:off x="108184948" y="110232817"/>
              <a:ext cx="3960000" cy="304800"/>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BH" sz="1600" b="0" i="0" u="none" strike="noStrike" cap="none" normalizeH="0" baseline="0">
                  <a:ln>
                    <a:noFill/>
                  </a:ln>
                  <a:solidFill>
                    <a:srgbClr val="000000"/>
                  </a:solidFill>
                  <a:effectLst/>
                  <a:latin typeface="Calibri" panose="020F0502020204030204" pitchFamily="34" charset="0"/>
                  <a:cs typeface="Sultan bold" pitchFamily="2" charset="-78"/>
                </a:rPr>
                <a:t>مراحل اتخاذ المستهلك قراره الشرائي</a:t>
              </a:r>
              <a:endParaRPr kumimoji="0" lang="ar-BH" sz="1800" b="0" i="0" u="none" strike="noStrike" cap="none" normalizeH="0" baseline="0">
                <a:ln>
                  <a:noFill/>
                </a:ln>
                <a:solidFill>
                  <a:schemeClr val="tx1"/>
                </a:solidFill>
                <a:effectLst/>
                <a:latin typeface="Arial" panose="020B0604020202020204" pitchFamily="34" charset="0"/>
              </a:endParaRPr>
            </a:p>
          </p:txBody>
        </p:sp>
      </p:grpSp>
      <p:grpSp>
        <p:nvGrpSpPr>
          <p:cNvPr id="47" name="Google Shape;606;p37">
            <a:extLst>
              <a:ext uri="{FF2B5EF4-FFF2-40B4-BE49-F238E27FC236}">
                <a16:creationId xmlns:a16="http://schemas.microsoft.com/office/drawing/2014/main" xmlns="" id="{CCB4F4C1-BB4A-475E-A861-3F78AFB5FF07}"/>
              </a:ext>
            </a:extLst>
          </p:cNvPr>
          <p:cNvGrpSpPr/>
          <p:nvPr/>
        </p:nvGrpSpPr>
        <p:grpSpPr>
          <a:xfrm>
            <a:off x="10988866" y="293301"/>
            <a:ext cx="751685" cy="838520"/>
            <a:chOff x="1923675" y="1633650"/>
            <a:chExt cx="436000" cy="435975"/>
          </a:xfrm>
        </p:grpSpPr>
        <p:sp>
          <p:nvSpPr>
            <p:cNvPr id="48" name="Google Shape;607;p37">
              <a:extLst>
                <a:ext uri="{FF2B5EF4-FFF2-40B4-BE49-F238E27FC236}">
                  <a16:creationId xmlns:a16="http://schemas.microsoft.com/office/drawing/2014/main" xmlns=""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8;p37">
              <a:extLst>
                <a:ext uri="{FF2B5EF4-FFF2-40B4-BE49-F238E27FC236}">
                  <a16:creationId xmlns:a16="http://schemas.microsoft.com/office/drawing/2014/main" xmlns=""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p37">
              <a:extLst>
                <a:ext uri="{FF2B5EF4-FFF2-40B4-BE49-F238E27FC236}">
                  <a16:creationId xmlns:a16="http://schemas.microsoft.com/office/drawing/2014/main" xmlns=""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p37">
              <a:extLst>
                <a:ext uri="{FF2B5EF4-FFF2-40B4-BE49-F238E27FC236}">
                  <a16:creationId xmlns:a16="http://schemas.microsoft.com/office/drawing/2014/main" xmlns=""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1;p37">
              <a:extLst>
                <a:ext uri="{FF2B5EF4-FFF2-40B4-BE49-F238E27FC236}">
                  <a16:creationId xmlns:a16="http://schemas.microsoft.com/office/drawing/2014/main" xmlns=""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2;p37">
              <a:extLst>
                <a:ext uri="{FF2B5EF4-FFF2-40B4-BE49-F238E27FC236}">
                  <a16:creationId xmlns:a16="http://schemas.microsoft.com/office/drawing/2014/main" xmlns=""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Flowchart: Terminator 5">
            <a:hlinkClick r:id="rId4" action="ppaction://hlinksldjump"/>
            <a:extLst>
              <a:ext uri="{FF2B5EF4-FFF2-40B4-BE49-F238E27FC236}">
                <a16:creationId xmlns:a16="http://schemas.microsoft.com/office/drawing/2014/main" xmlns="" id="{C7E2B301-A9CA-4C5E-AEFB-A8C0E813A732}"/>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56"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5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9" name="رابط مستقيم 5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274339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People shopping with a credit card SVG DXF EPS PNG - Cut File Vectors,  Photos and PSD files |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953" y="-16124"/>
            <a:ext cx="4181238" cy="3039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F1849E94-9CB6-49E7-9ABC-71E9908F071E}"/>
              </a:ext>
            </a:extLst>
          </p:cNvPr>
          <p:cNvPicPr>
            <a:picLocks noChangeAspect="1"/>
          </p:cNvPicPr>
          <p:nvPr/>
        </p:nvPicPr>
        <p:blipFill rotWithShape="1">
          <a:blip r:embed="rId3"/>
          <a:srcRect l="35217" t="18148" r="35000" b="15152"/>
          <a:stretch/>
        </p:blipFill>
        <p:spPr>
          <a:xfrm>
            <a:off x="230548" y="2734859"/>
            <a:ext cx="2558658" cy="3673503"/>
          </a:xfrm>
          <a:prstGeom prst="rect">
            <a:avLst/>
          </a:prstGeom>
          <a:ln>
            <a:solidFill>
              <a:schemeClr val="tx1"/>
            </a:solidFill>
          </a:ln>
        </p:spPr>
      </p:pic>
      <p:sp>
        <p:nvSpPr>
          <p:cNvPr id="6" name="مستطيل مستدير الزوايا 5"/>
          <p:cNvSpPr/>
          <p:nvPr/>
        </p:nvSpPr>
        <p:spPr>
          <a:xfrm>
            <a:off x="3018670" y="2912634"/>
            <a:ext cx="9768840" cy="3340618"/>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2935436" y="3589586"/>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6600" dirty="0">
                <a:solidFill>
                  <a:srgbClr val="3A616A"/>
                </a:solidFill>
                <a:latin typeface="Arial Black" panose="020B0A04020102020204" pitchFamily="34" charset="0"/>
                <a:cs typeface="PT Bold Heading" panose="02010400000000000000" pitchFamily="2" charset="-78"/>
              </a:rPr>
              <a:t>سلوك المستهلك (2)</a:t>
            </a:r>
            <a:endParaRPr lang="en-US" sz="6600" dirty="0">
              <a:solidFill>
                <a:srgbClr val="3A616A"/>
              </a:solidFill>
              <a:latin typeface="Arial Black" panose="020B0A04020102020204" pitchFamily="34" charset="0"/>
              <a:cs typeface="PT Bold Heading" panose="02010400000000000000" pitchFamily="2" charset="-78"/>
            </a:endParaRPr>
          </a:p>
        </p:txBody>
      </p:sp>
      <p:sp>
        <p:nvSpPr>
          <p:cNvPr id="8" name="Google Shape;222;p14">
            <a:extLst>
              <a:ext uri="{FF2B5EF4-FFF2-40B4-BE49-F238E27FC236}">
                <a16:creationId xmlns:a16="http://schemas.microsoft.com/office/drawing/2014/main" xmlns="" id="{6CE6E763-DF88-4316-B12D-F9A5C2913CBA}"/>
              </a:ext>
            </a:extLst>
          </p:cNvPr>
          <p:cNvSpPr txBox="1">
            <a:spLocks/>
          </p:cNvSpPr>
          <p:nvPr/>
        </p:nvSpPr>
        <p:spPr>
          <a:xfrm>
            <a:off x="5334177" y="4975591"/>
            <a:ext cx="4819247"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خطوات اتخاذ القرار النهائي لدى المستهلك.</a:t>
            </a:r>
          </a:p>
          <a:p>
            <a:pPr marL="0" indent="0" algn="r" rtl="1">
              <a:spcBef>
                <a:spcPts val="0"/>
              </a:spcBef>
              <a:spcAft>
                <a:spcPts val="1000"/>
              </a:spcAft>
              <a:buNone/>
            </a:pPr>
            <a:endParaRPr lang="ar-BH" dirty="0">
              <a:solidFill>
                <a:schemeClr val="bg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8CEDEC22-1F28-4C8C-BF02-37F27CF7C1FE}"/>
              </a:ext>
            </a:extLst>
          </p:cNvPr>
          <p:cNvSpPr/>
          <p:nvPr/>
        </p:nvSpPr>
        <p:spPr>
          <a:xfrm>
            <a:off x="233332" y="5888586"/>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59-65</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3" name="مستطيل 7">
            <a:extLst>
              <a:ext uri="{FF2B5EF4-FFF2-40B4-BE49-F238E27FC236}">
                <a16:creationId xmlns:a16="http://schemas.microsoft.com/office/drawing/2014/main" xmlns="" id="{E823FB1C-1C89-4AAF-8C9A-6325A60C6658}"/>
              </a:ext>
            </a:extLst>
          </p:cNvPr>
          <p:cNvSpPr/>
          <p:nvPr/>
        </p:nvSpPr>
        <p:spPr>
          <a:xfrm>
            <a:off x="6826726" y="2902184"/>
            <a:ext cx="2638864"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الفصل </a:t>
            </a:r>
            <a:r>
              <a:rPr lang="ar-BH" sz="3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الخامس</a:t>
            </a:r>
            <a:endParaRPr lang="ar-SA" sz="48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sp>
        <p:nvSpPr>
          <p:cNvPr id="9" name="شكل بيضاوي 8"/>
          <p:cNvSpPr/>
          <p:nvPr/>
        </p:nvSpPr>
        <p:spPr>
          <a:xfrm>
            <a:off x="7288306" y="1640363"/>
            <a:ext cx="455495" cy="455495"/>
          </a:xfrm>
          <a:prstGeom prst="ellipse">
            <a:avLst/>
          </a:prstGeom>
          <a:solidFill>
            <a:srgbClr val="EDC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رابط مستقيم 1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49022" y="1335539"/>
            <a:ext cx="11936960"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يبين خطوات اتخاذ القرار </a:t>
            </a:r>
            <a:r>
              <a:rPr lang="ar-BH" sz="3200" b="1" dirty="0" err="1">
                <a:solidFill>
                  <a:srgbClr val="3C6070"/>
                </a:solidFill>
                <a:latin typeface="Sakkal Majalla" panose="02000000000000000000" pitchFamily="2" charset="-78"/>
                <a:cs typeface="Sakkal Majalla" panose="02000000000000000000" pitchFamily="2" charset="-78"/>
              </a:rPr>
              <a:t>الشرائي</a:t>
            </a:r>
            <a:r>
              <a:rPr lang="ar-BH" sz="3200" b="1" dirty="0">
                <a:solidFill>
                  <a:srgbClr val="3C6070"/>
                </a:solidFill>
                <a:latin typeface="Sakkal Majalla" panose="02000000000000000000" pitchFamily="2" charset="-78"/>
                <a:cs typeface="Sakkal Majalla" panose="02000000000000000000" pitchFamily="2" charset="-78"/>
              </a:rPr>
              <a:t> لدى المستهلك.</a:t>
            </a:r>
            <a:endParaRPr lang="ar-SA" sz="3200" b="1" dirty="0">
              <a:solidFill>
                <a:srgbClr val="3C6070"/>
              </a:solidFill>
              <a:latin typeface="Sakkal Majalla" panose="02000000000000000000" pitchFamily="2" charset="-78"/>
              <a:cs typeface="Sakkal Majalla" panose="02000000000000000000" pitchFamily="2" charset="-78"/>
            </a:endParaRPr>
          </a:p>
          <a:p>
            <a:pPr marL="266700" algn="r" rtl="1"/>
            <a:r>
              <a:rPr lang="ar-SA" sz="3200" b="1" dirty="0">
                <a:solidFill>
                  <a:srgbClr val="3C6070"/>
                </a:solidFill>
                <a:latin typeface="Sakkal Majalla" panose="02000000000000000000" pitchFamily="2" charset="-78"/>
                <a:cs typeface="Sakkal Majalla" panose="02000000000000000000" pitchFamily="2" charset="-78"/>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15"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3605717" y="1730252"/>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6349540" y="2209179"/>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7200126" y="3601549"/>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6276854" y="5098230"/>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4343466" y="5159784"/>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3749620" y="3565613"/>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4494643" y="2114053"/>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4"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4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6" name="رابط مستقيم 4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1138107156"/>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217056" y="1730252"/>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2960879" y="2209179"/>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3811465" y="3601549"/>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2888193" y="5098230"/>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954805" y="5159784"/>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360959" y="3565613"/>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1105982" y="2114053"/>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وسيلة شرح خطية 2 1"/>
          <p:cNvSpPr/>
          <p:nvPr/>
        </p:nvSpPr>
        <p:spPr>
          <a:xfrm>
            <a:off x="5129414" y="1346407"/>
            <a:ext cx="6787976" cy="5054122"/>
          </a:xfrm>
          <a:prstGeom prst="borderCallout2">
            <a:avLst>
              <a:gd name="adj1" fmla="val 7973"/>
              <a:gd name="adj2" fmla="val -996"/>
              <a:gd name="adj3" fmla="val 3482"/>
              <a:gd name="adj4" fmla="val -5138"/>
              <a:gd name="adj5" fmla="val 9078"/>
              <a:gd name="adj6" fmla="val -19177"/>
            </a:avLst>
          </a:prstGeom>
          <a:solidFill>
            <a:srgbClr val="E3ECF1"/>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2800" b="1" dirty="0">
                <a:solidFill>
                  <a:srgbClr val="C00000"/>
                </a:solidFill>
                <a:latin typeface="Sakkal Majalla" panose="02000000000000000000" pitchFamily="2" charset="-78"/>
                <a:cs typeface="Sakkal Majalla" panose="02000000000000000000" pitchFamily="2" charset="-78"/>
              </a:rPr>
              <a:t>هرم </a:t>
            </a:r>
            <a:r>
              <a:rPr lang="ar-BH" sz="2800" b="1" dirty="0" err="1">
                <a:solidFill>
                  <a:srgbClr val="C00000"/>
                </a:solidFill>
                <a:latin typeface="Sakkal Majalla" panose="02000000000000000000" pitchFamily="2" charset="-78"/>
                <a:cs typeface="Sakkal Majalla" panose="02000000000000000000" pitchFamily="2" charset="-78"/>
              </a:rPr>
              <a:t>ماسلو</a:t>
            </a:r>
            <a:endParaRPr lang="en-US" sz="2800" b="1" dirty="0">
              <a:solidFill>
                <a:srgbClr val="C00000"/>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حاجات الإنسان متعددة ومتنوعة.</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تخضع لنموذج هرمي.</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ترتقي وفقاً لرقي الإنسان.</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أقوى الحاجات </a:t>
            </a:r>
          </a:p>
          <a:p>
            <a:pPr lvl="0" algn="r" rtl="1"/>
            <a:r>
              <a:rPr lang="ar-BH" sz="2800" b="1" dirty="0">
                <a:solidFill>
                  <a:schemeClr val="tx1"/>
                </a:solidFill>
                <a:latin typeface="Sakkal Majalla" panose="02000000000000000000" pitchFamily="2" charset="-78"/>
                <a:cs typeface="Sakkal Majalla" panose="02000000000000000000" pitchFamily="2" charset="-78"/>
              </a:rPr>
              <a:t>       هي الحاجات الفسيولوجية.</a:t>
            </a:r>
            <a:endParaRPr lang="en-US" sz="2800" b="1" dirty="0">
              <a:solidFill>
                <a:schemeClr val="tx1"/>
              </a:solidFill>
              <a:latin typeface="Sakkal Majalla" panose="02000000000000000000" pitchFamily="2" charset="-78"/>
              <a:cs typeface="Sakkal Majalla" panose="02000000000000000000" pitchFamily="2" charset="-78"/>
            </a:endParaRPr>
          </a:p>
          <a:p>
            <a:pPr algn="r"/>
            <a:endParaRPr lang="ar-BH" sz="2800" b="1" dirty="0">
              <a:solidFill>
                <a:schemeClr val="tx1"/>
              </a:solidFill>
              <a:latin typeface="Sakkal Majalla" panose="02000000000000000000" pitchFamily="2" charset="-78"/>
              <a:cs typeface="Sakkal Majalla" panose="02000000000000000000" pitchFamily="2" charset="-78"/>
            </a:endParaRPr>
          </a:p>
        </p:txBody>
      </p:sp>
      <p:graphicFrame>
        <p:nvGraphicFramePr>
          <p:cNvPr id="4" name="رسم تخطيطي 3"/>
          <p:cNvGraphicFramePr/>
          <p:nvPr>
            <p:extLst>
              <p:ext uri="{D42A27DB-BD31-4B8C-83A1-F6EECF244321}">
                <p14:modId xmlns:p14="http://schemas.microsoft.com/office/powerpoint/2010/main" val="4158068546"/>
              </p:ext>
            </p:extLst>
          </p:nvPr>
        </p:nvGraphicFramePr>
        <p:xfrm>
          <a:off x="5242708" y="2575090"/>
          <a:ext cx="4492963" cy="3766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6"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5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0" name="رابط مستقيم 5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36952191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217056" y="1730252"/>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2960879" y="2209179"/>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3811465" y="3601549"/>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2888193" y="5098230"/>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954805" y="5159784"/>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360959" y="3565613"/>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1105982" y="2114053"/>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وسيلة شرح خطية 2 1"/>
          <p:cNvSpPr/>
          <p:nvPr/>
        </p:nvSpPr>
        <p:spPr>
          <a:xfrm>
            <a:off x="5522172" y="2107422"/>
            <a:ext cx="6308218" cy="3751823"/>
          </a:xfrm>
          <a:prstGeom prst="borderCallout2">
            <a:avLst>
              <a:gd name="adj1" fmla="val 7973"/>
              <a:gd name="adj2" fmla="val -996"/>
              <a:gd name="adj3" fmla="val 11457"/>
              <a:gd name="adj4" fmla="val -11049"/>
              <a:gd name="adj5" fmla="val 31279"/>
              <a:gd name="adj6" fmla="val -12849"/>
            </a:avLst>
          </a:prstGeom>
          <a:solidFill>
            <a:srgbClr val="E3ECF1"/>
          </a:solidFill>
          <a:ln w="28575">
            <a:solidFill>
              <a:srgbClr val="2FADE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البحث عن المعلومات المتاحة وتحديد جميع البدائل.</a:t>
            </a:r>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يبحث المستهلك عن المعلومات من المصادر الشخصية مثل العائلة والأصدقاء.</a:t>
            </a:r>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هذه المرحلة من أهم المراحل لدى رجال التسويق (في هذه المرحلة يبحث العميل عن رجل التسويق ويتعرف على المنتج).</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4"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9" name="رابط مستقيم 5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1480154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217056" y="1730252"/>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2960879" y="2209179"/>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3811465" y="3601549"/>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2888193" y="5098230"/>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954805" y="5159784"/>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360959" y="3565613"/>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1105982" y="2114053"/>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وسيلة شرح خطية 2 1"/>
          <p:cNvSpPr/>
          <p:nvPr/>
        </p:nvSpPr>
        <p:spPr>
          <a:xfrm>
            <a:off x="5722145" y="2238958"/>
            <a:ext cx="6308218" cy="3944296"/>
          </a:xfrm>
          <a:prstGeom prst="borderCallout2">
            <a:avLst>
              <a:gd name="adj1" fmla="val 7973"/>
              <a:gd name="adj2" fmla="val -996"/>
              <a:gd name="adj3" fmla="val 79197"/>
              <a:gd name="adj4" fmla="val -10623"/>
              <a:gd name="adj5" fmla="val 86833"/>
              <a:gd name="adj6" fmla="val -24147"/>
            </a:avLst>
          </a:prstGeom>
          <a:solidFill>
            <a:srgbClr val="E3ECF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يقارن بين العلامات التجارية المختلفة.</a:t>
            </a:r>
          </a:p>
          <a:p>
            <a:pPr lvl="0" algn="just" rtl="1"/>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يجب على رجل التسويق تمييز علامته التجارية عن منافسيها بأحد الطرق التالية:</a:t>
            </a:r>
            <a:endParaRPr lang="en-US" sz="2800" b="1" dirty="0">
              <a:solidFill>
                <a:schemeClr val="tx1"/>
              </a:solidFill>
              <a:latin typeface="Sakkal Majalla" panose="02000000000000000000" pitchFamily="2" charset="-78"/>
              <a:cs typeface="Sakkal Majalla" panose="02000000000000000000" pitchFamily="2" charset="-78"/>
            </a:endParaRPr>
          </a:p>
          <a:p>
            <a:pPr marL="1169988" lvl="0" indent="-457200" algn="just" rtl="1">
              <a:buBlip>
                <a:blip r:embed="rId4"/>
              </a:buBlip>
            </a:pPr>
            <a:r>
              <a:rPr lang="ar-BH" sz="2800" b="1" dirty="0">
                <a:solidFill>
                  <a:schemeClr val="tx1"/>
                </a:solidFill>
                <a:latin typeface="Sakkal Majalla" panose="02000000000000000000" pitchFamily="2" charset="-78"/>
                <a:cs typeface="Sakkal Majalla" panose="02000000000000000000" pitchFamily="2" charset="-78"/>
              </a:rPr>
              <a:t>مراقبة التغيير وإعادة تصميم السلع.</a:t>
            </a:r>
            <a:endParaRPr lang="en-US" sz="2800" b="1" dirty="0">
              <a:solidFill>
                <a:schemeClr val="tx1"/>
              </a:solidFill>
              <a:latin typeface="Sakkal Majalla" panose="02000000000000000000" pitchFamily="2" charset="-78"/>
              <a:cs typeface="Sakkal Majalla" panose="02000000000000000000" pitchFamily="2" charset="-78"/>
            </a:endParaRPr>
          </a:p>
          <a:p>
            <a:pPr marL="1169988" lvl="0" indent="-457200" algn="just" rtl="1">
              <a:buBlip>
                <a:blip r:embed="rId4"/>
              </a:buBlip>
            </a:pPr>
            <a:r>
              <a:rPr lang="ar-BH" sz="2800" b="1" dirty="0">
                <a:solidFill>
                  <a:schemeClr val="tx1"/>
                </a:solidFill>
                <a:latin typeface="Sakkal Majalla" panose="02000000000000000000" pitchFamily="2" charset="-78"/>
                <a:cs typeface="Sakkal Majalla" panose="02000000000000000000" pitchFamily="2" charset="-78"/>
              </a:rPr>
              <a:t>جذب انتباه المستهلك إلى العلامة التجارية، ومحاولة تغيير الاتجاهات التي يحملها تجاه علامة معينة.</a:t>
            </a:r>
            <a:endParaRPr lang="en-US" sz="2800" b="1" dirty="0">
              <a:solidFill>
                <a:schemeClr val="tx1"/>
              </a:solidFill>
              <a:latin typeface="Sakkal Majalla" panose="02000000000000000000" pitchFamily="2" charset="-78"/>
              <a:cs typeface="Sakkal Majalla" panose="02000000000000000000" pitchFamily="2" charset="-78"/>
            </a:endParaRPr>
          </a:p>
          <a:p>
            <a:pPr marL="1169988" lvl="0" indent="-457200" algn="just" rtl="1">
              <a:buBlip>
                <a:blip r:embed="rId4"/>
              </a:buBlip>
            </a:pPr>
            <a:r>
              <a:rPr lang="ar-BH" sz="2800" b="1" dirty="0">
                <a:solidFill>
                  <a:schemeClr val="tx1"/>
                </a:solidFill>
                <a:latin typeface="Sakkal Majalla" panose="02000000000000000000" pitchFamily="2" charset="-78"/>
                <a:cs typeface="Sakkal Majalla" panose="02000000000000000000" pitchFamily="2" charset="-78"/>
              </a:rPr>
              <a:t>تعريف وإقناع المستهلك بمزايا السلعة.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4"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9" name="رابط مستقيم 5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14575234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47727" y="286674"/>
            <a:ext cx="5607625"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خطوات اتخاذ قرار الشراء</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مجموعة 39"/>
          <p:cNvGrpSpPr/>
          <p:nvPr/>
        </p:nvGrpSpPr>
        <p:grpSpPr>
          <a:xfrm>
            <a:off x="7149984" y="1703358"/>
            <a:ext cx="4890919" cy="4453002"/>
            <a:chOff x="3605717" y="1730252"/>
            <a:chExt cx="4890919" cy="4453002"/>
          </a:xfrm>
        </p:grpSpPr>
        <p:sp>
          <p:nvSpPr>
            <p:cNvPr id="53" name="Shape">
              <a:extLst>
                <a:ext uri="{FF2B5EF4-FFF2-40B4-BE49-F238E27FC236}">
                  <a16:creationId xmlns:a16="http://schemas.microsoft.com/office/drawing/2014/main" xmlns="" id="{92726124-74E6-4617-99F7-AE45DC2E7B3B}"/>
                </a:ext>
              </a:extLst>
            </p:cNvPr>
            <p:cNvSpPr/>
            <p:nvPr/>
          </p:nvSpPr>
          <p:spPr>
            <a:xfrm>
              <a:off x="3605717" y="2575090"/>
              <a:ext cx="2384027" cy="2124761"/>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2C4563"/>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xmlns="" id="{3485F89D-CB27-4D5A-B98F-EB270BCA494C}"/>
                </a:ext>
              </a:extLst>
            </p:cNvPr>
            <p:cNvSpPr/>
            <p:nvPr/>
          </p:nvSpPr>
          <p:spPr>
            <a:xfrm>
              <a:off x="4450558" y="1730252"/>
              <a:ext cx="2711162" cy="1533840"/>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rgbClr val="7E9445"/>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xmlns="" id="{62F10C5D-7838-49D4-A9E7-9A50B4EA0697}"/>
                </a:ext>
              </a:extLst>
            </p:cNvPr>
            <p:cNvSpPr/>
            <p:nvPr/>
          </p:nvSpPr>
          <p:spPr>
            <a:xfrm>
              <a:off x="6174031" y="1730252"/>
              <a:ext cx="1487176" cy="280668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a16="http://schemas.microsoft.com/office/drawing/2014/main" xmlns="" id="{83ABB2C5-0363-4BC6-A062-8559B4337C3F}"/>
                </a:ext>
              </a:extLst>
            </p:cNvPr>
            <p:cNvSpPr/>
            <p:nvPr/>
          </p:nvSpPr>
          <p:spPr>
            <a:xfrm>
              <a:off x="6106447" y="3183379"/>
              <a:ext cx="2390189" cy="2125677"/>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rgbClr val="14A6E0"/>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a16="http://schemas.microsoft.com/office/drawing/2014/main" xmlns="" id="{ADBAB7B6-64F7-4700-87C4-128756148F78}"/>
                </a:ext>
              </a:extLst>
            </p:cNvPr>
            <p:cNvSpPr/>
            <p:nvPr/>
          </p:nvSpPr>
          <p:spPr>
            <a:xfrm>
              <a:off x="4923666" y="4636505"/>
              <a:ext cx="2714688" cy="1546749"/>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rgbClr val="C00000"/>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a16="http://schemas.microsoft.com/office/drawing/2014/main" xmlns="" id="{AD21A754-2941-496B-842F-A4863392013A}"/>
                </a:ext>
              </a:extLst>
            </p:cNvPr>
            <p:cNvSpPr/>
            <p:nvPr/>
          </p:nvSpPr>
          <p:spPr>
            <a:xfrm>
              <a:off x="4450558" y="3352347"/>
              <a:ext cx="1486236" cy="280668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47" name="TextBox 27">
              <a:extLst>
                <a:ext uri="{FF2B5EF4-FFF2-40B4-BE49-F238E27FC236}">
                  <a16:creationId xmlns:a16="http://schemas.microsoft.com/office/drawing/2014/main" xmlns="" id="{AB930001-6420-4D5E-B463-3C47E5EA681C}"/>
                </a:ext>
              </a:extLst>
            </p:cNvPr>
            <p:cNvSpPr txBox="1"/>
            <p:nvPr/>
          </p:nvSpPr>
          <p:spPr>
            <a:xfrm>
              <a:off x="5018954" y="1904237"/>
              <a:ext cx="387878" cy="369332"/>
            </a:xfrm>
            <a:prstGeom prst="rect">
              <a:avLst/>
            </a:prstGeom>
            <a:noFill/>
          </p:spPr>
          <p:txBody>
            <a:bodyPr wrap="square" lIns="0" rIns="0" rtlCol="0" anchor="ctr">
              <a:spAutoFit/>
            </a:bodyPr>
            <a:lstStyle/>
            <a:p>
              <a:pPr algn="ctr"/>
              <a:r>
                <a:rPr lang="en-US" b="1" noProof="1"/>
                <a:t>6</a:t>
              </a:r>
            </a:p>
          </p:txBody>
        </p:sp>
        <p:sp>
          <p:nvSpPr>
            <p:cNvPr id="48" name="TextBox 28">
              <a:extLst>
                <a:ext uri="{FF2B5EF4-FFF2-40B4-BE49-F238E27FC236}">
                  <a16:creationId xmlns:a16="http://schemas.microsoft.com/office/drawing/2014/main" xmlns="" id="{01AEFDF1-A947-44BB-8867-78462445B0DD}"/>
                </a:ext>
              </a:extLst>
            </p:cNvPr>
            <p:cNvSpPr txBox="1"/>
            <p:nvPr/>
          </p:nvSpPr>
          <p:spPr>
            <a:xfrm>
              <a:off x="6703655" y="1904237"/>
              <a:ext cx="387878" cy="369332"/>
            </a:xfrm>
            <a:prstGeom prst="rect">
              <a:avLst/>
            </a:prstGeom>
            <a:noFill/>
          </p:spPr>
          <p:txBody>
            <a:bodyPr wrap="square" lIns="0" rIns="0" rtlCol="0" anchor="ctr">
              <a:spAutoFit/>
            </a:bodyPr>
            <a:lstStyle/>
            <a:p>
              <a:pPr algn="ctr"/>
              <a:r>
                <a:rPr lang="en-US" b="1" noProof="1"/>
                <a:t>1</a:t>
              </a:r>
            </a:p>
          </p:txBody>
        </p:sp>
        <p:sp>
          <p:nvSpPr>
            <p:cNvPr id="49" name="TextBox 29">
              <a:extLst>
                <a:ext uri="{FF2B5EF4-FFF2-40B4-BE49-F238E27FC236}">
                  <a16:creationId xmlns:a16="http://schemas.microsoft.com/office/drawing/2014/main" xmlns="" id="{392419AD-C004-4ED1-A44E-FE0AADD9961E}"/>
                </a:ext>
              </a:extLst>
            </p:cNvPr>
            <p:cNvSpPr txBox="1"/>
            <p:nvPr/>
          </p:nvSpPr>
          <p:spPr>
            <a:xfrm>
              <a:off x="7561117" y="3368750"/>
              <a:ext cx="387878" cy="369332"/>
            </a:xfrm>
            <a:prstGeom prst="rect">
              <a:avLst/>
            </a:prstGeom>
            <a:noFill/>
          </p:spPr>
          <p:txBody>
            <a:bodyPr wrap="square" lIns="0" rIns="0" rtlCol="0" anchor="ctr">
              <a:spAutoFit/>
            </a:bodyPr>
            <a:lstStyle/>
            <a:p>
              <a:pPr algn="ctr"/>
              <a:r>
                <a:rPr lang="en-US" b="1" noProof="1"/>
                <a:t>2</a:t>
              </a:r>
            </a:p>
          </p:txBody>
        </p:sp>
        <p:sp>
          <p:nvSpPr>
            <p:cNvPr id="50" name="TextBox 30">
              <a:extLst>
                <a:ext uri="{FF2B5EF4-FFF2-40B4-BE49-F238E27FC236}">
                  <a16:creationId xmlns:a16="http://schemas.microsoft.com/office/drawing/2014/main" xmlns="" id="{7FF24D82-F9C2-45C2-80E4-78CF471C3E65}"/>
                </a:ext>
              </a:extLst>
            </p:cNvPr>
            <p:cNvSpPr txBox="1"/>
            <p:nvPr/>
          </p:nvSpPr>
          <p:spPr>
            <a:xfrm>
              <a:off x="4161492" y="3368750"/>
              <a:ext cx="387878" cy="369332"/>
            </a:xfrm>
            <a:prstGeom prst="rect">
              <a:avLst/>
            </a:prstGeom>
            <a:noFill/>
          </p:spPr>
          <p:txBody>
            <a:bodyPr wrap="square" lIns="0" rIns="0" rtlCol="0" anchor="ctr">
              <a:spAutoFit/>
            </a:bodyPr>
            <a:lstStyle/>
            <a:p>
              <a:pPr algn="ctr"/>
              <a:r>
                <a:rPr lang="en-US" b="1" noProof="1"/>
                <a:t>5</a:t>
              </a:r>
            </a:p>
          </p:txBody>
        </p:sp>
        <p:sp>
          <p:nvSpPr>
            <p:cNvPr id="51" name="TextBox 31">
              <a:extLst>
                <a:ext uri="{FF2B5EF4-FFF2-40B4-BE49-F238E27FC236}">
                  <a16:creationId xmlns:a16="http://schemas.microsoft.com/office/drawing/2014/main" xmlns="" id="{206B7CCF-45B8-4C89-B9BD-48EC5C0D4850}"/>
                </a:ext>
              </a:extLst>
            </p:cNvPr>
            <p:cNvSpPr txBox="1"/>
            <p:nvPr/>
          </p:nvSpPr>
          <p:spPr>
            <a:xfrm>
              <a:off x="5008398" y="4814605"/>
              <a:ext cx="387878" cy="369332"/>
            </a:xfrm>
            <a:prstGeom prst="rect">
              <a:avLst/>
            </a:prstGeom>
            <a:noFill/>
          </p:spPr>
          <p:txBody>
            <a:bodyPr wrap="square" lIns="0" rIns="0" rtlCol="0" anchor="ctr">
              <a:spAutoFit/>
            </a:bodyPr>
            <a:lstStyle/>
            <a:p>
              <a:pPr algn="ctr"/>
              <a:r>
                <a:rPr lang="en-US" b="1" noProof="1"/>
                <a:t>4</a:t>
              </a:r>
            </a:p>
          </p:txBody>
        </p:sp>
        <p:sp>
          <p:nvSpPr>
            <p:cNvPr id="52" name="TextBox 32">
              <a:extLst>
                <a:ext uri="{FF2B5EF4-FFF2-40B4-BE49-F238E27FC236}">
                  <a16:creationId xmlns:a16="http://schemas.microsoft.com/office/drawing/2014/main" xmlns="" id="{EEED374F-8041-4B93-9A17-3BD7AE748F2D}"/>
                </a:ext>
              </a:extLst>
            </p:cNvPr>
            <p:cNvSpPr txBox="1"/>
            <p:nvPr/>
          </p:nvSpPr>
          <p:spPr>
            <a:xfrm>
              <a:off x="6691051" y="4814605"/>
              <a:ext cx="387878" cy="369332"/>
            </a:xfrm>
            <a:prstGeom prst="rect">
              <a:avLst/>
            </a:prstGeom>
            <a:noFill/>
          </p:spPr>
          <p:txBody>
            <a:bodyPr wrap="square" lIns="0" rIns="0" rtlCol="0" anchor="ctr">
              <a:spAutoFit/>
            </a:bodyPr>
            <a:lstStyle/>
            <a:p>
              <a:pPr algn="ctr"/>
              <a:r>
                <a:rPr lang="en-US" b="1" noProof="1"/>
                <a:t>3</a:t>
              </a:r>
            </a:p>
          </p:txBody>
        </p:sp>
        <p:pic>
          <p:nvPicPr>
            <p:cNvPr id="33" name="صورة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6" y="3137334"/>
              <a:ext cx="1692000" cy="1692000"/>
            </a:xfrm>
            <a:prstGeom prst="rect">
              <a:avLst/>
            </a:prstGeom>
          </p:spPr>
        </p:pic>
        <p:pic>
          <p:nvPicPr>
            <p:cNvPr id="37" name="صورة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04" y="3328122"/>
              <a:ext cx="1195586" cy="1015415"/>
            </a:xfrm>
            <a:prstGeom prst="rect">
              <a:avLst/>
            </a:prstGeom>
          </p:spPr>
        </p:pic>
        <p:sp>
          <p:nvSpPr>
            <p:cNvPr id="38" name="مستطيل 37"/>
            <p:cNvSpPr/>
            <p:nvPr/>
          </p:nvSpPr>
          <p:spPr>
            <a:xfrm>
              <a:off x="5581450" y="4259189"/>
              <a:ext cx="1000595" cy="461665"/>
            </a:xfrm>
            <a:prstGeom prst="rect">
              <a:avLst/>
            </a:prstGeom>
            <a:noFill/>
          </p:spPr>
          <p:txBody>
            <a:bodyPr wrap="none" lIns="91440" tIns="45720" rIns="91440" bIns="45720">
              <a:spAutoFit/>
            </a:bodyPr>
            <a:lstStyle/>
            <a:p>
              <a:pPr algn="ctr"/>
              <a:r>
                <a:rPr lang="ar-BH" sz="2400" b="1" dirty="0">
                  <a:ln w="0"/>
                  <a:latin typeface="Sakkal Majalla" panose="02000000000000000000" pitchFamily="2" charset="-78"/>
                  <a:cs typeface="AL-Mohanad" pitchFamily="2" charset="-78"/>
                </a:rPr>
                <a:t>المستهلك</a:t>
              </a:r>
              <a:endParaRPr lang="ar-SA" sz="2400" b="1" cap="none" spc="0" dirty="0">
                <a:ln w="0"/>
                <a:solidFill>
                  <a:schemeClr val="tx1"/>
                </a:solidFill>
                <a:latin typeface="Sakkal Majalla" panose="02000000000000000000" pitchFamily="2" charset="-78"/>
                <a:cs typeface="AL-Mohanad" pitchFamily="2" charset="-78"/>
              </a:endParaRPr>
            </a:p>
          </p:txBody>
        </p:sp>
      </p:grpSp>
      <p:sp>
        <p:nvSpPr>
          <p:cNvPr id="39" name="مستطيل 38"/>
          <p:cNvSpPr/>
          <p:nvPr/>
        </p:nvSpPr>
        <p:spPr>
          <a:xfrm>
            <a:off x="9893807" y="2182285"/>
            <a:ext cx="1061923" cy="954107"/>
          </a:xfrm>
          <a:prstGeom prst="rect">
            <a:avLst/>
          </a:prstGeom>
          <a:noFill/>
        </p:spPr>
        <p:txBody>
          <a:bodyPr wrap="square" lIns="91440" tIns="45720" rIns="91440" bIns="45720">
            <a:spAutoFit/>
          </a:bodyPr>
          <a:lstStyle/>
          <a:p>
            <a:pPr algn="ctr"/>
            <a:r>
              <a:rPr lang="ar-BH" sz="2800" b="1" cap="none" spc="0" dirty="0">
                <a:ln w="0"/>
                <a:solidFill>
                  <a:srgbClr val="ED7D31"/>
                </a:solidFill>
                <a:latin typeface="Sakkal Majalla" panose="02000000000000000000" pitchFamily="2" charset="-78"/>
                <a:cs typeface="Sakkal Majalla" panose="02000000000000000000" pitchFamily="2" charset="-78"/>
              </a:rPr>
              <a:t>إدراك الحاجة</a:t>
            </a:r>
            <a:endParaRPr lang="ar-SA" sz="2800" b="1" cap="none" spc="0" dirty="0">
              <a:ln w="0"/>
              <a:solidFill>
                <a:srgbClr val="ED7D31"/>
              </a:solidFill>
              <a:latin typeface="Sakkal Majalla" panose="02000000000000000000" pitchFamily="2" charset="-78"/>
              <a:cs typeface="Sakkal Majalla" panose="02000000000000000000" pitchFamily="2" charset="-78"/>
            </a:endParaRPr>
          </a:p>
        </p:txBody>
      </p:sp>
      <p:sp>
        <p:nvSpPr>
          <p:cNvPr id="70" name="مستطيل 69"/>
          <p:cNvSpPr/>
          <p:nvPr/>
        </p:nvSpPr>
        <p:spPr>
          <a:xfrm>
            <a:off x="10744393" y="3574655"/>
            <a:ext cx="1241479" cy="954107"/>
          </a:xfrm>
          <a:prstGeom prst="rect">
            <a:avLst/>
          </a:prstGeom>
          <a:noFill/>
        </p:spPr>
        <p:txBody>
          <a:bodyPr wrap="square" lIns="91440" tIns="45720" rIns="91440" bIns="45720">
            <a:spAutoFit/>
          </a:bodyPr>
          <a:lstStyle/>
          <a:p>
            <a:pPr algn="ctr"/>
            <a:r>
              <a:rPr lang="ar-BH" sz="2800" b="1" cap="none" spc="0" dirty="0">
                <a:ln w="0"/>
                <a:solidFill>
                  <a:srgbClr val="14A6E0"/>
                </a:solidFill>
                <a:latin typeface="Sakkal Majalla" panose="02000000000000000000" pitchFamily="2" charset="-78"/>
                <a:cs typeface="Sakkal Majalla" panose="02000000000000000000" pitchFamily="2" charset="-78"/>
              </a:rPr>
              <a:t>جمع المعلومات</a:t>
            </a:r>
            <a:endParaRPr lang="ar-SA" sz="2800" b="1" cap="none" spc="0" dirty="0">
              <a:ln w="0"/>
              <a:solidFill>
                <a:srgbClr val="14A6E0"/>
              </a:solidFill>
              <a:latin typeface="Sakkal Majalla" panose="02000000000000000000" pitchFamily="2" charset="-78"/>
              <a:cs typeface="Sakkal Majalla" panose="02000000000000000000" pitchFamily="2" charset="-78"/>
            </a:endParaRPr>
          </a:p>
        </p:txBody>
      </p:sp>
      <p:sp>
        <p:nvSpPr>
          <p:cNvPr id="72" name="مستطيل 71"/>
          <p:cNvSpPr/>
          <p:nvPr/>
        </p:nvSpPr>
        <p:spPr>
          <a:xfrm>
            <a:off x="9821121" y="5071336"/>
            <a:ext cx="1241479" cy="954107"/>
          </a:xfrm>
          <a:prstGeom prst="rect">
            <a:avLst/>
          </a:prstGeom>
          <a:noFill/>
        </p:spPr>
        <p:txBody>
          <a:bodyPr wrap="square" lIns="91440" tIns="45720" rIns="91440" bIns="45720">
            <a:spAutoFit/>
          </a:bodyPr>
          <a:lstStyle/>
          <a:p>
            <a:pPr algn="ctr"/>
            <a:r>
              <a:rPr lang="ar-BH" sz="2800" b="1" dirty="0">
                <a:ln w="0"/>
                <a:solidFill>
                  <a:srgbClr val="C00000"/>
                </a:solidFill>
                <a:latin typeface="Sakkal Majalla" panose="02000000000000000000" pitchFamily="2" charset="-78"/>
                <a:cs typeface="Sakkal Majalla" panose="02000000000000000000" pitchFamily="2" charset="-78"/>
              </a:rPr>
              <a:t>تقييم البدائل</a:t>
            </a:r>
            <a:endParaRPr lang="ar-SA" sz="2800" b="1" cap="none" spc="0" dirty="0">
              <a:ln w="0"/>
              <a:solidFill>
                <a:srgbClr val="C00000"/>
              </a:solidFill>
              <a:latin typeface="Sakkal Majalla" panose="02000000000000000000" pitchFamily="2" charset="-78"/>
              <a:cs typeface="Sakkal Majalla" panose="02000000000000000000" pitchFamily="2" charset="-78"/>
            </a:endParaRPr>
          </a:p>
        </p:txBody>
      </p:sp>
      <p:sp>
        <p:nvSpPr>
          <p:cNvPr id="73" name="مستطيل 72"/>
          <p:cNvSpPr/>
          <p:nvPr/>
        </p:nvSpPr>
        <p:spPr>
          <a:xfrm>
            <a:off x="7847392" y="5132890"/>
            <a:ext cx="1778287" cy="830997"/>
          </a:xfrm>
          <a:prstGeom prst="rect">
            <a:avLst/>
          </a:prstGeom>
          <a:noFill/>
        </p:spPr>
        <p:txBody>
          <a:bodyPr wrap="square" lIns="91440" tIns="45720" rIns="91440" bIns="45720">
            <a:spAutoFit/>
          </a:bodyPr>
          <a:lstStyle/>
          <a:p>
            <a:pPr algn="ctr"/>
            <a:r>
              <a:rPr lang="ar-BH"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البديل الأفضل</a:t>
            </a:r>
            <a:endParaRPr lang="ar-SA" sz="2400" b="1" cap="none" spc="0" dirty="0">
              <a:ln w="0"/>
              <a:solidFill>
                <a:schemeClr val="accent4"/>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4" name="مستطيل 73"/>
          <p:cNvSpPr/>
          <p:nvPr/>
        </p:nvSpPr>
        <p:spPr>
          <a:xfrm>
            <a:off x="7293887" y="3538719"/>
            <a:ext cx="1241479" cy="954107"/>
          </a:xfrm>
          <a:prstGeom prst="rect">
            <a:avLst/>
          </a:prstGeom>
          <a:noFill/>
        </p:spPr>
        <p:txBody>
          <a:bodyPr wrap="square" lIns="91440" tIns="45720" rIns="91440" bIns="45720">
            <a:spAutoFit/>
          </a:bodyPr>
          <a:lstStyle/>
          <a:p>
            <a:pPr algn="ctr"/>
            <a:r>
              <a:rPr lang="ar-BH" sz="2800" b="1" dirty="0">
                <a:ln w="0"/>
                <a:solidFill>
                  <a:srgbClr val="6A8297"/>
                </a:solidFill>
                <a:latin typeface="Sakkal Majalla" panose="02000000000000000000" pitchFamily="2" charset="-78"/>
                <a:cs typeface="Sakkal Majalla" panose="02000000000000000000" pitchFamily="2" charset="-78"/>
              </a:rPr>
              <a:t>القرار </a:t>
            </a:r>
            <a:r>
              <a:rPr lang="ar-BH" sz="2800" b="1" dirty="0" err="1">
                <a:ln w="0"/>
                <a:solidFill>
                  <a:srgbClr val="6A8297"/>
                </a:solidFill>
                <a:latin typeface="Sakkal Majalla" panose="02000000000000000000" pitchFamily="2" charset="-78"/>
                <a:cs typeface="Sakkal Majalla" panose="02000000000000000000" pitchFamily="2" charset="-78"/>
              </a:rPr>
              <a:t>الشرائي</a:t>
            </a:r>
            <a:endParaRPr lang="ar-SA" sz="2800" b="1" cap="none" spc="0" dirty="0">
              <a:ln w="0"/>
              <a:solidFill>
                <a:srgbClr val="6A8297"/>
              </a:solidFill>
              <a:latin typeface="Sakkal Majalla" panose="02000000000000000000" pitchFamily="2" charset="-78"/>
              <a:cs typeface="Sakkal Majalla" panose="02000000000000000000" pitchFamily="2" charset="-78"/>
            </a:endParaRPr>
          </a:p>
        </p:txBody>
      </p:sp>
      <p:sp>
        <p:nvSpPr>
          <p:cNvPr id="76" name="مستطيل 75"/>
          <p:cNvSpPr/>
          <p:nvPr/>
        </p:nvSpPr>
        <p:spPr>
          <a:xfrm>
            <a:off x="8038910" y="2087159"/>
            <a:ext cx="1391600" cy="830997"/>
          </a:xfrm>
          <a:prstGeom prst="rect">
            <a:avLst/>
          </a:prstGeom>
          <a:noFill/>
        </p:spPr>
        <p:txBody>
          <a:bodyPr wrap="square" lIns="91440" tIns="45720" rIns="91440" bIns="45720">
            <a:spAutoFit/>
          </a:bodyPr>
          <a:lstStyle/>
          <a:p>
            <a:pPr algn="ctr"/>
            <a:r>
              <a:rPr lang="ar-BH" sz="2400" b="1"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تقييم بعد عملية الشراء</a:t>
            </a:r>
            <a:endParaRPr lang="ar-SA" sz="2400" b="1" cap="none" spc="0" dirty="0">
              <a:ln w="0"/>
              <a:solidFill>
                <a:srgbClr val="9CB18B"/>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5" name="وسيلة شرح خطية 2 44"/>
          <p:cNvSpPr/>
          <p:nvPr/>
        </p:nvSpPr>
        <p:spPr>
          <a:xfrm>
            <a:off x="428545" y="2344495"/>
            <a:ext cx="6308218" cy="2937667"/>
          </a:xfrm>
          <a:prstGeom prst="borderCallout2">
            <a:avLst>
              <a:gd name="adj1" fmla="val 9337"/>
              <a:gd name="adj2" fmla="val 101324"/>
              <a:gd name="adj3" fmla="val 86624"/>
              <a:gd name="adj4" fmla="val 107258"/>
              <a:gd name="adj5" fmla="val 101791"/>
              <a:gd name="adj6" fmla="val 119528"/>
            </a:avLst>
          </a:prstGeom>
          <a:solidFill>
            <a:srgbClr val="E3ECF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اتخاذ مجموعة من القرارات الجزئية المتشابكة كتحديد ما هي السلعة، صنف معين، مكان معين، وقت معين، سعر معين، طريقة دفع معينة.</a:t>
            </a:r>
          </a:p>
          <a:p>
            <a:pPr lvl="0" algn="just" rtl="1"/>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دور رجل التسويق مد المستهلك بمعلومات كافية تحسن من صورة القرار وتجعل المستهلك راضي.</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4" name="TextBox 21">
            <a:extLst>
              <a:ext uri="{FF2B5EF4-FFF2-40B4-BE49-F238E27FC236}">
                <a16:creationId xmlns:a16="http://schemas.microsoft.com/office/drawing/2014/main" xmlns="" id="{B02AF472-30F5-4B87-8E68-52F177A24201}"/>
              </a:ext>
            </a:extLst>
          </p:cNvPr>
          <p:cNvSpPr txBox="1"/>
          <p:nvPr/>
        </p:nvSpPr>
        <p:spPr>
          <a:xfrm>
            <a:off x="-222915" y="6494563"/>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الثانية</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الخامس</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سلوك المستهلك (2)</a:t>
            </a:r>
            <a:r>
              <a:rPr lang="ar-SA" sz="2000" b="1" dirty="0">
                <a:solidFill>
                  <a:srgbClr val="436B7D"/>
                </a:solidFill>
                <a:latin typeface="Sakkal Majalla" panose="02000000000000000000" pitchFamily="2" charset="-78"/>
                <a:cs typeface="Sakkal Majalla" panose="02000000000000000000" pitchFamily="2" charset="-78"/>
              </a:rPr>
              <a:t>  </a:t>
            </a:r>
          </a:p>
        </p:txBody>
      </p:sp>
      <p:sp>
        <p:nvSpPr>
          <p:cNvPr id="5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0" name="رابط مستقيم 5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748"/>
            <a:ext cx="1646183" cy="1268068"/>
          </a:xfrm>
          <a:prstGeom prst="rect">
            <a:avLst/>
          </a:prstGeom>
        </p:spPr>
      </p:pic>
    </p:spTree>
    <p:extLst>
      <p:ext uri="{BB962C8B-B14F-4D97-AF65-F5344CB8AC3E}">
        <p14:creationId xmlns:p14="http://schemas.microsoft.com/office/powerpoint/2010/main" val="16257255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4020</TotalTime>
  <Words>1331</Words>
  <Application>Microsoft Office PowerPoint</Application>
  <PresentationFormat>ملء الشاشة</PresentationFormat>
  <Paragraphs>291</Paragraphs>
  <Slides>27</Slides>
  <Notes>0</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27</vt:i4>
      </vt:variant>
    </vt:vector>
  </HeadingPairs>
  <TitlesOfParts>
    <vt:vector size="42" baseType="lpstr">
      <vt:lpstr>Al-Mateen</vt:lpstr>
      <vt:lpstr>AL-Mohanad</vt:lpstr>
      <vt:lpstr>Arial</vt:lpstr>
      <vt:lpstr>Arial Black</vt:lpstr>
      <vt:lpstr>Arvo</vt:lpstr>
      <vt:lpstr>Calibri</vt:lpstr>
      <vt:lpstr>Calibri Light</vt:lpstr>
      <vt:lpstr>PT Bold Heading</vt:lpstr>
      <vt:lpstr>Sakkal Majalla</vt:lpstr>
      <vt:lpstr>Simplified Arabic</vt:lpstr>
      <vt:lpstr>Sultan bold</vt:lpstr>
      <vt:lpstr>Tahoma</vt:lpstr>
      <vt:lpstr>Times New Roman</vt:lpstr>
      <vt:lpstr>Wingdings</vt:lpstr>
      <vt:lpstr>Office Theme</vt:lpstr>
      <vt:lpstr>التسويق سوق 321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200</cp:revision>
  <dcterms:created xsi:type="dcterms:W3CDTF">2020-03-04T10:47:58Z</dcterms:created>
  <dcterms:modified xsi:type="dcterms:W3CDTF">2021-01-20T05:30:30Z</dcterms:modified>
</cp:coreProperties>
</file>