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0" r:id="rId4"/>
    <p:sldId id="263" r:id="rId5"/>
    <p:sldId id="359" r:id="rId6"/>
    <p:sldId id="375" r:id="rId7"/>
    <p:sldId id="376" r:id="rId8"/>
    <p:sldId id="395" r:id="rId9"/>
    <p:sldId id="378" r:id="rId10"/>
    <p:sldId id="391" r:id="rId11"/>
    <p:sldId id="393" r:id="rId12"/>
    <p:sldId id="392" r:id="rId13"/>
    <p:sldId id="367" r:id="rId14"/>
    <p:sldId id="343" r:id="rId15"/>
    <p:sldId id="331" r:id="rId16"/>
    <p:sldId id="288" r:id="rId17"/>
    <p:sldId id="348" r:id="rId18"/>
    <p:sldId id="365" r:id="rId19"/>
    <p:sldId id="369" r:id="rId20"/>
    <p:sldId id="370" r:id="rId21"/>
    <p:sldId id="371" r:id="rId22"/>
    <p:sldId id="372" r:id="rId23"/>
    <p:sldId id="387" r:id="rId24"/>
    <p:sldId id="388" r:id="rId25"/>
    <p:sldId id="39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C16E"/>
    <a:srgbClr val="F9B411"/>
    <a:srgbClr val="D9D9D9"/>
    <a:srgbClr val="F7DCB0"/>
    <a:srgbClr val="D9F3AD"/>
    <a:srgbClr val="BCF6C6"/>
    <a:srgbClr val="C0EFED"/>
    <a:srgbClr val="C0C9E6"/>
    <a:srgbClr val="436B7D"/>
    <a:srgbClr val="C13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>
        <p:scale>
          <a:sx n="68" d="100"/>
          <a:sy n="68" d="100"/>
        </p:scale>
        <p:origin x="7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96A7CA-BF01-4D47-B3C8-20511C398B49}" type="doc">
      <dgm:prSet loTypeId="urn:microsoft.com/office/officeart/2005/8/layout/pList2" loCatId="picture" qsTypeId="urn:microsoft.com/office/officeart/2005/8/quickstyle/3d1" qsCatId="3D" csTypeId="urn:microsoft.com/office/officeart/2005/8/colors/colorful4" csCatId="colorful" phldr="1"/>
      <dgm:spPr/>
    </dgm:pt>
    <dgm:pt modelId="{8BC8B821-03B1-4971-920E-7756CDDDF1F5}">
      <dgm:prSet phldrT="[نص]" custT="1"/>
      <dgm:spPr/>
      <dgm:t>
        <a:bodyPr/>
        <a:lstStyle/>
        <a:p>
          <a:pPr rtl="1"/>
          <a:r>
            <a:rPr lang="ar-BH" sz="2800" b="0" dirty="0">
              <a:solidFill>
                <a:srgbClr val="FF0000"/>
              </a:solidFill>
              <a:latin typeface="Sakkal Majalla" panose="02000000000000000000" pitchFamily="2" charset="-78"/>
              <a:cs typeface="Sultan bold" pitchFamily="2" charset="-78"/>
            </a:rPr>
            <a:t>الأسواق الصناعية: </a:t>
          </a:r>
          <a:r>
            <a: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هي عبارة عن أسواق مؤلفة من مجموعة مشترين يرغبون في شراء السلع أو الحصول على الخدمات من أجل استعمالها في عملية الإنتاج و التصنيع، كالمواد الأولية، والشحوم، والزيوت.</a:t>
          </a:r>
          <a:endParaRPr lang="ar-BH" sz="2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30812E0-39F5-4514-956A-E085BBC8602F}" type="parTrans" cxnId="{3C34C4E4-0B7B-4C09-8C91-3CE5C8BC3C90}">
      <dgm:prSet/>
      <dgm:spPr/>
      <dgm:t>
        <a:bodyPr/>
        <a:lstStyle/>
        <a:p>
          <a:pPr rtl="1"/>
          <a:endParaRPr lang="ar-BH"/>
        </a:p>
      </dgm:t>
    </dgm:pt>
    <dgm:pt modelId="{A6319884-871B-49D9-B9C4-66F06ED9A615}" type="sibTrans" cxnId="{3C34C4E4-0B7B-4C09-8C91-3CE5C8BC3C90}">
      <dgm:prSet/>
      <dgm:spPr/>
      <dgm:t>
        <a:bodyPr/>
        <a:lstStyle/>
        <a:p>
          <a:pPr rtl="1"/>
          <a:endParaRPr lang="ar-BH"/>
        </a:p>
      </dgm:t>
    </dgm:pt>
    <dgm:pt modelId="{5590AF31-D575-4A18-AD9D-BFA3C7F9AA08}">
      <dgm:prSet phldrT="[نص]"/>
      <dgm:spPr/>
      <dgm:t>
        <a:bodyPr/>
        <a:lstStyle/>
        <a:p>
          <a:pPr rtl="1"/>
          <a:r>
            <a:rPr lang="ar-BH" b="0" dirty="0">
              <a:solidFill>
                <a:srgbClr val="FF0000"/>
              </a:solidFill>
              <a:latin typeface="Sakkal Majalla" panose="02000000000000000000" pitchFamily="2" charset="-78"/>
              <a:cs typeface="Sultan bold" pitchFamily="2" charset="-78"/>
            </a:rPr>
            <a:t>الأسواق الاستهلاكية: </a:t>
          </a:r>
          <a:r>
            <a: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هي عبارة عن أسواق مؤلفة من مجموعة من المشترين النهائيين الذين يرغبون في شراء سلع أو الحصول على خدمات لإشباع حاجاتهم ورغباتهم الشخصية، وليس بهدف تحقيق أي ربح.</a:t>
          </a:r>
          <a:endParaRPr lang="ar-BH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206935-B367-4C59-96C0-F5138979B078}" type="parTrans" cxnId="{635F9F4D-9BB0-43B0-9317-03DC535CD8E5}">
      <dgm:prSet/>
      <dgm:spPr/>
      <dgm:t>
        <a:bodyPr/>
        <a:lstStyle/>
        <a:p>
          <a:pPr rtl="1"/>
          <a:endParaRPr lang="ar-BH"/>
        </a:p>
      </dgm:t>
    </dgm:pt>
    <dgm:pt modelId="{832523A8-89D2-4995-BF3A-67F8402B9270}" type="sibTrans" cxnId="{635F9F4D-9BB0-43B0-9317-03DC535CD8E5}">
      <dgm:prSet/>
      <dgm:spPr/>
      <dgm:t>
        <a:bodyPr/>
        <a:lstStyle/>
        <a:p>
          <a:pPr rtl="1"/>
          <a:endParaRPr lang="ar-BH"/>
        </a:p>
      </dgm:t>
    </dgm:pt>
    <dgm:pt modelId="{5A7CA97C-F6D5-4BBE-BB5A-04DD7D3EF846}" type="pres">
      <dgm:prSet presAssocID="{2D96A7CA-BF01-4D47-B3C8-20511C398B49}" presName="Name0" presStyleCnt="0">
        <dgm:presLayoutVars>
          <dgm:dir/>
          <dgm:resizeHandles val="exact"/>
        </dgm:presLayoutVars>
      </dgm:prSet>
      <dgm:spPr/>
    </dgm:pt>
    <dgm:pt modelId="{83A5049F-8513-4A3B-BA66-94D43152C375}" type="pres">
      <dgm:prSet presAssocID="{2D96A7CA-BF01-4D47-B3C8-20511C398B49}" presName="bkgdShp" presStyleLbl="alignAccFollowNode1" presStyleIdx="0" presStyleCnt="1"/>
      <dgm:spPr/>
    </dgm:pt>
    <dgm:pt modelId="{F49DF1D2-C986-470C-9150-142E4F6C288C}" type="pres">
      <dgm:prSet presAssocID="{2D96A7CA-BF01-4D47-B3C8-20511C398B49}" presName="linComp" presStyleCnt="0"/>
      <dgm:spPr/>
    </dgm:pt>
    <dgm:pt modelId="{A01F7D9D-0A0A-477B-B30B-BD692C8A96B7}" type="pres">
      <dgm:prSet presAssocID="{8BC8B821-03B1-4971-920E-7756CDDDF1F5}" presName="compNode" presStyleCnt="0"/>
      <dgm:spPr/>
    </dgm:pt>
    <dgm:pt modelId="{459D13BE-2509-42CE-BFA6-DBF00B80825B}" type="pres">
      <dgm:prSet presAssocID="{8BC8B821-03B1-4971-920E-7756CDDDF1F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D8A9BD1-D708-442A-8EA5-7DE0A2C5C772}" type="pres">
      <dgm:prSet presAssocID="{8BC8B821-03B1-4971-920E-7756CDDDF1F5}" presName="invisiNode" presStyleLbl="node1" presStyleIdx="0" presStyleCnt="2"/>
      <dgm:spPr/>
    </dgm:pt>
    <dgm:pt modelId="{B161DF94-CB55-49B9-950D-9DD5B30B81F5}" type="pres">
      <dgm:prSet presAssocID="{8BC8B821-03B1-4971-920E-7756CDDDF1F5}" presName="imagNode" presStyleLbl="fgImgPlace1" presStyleIdx="0" presStyleCnt="2"/>
      <dgm:spPr/>
    </dgm:pt>
    <dgm:pt modelId="{BD5C1814-AD50-4D1C-9113-FA02DA1D5F67}" type="pres">
      <dgm:prSet presAssocID="{A6319884-871B-49D9-B9C4-66F06ED9A615}" presName="sibTrans" presStyleLbl="sibTrans2D1" presStyleIdx="0" presStyleCnt="0"/>
      <dgm:spPr/>
      <dgm:t>
        <a:bodyPr/>
        <a:lstStyle/>
        <a:p>
          <a:pPr rtl="1"/>
          <a:endParaRPr lang="ar-BH"/>
        </a:p>
      </dgm:t>
    </dgm:pt>
    <dgm:pt modelId="{E3732596-CBE8-4A01-A583-7E98A73FAFED}" type="pres">
      <dgm:prSet presAssocID="{5590AF31-D575-4A18-AD9D-BFA3C7F9AA08}" presName="compNode" presStyleCnt="0"/>
      <dgm:spPr/>
    </dgm:pt>
    <dgm:pt modelId="{CB2B65C4-1575-48BA-B118-43062DC54268}" type="pres">
      <dgm:prSet presAssocID="{5590AF31-D575-4A18-AD9D-BFA3C7F9AA0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5E8E370-17A3-4094-984E-7DFCA095D87F}" type="pres">
      <dgm:prSet presAssocID="{5590AF31-D575-4A18-AD9D-BFA3C7F9AA08}" presName="invisiNode" presStyleLbl="node1" presStyleIdx="1" presStyleCnt="2"/>
      <dgm:spPr/>
    </dgm:pt>
    <dgm:pt modelId="{064F38CE-63A0-4C73-B538-D33640BBBE1A}" type="pres">
      <dgm:prSet presAssocID="{5590AF31-D575-4A18-AD9D-BFA3C7F9AA08}" presName="imagNode" presStyleLbl="fgImgPlace1" presStyleIdx="1" presStyleCnt="2"/>
      <dgm:spPr/>
    </dgm:pt>
  </dgm:ptLst>
  <dgm:cxnLst>
    <dgm:cxn modelId="{35A1C462-6844-4099-A6EE-49BC880F58A9}" type="presOf" srcId="{2D96A7CA-BF01-4D47-B3C8-20511C398B49}" destId="{5A7CA97C-F6D5-4BBE-BB5A-04DD7D3EF846}" srcOrd="0" destOrd="0" presId="urn:microsoft.com/office/officeart/2005/8/layout/pList2"/>
    <dgm:cxn modelId="{559E4826-0310-44F9-B43F-28AE8D8D49D3}" type="presOf" srcId="{A6319884-871B-49D9-B9C4-66F06ED9A615}" destId="{BD5C1814-AD50-4D1C-9113-FA02DA1D5F67}" srcOrd="0" destOrd="0" presId="urn:microsoft.com/office/officeart/2005/8/layout/pList2"/>
    <dgm:cxn modelId="{ED2CC0EC-4B77-4BE9-922D-CF8A18D2C6FA}" type="presOf" srcId="{8BC8B821-03B1-4971-920E-7756CDDDF1F5}" destId="{459D13BE-2509-42CE-BFA6-DBF00B80825B}" srcOrd="0" destOrd="0" presId="urn:microsoft.com/office/officeart/2005/8/layout/pList2"/>
    <dgm:cxn modelId="{2B96A20C-54F7-47D9-A4D4-C2E86A77C523}" type="presOf" srcId="{5590AF31-D575-4A18-AD9D-BFA3C7F9AA08}" destId="{CB2B65C4-1575-48BA-B118-43062DC54268}" srcOrd="0" destOrd="0" presId="urn:microsoft.com/office/officeart/2005/8/layout/pList2"/>
    <dgm:cxn modelId="{635F9F4D-9BB0-43B0-9317-03DC535CD8E5}" srcId="{2D96A7CA-BF01-4D47-B3C8-20511C398B49}" destId="{5590AF31-D575-4A18-AD9D-BFA3C7F9AA08}" srcOrd="1" destOrd="0" parTransId="{09206935-B367-4C59-96C0-F5138979B078}" sibTransId="{832523A8-89D2-4995-BF3A-67F8402B9270}"/>
    <dgm:cxn modelId="{3C34C4E4-0B7B-4C09-8C91-3CE5C8BC3C90}" srcId="{2D96A7CA-BF01-4D47-B3C8-20511C398B49}" destId="{8BC8B821-03B1-4971-920E-7756CDDDF1F5}" srcOrd="0" destOrd="0" parTransId="{A30812E0-39F5-4514-956A-E085BBC8602F}" sibTransId="{A6319884-871B-49D9-B9C4-66F06ED9A615}"/>
    <dgm:cxn modelId="{D10DACB1-0765-4CFD-880E-58662A7A81D0}" type="presParOf" srcId="{5A7CA97C-F6D5-4BBE-BB5A-04DD7D3EF846}" destId="{83A5049F-8513-4A3B-BA66-94D43152C375}" srcOrd="0" destOrd="0" presId="urn:microsoft.com/office/officeart/2005/8/layout/pList2"/>
    <dgm:cxn modelId="{D063AEE7-2ADE-4E3D-8692-3AD87A7024F8}" type="presParOf" srcId="{5A7CA97C-F6D5-4BBE-BB5A-04DD7D3EF846}" destId="{F49DF1D2-C986-470C-9150-142E4F6C288C}" srcOrd="1" destOrd="0" presId="urn:microsoft.com/office/officeart/2005/8/layout/pList2"/>
    <dgm:cxn modelId="{875EB8DA-EB4D-481A-AC6D-5BE662C71D69}" type="presParOf" srcId="{F49DF1D2-C986-470C-9150-142E4F6C288C}" destId="{A01F7D9D-0A0A-477B-B30B-BD692C8A96B7}" srcOrd="0" destOrd="0" presId="urn:microsoft.com/office/officeart/2005/8/layout/pList2"/>
    <dgm:cxn modelId="{4A97C29E-0ED5-43B2-8773-ACA0B76FC10B}" type="presParOf" srcId="{A01F7D9D-0A0A-477B-B30B-BD692C8A96B7}" destId="{459D13BE-2509-42CE-BFA6-DBF00B80825B}" srcOrd="0" destOrd="0" presId="urn:microsoft.com/office/officeart/2005/8/layout/pList2"/>
    <dgm:cxn modelId="{7C6D3F73-8C51-447D-9B54-736B6442FF37}" type="presParOf" srcId="{A01F7D9D-0A0A-477B-B30B-BD692C8A96B7}" destId="{3D8A9BD1-D708-442A-8EA5-7DE0A2C5C772}" srcOrd="1" destOrd="0" presId="urn:microsoft.com/office/officeart/2005/8/layout/pList2"/>
    <dgm:cxn modelId="{C3018197-D3C8-4F50-B097-688BC4532C74}" type="presParOf" srcId="{A01F7D9D-0A0A-477B-B30B-BD692C8A96B7}" destId="{B161DF94-CB55-49B9-950D-9DD5B30B81F5}" srcOrd="2" destOrd="0" presId="urn:microsoft.com/office/officeart/2005/8/layout/pList2"/>
    <dgm:cxn modelId="{0B1CEE68-C426-44D0-B808-E1ABD15930AD}" type="presParOf" srcId="{F49DF1D2-C986-470C-9150-142E4F6C288C}" destId="{BD5C1814-AD50-4D1C-9113-FA02DA1D5F67}" srcOrd="1" destOrd="0" presId="urn:microsoft.com/office/officeart/2005/8/layout/pList2"/>
    <dgm:cxn modelId="{09365965-B1F1-4CD9-9951-ACE892646D85}" type="presParOf" srcId="{F49DF1D2-C986-470C-9150-142E4F6C288C}" destId="{E3732596-CBE8-4A01-A583-7E98A73FAFED}" srcOrd="2" destOrd="0" presId="urn:microsoft.com/office/officeart/2005/8/layout/pList2"/>
    <dgm:cxn modelId="{AD5EE158-A44C-44E3-B67D-8A983776BD8D}" type="presParOf" srcId="{E3732596-CBE8-4A01-A583-7E98A73FAFED}" destId="{CB2B65C4-1575-48BA-B118-43062DC54268}" srcOrd="0" destOrd="0" presId="urn:microsoft.com/office/officeart/2005/8/layout/pList2"/>
    <dgm:cxn modelId="{79C68247-99FB-4349-875B-D3257D3FC2B6}" type="presParOf" srcId="{E3732596-CBE8-4A01-A583-7E98A73FAFED}" destId="{A5E8E370-17A3-4094-984E-7DFCA095D87F}" srcOrd="1" destOrd="0" presId="urn:microsoft.com/office/officeart/2005/8/layout/pList2"/>
    <dgm:cxn modelId="{58E7D136-3919-4A04-BA6B-470D7FB9CDE3}" type="presParOf" srcId="{E3732596-CBE8-4A01-A583-7E98A73FAFED}" destId="{064F38CE-63A0-4C73-B538-D33640BBBE1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FA4DB7-CA18-4A00-AC42-591B7C2A77BA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pPr rtl="1"/>
          <a:endParaRPr lang="ar-BH"/>
        </a:p>
      </dgm:t>
    </dgm:pt>
    <dgm:pt modelId="{9AAC2713-5F75-4ACC-8A3E-4D6626F9CCE8}">
      <dgm:prSet phldrT="[نص]"/>
      <dgm:spPr/>
      <dgm:t>
        <a:bodyPr/>
        <a:lstStyle/>
        <a:p>
          <a:pPr rtl="1"/>
          <a:r>
            <a: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تحديد الاختلافات الفردية في الخصائص الديموغرافية والاجتماعية والسيكولوجية لكل قطاع سوقي.</a:t>
          </a:r>
        </a:p>
      </dgm:t>
    </dgm:pt>
    <dgm:pt modelId="{780CAA5C-3EA6-4EF9-8B7B-276F02F6B7DF}" type="parTrans" cxnId="{C908116D-9429-4A6E-BF56-818D488A9E70}">
      <dgm:prSet/>
      <dgm:spPr/>
      <dgm:t>
        <a:bodyPr/>
        <a:lstStyle/>
        <a:p>
          <a:pPr rtl="1"/>
          <a:endParaRPr lang="ar-BH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C1F3669-C506-4D23-B14D-69563201CF1F}" type="sibTrans" cxnId="{C908116D-9429-4A6E-BF56-818D488A9E70}">
      <dgm:prSet/>
      <dgm:spPr/>
      <dgm:t>
        <a:bodyPr/>
        <a:lstStyle/>
        <a:p>
          <a:pPr rtl="1"/>
          <a:endParaRPr lang="ar-BH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101D81-A43F-4EDC-A4CD-BB8261AC54B3}">
      <dgm:prSet phldrT="[نص]" custT="1"/>
      <dgm:spPr/>
      <dgm:t>
        <a:bodyPr/>
        <a:lstStyle/>
        <a:p>
          <a:pPr rtl="1"/>
          <a:r>
            <a: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تصميم وتخطيط أفضل مزيج تسوقي يتناسب مع احتياجات المستهلكين في كل قطاع سوقي.</a:t>
          </a:r>
        </a:p>
      </dgm:t>
    </dgm:pt>
    <dgm:pt modelId="{43EA7A27-033F-46E5-BCC1-963CF8887412}" type="parTrans" cxnId="{AA3A9F00-7A36-4CE6-9DCC-BD1DA7C03D83}">
      <dgm:prSet/>
      <dgm:spPr/>
      <dgm:t>
        <a:bodyPr/>
        <a:lstStyle/>
        <a:p>
          <a:pPr rtl="1"/>
          <a:endParaRPr lang="ar-BH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6EEE3D3-3780-4D44-8386-5FF07D75B77D}" type="sibTrans" cxnId="{AA3A9F00-7A36-4CE6-9DCC-BD1DA7C03D83}">
      <dgm:prSet/>
      <dgm:spPr/>
      <dgm:t>
        <a:bodyPr/>
        <a:lstStyle/>
        <a:p>
          <a:pPr rtl="1"/>
          <a:endParaRPr lang="ar-BH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A96DB76-DAEF-44F6-A2AA-7F7AF530E745}">
      <dgm:prSet phldrT="[نص]" custT="1"/>
      <dgm:spPr/>
      <dgm:t>
        <a:bodyPr/>
        <a:lstStyle/>
        <a:p>
          <a:pPr rtl="1"/>
          <a:r>
            <a: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تعرف الفرص التسويقية المتاحة، وتحديد القطاع السوقي المستهدف.</a:t>
          </a:r>
        </a:p>
      </dgm:t>
    </dgm:pt>
    <dgm:pt modelId="{2443288A-1CF6-4373-B582-B07CE398A623}" type="parTrans" cxnId="{E4A3333D-10C2-4714-858C-7D8378C5A155}">
      <dgm:prSet/>
      <dgm:spPr/>
      <dgm:t>
        <a:bodyPr/>
        <a:lstStyle/>
        <a:p>
          <a:pPr rtl="1"/>
          <a:endParaRPr lang="ar-BH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3DB52CA-4AF0-4BB9-8A4B-0D7FF1AE7FCA}" type="sibTrans" cxnId="{E4A3333D-10C2-4714-858C-7D8378C5A155}">
      <dgm:prSet/>
      <dgm:spPr/>
      <dgm:t>
        <a:bodyPr/>
        <a:lstStyle/>
        <a:p>
          <a:pPr rtl="1"/>
          <a:endParaRPr lang="ar-BH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4A1DCBF-921E-438F-9FA9-1F6DB212F9B3}">
      <dgm:prSet custT="1"/>
      <dgm:spPr/>
      <dgm:t>
        <a:bodyPr/>
        <a:lstStyle/>
        <a:p>
          <a:pPr rtl="1"/>
          <a:r>
            <a: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تحقيق درجة أعلى من الإشباع لاحتياجات والمستهلكين ورغباتهم داخل كل قطاع.</a:t>
          </a:r>
        </a:p>
      </dgm:t>
    </dgm:pt>
    <dgm:pt modelId="{A1F25182-135E-4C4B-9651-B3A121F8D031}" type="parTrans" cxnId="{BCD40BE2-2712-4533-BFCF-64D77E7B13A1}">
      <dgm:prSet/>
      <dgm:spPr/>
      <dgm:t>
        <a:bodyPr/>
        <a:lstStyle/>
        <a:p>
          <a:pPr rtl="1"/>
          <a:endParaRPr lang="ar-BH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781206F-3FB7-4F87-8751-66318C731CD9}" type="sibTrans" cxnId="{BCD40BE2-2712-4533-BFCF-64D77E7B13A1}">
      <dgm:prSet/>
      <dgm:spPr/>
      <dgm:t>
        <a:bodyPr/>
        <a:lstStyle/>
        <a:p>
          <a:pPr rtl="1"/>
          <a:endParaRPr lang="ar-BH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74AB58-E28D-47F0-AE79-A4C8CF617754}">
      <dgm:prSet/>
      <dgm:spPr/>
      <dgm:t>
        <a:bodyPr/>
        <a:lstStyle/>
        <a:p>
          <a:pPr rtl="1"/>
          <a:r>
            <a:rPr lang="ar-BH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التركيز على دراسة مجموعة أصغر من الأفراد، وبالتالي إمكانية التوفيق بين رغباتهم المختلفة.</a:t>
          </a:r>
        </a:p>
      </dgm:t>
    </dgm:pt>
    <dgm:pt modelId="{2FBB1CE1-FE4C-49D8-B1D6-DB75E362D3DB}" type="parTrans" cxnId="{F181E90C-61B5-49D2-A9DF-3565E4CDF99A}">
      <dgm:prSet/>
      <dgm:spPr/>
      <dgm:t>
        <a:bodyPr/>
        <a:lstStyle/>
        <a:p>
          <a:pPr rtl="1"/>
          <a:endParaRPr lang="ar-BH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6B9A7F-BB44-4F2B-9714-104FF523DA78}" type="sibTrans" cxnId="{F181E90C-61B5-49D2-A9DF-3565E4CDF99A}">
      <dgm:prSet/>
      <dgm:spPr/>
      <dgm:t>
        <a:bodyPr/>
        <a:lstStyle/>
        <a:p>
          <a:pPr rtl="1"/>
          <a:endParaRPr lang="ar-BH" b="1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A6ABF6D-F400-4D83-83C3-23FC148A105E}" type="pres">
      <dgm:prSet presAssocID="{F2FA4DB7-CA18-4A00-AC42-591B7C2A77BA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ar-BH"/>
        </a:p>
      </dgm:t>
    </dgm:pt>
    <dgm:pt modelId="{A6A43D2E-584A-4506-8B9C-A74D0827A37D}" type="pres">
      <dgm:prSet presAssocID="{F2FA4DB7-CA18-4A00-AC42-591B7C2A77BA}" presName="Name1" presStyleCnt="0"/>
      <dgm:spPr/>
    </dgm:pt>
    <dgm:pt modelId="{C774B251-6F7A-4774-BAB5-739DE68BBEB5}" type="pres">
      <dgm:prSet presAssocID="{F2FA4DB7-CA18-4A00-AC42-591B7C2A77BA}" presName="cycle" presStyleCnt="0"/>
      <dgm:spPr/>
    </dgm:pt>
    <dgm:pt modelId="{15949B76-B893-4D94-ABCB-3B3E1F685100}" type="pres">
      <dgm:prSet presAssocID="{F2FA4DB7-CA18-4A00-AC42-591B7C2A77BA}" presName="srcNode" presStyleLbl="node1" presStyleIdx="0" presStyleCnt="5"/>
      <dgm:spPr/>
    </dgm:pt>
    <dgm:pt modelId="{EA94D554-5349-4DC5-8039-9D11CE8CCB5B}" type="pres">
      <dgm:prSet presAssocID="{F2FA4DB7-CA18-4A00-AC42-591B7C2A77BA}" presName="conn" presStyleLbl="parChTrans1D2" presStyleIdx="0" presStyleCnt="1"/>
      <dgm:spPr/>
      <dgm:t>
        <a:bodyPr/>
        <a:lstStyle/>
        <a:p>
          <a:pPr rtl="1"/>
          <a:endParaRPr lang="ar-BH"/>
        </a:p>
      </dgm:t>
    </dgm:pt>
    <dgm:pt modelId="{BDA59883-F2D0-4352-9E14-72FCC1F643F3}" type="pres">
      <dgm:prSet presAssocID="{F2FA4DB7-CA18-4A00-AC42-591B7C2A77BA}" presName="extraNode" presStyleLbl="node1" presStyleIdx="0" presStyleCnt="5"/>
      <dgm:spPr/>
    </dgm:pt>
    <dgm:pt modelId="{B2AFD200-C3E3-41F8-80B7-38B370C8736D}" type="pres">
      <dgm:prSet presAssocID="{F2FA4DB7-CA18-4A00-AC42-591B7C2A77BA}" presName="dstNode" presStyleLbl="node1" presStyleIdx="0" presStyleCnt="5"/>
      <dgm:spPr/>
    </dgm:pt>
    <dgm:pt modelId="{74FAB8EA-DB91-4ECA-B5D6-A44B0C1B3392}" type="pres">
      <dgm:prSet presAssocID="{9AAC2713-5F75-4ACC-8A3E-4D6626F9CCE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025433AA-4E54-4BE0-8E67-095C617825AF}" type="pres">
      <dgm:prSet presAssocID="{9AAC2713-5F75-4ACC-8A3E-4D6626F9CCE8}" presName="accent_1" presStyleCnt="0"/>
      <dgm:spPr/>
    </dgm:pt>
    <dgm:pt modelId="{A37C89E4-DDA2-4B4D-AFE1-3ADE8E111961}" type="pres">
      <dgm:prSet presAssocID="{9AAC2713-5F75-4ACC-8A3E-4D6626F9CCE8}" presName="accentRepeatNode" presStyleLbl="solidFgAcc1" presStyleIdx="0" presStyleCnt="5"/>
      <dgm:spPr/>
    </dgm:pt>
    <dgm:pt modelId="{C7AD50FD-5B2E-495D-B6F8-36C7637A214C}" type="pres">
      <dgm:prSet presAssocID="{34A1DCBF-921E-438F-9FA9-1F6DB212F9B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C29470BC-9B81-4CFD-896F-7C1FA47F2D38}" type="pres">
      <dgm:prSet presAssocID="{34A1DCBF-921E-438F-9FA9-1F6DB212F9B3}" presName="accent_2" presStyleCnt="0"/>
      <dgm:spPr/>
    </dgm:pt>
    <dgm:pt modelId="{977A0A2E-B55F-4CDE-910D-A63A93F0EF9D}" type="pres">
      <dgm:prSet presAssocID="{34A1DCBF-921E-438F-9FA9-1F6DB212F9B3}" presName="accentRepeatNode" presStyleLbl="solidFgAcc1" presStyleIdx="1" presStyleCnt="5"/>
      <dgm:spPr/>
    </dgm:pt>
    <dgm:pt modelId="{8E3CE539-27DF-472C-B1DA-099040D7FCD1}" type="pres">
      <dgm:prSet presAssocID="{A074AB58-E28D-47F0-AE79-A4C8CF61775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D127877E-02DE-4592-939E-2184981A3F2D}" type="pres">
      <dgm:prSet presAssocID="{A074AB58-E28D-47F0-AE79-A4C8CF617754}" presName="accent_3" presStyleCnt="0"/>
      <dgm:spPr/>
    </dgm:pt>
    <dgm:pt modelId="{BE12AFC3-3950-4A1F-8292-0522E61B85F9}" type="pres">
      <dgm:prSet presAssocID="{A074AB58-E28D-47F0-AE79-A4C8CF617754}" presName="accentRepeatNode" presStyleLbl="solidFgAcc1" presStyleIdx="2" presStyleCnt="5"/>
      <dgm:spPr/>
    </dgm:pt>
    <dgm:pt modelId="{F91BABFB-3F07-48B3-9C44-7FA992DDE96D}" type="pres">
      <dgm:prSet presAssocID="{F6101D81-A43F-4EDC-A4CD-BB8261AC54B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C7BC677-7F32-46DE-9978-9F92A805349E}" type="pres">
      <dgm:prSet presAssocID="{F6101D81-A43F-4EDC-A4CD-BB8261AC54B3}" presName="accent_4" presStyleCnt="0"/>
      <dgm:spPr/>
    </dgm:pt>
    <dgm:pt modelId="{FF60FC59-E4B5-4518-AAB0-1F6296BBBA73}" type="pres">
      <dgm:prSet presAssocID="{F6101D81-A43F-4EDC-A4CD-BB8261AC54B3}" presName="accentRepeatNode" presStyleLbl="solidFgAcc1" presStyleIdx="3" presStyleCnt="5"/>
      <dgm:spPr/>
    </dgm:pt>
    <dgm:pt modelId="{18D61576-806D-44F0-854C-94FFA0AECD9A}" type="pres">
      <dgm:prSet presAssocID="{1A96DB76-DAEF-44F6-A2AA-7F7AF530E74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BB28019-70EF-4E45-B8C7-ADA3856070DF}" type="pres">
      <dgm:prSet presAssocID="{1A96DB76-DAEF-44F6-A2AA-7F7AF530E745}" presName="accent_5" presStyleCnt="0"/>
      <dgm:spPr/>
    </dgm:pt>
    <dgm:pt modelId="{E254D66E-1AD0-4EF4-829D-1374D5E03921}" type="pres">
      <dgm:prSet presAssocID="{1A96DB76-DAEF-44F6-A2AA-7F7AF530E745}" presName="accentRepeatNode" presStyleLbl="solidFgAcc1" presStyleIdx="4" presStyleCnt="5"/>
      <dgm:spPr/>
    </dgm:pt>
  </dgm:ptLst>
  <dgm:cxnLst>
    <dgm:cxn modelId="{C9902118-54A9-469E-9722-F435B1DE2B8D}" type="presOf" srcId="{F6101D81-A43F-4EDC-A4CD-BB8261AC54B3}" destId="{F91BABFB-3F07-48B3-9C44-7FA992DDE96D}" srcOrd="0" destOrd="0" presId="urn:microsoft.com/office/officeart/2008/layout/VerticalCurvedList"/>
    <dgm:cxn modelId="{9B1D0A1C-0D8F-4808-82F8-107F04195EE8}" type="presOf" srcId="{34A1DCBF-921E-438F-9FA9-1F6DB212F9B3}" destId="{C7AD50FD-5B2E-495D-B6F8-36C7637A214C}" srcOrd="0" destOrd="0" presId="urn:microsoft.com/office/officeart/2008/layout/VerticalCurvedList"/>
    <dgm:cxn modelId="{C908116D-9429-4A6E-BF56-818D488A9E70}" srcId="{F2FA4DB7-CA18-4A00-AC42-591B7C2A77BA}" destId="{9AAC2713-5F75-4ACC-8A3E-4D6626F9CCE8}" srcOrd="0" destOrd="0" parTransId="{780CAA5C-3EA6-4EF9-8B7B-276F02F6B7DF}" sibTransId="{9C1F3669-C506-4D23-B14D-69563201CF1F}"/>
    <dgm:cxn modelId="{96182368-486E-4FB5-84F6-A5972B3ACD7B}" type="presOf" srcId="{F2FA4DB7-CA18-4A00-AC42-591B7C2A77BA}" destId="{8A6ABF6D-F400-4D83-83C3-23FC148A105E}" srcOrd="0" destOrd="0" presId="urn:microsoft.com/office/officeart/2008/layout/VerticalCurvedList"/>
    <dgm:cxn modelId="{2D5474B6-3E6B-4549-BC3B-62D7E43B84EB}" type="presOf" srcId="{1A96DB76-DAEF-44F6-A2AA-7F7AF530E745}" destId="{18D61576-806D-44F0-854C-94FFA0AECD9A}" srcOrd="0" destOrd="0" presId="urn:microsoft.com/office/officeart/2008/layout/VerticalCurvedList"/>
    <dgm:cxn modelId="{AA3A9F00-7A36-4CE6-9DCC-BD1DA7C03D83}" srcId="{F2FA4DB7-CA18-4A00-AC42-591B7C2A77BA}" destId="{F6101D81-A43F-4EDC-A4CD-BB8261AC54B3}" srcOrd="3" destOrd="0" parTransId="{43EA7A27-033F-46E5-BCC1-963CF8887412}" sibTransId="{06EEE3D3-3780-4D44-8386-5FF07D75B77D}"/>
    <dgm:cxn modelId="{CD864B19-6BD5-4958-A138-2F26D65293B0}" type="presOf" srcId="{A074AB58-E28D-47F0-AE79-A4C8CF617754}" destId="{8E3CE539-27DF-472C-B1DA-099040D7FCD1}" srcOrd="0" destOrd="0" presId="urn:microsoft.com/office/officeart/2008/layout/VerticalCurvedList"/>
    <dgm:cxn modelId="{BCD40BE2-2712-4533-BFCF-64D77E7B13A1}" srcId="{F2FA4DB7-CA18-4A00-AC42-591B7C2A77BA}" destId="{34A1DCBF-921E-438F-9FA9-1F6DB212F9B3}" srcOrd="1" destOrd="0" parTransId="{A1F25182-135E-4C4B-9651-B3A121F8D031}" sibTransId="{2781206F-3FB7-4F87-8751-66318C731CD9}"/>
    <dgm:cxn modelId="{E0AB62FA-9DED-494B-943F-A13DFCD0EEE4}" type="presOf" srcId="{9AAC2713-5F75-4ACC-8A3E-4D6626F9CCE8}" destId="{74FAB8EA-DB91-4ECA-B5D6-A44B0C1B3392}" srcOrd="0" destOrd="0" presId="urn:microsoft.com/office/officeart/2008/layout/VerticalCurvedList"/>
    <dgm:cxn modelId="{F181E90C-61B5-49D2-A9DF-3565E4CDF99A}" srcId="{F2FA4DB7-CA18-4A00-AC42-591B7C2A77BA}" destId="{A074AB58-E28D-47F0-AE79-A4C8CF617754}" srcOrd="2" destOrd="0" parTransId="{2FBB1CE1-FE4C-49D8-B1D6-DB75E362D3DB}" sibTransId="{E06B9A7F-BB44-4F2B-9714-104FF523DA78}"/>
    <dgm:cxn modelId="{86E68310-BA17-4CF3-8E2A-542FB24734CF}" type="presOf" srcId="{9C1F3669-C506-4D23-B14D-69563201CF1F}" destId="{EA94D554-5349-4DC5-8039-9D11CE8CCB5B}" srcOrd="0" destOrd="0" presId="urn:microsoft.com/office/officeart/2008/layout/VerticalCurvedList"/>
    <dgm:cxn modelId="{E4A3333D-10C2-4714-858C-7D8378C5A155}" srcId="{F2FA4DB7-CA18-4A00-AC42-591B7C2A77BA}" destId="{1A96DB76-DAEF-44F6-A2AA-7F7AF530E745}" srcOrd="4" destOrd="0" parTransId="{2443288A-1CF6-4373-B582-B07CE398A623}" sibTransId="{13DB52CA-4AF0-4BB9-8A4B-0D7FF1AE7FCA}"/>
    <dgm:cxn modelId="{3371A55B-E2E1-433A-8435-0B06340895AA}" type="presParOf" srcId="{8A6ABF6D-F400-4D83-83C3-23FC148A105E}" destId="{A6A43D2E-584A-4506-8B9C-A74D0827A37D}" srcOrd="0" destOrd="0" presId="urn:microsoft.com/office/officeart/2008/layout/VerticalCurvedList"/>
    <dgm:cxn modelId="{C6738299-7675-4362-9713-3DFA06BA257C}" type="presParOf" srcId="{A6A43D2E-584A-4506-8B9C-A74D0827A37D}" destId="{C774B251-6F7A-4774-BAB5-739DE68BBEB5}" srcOrd="0" destOrd="0" presId="urn:microsoft.com/office/officeart/2008/layout/VerticalCurvedList"/>
    <dgm:cxn modelId="{27C6B09D-6AAF-48F9-A738-651DCE79ADFD}" type="presParOf" srcId="{C774B251-6F7A-4774-BAB5-739DE68BBEB5}" destId="{15949B76-B893-4D94-ABCB-3B3E1F685100}" srcOrd="0" destOrd="0" presId="urn:microsoft.com/office/officeart/2008/layout/VerticalCurvedList"/>
    <dgm:cxn modelId="{25E2A662-0B8A-4F39-96FC-200128655752}" type="presParOf" srcId="{C774B251-6F7A-4774-BAB5-739DE68BBEB5}" destId="{EA94D554-5349-4DC5-8039-9D11CE8CCB5B}" srcOrd="1" destOrd="0" presId="urn:microsoft.com/office/officeart/2008/layout/VerticalCurvedList"/>
    <dgm:cxn modelId="{A67FBBC6-F5B8-43FF-A34D-5EB1A51FF524}" type="presParOf" srcId="{C774B251-6F7A-4774-BAB5-739DE68BBEB5}" destId="{BDA59883-F2D0-4352-9E14-72FCC1F643F3}" srcOrd="2" destOrd="0" presId="urn:microsoft.com/office/officeart/2008/layout/VerticalCurvedList"/>
    <dgm:cxn modelId="{FFC58368-3CDB-4EEE-A631-F12560899FF3}" type="presParOf" srcId="{C774B251-6F7A-4774-BAB5-739DE68BBEB5}" destId="{B2AFD200-C3E3-41F8-80B7-38B370C8736D}" srcOrd="3" destOrd="0" presId="urn:microsoft.com/office/officeart/2008/layout/VerticalCurvedList"/>
    <dgm:cxn modelId="{FE42BB54-2E0C-444A-92AC-EF62A7923442}" type="presParOf" srcId="{A6A43D2E-584A-4506-8B9C-A74D0827A37D}" destId="{74FAB8EA-DB91-4ECA-B5D6-A44B0C1B3392}" srcOrd="1" destOrd="0" presId="urn:microsoft.com/office/officeart/2008/layout/VerticalCurvedList"/>
    <dgm:cxn modelId="{C6E10F28-3649-4D81-BEC6-374FFB3BA267}" type="presParOf" srcId="{A6A43D2E-584A-4506-8B9C-A74D0827A37D}" destId="{025433AA-4E54-4BE0-8E67-095C617825AF}" srcOrd="2" destOrd="0" presId="urn:microsoft.com/office/officeart/2008/layout/VerticalCurvedList"/>
    <dgm:cxn modelId="{FA816001-88AE-4DFE-95BF-6B8F6D1E4C94}" type="presParOf" srcId="{025433AA-4E54-4BE0-8E67-095C617825AF}" destId="{A37C89E4-DDA2-4B4D-AFE1-3ADE8E111961}" srcOrd="0" destOrd="0" presId="urn:microsoft.com/office/officeart/2008/layout/VerticalCurvedList"/>
    <dgm:cxn modelId="{128132BB-A7B7-428A-8CA4-805DDF3454CD}" type="presParOf" srcId="{A6A43D2E-584A-4506-8B9C-A74D0827A37D}" destId="{C7AD50FD-5B2E-495D-B6F8-36C7637A214C}" srcOrd="3" destOrd="0" presId="urn:microsoft.com/office/officeart/2008/layout/VerticalCurvedList"/>
    <dgm:cxn modelId="{37758D9A-B317-41CA-BF10-2F6E4074662F}" type="presParOf" srcId="{A6A43D2E-584A-4506-8B9C-A74D0827A37D}" destId="{C29470BC-9B81-4CFD-896F-7C1FA47F2D38}" srcOrd="4" destOrd="0" presId="urn:microsoft.com/office/officeart/2008/layout/VerticalCurvedList"/>
    <dgm:cxn modelId="{9E5CBD9F-FA25-4F57-8C78-DBB328202CC3}" type="presParOf" srcId="{C29470BC-9B81-4CFD-896F-7C1FA47F2D38}" destId="{977A0A2E-B55F-4CDE-910D-A63A93F0EF9D}" srcOrd="0" destOrd="0" presId="urn:microsoft.com/office/officeart/2008/layout/VerticalCurvedList"/>
    <dgm:cxn modelId="{80EA6D82-FC34-4F99-A7D1-B0C395CFC839}" type="presParOf" srcId="{A6A43D2E-584A-4506-8B9C-A74D0827A37D}" destId="{8E3CE539-27DF-472C-B1DA-099040D7FCD1}" srcOrd="5" destOrd="0" presId="urn:microsoft.com/office/officeart/2008/layout/VerticalCurvedList"/>
    <dgm:cxn modelId="{303C3A36-837F-410A-899A-1FBC9E3E08EE}" type="presParOf" srcId="{A6A43D2E-584A-4506-8B9C-A74D0827A37D}" destId="{D127877E-02DE-4592-939E-2184981A3F2D}" srcOrd="6" destOrd="0" presId="urn:microsoft.com/office/officeart/2008/layout/VerticalCurvedList"/>
    <dgm:cxn modelId="{88F2775D-F840-408D-A24C-DF8D3BD6C487}" type="presParOf" srcId="{D127877E-02DE-4592-939E-2184981A3F2D}" destId="{BE12AFC3-3950-4A1F-8292-0522E61B85F9}" srcOrd="0" destOrd="0" presId="urn:microsoft.com/office/officeart/2008/layout/VerticalCurvedList"/>
    <dgm:cxn modelId="{0C41EE44-1C1A-4DA2-8548-99230AF20422}" type="presParOf" srcId="{A6A43D2E-584A-4506-8B9C-A74D0827A37D}" destId="{F91BABFB-3F07-48B3-9C44-7FA992DDE96D}" srcOrd="7" destOrd="0" presId="urn:microsoft.com/office/officeart/2008/layout/VerticalCurvedList"/>
    <dgm:cxn modelId="{2AD7C562-957B-45B8-82DC-AEBF08F3ADC2}" type="presParOf" srcId="{A6A43D2E-584A-4506-8B9C-A74D0827A37D}" destId="{AC7BC677-7F32-46DE-9978-9F92A805349E}" srcOrd="8" destOrd="0" presId="urn:microsoft.com/office/officeart/2008/layout/VerticalCurvedList"/>
    <dgm:cxn modelId="{5B8FE9E6-D6F3-4771-9AB1-D1594D899C35}" type="presParOf" srcId="{AC7BC677-7F32-46DE-9978-9F92A805349E}" destId="{FF60FC59-E4B5-4518-AAB0-1F6296BBBA73}" srcOrd="0" destOrd="0" presId="urn:microsoft.com/office/officeart/2008/layout/VerticalCurvedList"/>
    <dgm:cxn modelId="{72DFAFF0-833E-4A18-B24E-7FCACD77342E}" type="presParOf" srcId="{A6A43D2E-584A-4506-8B9C-A74D0827A37D}" destId="{18D61576-806D-44F0-854C-94FFA0AECD9A}" srcOrd="9" destOrd="0" presId="urn:microsoft.com/office/officeart/2008/layout/VerticalCurvedList"/>
    <dgm:cxn modelId="{FF73238C-13EB-450D-A6DE-6A0031255A10}" type="presParOf" srcId="{A6A43D2E-584A-4506-8B9C-A74D0827A37D}" destId="{ABB28019-70EF-4E45-B8C7-ADA3856070DF}" srcOrd="10" destOrd="0" presId="urn:microsoft.com/office/officeart/2008/layout/VerticalCurvedList"/>
    <dgm:cxn modelId="{4F93966A-01E5-4453-A73B-E21F09C66FC8}" type="presParOf" srcId="{ABB28019-70EF-4E45-B8C7-ADA3856070DF}" destId="{E254D66E-1AD0-4EF4-829D-1374D5E039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5049F-8513-4A3B-BA66-94D43152C375}">
      <dsp:nvSpPr>
        <dsp:cNvPr id="0" name=""/>
        <dsp:cNvSpPr/>
      </dsp:nvSpPr>
      <dsp:spPr>
        <a:xfrm>
          <a:off x="0" y="0"/>
          <a:ext cx="11494837" cy="221460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61DF94-CB55-49B9-950D-9DD5B30B81F5}">
      <dsp:nvSpPr>
        <dsp:cNvPr id="0" name=""/>
        <dsp:cNvSpPr/>
      </dsp:nvSpPr>
      <dsp:spPr>
        <a:xfrm>
          <a:off x="346164" y="295281"/>
          <a:ext cx="5144051" cy="1624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59D13BE-2509-42CE-BFA6-DBF00B80825B}">
      <dsp:nvSpPr>
        <dsp:cNvPr id="0" name=""/>
        <dsp:cNvSpPr/>
      </dsp:nvSpPr>
      <dsp:spPr>
        <a:xfrm rot="10800000">
          <a:off x="346164" y="2214608"/>
          <a:ext cx="5144051" cy="270674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0" kern="1200" dirty="0">
              <a:solidFill>
                <a:srgbClr val="FF0000"/>
              </a:solidFill>
              <a:latin typeface="Sakkal Majalla" panose="02000000000000000000" pitchFamily="2" charset="-78"/>
              <a:cs typeface="Sultan bold" pitchFamily="2" charset="-78"/>
            </a:rPr>
            <a:t>الأسواق الصناعية: </a:t>
          </a:r>
          <a:r>
            <a:rPr lang="ar-BH" sz="28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هي عبارة عن أسواق مؤلفة من مجموعة مشترين يرغبون في شراء السلع أو الحصول على الخدمات من أجل استعمالها في عملية الإنتاج و التصنيع، كالمواد الأولية، والشحوم، والزيوت.</a:t>
          </a:r>
          <a:endParaRPr lang="ar-BH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29406" y="2214608"/>
        <a:ext cx="4977567" cy="2623501"/>
      </dsp:txXfrm>
    </dsp:sp>
    <dsp:sp modelId="{064F38CE-63A0-4C73-B538-D33640BBBE1A}">
      <dsp:nvSpPr>
        <dsp:cNvPr id="0" name=""/>
        <dsp:cNvSpPr/>
      </dsp:nvSpPr>
      <dsp:spPr>
        <a:xfrm>
          <a:off x="6004621" y="295281"/>
          <a:ext cx="5144051" cy="1624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50000"/>
                <a:hueOff val="11447524"/>
                <a:satOff val="-60156"/>
                <a:lumOff val="-4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11447524"/>
                <a:satOff val="-60156"/>
                <a:lumOff val="-4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11447524"/>
                <a:satOff val="-60156"/>
                <a:lumOff val="-4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2B65C4-1575-48BA-B118-43062DC54268}">
      <dsp:nvSpPr>
        <dsp:cNvPr id="0" name=""/>
        <dsp:cNvSpPr/>
      </dsp:nvSpPr>
      <dsp:spPr>
        <a:xfrm rot="10800000">
          <a:off x="6004621" y="2214608"/>
          <a:ext cx="5144051" cy="2706743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700" b="0" kern="1200" dirty="0">
              <a:solidFill>
                <a:srgbClr val="FF0000"/>
              </a:solidFill>
              <a:latin typeface="Sakkal Majalla" panose="02000000000000000000" pitchFamily="2" charset="-78"/>
              <a:cs typeface="Sultan bold" pitchFamily="2" charset="-78"/>
            </a:rPr>
            <a:t>الأسواق الاستهلاكية: </a:t>
          </a:r>
          <a:r>
            <a:rPr lang="ar-BH" sz="27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هي عبارة عن أسواق مؤلفة من مجموعة من المشترين النهائيين الذين يرغبون في شراء سلع أو الحصول على خدمات لإشباع حاجاتهم ورغباتهم الشخصية، وليس بهدف تحقيق أي ربح.</a:t>
          </a:r>
          <a:endParaRPr lang="ar-BH" sz="2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6087863" y="2214608"/>
        <a:ext cx="4977567" cy="2623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4D554-5349-4DC5-8039-9D11CE8CCB5B}">
      <dsp:nvSpPr>
        <dsp:cNvPr id="0" name=""/>
        <dsp:cNvSpPr/>
      </dsp:nvSpPr>
      <dsp:spPr>
        <a:xfrm>
          <a:off x="9700960" y="-881204"/>
          <a:ext cx="6854292" cy="6854292"/>
        </a:xfrm>
        <a:prstGeom prst="blockArc">
          <a:avLst>
            <a:gd name="adj1" fmla="val 8100000"/>
            <a:gd name="adj2" fmla="val 13500000"/>
            <a:gd name="adj3" fmla="val 31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AB8EA-DB91-4ECA-B5D6-A44B0C1B3392}">
      <dsp:nvSpPr>
        <dsp:cNvPr id="0" name=""/>
        <dsp:cNvSpPr/>
      </dsp:nvSpPr>
      <dsp:spPr>
        <a:xfrm>
          <a:off x="71420" y="318140"/>
          <a:ext cx="10247046" cy="6366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505372" bIns="6604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6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تحديد الاختلافات الفردية في الخصائص الديموغرافية والاجتماعية والسيكولوجية لكل قطاع سوقي.</a:t>
          </a:r>
        </a:p>
      </dsp:txBody>
      <dsp:txXfrm>
        <a:off x="71420" y="318140"/>
        <a:ext cx="10247046" cy="636689"/>
      </dsp:txXfrm>
    </dsp:sp>
    <dsp:sp modelId="{A37C89E4-DDA2-4B4D-AFE1-3ADE8E111961}">
      <dsp:nvSpPr>
        <dsp:cNvPr id="0" name=""/>
        <dsp:cNvSpPr/>
      </dsp:nvSpPr>
      <dsp:spPr>
        <a:xfrm>
          <a:off x="9920536" y="238554"/>
          <a:ext cx="795861" cy="795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D50FD-5B2E-495D-B6F8-36C7637A214C}">
      <dsp:nvSpPr>
        <dsp:cNvPr id="0" name=""/>
        <dsp:cNvSpPr/>
      </dsp:nvSpPr>
      <dsp:spPr>
        <a:xfrm>
          <a:off x="71420" y="1272869"/>
          <a:ext cx="9790813" cy="636689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505372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تحقيق درجة أعلى من الإشباع لاحتياجات والمستهلكين ورغباتهم داخل كل قطاع.</a:t>
          </a:r>
        </a:p>
      </dsp:txBody>
      <dsp:txXfrm>
        <a:off x="71420" y="1272869"/>
        <a:ext cx="9790813" cy="636689"/>
      </dsp:txXfrm>
    </dsp:sp>
    <dsp:sp modelId="{977A0A2E-B55F-4CDE-910D-A63A93F0EF9D}">
      <dsp:nvSpPr>
        <dsp:cNvPr id="0" name=""/>
        <dsp:cNvSpPr/>
      </dsp:nvSpPr>
      <dsp:spPr>
        <a:xfrm>
          <a:off x="9464303" y="1193283"/>
          <a:ext cx="795861" cy="795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CE539-27DF-472C-B1DA-099040D7FCD1}">
      <dsp:nvSpPr>
        <dsp:cNvPr id="0" name=""/>
        <dsp:cNvSpPr/>
      </dsp:nvSpPr>
      <dsp:spPr>
        <a:xfrm>
          <a:off x="71420" y="2227597"/>
          <a:ext cx="9650786" cy="636689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505372" bIns="6604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6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التركيز على دراسة مجموعة أصغر من الأفراد، وبالتالي إمكانية التوفيق بين رغباتهم المختلفة.</a:t>
          </a:r>
        </a:p>
      </dsp:txBody>
      <dsp:txXfrm>
        <a:off x="71420" y="2227597"/>
        <a:ext cx="9650786" cy="636689"/>
      </dsp:txXfrm>
    </dsp:sp>
    <dsp:sp modelId="{BE12AFC3-3950-4A1F-8292-0522E61B85F9}">
      <dsp:nvSpPr>
        <dsp:cNvPr id="0" name=""/>
        <dsp:cNvSpPr/>
      </dsp:nvSpPr>
      <dsp:spPr>
        <a:xfrm>
          <a:off x="9324276" y="2148011"/>
          <a:ext cx="795861" cy="795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BABFB-3F07-48B3-9C44-7FA992DDE96D}">
      <dsp:nvSpPr>
        <dsp:cNvPr id="0" name=""/>
        <dsp:cNvSpPr/>
      </dsp:nvSpPr>
      <dsp:spPr>
        <a:xfrm>
          <a:off x="71420" y="3182325"/>
          <a:ext cx="9790813" cy="636689"/>
        </a:xfrm>
        <a:prstGeom prst="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505372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تصميم وتخطيط أفضل مزيج تسوقي يتناسب مع احتياجات المستهلكين في كل قطاع سوقي.</a:t>
          </a:r>
        </a:p>
      </dsp:txBody>
      <dsp:txXfrm>
        <a:off x="71420" y="3182325"/>
        <a:ext cx="9790813" cy="636689"/>
      </dsp:txXfrm>
    </dsp:sp>
    <dsp:sp modelId="{FF60FC59-E4B5-4518-AAB0-1F6296BBBA73}">
      <dsp:nvSpPr>
        <dsp:cNvPr id="0" name=""/>
        <dsp:cNvSpPr/>
      </dsp:nvSpPr>
      <dsp:spPr>
        <a:xfrm>
          <a:off x="9464303" y="3102739"/>
          <a:ext cx="795861" cy="795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61576-806D-44F0-854C-94FFA0AECD9A}">
      <dsp:nvSpPr>
        <dsp:cNvPr id="0" name=""/>
        <dsp:cNvSpPr/>
      </dsp:nvSpPr>
      <dsp:spPr>
        <a:xfrm>
          <a:off x="71420" y="4137053"/>
          <a:ext cx="10247046" cy="636689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505372" bIns="7112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تعرف الفرص التسويقية المتاحة، وتحديد القطاع السوقي المستهدف.</a:t>
          </a:r>
        </a:p>
      </dsp:txBody>
      <dsp:txXfrm>
        <a:off x="71420" y="4137053"/>
        <a:ext cx="10247046" cy="636689"/>
      </dsp:txXfrm>
    </dsp:sp>
    <dsp:sp modelId="{E254D66E-1AD0-4EF4-829D-1374D5E03921}">
      <dsp:nvSpPr>
        <dsp:cNvPr id="0" name=""/>
        <dsp:cNvSpPr/>
      </dsp:nvSpPr>
      <dsp:spPr>
        <a:xfrm>
          <a:off x="9920536" y="4057467"/>
          <a:ext cx="795861" cy="7958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508290A-4434-449C-AF54-49825C3425A9}" type="datetimeFigureOut">
              <a:rPr lang="ar-SA" smtClean="0"/>
              <a:t>07/06/1442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C2A2E44-198D-47F2-9C1E-549D864F21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374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4;p11">
            <a:extLst>
              <a:ext uri="{FF2B5EF4-FFF2-40B4-BE49-F238E27FC236}">
                <a16:creationId xmlns="" xmlns:a16="http://schemas.microsoft.com/office/drawing/2014/main" id="{DA143FD5-7488-4FD1-94A6-DB9999D9966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432139" y="3155789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ar-BH" sz="13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التسويق</a:t>
            </a:r>
            <a: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115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</a:t>
            </a:r>
            <a:r>
              <a:rPr lang="ar-SA" sz="115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15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321</a:t>
            </a:r>
            <a: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72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sz="9600" b="1" dirty="0">
              <a:solidFill>
                <a:srgbClr val="FF98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8D9946C-3B82-4AEB-B480-14804DC367F7}"/>
              </a:ext>
            </a:extLst>
          </p:cNvPr>
          <p:cNvSpPr/>
          <p:nvPr/>
        </p:nvSpPr>
        <p:spPr>
          <a:xfrm>
            <a:off x="6761650" y="5439086"/>
            <a:ext cx="2536272" cy="58477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الفصول من 3-6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0F3D8D5-AD85-4453-953A-93BC5A61F7FE}"/>
              </a:ext>
            </a:extLst>
          </p:cNvPr>
          <p:cNvSpPr/>
          <p:nvPr/>
        </p:nvSpPr>
        <p:spPr>
          <a:xfrm>
            <a:off x="4866906" y="6023861"/>
            <a:ext cx="63257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مقرر اختياري غير ملزم/ المسار التجاري</a:t>
            </a:r>
            <a:endParaRPr lang="en-US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0AF3F2F-1AF4-4E8F-B6CF-49E756D78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7" t="18148" r="35000" b="15152"/>
          <a:stretch/>
        </p:blipFill>
        <p:spPr>
          <a:xfrm>
            <a:off x="275185" y="1631546"/>
            <a:ext cx="4130435" cy="49621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111188" y="0"/>
            <a:ext cx="8041341" cy="142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مسوّق شامبو يصنف المشترين على أساس الاستعمال الخفيف، الوسط، أو الكبير لمنتجاته، التصنيف هو مثال على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D26EB1B5-0C73-4673-B830-CBC625C354BB}"/>
              </a:ext>
            </a:extLst>
          </p:cNvPr>
          <p:cNvSpPr/>
          <p:nvPr/>
        </p:nvSpPr>
        <p:spPr>
          <a:xfrm>
            <a:off x="6279866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التجزئة الجغرافية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4" name="Rectangle: Rounded Corners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0B87C965-9A2D-40EF-9B01-3285F1F92093}"/>
              </a:ext>
            </a:extLst>
          </p:cNvPr>
          <p:cNvSpPr/>
          <p:nvPr/>
        </p:nvSpPr>
        <p:spPr>
          <a:xfrm>
            <a:off x="6279866" y="4665808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التجزئة السلوكية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8B6951A5-408B-473D-B6CF-B5E572164259}"/>
              </a:ext>
            </a:extLst>
          </p:cNvPr>
          <p:cNvSpPr/>
          <p:nvPr/>
        </p:nvSpPr>
        <p:spPr>
          <a:xfrm>
            <a:off x="573355" y="3279850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التجزئة الديموغرافية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688AD076-9558-4180-9052-D3E11A808CCF}"/>
              </a:ext>
            </a:extLst>
          </p:cNvPr>
          <p:cNvSpPr/>
          <p:nvPr/>
        </p:nvSpPr>
        <p:spPr>
          <a:xfrm>
            <a:off x="573355" y="4665808"/>
            <a:ext cx="4937760" cy="856343"/>
          </a:xfrm>
          <a:prstGeom prst="roundRect">
            <a:avLst>
              <a:gd name="adj" fmla="val 50000"/>
            </a:avLst>
          </a:prstGeom>
          <a:solidFill>
            <a:srgbClr val="A2B96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د. 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التجزئة النفسية.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رابط مستقيم 1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9" y="0"/>
            <a:ext cx="1646183" cy="1268068"/>
          </a:xfrm>
          <a:prstGeom prst="rect">
            <a:avLst/>
          </a:prstGeom>
        </p:spPr>
      </p:pic>
      <p:sp>
        <p:nvSpPr>
          <p:cNvPr id="16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24824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                       الفصل الرابع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تجزئة السوق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07778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عملية تقسيم السكان حسب أماكن هؤلاء السكان ومناطقهم هي من التجزئة الجغرافية.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D26EB1B5-0C73-4673-B830-CBC625C354BB}"/>
              </a:ext>
            </a:extLst>
          </p:cNvPr>
          <p:cNvSpPr/>
          <p:nvPr/>
        </p:nvSpPr>
        <p:spPr>
          <a:xfrm>
            <a:off x="6543393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: Rounded Corners 1">
            <a:hlinkClick r:id="rId3" action="ppaction://hlinksldjump"/>
            <a:extLst>
              <a:ext uri="{FF2B5EF4-FFF2-40B4-BE49-F238E27FC236}">
                <a16:creationId xmlns="" xmlns:a16="http://schemas.microsoft.com/office/drawing/2014/main" id="{33519721-DB9D-4E6B-82E6-92DD79CF670B}"/>
              </a:ext>
            </a:extLst>
          </p:cNvPr>
          <p:cNvSpPr/>
          <p:nvPr/>
        </p:nvSpPr>
        <p:spPr>
          <a:xfrm>
            <a:off x="2768362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9" y="0"/>
            <a:ext cx="1646183" cy="1268068"/>
          </a:xfrm>
          <a:prstGeom prst="rect">
            <a:avLst/>
          </a:prstGeom>
        </p:spPr>
      </p:pic>
      <p:sp>
        <p:nvSpPr>
          <p:cNvPr id="16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24824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                       الفصل الرابع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تجزئة السوق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86295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يركز منتجي عربات التزلج على الثلوج في المستهلكين الذين يعيشون في مناطق ذات درجة حرارة مرتفعة.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D26EB1B5-0C73-4673-B830-CBC625C354BB}"/>
              </a:ext>
            </a:extLst>
          </p:cNvPr>
          <p:cNvSpPr/>
          <p:nvPr/>
        </p:nvSpPr>
        <p:spPr>
          <a:xfrm>
            <a:off x="6543393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: Rounded Corners 1">
            <a:hlinkClick r:id="rId3" action="ppaction://hlinksldjump"/>
            <a:extLst>
              <a:ext uri="{FF2B5EF4-FFF2-40B4-BE49-F238E27FC236}">
                <a16:creationId xmlns="" xmlns:a16="http://schemas.microsoft.com/office/drawing/2014/main" id="{33519721-DB9D-4E6B-82E6-92DD79CF670B}"/>
              </a:ext>
            </a:extLst>
          </p:cNvPr>
          <p:cNvSpPr/>
          <p:nvPr/>
        </p:nvSpPr>
        <p:spPr>
          <a:xfrm>
            <a:off x="2768362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9" y="0"/>
            <a:ext cx="1646183" cy="1268068"/>
          </a:xfrm>
          <a:prstGeom prst="rect">
            <a:avLst/>
          </a:prstGeom>
        </p:spPr>
      </p:pic>
      <p:sp>
        <p:nvSpPr>
          <p:cNvPr id="16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24824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                       الفصل الرابع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تجزئة السوق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3095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التصنيف على أساس التجزئة الجغرافية يتضمن (الحالة الاجتماعية – التعليم – المهنة)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D26EB1B5-0C73-4673-B830-CBC625C354BB}"/>
              </a:ext>
            </a:extLst>
          </p:cNvPr>
          <p:cNvSpPr/>
          <p:nvPr/>
        </p:nvSpPr>
        <p:spPr>
          <a:xfrm>
            <a:off x="6543393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: Rounded Corners 1">
            <a:hlinkClick r:id="rId3" action="ppaction://hlinksldjump"/>
            <a:extLst>
              <a:ext uri="{FF2B5EF4-FFF2-40B4-BE49-F238E27FC236}">
                <a16:creationId xmlns="" xmlns:a16="http://schemas.microsoft.com/office/drawing/2014/main" id="{33519721-DB9D-4E6B-82E6-92DD79CF670B}"/>
              </a:ext>
            </a:extLst>
          </p:cNvPr>
          <p:cNvSpPr/>
          <p:nvPr/>
        </p:nvSpPr>
        <p:spPr>
          <a:xfrm>
            <a:off x="2768362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9" y="0"/>
            <a:ext cx="1646183" cy="1268068"/>
          </a:xfrm>
          <a:prstGeom prst="rect">
            <a:avLst/>
          </a:prstGeom>
        </p:spPr>
      </p:pic>
      <p:sp>
        <p:nvSpPr>
          <p:cNvPr id="13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24824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                       الفصل الرابع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تجزئة السوق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9152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742950" indent="-742950" algn="r" rtl="1">
              <a:buAutoNum type="arabicPeriod" startAt="5"/>
            </a:pP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أكمل الآتي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tabLst>
                <a:tab pos="7988300" algn="l"/>
              </a:tabLst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يعتبر تقسيم مملكة البحرين إلى خمس محافظات من التجزئة   .........................</a:t>
            </a:r>
          </a:p>
          <a:p>
            <a:pPr algn="r" rtl="1">
              <a:tabLst>
                <a:tab pos="7988300" algn="l"/>
              </a:tabLst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</a:p>
          <a:p>
            <a:pPr algn="r" rtl="1">
              <a:tabLst>
                <a:tab pos="7988300" algn="l"/>
              </a:tabLst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ب. ولاء بعض الزبائن لشركة بتلكو للاتصالات في ظل وجود منافسين يعتبر من التجزئة .........................</a:t>
            </a:r>
          </a:p>
          <a:p>
            <a:pPr algn="r" rtl="1">
              <a:tabLst>
                <a:tab pos="7988300" algn="l"/>
              </a:tabLst>
            </a:pP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tabLst>
                <a:tab pos="7988300" algn="l"/>
              </a:tabLst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ج. استهداف الجامعات الخاصة لخريجي المرحلة الثانوية والذين تبلغ أعمارهم 18 سنة تعتبر من التجزئة ..............</a:t>
            </a:r>
          </a:p>
          <a:p>
            <a:pPr algn="r" rtl="1">
              <a:tabLst>
                <a:tab pos="7988300" algn="l"/>
              </a:tabLst>
            </a:pP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tabLst>
                <a:tab pos="7988300" algn="l"/>
              </a:tabLst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د.  يعتبر استهداف مكاتب السياحة لزبائن نمط حياتهم يعتمد على التغيير وحب السفر من التجزئة .......................</a:t>
            </a: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8B6951A5-408B-473D-B6CF-B5E572164259}"/>
              </a:ext>
            </a:extLst>
          </p:cNvPr>
          <p:cNvSpPr/>
          <p:nvPr/>
        </p:nvSpPr>
        <p:spPr>
          <a:xfrm>
            <a:off x="241661" y="5755341"/>
            <a:ext cx="2071233" cy="56375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9" y="0"/>
            <a:ext cx="1646183" cy="1268068"/>
          </a:xfrm>
          <a:prstGeom prst="rect">
            <a:avLst/>
          </a:prstGeom>
        </p:spPr>
      </p:pic>
      <p:sp>
        <p:nvSpPr>
          <p:cNvPr id="12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24824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                       الفصل الرابع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تجزئة السوق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19588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1861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606;p37">
            <a:extLst>
              <a:ext uri="{FF2B5EF4-FFF2-40B4-BE49-F238E27FC236}">
                <a16:creationId xmlns="" xmlns:a16="http://schemas.microsoft.com/office/drawing/2014/main" id="{34442B95-24DB-4CF3-BFD0-1886E1B37CE7}"/>
              </a:ext>
            </a:extLst>
          </p:cNvPr>
          <p:cNvGrpSpPr/>
          <p:nvPr/>
        </p:nvGrpSpPr>
        <p:grpSpPr>
          <a:xfrm>
            <a:off x="10988866" y="293301"/>
            <a:ext cx="751685" cy="838520"/>
            <a:chOff x="1923675" y="1633650"/>
            <a:chExt cx="436000" cy="435975"/>
          </a:xfrm>
        </p:grpSpPr>
        <p:sp>
          <p:nvSpPr>
            <p:cNvPr id="13" name="Google Shape;607;p37">
              <a:extLst>
                <a:ext uri="{FF2B5EF4-FFF2-40B4-BE49-F238E27FC236}">
                  <a16:creationId xmlns="" xmlns:a16="http://schemas.microsoft.com/office/drawing/2014/main" id="{3A35DF27-37EC-4406-B94C-9430F453D313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08;p37">
              <a:extLst>
                <a:ext uri="{FF2B5EF4-FFF2-40B4-BE49-F238E27FC236}">
                  <a16:creationId xmlns="" xmlns:a16="http://schemas.microsoft.com/office/drawing/2014/main" id="{A18B681A-6B54-4B1E-BC1C-550C231AB8D0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09;p37">
              <a:extLst>
                <a:ext uri="{FF2B5EF4-FFF2-40B4-BE49-F238E27FC236}">
                  <a16:creationId xmlns="" xmlns:a16="http://schemas.microsoft.com/office/drawing/2014/main" id="{836A407E-3D26-4DF4-A2A6-D0050261D16E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0;p37">
              <a:extLst>
                <a:ext uri="{FF2B5EF4-FFF2-40B4-BE49-F238E27FC236}">
                  <a16:creationId xmlns="" xmlns:a16="http://schemas.microsoft.com/office/drawing/2014/main" id="{D4B01DC0-74BA-44A8-9833-30A6C7B7DB61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11;p37">
              <a:extLst>
                <a:ext uri="{FF2B5EF4-FFF2-40B4-BE49-F238E27FC236}">
                  <a16:creationId xmlns="" xmlns:a16="http://schemas.microsoft.com/office/drawing/2014/main" id="{3D14D811-B5B8-4E99-BA6F-BCB8F5F2E366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2;p37">
              <a:extLst>
                <a:ext uri="{FF2B5EF4-FFF2-40B4-BE49-F238E27FC236}">
                  <a16:creationId xmlns="" xmlns:a16="http://schemas.microsoft.com/office/drawing/2014/main" id="{ECCAB6C9-A4AF-436A-9230-7E101AC7EF2B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401">
            <a:extLst>
              <a:ext uri="{FF2B5EF4-FFF2-40B4-BE49-F238E27FC236}">
                <a16:creationId xmlns="" xmlns:a16="http://schemas.microsoft.com/office/drawing/2014/main" id="{E8080949-0306-421B-9AB4-F8E8D2FCC2B5}"/>
              </a:ext>
            </a:extLst>
          </p:cNvPr>
          <p:cNvGrpSpPr/>
          <p:nvPr/>
        </p:nvGrpSpPr>
        <p:grpSpPr>
          <a:xfrm>
            <a:off x="1668671" y="3326001"/>
            <a:ext cx="5043757" cy="907708"/>
            <a:chOff x="-1535283" y="1287960"/>
            <a:chExt cx="11486579" cy="2067200"/>
          </a:xfrm>
        </p:grpSpPr>
        <p:sp>
          <p:nvSpPr>
            <p:cNvPr id="23" name="Shape 402">
              <a:extLst>
                <a:ext uri="{FF2B5EF4-FFF2-40B4-BE49-F238E27FC236}">
                  <a16:creationId xmlns="" xmlns:a16="http://schemas.microsoft.com/office/drawing/2014/main" id="{C91EFAC2-5684-43BA-A471-CD069690AFB3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403">
              <a:extLst>
                <a:ext uri="{FF2B5EF4-FFF2-40B4-BE49-F238E27FC236}">
                  <a16:creationId xmlns="" xmlns:a16="http://schemas.microsoft.com/office/drawing/2014/main" id="{67DA26D6-C09C-44D8-8F6B-33D50339E6AD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5" name="Shape 404">
              <a:extLst>
                <a:ext uri="{FF2B5EF4-FFF2-40B4-BE49-F238E27FC236}">
                  <a16:creationId xmlns="" xmlns:a16="http://schemas.microsoft.com/office/drawing/2014/main" id="{43C5DCCC-FCB3-4782-BC44-8D6DDDBA7F37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6" name="Shape 405">
              <a:extLst>
                <a:ext uri="{FF2B5EF4-FFF2-40B4-BE49-F238E27FC236}">
                  <a16:creationId xmlns="" xmlns:a16="http://schemas.microsoft.com/office/drawing/2014/main" id="{99308F05-98D4-4B5A-96E9-CC569EC52660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9" name="Shape 406">
              <a:extLst>
                <a:ext uri="{FF2B5EF4-FFF2-40B4-BE49-F238E27FC236}">
                  <a16:creationId xmlns="" xmlns:a16="http://schemas.microsoft.com/office/drawing/2014/main" id="{812E85DA-672F-4298-90C3-DFC8E2E0ECE8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0" name="Shape 408">
            <a:extLst>
              <a:ext uri="{FF2B5EF4-FFF2-40B4-BE49-F238E27FC236}">
                <a16:creationId xmlns="" xmlns:a16="http://schemas.microsoft.com/office/drawing/2014/main" id="{03E19D0A-CF6F-4DFE-AABB-190DF53C80CF}"/>
              </a:ext>
            </a:extLst>
          </p:cNvPr>
          <p:cNvSpPr txBox="1">
            <a:spLocks/>
          </p:cNvSpPr>
          <p:nvPr/>
        </p:nvSpPr>
        <p:spPr>
          <a:xfrm>
            <a:off x="2289436" y="4531188"/>
            <a:ext cx="3800807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None/>
            </a:pPr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أجب على التدريبات والأنشطة في الكتاب المدرسي </a:t>
            </a:r>
            <a:r>
              <a:rPr lang="ar-BH" b="1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 52-53</a:t>
            </a:r>
            <a:endParaRPr lang="en-US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Shape 407">
            <a:extLst>
              <a:ext uri="{FF2B5EF4-FFF2-40B4-BE49-F238E27FC236}">
                <a16:creationId xmlns="" xmlns:a16="http://schemas.microsoft.com/office/drawing/2014/main" id="{D4AD1AA9-7DF7-4E0F-B06C-AC6E7ACCC2FE}"/>
              </a:ext>
            </a:extLst>
          </p:cNvPr>
          <p:cNvSpPr txBox="1">
            <a:spLocks/>
          </p:cNvSpPr>
          <p:nvPr/>
        </p:nvSpPr>
        <p:spPr>
          <a:xfrm>
            <a:off x="2235115" y="3503568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3200" dirty="0"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نشاط إضافي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2733770-C3A5-4ABA-A4ED-465C303A9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7" t="18148" r="35000" b="15152"/>
          <a:stretch/>
        </p:blipFill>
        <p:spPr>
          <a:xfrm>
            <a:off x="7528224" y="1385836"/>
            <a:ext cx="4130435" cy="4962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897148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                       الفصل الرابع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تجزئة السوق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  <p:sp>
        <p:nvSpPr>
          <p:cNvPr id="3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رابط مستقيم 3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9" y="0"/>
            <a:ext cx="1646183" cy="1268068"/>
          </a:xfrm>
          <a:prstGeom prst="rect">
            <a:avLst/>
          </a:prstGeom>
        </p:spPr>
      </p:pic>
      <p:sp>
        <p:nvSpPr>
          <p:cNvPr id="35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24824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                       الفصل الرابع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تجزئة السوق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3344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12">
            <a:extLst>
              <a:ext uri="{FF2B5EF4-FFF2-40B4-BE49-F238E27FC236}">
                <a16:creationId xmlns="" xmlns:a16="http://schemas.microsoft.com/office/drawing/2014/main" id="{BDD17388-A0DF-412C-A2B4-570FBBC5ACF4}"/>
              </a:ext>
            </a:extLst>
          </p:cNvPr>
          <p:cNvSpPr/>
          <p:nvPr/>
        </p:nvSpPr>
        <p:spPr>
          <a:xfrm>
            <a:off x="6330171" y="3521887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Diamond 9">
            <a:extLst>
              <a:ext uri="{FF2B5EF4-FFF2-40B4-BE49-F238E27FC236}">
                <a16:creationId xmlns="" xmlns:a16="http://schemas.microsoft.com/office/drawing/2014/main" id="{F4F03380-86CB-4C66-875E-8AA503C599BC}"/>
              </a:ext>
            </a:extLst>
          </p:cNvPr>
          <p:cNvSpPr/>
          <p:nvPr/>
        </p:nvSpPr>
        <p:spPr>
          <a:xfrm>
            <a:off x="5846853" y="1021330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Diamond 8">
            <a:extLst>
              <a:ext uri="{FF2B5EF4-FFF2-40B4-BE49-F238E27FC236}">
                <a16:creationId xmlns="" xmlns:a16="http://schemas.microsoft.com/office/drawing/2014/main" id="{ADDD23E7-9E9B-4511-8EBE-57ACE20E5DDA}"/>
              </a:ext>
            </a:extLst>
          </p:cNvPr>
          <p:cNvSpPr/>
          <p:nvPr/>
        </p:nvSpPr>
        <p:spPr>
          <a:xfrm>
            <a:off x="2816488" y="2060119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Diamond 11">
            <a:extLst>
              <a:ext uri="{FF2B5EF4-FFF2-40B4-BE49-F238E27FC236}">
                <a16:creationId xmlns="" xmlns:a16="http://schemas.microsoft.com/office/drawing/2014/main" id="{87DFBFF2-F813-4502-94B7-DD609DA6F5CE}"/>
              </a:ext>
            </a:extLst>
          </p:cNvPr>
          <p:cNvSpPr/>
          <p:nvPr/>
        </p:nvSpPr>
        <p:spPr>
          <a:xfrm>
            <a:off x="5741231" y="131108"/>
            <a:ext cx="684000" cy="684000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Diamond 4">
            <a:extLst>
              <a:ext uri="{FF2B5EF4-FFF2-40B4-BE49-F238E27FC236}">
                <a16:creationId xmlns="" xmlns:a16="http://schemas.microsoft.com/office/drawing/2014/main" id="{CFA413BD-DC4E-4AB9-971A-4238138F2EBA}"/>
              </a:ext>
            </a:extLst>
          </p:cNvPr>
          <p:cNvSpPr/>
          <p:nvPr/>
        </p:nvSpPr>
        <p:spPr>
          <a:xfrm>
            <a:off x="3136764" y="394895"/>
            <a:ext cx="5893994" cy="5864941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Diamond 7">
            <a:extLst>
              <a:ext uri="{FF2B5EF4-FFF2-40B4-BE49-F238E27FC236}">
                <a16:creationId xmlns="" xmlns:a16="http://schemas.microsoft.com/office/drawing/2014/main" id="{6476A3AB-C9BB-4585-8E4F-1EB85D77CD2A}"/>
              </a:ext>
            </a:extLst>
          </p:cNvPr>
          <p:cNvSpPr/>
          <p:nvPr/>
        </p:nvSpPr>
        <p:spPr>
          <a:xfrm>
            <a:off x="3473034" y="696461"/>
            <a:ext cx="5220395" cy="5194662"/>
          </a:xfrm>
          <a:prstGeom prst="diamond">
            <a:avLst/>
          </a:prstGeom>
          <a:solidFill>
            <a:schemeClr val="bg1"/>
          </a:solidFill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1375641-91DF-4F61-8B2A-234662AF2201}"/>
              </a:ext>
            </a:extLst>
          </p:cNvPr>
          <p:cNvGrpSpPr/>
          <p:nvPr/>
        </p:nvGrpSpPr>
        <p:grpSpPr>
          <a:xfrm>
            <a:off x="5140851" y="995486"/>
            <a:ext cx="1818511" cy="942048"/>
            <a:chOff x="5140851" y="893888"/>
            <a:chExt cx="1818511" cy="9420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83BEFCC4-CA99-4B3D-AAA0-0F0D9FFD6122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1BAE017C-45AC-4E5A-A909-D1A9D66A6A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12DF14E-CC8E-4D1D-9C1F-D1ADFFB24A83}"/>
              </a:ext>
            </a:extLst>
          </p:cNvPr>
          <p:cNvGrpSpPr/>
          <p:nvPr/>
        </p:nvGrpSpPr>
        <p:grpSpPr>
          <a:xfrm flipV="1">
            <a:off x="5140851" y="4691354"/>
            <a:ext cx="1818511" cy="942048"/>
            <a:chOff x="5140851" y="893888"/>
            <a:chExt cx="1818511" cy="94204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B0371ED2-1A6F-4B25-877C-C7F7F0AFEE7D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2DC0024C-2434-4AC8-9949-00B701AED9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Google Shape;503;p34"/>
          <p:cNvSpPr txBox="1">
            <a:spLocks/>
          </p:cNvSpPr>
          <p:nvPr/>
        </p:nvSpPr>
        <p:spPr>
          <a:xfrm>
            <a:off x="2688047" y="2600636"/>
            <a:ext cx="6762371" cy="10797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نهاية </a:t>
            </a:r>
            <a:r>
              <a:rPr lang="ar-SA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الدرس</a:t>
            </a:r>
            <a:endParaRPr lang="ar-BH" sz="4000" dirty="0">
              <a:solidFill>
                <a:srgbClr val="3C6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PT Bold Heading" panose="02010400000000000000" pitchFamily="2" charset="-78"/>
            </a:endParaRPr>
          </a:p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شكراً لكم ،، وفقكم الله</a:t>
            </a:r>
          </a:p>
        </p:txBody>
      </p:sp>
      <p:sp>
        <p:nvSpPr>
          <p:cNvPr id="2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رابط مستقيم 2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9" y="0"/>
            <a:ext cx="1646183" cy="1268068"/>
          </a:xfrm>
          <a:prstGeom prst="rect">
            <a:avLst/>
          </a:prstGeom>
        </p:spPr>
      </p:pic>
      <p:sp>
        <p:nvSpPr>
          <p:cNvPr id="25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24824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                       الفصل الرابع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تجزئة السوق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9" y="0"/>
            <a:ext cx="1646183" cy="1268068"/>
          </a:xfrm>
          <a:prstGeom prst="rect">
            <a:avLst/>
          </a:prstGeom>
        </p:spPr>
      </p:pic>
      <p:sp>
        <p:nvSpPr>
          <p:cNvPr id="9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24824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                       الفصل الرابع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تجزئة السوق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1946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9" y="0"/>
            <a:ext cx="1646183" cy="1268068"/>
          </a:xfrm>
          <a:prstGeom prst="rect">
            <a:avLst/>
          </a:prstGeom>
        </p:spPr>
      </p:pic>
      <p:sp>
        <p:nvSpPr>
          <p:cNvPr id="9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24824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                       الفصل الرابع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تجزئة السوق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226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9" y="0"/>
            <a:ext cx="1646183" cy="1268068"/>
          </a:xfrm>
          <a:prstGeom prst="rect">
            <a:avLst/>
          </a:prstGeom>
        </p:spPr>
      </p:pic>
      <p:sp>
        <p:nvSpPr>
          <p:cNvPr id="9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24824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                       الفصل الرابع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تجزئة السوق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5359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794383" y="2109734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793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4217556" y="2661802"/>
            <a:ext cx="6715615" cy="1534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8000" dirty="0">
                <a:solidFill>
                  <a:srgbClr val="3A616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الوحدة </a:t>
            </a:r>
            <a:r>
              <a:rPr lang="ar-BH" sz="8000" dirty="0">
                <a:solidFill>
                  <a:srgbClr val="3A616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الثانية</a:t>
            </a:r>
            <a:endParaRPr lang="en-US" sz="8000" dirty="0">
              <a:solidFill>
                <a:srgbClr val="3A616A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217556" y="4595407"/>
            <a:ext cx="71753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BH" sz="6600" cap="none" spc="0" dirty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دراسة سلوك المستهلك</a:t>
            </a:r>
            <a:endParaRPr lang="ar-SA" sz="8800" cap="none" spc="0" dirty="0">
              <a:ln>
                <a:solidFill>
                  <a:srgbClr val="3A616A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1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24824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                       الفصل الرابع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تجزئة السوق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9" y="0"/>
            <a:ext cx="1646183" cy="1268068"/>
          </a:xfrm>
          <a:prstGeom prst="rect">
            <a:avLst/>
          </a:prstGeom>
        </p:spPr>
      </p:pic>
      <p:sp>
        <p:nvSpPr>
          <p:cNvPr id="9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24824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                       الفصل الرابع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تجزئة السوق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0493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786119"/>
            <a:ext cx="5623560" cy="4005943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21F92A38-FC4D-4837-8539-29C52E494B05}"/>
              </a:ext>
            </a:extLst>
          </p:cNvPr>
          <p:cNvSpPr txBox="1"/>
          <p:nvPr/>
        </p:nvSpPr>
        <p:spPr>
          <a:xfrm>
            <a:off x="1788459" y="5331289"/>
            <a:ext cx="9184341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595563" indent="-2595563" algn="just" rtl="1"/>
            <a:r>
              <a:rPr lang="ar-BH" sz="32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 الصحيحة: 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يركز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منتجي عربات التزلج على الثلوج في المستهلكين الذين يعيشون في مناطق ذات </a:t>
            </a:r>
            <a:r>
              <a:rPr lang="ar-BH" sz="32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درجة حرارة منخفضة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9" y="0"/>
            <a:ext cx="1646183" cy="1268068"/>
          </a:xfrm>
          <a:prstGeom prst="rect">
            <a:avLst/>
          </a:prstGeom>
        </p:spPr>
      </p:pic>
      <p:sp>
        <p:nvSpPr>
          <p:cNvPr id="10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24824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                       الفصل الرابع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تجزئة السوق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4503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9" y="0"/>
            <a:ext cx="1646183" cy="1268068"/>
          </a:xfrm>
          <a:prstGeom prst="rect">
            <a:avLst/>
          </a:prstGeom>
        </p:spPr>
      </p:pic>
      <p:sp>
        <p:nvSpPr>
          <p:cNvPr id="9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24824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                       الفصل الرابع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تجزئة السوق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64905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28" y="947131"/>
            <a:ext cx="5623560" cy="40059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F92A38-FC4D-4837-8539-29C52E494B05}"/>
              </a:ext>
            </a:extLst>
          </p:cNvPr>
          <p:cNvSpPr txBox="1"/>
          <p:nvPr/>
        </p:nvSpPr>
        <p:spPr>
          <a:xfrm>
            <a:off x="2153949" y="5046992"/>
            <a:ext cx="888608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514600" indent="-2514600" algn="just" rtl="1"/>
            <a:r>
              <a:rPr lang="ar-BH" sz="3200" b="1" dirty="0" smtClean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 الصحيحة: 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التصنيف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أساس التجزئة </a:t>
            </a:r>
            <a:r>
              <a:rPr lang="ar-BH" sz="32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الديموغرافية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يتضمن (الحالة الاجتماعية – التعليم – المهنة).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9" y="0"/>
            <a:ext cx="1646183" cy="1268068"/>
          </a:xfrm>
          <a:prstGeom prst="rect">
            <a:avLst/>
          </a:prstGeom>
        </p:spPr>
      </p:pic>
      <p:sp>
        <p:nvSpPr>
          <p:cNvPr id="10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24824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                       الفصل الرابع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تجزئة السوق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0549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6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9" y="0"/>
            <a:ext cx="1646183" cy="1268068"/>
          </a:xfrm>
          <a:prstGeom prst="rect">
            <a:avLst/>
          </a:prstGeom>
        </p:spPr>
      </p:pic>
      <p:sp>
        <p:nvSpPr>
          <p:cNvPr id="9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24824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                       الفصل الرابع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تجزئة السوق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0964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1932679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742950" indent="-742950" algn="r" rtl="1">
              <a:buAutoNum type="arabicPeriod" startAt="5"/>
            </a:pP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أكمل الآتي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tabLst>
                <a:tab pos="7988300" algn="l"/>
              </a:tabLst>
            </a:pPr>
            <a:r>
              <a:rPr lang="ar-BH" sz="32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أ. يعتبر تقسيم مملكة البحرين إلى خمس محافظات من التجزئة   </a:t>
            </a:r>
            <a:r>
              <a:rPr lang="ar-BH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الجغرافية.</a:t>
            </a:r>
          </a:p>
          <a:p>
            <a:pPr algn="r" rtl="1">
              <a:tabLst>
                <a:tab pos="7988300" algn="l"/>
              </a:tabLst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</a:p>
          <a:p>
            <a:pPr algn="r" rtl="1">
              <a:tabLst>
                <a:tab pos="7988300" algn="l"/>
              </a:tabLst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ب. ولاء بعض الزبائن لشركة بتلوك للاتصالات في ظل وجود منافسين يعتبر من التجزئة </a:t>
            </a:r>
            <a:r>
              <a:rPr lang="ar-BH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السلوكية.</a:t>
            </a:r>
          </a:p>
          <a:p>
            <a:pPr algn="r" rtl="1">
              <a:tabLst>
                <a:tab pos="7988300" algn="l"/>
              </a:tabLst>
            </a:pP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950450" indent="-9950450" algn="r" rtl="1">
              <a:tabLst>
                <a:tab pos="7988300" algn="l"/>
              </a:tabLst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ج. استهداف الجامعات الخاصة لخريجي المرحلة الثانوية والذين تبلغ أعمارهم 18 سنة تعتبر من التجزئة </a:t>
            </a:r>
            <a:r>
              <a:rPr lang="ar-BH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الديموغرافية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>
              <a:tabLst>
                <a:tab pos="7988300" algn="l"/>
              </a:tabLst>
            </a:pP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tabLst>
                <a:tab pos="7988300" algn="l"/>
              </a:tabLst>
            </a:pP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د.  يعتبر استهداف مكاتب السياحة لزبائن نمط حياتهم يعتمد على التغيير وحب السفر من التجزئة </a:t>
            </a:r>
            <a:r>
              <a:rPr lang="ar-BH" sz="2800" b="1" u="sng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النفسية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694845" y="255539"/>
            <a:ext cx="17235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الإجابة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8" name="Flowchart: Terminator 5">
            <a:hlinkClick r:id="rId2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Google Shape;606;p37">
            <a:extLst>
              <a:ext uri="{FF2B5EF4-FFF2-40B4-BE49-F238E27FC236}">
                <a16:creationId xmlns="" xmlns:a16="http://schemas.microsoft.com/office/drawing/2014/main" id="{CA1082C1-D19C-458F-914D-F763DB75211F}"/>
              </a:ext>
            </a:extLst>
          </p:cNvPr>
          <p:cNvGrpSpPr/>
          <p:nvPr/>
        </p:nvGrpSpPr>
        <p:grpSpPr>
          <a:xfrm>
            <a:off x="10988866" y="293301"/>
            <a:ext cx="751685" cy="838520"/>
            <a:chOff x="1923675" y="1633650"/>
            <a:chExt cx="436000" cy="435975"/>
          </a:xfrm>
        </p:grpSpPr>
        <p:sp>
          <p:nvSpPr>
            <p:cNvPr id="11" name="Google Shape;607;p37">
              <a:extLst>
                <a:ext uri="{FF2B5EF4-FFF2-40B4-BE49-F238E27FC236}">
                  <a16:creationId xmlns="" xmlns:a16="http://schemas.microsoft.com/office/drawing/2014/main" id="{9C155B24-112F-4A07-ABF7-EA6418F5B1BF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08;p37">
              <a:extLst>
                <a:ext uri="{FF2B5EF4-FFF2-40B4-BE49-F238E27FC236}">
                  <a16:creationId xmlns="" xmlns:a16="http://schemas.microsoft.com/office/drawing/2014/main" id="{3F49476E-E2C9-4011-AF4A-C440712C81CA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9;p37">
              <a:extLst>
                <a:ext uri="{FF2B5EF4-FFF2-40B4-BE49-F238E27FC236}">
                  <a16:creationId xmlns="" xmlns:a16="http://schemas.microsoft.com/office/drawing/2014/main" id="{ACF023FB-5CB3-44F8-9AED-BD3C35E41903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0;p37">
              <a:extLst>
                <a:ext uri="{FF2B5EF4-FFF2-40B4-BE49-F238E27FC236}">
                  <a16:creationId xmlns="" xmlns:a16="http://schemas.microsoft.com/office/drawing/2014/main" id="{A47F603C-C036-463A-A6B9-811ADF3925BB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1;p37">
              <a:extLst>
                <a:ext uri="{FF2B5EF4-FFF2-40B4-BE49-F238E27FC236}">
                  <a16:creationId xmlns="" xmlns:a16="http://schemas.microsoft.com/office/drawing/2014/main" id="{7DA0C76E-F7EB-45A0-B0E5-EB39B9AD423B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2;p37">
              <a:extLst>
                <a:ext uri="{FF2B5EF4-FFF2-40B4-BE49-F238E27FC236}">
                  <a16:creationId xmlns="" xmlns:a16="http://schemas.microsoft.com/office/drawing/2014/main" id="{E2BCEC9D-7E8B-4284-B82B-396981812F56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رابط مستقيم 18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9" y="0"/>
            <a:ext cx="1646183" cy="12680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24824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                       الفصل الرابع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تجزئة السوق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9237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at is a Consumer Marketing Strategy? (with pictures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88" y="-189742"/>
            <a:ext cx="3499408" cy="287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1849E94-9CB6-49E7-9ABC-71E9908F0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17" t="18148" r="35000" b="15152"/>
          <a:stretch/>
        </p:blipFill>
        <p:spPr>
          <a:xfrm>
            <a:off x="230548" y="2277661"/>
            <a:ext cx="2558658" cy="36735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مستطيل مستدير الزوايا 5"/>
          <p:cNvSpPr/>
          <p:nvPr/>
        </p:nvSpPr>
        <p:spPr>
          <a:xfrm>
            <a:off x="3018670" y="2455436"/>
            <a:ext cx="9768840" cy="3340618"/>
          </a:xfrm>
          <a:prstGeom prst="roundRect">
            <a:avLst>
              <a:gd name="adj" fmla="val 2893"/>
            </a:avLst>
          </a:prstGeom>
          <a:solidFill>
            <a:srgbClr val="F793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Google Shape;221;p14">
            <a:extLst>
              <a:ext uri="{FF2B5EF4-FFF2-40B4-BE49-F238E27FC236}">
                <a16:creationId xmlns="" xmlns:a16="http://schemas.microsoft.com/office/drawing/2014/main" id="{279A38AC-65AE-4B6F-A1B0-AD0B5116166B}"/>
              </a:ext>
            </a:extLst>
          </p:cNvPr>
          <p:cNvSpPr txBox="1">
            <a:spLocks/>
          </p:cNvSpPr>
          <p:nvPr/>
        </p:nvSpPr>
        <p:spPr>
          <a:xfrm>
            <a:off x="2935436" y="3132388"/>
            <a:ext cx="9935307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6600" dirty="0">
                <a:solidFill>
                  <a:srgbClr val="3A616A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تجزئة السوق</a:t>
            </a:r>
            <a:endParaRPr lang="en-US" sz="6600" dirty="0">
              <a:solidFill>
                <a:srgbClr val="3A616A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8" name="Google Shape;222;p14">
            <a:extLst>
              <a:ext uri="{FF2B5EF4-FFF2-40B4-BE49-F238E27FC236}">
                <a16:creationId xmlns="" xmlns:a16="http://schemas.microsoft.com/office/drawing/2014/main" id="{6CE6E763-DF88-4316-B12D-F9A5C2913CBA}"/>
              </a:ext>
            </a:extLst>
          </p:cNvPr>
          <p:cNvSpPr txBox="1">
            <a:spLocks/>
          </p:cNvSpPr>
          <p:nvPr/>
        </p:nvSpPr>
        <p:spPr>
          <a:xfrm>
            <a:off x="4163957" y="4227254"/>
            <a:ext cx="4819247" cy="78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السوق.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الأسواق.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مفهوم تجزئة السوق.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أسس تجزئة السوق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CEDEC22-1F28-4C8C-BF02-37F27CF7C1FE}"/>
              </a:ext>
            </a:extLst>
          </p:cNvPr>
          <p:cNvSpPr/>
          <p:nvPr/>
        </p:nvSpPr>
        <p:spPr>
          <a:xfrm>
            <a:off x="233332" y="5431388"/>
            <a:ext cx="2555874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الصفحات </a:t>
            </a:r>
            <a:r>
              <a:rPr lang="ar-BH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44-53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" name="مستطيل 7">
            <a:extLst>
              <a:ext uri="{FF2B5EF4-FFF2-40B4-BE49-F238E27FC236}">
                <a16:creationId xmlns="" xmlns:a16="http://schemas.microsoft.com/office/drawing/2014/main" id="{E823FB1C-1C89-4AAF-8C9A-6325A60C6658}"/>
              </a:ext>
            </a:extLst>
          </p:cNvPr>
          <p:cNvSpPr/>
          <p:nvPr/>
        </p:nvSpPr>
        <p:spPr>
          <a:xfrm>
            <a:off x="6969393" y="2444986"/>
            <a:ext cx="23535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cap="none" spc="0" dirty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الفصل </a:t>
            </a:r>
            <a:r>
              <a:rPr lang="ar-BH" sz="3600" cap="none" spc="0" dirty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الرابع</a:t>
            </a:r>
            <a:endParaRPr lang="ar-SA" sz="4800" cap="none" spc="0" dirty="0">
              <a:ln>
                <a:solidFill>
                  <a:srgbClr val="3A616A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9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مستقيم 9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042" y="130013"/>
            <a:ext cx="1646183" cy="1268068"/>
          </a:xfrm>
          <a:prstGeom prst="rect">
            <a:avLst/>
          </a:prstGeom>
        </p:spPr>
      </p:pic>
      <p:sp>
        <p:nvSpPr>
          <p:cNvPr id="13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24824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                       الفصل الرابع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تجزئة السوق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26612" y="1343717"/>
            <a:ext cx="11936960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66700" algn="r" rtl="1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يُتَوَقَع من الطالب بعد الانتهاء من هذا الدرس أن:</a:t>
            </a:r>
          </a:p>
          <a:p>
            <a:pPr marL="266700" algn="r" rtl="1"/>
            <a:endParaRPr lang="ar-SA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SA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يعرف مفهوم </a:t>
            </a:r>
            <a:r>
              <a:rPr lang="ar-BH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السوق وتجزئة السوق</a:t>
            </a:r>
            <a:r>
              <a:rPr lang="ar-SA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781050" indent="-514350" algn="r" rtl="1">
              <a:buFont typeface="+mj-lt"/>
              <a:buAutoNum type="arabicPeriod"/>
            </a:pPr>
            <a:endParaRPr lang="ar-SA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BH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يذكر أنواع الأسواق.</a:t>
            </a:r>
            <a:endParaRPr lang="ar-SA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endParaRPr lang="ar-SA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BH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يستنتج مزايا تجزئة السوق.</a:t>
            </a:r>
            <a:endParaRPr lang="ar-SA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endParaRPr lang="ar-SA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BH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يصنف أسس تجزئة السوق.</a:t>
            </a:r>
            <a:endParaRPr lang="ar-SA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r>
              <a:rPr lang="ar-SA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266700" algn="r" rtl="1"/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22615" y="255539"/>
            <a:ext cx="36679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أهداف الدرس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=""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 flipH="1">
            <a:off x="11056602" y="302643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=""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=""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=""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=""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=""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=""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=""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5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رابط مستقيم 15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9" y="0"/>
            <a:ext cx="1646183" cy="1268068"/>
          </a:xfrm>
          <a:prstGeom prst="rect">
            <a:avLst/>
          </a:prstGeom>
        </p:spPr>
      </p:pic>
      <p:sp>
        <p:nvSpPr>
          <p:cNvPr id="18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24824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                       الفصل الرابع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تجزئة السوق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 rtl="1"/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215739" y="286674"/>
            <a:ext cx="37529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مفهوم السوق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BD423D89-EABD-43EF-96BE-C6CA2448C67A}"/>
              </a:ext>
            </a:extLst>
          </p:cNvPr>
          <p:cNvSpPr/>
          <p:nvPr/>
        </p:nvSpPr>
        <p:spPr>
          <a:xfrm>
            <a:off x="6091517" y="2489230"/>
            <a:ext cx="5721493" cy="3400581"/>
          </a:xfrm>
          <a:prstGeom prst="roundRect">
            <a:avLst>
              <a:gd name="adj" fmla="val 7284"/>
            </a:avLst>
          </a:prstGeom>
          <a:solidFill>
            <a:srgbClr val="A2B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just" rtl="1"/>
            <a:r>
              <a:rPr lang="ar-BH" sz="3600" b="1" dirty="0">
                <a:solidFill>
                  <a:srgbClr val="C1301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السوق  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جميع المستهلكين المحتملين الذين يتشابهون في حاجاتهم ورغباتهم، والذين لديهم المقدرة والرغبة في القيام بعملية التبادل من أجل إشباع تلك الحاجات والرغبات.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7" name="Group 20"/>
          <p:cNvGrpSpPr/>
          <p:nvPr/>
        </p:nvGrpSpPr>
        <p:grpSpPr>
          <a:xfrm>
            <a:off x="919753" y="1538908"/>
            <a:ext cx="4196848" cy="4176464"/>
            <a:chOff x="2627784" y="1988840"/>
            <a:chExt cx="4196848" cy="4176464"/>
          </a:xfrm>
        </p:grpSpPr>
        <p:sp>
          <p:nvSpPr>
            <p:cNvPr id="33" name="Freeform 6"/>
            <p:cNvSpPr/>
            <p:nvPr/>
          </p:nvSpPr>
          <p:spPr>
            <a:xfrm>
              <a:off x="3880779" y="1988840"/>
              <a:ext cx="2742048" cy="2073970"/>
            </a:xfrm>
            <a:custGeom>
              <a:avLst/>
              <a:gdLst>
                <a:gd name="connsiteX0" fmla="*/ 672724 w 2176259"/>
                <a:gd name="connsiteY0" fmla="*/ 0 h 1646031"/>
                <a:gd name="connsiteX1" fmla="*/ 2124457 w 2176259"/>
                <a:gd name="connsiteY1" fmla="*/ 864036 h 1646031"/>
                <a:gd name="connsiteX2" fmla="*/ 2176259 w 2176259"/>
                <a:gd name="connsiteY2" fmla="*/ 971569 h 1646031"/>
                <a:gd name="connsiteX3" fmla="*/ 1501797 w 2176259"/>
                <a:gd name="connsiteY3" fmla="*/ 1646031 h 1646031"/>
                <a:gd name="connsiteX4" fmla="*/ 0 w 2176259"/>
                <a:gd name="connsiteY4" fmla="*/ 144234 h 1646031"/>
                <a:gd name="connsiteX5" fmla="*/ 30081 w 2176259"/>
                <a:gd name="connsiteY5" fmla="*/ 129744 h 1646031"/>
                <a:gd name="connsiteX6" fmla="*/ 672724 w 2176259"/>
                <a:gd name="connsiteY6" fmla="*/ 0 h 1646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6259" h="1646031">
                  <a:moveTo>
                    <a:pt x="672724" y="0"/>
                  </a:moveTo>
                  <a:cubicBezTo>
                    <a:pt x="1299602" y="0"/>
                    <a:pt x="1844878" y="349377"/>
                    <a:pt x="2124457" y="864036"/>
                  </a:cubicBezTo>
                  <a:lnTo>
                    <a:pt x="2176259" y="971569"/>
                  </a:lnTo>
                  <a:lnTo>
                    <a:pt x="1501797" y="1646031"/>
                  </a:lnTo>
                  <a:lnTo>
                    <a:pt x="0" y="144234"/>
                  </a:lnTo>
                  <a:lnTo>
                    <a:pt x="30081" y="129744"/>
                  </a:lnTo>
                  <a:cubicBezTo>
                    <a:pt x="227604" y="46199"/>
                    <a:pt x="444769" y="0"/>
                    <a:pt x="672724" y="0"/>
                  </a:cubicBezTo>
                  <a:close/>
                </a:path>
              </a:pathLst>
            </a:custGeom>
            <a:solidFill>
              <a:srgbClr val="009ADA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cap="small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4" name="Freeform 7"/>
            <p:cNvSpPr/>
            <p:nvPr/>
          </p:nvSpPr>
          <p:spPr>
            <a:xfrm>
              <a:off x="4744402" y="3221449"/>
              <a:ext cx="2080230" cy="2746119"/>
            </a:xfrm>
            <a:custGeom>
              <a:avLst/>
              <a:gdLst>
                <a:gd name="connsiteX0" fmla="*/ 1506765 w 1650999"/>
                <a:gd name="connsiteY0" fmla="*/ 0 h 2179490"/>
                <a:gd name="connsiteX1" fmla="*/ 1521255 w 1650999"/>
                <a:gd name="connsiteY1" fmla="*/ 30081 h 2179490"/>
                <a:gd name="connsiteX2" fmla="*/ 1650999 w 1650999"/>
                <a:gd name="connsiteY2" fmla="*/ 672724 h 2179490"/>
                <a:gd name="connsiteX3" fmla="*/ 786964 w 1650999"/>
                <a:gd name="connsiteY3" fmla="*/ 2124457 h 2179490"/>
                <a:gd name="connsiteX4" fmla="*/ 672724 w 1650999"/>
                <a:gd name="connsiteY4" fmla="*/ 2179490 h 2179490"/>
                <a:gd name="connsiteX5" fmla="*/ 0 w 1650999"/>
                <a:gd name="connsiteY5" fmla="*/ 1506766 h 21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0999" h="2179490">
                  <a:moveTo>
                    <a:pt x="1506765" y="0"/>
                  </a:moveTo>
                  <a:lnTo>
                    <a:pt x="1521255" y="30081"/>
                  </a:lnTo>
                  <a:cubicBezTo>
                    <a:pt x="1604801" y="227603"/>
                    <a:pt x="1650999" y="444769"/>
                    <a:pt x="1650999" y="672724"/>
                  </a:cubicBezTo>
                  <a:cubicBezTo>
                    <a:pt x="1650999" y="1299602"/>
                    <a:pt x="1301622" y="1844878"/>
                    <a:pt x="786964" y="2124457"/>
                  </a:cubicBezTo>
                  <a:lnTo>
                    <a:pt x="672724" y="2179490"/>
                  </a:lnTo>
                  <a:lnTo>
                    <a:pt x="0" y="1506766"/>
                  </a:lnTo>
                  <a:close/>
                </a:path>
              </a:pathLst>
            </a:custGeom>
            <a:solidFill>
              <a:srgbClr val="90CC2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cap="small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5" name="Freeform 8"/>
            <p:cNvSpPr/>
            <p:nvPr/>
          </p:nvSpPr>
          <p:spPr>
            <a:xfrm>
              <a:off x="2834049" y="4091457"/>
              <a:ext cx="2741966" cy="2073847"/>
            </a:xfrm>
            <a:custGeom>
              <a:avLst/>
              <a:gdLst>
                <a:gd name="connsiteX0" fmla="*/ 674494 w 2176194"/>
                <a:gd name="connsiteY0" fmla="*/ 0 h 1645933"/>
                <a:gd name="connsiteX1" fmla="*/ 2176194 w 2176194"/>
                <a:gd name="connsiteY1" fmla="*/ 1501700 h 1645933"/>
                <a:gd name="connsiteX2" fmla="*/ 2146116 w 2176194"/>
                <a:gd name="connsiteY2" fmla="*/ 1516189 h 1645933"/>
                <a:gd name="connsiteX3" fmla="*/ 1503472 w 2176194"/>
                <a:gd name="connsiteY3" fmla="*/ 1645933 h 1645933"/>
                <a:gd name="connsiteX4" fmla="*/ 51739 w 2176194"/>
                <a:gd name="connsiteY4" fmla="*/ 781898 h 1645933"/>
                <a:gd name="connsiteX5" fmla="*/ 0 w 2176194"/>
                <a:gd name="connsiteY5" fmla="*/ 674494 h 164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6194" h="1645933">
                  <a:moveTo>
                    <a:pt x="674494" y="0"/>
                  </a:moveTo>
                  <a:lnTo>
                    <a:pt x="2176194" y="1501700"/>
                  </a:lnTo>
                  <a:lnTo>
                    <a:pt x="2146116" y="1516189"/>
                  </a:lnTo>
                  <a:cubicBezTo>
                    <a:pt x="1948593" y="1599735"/>
                    <a:pt x="1731428" y="1645933"/>
                    <a:pt x="1503472" y="1645933"/>
                  </a:cubicBezTo>
                  <a:cubicBezTo>
                    <a:pt x="876595" y="1645933"/>
                    <a:pt x="331318" y="1296556"/>
                    <a:pt x="51739" y="781898"/>
                  </a:cubicBezTo>
                  <a:lnTo>
                    <a:pt x="0" y="674494"/>
                  </a:lnTo>
                  <a:close/>
                </a:path>
              </a:pathLst>
            </a:custGeom>
            <a:solidFill>
              <a:srgbClr val="FCE5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cap="small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6" name="Freeform 9"/>
            <p:cNvSpPr/>
            <p:nvPr/>
          </p:nvSpPr>
          <p:spPr>
            <a:xfrm>
              <a:off x="2627784" y="2179271"/>
              <a:ext cx="2076677" cy="2743807"/>
            </a:xfrm>
            <a:custGeom>
              <a:avLst/>
              <a:gdLst>
                <a:gd name="connsiteX0" fmla="*/ 974468 w 1648179"/>
                <a:gd name="connsiteY0" fmla="*/ 0 h 2177655"/>
                <a:gd name="connsiteX1" fmla="*/ 1648179 w 1648179"/>
                <a:gd name="connsiteY1" fmla="*/ 673711 h 2177655"/>
                <a:gd name="connsiteX2" fmla="*/ 144234 w 1648179"/>
                <a:gd name="connsiteY2" fmla="*/ 2177655 h 2177655"/>
                <a:gd name="connsiteX3" fmla="*/ 129744 w 1648179"/>
                <a:gd name="connsiteY3" fmla="*/ 2147575 h 2177655"/>
                <a:gd name="connsiteX4" fmla="*/ 0 w 1648179"/>
                <a:gd name="connsiteY4" fmla="*/ 1504931 h 2177655"/>
                <a:gd name="connsiteX5" fmla="*/ 864036 w 1648179"/>
                <a:gd name="connsiteY5" fmla="*/ 53198 h 217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8179" h="2177655">
                  <a:moveTo>
                    <a:pt x="974468" y="0"/>
                  </a:moveTo>
                  <a:lnTo>
                    <a:pt x="1648179" y="673711"/>
                  </a:lnTo>
                  <a:lnTo>
                    <a:pt x="144234" y="2177655"/>
                  </a:lnTo>
                  <a:lnTo>
                    <a:pt x="129744" y="2147575"/>
                  </a:lnTo>
                  <a:cubicBezTo>
                    <a:pt x="46199" y="1950052"/>
                    <a:pt x="0" y="1732887"/>
                    <a:pt x="0" y="1504931"/>
                  </a:cubicBezTo>
                  <a:cubicBezTo>
                    <a:pt x="0" y="878053"/>
                    <a:pt x="349377" y="332777"/>
                    <a:pt x="864036" y="53198"/>
                  </a:cubicBezTo>
                  <a:close/>
                </a:path>
              </a:pathLst>
            </a:custGeom>
            <a:solidFill>
              <a:srgbClr val="FD85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cap="small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37" name="Oval 19"/>
          <p:cNvSpPr/>
          <p:nvPr/>
        </p:nvSpPr>
        <p:spPr>
          <a:xfrm>
            <a:off x="3929421" y="3101242"/>
            <a:ext cx="341752" cy="341752"/>
          </a:xfrm>
          <a:prstGeom prst="ellipse">
            <a:avLst/>
          </a:prstGeom>
          <a:solidFill>
            <a:srgbClr val="005C8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</a:p>
        </p:txBody>
      </p:sp>
      <p:sp>
        <p:nvSpPr>
          <p:cNvPr id="38" name="Oval 21"/>
          <p:cNvSpPr/>
          <p:nvPr/>
        </p:nvSpPr>
        <p:spPr>
          <a:xfrm>
            <a:off x="1809502" y="3802824"/>
            <a:ext cx="341752" cy="341752"/>
          </a:xfrm>
          <a:prstGeom prst="ellipse">
            <a:avLst/>
          </a:prstGeom>
          <a:solidFill>
            <a:srgbClr val="A69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</a:p>
        </p:txBody>
      </p:sp>
      <p:sp>
        <p:nvSpPr>
          <p:cNvPr id="39" name="Oval 22"/>
          <p:cNvSpPr/>
          <p:nvPr/>
        </p:nvSpPr>
        <p:spPr>
          <a:xfrm>
            <a:off x="2514562" y="2429765"/>
            <a:ext cx="341752" cy="341752"/>
          </a:xfrm>
          <a:prstGeom prst="ellipse">
            <a:avLst/>
          </a:prstGeom>
          <a:solidFill>
            <a:srgbClr val="984D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</a:p>
        </p:txBody>
      </p:sp>
      <p:sp>
        <p:nvSpPr>
          <p:cNvPr id="40" name="Oval 23"/>
          <p:cNvSpPr/>
          <p:nvPr/>
        </p:nvSpPr>
        <p:spPr>
          <a:xfrm>
            <a:off x="3266847" y="4503735"/>
            <a:ext cx="341752" cy="341752"/>
          </a:xfrm>
          <a:prstGeom prst="ellipse">
            <a:avLst/>
          </a:prstGeom>
          <a:solidFill>
            <a:srgbClr val="577C1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45" name="TextBox 5"/>
          <p:cNvSpPr txBox="1"/>
          <p:nvPr/>
        </p:nvSpPr>
        <p:spPr>
          <a:xfrm>
            <a:off x="2752420" y="2003944"/>
            <a:ext cx="182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srgbClr val="005C85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الحاجة أو الرغبة في المنتج</a:t>
            </a:r>
            <a:endParaRPr lang="en-US" sz="2400" b="1" dirty="0">
              <a:solidFill>
                <a:srgbClr val="005C8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TextBox 18"/>
          <p:cNvSpPr txBox="1"/>
          <p:nvPr/>
        </p:nvSpPr>
        <p:spPr>
          <a:xfrm>
            <a:off x="3889732" y="3680725"/>
            <a:ext cx="1154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577C13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الاهتمام بالمنتج</a:t>
            </a:r>
            <a:endParaRPr lang="en-US" sz="2800" b="1" dirty="0">
              <a:solidFill>
                <a:srgbClr val="577C1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1459182" y="4763217"/>
            <a:ext cx="1795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BH" sz="2800" b="1" dirty="0">
                <a:solidFill>
                  <a:srgbClr val="A69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القدرة الشرائية</a:t>
            </a:r>
            <a:endParaRPr lang="en-US" sz="2800" b="1" dirty="0">
              <a:solidFill>
                <a:srgbClr val="A69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TextBox 25"/>
          <p:cNvSpPr txBox="1"/>
          <p:nvPr/>
        </p:nvSpPr>
        <p:spPr>
          <a:xfrm>
            <a:off x="1094810" y="2576501"/>
            <a:ext cx="1438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984D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الاستعداد للشراء</a:t>
            </a:r>
            <a:endParaRPr lang="en-US" sz="2800" b="1" dirty="0">
              <a:solidFill>
                <a:srgbClr val="984D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9" name="Ellipse 256"/>
          <p:cNvGrpSpPr>
            <a:grpSpLocks/>
          </p:cNvGrpSpPr>
          <p:nvPr/>
        </p:nvGrpSpPr>
        <p:grpSpPr bwMode="auto">
          <a:xfrm>
            <a:off x="804409" y="5779599"/>
            <a:ext cx="4427537" cy="647824"/>
            <a:chOff x="4712208" y="4803648"/>
            <a:chExt cx="2822448" cy="621792"/>
          </a:xfrm>
        </p:grpSpPr>
        <p:pic>
          <p:nvPicPr>
            <p:cNvPr id="50" name="Ellipse 256"/>
            <p:cNvPicPr>
              <a:picLocks noChangeArrowheads="1"/>
            </p:cNvPicPr>
            <p:nvPr/>
          </p:nvPicPr>
          <p:blipFill>
            <a:blip r:embed="rId2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208" y="4803648"/>
              <a:ext cx="2822448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 Box 369"/>
            <p:cNvSpPr txBox="1">
              <a:spLocks noChangeArrowheads="1"/>
            </p:cNvSpPr>
            <p:nvPr/>
          </p:nvSpPr>
          <p:spPr bwMode="auto">
            <a:xfrm>
              <a:off x="5129610" y="4897422"/>
              <a:ext cx="1985245" cy="4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72" name="Rectangle 6">
            <a:extLst>
              <a:ext uri="{FF2B5EF4-FFF2-40B4-BE49-F238E27FC236}">
                <a16:creationId xmlns="" xmlns:a16="http://schemas.microsoft.com/office/drawing/2014/main" id="{42327948-F23B-418B-9D66-E80B78CAD95C}"/>
              </a:ext>
            </a:extLst>
          </p:cNvPr>
          <p:cNvSpPr/>
          <p:nvPr/>
        </p:nvSpPr>
        <p:spPr>
          <a:xfrm>
            <a:off x="999764" y="5826289"/>
            <a:ext cx="4267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2800" b="1" dirty="0">
                <a:ln w="9525">
                  <a:noFill/>
                  <a:prstDash val="solid"/>
                </a:ln>
                <a:latin typeface="Sakkal Majalla" panose="02000000000000000000" pitchFamily="2" charset="-78"/>
                <a:cs typeface="Sakkal Majalla" panose="02000000000000000000" pitchFamily="2" charset="-78"/>
              </a:rPr>
              <a:t>أربع معايير ليصبح الفرد مستهلكًا محتملًا</a:t>
            </a:r>
            <a:endParaRPr lang="en-US" sz="2800" b="1" dirty="0">
              <a:ln w="9525">
                <a:noFill/>
                <a:prstDash val="solid"/>
              </a:ln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رابط مستقيم 4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9" y="0"/>
            <a:ext cx="1646183" cy="1268068"/>
          </a:xfrm>
          <a:prstGeom prst="rect">
            <a:avLst/>
          </a:prstGeom>
        </p:spPr>
      </p:pic>
      <p:sp>
        <p:nvSpPr>
          <p:cNvPr id="52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24824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                       الفصل الرابع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تجزئة السوق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115847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0" indent="-514350" algn="r" rtl="1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endParaRPr lang="en-US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423718" y="286674"/>
            <a:ext cx="3055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أنواع الأسواق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029393838"/>
              </p:ext>
            </p:extLst>
          </p:nvPr>
        </p:nvGraphicFramePr>
        <p:xfrm>
          <a:off x="376518" y="1398495"/>
          <a:ext cx="11494837" cy="4921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حركة الأسواق الاستهلاكية في الأعياد تتراجع 80٪ عنها في العام الماضي |  Journalali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145" y="1744242"/>
            <a:ext cx="3295991" cy="159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متى يتخلص سوق النفط السعودي من الارباك؟ - قناة العالم الاخبارية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76" y="1744242"/>
            <a:ext cx="2756648" cy="159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رابط مستقيم 33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9" y="0"/>
            <a:ext cx="1646183" cy="1268068"/>
          </a:xfrm>
          <a:prstGeom prst="rect">
            <a:avLst/>
          </a:prstGeom>
        </p:spPr>
      </p:pic>
      <p:sp>
        <p:nvSpPr>
          <p:cNvPr id="36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24824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                       الفصل الرابع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تجزئة السوق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556602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595769" y="286674"/>
            <a:ext cx="47115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مفهوم تجزئة السوق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CBBC1B2-5E97-458D-A9AD-86460517DBB9}"/>
              </a:ext>
            </a:extLst>
          </p:cNvPr>
          <p:cNvSpPr/>
          <p:nvPr/>
        </p:nvSpPr>
        <p:spPr>
          <a:xfrm>
            <a:off x="5949956" y="1960001"/>
            <a:ext cx="5806731" cy="3842959"/>
          </a:xfrm>
          <a:prstGeom prst="roundRect">
            <a:avLst>
              <a:gd name="adj" fmla="val 3719"/>
            </a:avLst>
          </a:prstGeom>
          <a:solidFill>
            <a:srgbClr val="A2B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3663" lvl="0" indent="-93663" algn="just" rtl="1">
              <a:lnSpc>
                <a:spcPct val="90000"/>
              </a:lnSpc>
              <a:spcBef>
                <a:spcPts val="1000"/>
              </a:spcBef>
            </a:pPr>
            <a:r>
              <a:rPr lang="ar-BH" sz="4000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تجزئة السوق </a:t>
            </a: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</a:t>
            </a:r>
            <a:r>
              <a:rPr lang="ar-BH" sz="4000" dirty="0">
                <a:solidFill>
                  <a:schemeClr val="bg1"/>
                </a:solidFill>
                <a:latin typeface="Sakkal Majalla" panose="02000000000000000000" pitchFamily="2" charset="-78"/>
                <a:cs typeface="Sultan bold" pitchFamily="2" charset="-78"/>
              </a:rPr>
              <a:t> </a:t>
            </a:r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عملية تقسيم السوق إلى مجموعات واضحة على أساس المشترين أو المستهلكين الذين يحتاجون إلى سلع مختلفة أو مزيج تسويقي مختلف.</a:t>
            </a:r>
            <a:endParaRPr lang="en-US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 descr="كيف تؤثر التغيرات الديموغرافية على الاقتصادات 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91" y="1855694"/>
            <a:ext cx="5483700" cy="394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رابط مستقيم 33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9" y="0"/>
            <a:ext cx="1646183" cy="1268068"/>
          </a:xfrm>
          <a:prstGeom prst="rect">
            <a:avLst/>
          </a:prstGeom>
        </p:spPr>
      </p:pic>
      <p:sp>
        <p:nvSpPr>
          <p:cNvPr id="36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24824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                       الفصل الرابع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تجزئة السوق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2701892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837824" y="286674"/>
            <a:ext cx="42274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مزايا تجزئة السوق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3867428520"/>
              </p:ext>
            </p:extLst>
          </p:nvPr>
        </p:nvGraphicFramePr>
        <p:xfrm>
          <a:off x="349625" y="1335539"/>
          <a:ext cx="10797988" cy="5091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مستطيل 3"/>
          <p:cNvSpPr/>
          <p:nvPr/>
        </p:nvSpPr>
        <p:spPr>
          <a:xfrm rot="5400000">
            <a:off x="9709911" y="3527538"/>
            <a:ext cx="2983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ultan bold" pitchFamily="2" charset="-78"/>
              </a:rPr>
              <a:t>مزايا تجزئة السوق</a:t>
            </a:r>
            <a:endParaRPr lang="ar-SA" sz="400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ultan bold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395792" y="1547492"/>
            <a:ext cx="54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مستطيل 44"/>
          <p:cNvSpPr/>
          <p:nvPr/>
        </p:nvSpPr>
        <p:spPr>
          <a:xfrm>
            <a:off x="9903068" y="2502736"/>
            <a:ext cx="54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مستطيل 46"/>
          <p:cNvSpPr/>
          <p:nvPr/>
        </p:nvSpPr>
        <p:spPr>
          <a:xfrm>
            <a:off x="9805946" y="3478993"/>
            <a:ext cx="54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مستطيل 52"/>
          <p:cNvSpPr/>
          <p:nvPr/>
        </p:nvSpPr>
        <p:spPr>
          <a:xfrm>
            <a:off x="9918550" y="4383974"/>
            <a:ext cx="54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مستطيل 53"/>
          <p:cNvSpPr/>
          <p:nvPr/>
        </p:nvSpPr>
        <p:spPr>
          <a:xfrm>
            <a:off x="10395792" y="5369756"/>
            <a:ext cx="54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رابط مستقيم 34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9" y="0"/>
            <a:ext cx="1646183" cy="1268068"/>
          </a:xfrm>
          <a:prstGeom prst="rect">
            <a:avLst/>
          </a:prstGeom>
        </p:spPr>
      </p:pic>
      <p:sp>
        <p:nvSpPr>
          <p:cNvPr id="37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24824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                       الفصل الرابع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تجزئة السوق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1221816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45" grpId="0"/>
      <p:bldP spid="47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75526" y="1335539"/>
            <a:ext cx="11908215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r" rtl="1">
              <a:lnSpc>
                <a:spcPct val="90000"/>
              </a:lnSpc>
              <a:spcBef>
                <a:spcPts val="1000"/>
              </a:spcBef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818587" y="286674"/>
            <a:ext cx="42659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أسس تجزئة السوق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مجموعة 32"/>
          <p:cNvGrpSpPr/>
          <p:nvPr/>
        </p:nvGrpSpPr>
        <p:grpSpPr>
          <a:xfrm>
            <a:off x="297777" y="1426818"/>
            <a:ext cx="11619613" cy="4906747"/>
            <a:chOff x="297782" y="1952984"/>
            <a:chExt cx="8548437" cy="3519236"/>
          </a:xfrm>
        </p:grpSpPr>
        <p:sp>
          <p:nvSpPr>
            <p:cNvPr id="44" name="Freeform: Shape 2">
              <a:extLst>
                <a:ext uri="{FF2B5EF4-FFF2-40B4-BE49-F238E27FC236}">
                  <a16:creationId xmlns="" xmlns:a16="http://schemas.microsoft.com/office/drawing/2014/main" id="{109A7D86-122D-46D0-A1E0-6801D887C8ED}"/>
                </a:ext>
              </a:extLst>
            </p:cNvPr>
            <p:cNvSpPr/>
            <p:nvPr/>
          </p:nvSpPr>
          <p:spPr>
            <a:xfrm>
              <a:off x="4575008" y="1952985"/>
              <a:ext cx="3561347" cy="1759618"/>
            </a:xfrm>
            <a:custGeom>
              <a:avLst/>
              <a:gdLst>
                <a:gd name="connsiteX0" fmla="*/ 0 w 4748462"/>
                <a:gd name="connsiteY0" fmla="*/ 0 h 2346157"/>
                <a:gd name="connsiteX1" fmla="*/ 2045367 w 4748462"/>
                <a:gd name="connsiteY1" fmla="*/ 0 h 2346157"/>
                <a:gd name="connsiteX2" fmla="*/ 2045367 w 4748462"/>
                <a:gd name="connsiteY2" fmla="*/ 183643 h 2346157"/>
                <a:gd name="connsiteX3" fmla="*/ 2045368 w 4748462"/>
                <a:gd name="connsiteY3" fmla="*/ 183643 h 2346157"/>
                <a:gd name="connsiteX4" fmla="*/ 2045368 w 4748462"/>
                <a:gd name="connsiteY4" fmla="*/ 0 h 2346157"/>
                <a:gd name="connsiteX5" fmla="*/ 4748462 w 4748462"/>
                <a:gd name="connsiteY5" fmla="*/ 0 h 2346157"/>
                <a:gd name="connsiteX6" fmla="*/ 4748462 w 4748462"/>
                <a:gd name="connsiteY6" fmla="*/ 2045368 h 2346157"/>
                <a:gd name="connsiteX7" fmla="*/ 2045368 w 4748462"/>
                <a:gd name="connsiteY7" fmla="*/ 2045368 h 2346157"/>
                <a:gd name="connsiteX8" fmla="*/ 2045368 w 4748462"/>
                <a:gd name="connsiteY8" fmla="*/ 1836089 h 2346157"/>
                <a:gd name="connsiteX9" fmla="*/ 2045367 w 4748462"/>
                <a:gd name="connsiteY9" fmla="*/ 1836089 h 2346157"/>
                <a:gd name="connsiteX10" fmla="*/ 2045367 w 4748462"/>
                <a:gd name="connsiteY10" fmla="*/ 2346157 h 2346157"/>
                <a:gd name="connsiteX11" fmla="*/ 0 w 4748462"/>
                <a:gd name="connsiteY11" fmla="*/ 2346157 h 2346157"/>
                <a:gd name="connsiteX0" fmla="*/ 0 w 4748462"/>
                <a:gd name="connsiteY0" fmla="*/ 0 h 2346157"/>
                <a:gd name="connsiteX1" fmla="*/ 2045367 w 4748462"/>
                <a:gd name="connsiteY1" fmla="*/ 0 h 2346157"/>
                <a:gd name="connsiteX2" fmla="*/ 2045367 w 4748462"/>
                <a:gd name="connsiteY2" fmla="*/ 183643 h 2346157"/>
                <a:gd name="connsiteX3" fmla="*/ 2045368 w 4748462"/>
                <a:gd name="connsiteY3" fmla="*/ 183643 h 2346157"/>
                <a:gd name="connsiteX4" fmla="*/ 2045368 w 4748462"/>
                <a:gd name="connsiteY4" fmla="*/ 0 h 2346157"/>
                <a:gd name="connsiteX5" fmla="*/ 4748462 w 4748462"/>
                <a:gd name="connsiteY5" fmla="*/ 0 h 2346157"/>
                <a:gd name="connsiteX6" fmla="*/ 4748462 w 4748462"/>
                <a:gd name="connsiteY6" fmla="*/ 2045368 h 2346157"/>
                <a:gd name="connsiteX7" fmla="*/ 2045368 w 4748462"/>
                <a:gd name="connsiteY7" fmla="*/ 2045368 h 2346157"/>
                <a:gd name="connsiteX8" fmla="*/ 2045368 w 4748462"/>
                <a:gd name="connsiteY8" fmla="*/ 1836089 h 2346157"/>
                <a:gd name="connsiteX9" fmla="*/ 2045367 w 4748462"/>
                <a:gd name="connsiteY9" fmla="*/ 1836089 h 2346157"/>
                <a:gd name="connsiteX10" fmla="*/ 0 w 4748462"/>
                <a:gd name="connsiteY10" fmla="*/ 2346157 h 2346157"/>
                <a:gd name="connsiteX11" fmla="*/ 0 w 4748462"/>
                <a:gd name="connsiteY11" fmla="*/ 0 h 2346157"/>
                <a:gd name="connsiteX0" fmla="*/ 0 w 4748462"/>
                <a:gd name="connsiteY0" fmla="*/ 0 h 2346157"/>
                <a:gd name="connsiteX1" fmla="*/ 2045367 w 4748462"/>
                <a:gd name="connsiteY1" fmla="*/ 0 h 2346157"/>
                <a:gd name="connsiteX2" fmla="*/ 2045367 w 4748462"/>
                <a:gd name="connsiteY2" fmla="*/ 183643 h 2346157"/>
                <a:gd name="connsiteX3" fmla="*/ 2045368 w 4748462"/>
                <a:gd name="connsiteY3" fmla="*/ 183643 h 2346157"/>
                <a:gd name="connsiteX4" fmla="*/ 2045368 w 4748462"/>
                <a:gd name="connsiteY4" fmla="*/ 0 h 2346157"/>
                <a:gd name="connsiteX5" fmla="*/ 4748462 w 4748462"/>
                <a:gd name="connsiteY5" fmla="*/ 0 h 2346157"/>
                <a:gd name="connsiteX6" fmla="*/ 4748462 w 4748462"/>
                <a:gd name="connsiteY6" fmla="*/ 2045368 h 2346157"/>
                <a:gd name="connsiteX7" fmla="*/ 2045368 w 4748462"/>
                <a:gd name="connsiteY7" fmla="*/ 2045368 h 2346157"/>
                <a:gd name="connsiteX8" fmla="*/ 2045368 w 4748462"/>
                <a:gd name="connsiteY8" fmla="*/ 1836089 h 2346157"/>
                <a:gd name="connsiteX9" fmla="*/ 0 w 4748462"/>
                <a:gd name="connsiteY9" fmla="*/ 2346157 h 2346157"/>
                <a:gd name="connsiteX10" fmla="*/ 0 w 4748462"/>
                <a:gd name="connsiteY10" fmla="*/ 0 h 2346157"/>
                <a:gd name="connsiteX0" fmla="*/ 0 w 4748462"/>
                <a:gd name="connsiteY0" fmla="*/ 0 h 2346157"/>
                <a:gd name="connsiteX1" fmla="*/ 2045367 w 4748462"/>
                <a:gd name="connsiteY1" fmla="*/ 0 h 2346157"/>
                <a:gd name="connsiteX2" fmla="*/ 2045367 w 4748462"/>
                <a:gd name="connsiteY2" fmla="*/ 183643 h 2346157"/>
                <a:gd name="connsiteX3" fmla="*/ 2045368 w 4748462"/>
                <a:gd name="connsiteY3" fmla="*/ 183643 h 2346157"/>
                <a:gd name="connsiteX4" fmla="*/ 2045368 w 4748462"/>
                <a:gd name="connsiteY4" fmla="*/ 0 h 2346157"/>
                <a:gd name="connsiteX5" fmla="*/ 4748462 w 4748462"/>
                <a:gd name="connsiteY5" fmla="*/ 0 h 2346157"/>
                <a:gd name="connsiteX6" fmla="*/ 4748462 w 4748462"/>
                <a:gd name="connsiteY6" fmla="*/ 2045368 h 2346157"/>
                <a:gd name="connsiteX7" fmla="*/ 2045368 w 4748462"/>
                <a:gd name="connsiteY7" fmla="*/ 2045368 h 2346157"/>
                <a:gd name="connsiteX8" fmla="*/ 0 w 4748462"/>
                <a:gd name="connsiteY8" fmla="*/ 2346157 h 2346157"/>
                <a:gd name="connsiteX9" fmla="*/ 0 w 4748462"/>
                <a:gd name="connsiteY9" fmla="*/ 0 h 2346157"/>
                <a:gd name="connsiteX0" fmla="*/ 0 w 4748462"/>
                <a:gd name="connsiteY0" fmla="*/ 0 h 2346157"/>
                <a:gd name="connsiteX1" fmla="*/ 2045367 w 4748462"/>
                <a:gd name="connsiteY1" fmla="*/ 0 h 2346157"/>
                <a:gd name="connsiteX2" fmla="*/ 2045367 w 4748462"/>
                <a:gd name="connsiteY2" fmla="*/ 183643 h 2346157"/>
                <a:gd name="connsiteX3" fmla="*/ 2045368 w 4748462"/>
                <a:gd name="connsiteY3" fmla="*/ 0 h 2346157"/>
                <a:gd name="connsiteX4" fmla="*/ 4748462 w 4748462"/>
                <a:gd name="connsiteY4" fmla="*/ 0 h 2346157"/>
                <a:gd name="connsiteX5" fmla="*/ 4748462 w 4748462"/>
                <a:gd name="connsiteY5" fmla="*/ 2045368 h 2346157"/>
                <a:gd name="connsiteX6" fmla="*/ 2045368 w 4748462"/>
                <a:gd name="connsiteY6" fmla="*/ 2045368 h 2346157"/>
                <a:gd name="connsiteX7" fmla="*/ 0 w 4748462"/>
                <a:gd name="connsiteY7" fmla="*/ 2346157 h 2346157"/>
                <a:gd name="connsiteX8" fmla="*/ 0 w 4748462"/>
                <a:gd name="connsiteY8" fmla="*/ 0 h 2346157"/>
                <a:gd name="connsiteX0" fmla="*/ 0 w 4748462"/>
                <a:gd name="connsiteY0" fmla="*/ 0 h 2346157"/>
                <a:gd name="connsiteX1" fmla="*/ 2045367 w 4748462"/>
                <a:gd name="connsiteY1" fmla="*/ 0 h 2346157"/>
                <a:gd name="connsiteX2" fmla="*/ 2045368 w 4748462"/>
                <a:gd name="connsiteY2" fmla="*/ 0 h 2346157"/>
                <a:gd name="connsiteX3" fmla="*/ 4748462 w 4748462"/>
                <a:gd name="connsiteY3" fmla="*/ 0 h 2346157"/>
                <a:gd name="connsiteX4" fmla="*/ 4748462 w 4748462"/>
                <a:gd name="connsiteY4" fmla="*/ 2045368 h 2346157"/>
                <a:gd name="connsiteX5" fmla="*/ 2045368 w 4748462"/>
                <a:gd name="connsiteY5" fmla="*/ 2045368 h 2346157"/>
                <a:gd name="connsiteX6" fmla="*/ 0 w 4748462"/>
                <a:gd name="connsiteY6" fmla="*/ 2346157 h 2346157"/>
                <a:gd name="connsiteX7" fmla="*/ 0 w 4748462"/>
                <a:gd name="connsiteY7" fmla="*/ 0 h 2346157"/>
                <a:gd name="connsiteX0" fmla="*/ 0 w 4748462"/>
                <a:gd name="connsiteY0" fmla="*/ 0 h 2346157"/>
                <a:gd name="connsiteX1" fmla="*/ 2045367 w 4748462"/>
                <a:gd name="connsiteY1" fmla="*/ 0 h 2346157"/>
                <a:gd name="connsiteX2" fmla="*/ 4748462 w 4748462"/>
                <a:gd name="connsiteY2" fmla="*/ 0 h 2346157"/>
                <a:gd name="connsiteX3" fmla="*/ 4748462 w 4748462"/>
                <a:gd name="connsiteY3" fmla="*/ 2045368 h 2346157"/>
                <a:gd name="connsiteX4" fmla="*/ 2045368 w 4748462"/>
                <a:gd name="connsiteY4" fmla="*/ 2045368 h 2346157"/>
                <a:gd name="connsiteX5" fmla="*/ 0 w 4748462"/>
                <a:gd name="connsiteY5" fmla="*/ 2346157 h 2346157"/>
                <a:gd name="connsiteX6" fmla="*/ 0 w 4748462"/>
                <a:gd name="connsiteY6" fmla="*/ 0 h 2346157"/>
                <a:gd name="connsiteX0" fmla="*/ 0 w 4748462"/>
                <a:gd name="connsiteY0" fmla="*/ 2346157 h 2346157"/>
                <a:gd name="connsiteX1" fmla="*/ 2045367 w 4748462"/>
                <a:gd name="connsiteY1" fmla="*/ 0 h 2346157"/>
                <a:gd name="connsiteX2" fmla="*/ 4748462 w 4748462"/>
                <a:gd name="connsiteY2" fmla="*/ 0 h 2346157"/>
                <a:gd name="connsiteX3" fmla="*/ 4748462 w 4748462"/>
                <a:gd name="connsiteY3" fmla="*/ 2045368 h 2346157"/>
                <a:gd name="connsiteX4" fmla="*/ 2045368 w 4748462"/>
                <a:gd name="connsiteY4" fmla="*/ 2045368 h 2346157"/>
                <a:gd name="connsiteX5" fmla="*/ 0 w 4748462"/>
                <a:gd name="connsiteY5" fmla="*/ 2346157 h 234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8462" h="2346157">
                  <a:moveTo>
                    <a:pt x="0" y="2346157"/>
                  </a:moveTo>
                  <a:lnTo>
                    <a:pt x="2045367" y="0"/>
                  </a:lnTo>
                  <a:lnTo>
                    <a:pt x="4748462" y="0"/>
                  </a:lnTo>
                  <a:lnTo>
                    <a:pt x="4748462" y="2045368"/>
                  </a:lnTo>
                  <a:lnTo>
                    <a:pt x="2045368" y="2045368"/>
                  </a:lnTo>
                  <a:lnTo>
                    <a:pt x="0" y="2346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5" name="Freeform: Shape 3">
              <a:extLst>
                <a:ext uri="{FF2B5EF4-FFF2-40B4-BE49-F238E27FC236}">
                  <a16:creationId xmlns="" xmlns:a16="http://schemas.microsoft.com/office/drawing/2014/main" id="{067351C6-CA15-4E72-918C-2837C7558296}"/>
                </a:ext>
              </a:extLst>
            </p:cNvPr>
            <p:cNvSpPr/>
            <p:nvPr/>
          </p:nvSpPr>
          <p:spPr>
            <a:xfrm>
              <a:off x="1070811" y="1952985"/>
              <a:ext cx="3504199" cy="1759618"/>
            </a:xfrm>
            <a:custGeom>
              <a:avLst/>
              <a:gdLst>
                <a:gd name="connsiteX0" fmla="*/ 0 w 4672265"/>
                <a:gd name="connsiteY0" fmla="*/ 0 h 2346157"/>
                <a:gd name="connsiteX1" fmla="*/ 2699085 w 4672265"/>
                <a:gd name="connsiteY1" fmla="*/ 0 h 2346157"/>
                <a:gd name="connsiteX2" fmla="*/ 2703094 w 4672265"/>
                <a:gd name="connsiteY2" fmla="*/ 0 h 2346157"/>
                <a:gd name="connsiteX3" fmla="*/ 4672265 w 4672265"/>
                <a:gd name="connsiteY3" fmla="*/ 0 h 2346157"/>
                <a:gd name="connsiteX4" fmla="*/ 4672265 w 4672265"/>
                <a:gd name="connsiteY4" fmla="*/ 2346157 h 2346157"/>
                <a:gd name="connsiteX5" fmla="*/ 2699085 w 4672265"/>
                <a:gd name="connsiteY5" fmla="*/ 2346157 h 2346157"/>
                <a:gd name="connsiteX6" fmla="*/ 2699085 w 4672265"/>
                <a:gd name="connsiteY6" fmla="*/ 2045368 h 2346157"/>
                <a:gd name="connsiteX7" fmla="*/ 0 w 4672265"/>
                <a:gd name="connsiteY7" fmla="*/ 2045368 h 2346157"/>
                <a:gd name="connsiteX0" fmla="*/ 0 w 4672265"/>
                <a:gd name="connsiteY0" fmla="*/ 0 h 2346157"/>
                <a:gd name="connsiteX1" fmla="*/ 2699085 w 4672265"/>
                <a:gd name="connsiteY1" fmla="*/ 0 h 2346157"/>
                <a:gd name="connsiteX2" fmla="*/ 2703094 w 4672265"/>
                <a:gd name="connsiteY2" fmla="*/ 0 h 2346157"/>
                <a:gd name="connsiteX3" fmla="*/ 4672265 w 4672265"/>
                <a:gd name="connsiteY3" fmla="*/ 2346157 h 2346157"/>
                <a:gd name="connsiteX4" fmla="*/ 2699085 w 4672265"/>
                <a:gd name="connsiteY4" fmla="*/ 2346157 h 2346157"/>
                <a:gd name="connsiteX5" fmla="*/ 2699085 w 4672265"/>
                <a:gd name="connsiteY5" fmla="*/ 2045368 h 2346157"/>
                <a:gd name="connsiteX6" fmla="*/ 0 w 4672265"/>
                <a:gd name="connsiteY6" fmla="*/ 2045368 h 2346157"/>
                <a:gd name="connsiteX7" fmla="*/ 0 w 4672265"/>
                <a:gd name="connsiteY7" fmla="*/ 0 h 2346157"/>
                <a:gd name="connsiteX0" fmla="*/ 0 w 4672265"/>
                <a:gd name="connsiteY0" fmla="*/ 0 h 2346157"/>
                <a:gd name="connsiteX1" fmla="*/ 2699085 w 4672265"/>
                <a:gd name="connsiteY1" fmla="*/ 0 h 2346157"/>
                <a:gd name="connsiteX2" fmla="*/ 2703094 w 4672265"/>
                <a:gd name="connsiteY2" fmla="*/ 0 h 2346157"/>
                <a:gd name="connsiteX3" fmla="*/ 4672265 w 4672265"/>
                <a:gd name="connsiteY3" fmla="*/ 2346157 h 2346157"/>
                <a:gd name="connsiteX4" fmla="*/ 2699085 w 4672265"/>
                <a:gd name="connsiteY4" fmla="*/ 2045368 h 2346157"/>
                <a:gd name="connsiteX5" fmla="*/ 0 w 4672265"/>
                <a:gd name="connsiteY5" fmla="*/ 2045368 h 2346157"/>
                <a:gd name="connsiteX6" fmla="*/ 0 w 4672265"/>
                <a:gd name="connsiteY6" fmla="*/ 0 h 234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2265" h="2346157">
                  <a:moveTo>
                    <a:pt x="0" y="0"/>
                  </a:moveTo>
                  <a:lnTo>
                    <a:pt x="2699085" y="0"/>
                  </a:lnTo>
                  <a:lnTo>
                    <a:pt x="2703094" y="0"/>
                  </a:lnTo>
                  <a:lnTo>
                    <a:pt x="4672265" y="2346157"/>
                  </a:lnTo>
                  <a:lnTo>
                    <a:pt x="2699085" y="2045368"/>
                  </a:lnTo>
                  <a:lnTo>
                    <a:pt x="0" y="204536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6000">
                  <a:schemeClr val="accent2">
                    <a:lumMod val="50000"/>
                  </a:schemeClr>
                </a:gs>
                <a:gs pos="27000">
                  <a:schemeClr val="accent2">
                    <a:lumMod val="75000"/>
                  </a:schemeClr>
                </a:gs>
                <a:gs pos="5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6" name="Freeform: Shape 55">
              <a:extLst>
                <a:ext uri="{FF2B5EF4-FFF2-40B4-BE49-F238E27FC236}">
                  <a16:creationId xmlns="" xmlns:a16="http://schemas.microsoft.com/office/drawing/2014/main" id="{8CF48C0F-7E67-4DC0-88DB-F5B72F56926E}"/>
                </a:ext>
              </a:extLst>
            </p:cNvPr>
            <p:cNvSpPr/>
            <p:nvPr/>
          </p:nvSpPr>
          <p:spPr>
            <a:xfrm>
              <a:off x="297782" y="1952984"/>
              <a:ext cx="2800350" cy="1534026"/>
            </a:xfrm>
            <a:custGeom>
              <a:avLst/>
              <a:gdLst>
                <a:gd name="connsiteX0" fmla="*/ 1022684 w 3733800"/>
                <a:gd name="connsiteY0" fmla="*/ 0 h 2045368"/>
                <a:gd name="connsiteX1" fmla="*/ 1030706 w 3733800"/>
                <a:gd name="connsiteY1" fmla="*/ 405 h 2045368"/>
                <a:gd name="connsiteX2" fmla="*/ 1030706 w 3733800"/>
                <a:gd name="connsiteY2" fmla="*/ 0 h 2045368"/>
                <a:gd name="connsiteX3" fmla="*/ 3733800 w 3733800"/>
                <a:gd name="connsiteY3" fmla="*/ 0 h 2045368"/>
                <a:gd name="connsiteX4" fmla="*/ 3733800 w 3733800"/>
                <a:gd name="connsiteY4" fmla="*/ 2045368 h 2045368"/>
                <a:gd name="connsiteX5" fmla="*/ 1030706 w 3733800"/>
                <a:gd name="connsiteY5" fmla="*/ 2045368 h 2045368"/>
                <a:gd name="connsiteX6" fmla="*/ 1030706 w 3733800"/>
                <a:gd name="connsiteY6" fmla="*/ 2044963 h 2045368"/>
                <a:gd name="connsiteX7" fmla="*/ 1022684 w 3733800"/>
                <a:gd name="connsiteY7" fmla="*/ 2045368 h 2045368"/>
                <a:gd name="connsiteX8" fmla="*/ 0 w 3733800"/>
                <a:gd name="connsiteY8" fmla="*/ 1022684 h 2045368"/>
                <a:gd name="connsiteX9" fmla="*/ 1022684 w 3733800"/>
                <a:gd name="connsiteY9" fmla="*/ 0 h 204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3800" h="2045368">
                  <a:moveTo>
                    <a:pt x="1022684" y="0"/>
                  </a:moveTo>
                  <a:lnTo>
                    <a:pt x="1030706" y="405"/>
                  </a:lnTo>
                  <a:lnTo>
                    <a:pt x="1030706" y="0"/>
                  </a:lnTo>
                  <a:lnTo>
                    <a:pt x="3733800" y="0"/>
                  </a:lnTo>
                  <a:lnTo>
                    <a:pt x="3733800" y="2045368"/>
                  </a:lnTo>
                  <a:lnTo>
                    <a:pt x="1030706" y="2045368"/>
                  </a:lnTo>
                  <a:lnTo>
                    <a:pt x="1030706" y="2044963"/>
                  </a:lnTo>
                  <a:lnTo>
                    <a:pt x="1022684" y="2045368"/>
                  </a:lnTo>
                  <a:cubicBezTo>
                    <a:pt x="457871" y="2045368"/>
                    <a:pt x="0" y="1587497"/>
                    <a:pt x="0" y="1022684"/>
                  </a:cubicBezTo>
                  <a:cubicBezTo>
                    <a:pt x="0" y="457871"/>
                    <a:pt x="457871" y="0"/>
                    <a:pt x="1022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7" name="Freeform: Shape 56">
              <a:extLst>
                <a:ext uri="{FF2B5EF4-FFF2-40B4-BE49-F238E27FC236}">
                  <a16:creationId xmlns="" xmlns:a16="http://schemas.microsoft.com/office/drawing/2014/main" id="{5D996460-C159-4650-88C2-A62AEA98E4BA}"/>
                </a:ext>
              </a:extLst>
            </p:cNvPr>
            <p:cNvSpPr/>
            <p:nvPr/>
          </p:nvSpPr>
          <p:spPr>
            <a:xfrm>
              <a:off x="6109035" y="1962629"/>
              <a:ext cx="2737184" cy="1534026"/>
            </a:xfrm>
            <a:custGeom>
              <a:avLst/>
              <a:gdLst>
                <a:gd name="connsiteX0" fmla="*/ 0 w 3649578"/>
                <a:gd name="connsiteY0" fmla="*/ 0 h 2045368"/>
                <a:gd name="connsiteX1" fmla="*/ 2626894 w 3649578"/>
                <a:gd name="connsiteY1" fmla="*/ 0 h 2045368"/>
                <a:gd name="connsiteX2" fmla="*/ 2703094 w 3649578"/>
                <a:gd name="connsiteY2" fmla="*/ 0 h 2045368"/>
                <a:gd name="connsiteX3" fmla="*/ 2703094 w 3649578"/>
                <a:gd name="connsiteY3" fmla="*/ 3848 h 2045368"/>
                <a:gd name="connsiteX4" fmla="*/ 2731458 w 3649578"/>
                <a:gd name="connsiteY4" fmla="*/ 5280 h 2045368"/>
                <a:gd name="connsiteX5" fmla="*/ 3649578 w 3649578"/>
                <a:gd name="connsiteY5" fmla="*/ 1022684 h 2045368"/>
                <a:gd name="connsiteX6" fmla="*/ 2731458 w 3649578"/>
                <a:gd name="connsiteY6" fmla="*/ 2040088 h 2045368"/>
                <a:gd name="connsiteX7" fmla="*/ 2703094 w 3649578"/>
                <a:gd name="connsiteY7" fmla="*/ 2041520 h 2045368"/>
                <a:gd name="connsiteX8" fmla="*/ 2703094 w 3649578"/>
                <a:gd name="connsiteY8" fmla="*/ 2045368 h 2045368"/>
                <a:gd name="connsiteX9" fmla="*/ 2626894 w 3649578"/>
                <a:gd name="connsiteY9" fmla="*/ 2045368 h 2045368"/>
                <a:gd name="connsiteX10" fmla="*/ 0 w 3649578"/>
                <a:gd name="connsiteY10" fmla="*/ 2045368 h 204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49578" h="2045368">
                  <a:moveTo>
                    <a:pt x="0" y="0"/>
                  </a:moveTo>
                  <a:lnTo>
                    <a:pt x="2626894" y="0"/>
                  </a:lnTo>
                  <a:lnTo>
                    <a:pt x="2703094" y="0"/>
                  </a:lnTo>
                  <a:lnTo>
                    <a:pt x="2703094" y="3848"/>
                  </a:lnTo>
                  <a:lnTo>
                    <a:pt x="2731458" y="5280"/>
                  </a:lnTo>
                  <a:cubicBezTo>
                    <a:pt x="3247152" y="57652"/>
                    <a:pt x="3649578" y="493172"/>
                    <a:pt x="3649578" y="1022684"/>
                  </a:cubicBezTo>
                  <a:cubicBezTo>
                    <a:pt x="3649578" y="1552196"/>
                    <a:pt x="3247152" y="1987717"/>
                    <a:pt x="2731458" y="2040088"/>
                  </a:cubicBezTo>
                  <a:lnTo>
                    <a:pt x="2703094" y="2041520"/>
                  </a:lnTo>
                  <a:lnTo>
                    <a:pt x="2703094" y="2045368"/>
                  </a:lnTo>
                  <a:lnTo>
                    <a:pt x="2626894" y="2045368"/>
                  </a:lnTo>
                  <a:lnTo>
                    <a:pt x="0" y="20453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8" name="Freeform: Shape 8">
              <a:extLst>
                <a:ext uri="{FF2B5EF4-FFF2-40B4-BE49-F238E27FC236}">
                  <a16:creationId xmlns="" xmlns:a16="http://schemas.microsoft.com/office/drawing/2014/main" id="{A2758CC9-0746-4781-89F3-433B037C7D73}"/>
                </a:ext>
              </a:extLst>
            </p:cNvPr>
            <p:cNvSpPr/>
            <p:nvPr/>
          </p:nvSpPr>
          <p:spPr>
            <a:xfrm>
              <a:off x="4575008" y="3712602"/>
              <a:ext cx="3561347" cy="1759618"/>
            </a:xfrm>
            <a:custGeom>
              <a:avLst/>
              <a:gdLst>
                <a:gd name="connsiteX0" fmla="*/ 0 w 4748462"/>
                <a:gd name="connsiteY0" fmla="*/ 0 h 2346157"/>
                <a:gd name="connsiteX1" fmla="*/ 2045367 w 4748462"/>
                <a:gd name="connsiteY1" fmla="*/ 0 h 2346157"/>
                <a:gd name="connsiteX2" fmla="*/ 2045367 w 4748462"/>
                <a:gd name="connsiteY2" fmla="*/ 325218 h 2346157"/>
                <a:gd name="connsiteX3" fmla="*/ 2045368 w 4748462"/>
                <a:gd name="connsiteY3" fmla="*/ 325218 h 2346157"/>
                <a:gd name="connsiteX4" fmla="*/ 2045368 w 4748462"/>
                <a:gd name="connsiteY4" fmla="*/ 300789 h 2346157"/>
                <a:gd name="connsiteX5" fmla="*/ 4748462 w 4748462"/>
                <a:gd name="connsiteY5" fmla="*/ 300789 h 2346157"/>
                <a:gd name="connsiteX6" fmla="*/ 4748462 w 4748462"/>
                <a:gd name="connsiteY6" fmla="*/ 2346157 h 2346157"/>
                <a:gd name="connsiteX7" fmla="*/ 2045368 w 4748462"/>
                <a:gd name="connsiteY7" fmla="*/ 2346157 h 2346157"/>
                <a:gd name="connsiteX8" fmla="*/ 2045368 w 4748462"/>
                <a:gd name="connsiteY8" fmla="*/ 1888366 h 2346157"/>
                <a:gd name="connsiteX9" fmla="*/ 2045367 w 4748462"/>
                <a:gd name="connsiteY9" fmla="*/ 1888366 h 2346157"/>
                <a:gd name="connsiteX10" fmla="*/ 2045367 w 4748462"/>
                <a:gd name="connsiteY10" fmla="*/ 2346156 h 2346157"/>
                <a:gd name="connsiteX0" fmla="*/ 0 w 4748462"/>
                <a:gd name="connsiteY0" fmla="*/ 0 h 2346157"/>
                <a:gd name="connsiteX1" fmla="*/ 2045367 w 4748462"/>
                <a:gd name="connsiteY1" fmla="*/ 325218 h 2346157"/>
                <a:gd name="connsiteX2" fmla="*/ 2045368 w 4748462"/>
                <a:gd name="connsiteY2" fmla="*/ 325218 h 2346157"/>
                <a:gd name="connsiteX3" fmla="*/ 2045368 w 4748462"/>
                <a:gd name="connsiteY3" fmla="*/ 300789 h 2346157"/>
                <a:gd name="connsiteX4" fmla="*/ 4748462 w 4748462"/>
                <a:gd name="connsiteY4" fmla="*/ 300789 h 2346157"/>
                <a:gd name="connsiteX5" fmla="*/ 4748462 w 4748462"/>
                <a:gd name="connsiteY5" fmla="*/ 2346157 h 2346157"/>
                <a:gd name="connsiteX6" fmla="*/ 2045368 w 4748462"/>
                <a:gd name="connsiteY6" fmla="*/ 2346157 h 2346157"/>
                <a:gd name="connsiteX7" fmla="*/ 2045368 w 4748462"/>
                <a:gd name="connsiteY7" fmla="*/ 1888366 h 2346157"/>
                <a:gd name="connsiteX8" fmla="*/ 2045367 w 4748462"/>
                <a:gd name="connsiteY8" fmla="*/ 1888366 h 2346157"/>
                <a:gd name="connsiteX9" fmla="*/ 2045367 w 4748462"/>
                <a:gd name="connsiteY9" fmla="*/ 2346156 h 2346157"/>
                <a:gd name="connsiteX10" fmla="*/ 0 w 4748462"/>
                <a:gd name="connsiteY10" fmla="*/ 0 h 2346157"/>
                <a:gd name="connsiteX0" fmla="*/ 0 w 4748462"/>
                <a:gd name="connsiteY0" fmla="*/ 0 h 2346157"/>
                <a:gd name="connsiteX1" fmla="*/ 2045367 w 4748462"/>
                <a:gd name="connsiteY1" fmla="*/ 325218 h 2346157"/>
                <a:gd name="connsiteX2" fmla="*/ 2045368 w 4748462"/>
                <a:gd name="connsiteY2" fmla="*/ 300789 h 2346157"/>
                <a:gd name="connsiteX3" fmla="*/ 4748462 w 4748462"/>
                <a:gd name="connsiteY3" fmla="*/ 300789 h 2346157"/>
                <a:gd name="connsiteX4" fmla="*/ 4748462 w 4748462"/>
                <a:gd name="connsiteY4" fmla="*/ 2346157 h 2346157"/>
                <a:gd name="connsiteX5" fmla="*/ 2045368 w 4748462"/>
                <a:gd name="connsiteY5" fmla="*/ 2346157 h 2346157"/>
                <a:gd name="connsiteX6" fmla="*/ 2045368 w 4748462"/>
                <a:gd name="connsiteY6" fmla="*/ 1888366 h 2346157"/>
                <a:gd name="connsiteX7" fmla="*/ 2045367 w 4748462"/>
                <a:gd name="connsiteY7" fmla="*/ 1888366 h 2346157"/>
                <a:gd name="connsiteX8" fmla="*/ 2045367 w 4748462"/>
                <a:gd name="connsiteY8" fmla="*/ 2346156 h 2346157"/>
                <a:gd name="connsiteX9" fmla="*/ 0 w 4748462"/>
                <a:gd name="connsiteY9" fmla="*/ 0 h 2346157"/>
                <a:gd name="connsiteX0" fmla="*/ 0 w 4748462"/>
                <a:gd name="connsiteY0" fmla="*/ 0 h 2346157"/>
                <a:gd name="connsiteX1" fmla="*/ 2045368 w 4748462"/>
                <a:gd name="connsiteY1" fmla="*/ 300789 h 2346157"/>
                <a:gd name="connsiteX2" fmla="*/ 4748462 w 4748462"/>
                <a:gd name="connsiteY2" fmla="*/ 300789 h 2346157"/>
                <a:gd name="connsiteX3" fmla="*/ 4748462 w 4748462"/>
                <a:gd name="connsiteY3" fmla="*/ 2346157 h 2346157"/>
                <a:gd name="connsiteX4" fmla="*/ 2045368 w 4748462"/>
                <a:gd name="connsiteY4" fmla="*/ 2346157 h 2346157"/>
                <a:gd name="connsiteX5" fmla="*/ 2045368 w 4748462"/>
                <a:gd name="connsiteY5" fmla="*/ 1888366 h 2346157"/>
                <a:gd name="connsiteX6" fmla="*/ 2045367 w 4748462"/>
                <a:gd name="connsiteY6" fmla="*/ 1888366 h 2346157"/>
                <a:gd name="connsiteX7" fmla="*/ 2045367 w 4748462"/>
                <a:gd name="connsiteY7" fmla="*/ 2346156 h 2346157"/>
                <a:gd name="connsiteX8" fmla="*/ 0 w 4748462"/>
                <a:gd name="connsiteY8" fmla="*/ 0 h 234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8462" h="2346157">
                  <a:moveTo>
                    <a:pt x="0" y="0"/>
                  </a:moveTo>
                  <a:lnTo>
                    <a:pt x="2045368" y="300789"/>
                  </a:lnTo>
                  <a:lnTo>
                    <a:pt x="4748462" y="300789"/>
                  </a:lnTo>
                  <a:lnTo>
                    <a:pt x="4748462" y="2346157"/>
                  </a:lnTo>
                  <a:lnTo>
                    <a:pt x="2045368" y="2346157"/>
                  </a:lnTo>
                  <a:lnTo>
                    <a:pt x="2045368" y="1888366"/>
                  </a:lnTo>
                  <a:lnTo>
                    <a:pt x="2045367" y="1888366"/>
                  </a:lnTo>
                  <a:lnTo>
                    <a:pt x="2045367" y="234615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6000">
                  <a:schemeClr val="accent4">
                    <a:lumMod val="50000"/>
                  </a:schemeClr>
                </a:gs>
                <a:gs pos="27000">
                  <a:schemeClr val="accent4">
                    <a:lumMod val="75000"/>
                  </a:schemeClr>
                </a:gs>
                <a:gs pos="50000">
                  <a:schemeClr val="accent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9" name="Freeform: Shape 9">
              <a:extLst>
                <a:ext uri="{FF2B5EF4-FFF2-40B4-BE49-F238E27FC236}">
                  <a16:creationId xmlns="" xmlns:a16="http://schemas.microsoft.com/office/drawing/2014/main" id="{0BC94B80-B0C3-44FC-8CB1-C961B9017E8F}"/>
                </a:ext>
              </a:extLst>
            </p:cNvPr>
            <p:cNvSpPr/>
            <p:nvPr/>
          </p:nvSpPr>
          <p:spPr>
            <a:xfrm>
              <a:off x="1070811" y="3712600"/>
              <a:ext cx="3504199" cy="1759619"/>
            </a:xfrm>
            <a:custGeom>
              <a:avLst/>
              <a:gdLst>
                <a:gd name="connsiteX0" fmla="*/ 2699085 w 4672265"/>
                <a:gd name="connsiteY0" fmla="*/ 0 h 2346158"/>
                <a:gd name="connsiteX1" fmla="*/ 4672265 w 4672265"/>
                <a:gd name="connsiteY1" fmla="*/ 0 h 2346158"/>
                <a:gd name="connsiteX2" fmla="*/ 4672265 w 4672265"/>
                <a:gd name="connsiteY2" fmla="*/ 2346157 h 2346158"/>
                <a:gd name="connsiteX3" fmla="*/ 2703094 w 4672265"/>
                <a:gd name="connsiteY3" fmla="*/ 2346157 h 2346158"/>
                <a:gd name="connsiteX4" fmla="*/ 2703094 w 4672265"/>
                <a:gd name="connsiteY4" fmla="*/ 2346158 h 2346158"/>
                <a:gd name="connsiteX5" fmla="*/ 0 w 4672265"/>
                <a:gd name="connsiteY5" fmla="*/ 2346158 h 2346158"/>
                <a:gd name="connsiteX6" fmla="*/ 0 w 4672265"/>
                <a:gd name="connsiteY6" fmla="*/ 300790 h 2346158"/>
                <a:gd name="connsiteX7" fmla="*/ 2699085 w 4672265"/>
                <a:gd name="connsiteY7" fmla="*/ 300790 h 2346158"/>
                <a:gd name="connsiteX0" fmla="*/ 2699085 w 4672265"/>
                <a:gd name="connsiteY0" fmla="*/ 300790 h 2346158"/>
                <a:gd name="connsiteX1" fmla="*/ 4672265 w 4672265"/>
                <a:gd name="connsiteY1" fmla="*/ 0 h 2346158"/>
                <a:gd name="connsiteX2" fmla="*/ 4672265 w 4672265"/>
                <a:gd name="connsiteY2" fmla="*/ 2346157 h 2346158"/>
                <a:gd name="connsiteX3" fmla="*/ 2703094 w 4672265"/>
                <a:gd name="connsiteY3" fmla="*/ 2346157 h 2346158"/>
                <a:gd name="connsiteX4" fmla="*/ 2703094 w 4672265"/>
                <a:gd name="connsiteY4" fmla="*/ 2346158 h 2346158"/>
                <a:gd name="connsiteX5" fmla="*/ 0 w 4672265"/>
                <a:gd name="connsiteY5" fmla="*/ 2346158 h 2346158"/>
                <a:gd name="connsiteX6" fmla="*/ 0 w 4672265"/>
                <a:gd name="connsiteY6" fmla="*/ 300790 h 2346158"/>
                <a:gd name="connsiteX7" fmla="*/ 2699085 w 4672265"/>
                <a:gd name="connsiteY7" fmla="*/ 300790 h 2346158"/>
                <a:gd name="connsiteX0" fmla="*/ 2699085 w 4672265"/>
                <a:gd name="connsiteY0" fmla="*/ 300790 h 2346158"/>
                <a:gd name="connsiteX1" fmla="*/ 4672265 w 4672265"/>
                <a:gd name="connsiteY1" fmla="*/ 0 h 2346158"/>
                <a:gd name="connsiteX2" fmla="*/ 2703094 w 4672265"/>
                <a:gd name="connsiteY2" fmla="*/ 2346157 h 2346158"/>
                <a:gd name="connsiteX3" fmla="*/ 2703094 w 4672265"/>
                <a:gd name="connsiteY3" fmla="*/ 2346158 h 2346158"/>
                <a:gd name="connsiteX4" fmla="*/ 0 w 4672265"/>
                <a:gd name="connsiteY4" fmla="*/ 2346158 h 2346158"/>
                <a:gd name="connsiteX5" fmla="*/ 0 w 4672265"/>
                <a:gd name="connsiteY5" fmla="*/ 300790 h 2346158"/>
                <a:gd name="connsiteX6" fmla="*/ 2699085 w 4672265"/>
                <a:gd name="connsiteY6" fmla="*/ 300790 h 234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2265" h="2346158">
                  <a:moveTo>
                    <a:pt x="2699085" y="300790"/>
                  </a:moveTo>
                  <a:lnTo>
                    <a:pt x="4672265" y="0"/>
                  </a:lnTo>
                  <a:lnTo>
                    <a:pt x="2703094" y="2346157"/>
                  </a:lnTo>
                  <a:lnTo>
                    <a:pt x="2703094" y="2346158"/>
                  </a:lnTo>
                  <a:lnTo>
                    <a:pt x="0" y="2346158"/>
                  </a:lnTo>
                  <a:lnTo>
                    <a:pt x="0" y="300790"/>
                  </a:lnTo>
                  <a:lnTo>
                    <a:pt x="2699085" y="300790"/>
                  </a:lnTo>
                  <a:close/>
                </a:path>
              </a:pathLst>
            </a:custGeom>
            <a:gradFill flip="none" rotWithShape="1">
              <a:gsLst>
                <a:gs pos="16000">
                  <a:schemeClr val="accent6">
                    <a:lumMod val="50000"/>
                  </a:schemeClr>
                </a:gs>
                <a:gs pos="27000">
                  <a:schemeClr val="accent6">
                    <a:lumMod val="75000"/>
                  </a:schemeClr>
                </a:gs>
                <a:gs pos="50000">
                  <a:schemeClr val="accent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50" name="Freeform: Shape 54">
              <a:extLst>
                <a:ext uri="{FF2B5EF4-FFF2-40B4-BE49-F238E27FC236}">
                  <a16:creationId xmlns="" xmlns:a16="http://schemas.microsoft.com/office/drawing/2014/main" id="{0977AE97-26C3-4088-AE35-24131A16814A}"/>
                </a:ext>
              </a:extLst>
            </p:cNvPr>
            <p:cNvSpPr/>
            <p:nvPr/>
          </p:nvSpPr>
          <p:spPr>
            <a:xfrm>
              <a:off x="297782" y="3938194"/>
              <a:ext cx="2800350" cy="1534026"/>
            </a:xfrm>
            <a:custGeom>
              <a:avLst/>
              <a:gdLst>
                <a:gd name="connsiteX0" fmla="*/ 1022684 w 3733800"/>
                <a:gd name="connsiteY0" fmla="*/ 0 h 2045368"/>
                <a:gd name="connsiteX1" fmla="*/ 1030706 w 3733800"/>
                <a:gd name="connsiteY1" fmla="*/ 405 h 2045368"/>
                <a:gd name="connsiteX2" fmla="*/ 1030706 w 3733800"/>
                <a:gd name="connsiteY2" fmla="*/ 0 h 2045368"/>
                <a:gd name="connsiteX3" fmla="*/ 3733800 w 3733800"/>
                <a:gd name="connsiteY3" fmla="*/ 0 h 2045368"/>
                <a:gd name="connsiteX4" fmla="*/ 3733800 w 3733800"/>
                <a:gd name="connsiteY4" fmla="*/ 2045368 h 2045368"/>
                <a:gd name="connsiteX5" fmla="*/ 1030706 w 3733800"/>
                <a:gd name="connsiteY5" fmla="*/ 2045368 h 2045368"/>
                <a:gd name="connsiteX6" fmla="*/ 1030706 w 3733800"/>
                <a:gd name="connsiteY6" fmla="*/ 2044963 h 2045368"/>
                <a:gd name="connsiteX7" fmla="*/ 1022684 w 3733800"/>
                <a:gd name="connsiteY7" fmla="*/ 2045368 h 2045368"/>
                <a:gd name="connsiteX8" fmla="*/ 0 w 3733800"/>
                <a:gd name="connsiteY8" fmla="*/ 1022684 h 2045368"/>
                <a:gd name="connsiteX9" fmla="*/ 1022684 w 3733800"/>
                <a:gd name="connsiteY9" fmla="*/ 0 h 204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3800" h="2045368">
                  <a:moveTo>
                    <a:pt x="1022684" y="0"/>
                  </a:moveTo>
                  <a:lnTo>
                    <a:pt x="1030706" y="405"/>
                  </a:lnTo>
                  <a:lnTo>
                    <a:pt x="1030706" y="0"/>
                  </a:lnTo>
                  <a:lnTo>
                    <a:pt x="3733800" y="0"/>
                  </a:lnTo>
                  <a:lnTo>
                    <a:pt x="3733800" y="2045368"/>
                  </a:lnTo>
                  <a:lnTo>
                    <a:pt x="1030706" y="2045368"/>
                  </a:lnTo>
                  <a:lnTo>
                    <a:pt x="1030706" y="2044963"/>
                  </a:lnTo>
                  <a:lnTo>
                    <a:pt x="1022684" y="2045368"/>
                  </a:lnTo>
                  <a:cubicBezTo>
                    <a:pt x="457871" y="2045368"/>
                    <a:pt x="0" y="1587497"/>
                    <a:pt x="0" y="1022684"/>
                  </a:cubicBezTo>
                  <a:cubicBezTo>
                    <a:pt x="0" y="457871"/>
                    <a:pt x="457871" y="0"/>
                    <a:pt x="10226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51" name="Freeform: Shape 57">
              <a:extLst>
                <a:ext uri="{FF2B5EF4-FFF2-40B4-BE49-F238E27FC236}">
                  <a16:creationId xmlns="" xmlns:a16="http://schemas.microsoft.com/office/drawing/2014/main" id="{FED60228-BCD2-409B-BF0D-BC31C671B4C0}"/>
                </a:ext>
              </a:extLst>
            </p:cNvPr>
            <p:cNvSpPr/>
            <p:nvPr/>
          </p:nvSpPr>
          <p:spPr>
            <a:xfrm>
              <a:off x="6109035" y="3938194"/>
              <a:ext cx="2737184" cy="1534026"/>
            </a:xfrm>
            <a:custGeom>
              <a:avLst/>
              <a:gdLst>
                <a:gd name="connsiteX0" fmla="*/ 0 w 3649578"/>
                <a:gd name="connsiteY0" fmla="*/ 0 h 2045368"/>
                <a:gd name="connsiteX1" fmla="*/ 2626894 w 3649578"/>
                <a:gd name="connsiteY1" fmla="*/ 0 h 2045368"/>
                <a:gd name="connsiteX2" fmla="*/ 2703094 w 3649578"/>
                <a:gd name="connsiteY2" fmla="*/ 0 h 2045368"/>
                <a:gd name="connsiteX3" fmla="*/ 2703094 w 3649578"/>
                <a:gd name="connsiteY3" fmla="*/ 3848 h 2045368"/>
                <a:gd name="connsiteX4" fmla="*/ 2731458 w 3649578"/>
                <a:gd name="connsiteY4" fmla="*/ 5280 h 2045368"/>
                <a:gd name="connsiteX5" fmla="*/ 3649578 w 3649578"/>
                <a:gd name="connsiteY5" fmla="*/ 1022684 h 2045368"/>
                <a:gd name="connsiteX6" fmla="*/ 2731458 w 3649578"/>
                <a:gd name="connsiteY6" fmla="*/ 2040088 h 2045368"/>
                <a:gd name="connsiteX7" fmla="*/ 2703094 w 3649578"/>
                <a:gd name="connsiteY7" fmla="*/ 2041520 h 2045368"/>
                <a:gd name="connsiteX8" fmla="*/ 2703094 w 3649578"/>
                <a:gd name="connsiteY8" fmla="*/ 2045368 h 2045368"/>
                <a:gd name="connsiteX9" fmla="*/ 2626894 w 3649578"/>
                <a:gd name="connsiteY9" fmla="*/ 2045368 h 2045368"/>
                <a:gd name="connsiteX10" fmla="*/ 0 w 3649578"/>
                <a:gd name="connsiteY10" fmla="*/ 2045368 h 2045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49578" h="2045368">
                  <a:moveTo>
                    <a:pt x="0" y="0"/>
                  </a:moveTo>
                  <a:lnTo>
                    <a:pt x="2626894" y="0"/>
                  </a:lnTo>
                  <a:lnTo>
                    <a:pt x="2703094" y="0"/>
                  </a:lnTo>
                  <a:lnTo>
                    <a:pt x="2703094" y="3848"/>
                  </a:lnTo>
                  <a:lnTo>
                    <a:pt x="2731458" y="5280"/>
                  </a:lnTo>
                  <a:cubicBezTo>
                    <a:pt x="3247152" y="57652"/>
                    <a:pt x="3649578" y="493172"/>
                    <a:pt x="3649578" y="1022684"/>
                  </a:cubicBezTo>
                  <a:cubicBezTo>
                    <a:pt x="3649578" y="1552196"/>
                    <a:pt x="3247152" y="1987717"/>
                    <a:pt x="2731458" y="2040088"/>
                  </a:cubicBezTo>
                  <a:lnTo>
                    <a:pt x="2703094" y="2041520"/>
                  </a:lnTo>
                  <a:lnTo>
                    <a:pt x="2703094" y="2045368"/>
                  </a:lnTo>
                  <a:lnTo>
                    <a:pt x="2626894" y="2045368"/>
                  </a:lnTo>
                  <a:lnTo>
                    <a:pt x="0" y="204536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52" name="Oval 14">
              <a:extLst>
                <a:ext uri="{FF2B5EF4-FFF2-40B4-BE49-F238E27FC236}">
                  <a16:creationId xmlns="" xmlns:a16="http://schemas.microsoft.com/office/drawing/2014/main" id="{6ECA29DE-C69F-4329-BBB2-9EF1F9699C84}"/>
                </a:ext>
              </a:extLst>
            </p:cNvPr>
            <p:cNvSpPr/>
            <p:nvPr/>
          </p:nvSpPr>
          <p:spPr>
            <a:xfrm>
              <a:off x="3597529" y="2846674"/>
              <a:ext cx="2012849" cy="196232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BH" sz="3200" noProof="1">
                  <a:solidFill>
                    <a:srgbClr val="C00000"/>
                  </a:solidFill>
                  <a:latin typeface="Sakkal Majalla" panose="02000000000000000000" pitchFamily="2" charset="-78"/>
                  <a:cs typeface="PT Bold Heading" panose="02010400000000000000" pitchFamily="2" charset="-78"/>
                </a:rPr>
                <a:t>أسس تجزئة السوق</a:t>
              </a:r>
              <a:endParaRPr lang="en-US" sz="3200" noProof="1">
                <a:solidFill>
                  <a:srgbClr val="C00000"/>
                </a:solidFill>
                <a:latin typeface="Sakkal Majalla" panose="02000000000000000000" pitchFamily="2" charset="-78"/>
                <a:cs typeface="PT Bold Heading" panose="02010400000000000000" pitchFamily="2" charset="-78"/>
              </a:endParaRPr>
            </a:p>
          </p:txBody>
        </p:sp>
      </p:grpSp>
      <p:sp>
        <p:nvSpPr>
          <p:cNvPr id="37" name="مستطيل 36"/>
          <p:cNvSpPr/>
          <p:nvPr/>
        </p:nvSpPr>
        <p:spPr>
          <a:xfrm>
            <a:off x="8568594" y="1402260"/>
            <a:ext cx="21323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ultan bold" pitchFamily="2" charset="-78"/>
              </a:rPr>
              <a:t>التجزئة الجغرافية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ultan bold" pitchFamily="2" charset="-78"/>
            </a:endParaRPr>
          </a:p>
        </p:txBody>
      </p:sp>
      <p:sp>
        <p:nvSpPr>
          <p:cNvPr id="96" name="مستطيل 95"/>
          <p:cNvSpPr/>
          <p:nvPr/>
        </p:nvSpPr>
        <p:spPr>
          <a:xfrm>
            <a:off x="8308680" y="4126801"/>
            <a:ext cx="25202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ultan bold" pitchFamily="2" charset="-78"/>
              </a:rPr>
              <a:t>التجزئة الديموغرافية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ultan bold" pitchFamily="2" charset="-78"/>
            </a:endParaRPr>
          </a:p>
        </p:txBody>
      </p:sp>
      <p:sp>
        <p:nvSpPr>
          <p:cNvPr id="97" name="مستطيل 96"/>
          <p:cNvSpPr/>
          <p:nvPr/>
        </p:nvSpPr>
        <p:spPr>
          <a:xfrm>
            <a:off x="1514567" y="1426817"/>
            <a:ext cx="19335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ultan bold" pitchFamily="2" charset="-78"/>
              </a:rPr>
              <a:t>التجزئة النفسية</a:t>
            </a:r>
            <a:endParaRPr lang="ar-SA" sz="2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ultan bold" pitchFamily="2" charset="-78"/>
            </a:endParaRPr>
          </a:p>
        </p:txBody>
      </p:sp>
      <p:sp>
        <p:nvSpPr>
          <p:cNvPr id="98" name="مستطيل 97"/>
          <p:cNvSpPr/>
          <p:nvPr/>
        </p:nvSpPr>
        <p:spPr>
          <a:xfrm>
            <a:off x="1482263" y="4240552"/>
            <a:ext cx="21900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ultan bold" pitchFamily="2" charset="-78"/>
              </a:rPr>
              <a:t>التجزئة السلوكية</a:t>
            </a:r>
            <a:endParaRPr lang="ar-SA" sz="28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ultan bold" pitchFamily="2" charset="-78"/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8196823" y="1993157"/>
            <a:ext cx="2535918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BH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يقسم السوق على أساس الموقع، مثل المناطق الجغرافية، والدول، والمحافظات، والمدن، والقرى، والأحياء.</a:t>
            </a:r>
            <a:endParaRPr lang="en-US" sz="2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9" name="مربع نص 98"/>
          <p:cNvSpPr txBox="1"/>
          <p:nvPr/>
        </p:nvSpPr>
        <p:spPr>
          <a:xfrm>
            <a:off x="8225568" y="4648525"/>
            <a:ext cx="2535918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يقسم السوق على أساس بعض المتغيرات الديموغرافية، كالجنس، والعمر، والدخل، والتعليم، ولون البشرة، والديانة، والجنسية، والحالة الاجتماعية، والطبقة الاجتماعية.</a:t>
            </a:r>
            <a:endParaRPr lang="en-US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1422353" y="1981370"/>
            <a:ext cx="253591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BH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يقسم عن طريق استعمال المتغيرات </a:t>
            </a:r>
            <a:r>
              <a:rPr lang="ar-BH" sz="2000" b="1" dirty="0" err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السيكوجرافية</a:t>
            </a:r>
            <a:r>
              <a:rPr lang="ar-BH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مثل المتغيرات المتعلقة بالخصائص الشخصية للمستهلك ونمط الحياة.</a:t>
            </a:r>
            <a:endParaRPr lang="en-US" sz="2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1397842" y="4717980"/>
            <a:ext cx="253591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يتضمن التقسيم عددًا من المتغيرات مثل معدل الاستعمال، الولاء للعلامة، مرحلة الاستعداد الخاصة بالمستهلك، والمنافع التي يسعى الحصول عليها بشراء المنتج.</a:t>
            </a:r>
            <a:endParaRPr lang="en-US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 descr="Geographic png 3 » PNG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272" y="1765971"/>
            <a:ext cx="1263118" cy="12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ergy Flow In Ecosystem - Lessons - Tes Tea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204" y="4763772"/>
            <a:ext cx="1137802" cy="113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2B Audiences - Advertise to Businesses - 3rd Party Data by Clicka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32" y="1707006"/>
            <a:ext cx="1447677" cy="154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al Time In-Store &amp; Online - Bridgethor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53" y="4688000"/>
            <a:ext cx="1109014" cy="11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9"/>
          <p:cNvSpPr>
            <a:spLocks/>
          </p:cNvSpPr>
          <p:nvPr/>
        </p:nvSpPr>
        <p:spPr>
          <a:xfrm>
            <a:off x="7839636" y="6481116"/>
            <a:ext cx="429713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رابط مستقيم 52"/>
          <p:cNvCxnSpPr/>
          <p:nvPr/>
        </p:nvCxnSpPr>
        <p:spPr>
          <a:xfrm>
            <a:off x="107576" y="6494563"/>
            <a:ext cx="1198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9" y="0"/>
            <a:ext cx="1646183" cy="1268068"/>
          </a:xfrm>
          <a:prstGeom prst="rect">
            <a:avLst/>
          </a:prstGeom>
        </p:spPr>
      </p:pic>
      <p:sp>
        <p:nvSpPr>
          <p:cNvPr id="55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-124824" y="6505941"/>
            <a:ext cx="77982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سوق321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التسويق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الوحدة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الثانية                        الفصل الرابع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 </a:t>
            </a:r>
            <a:r>
              <a:rPr lang="ar-BH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تجزئة السوق</a:t>
            </a:r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1381071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3953</TotalTime>
  <Words>1129</Words>
  <Application>Microsoft Office PowerPoint</Application>
  <PresentationFormat>ملء الشاشة</PresentationFormat>
  <Paragraphs>177</Paragraphs>
  <Slides>25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7" baseType="lpstr">
      <vt:lpstr>MS PGothic</vt:lpstr>
      <vt:lpstr>Arial</vt:lpstr>
      <vt:lpstr>Arial Black</vt:lpstr>
      <vt:lpstr>Arvo</vt:lpstr>
      <vt:lpstr>Calibri</vt:lpstr>
      <vt:lpstr>Calibri Light</vt:lpstr>
      <vt:lpstr>PT Bold Heading</vt:lpstr>
      <vt:lpstr>Sakkal Majalla</vt:lpstr>
      <vt:lpstr>Simplified Arabic</vt:lpstr>
      <vt:lpstr>Sultan bold</vt:lpstr>
      <vt:lpstr>Times New Roman</vt:lpstr>
      <vt:lpstr>Office Theme</vt:lpstr>
      <vt:lpstr>التسويق سوق 321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Majeda Majeed Asad</cp:lastModifiedBy>
  <cp:revision>178</cp:revision>
  <dcterms:created xsi:type="dcterms:W3CDTF">2020-03-04T10:47:58Z</dcterms:created>
  <dcterms:modified xsi:type="dcterms:W3CDTF">2021-01-20T05:16:06Z</dcterms:modified>
</cp:coreProperties>
</file>