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0" r:id="rId4"/>
    <p:sldId id="263" r:id="rId5"/>
    <p:sldId id="359" r:id="rId6"/>
    <p:sldId id="394" r:id="rId7"/>
    <p:sldId id="375" r:id="rId8"/>
    <p:sldId id="398" r:id="rId9"/>
    <p:sldId id="399" r:id="rId10"/>
    <p:sldId id="400" r:id="rId11"/>
    <p:sldId id="401" r:id="rId12"/>
    <p:sldId id="391" r:id="rId13"/>
    <p:sldId id="393" r:id="rId14"/>
    <p:sldId id="392" r:id="rId15"/>
    <p:sldId id="396" r:id="rId16"/>
    <p:sldId id="367" r:id="rId17"/>
    <p:sldId id="331" r:id="rId18"/>
    <p:sldId id="288" r:id="rId19"/>
    <p:sldId id="395" r:id="rId20"/>
    <p:sldId id="348" r:id="rId21"/>
    <p:sldId id="365" r:id="rId22"/>
    <p:sldId id="402" r:id="rId23"/>
    <p:sldId id="397" r:id="rId24"/>
    <p:sldId id="387"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B7D"/>
    <a:srgbClr val="F9B411"/>
    <a:srgbClr val="C13018"/>
    <a:srgbClr val="FFC000"/>
    <a:srgbClr val="C00000"/>
    <a:srgbClr val="FFC9C9"/>
    <a:srgbClr val="F7DCB0"/>
    <a:srgbClr val="EAC16E"/>
    <a:srgbClr val="D9D9D9"/>
    <a:srgbClr val="D9F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1" d="100"/>
          <a:sy n="71"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416CC-B7EE-45A3-9BE4-5E4569878661}" type="doc">
      <dgm:prSet loTypeId="urn:microsoft.com/office/officeart/2009/3/layout/StepUpProcess" loCatId="process" qsTypeId="urn:microsoft.com/office/officeart/2005/8/quickstyle/3d1" qsCatId="3D" csTypeId="urn:microsoft.com/office/officeart/2005/8/colors/colorful1" csCatId="colorful" phldr="1"/>
      <dgm:spPr/>
      <dgm:t>
        <a:bodyPr/>
        <a:lstStyle/>
        <a:p>
          <a:endParaRPr lang="en-US"/>
        </a:p>
      </dgm:t>
    </dgm:pt>
    <dgm:pt modelId="{E21DB813-9296-49CB-B4B9-5AC8EB7EDD86}">
      <dgm:prSet phldrT="[Text]" custT="1"/>
      <dgm:spPr/>
      <dgm:t>
        <a:bodyPr/>
        <a:lstStyle/>
        <a:p>
          <a:r>
            <a:rPr lang="ar-BH" sz="3200" b="1" dirty="0">
              <a:latin typeface="Sakkal Majalla" panose="02000000000000000000" pitchFamily="2" charset="-78"/>
              <a:cs typeface="Sakkal Majalla" panose="02000000000000000000" pitchFamily="2" charset="-78"/>
            </a:rPr>
            <a:t>ما موقع الشركة الآن؟</a:t>
          </a:r>
          <a:endParaRPr lang="en-US" sz="3200" b="1" dirty="0">
            <a:latin typeface="Sakkal Majalla" panose="02000000000000000000" pitchFamily="2" charset="-78"/>
            <a:cs typeface="Sakkal Majalla" panose="02000000000000000000" pitchFamily="2" charset="-78"/>
          </a:endParaRPr>
        </a:p>
      </dgm:t>
    </dgm:pt>
    <dgm:pt modelId="{D69402ED-F305-49C8-BB92-50A3880FFE11}" type="parTrans" cxnId="{05E9CE2D-F192-4CDB-AED0-018DABB773F6}">
      <dgm:prSet/>
      <dgm:spPr/>
      <dgm:t>
        <a:bodyPr/>
        <a:lstStyle/>
        <a:p>
          <a:endParaRPr lang="en-US"/>
        </a:p>
      </dgm:t>
    </dgm:pt>
    <dgm:pt modelId="{D6B5BEFF-0015-4A75-B5C6-D210EF7E5DB8}" type="sibTrans" cxnId="{05E9CE2D-F192-4CDB-AED0-018DABB773F6}">
      <dgm:prSet/>
      <dgm:spPr/>
      <dgm:t>
        <a:bodyPr/>
        <a:lstStyle/>
        <a:p>
          <a:endParaRPr lang="en-US"/>
        </a:p>
      </dgm:t>
    </dgm:pt>
    <dgm:pt modelId="{59B921E8-33D0-45D1-A98E-2750293B584F}">
      <dgm:prSet phldrT="[Text]" custT="1"/>
      <dgm:spPr/>
      <dgm:t>
        <a:bodyPr/>
        <a:lstStyle/>
        <a:p>
          <a:pPr marL="0" lvl="0" indent="0" algn="l" defTabSz="1422400">
            <a:lnSpc>
              <a:spcPct val="90000"/>
            </a:lnSpc>
            <a:spcBef>
              <a:spcPct val="0"/>
            </a:spcBef>
            <a:spcAft>
              <a:spcPct val="35000"/>
            </a:spcAft>
            <a:buNone/>
          </a:pPr>
          <a:r>
            <a:rPr lang="ar-BH"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إلى أين تريد الشركة الوصول؟</a:t>
          </a:r>
          <a:endParaRPr lang="en-US"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3F8D0438-C073-4018-98E7-AEE8C194C87A}" type="parTrans" cxnId="{D3187B5D-BA6B-469C-8AB3-B8AE2D75F55C}">
      <dgm:prSet/>
      <dgm:spPr/>
      <dgm:t>
        <a:bodyPr/>
        <a:lstStyle/>
        <a:p>
          <a:endParaRPr lang="en-US"/>
        </a:p>
      </dgm:t>
    </dgm:pt>
    <dgm:pt modelId="{21C8B016-C477-45FA-9F4C-A8EC70A037DE}" type="sibTrans" cxnId="{D3187B5D-BA6B-469C-8AB3-B8AE2D75F55C}">
      <dgm:prSet/>
      <dgm:spPr/>
      <dgm:t>
        <a:bodyPr/>
        <a:lstStyle/>
        <a:p>
          <a:endParaRPr lang="en-US"/>
        </a:p>
      </dgm:t>
    </dgm:pt>
    <dgm:pt modelId="{78A88477-8341-427B-8D7C-4F538CF85C96}">
      <dgm:prSet phldrT="[Text]" custT="1"/>
      <dgm:spPr/>
      <dgm:t>
        <a:bodyPr/>
        <a:lstStyle/>
        <a:p>
          <a:pPr marL="0" lvl="0" indent="0" algn="l" defTabSz="1422400">
            <a:lnSpc>
              <a:spcPct val="90000"/>
            </a:lnSpc>
            <a:spcBef>
              <a:spcPct val="0"/>
            </a:spcBef>
            <a:spcAft>
              <a:spcPct val="35000"/>
            </a:spcAft>
            <a:buNone/>
          </a:pPr>
          <a:r>
            <a:rPr lang="ar-BH"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ما السبيل للوصول إلى هناك؟</a:t>
          </a:r>
          <a:endParaRPr lang="en-US"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8F3F9F79-3437-4E8B-8BE9-1447FA44B9A3}" type="parTrans" cxnId="{90D319B4-7A90-482D-A325-4BB0A7DF45CB}">
      <dgm:prSet/>
      <dgm:spPr/>
      <dgm:t>
        <a:bodyPr/>
        <a:lstStyle/>
        <a:p>
          <a:endParaRPr lang="en-US"/>
        </a:p>
      </dgm:t>
    </dgm:pt>
    <dgm:pt modelId="{DE092FDA-6C1B-4924-86CE-0FF884680F68}" type="sibTrans" cxnId="{90D319B4-7A90-482D-A325-4BB0A7DF45CB}">
      <dgm:prSet/>
      <dgm:spPr/>
      <dgm:t>
        <a:bodyPr/>
        <a:lstStyle/>
        <a:p>
          <a:endParaRPr lang="en-US"/>
        </a:p>
      </dgm:t>
    </dgm:pt>
    <dgm:pt modelId="{A583E366-5605-458B-B549-25046BB19548}" type="pres">
      <dgm:prSet presAssocID="{2BA416CC-B7EE-45A3-9BE4-5E4569878661}" presName="rootnode" presStyleCnt="0">
        <dgm:presLayoutVars>
          <dgm:chMax/>
          <dgm:chPref/>
          <dgm:dir val="rev"/>
          <dgm:animLvl val="lvl"/>
        </dgm:presLayoutVars>
      </dgm:prSet>
      <dgm:spPr/>
      <dgm:t>
        <a:bodyPr/>
        <a:lstStyle/>
        <a:p>
          <a:pPr rtl="1"/>
          <a:endParaRPr lang="ar-BH"/>
        </a:p>
      </dgm:t>
    </dgm:pt>
    <dgm:pt modelId="{50B9D650-2CA4-448B-BC17-CBCC7AFA452B}" type="pres">
      <dgm:prSet presAssocID="{E21DB813-9296-49CB-B4B9-5AC8EB7EDD86}" presName="composite" presStyleCnt="0"/>
      <dgm:spPr/>
    </dgm:pt>
    <dgm:pt modelId="{6DBF3FA9-E61B-4FA5-89ED-B3126AE315F0}" type="pres">
      <dgm:prSet presAssocID="{E21DB813-9296-49CB-B4B9-5AC8EB7EDD86}" presName="LShape" presStyleLbl="alignNode1" presStyleIdx="0" presStyleCnt="5"/>
      <dgm:spPr/>
    </dgm:pt>
    <dgm:pt modelId="{80BAF78F-821E-4E86-BBD0-8DA190313852}" type="pres">
      <dgm:prSet presAssocID="{E21DB813-9296-49CB-B4B9-5AC8EB7EDD86}" presName="ParentText" presStyleLbl="revTx" presStyleIdx="0" presStyleCnt="3">
        <dgm:presLayoutVars>
          <dgm:chMax val="0"/>
          <dgm:chPref val="0"/>
          <dgm:bulletEnabled val="1"/>
        </dgm:presLayoutVars>
      </dgm:prSet>
      <dgm:spPr/>
      <dgm:t>
        <a:bodyPr/>
        <a:lstStyle/>
        <a:p>
          <a:pPr rtl="1"/>
          <a:endParaRPr lang="ar-BH"/>
        </a:p>
      </dgm:t>
    </dgm:pt>
    <dgm:pt modelId="{10C5D9D6-DA98-4CDB-962A-23CBDE6C30B2}" type="pres">
      <dgm:prSet presAssocID="{E21DB813-9296-49CB-B4B9-5AC8EB7EDD86}" presName="Triangle" presStyleLbl="alignNode1" presStyleIdx="1" presStyleCnt="5"/>
      <dgm:spPr/>
    </dgm:pt>
    <dgm:pt modelId="{CA2CF1D7-DA93-4183-9ADB-882DF56D700B}" type="pres">
      <dgm:prSet presAssocID="{D6B5BEFF-0015-4A75-B5C6-D210EF7E5DB8}" presName="sibTrans" presStyleCnt="0"/>
      <dgm:spPr/>
    </dgm:pt>
    <dgm:pt modelId="{E936A283-6EFA-4767-88EA-6663924F3979}" type="pres">
      <dgm:prSet presAssocID="{D6B5BEFF-0015-4A75-B5C6-D210EF7E5DB8}" presName="space" presStyleCnt="0"/>
      <dgm:spPr/>
    </dgm:pt>
    <dgm:pt modelId="{D2291499-5E36-4BE4-891F-6344CC1F64CE}" type="pres">
      <dgm:prSet presAssocID="{59B921E8-33D0-45D1-A98E-2750293B584F}" presName="composite" presStyleCnt="0"/>
      <dgm:spPr/>
    </dgm:pt>
    <dgm:pt modelId="{98F794B1-0B17-4CB7-ACFB-2B020B0C931D}" type="pres">
      <dgm:prSet presAssocID="{59B921E8-33D0-45D1-A98E-2750293B584F}" presName="LShape" presStyleLbl="alignNode1" presStyleIdx="2" presStyleCnt="5"/>
      <dgm:spPr/>
    </dgm:pt>
    <dgm:pt modelId="{66CBA502-4F38-47FB-9502-5B6DE38D7A4F}" type="pres">
      <dgm:prSet presAssocID="{59B921E8-33D0-45D1-A98E-2750293B584F}" presName="ParentText" presStyleLbl="revTx" presStyleIdx="1" presStyleCnt="3">
        <dgm:presLayoutVars>
          <dgm:chMax val="0"/>
          <dgm:chPref val="0"/>
          <dgm:bulletEnabled val="1"/>
        </dgm:presLayoutVars>
      </dgm:prSet>
      <dgm:spPr/>
      <dgm:t>
        <a:bodyPr/>
        <a:lstStyle/>
        <a:p>
          <a:pPr rtl="1"/>
          <a:endParaRPr lang="ar-BH"/>
        </a:p>
      </dgm:t>
    </dgm:pt>
    <dgm:pt modelId="{38679F3A-460C-46B7-82F8-8AA8C37EC0B4}" type="pres">
      <dgm:prSet presAssocID="{59B921E8-33D0-45D1-A98E-2750293B584F}" presName="Triangle" presStyleLbl="alignNode1" presStyleIdx="3" presStyleCnt="5"/>
      <dgm:spPr/>
    </dgm:pt>
    <dgm:pt modelId="{1F98BB75-44E7-4432-B30E-EB3B1D448F64}" type="pres">
      <dgm:prSet presAssocID="{21C8B016-C477-45FA-9F4C-A8EC70A037DE}" presName="sibTrans" presStyleCnt="0"/>
      <dgm:spPr/>
    </dgm:pt>
    <dgm:pt modelId="{2DED681A-8564-43E5-9C47-A0C4AF80D3E1}" type="pres">
      <dgm:prSet presAssocID="{21C8B016-C477-45FA-9F4C-A8EC70A037DE}" presName="space" presStyleCnt="0"/>
      <dgm:spPr/>
    </dgm:pt>
    <dgm:pt modelId="{3549DCE1-9C20-42CE-97B2-3C5FB7A77B6A}" type="pres">
      <dgm:prSet presAssocID="{78A88477-8341-427B-8D7C-4F538CF85C96}" presName="composite" presStyleCnt="0"/>
      <dgm:spPr/>
    </dgm:pt>
    <dgm:pt modelId="{BB1CA8DE-D19D-445B-8028-21144AB8BE0A}" type="pres">
      <dgm:prSet presAssocID="{78A88477-8341-427B-8D7C-4F538CF85C96}" presName="LShape" presStyleLbl="alignNode1" presStyleIdx="4" presStyleCnt="5"/>
      <dgm:spPr/>
    </dgm:pt>
    <dgm:pt modelId="{4E7E01DB-7219-4AB8-87C1-18A6B1F6F2C3}" type="pres">
      <dgm:prSet presAssocID="{78A88477-8341-427B-8D7C-4F538CF85C96}" presName="ParentText" presStyleLbl="revTx" presStyleIdx="2" presStyleCnt="3">
        <dgm:presLayoutVars>
          <dgm:chMax val="0"/>
          <dgm:chPref val="0"/>
          <dgm:bulletEnabled val="1"/>
        </dgm:presLayoutVars>
      </dgm:prSet>
      <dgm:spPr/>
      <dgm:t>
        <a:bodyPr/>
        <a:lstStyle/>
        <a:p>
          <a:pPr rtl="1"/>
          <a:endParaRPr lang="ar-BH"/>
        </a:p>
      </dgm:t>
    </dgm:pt>
  </dgm:ptLst>
  <dgm:cxnLst>
    <dgm:cxn modelId="{05E9CE2D-F192-4CDB-AED0-018DABB773F6}" srcId="{2BA416CC-B7EE-45A3-9BE4-5E4569878661}" destId="{E21DB813-9296-49CB-B4B9-5AC8EB7EDD86}" srcOrd="0" destOrd="0" parTransId="{D69402ED-F305-49C8-BB92-50A3880FFE11}" sibTransId="{D6B5BEFF-0015-4A75-B5C6-D210EF7E5DB8}"/>
    <dgm:cxn modelId="{10EDBB7F-EBB9-4BAC-A13A-D19491D89F53}" type="presOf" srcId="{59B921E8-33D0-45D1-A98E-2750293B584F}" destId="{66CBA502-4F38-47FB-9502-5B6DE38D7A4F}" srcOrd="0" destOrd="0" presId="urn:microsoft.com/office/officeart/2009/3/layout/StepUpProcess"/>
    <dgm:cxn modelId="{FBCBBEAC-FB22-4030-8F50-D319FD0F0DBD}" type="presOf" srcId="{E21DB813-9296-49CB-B4B9-5AC8EB7EDD86}" destId="{80BAF78F-821E-4E86-BBD0-8DA190313852}" srcOrd="0" destOrd="0" presId="urn:microsoft.com/office/officeart/2009/3/layout/StepUpProcess"/>
    <dgm:cxn modelId="{D3187B5D-BA6B-469C-8AB3-B8AE2D75F55C}" srcId="{2BA416CC-B7EE-45A3-9BE4-5E4569878661}" destId="{59B921E8-33D0-45D1-A98E-2750293B584F}" srcOrd="1" destOrd="0" parTransId="{3F8D0438-C073-4018-98E7-AEE8C194C87A}" sibTransId="{21C8B016-C477-45FA-9F4C-A8EC70A037DE}"/>
    <dgm:cxn modelId="{C315EE7D-5730-4B58-99AB-9AA99C9A9ADE}" type="presOf" srcId="{78A88477-8341-427B-8D7C-4F538CF85C96}" destId="{4E7E01DB-7219-4AB8-87C1-18A6B1F6F2C3}" srcOrd="0" destOrd="0" presId="urn:microsoft.com/office/officeart/2009/3/layout/StepUpProcess"/>
    <dgm:cxn modelId="{D51C25B7-E197-41E0-BF18-9106BDC3EAAB}" type="presOf" srcId="{2BA416CC-B7EE-45A3-9BE4-5E4569878661}" destId="{A583E366-5605-458B-B549-25046BB19548}" srcOrd="0" destOrd="0" presId="urn:microsoft.com/office/officeart/2009/3/layout/StepUpProcess"/>
    <dgm:cxn modelId="{90D319B4-7A90-482D-A325-4BB0A7DF45CB}" srcId="{2BA416CC-B7EE-45A3-9BE4-5E4569878661}" destId="{78A88477-8341-427B-8D7C-4F538CF85C96}" srcOrd="2" destOrd="0" parTransId="{8F3F9F79-3437-4E8B-8BE9-1447FA44B9A3}" sibTransId="{DE092FDA-6C1B-4924-86CE-0FF884680F68}"/>
    <dgm:cxn modelId="{CD8AD5FE-EDCD-4EBC-81F7-F792A4681F59}" type="presParOf" srcId="{A583E366-5605-458B-B549-25046BB19548}" destId="{50B9D650-2CA4-448B-BC17-CBCC7AFA452B}" srcOrd="0" destOrd="0" presId="urn:microsoft.com/office/officeart/2009/3/layout/StepUpProcess"/>
    <dgm:cxn modelId="{D89CCB1D-C7ED-4760-9D48-846D935EA3AF}" type="presParOf" srcId="{50B9D650-2CA4-448B-BC17-CBCC7AFA452B}" destId="{6DBF3FA9-E61B-4FA5-89ED-B3126AE315F0}" srcOrd="0" destOrd="0" presId="urn:microsoft.com/office/officeart/2009/3/layout/StepUpProcess"/>
    <dgm:cxn modelId="{D8FAA83C-A5C1-4160-91B2-C9DB845C49C0}" type="presParOf" srcId="{50B9D650-2CA4-448B-BC17-CBCC7AFA452B}" destId="{80BAF78F-821E-4E86-BBD0-8DA190313852}" srcOrd="1" destOrd="0" presId="urn:microsoft.com/office/officeart/2009/3/layout/StepUpProcess"/>
    <dgm:cxn modelId="{088216B7-A6C7-4E30-9109-B870EF3AF856}" type="presParOf" srcId="{50B9D650-2CA4-448B-BC17-CBCC7AFA452B}" destId="{10C5D9D6-DA98-4CDB-962A-23CBDE6C30B2}" srcOrd="2" destOrd="0" presId="urn:microsoft.com/office/officeart/2009/3/layout/StepUpProcess"/>
    <dgm:cxn modelId="{EDCE549A-37CF-4BE1-BAC0-6226C26D1CAB}" type="presParOf" srcId="{A583E366-5605-458B-B549-25046BB19548}" destId="{CA2CF1D7-DA93-4183-9ADB-882DF56D700B}" srcOrd="1" destOrd="0" presId="urn:microsoft.com/office/officeart/2009/3/layout/StepUpProcess"/>
    <dgm:cxn modelId="{1F465418-0591-4E00-81B5-15F5E7D2FB19}" type="presParOf" srcId="{CA2CF1D7-DA93-4183-9ADB-882DF56D700B}" destId="{E936A283-6EFA-4767-88EA-6663924F3979}" srcOrd="0" destOrd="0" presId="urn:microsoft.com/office/officeart/2009/3/layout/StepUpProcess"/>
    <dgm:cxn modelId="{6DD5B611-2C67-4777-A7A4-7722B79599BE}" type="presParOf" srcId="{A583E366-5605-458B-B549-25046BB19548}" destId="{D2291499-5E36-4BE4-891F-6344CC1F64CE}" srcOrd="2" destOrd="0" presId="urn:microsoft.com/office/officeart/2009/3/layout/StepUpProcess"/>
    <dgm:cxn modelId="{8C4CF7E8-2386-403B-A0D3-5ED0B83C6DAC}" type="presParOf" srcId="{D2291499-5E36-4BE4-891F-6344CC1F64CE}" destId="{98F794B1-0B17-4CB7-ACFB-2B020B0C931D}" srcOrd="0" destOrd="0" presId="urn:microsoft.com/office/officeart/2009/3/layout/StepUpProcess"/>
    <dgm:cxn modelId="{79CB78C9-95A8-4FB8-8E36-1AAC20A5A14C}" type="presParOf" srcId="{D2291499-5E36-4BE4-891F-6344CC1F64CE}" destId="{66CBA502-4F38-47FB-9502-5B6DE38D7A4F}" srcOrd="1" destOrd="0" presId="urn:microsoft.com/office/officeart/2009/3/layout/StepUpProcess"/>
    <dgm:cxn modelId="{10D3185D-193D-4C59-AC04-83C6FF2A39C0}" type="presParOf" srcId="{D2291499-5E36-4BE4-891F-6344CC1F64CE}" destId="{38679F3A-460C-46B7-82F8-8AA8C37EC0B4}" srcOrd="2" destOrd="0" presId="urn:microsoft.com/office/officeart/2009/3/layout/StepUpProcess"/>
    <dgm:cxn modelId="{86B60A8F-5136-4529-9C93-BD06292008E3}" type="presParOf" srcId="{A583E366-5605-458B-B549-25046BB19548}" destId="{1F98BB75-44E7-4432-B30E-EB3B1D448F64}" srcOrd="3" destOrd="0" presId="urn:microsoft.com/office/officeart/2009/3/layout/StepUpProcess"/>
    <dgm:cxn modelId="{61C1A166-BD66-4F87-88B2-35616E3EC19C}" type="presParOf" srcId="{1F98BB75-44E7-4432-B30E-EB3B1D448F64}" destId="{2DED681A-8564-43E5-9C47-A0C4AF80D3E1}" srcOrd="0" destOrd="0" presId="urn:microsoft.com/office/officeart/2009/3/layout/StepUpProcess"/>
    <dgm:cxn modelId="{70463092-2A91-4029-81B2-64E05DE280E5}" type="presParOf" srcId="{A583E366-5605-458B-B549-25046BB19548}" destId="{3549DCE1-9C20-42CE-97B2-3C5FB7A77B6A}" srcOrd="4" destOrd="0" presId="urn:microsoft.com/office/officeart/2009/3/layout/StepUpProcess"/>
    <dgm:cxn modelId="{001F958A-70AF-4794-9EF9-9C56F6922006}" type="presParOf" srcId="{3549DCE1-9C20-42CE-97B2-3C5FB7A77B6A}" destId="{BB1CA8DE-D19D-445B-8028-21144AB8BE0A}" srcOrd="0" destOrd="0" presId="urn:microsoft.com/office/officeart/2009/3/layout/StepUpProcess"/>
    <dgm:cxn modelId="{97A3597D-6826-4469-B2CC-8422D5C3E86B}" type="presParOf" srcId="{3549DCE1-9C20-42CE-97B2-3C5FB7A77B6A}" destId="{4E7E01DB-7219-4AB8-87C1-18A6B1F6F2C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F3FA9-E61B-4FA5-89ED-B3126AE315F0}">
      <dsp:nvSpPr>
        <dsp:cNvPr id="0" name=""/>
        <dsp:cNvSpPr/>
      </dsp:nvSpPr>
      <dsp:spPr>
        <a:xfrm rot="10800000">
          <a:off x="7822135" y="1849161"/>
          <a:ext cx="3382414" cy="2028662"/>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BAF78F-821E-4E86-BBD0-8DA190313852}">
      <dsp:nvSpPr>
        <dsp:cNvPr id="0" name=""/>
        <dsp:cNvSpPr/>
      </dsp:nvSpPr>
      <dsp:spPr>
        <a:xfrm>
          <a:off x="7815370" y="2184259"/>
          <a:ext cx="3050937" cy="26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ar-BH" sz="3200" b="1" kern="1200" dirty="0">
              <a:latin typeface="Sakkal Majalla" panose="02000000000000000000" pitchFamily="2" charset="-78"/>
              <a:cs typeface="Sakkal Majalla" panose="02000000000000000000" pitchFamily="2" charset="-78"/>
            </a:rPr>
            <a:t>ما موقع الشركة الآن؟</a:t>
          </a:r>
          <a:endParaRPr lang="en-US" sz="3200" b="1" kern="1200" dirty="0">
            <a:latin typeface="Sakkal Majalla" panose="02000000000000000000" pitchFamily="2" charset="-78"/>
            <a:cs typeface="Sakkal Majalla" panose="02000000000000000000" pitchFamily="2" charset="-78"/>
          </a:endParaRPr>
        </a:p>
      </dsp:txBody>
      <dsp:txXfrm>
        <a:off x="7815370" y="2184259"/>
        <a:ext cx="3050937" cy="2671360"/>
      </dsp:txXfrm>
    </dsp:sp>
    <dsp:sp modelId="{10C5D9D6-DA98-4CDB-962A-23CBDE6C30B2}">
      <dsp:nvSpPr>
        <dsp:cNvPr id="0" name=""/>
        <dsp:cNvSpPr/>
      </dsp:nvSpPr>
      <dsp:spPr>
        <a:xfrm rot="5400000">
          <a:off x="7815370" y="927148"/>
          <a:ext cx="575010" cy="57501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F794B1-0B17-4CB7-ACFB-2B020B0C931D}">
      <dsp:nvSpPr>
        <dsp:cNvPr id="0" name=""/>
        <dsp:cNvSpPr/>
      </dsp:nvSpPr>
      <dsp:spPr>
        <a:xfrm rot="10800000">
          <a:off x="4084567" y="925970"/>
          <a:ext cx="3382414" cy="2028662"/>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CBA502-4F38-47FB-9502-5B6DE38D7A4F}">
      <dsp:nvSpPr>
        <dsp:cNvPr id="0" name=""/>
        <dsp:cNvSpPr/>
      </dsp:nvSpPr>
      <dsp:spPr>
        <a:xfrm>
          <a:off x="4077802" y="1261068"/>
          <a:ext cx="3050937" cy="26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ar-BH"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إلى أين تريد الشركة الوصول؟</a:t>
          </a:r>
          <a:endParaRPr lang="en-US"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4077802" y="1261068"/>
        <a:ext cx="3050937" cy="2671360"/>
      </dsp:txXfrm>
    </dsp:sp>
    <dsp:sp modelId="{38679F3A-460C-46B7-82F8-8AA8C37EC0B4}">
      <dsp:nvSpPr>
        <dsp:cNvPr id="0" name=""/>
        <dsp:cNvSpPr/>
      </dsp:nvSpPr>
      <dsp:spPr>
        <a:xfrm rot="5400000">
          <a:off x="4077802" y="3957"/>
          <a:ext cx="575010" cy="57501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1CA8DE-D19D-445B-8028-21144AB8BE0A}">
      <dsp:nvSpPr>
        <dsp:cNvPr id="0" name=""/>
        <dsp:cNvSpPr/>
      </dsp:nvSpPr>
      <dsp:spPr>
        <a:xfrm rot="10800000">
          <a:off x="346999" y="2779"/>
          <a:ext cx="3382414" cy="2028662"/>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7E01DB-7219-4AB8-87C1-18A6B1F6F2C3}">
      <dsp:nvSpPr>
        <dsp:cNvPr id="0" name=""/>
        <dsp:cNvSpPr/>
      </dsp:nvSpPr>
      <dsp:spPr>
        <a:xfrm>
          <a:off x="340234" y="337877"/>
          <a:ext cx="3050937" cy="26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ar-BH"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ما السبيل للوصول إلى هناك؟</a:t>
          </a:r>
          <a:endParaRPr lang="en-US" sz="3200" b="1"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340234" y="337877"/>
        <a:ext cx="3050937" cy="267136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06/06/1442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4;p11">
            <a:extLst>
              <a:ext uri="{FF2B5EF4-FFF2-40B4-BE49-F238E27FC236}">
                <a16:creationId xmlns="" xmlns:a16="http://schemas.microsoft.com/office/drawing/2014/main" id="{DA143FD5-7488-4FD1-94A6-DB9999D9966F}"/>
              </a:ext>
            </a:extLst>
          </p:cNvPr>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BH" sz="13800" b="1" dirty="0">
                <a:solidFill>
                  <a:schemeClr val="accent1">
                    <a:lumMod val="50000"/>
                  </a:schemeClr>
                </a:solidFill>
                <a:latin typeface="Sakkal Majalla" panose="02000000000000000000" pitchFamily="2" charset="-78"/>
                <a:cs typeface="Sakkal Majalla" panose="02000000000000000000" pitchFamily="2" charset="-78"/>
              </a:rPr>
              <a:t>التسويق</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r>
              <a:rPr lang="ar-BH" sz="11500" b="1" dirty="0">
                <a:solidFill>
                  <a:srgbClr val="FF9800"/>
                </a:solidFill>
                <a:latin typeface="Sakkal Majalla" panose="02000000000000000000" pitchFamily="2" charset="-78"/>
                <a:cs typeface="Sakkal Majalla" panose="02000000000000000000" pitchFamily="2" charset="-78"/>
              </a:rPr>
              <a:t>سوق</a:t>
            </a:r>
            <a:r>
              <a:rPr lang="ar-SA" sz="11500" b="1" dirty="0">
                <a:solidFill>
                  <a:srgbClr val="FF9800"/>
                </a:solidFill>
                <a:latin typeface="Sakkal Majalla" panose="02000000000000000000" pitchFamily="2" charset="-78"/>
                <a:cs typeface="Sakkal Majalla" panose="02000000000000000000" pitchFamily="2" charset="-78"/>
              </a:rPr>
              <a:t> </a:t>
            </a:r>
            <a:r>
              <a:rPr lang="ar-BH" sz="11500" b="1" dirty="0">
                <a:solidFill>
                  <a:srgbClr val="FF9800"/>
                </a:solidFill>
                <a:latin typeface="Sakkal Majalla" panose="02000000000000000000" pitchFamily="2" charset="-78"/>
                <a:cs typeface="Sakkal Majalla" panose="02000000000000000000" pitchFamily="2" charset="-78"/>
              </a:rPr>
              <a:t>321</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endParaRPr sz="9600" b="1" dirty="0">
              <a:solidFill>
                <a:srgbClr val="FF9800"/>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18D9946C-3B82-4AEB-B480-14804DC367F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12" name="Rectangle 11">
            <a:extLst>
              <a:ext uri="{FF2B5EF4-FFF2-40B4-BE49-F238E27FC236}">
                <a16:creationId xmlns="" xmlns:a16="http://schemas.microsoft.com/office/drawing/2014/main" id="{C0F3D8D5-AD85-4453-953A-93BC5A61F7FE}"/>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 xmlns:a16="http://schemas.microsoft.com/office/drawing/2014/main" id="{80AF3F2F-1AF4-4E8F-B6CF-49E756D78BB5}"/>
              </a:ext>
            </a:extLst>
          </p:cNvPr>
          <p:cNvPicPr>
            <a:picLocks noChangeAspect="1"/>
          </p:cNvPicPr>
          <p:nvPr/>
        </p:nvPicPr>
        <p:blipFill rotWithShape="1">
          <a:blip r:embed="rId2"/>
          <a:srcRect l="35217" t="18148" r="35000" b="15152"/>
          <a:stretch/>
        </p:blipFill>
        <p:spPr>
          <a:xfrm>
            <a:off x="275185" y="1631546"/>
            <a:ext cx="4130435" cy="4962191"/>
          </a:xfrm>
          <a:prstGeom prst="rect">
            <a:avLst/>
          </a:prstGeom>
          <a:ln>
            <a:solidFill>
              <a:schemeClr val="tx1"/>
            </a:solidFill>
          </a:ln>
        </p:spPr>
      </p:pic>
      <p:pic>
        <p:nvPicPr>
          <p:cNvPr id="7"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111188" y="0"/>
            <a:ext cx="8041341"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90000"/>
              </a:lnSpc>
              <a:spcBef>
                <a:spcPts val="1000"/>
              </a:spcBef>
            </a:pPr>
            <a:r>
              <a:rPr lang="ar-BH" sz="2600" b="1" dirty="0">
                <a:solidFill>
                  <a:prstClr val="black"/>
                </a:solidFill>
                <a:latin typeface="Sakkal Majalla" panose="02000000000000000000" pitchFamily="2" charset="-78"/>
                <a:cs typeface="Sakkal Majalla" panose="02000000000000000000" pitchFamily="2" charset="-78"/>
              </a:rPr>
              <a:t>الخطة التسويقية المكتوبة يجب أن تشمل جميع الأنشطة التسويقية وأن تُجبر الشركة على إتباع قواعد التفكير المنظم؛ بحيث ترسم أهدافًا محددة، موضحة الأنشطة الأكثر فعالية؛ ليتم تنفيذها.  ويجب أيضًا الاختيار الجيد للأشخاص الذين يقومون بالخطة التسويقية.  فيجب اختيار الشخص المناسب للمكان المناسب لوضع الخطة التسويقية فعالة تقوم بما تتميز بما يأتي:</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الربط بين الأهداف والإجراءات.</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ترتيب الأولويات.</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توضيح مسار الشركة.</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تحديد الموارد المطلوبة وأفضل الطرائق لتوزيعها.</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تحديد المسؤوليات، والمهام، والبرنامج الزمني.</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حث الشركة على التفكير في استراتيجيات جديدة.</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العمل على تخفيف المخاطر؛ لأنها تتنبأ بمشاكل السوق وتهديداته وأخطاره وتقلباته.  </a:t>
            </a:r>
          </a:p>
          <a:p>
            <a:pPr marL="457200" lvl="0" indent="-457200" algn="just" rtl="1">
              <a:lnSpc>
                <a:spcPct val="90000"/>
              </a:lnSpc>
              <a:spcBef>
                <a:spcPts val="1000"/>
              </a:spcBef>
              <a:buFont typeface="Arial" panose="020B0604020202020204" pitchFamily="34" charset="0"/>
              <a:buChar char="•"/>
            </a:pPr>
            <a:r>
              <a:rPr lang="ar-BH" sz="2600" b="1" dirty="0">
                <a:solidFill>
                  <a:prstClr val="black"/>
                </a:solidFill>
                <a:latin typeface="Sakkal Majalla" panose="02000000000000000000" pitchFamily="2" charset="-78"/>
                <a:cs typeface="Sakkal Majalla" panose="02000000000000000000" pitchFamily="2" charset="-78"/>
              </a:rPr>
              <a:t>تقديم منهج لقياس الأنشطة التسويقية وتطويرها</a:t>
            </a:r>
            <a:r>
              <a:rPr lang="ar-BH" sz="2800" b="1" dirty="0">
                <a:solidFill>
                  <a:prstClr val="black"/>
                </a:solidFill>
                <a:latin typeface="Sakkal Majalla" panose="02000000000000000000" pitchFamily="2" charset="-78"/>
                <a:cs typeface="Sakkal Majalla" panose="02000000000000000000" pitchFamily="2" charset="-78"/>
              </a:rPr>
              <a:t>.</a:t>
            </a:r>
          </a:p>
          <a:p>
            <a:pPr marL="514350" lvl="0" indent="-514350" algn="r" rtl="1">
              <a:lnSpc>
                <a:spcPct val="90000"/>
              </a:lnSpc>
              <a:spcBef>
                <a:spcPts val="1000"/>
              </a:spcBef>
              <a:buFont typeface="+mj-lt"/>
              <a:buAutoNum type="arabicPeriod"/>
            </a:pPr>
            <a:endParaRPr lang="en-US" sz="2800" b="1" dirty="0">
              <a:solidFill>
                <a:prstClr val="black"/>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85211" y="321903"/>
            <a:ext cx="5360763" cy="769441"/>
          </a:xfrm>
          <a:prstGeom prst="rect">
            <a:avLst/>
          </a:prstGeom>
        </p:spPr>
        <p:txBody>
          <a:bodyPr wrap="none">
            <a:spAutoFit/>
          </a:bodyPr>
          <a:lstStyle/>
          <a:p>
            <a:pPr algn="ctr"/>
            <a:r>
              <a:rPr lang="ar-BH" sz="4400" dirty="0">
                <a:ln w="9525">
                  <a:noFill/>
                  <a:prstDash val="solid"/>
                </a:ln>
                <a:solidFill>
                  <a:schemeClr val="bg1"/>
                </a:solidFill>
                <a:latin typeface="Arial Black" panose="020B0A04020102020204" pitchFamily="34" charset="0"/>
                <a:cs typeface="PT Bold Heading" panose="02010400000000000000" pitchFamily="2" charset="-78"/>
              </a:rPr>
              <a:t>طرائق إعداد الخطة التسويقية</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26" name="Picture 2" descr="About Us Caec Misin - Marketing Plan Clipart, HD Png Download , Transparent  Png Image - PNGitem"/>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2231" y="2696540"/>
            <a:ext cx="3789121" cy="352476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5"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50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455863" algn="just" rtl="1"/>
            <a:endParaRPr lang="ar-BH" sz="3200" b="1" dirty="0">
              <a:solidFill>
                <a:schemeClr val="tx1"/>
              </a:solidFill>
              <a:latin typeface="Sakkal Majalla" panose="02000000000000000000" pitchFamily="2" charset="-78"/>
              <a:cs typeface="Sakkal Majalla" panose="02000000000000000000" pitchFamily="2" charset="-78"/>
            </a:endParaRPr>
          </a:p>
          <a:p>
            <a:pPr marL="2455863" algn="just" rtl="1"/>
            <a:r>
              <a:rPr lang="ar-BH" sz="3200" b="1" dirty="0">
                <a:solidFill>
                  <a:schemeClr val="tx1"/>
                </a:solidFill>
                <a:latin typeface="Sakkal Majalla" panose="02000000000000000000" pitchFamily="2" charset="-78"/>
                <a:cs typeface="Sakkal Majalla" panose="02000000000000000000" pitchFamily="2" charset="-78"/>
              </a:rPr>
              <a:t>في الشركات الكبيرة                           مدير التسويق</a:t>
            </a:r>
          </a:p>
          <a:p>
            <a:pPr marL="2455863" algn="just" rtl="1"/>
            <a:endParaRPr lang="ar-BH" sz="3200" b="1" dirty="0">
              <a:solidFill>
                <a:schemeClr val="tx1"/>
              </a:solidFill>
              <a:latin typeface="Sakkal Majalla" panose="02000000000000000000" pitchFamily="2" charset="-78"/>
              <a:cs typeface="Sakkal Majalla" panose="02000000000000000000" pitchFamily="2" charset="-78"/>
            </a:endParaRPr>
          </a:p>
          <a:p>
            <a:pPr marL="2455863" algn="just" rtl="1"/>
            <a:r>
              <a:rPr lang="ar-BH" sz="3200" b="1" dirty="0">
                <a:solidFill>
                  <a:schemeClr val="tx1"/>
                </a:solidFill>
                <a:latin typeface="Sakkal Majalla" panose="02000000000000000000" pitchFamily="2" charset="-78"/>
                <a:cs typeface="Sakkal Majalla" panose="02000000000000000000" pitchFamily="2" charset="-78"/>
              </a:rPr>
              <a:t>في الشركات الصغيرة                        المدير التنفيذي (المالك / المدير)</a:t>
            </a: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marL="5473700" algn="just" rtl="1"/>
            <a:r>
              <a:rPr lang="ar-BH" sz="3200" b="1" dirty="0">
                <a:solidFill>
                  <a:schemeClr val="tx1"/>
                </a:solidFill>
                <a:latin typeface="Sakkal Majalla" panose="02000000000000000000" pitchFamily="2" charset="-78"/>
                <a:cs typeface="Sakkal Majalla" panose="02000000000000000000" pitchFamily="2" charset="-78"/>
              </a:rPr>
              <a:t>غالبًا ما تقرر الشركات أنها لا تملك الموارد ولا الخبرات التي تؤهلها لإعداد خطة تسويقية، فتقوم بتعيين مستشار أو اختصاصي يتولى هذه المهمة.</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67257" y="321903"/>
            <a:ext cx="6596678" cy="707886"/>
          </a:xfrm>
          <a:prstGeom prst="rect">
            <a:avLst/>
          </a:prstGeom>
        </p:spPr>
        <p:txBody>
          <a:bodyPr wrap="none">
            <a:spAutoFit/>
          </a:bodyPr>
          <a:lstStyle/>
          <a:p>
            <a:pPr algn="ctr"/>
            <a:r>
              <a:rPr lang="ar-BH" sz="4000" dirty="0">
                <a:ln w="9525">
                  <a:noFill/>
                  <a:prstDash val="solid"/>
                </a:ln>
                <a:solidFill>
                  <a:schemeClr val="bg1"/>
                </a:solidFill>
                <a:latin typeface="Arial Black" panose="020B0A04020102020204" pitchFamily="34" charset="0"/>
                <a:cs typeface="PT Bold Heading" panose="02010400000000000000" pitchFamily="2" charset="-78"/>
              </a:rPr>
              <a:t>المسؤول عن إعداد الخطة التسويقية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Arrow: Striped Right 1">
            <a:extLst>
              <a:ext uri="{FF2B5EF4-FFF2-40B4-BE49-F238E27FC236}">
                <a16:creationId xmlns="" xmlns:a16="http://schemas.microsoft.com/office/drawing/2014/main" id="{677C59E6-254E-489F-AE9E-170CBBC4DDED}"/>
              </a:ext>
            </a:extLst>
          </p:cNvPr>
          <p:cNvSpPr/>
          <p:nvPr/>
        </p:nvSpPr>
        <p:spPr>
          <a:xfrm flipH="1">
            <a:off x="5865222" y="1920240"/>
            <a:ext cx="1136469" cy="457200"/>
          </a:xfrm>
          <a:prstGeom prst="stripedRightArrow">
            <a:avLst/>
          </a:prstGeom>
          <a:solidFill>
            <a:srgbClr val="F9B4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Striped Right 20">
            <a:extLst>
              <a:ext uri="{FF2B5EF4-FFF2-40B4-BE49-F238E27FC236}">
                <a16:creationId xmlns="" xmlns:a16="http://schemas.microsoft.com/office/drawing/2014/main" id="{0A2F9DCE-F8C6-416B-A054-875C645F1DF9}"/>
              </a:ext>
            </a:extLst>
          </p:cNvPr>
          <p:cNvSpPr/>
          <p:nvPr/>
        </p:nvSpPr>
        <p:spPr>
          <a:xfrm flipH="1">
            <a:off x="5865221" y="2887735"/>
            <a:ext cx="1136469" cy="457200"/>
          </a:xfrm>
          <a:prstGeom prst="stripedRightArrow">
            <a:avLst/>
          </a:prstGeom>
          <a:solidFill>
            <a:srgbClr val="F9B4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仕事・ビジネスのイラスト（無料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3559931"/>
            <a:ext cx="3146274" cy="286749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رابط مستقيم 3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6"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7503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r" rtl="1">
              <a:buAutoNum type="arabicPeriod"/>
            </a:pPr>
            <a:r>
              <a:rPr lang="ar-BH" sz="4000" b="1" dirty="0">
                <a:solidFill>
                  <a:schemeClr val="tx1"/>
                </a:solidFill>
                <a:latin typeface="Sakkal Majalla" panose="02000000000000000000" pitchFamily="2" charset="-78"/>
                <a:cs typeface="Sakkal Majalla" panose="02000000000000000000" pitchFamily="2" charset="-78"/>
              </a:rPr>
              <a:t>عرف الخطة التسويقية.</a:t>
            </a:r>
          </a:p>
          <a:p>
            <a:pPr marL="742950" indent="-742950" algn="r" rtl="1">
              <a:buAutoNum type="arabicPeriod"/>
            </a:pPr>
            <a:endParaRPr lang="ar-BH" sz="4000" b="1" dirty="0">
              <a:solidFill>
                <a:schemeClr val="tx1"/>
              </a:solidFill>
              <a:latin typeface="Sakkal Majalla" panose="02000000000000000000" pitchFamily="2" charset="-78"/>
              <a:cs typeface="Sakkal Majalla" panose="02000000000000000000" pitchFamily="2" charset="-78"/>
            </a:endParaRPr>
          </a:p>
          <a:p>
            <a:pPr marL="742950" indent="-742950" algn="r" rtl="1">
              <a:buAutoNum type="arabicPeriod"/>
            </a:pPr>
            <a:endParaRPr lang="ar-BH" sz="4000" b="1" dirty="0">
              <a:solidFill>
                <a:schemeClr val="tx1"/>
              </a:solidFill>
              <a:latin typeface="Sakkal Majalla" panose="02000000000000000000" pitchFamily="2" charset="-78"/>
              <a:cs typeface="Sakkal Majalla" panose="02000000000000000000" pitchFamily="2" charset="-78"/>
            </a:endParaRPr>
          </a:p>
          <a:p>
            <a:pPr marL="742950" indent="-742950" algn="r" rtl="1">
              <a:buAutoNum type="arabicPeriod"/>
            </a:pPr>
            <a:endParaRPr lang="ar-BH" sz="4000" b="1" dirty="0">
              <a:solidFill>
                <a:schemeClr val="tx1"/>
              </a:solidFill>
              <a:latin typeface="Sakkal Majalla" panose="02000000000000000000" pitchFamily="2" charset="-78"/>
              <a:cs typeface="Sakkal Majalla" panose="02000000000000000000" pitchFamily="2" charset="-78"/>
            </a:endParaRPr>
          </a:p>
          <a:p>
            <a:pPr marL="742950" indent="-742950" algn="r" rtl="1">
              <a:buAutoNum type="arabicPeriod"/>
            </a:pPr>
            <a:endParaRPr lang="ar-BH" sz="4000" b="1" dirty="0">
              <a:solidFill>
                <a:schemeClr val="tx1"/>
              </a:solidFill>
              <a:latin typeface="Sakkal Majalla" panose="02000000000000000000" pitchFamily="2" charset="-78"/>
              <a:cs typeface="Sakkal Majalla" panose="02000000000000000000" pitchFamily="2" charset="-78"/>
            </a:endParaRPr>
          </a:p>
          <a:p>
            <a:pPr marL="742950" indent="-742950" algn="r" rtl="1">
              <a:buFontTx/>
              <a:buAutoNum type="arabicPeriod"/>
            </a:pPr>
            <a:r>
              <a:rPr lang="ar-BH" sz="4000" b="1" dirty="0">
                <a:solidFill>
                  <a:schemeClr val="tx1"/>
                </a:solidFill>
                <a:latin typeface="Sakkal Majalla" panose="02000000000000000000" pitchFamily="2" charset="-78"/>
                <a:cs typeface="Sakkal Majalla" panose="02000000000000000000" pitchFamily="2" charset="-78"/>
              </a:rPr>
              <a:t>اذكر عوامل الإعداد الناجح للخطة التسويقية؟</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1" name="Rectangle: Rounded Corners 4">
            <a:hlinkClick r:id="rId2" action="ppaction://hlinksldjump"/>
            <a:extLst>
              <a:ext uri="{FF2B5EF4-FFF2-40B4-BE49-F238E27FC236}">
                <a16:creationId xmlns="" xmlns:a16="http://schemas.microsoft.com/office/drawing/2014/main" id="{67B02A5A-1D61-448A-B85E-DD7D8282A4D9}"/>
              </a:ext>
            </a:extLst>
          </p:cNvPr>
          <p:cNvSpPr/>
          <p:nvPr/>
        </p:nvSpPr>
        <p:spPr>
          <a:xfrm>
            <a:off x="241661" y="5755341"/>
            <a:ext cx="2071233" cy="563758"/>
          </a:xfrm>
          <a:prstGeom prst="roundRect">
            <a:avLst>
              <a:gd name="adj" fmla="val 50000"/>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تأكد من إجابتك</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2"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77787557"/>
      </p:ext>
    </p:extLst>
  </p:cSld>
  <p:clrMapOvr>
    <a:masterClrMapping/>
  </p:clrMapOvr>
  <p:transition spd="slow" advClick="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2</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الخطة التسويقية هي وثيقة مكتوبة لا تزيد عن ....................:</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79866"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 100 صفحة</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4"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6279866"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10 صفحات</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5" name="Rectangle: Rounded Corners 4">
            <a:hlinkClick r:id="rId2" action="ppaction://hlinksldjump"/>
            <a:extLst>
              <a:ext uri="{FF2B5EF4-FFF2-40B4-BE49-F238E27FC236}">
                <a16:creationId xmlns="" xmlns:a16="http://schemas.microsoft.com/office/drawing/2014/main" id="{8B6951A5-408B-473D-B6CF-B5E572164259}"/>
              </a:ext>
            </a:extLst>
          </p:cNvPr>
          <p:cNvSpPr/>
          <p:nvPr/>
        </p:nvSpPr>
        <p:spPr>
          <a:xfrm>
            <a:off x="573355"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20 صحفة</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6" name="Rectangle: Rounded Corners 5">
            <a:hlinkClick r:id="rId2" action="ppaction://hlinksldjump"/>
            <a:extLst>
              <a:ext uri="{FF2B5EF4-FFF2-40B4-BE49-F238E27FC236}">
                <a16:creationId xmlns="" xmlns:a16="http://schemas.microsoft.com/office/drawing/2014/main" id="{688AD076-9558-4180-9052-D3E11A808CCF}"/>
              </a:ext>
            </a:extLst>
          </p:cNvPr>
          <p:cNvSpPr/>
          <p:nvPr/>
        </p:nvSpPr>
        <p:spPr>
          <a:xfrm>
            <a:off x="573355" y="4665809"/>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40 صفحة.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رابط مستقيم 1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6"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295086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3</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اذكر طرائق إعداد الخطط التسيويقية؟  وما أكثر الطرق شيوعًا.</a:t>
            </a: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4">
            <a:hlinkClick r:id="rId2" action="ppaction://hlinksldjump"/>
            <a:extLst>
              <a:ext uri="{FF2B5EF4-FFF2-40B4-BE49-F238E27FC236}">
                <a16:creationId xmlns="" xmlns:a16="http://schemas.microsoft.com/office/drawing/2014/main" id="{7F48D32D-C7AA-4CCB-9C8B-7759195D47B9}"/>
              </a:ext>
            </a:extLst>
          </p:cNvPr>
          <p:cNvSpPr/>
          <p:nvPr/>
        </p:nvSpPr>
        <p:spPr>
          <a:xfrm>
            <a:off x="241661" y="5755341"/>
            <a:ext cx="2071233" cy="563758"/>
          </a:xfrm>
          <a:prstGeom prst="roundRect">
            <a:avLst>
              <a:gd name="adj" fmla="val 50000"/>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تأكد من إجابتك</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1"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09531961"/>
      </p:ext>
    </p:extLst>
  </p:cSld>
  <p:clrMapOvr>
    <a:masterClrMapping/>
  </p:clrMapOvr>
  <p:transition spd="slow" advClick="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4. قامت الإدارة العليا في إحدى الشركات العاملة في بيع المكيفات المركزية، بوضع خطة تسويقية تهدف إلى رفع مستوى مبيعات المكيفات المركزية من خلال برنامج تسويقي متكامل لعناصر المزيج التسويقي، حيث بدأت بنشر إعلانات في الشوارع العامة ووسائل التواصل الاجتماعية المختلفة وذلك عن تركيب بمبلغ 150 دينار للمكيف الواحد بأقل سعر في السوق وبقسط شهري قدره 20 </a:t>
            </a:r>
            <a:r>
              <a:rPr lang="ar-BH" sz="2800" b="1" dirty="0" smtClean="0">
                <a:solidFill>
                  <a:schemeClr val="tx1"/>
                </a:solidFill>
                <a:latin typeface="Sakkal Majalla" panose="02000000000000000000" pitchFamily="2" charset="-78"/>
                <a:cs typeface="Sakkal Majalla" panose="02000000000000000000" pitchFamily="2" charset="-78"/>
              </a:rPr>
              <a:t>د.ب </a:t>
            </a:r>
            <a:r>
              <a:rPr lang="ar-BH" sz="2800" b="1" dirty="0">
                <a:solidFill>
                  <a:schemeClr val="tx1"/>
                </a:solidFill>
                <a:latin typeface="Sakkal Majalla" panose="02000000000000000000" pitchFamily="2" charset="-78"/>
                <a:cs typeface="Sakkal Majalla" panose="02000000000000000000" pitchFamily="2" charset="-78"/>
              </a:rPr>
              <a:t>في جميع محافظات مملكة البحرين، وقد بدأت المبيعات في الارتفاع السريع بسبب معرفة المستهلكين بالمنتج في سوق.</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       * ما الطريقة التسويقية (التخطيط التسويقي) المتبعة في إدارة تسويق المكيفات المركزية؟</a:t>
            </a:r>
            <a:endParaRPr lang="ar-SA"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 xmlns:a16="http://schemas.microsoft.com/office/drawing/2014/main" id="{0B87C965-9A2D-40EF-9B01-3285F1F92093}"/>
              </a:ext>
            </a:extLst>
          </p:cNvPr>
          <p:cNvSpPr/>
          <p:nvPr/>
        </p:nvSpPr>
        <p:spPr>
          <a:xfrm>
            <a:off x="2468880" y="4088673"/>
            <a:ext cx="9170126" cy="2230425"/>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423988" indent="-1423988" algn="ctr" rtl="1"/>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4">
            <a:hlinkClick r:id="rId2" action="ppaction://hlinksldjump"/>
            <a:extLst>
              <a:ext uri="{FF2B5EF4-FFF2-40B4-BE49-F238E27FC236}">
                <a16:creationId xmlns="" xmlns:a16="http://schemas.microsoft.com/office/drawing/2014/main" id="{67B02A5A-1D61-448A-B85E-DD7D8282A4D9}"/>
              </a:ext>
            </a:extLst>
          </p:cNvPr>
          <p:cNvSpPr/>
          <p:nvPr/>
        </p:nvSpPr>
        <p:spPr>
          <a:xfrm>
            <a:off x="241661" y="5755341"/>
            <a:ext cx="2071233" cy="563758"/>
          </a:xfrm>
          <a:prstGeom prst="roundRect">
            <a:avLst>
              <a:gd name="adj" fmla="val 50000"/>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تأكد من إجابتك</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5"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12633160"/>
      </p:ext>
    </p:extLst>
  </p:cSld>
  <p:clrMapOvr>
    <a:masterClrMapping/>
  </p:clrMapOvr>
  <p:transition spd="slow"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just" rtl="1"/>
            <a:r>
              <a:rPr lang="ar-BH" sz="4000" b="1" dirty="0">
                <a:solidFill>
                  <a:schemeClr val="tx1"/>
                </a:solidFill>
                <a:latin typeface="Sakkal Majalla" panose="02000000000000000000" pitchFamily="2" charset="-78"/>
                <a:cs typeface="Sakkal Majalla" panose="02000000000000000000" pitchFamily="2" charset="-78"/>
              </a:rPr>
              <a:t>5</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في الشركات الكبيرة، يكون المسؤول عن إعداد الخطة التسويقية مدير المبيعات في الشركة</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 xmlns:a16="http://schemas.microsoft.com/office/drawing/2014/main"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3"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523827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1861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 xmlns:a16="http://schemas.microsoft.com/office/drawing/2014/main" id="{34442B95-24DB-4CF3-BFD0-1886E1B37CE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 xmlns:a16="http://schemas.microsoft.com/office/drawing/2014/main"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8;p37">
              <a:extLst>
                <a:ext uri="{FF2B5EF4-FFF2-40B4-BE49-F238E27FC236}">
                  <a16:creationId xmlns="" xmlns:a16="http://schemas.microsoft.com/office/drawing/2014/main"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9;p37">
              <a:extLst>
                <a:ext uri="{FF2B5EF4-FFF2-40B4-BE49-F238E27FC236}">
                  <a16:creationId xmlns="" xmlns:a16="http://schemas.microsoft.com/office/drawing/2014/main"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0;p37">
              <a:extLst>
                <a:ext uri="{FF2B5EF4-FFF2-40B4-BE49-F238E27FC236}">
                  <a16:creationId xmlns="" xmlns:a16="http://schemas.microsoft.com/office/drawing/2014/main"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11;p37">
              <a:extLst>
                <a:ext uri="{FF2B5EF4-FFF2-40B4-BE49-F238E27FC236}">
                  <a16:creationId xmlns="" xmlns:a16="http://schemas.microsoft.com/office/drawing/2014/main"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12;p37">
              <a:extLst>
                <a:ext uri="{FF2B5EF4-FFF2-40B4-BE49-F238E27FC236}">
                  <a16:creationId xmlns="" xmlns:a16="http://schemas.microsoft.com/office/drawing/2014/main"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Shape 401">
            <a:extLst>
              <a:ext uri="{FF2B5EF4-FFF2-40B4-BE49-F238E27FC236}">
                <a16:creationId xmlns="" xmlns:a16="http://schemas.microsoft.com/office/drawing/2014/main" id="{E8080949-0306-421B-9AB4-F8E8D2FCC2B5}"/>
              </a:ext>
            </a:extLst>
          </p:cNvPr>
          <p:cNvGrpSpPr/>
          <p:nvPr/>
        </p:nvGrpSpPr>
        <p:grpSpPr>
          <a:xfrm>
            <a:off x="1668671" y="3326001"/>
            <a:ext cx="5043757" cy="907708"/>
            <a:chOff x="-1535283" y="1287960"/>
            <a:chExt cx="11486579" cy="2067200"/>
          </a:xfrm>
        </p:grpSpPr>
        <p:sp>
          <p:nvSpPr>
            <p:cNvPr id="23" name="Shape 402">
              <a:extLst>
                <a:ext uri="{FF2B5EF4-FFF2-40B4-BE49-F238E27FC236}">
                  <a16:creationId xmlns="" xmlns:a16="http://schemas.microsoft.com/office/drawing/2014/main"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403">
              <a:extLst>
                <a:ext uri="{FF2B5EF4-FFF2-40B4-BE49-F238E27FC236}">
                  <a16:creationId xmlns="" xmlns:a16="http://schemas.microsoft.com/office/drawing/2014/main"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5" name="Shape 404">
              <a:extLst>
                <a:ext uri="{FF2B5EF4-FFF2-40B4-BE49-F238E27FC236}">
                  <a16:creationId xmlns="" xmlns:a16="http://schemas.microsoft.com/office/drawing/2014/main"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6" name="Shape 405">
              <a:extLst>
                <a:ext uri="{FF2B5EF4-FFF2-40B4-BE49-F238E27FC236}">
                  <a16:creationId xmlns="" xmlns:a16="http://schemas.microsoft.com/office/drawing/2014/main"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9" name="Shape 406">
              <a:extLst>
                <a:ext uri="{FF2B5EF4-FFF2-40B4-BE49-F238E27FC236}">
                  <a16:creationId xmlns="" xmlns:a16="http://schemas.microsoft.com/office/drawing/2014/main"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0" name="Shape 408">
            <a:extLst>
              <a:ext uri="{FF2B5EF4-FFF2-40B4-BE49-F238E27FC236}">
                <a16:creationId xmlns="" xmlns:a16="http://schemas.microsoft.com/office/drawing/2014/main" id="{03E19D0A-CF6F-4DFE-AABB-190DF53C80CF}"/>
              </a:ext>
            </a:extLst>
          </p:cNvPr>
          <p:cNvSpPr txBox="1">
            <a:spLocks/>
          </p:cNvSpPr>
          <p:nvPr/>
        </p:nvSpPr>
        <p:spPr>
          <a:xfrm>
            <a:off x="2289436" y="4531188"/>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a:t>
            </a:r>
            <a:r>
              <a:rPr lang="ar-BH" b="1" dirty="0">
                <a:solidFill>
                  <a:srgbClr val="3C6070"/>
                </a:solidFill>
                <a:latin typeface="Sakkal Majalla" panose="02000000000000000000" pitchFamily="2" charset="-78"/>
                <a:cs typeface="Sakkal Majalla" panose="02000000000000000000" pitchFamily="2" charset="-78"/>
              </a:rPr>
              <a:t>الصفحات 25-26</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 xmlns:a16="http://schemas.microsoft.com/office/drawing/2014/main" id="{D4AD1AA9-7DF7-4E0F-B06C-AC6E7ACCC2FE}"/>
              </a:ext>
            </a:extLst>
          </p:cNvPr>
          <p:cNvSpPr txBox="1">
            <a:spLocks/>
          </p:cNvSpPr>
          <p:nvPr/>
        </p:nvSpPr>
        <p:spPr>
          <a:xfrm>
            <a:off x="2235115"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pic>
        <p:nvPicPr>
          <p:cNvPr id="10" name="Picture 9">
            <a:extLst>
              <a:ext uri="{FF2B5EF4-FFF2-40B4-BE49-F238E27FC236}">
                <a16:creationId xmlns="" xmlns:a16="http://schemas.microsoft.com/office/drawing/2014/main" id="{82733770-C3A5-4ABA-A4ED-465C303A9AF2}"/>
              </a:ext>
            </a:extLst>
          </p:cNvPr>
          <p:cNvPicPr>
            <a:picLocks noChangeAspect="1"/>
          </p:cNvPicPr>
          <p:nvPr/>
        </p:nvPicPr>
        <p:blipFill rotWithShape="1">
          <a:blip r:embed="rId2"/>
          <a:srcRect l="35217" t="18148" r="35000" b="15152"/>
          <a:stretch/>
        </p:blipFill>
        <p:spPr>
          <a:xfrm>
            <a:off x="7528224" y="1385836"/>
            <a:ext cx="4130435" cy="4962191"/>
          </a:xfrm>
          <a:prstGeom prst="rect">
            <a:avLst/>
          </a:prstGeom>
          <a:ln>
            <a:solidFill>
              <a:schemeClr val="tx1"/>
            </a:solidFill>
          </a:ln>
        </p:spPr>
      </p:pic>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5"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3442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رابط مستقيم 2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25"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4000" b="1" dirty="0">
                <a:solidFill>
                  <a:schemeClr val="tx1"/>
                </a:solidFill>
                <a:latin typeface="Sakkal Majalla" panose="02000000000000000000" pitchFamily="2" charset="-78"/>
                <a:cs typeface="Sakkal Majalla" panose="02000000000000000000" pitchFamily="2" charset="-78"/>
              </a:rPr>
              <a:t>1. عرف الخطة التسويقية.</a:t>
            </a:r>
          </a:p>
          <a:p>
            <a:pPr marL="796925" algn="just" rtl="1"/>
            <a:r>
              <a:rPr lang="ar-BH" sz="2800" b="1" dirty="0">
                <a:solidFill>
                  <a:schemeClr val="tx2">
                    <a:lumMod val="75000"/>
                  </a:schemeClr>
                </a:solidFill>
                <a:latin typeface="Sakkal Majalla" panose="02000000000000000000" pitchFamily="2" charset="-78"/>
                <a:cs typeface="Sakkal Majalla" panose="02000000000000000000" pitchFamily="2" charset="-78"/>
              </a:rPr>
              <a:t>الخطة التسويقية: هي وثيقة مكتوبة لا تزيد عن 10 صفحات في الغالب – تحدد فيها الإستراتيجية، وبيئة التسويق، والزبائن المتوقعين، والمنافسة المنتظرة، بالإضافة إلى الأهداف الموضوعة للمبيعات والربح للعام القادم، كما يتم  توضيح الأفعال والإجراءات اللازمة لتحقيق الأهداف التسويقية الموضوعة وتفصيلها.</a:t>
            </a:r>
            <a:endParaRPr lang="ar-SA" sz="2800" b="1" dirty="0">
              <a:solidFill>
                <a:schemeClr val="tx2">
                  <a:lumMod val="75000"/>
                </a:schemeClr>
              </a:solidFill>
              <a:latin typeface="Sakkal Majalla" panose="02000000000000000000" pitchFamily="2" charset="-78"/>
              <a:cs typeface="Sakkal Majalla" panose="02000000000000000000" pitchFamily="2" charset="-78"/>
            </a:endParaRPr>
          </a:p>
          <a:p>
            <a:pPr algn="r" rtl="1"/>
            <a:endParaRPr lang="ar-BH" sz="4000" b="1" dirty="0">
              <a:solidFill>
                <a:schemeClr val="tx1"/>
              </a:solidFill>
              <a:latin typeface="Sakkal Majalla" panose="02000000000000000000" pitchFamily="2" charset="-78"/>
              <a:cs typeface="Sakkal Majalla" panose="02000000000000000000" pitchFamily="2" charset="-78"/>
            </a:endParaRPr>
          </a:p>
          <a:p>
            <a:pPr algn="r" rtl="1"/>
            <a:r>
              <a:rPr lang="ar-BH" sz="4000" b="1" dirty="0">
                <a:solidFill>
                  <a:schemeClr val="tx1"/>
                </a:solidFill>
                <a:latin typeface="Sakkal Majalla" panose="02000000000000000000" pitchFamily="2" charset="-78"/>
                <a:cs typeface="Sakkal Majalla" panose="02000000000000000000" pitchFamily="2" charset="-78"/>
              </a:rPr>
              <a:t>2. اذكر عوامل الإعداد الناجح للخطة التسويقية؟</a:t>
            </a:r>
          </a:p>
          <a:p>
            <a:pPr marL="796925" algn="just" rtl="1"/>
            <a:r>
              <a:rPr lang="ar-BH" sz="2800" b="1" dirty="0">
                <a:solidFill>
                  <a:schemeClr val="tx2">
                    <a:lumMod val="75000"/>
                  </a:schemeClr>
                </a:solidFill>
                <a:latin typeface="Sakkal Majalla" panose="02000000000000000000" pitchFamily="2" charset="-78"/>
                <a:cs typeface="Sakkal Majalla" panose="02000000000000000000" pitchFamily="2" charset="-78"/>
              </a:rPr>
              <a:t>      1. المرونة التي تسمح بالتغيير.</a:t>
            </a:r>
          </a:p>
          <a:p>
            <a:pPr marL="796925" algn="just" rtl="1"/>
            <a:r>
              <a:rPr lang="ar-BH" sz="2800" b="1" dirty="0">
                <a:solidFill>
                  <a:schemeClr val="tx2">
                    <a:lumMod val="75000"/>
                  </a:schemeClr>
                </a:solidFill>
                <a:latin typeface="Sakkal Majalla" panose="02000000000000000000" pitchFamily="2" charset="-78"/>
                <a:cs typeface="Sakkal Majalla" panose="02000000000000000000" pitchFamily="2" charset="-78"/>
              </a:rPr>
              <a:t>      2. قابلية التعامل مع الأقسام الأخرى للمشروع (المالية، الإنتاج، البحث والتطوير، ... إلخ).</a:t>
            </a:r>
            <a:endParaRPr lang="ar-SA" sz="2800" b="1" dirty="0">
              <a:solidFill>
                <a:schemeClr val="tx2">
                  <a:lumMod val="75000"/>
                </a:schemeClr>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6694845" y="255539"/>
            <a:ext cx="172354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8" name="Google Shape;606;p37">
            <a:extLst>
              <a:ext uri="{FF2B5EF4-FFF2-40B4-BE49-F238E27FC236}">
                <a16:creationId xmlns="" xmlns:a16="http://schemas.microsoft.com/office/drawing/2014/main" id="{2DF3C6AD-96F3-4225-BBD1-8268A77305DD}"/>
              </a:ext>
            </a:extLst>
          </p:cNvPr>
          <p:cNvGrpSpPr/>
          <p:nvPr/>
        </p:nvGrpSpPr>
        <p:grpSpPr>
          <a:xfrm>
            <a:off x="10988866" y="293301"/>
            <a:ext cx="751685" cy="838520"/>
            <a:chOff x="1923675" y="1633650"/>
            <a:chExt cx="436000" cy="435975"/>
          </a:xfrm>
        </p:grpSpPr>
        <p:sp>
          <p:nvSpPr>
            <p:cNvPr id="9" name="Google Shape;607;p37">
              <a:extLst>
                <a:ext uri="{FF2B5EF4-FFF2-40B4-BE49-F238E27FC236}">
                  <a16:creationId xmlns="" xmlns:a16="http://schemas.microsoft.com/office/drawing/2014/main" id="{E8ED2423-7B17-4E0A-B981-20BFFE44784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08;p37">
              <a:extLst>
                <a:ext uri="{FF2B5EF4-FFF2-40B4-BE49-F238E27FC236}">
                  <a16:creationId xmlns="" xmlns:a16="http://schemas.microsoft.com/office/drawing/2014/main" id="{B19C7D96-DB9E-42EB-9EA0-72A02DBA597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09;p37">
              <a:extLst>
                <a:ext uri="{FF2B5EF4-FFF2-40B4-BE49-F238E27FC236}">
                  <a16:creationId xmlns="" xmlns:a16="http://schemas.microsoft.com/office/drawing/2014/main" id="{072B5BBC-019B-42D1-81F3-C66EA546143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10;p37">
              <a:extLst>
                <a:ext uri="{FF2B5EF4-FFF2-40B4-BE49-F238E27FC236}">
                  <a16:creationId xmlns="" xmlns:a16="http://schemas.microsoft.com/office/drawing/2014/main" id="{028F09F2-B34A-4F2F-9327-25CE2029F71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1;p37">
              <a:extLst>
                <a:ext uri="{FF2B5EF4-FFF2-40B4-BE49-F238E27FC236}">
                  <a16:creationId xmlns="" xmlns:a16="http://schemas.microsoft.com/office/drawing/2014/main" id="{C1FB80F0-52A9-4590-8052-DD8DD47EC22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2;p37">
              <a:extLst>
                <a:ext uri="{FF2B5EF4-FFF2-40B4-BE49-F238E27FC236}">
                  <a16:creationId xmlns="" xmlns:a16="http://schemas.microsoft.com/office/drawing/2014/main" id="{1CB393B7-8A82-4468-85BC-197ADDFA902D}"/>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Flowchart: Terminator 5">
            <a:hlinkClick r:id="rId2" action="ppaction://hlinksldjump"/>
            <a:extLst>
              <a:ext uri="{FF2B5EF4-FFF2-40B4-BE49-F238E27FC236}">
                <a16:creationId xmlns="" xmlns:a16="http://schemas.microsoft.com/office/drawing/2014/main" id="{98012917-97BE-436C-A147-185BFF12B37F}"/>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23"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777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2109734"/>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217556" y="2661802"/>
            <a:ext cx="6715615" cy="153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الأولى</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849696" y="4550396"/>
            <a:ext cx="923041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54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المفاهيم والقضايا الأساسية بالتسويق</a:t>
            </a:r>
            <a:endParaRPr lang="ar-SA" sz="72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9"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46124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9"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26585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3</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اذكر طرائق إعداد الخطط التسيويقية؟  وما أكثر الطرق شيوعًا.</a:t>
            </a:r>
          </a:p>
          <a:p>
            <a:pPr marL="623888" indent="-623888" algn="r" rtl="1"/>
            <a:endParaRPr lang="ar-BH" sz="4000" b="1" dirty="0">
              <a:solidFill>
                <a:schemeClr val="tx1"/>
              </a:solidFill>
              <a:latin typeface="Sakkal Majalla" panose="02000000000000000000" pitchFamily="2" charset="-78"/>
              <a:cs typeface="Sakkal Majalla" panose="02000000000000000000" pitchFamily="2" charset="-78"/>
            </a:endParaRPr>
          </a:p>
          <a:p>
            <a:pPr marL="2063750" indent="-742950" algn="r" rtl="1">
              <a:buAutoNum type="arabicPeriod"/>
            </a:pPr>
            <a:r>
              <a:rPr lang="ar-BH" sz="4000" b="1" dirty="0">
                <a:solidFill>
                  <a:srgbClr val="436B7D"/>
                </a:solidFill>
                <a:latin typeface="Sakkal Majalla" panose="02000000000000000000" pitchFamily="2" charset="-78"/>
                <a:cs typeface="Sakkal Majalla" panose="02000000000000000000" pitchFamily="2" charset="-78"/>
              </a:rPr>
              <a:t>التخطيط التسويقي من أعلى إلى أسفل.</a:t>
            </a:r>
          </a:p>
          <a:p>
            <a:pPr marL="2063750" indent="-742950" algn="r" rtl="1">
              <a:buAutoNum type="arabicPeriod"/>
            </a:pPr>
            <a:r>
              <a:rPr lang="ar-BH" sz="4000" b="1" dirty="0">
                <a:solidFill>
                  <a:srgbClr val="436B7D"/>
                </a:solidFill>
                <a:latin typeface="Sakkal Majalla" panose="02000000000000000000" pitchFamily="2" charset="-78"/>
                <a:cs typeface="Sakkal Majalla" panose="02000000000000000000" pitchFamily="2" charset="-78"/>
              </a:rPr>
              <a:t>التخطيط التسويقي من الأسفل إلى الأعلى.</a:t>
            </a:r>
          </a:p>
          <a:p>
            <a:pPr marL="2063750" indent="-742950" algn="r" rtl="1">
              <a:buAutoNum type="arabicPeriod"/>
            </a:pPr>
            <a:r>
              <a:rPr lang="ar-BH" sz="4000" b="1" dirty="0">
                <a:solidFill>
                  <a:srgbClr val="436B7D"/>
                </a:solidFill>
                <a:latin typeface="Sakkal Majalla" panose="02000000000000000000" pitchFamily="2" charset="-78"/>
                <a:cs typeface="Sakkal Majalla" panose="02000000000000000000" pitchFamily="2" charset="-78"/>
              </a:rPr>
              <a:t>تخطيط الأهداف من أعلى ووضع الخطط من أسفل.</a:t>
            </a:r>
          </a:p>
          <a:p>
            <a:pPr marL="742950" indent="-742950" algn="r" rtl="1">
              <a:buAutoNum type="arabicPeriod"/>
            </a:pPr>
            <a:endParaRPr lang="ar-BH" sz="4000" b="1" dirty="0">
              <a:solidFill>
                <a:srgbClr val="436B7D"/>
              </a:solidFill>
              <a:latin typeface="Sakkal Majalla" panose="02000000000000000000" pitchFamily="2" charset="-78"/>
              <a:cs typeface="Sakkal Majalla" panose="02000000000000000000" pitchFamily="2" charset="-78"/>
            </a:endParaRPr>
          </a:p>
          <a:p>
            <a:pPr algn="r" rtl="1"/>
            <a:r>
              <a:rPr lang="ar-BH" sz="4000" b="1" dirty="0">
                <a:solidFill>
                  <a:srgbClr val="436B7D"/>
                </a:solidFill>
                <a:latin typeface="Sakkal Majalla" panose="02000000000000000000" pitchFamily="2" charset="-78"/>
                <a:cs typeface="Sakkal Majalla" panose="02000000000000000000" pitchFamily="2" charset="-78"/>
              </a:rPr>
              <a:t>أكثر الطرق شيوعًا ... تخطيط الأهداف من أعلى ووضع الخطط من أسفل.</a:t>
            </a:r>
            <a:endParaRPr lang="ar-SA" sz="4000" b="1" dirty="0">
              <a:solidFill>
                <a:srgbClr val="436B7D"/>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6" name="Flowchart: Terminator 5">
            <a:hlinkClick r:id="rId2" action="ppaction://hlinksldjump"/>
            <a:extLst>
              <a:ext uri="{FF2B5EF4-FFF2-40B4-BE49-F238E27FC236}">
                <a16:creationId xmlns="" xmlns:a16="http://schemas.microsoft.com/office/drawing/2014/main" id="{E25986AB-C01C-45A6-B5B4-E090D50FB044}"/>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1"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92179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4. قامت الإدارة العليا في إحدى الشركات العاملة في بيع المكيفات المركزية، بوضع خطة تسويقية تهدف إلى رفع مستوى مبيعات المكيفات المركزية من خلال برنامج تسويقي متكامل لعناصر المزيج التسويقي، حيث بدأت بنشر إعلانات في الشوارع العامة ووسائل التواصل الاجتماعية المختلفة وذلك عن تركيب بمبلغ 150 دينار للمكيف الواحد بأقل سعر في السوق وبقسط شهري قدره 20 </a:t>
            </a:r>
            <a:r>
              <a:rPr lang="ar-BH" sz="2800" b="1" dirty="0" smtClean="0">
                <a:solidFill>
                  <a:schemeClr val="tx1"/>
                </a:solidFill>
                <a:latin typeface="Sakkal Majalla" panose="02000000000000000000" pitchFamily="2" charset="-78"/>
                <a:cs typeface="Sakkal Majalla" panose="02000000000000000000" pitchFamily="2" charset="-78"/>
              </a:rPr>
              <a:t>د.ب </a:t>
            </a:r>
            <a:r>
              <a:rPr lang="ar-BH" sz="2800" b="1" dirty="0">
                <a:solidFill>
                  <a:schemeClr val="tx1"/>
                </a:solidFill>
                <a:latin typeface="Sakkal Majalla" panose="02000000000000000000" pitchFamily="2" charset="-78"/>
                <a:cs typeface="Sakkal Majalla" panose="02000000000000000000" pitchFamily="2" charset="-78"/>
              </a:rPr>
              <a:t>في جميع محافظات مملكة البحرين، وقد بدأت المبيعات في الارتفاع السريع بسبب معرفة المستهلكين بالمنتج في سوق.</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       * ما الطريقة التسويقية (التخطيط التسويقي) المتبعة في إدارة تسويق المكيفات المركزية؟</a:t>
            </a:r>
            <a:endParaRPr lang="ar-SA"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694845" y="255539"/>
            <a:ext cx="172354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4" name="Rectangle: Rounded Corners 3">
            <a:hlinkClick r:id="rId2" action="ppaction://hlinksldjump"/>
            <a:extLst>
              <a:ext uri="{FF2B5EF4-FFF2-40B4-BE49-F238E27FC236}">
                <a16:creationId xmlns="" xmlns:a16="http://schemas.microsoft.com/office/drawing/2014/main" id="{0B87C965-9A2D-40EF-9B01-3285F1F92093}"/>
              </a:ext>
            </a:extLst>
          </p:cNvPr>
          <p:cNvSpPr/>
          <p:nvPr/>
        </p:nvSpPr>
        <p:spPr>
          <a:xfrm>
            <a:off x="2468880" y="4088673"/>
            <a:ext cx="9170126" cy="2230425"/>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423988" indent="-1423988" algn="ctr" rtl="1"/>
            <a:r>
              <a:rPr lang="ar-BH" sz="2800" b="1" dirty="0">
                <a:solidFill>
                  <a:schemeClr val="tx1"/>
                </a:solidFill>
                <a:latin typeface="Sakkal Majalla" panose="02000000000000000000" pitchFamily="2" charset="-78"/>
                <a:cs typeface="Sakkal Majalla" panose="02000000000000000000" pitchFamily="2" charset="-78"/>
              </a:rPr>
              <a:t>من أعلى إلى أسفل</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8" name="Flowchart: Terminator 5">
            <a:hlinkClick r:id="rId3" action="ppaction://hlinksldjump"/>
            <a:extLst>
              <a:ext uri="{FF2B5EF4-FFF2-40B4-BE49-F238E27FC236}">
                <a16:creationId xmlns="" xmlns:a16="http://schemas.microsoft.com/office/drawing/2014/main" id="{FDA9AFEA-C53D-4D9B-8CAB-F84EA0EA2C0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grpSp>
        <p:nvGrpSpPr>
          <p:cNvPr id="9" name="Google Shape;606;p37">
            <a:extLst>
              <a:ext uri="{FF2B5EF4-FFF2-40B4-BE49-F238E27FC236}">
                <a16:creationId xmlns="" xmlns:a16="http://schemas.microsoft.com/office/drawing/2014/main" id="{29E85866-8DBA-4DD4-88FB-CDE5DEF9D002}"/>
              </a:ext>
            </a:extLst>
          </p:cNvPr>
          <p:cNvGrpSpPr/>
          <p:nvPr/>
        </p:nvGrpSpPr>
        <p:grpSpPr>
          <a:xfrm>
            <a:off x="10988866" y="293301"/>
            <a:ext cx="751685" cy="838520"/>
            <a:chOff x="1923675" y="1633650"/>
            <a:chExt cx="436000" cy="435975"/>
          </a:xfrm>
        </p:grpSpPr>
        <p:sp>
          <p:nvSpPr>
            <p:cNvPr id="10" name="Google Shape;607;p37">
              <a:extLst>
                <a:ext uri="{FF2B5EF4-FFF2-40B4-BE49-F238E27FC236}">
                  <a16:creationId xmlns="" xmlns:a16="http://schemas.microsoft.com/office/drawing/2014/main" id="{09FCC5BA-93EB-496E-92D0-62F2EA42A24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08;p37">
              <a:extLst>
                <a:ext uri="{FF2B5EF4-FFF2-40B4-BE49-F238E27FC236}">
                  <a16:creationId xmlns="" xmlns:a16="http://schemas.microsoft.com/office/drawing/2014/main" id="{5BBCBDB3-6965-4F53-980E-7F7706DA212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09;p37">
              <a:extLst>
                <a:ext uri="{FF2B5EF4-FFF2-40B4-BE49-F238E27FC236}">
                  <a16:creationId xmlns="" xmlns:a16="http://schemas.microsoft.com/office/drawing/2014/main" id="{AB6EE1E9-6CB2-450D-8810-275944A8D8A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10;p37">
              <a:extLst>
                <a:ext uri="{FF2B5EF4-FFF2-40B4-BE49-F238E27FC236}">
                  <a16:creationId xmlns="" xmlns:a16="http://schemas.microsoft.com/office/drawing/2014/main" id="{6872674F-7BD3-414F-B9D2-BD4B136A8B5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1;p37">
              <a:extLst>
                <a:ext uri="{FF2B5EF4-FFF2-40B4-BE49-F238E27FC236}">
                  <a16:creationId xmlns="" xmlns:a16="http://schemas.microsoft.com/office/drawing/2014/main" id="{B33E76BA-087A-4790-8D2F-9039E2552C6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2;p37">
              <a:extLst>
                <a:ext uri="{FF2B5EF4-FFF2-40B4-BE49-F238E27FC236}">
                  <a16:creationId xmlns="" xmlns:a16="http://schemas.microsoft.com/office/drawing/2014/main" id="{6A28F740-6070-4302-A32C-2B016986198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23"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399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949" y="998583"/>
            <a:ext cx="5623560" cy="4005943"/>
          </a:xfrm>
          <a:prstGeom prst="rect">
            <a:avLst/>
          </a:prstGeom>
        </p:spPr>
      </p:pic>
      <p:sp>
        <p:nvSpPr>
          <p:cNvPr id="2" name="TextBox 1">
            <a:extLst>
              <a:ext uri="{FF2B5EF4-FFF2-40B4-BE49-F238E27FC236}">
                <a16:creationId xmlns="" xmlns:a16="http://schemas.microsoft.com/office/drawing/2014/main" id="{21F92A38-FC4D-4837-8539-29C52E494B05}"/>
              </a:ext>
            </a:extLst>
          </p:cNvPr>
          <p:cNvSpPr txBox="1"/>
          <p:nvPr/>
        </p:nvSpPr>
        <p:spPr>
          <a:xfrm>
            <a:off x="1828799" y="5240887"/>
            <a:ext cx="8227423" cy="1077218"/>
          </a:xfrm>
          <a:prstGeom prst="rect">
            <a:avLst/>
          </a:prstGeom>
          <a:solidFill>
            <a:schemeClr val="accent6">
              <a:lumMod val="20000"/>
              <a:lumOff val="80000"/>
            </a:schemeClr>
          </a:solidFill>
        </p:spPr>
        <p:txBody>
          <a:bodyPr wrap="square" rtlCol="0">
            <a:spAutoFit/>
          </a:bodyPr>
          <a:lstStyle/>
          <a:p>
            <a:pPr marL="2338388" indent="-2338388" algn="just" rtl="1"/>
            <a:r>
              <a:rPr lang="ar-BH" sz="3200" b="1" dirty="0">
                <a:solidFill>
                  <a:schemeClr val="accent6">
                    <a:lumMod val="75000"/>
                  </a:schemeClr>
                </a:solidFill>
                <a:latin typeface="Sakkal Majalla" panose="02000000000000000000" pitchFamily="2" charset="-78"/>
                <a:cs typeface="Sakkal Majalla" panose="02000000000000000000" pitchFamily="2" charset="-78"/>
              </a:rPr>
              <a:t>الإجابة الصحيحة:  </a:t>
            </a:r>
            <a:r>
              <a:rPr lang="ar-BH" sz="3200" b="1" dirty="0">
                <a:latin typeface="Sakkal Majalla" panose="02000000000000000000" pitchFamily="2" charset="-78"/>
                <a:cs typeface="Sakkal Majalla" panose="02000000000000000000" pitchFamily="2" charset="-78"/>
              </a:rPr>
              <a:t>في الشركات الكبيرة، يكون المسؤول عن إعداد الخطة التسويقية </a:t>
            </a:r>
            <a:r>
              <a:rPr lang="ar-BH" sz="3200" b="1" dirty="0">
                <a:solidFill>
                  <a:srgbClr val="C00000"/>
                </a:solidFill>
                <a:latin typeface="Sakkal Majalla" panose="02000000000000000000" pitchFamily="2" charset="-78"/>
                <a:cs typeface="Sakkal Majalla" panose="02000000000000000000" pitchFamily="2" charset="-78"/>
              </a:rPr>
              <a:t>مدير التسويق </a:t>
            </a:r>
            <a:r>
              <a:rPr lang="ar-BH" sz="3200" b="1" dirty="0">
                <a:latin typeface="Sakkal Majalla" panose="02000000000000000000" pitchFamily="2" charset="-78"/>
                <a:cs typeface="Sakkal Majalla" panose="02000000000000000000" pitchFamily="2" charset="-78"/>
              </a:rPr>
              <a:t>في الشركة</a:t>
            </a:r>
            <a:r>
              <a:rPr lang="ar-SA" sz="3200" b="1" dirty="0">
                <a:latin typeface="Sakkal Majalla" panose="02000000000000000000" pitchFamily="2" charset="-78"/>
                <a:cs typeface="Sakkal Majalla" panose="02000000000000000000" pitchFamily="2" charset="-78"/>
              </a:rPr>
              <a:t>.</a:t>
            </a:r>
          </a:p>
        </p:txBody>
      </p:sp>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0"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49832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9"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64273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1849E94-9CB6-49E7-9ABC-71E9908F071E}"/>
              </a:ext>
            </a:extLst>
          </p:cNvPr>
          <p:cNvPicPr>
            <a:picLocks noChangeAspect="1"/>
          </p:cNvPicPr>
          <p:nvPr/>
        </p:nvPicPr>
        <p:blipFill rotWithShape="1">
          <a:blip r:embed="rId2"/>
          <a:srcRect l="35217" t="18148" r="35000" b="15152"/>
          <a:stretch/>
        </p:blipFill>
        <p:spPr>
          <a:xfrm>
            <a:off x="230548" y="2277661"/>
            <a:ext cx="2558658" cy="3673503"/>
          </a:xfrm>
          <a:prstGeom prst="rect">
            <a:avLst/>
          </a:prstGeom>
          <a:ln>
            <a:solidFill>
              <a:schemeClr val="tx1"/>
            </a:solidFill>
          </a:ln>
        </p:spPr>
      </p:pic>
      <p:sp>
        <p:nvSpPr>
          <p:cNvPr id="6" name="مستطيل مستدير الزوايا 5"/>
          <p:cNvSpPr/>
          <p:nvPr/>
        </p:nvSpPr>
        <p:spPr>
          <a:xfrm>
            <a:off x="3018670" y="2549565"/>
            <a:ext cx="9768840"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 xmlns:a16="http://schemas.microsoft.com/office/drawing/2014/main" id="{279A38AC-65AE-4B6F-A1B0-AD0B5116166B}"/>
              </a:ext>
            </a:extLst>
          </p:cNvPr>
          <p:cNvSpPr txBox="1">
            <a:spLocks/>
          </p:cNvSpPr>
          <p:nvPr/>
        </p:nvSpPr>
        <p:spPr>
          <a:xfrm>
            <a:off x="2935436" y="3226517"/>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6600" dirty="0">
                <a:solidFill>
                  <a:srgbClr val="3A616A"/>
                </a:solidFill>
                <a:latin typeface="Arial Black" panose="020B0A04020102020204" pitchFamily="34" charset="0"/>
                <a:cs typeface="PT Bold Heading" panose="02010400000000000000" pitchFamily="2" charset="-78"/>
              </a:rPr>
              <a:t>التخطيط التسويقي</a:t>
            </a:r>
            <a:endParaRPr lang="en-US" sz="6600" dirty="0">
              <a:solidFill>
                <a:srgbClr val="3A616A"/>
              </a:solidFill>
              <a:latin typeface="Arial Black" panose="020B0A04020102020204" pitchFamily="34" charset="0"/>
              <a:cs typeface="PT Bold Heading" panose="02010400000000000000" pitchFamily="2" charset="-78"/>
            </a:endParaRPr>
          </a:p>
        </p:txBody>
      </p:sp>
      <p:sp>
        <p:nvSpPr>
          <p:cNvPr id="8" name="Google Shape;222;p14">
            <a:extLst>
              <a:ext uri="{FF2B5EF4-FFF2-40B4-BE49-F238E27FC236}">
                <a16:creationId xmlns="" xmlns:a16="http://schemas.microsoft.com/office/drawing/2014/main" id="{6CE6E763-DF88-4316-B12D-F9A5C2913CBA}"/>
              </a:ext>
            </a:extLst>
          </p:cNvPr>
          <p:cNvSpPr txBox="1">
            <a:spLocks/>
          </p:cNvSpPr>
          <p:nvPr/>
        </p:nvSpPr>
        <p:spPr>
          <a:xfrm>
            <a:off x="4706782" y="4208541"/>
            <a:ext cx="4819247"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الخطة التسويقية </a:t>
            </a:r>
          </a:p>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طرائق إعداد الخطة التسويقية</a:t>
            </a:r>
          </a:p>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المسؤول عن إعداد الخطة التسويقية.</a:t>
            </a:r>
          </a:p>
        </p:txBody>
      </p:sp>
      <p:sp>
        <p:nvSpPr>
          <p:cNvPr id="11" name="Rectangle 10">
            <a:extLst>
              <a:ext uri="{FF2B5EF4-FFF2-40B4-BE49-F238E27FC236}">
                <a16:creationId xmlns="" xmlns:a16="http://schemas.microsoft.com/office/drawing/2014/main" id="{8CEDEC22-1F28-4C8C-BF02-37F27CF7C1FE}"/>
              </a:ext>
            </a:extLst>
          </p:cNvPr>
          <p:cNvSpPr/>
          <p:nvPr/>
        </p:nvSpPr>
        <p:spPr>
          <a:xfrm>
            <a:off x="233332" y="5431388"/>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11-26</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3" name="مستطيل 7">
            <a:extLst>
              <a:ext uri="{FF2B5EF4-FFF2-40B4-BE49-F238E27FC236}">
                <a16:creationId xmlns="" xmlns:a16="http://schemas.microsoft.com/office/drawing/2014/main" id="{E823FB1C-1C89-4AAF-8C9A-6325A60C6658}"/>
              </a:ext>
            </a:extLst>
          </p:cNvPr>
          <p:cNvSpPr/>
          <p:nvPr/>
        </p:nvSpPr>
        <p:spPr>
          <a:xfrm>
            <a:off x="7123279" y="2539115"/>
            <a:ext cx="2045753"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الفصل </a:t>
            </a:r>
            <a:r>
              <a:rPr lang="ar-BH"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الثاني</a:t>
            </a:r>
            <a:endParaRPr lang="ar-SA" sz="48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pic>
        <p:nvPicPr>
          <p:cNvPr id="9" name="Picture 2" descr="Business Banner clipart - Plan, Marketing, Business, transparen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933" y="-112244"/>
            <a:ext cx="5942219" cy="2649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4"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49022" y="1335539"/>
            <a:ext cx="11936960"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يعرف الخطة التسويقية.</a:t>
            </a:r>
          </a:p>
          <a:p>
            <a:pPr marL="781050" indent="-514350" algn="r" rtl="1">
              <a:buFont typeface="+mj-lt"/>
              <a:buAutoNum type="arabicPeriod"/>
            </a:pPr>
            <a:endParaRPr lang="ar-BH"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يوضح طرائق المختلفة لإعداد الخطط التسويقية.</a:t>
            </a:r>
          </a:p>
          <a:p>
            <a:pPr marL="781050" indent="-514350" algn="r" rtl="1">
              <a:buFont typeface="+mj-lt"/>
              <a:buAutoNum type="arabicPeriod"/>
            </a:pPr>
            <a:endParaRPr lang="ar-BH"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يستنتج أسباب إعداد الخطط التسويقية.</a:t>
            </a:r>
          </a:p>
          <a:p>
            <a:pPr marL="781050" indent="-514350" algn="r" rtl="1">
              <a:buFont typeface="+mj-lt"/>
              <a:buAutoNum type="arabicPeriod"/>
            </a:pPr>
            <a:endParaRPr lang="ar-BH"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يحدد الأطراف المسؤولة عن إعداد الخطط التسويقية وتنفيذها.</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18"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وأهم عاملين في الإعداد الناجح للخطة التسويقية هما المرونة التي تسمح بالتغيير، وقابلية التعامل مع الأقسام الأخرى للمشروع (المالية، الإنتاج، البحث والتطوير، ... إلخ).</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307919" y="286674"/>
            <a:ext cx="3568606"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الخطة التسويقية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Rectangle: Rounded Corners 1">
            <a:extLst>
              <a:ext uri="{FF2B5EF4-FFF2-40B4-BE49-F238E27FC236}">
                <a16:creationId xmlns="" xmlns:a16="http://schemas.microsoft.com/office/drawing/2014/main" id="{BD423D89-EABD-43EF-96BE-C6CA2448C67A}"/>
              </a:ext>
            </a:extLst>
          </p:cNvPr>
          <p:cNvSpPr/>
          <p:nvPr/>
        </p:nvSpPr>
        <p:spPr>
          <a:xfrm>
            <a:off x="457200" y="1561383"/>
            <a:ext cx="11460190" cy="2723233"/>
          </a:xfrm>
          <a:prstGeom prst="roundRect">
            <a:avLst>
              <a:gd name="adj" fmla="val 4029"/>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455863" indent="-2455863" algn="just" rtl="1"/>
            <a:r>
              <a:rPr lang="ar-BH" sz="3200" dirty="0">
                <a:solidFill>
                  <a:srgbClr val="C13018"/>
                </a:solidFill>
                <a:latin typeface="Sakkal Majalla" panose="02000000000000000000" pitchFamily="2" charset="-78"/>
                <a:cs typeface="Sultan bold" pitchFamily="2" charset="-78"/>
              </a:rPr>
              <a:t>الخطة التسويقية: </a:t>
            </a:r>
            <a:r>
              <a:rPr lang="ar-BH" sz="3200" b="1" dirty="0">
                <a:solidFill>
                  <a:schemeClr val="bg1"/>
                </a:solidFill>
                <a:latin typeface="Sakkal Majalla" panose="02000000000000000000" pitchFamily="2" charset="-78"/>
                <a:cs typeface="Sakkal Majalla" panose="02000000000000000000" pitchFamily="2" charset="-78"/>
              </a:rPr>
              <a:t>هي وثيقة مكتوبة لا تزيد عن 10 صفحات في الغالب – تحدد فيها </a:t>
            </a:r>
            <a:r>
              <a:rPr lang="ar-BH" sz="3200" b="1" dirty="0">
                <a:solidFill>
                  <a:prstClr val="black"/>
                </a:solidFill>
                <a:latin typeface="Sakkal Majalla" panose="02000000000000000000" pitchFamily="2" charset="-78"/>
                <a:cs typeface="Sakkal Majalla" panose="02000000000000000000" pitchFamily="2" charset="-78"/>
              </a:rPr>
              <a:t>الإستراتيجية، وبيئة التسويق، والزبائن المتوقعين، والمنافسة المنتظرة، بالإضافة إلى الأهداف الموضوعة للمبيعات والربح للعام القادم، كما يتم  توضيح الأفعال والإجراءات اللازمة لتحقيق الأهداف التسويقية الموضوعة وتفصيلها.</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7"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584720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200" b="1" dirty="0">
                <a:solidFill>
                  <a:schemeClr val="tx1"/>
                </a:solidFill>
                <a:latin typeface="Sakkal Majalla" panose="02000000000000000000" pitchFamily="2" charset="-78"/>
                <a:cs typeface="Sakkal Majalla" panose="02000000000000000000" pitchFamily="2" charset="-78"/>
              </a:rPr>
              <a:t>لا بد لأي خطة تسويقية أن تجيب عن الأسئلة الآتية:</a:t>
            </a:r>
            <a:endParaRPr lang="ar-BH" sz="36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600991" y="286674"/>
            <a:ext cx="4982454"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ما المقصود بالتسويق؟</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8" name="Diagram 7">
            <a:extLst>
              <a:ext uri="{FF2B5EF4-FFF2-40B4-BE49-F238E27FC236}">
                <a16:creationId xmlns="" xmlns:a16="http://schemas.microsoft.com/office/drawing/2014/main" id="{EA6A7CCB-E420-42DD-B2E4-C7C514254C17}"/>
              </a:ext>
            </a:extLst>
          </p:cNvPr>
          <p:cNvGraphicFramePr/>
          <p:nvPr>
            <p:extLst>
              <p:ext uri="{D42A27DB-BD31-4B8C-83A1-F6EECF244321}">
                <p14:modId xmlns:p14="http://schemas.microsoft.com/office/powerpoint/2010/main" val="2052124618"/>
              </p:ext>
            </p:extLst>
          </p:nvPr>
        </p:nvGraphicFramePr>
        <p:xfrm>
          <a:off x="357241" y="2221669"/>
          <a:ext cx="11544784" cy="48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Business Plan Vector Images (over 220,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64" y="4046173"/>
            <a:ext cx="2266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5"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6441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marL="514350" lvl="0" indent="-514350" algn="r" rtl="1">
              <a:lnSpc>
                <a:spcPct val="90000"/>
              </a:lnSpc>
              <a:spcBef>
                <a:spcPts val="1000"/>
              </a:spcBef>
              <a:buFont typeface="+mj-lt"/>
              <a:buAutoNum type="arabicPeriod"/>
            </a:pPr>
            <a:endParaRPr lang="en-US" sz="3200" b="1" dirty="0">
              <a:solidFill>
                <a:prstClr val="black"/>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85211" y="321903"/>
            <a:ext cx="5360763" cy="769441"/>
          </a:xfrm>
          <a:prstGeom prst="rect">
            <a:avLst/>
          </a:prstGeom>
        </p:spPr>
        <p:txBody>
          <a:bodyPr wrap="none">
            <a:spAutoFit/>
          </a:bodyPr>
          <a:lstStyle/>
          <a:p>
            <a:pPr algn="ctr"/>
            <a:r>
              <a:rPr lang="ar-BH" sz="4400" dirty="0">
                <a:ln w="9525">
                  <a:noFill/>
                  <a:prstDash val="solid"/>
                </a:ln>
                <a:solidFill>
                  <a:schemeClr val="bg1"/>
                </a:solidFill>
                <a:latin typeface="Arial Black" panose="020B0A04020102020204" pitchFamily="34" charset="0"/>
                <a:cs typeface="PT Bold Heading" panose="02010400000000000000" pitchFamily="2" charset="-78"/>
              </a:rPr>
              <a:t>طرائق إعداد الخطة التسويقية</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TextBox 5">
            <a:extLst>
              <a:ext uri="{FF2B5EF4-FFF2-40B4-BE49-F238E27FC236}">
                <a16:creationId xmlns="" xmlns:a16="http://schemas.microsoft.com/office/drawing/2014/main" id="{BBB1A4DD-FAA4-4A9E-B61C-D220B4F20720}"/>
              </a:ext>
            </a:extLst>
          </p:cNvPr>
          <p:cNvSpPr txBox="1"/>
          <p:nvPr/>
        </p:nvSpPr>
        <p:spPr>
          <a:xfrm>
            <a:off x="4759722" y="2318754"/>
            <a:ext cx="7111633" cy="3293209"/>
          </a:xfrm>
          <a:prstGeom prst="rect">
            <a:avLst/>
          </a:prstGeom>
          <a:noFill/>
        </p:spPr>
        <p:txBody>
          <a:bodyPr wrap="square" rtlCol="0">
            <a:spAutoFit/>
          </a:bodyPr>
          <a:lstStyle/>
          <a:p>
            <a:pPr algn="just" rtl="1"/>
            <a:r>
              <a:rPr lang="ar-BH" sz="2800" dirty="0">
                <a:solidFill>
                  <a:srgbClr val="C00000"/>
                </a:solidFill>
                <a:latin typeface="Sakkal Majalla" panose="02000000000000000000" pitchFamily="2" charset="-78"/>
                <a:cs typeface="Sultan bold" pitchFamily="2" charset="-78"/>
              </a:rPr>
              <a:t>1.  التخطيط التسويقي من أعلى إلى  أسفل </a:t>
            </a:r>
            <a:r>
              <a:rPr lang="en-US" sz="2800" dirty="0">
                <a:solidFill>
                  <a:srgbClr val="C00000"/>
                </a:solidFill>
                <a:latin typeface="Sakkal Majalla" panose="02000000000000000000" pitchFamily="2" charset="-78"/>
                <a:cs typeface="Sultan bold" pitchFamily="2" charset="-78"/>
              </a:rPr>
              <a:t>Top-Down Planning</a:t>
            </a:r>
            <a:endParaRPr lang="ar-BH" sz="2800" dirty="0">
              <a:solidFill>
                <a:srgbClr val="C00000"/>
              </a:solidFill>
              <a:latin typeface="Sakkal Majalla" panose="02000000000000000000" pitchFamily="2" charset="-78"/>
              <a:cs typeface="Sultan bold" pitchFamily="2" charset="-78"/>
            </a:endParaRPr>
          </a:p>
          <a:p>
            <a:pPr marL="404813" algn="just" rtl="1"/>
            <a:endParaRPr lang="ar-BH" sz="3600" b="1" dirty="0">
              <a:latin typeface="Sakkal Majalla" panose="02000000000000000000" pitchFamily="2" charset="-78"/>
              <a:cs typeface="Sakkal Majalla" panose="02000000000000000000" pitchFamily="2" charset="-78"/>
            </a:endParaRPr>
          </a:p>
          <a:p>
            <a:pPr marL="404813" algn="just" rtl="1"/>
            <a:r>
              <a:rPr lang="ar-BH" sz="3600" b="1" dirty="0">
                <a:latin typeface="Sakkal Majalla" panose="02000000000000000000" pitchFamily="2" charset="-78"/>
                <a:cs typeface="Sakkal Majalla" panose="02000000000000000000" pitchFamily="2" charset="-78"/>
              </a:rPr>
              <a:t>تتولى الأدارة العليا المسؤولية الكاملة لتحديد الأهداف، ووضع الخطط التسويقية لكل المستويات الإدارية الدنيا، كما هوموضح في الشكل الآتي:</a:t>
            </a:r>
            <a:endParaRPr lang="en-US" sz="3600" b="1" dirty="0">
              <a:latin typeface="Sakkal Majalla" panose="02000000000000000000" pitchFamily="2" charset="-78"/>
              <a:cs typeface="Sakkal Majalla" panose="02000000000000000000" pitchFamily="2" charset="-78"/>
            </a:endParaRPr>
          </a:p>
        </p:txBody>
      </p:sp>
      <p:sp>
        <p:nvSpPr>
          <p:cNvPr id="8" name="Arrow: Pentagon 7">
            <a:extLst>
              <a:ext uri="{FF2B5EF4-FFF2-40B4-BE49-F238E27FC236}">
                <a16:creationId xmlns="" xmlns:a16="http://schemas.microsoft.com/office/drawing/2014/main" id="{2C092A7A-D2F4-47D1-8E2C-13EA0E331BAD}"/>
              </a:ext>
            </a:extLst>
          </p:cNvPr>
          <p:cNvSpPr/>
          <p:nvPr/>
        </p:nvSpPr>
        <p:spPr>
          <a:xfrm rot="5400000" flipV="1">
            <a:off x="1933304" y="418014"/>
            <a:ext cx="1254032" cy="3213462"/>
          </a:xfrm>
          <a:prstGeom prst="homePlate">
            <a:avLst/>
          </a:prstGeom>
          <a:solidFill>
            <a:srgbClr val="436B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69D05B87-E52A-44F0-AE59-F1A65410000E}"/>
              </a:ext>
            </a:extLst>
          </p:cNvPr>
          <p:cNvSpPr/>
          <p:nvPr/>
        </p:nvSpPr>
        <p:spPr>
          <a:xfrm>
            <a:off x="1546260" y="1569611"/>
            <a:ext cx="2028119" cy="707886"/>
          </a:xfrm>
          <a:prstGeom prst="rect">
            <a:avLst/>
          </a:prstGeom>
          <a:noFill/>
        </p:spPr>
        <p:txBody>
          <a:bodyPr wrap="none" lIns="91440" tIns="45720" rIns="91440" bIns="45720">
            <a:spAutoFit/>
          </a:bodyPr>
          <a:lstStyle/>
          <a:p>
            <a:pPr algn="ctr"/>
            <a:r>
              <a:rPr lang="ar-BH"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الإدارة العليا</a:t>
            </a:r>
            <a:endParaRPr lang="en-US"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E304F226-01B4-4D68-AA88-87AB094B8F5A}"/>
              </a:ext>
            </a:extLst>
          </p:cNvPr>
          <p:cNvSpPr/>
          <p:nvPr/>
        </p:nvSpPr>
        <p:spPr>
          <a:xfrm>
            <a:off x="953588" y="5623968"/>
            <a:ext cx="3213461" cy="73006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 xmlns:a16="http://schemas.microsoft.com/office/drawing/2014/main" id="{926524C3-E2B2-42F8-B37D-8C2582201AA7}"/>
              </a:ext>
            </a:extLst>
          </p:cNvPr>
          <p:cNvSpPr/>
          <p:nvPr/>
        </p:nvSpPr>
        <p:spPr>
          <a:xfrm>
            <a:off x="1800099" y="5672409"/>
            <a:ext cx="1515159" cy="707886"/>
          </a:xfrm>
          <a:prstGeom prst="rect">
            <a:avLst/>
          </a:prstGeom>
          <a:noFill/>
        </p:spPr>
        <p:txBody>
          <a:bodyPr wrap="none" lIns="91440" tIns="45720" rIns="91440" bIns="45720">
            <a:spAutoFit/>
          </a:bodyPr>
          <a:lstStyle/>
          <a:p>
            <a:pPr algn="ctr"/>
            <a:r>
              <a:rPr lang="ar-BH"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العاملون</a:t>
            </a:r>
            <a:endParaRPr lang="en-US"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9" name="Arrow: Notched Right 18">
            <a:extLst>
              <a:ext uri="{FF2B5EF4-FFF2-40B4-BE49-F238E27FC236}">
                <a16:creationId xmlns="" xmlns:a16="http://schemas.microsoft.com/office/drawing/2014/main" id="{4A499931-8F5C-4787-B241-CFD54F97C6F6}"/>
              </a:ext>
            </a:extLst>
          </p:cNvPr>
          <p:cNvSpPr/>
          <p:nvPr/>
        </p:nvSpPr>
        <p:spPr>
          <a:xfrm rot="5400000" flipV="1">
            <a:off x="985342" y="3095117"/>
            <a:ext cx="3128959" cy="1928743"/>
          </a:xfrm>
          <a:prstGeom prst="notchedRightArrow">
            <a:avLst>
              <a:gd name="adj1" fmla="val 58127"/>
              <a:gd name="adj2" fmla="val 33068"/>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 xmlns:a16="http://schemas.microsoft.com/office/drawing/2014/main" id="{81B7DE6B-2A73-41E9-9503-6BE5D30DB0CD}"/>
              </a:ext>
            </a:extLst>
          </p:cNvPr>
          <p:cNvSpPr/>
          <p:nvPr/>
        </p:nvSpPr>
        <p:spPr>
          <a:xfrm>
            <a:off x="1546260" y="3029015"/>
            <a:ext cx="1998618" cy="1998618"/>
          </a:xfrm>
          <a:prstGeom prst="ellipse">
            <a:avLst/>
          </a:prstGeom>
          <a:solidFill>
            <a:srgbClr val="C130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الأهداف والخطط التسويقية</a:t>
            </a:r>
            <a:endPar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رابط مستقيم 3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8"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56602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marL="514350" lvl="0" indent="-514350" algn="r" rtl="1">
              <a:lnSpc>
                <a:spcPct val="90000"/>
              </a:lnSpc>
              <a:spcBef>
                <a:spcPts val="1000"/>
              </a:spcBef>
              <a:buFont typeface="+mj-lt"/>
              <a:buAutoNum type="arabicPeriod"/>
            </a:pPr>
            <a:endParaRPr lang="en-US" sz="3200" b="1" dirty="0">
              <a:solidFill>
                <a:prstClr val="black"/>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85211" y="321903"/>
            <a:ext cx="5360763" cy="769441"/>
          </a:xfrm>
          <a:prstGeom prst="rect">
            <a:avLst/>
          </a:prstGeom>
        </p:spPr>
        <p:txBody>
          <a:bodyPr wrap="none">
            <a:spAutoFit/>
          </a:bodyPr>
          <a:lstStyle/>
          <a:p>
            <a:pPr algn="ctr"/>
            <a:r>
              <a:rPr lang="ar-BH" sz="4400" dirty="0">
                <a:ln w="9525">
                  <a:noFill/>
                  <a:prstDash val="solid"/>
                </a:ln>
                <a:solidFill>
                  <a:schemeClr val="bg1"/>
                </a:solidFill>
                <a:latin typeface="Arial Black" panose="020B0A04020102020204" pitchFamily="34" charset="0"/>
                <a:cs typeface="PT Bold Heading" panose="02010400000000000000" pitchFamily="2" charset="-78"/>
              </a:rPr>
              <a:t>طرائق إعداد الخطة التسويقية</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TextBox 5">
            <a:extLst>
              <a:ext uri="{FF2B5EF4-FFF2-40B4-BE49-F238E27FC236}">
                <a16:creationId xmlns="" xmlns:a16="http://schemas.microsoft.com/office/drawing/2014/main" id="{BBB1A4DD-FAA4-4A9E-B61C-D220B4F20720}"/>
              </a:ext>
            </a:extLst>
          </p:cNvPr>
          <p:cNvSpPr txBox="1"/>
          <p:nvPr/>
        </p:nvSpPr>
        <p:spPr>
          <a:xfrm>
            <a:off x="4611190" y="2229252"/>
            <a:ext cx="7260166" cy="3847207"/>
          </a:xfrm>
          <a:prstGeom prst="rect">
            <a:avLst/>
          </a:prstGeom>
          <a:noFill/>
        </p:spPr>
        <p:txBody>
          <a:bodyPr wrap="square" rtlCol="0">
            <a:spAutoFit/>
          </a:bodyPr>
          <a:lstStyle/>
          <a:p>
            <a:pPr algn="just" rtl="1"/>
            <a:r>
              <a:rPr lang="ar-BH" sz="2800" dirty="0">
                <a:solidFill>
                  <a:srgbClr val="C00000"/>
                </a:solidFill>
                <a:latin typeface="Sakkal Majalla" panose="02000000000000000000" pitchFamily="2" charset="-78"/>
                <a:cs typeface="Sultan bold" pitchFamily="2" charset="-78"/>
              </a:rPr>
              <a:t>2.  التخطيط التسويقي الأسفل إلى الأعلى </a:t>
            </a:r>
            <a:r>
              <a:rPr lang="en-US" sz="2800" dirty="0">
                <a:solidFill>
                  <a:srgbClr val="C00000"/>
                </a:solidFill>
                <a:latin typeface="Sakkal Majalla" panose="02000000000000000000" pitchFamily="2" charset="-78"/>
                <a:cs typeface="Sultan bold" pitchFamily="2" charset="-78"/>
              </a:rPr>
              <a:t>Bottom-Up Planning</a:t>
            </a:r>
            <a:endParaRPr lang="ar-BH" sz="2800" dirty="0">
              <a:solidFill>
                <a:srgbClr val="C00000"/>
              </a:solidFill>
              <a:latin typeface="Sakkal Majalla" panose="02000000000000000000" pitchFamily="2" charset="-78"/>
              <a:cs typeface="Sultan bold" pitchFamily="2" charset="-78"/>
            </a:endParaRPr>
          </a:p>
          <a:p>
            <a:pPr marL="404813" algn="just" rtl="1"/>
            <a:endParaRPr lang="ar-BH" sz="3600" b="1" dirty="0">
              <a:latin typeface="Sakkal Majalla" panose="02000000000000000000" pitchFamily="2" charset="-78"/>
              <a:cs typeface="Sakkal Majalla" panose="02000000000000000000" pitchFamily="2" charset="-78"/>
            </a:endParaRPr>
          </a:p>
          <a:p>
            <a:pPr marL="404813" algn="just" rtl="1"/>
            <a:r>
              <a:rPr lang="ar-BH" sz="3600" b="1" dirty="0">
                <a:latin typeface="Sakkal Majalla" panose="02000000000000000000" pitchFamily="2" charset="-78"/>
                <a:cs typeface="Sakkal Majalla" panose="02000000000000000000" pitchFamily="2" charset="-78"/>
              </a:rPr>
              <a:t>تقوم مختلف الوحدات الإدارية بإعداد أهدافها وخططها الخاصة</a:t>
            </a:r>
            <a:r>
              <a:rPr lang="en-US" sz="3600" b="1" dirty="0">
                <a:latin typeface="Sakkal Majalla" panose="02000000000000000000" pitchFamily="2" charset="-78"/>
                <a:cs typeface="Sakkal Majalla" panose="02000000000000000000" pitchFamily="2" charset="-78"/>
              </a:rPr>
              <a:t> </a:t>
            </a:r>
            <a:r>
              <a:rPr lang="ar-BH" sz="3600" b="1" dirty="0">
                <a:latin typeface="Sakkal Majalla" panose="02000000000000000000" pitchFamily="2" charset="-78"/>
                <a:cs typeface="Sakkal Majalla" panose="02000000000000000000" pitchFamily="2" charset="-78"/>
              </a:rPr>
              <a:t>بها على أساس تصور أفضل ما تستطيع كل وحدة القيام به من وجهة نظرها، وترسلها إلى الإدارة العليا للموافقة عليها واعتمادها، على النحو الموضح في الشكل الآتي:</a:t>
            </a:r>
          </a:p>
        </p:txBody>
      </p:sp>
      <p:sp>
        <p:nvSpPr>
          <p:cNvPr id="8" name="Arrow: Pentagon 7">
            <a:extLst>
              <a:ext uri="{FF2B5EF4-FFF2-40B4-BE49-F238E27FC236}">
                <a16:creationId xmlns="" xmlns:a16="http://schemas.microsoft.com/office/drawing/2014/main" id="{2C092A7A-D2F4-47D1-8E2C-13EA0E331BAD}"/>
              </a:ext>
            </a:extLst>
          </p:cNvPr>
          <p:cNvSpPr/>
          <p:nvPr/>
        </p:nvSpPr>
        <p:spPr>
          <a:xfrm rot="16200000">
            <a:off x="1947137" y="4167550"/>
            <a:ext cx="1254032" cy="3213462"/>
          </a:xfrm>
          <a:prstGeom prst="homePlate">
            <a:avLst/>
          </a:prstGeom>
          <a:solidFill>
            <a:srgbClr val="F9B4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E304F226-01B4-4D68-AA88-87AB094B8F5A}"/>
              </a:ext>
            </a:extLst>
          </p:cNvPr>
          <p:cNvSpPr/>
          <p:nvPr/>
        </p:nvSpPr>
        <p:spPr>
          <a:xfrm>
            <a:off x="967424" y="1425329"/>
            <a:ext cx="3213461" cy="730061"/>
          </a:xfrm>
          <a:prstGeom prst="rect">
            <a:avLst/>
          </a:prstGeom>
          <a:solidFill>
            <a:srgbClr val="436B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69D05B87-E52A-44F0-AE59-F1A65410000E}"/>
              </a:ext>
            </a:extLst>
          </p:cNvPr>
          <p:cNvSpPr/>
          <p:nvPr/>
        </p:nvSpPr>
        <p:spPr>
          <a:xfrm>
            <a:off x="1563493" y="1469165"/>
            <a:ext cx="2028119" cy="707886"/>
          </a:xfrm>
          <a:prstGeom prst="rect">
            <a:avLst/>
          </a:prstGeom>
          <a:noFill/>
        </p:spPr>
        <p:txBody>
          <a:bodyPr wrap="none" lIns="91440" tIns="45720" rIns="91440" bIns="45720">
            <a:spAutoFit/>
          </a:bodyPr>
          <a:lstStyle/>
          <a:p>
            <a:pPr algn="ctr"/>
            <a:r>
              <a:rPr lang="ar-BH"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الإدارة العليا</a:t>
            </a:r>
            <a:endParaRPr lang="en-US"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34" name="Rectangle 33">
            <a:extLst>
              <a:ext uri="{FF2B5EF4-FFF2-40B4-BE49-F238E27FC236}">
                <a16:creationId xmlns="" xmlns:a16="http://schemas.microsoft.com/office/drawing/2014/main" id="{926524C3-E2B2-42F8-B37D-8C2582201AA7}"/>
              </a:ext>
            </a:extLst>
          </p:cNvPr>
          <p:cNvSpPr/>
          <p:nvPr/>
        </p:nvSpPr>
        <p:spPr>
          <a:xfrm>
            <a:off x="1800099" y="5672409"/>
            <a:ext cx="1515159" cy="707886"/>
          </a:xfrm>
          <a:prstGeom prst="rect">
            <a:avLst/>
          </a:prstGeom>
          <a:noFill/>
        </p:spPr>
        <p:txBody>
          <a:bodyPr wrap="none" lIns="91440" tIns="45720" rIns="91440" bIns="45720">
            <a:spAutoFit/>
          </a:bodyPr>
          <a:lstStyle/>
          <a:p>
            <a:pPr algn="ctr"/>
            <a:r>
              <a:rPr lang="ar-BH"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العاملون</a:t>
            </a:r>
            <a:endParaRPr lang="en-US"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9" name="Arrow: Notched Right 18">
            <a:extLst>
              <a:ext uri="{FF2B5EF4-FFF2-40B4-BE49-F238E27FC236}">
                <a16:creationId xmlns="" xmlns:a16="http://schemas.microsoft.com/office/drawing/2014/main" id="{4A499931-8F5C-4787-B241-CFD54F97C6F6}"/>
              </a:ext>
            </a:extLst>
          </p:cNvPr>
          <p:cNvSpPr/>
          <p:nvPr/>
        </p:nvSpPr>
        <p:spPr>
          <a:xfrm rot="16200000">
            <a:off x="985342" y="2794669"/>
            <a:ext cx="3128959" cy="1928743"/>
          </a:xfrm>
          <a:prstGeom prst="notchedRightArrow">
            <a:avLst>
              <a:gd name="adj1" fmla="val 58127"/>
              <a:gd name="adj2" fmla="val 33068"/>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 xmlns:a16="http://schemas.microsoft.com/office/drawing/2014/main" id="{81B7DE6B-2A73-41E9-9503-6BE5D30DB0CD}"/>
              </a:ext>
            </a:extLst>
          </p:cNvPr>
          <p:cNvSpPr/>
          <p:nvPr/>
        </p:nvSpPr>
        <p:spPr>
          <a:xfrm>
            <a:off x="1546260" y="2911448"/>
            <a:ext cx="1998618" cy="1998618"/>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الأهداف والخطط التسويقية</a:t>
            </a:r>
            <a:endPar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37"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3759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marL="514350" lvl="0" indent="-514350" algn="r" rtl="1">
              <a:lnSpc>
                <a:spcPct val="90000"/>
              </a:lnSpc>
              <a:spcBef>
                <a:spcPts val="1000"/>
              </a:spcBef>
              <a:buFont typeface="+mj-lt"/>
              <a:buAutoNum type="arabicPeriod"/>
            </a:pPr>
            <a:endParaRPr lang="en-US" sz="3200" b="1" dirty="0">
              <a:solidFill>
                <a:prstClr val="black"/>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85211" y="321903"/>
            <a:ext cx="5360763" cy="769441"/>
          </a:xfrm>
          <a:prstGeom prst="rect">
            <a:avLst/>
          </a:prstGeom>
        </p:spPr>
        <p:txBody>
          <a:bodyPr wrap="none">
            <a:spAutoFit/>
          </a:bodyPr>
          <a:lstStyle/>
          <a:p>
            <a:pPr algn="ctr"/>
            <a:r>
              <a:rPr lang="ar-BH" sz="4400" dirty="0">
                <a:ln w="9525">
                  <a:noFill/>
                  <a:prstDash val="solid"/>
                </a:ln>
                <a:solidFill>
                  <a:schemeClr val="bg1"/>
                </a:solidFill>
                <a:latin typeface="Arial Black" panose="020B0A04020102020204" pitchFamily="34" charset="0"/>
                <a:cs typeface="PT Bold Heading" panose="02010400000000000000" pitchFamily="2" charset="-78"/>
              </a:rPr>
              <a:t>طرائق إعداد الخطة التسويقية</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TextBox 5">
            <a:extLst>
              <a:ext uri="{FF2B5EF4-FFF2-40B4-BE49-F238E27FC236}">
                <a16:creationId xmlns="" xmlns:a16="http://schemas.microsoft.com/office/drawing/2014/main" id="{BBB1A4DD-FAA4-4A9E-B61C-D220B4F20720}"/>
              </a:ext>
            </a:extLst>
          </p:cNvPr>
          <p:cNvSpPr txBox="1"/>
          <p:nvPr/>
        </p:nvSpPr>
        <p:spPr>
          <a:xfrm>
            <a:off x="4611679" y="1500721"/>
            <a:ext cx="7260166" cy="4278094"/>
          </a:xfrm>
          <a:prstGeom prst="rect">
            <a:avLst/>
          </a:prstGeom>
          <a:noFill/>
        </p:spPr>
        <p:txBody>
          <a:bodyPr wrap="square" rtlCol="0">
            <a:spAutoFit/>
          </a:bodyPr>
          <a:lstStyle/>
          <a:p>
            <a:pPr algn="just" rtl="1"/>
            <a:r>
              <a:rPr lang="ar-BH" sz="2800" dirty="0">
                <a:solidFill>
                  <a:srgbClr val="C00000"/>
                </a:solidFill>
                <a:latin typeface="Sakkal Majalla" panose="02000000000000000000" pitchFamily="2" charset="-78"/>
                <a:cs typeface="Sultan bold" pitchFamily="2" charset="-78"/>
              </a:rPr>
              <a:t>3.  تخطيط الأهداف من أعلى ووضع الخطط من أسفل </a:t>
            </a:r>
            <a:r>
              <a:rPr lang="en-US" sz="2800" dirty="0">
                <a:solidFill>
                  <a:srgbClr val="C00000"/>
                </a:solidFill>
                <a:latin typeface="Sakkal Majalla" panose="02000000000000000000" pitchFamily="2" charset="-78"/>
                <a:cs typeface="Sultan bold" pitchFamily="2" charset="-78"/>
              </a:rPr>
              <a:t>Goal Down Plans Up Planning</a:t>
            </a:r>
            <a:endParaRPr lang="ar-BH" sz="2800" dirty="0">
              <a:solidFill>
                <a:srgbClr val="C00000"/>
              </a:solidFill>
              <a:latin typeface="Sakkal Majalla" panose="02000000000000000000" pitchFamily="2" charset="-78"/>
              <a:cs typeface="Sultan bold" pitchFamily="2" charset="-78"/>
            </a:endParaRPr>
          </a:p>
          <a:p>
            <a:pPr algn="just" rtl="1"/>
            <a:r>
              <a:rPr lang="ar-BH" sz="3600" b="1" dirty="0">
                <a:latin typeface="Sakkal Majalla" panose="02000000000000000000" pitchFamily="2" charset="-78"/>
                <a:cs typeface="Sakkal Majalla" panose="02000000000000000000" pitchFamily="2" charset="-78"/>
              </a:rPr>
              <a:t>هذه الطريقة هي الأكثر استعمالًا في معظم المنظمات، وفيها تقوم الإدارة العليا بتحديد رسالتها وأهدافها، ثم تقوم الوحدات الإدارية بوضع خططها التسويقية وتطويرها؛ لتحقيق </a:t>
            </a:r>
            <a:r>
              <a:rPr lang="ar-BH" sz="3600" b="1" dirty="0" smtClean="0">
                <a:latin typeface="Sakkal Majalla" panose="02000000000000000000" pitchFamily="2" charset="-78"/>
                <a:cs typeface="Sakkal Majalla" panose="02000000000000000000" pitchFamily="2" charset="-78"/>
              </a:rPr>
              <a:t>الاهداف</a:t>
            </a:r>
            <a:r>
              <a:rPr lang="ar-BH" sz="3600" b="1" dirty="0">
                <a:latin typeface="Sakkal Majalla" panose="02000000000000000000" pitchFamily="2" charset="-78"/>
                <a:cs typeface="Sakkal Majalla" panose="02000000000000000000" pitchFamily="2" charset="-78"/>
              </a:rPr>
              <a:t>، بعد موافقة الإدارة العليا على هذه الخطط واعتمادها فإنها تصبح الخطة </a:t>
            </a:r>
            <a:r>
              <a:rPr lang="ar-BH" sz="3600" b="1" dirty="0" smtClean="0">
                <a:latin typeface="Sakkal Majalla" panose="02000000000000000000" pitchFamily="2" charset="-78"/>
                <a:cs typeface="Sakkal Majalla" panose="02000000000000000000" pitchFamily="2" charset="-78"/>
              </a:rPr>
              <a:t>التسويقية الرسمية</a:t>
            </a:r>
            <a:r>
              <a:rPr lang="ar-BH" sz="3600" b="1" dirty="0">
                <a:latin typeface="Sakkal Majalla" panose="02000000000000000000" pitchFamily="2" charset="-78"/>
                <a:cs typeface="Sakkal Majalla" panose="02000000000000000000" pitchFamily="2" charset="-78"/>
              </a:rPr>
              <a:t>، الشكل الآتي يوضح هذه الطريقة. </a:t>
            </a:r>
          </a:p>
        </p:txBody>
      </p:sp>
      <p:sp>
        <p:nvSpPr>
          <p:cNvPr id="8" name="Arrow: Pentagon 7">
            <a:extLst>
              <a:ext uri="{FF2B5EF4-FFF2-40B4-BE49-F238E27FC236}">
                <a16:creationId xmlns="" xmlns:a16="http://schemas.microsoft.com/office/drawing/2014/main" id="{2C092A7A-D2F4-47D1-8E2C-13EA0E331BAD}"/>
              </a:ext>
            </a:extLst>
          </p:cNvPr>
          <p:cNvSpPr/>
          <p:nvPr/>
        </p:nvSpPr>
        <p:spPr>
          <a:xfrm rot="16200000">
            <a:off x="1753276" y="3634826"/>
            <a:ext cx="1254032" cy="4278909"/>
          </a:xfrm>
          <a:prstGeom prst="homePlate">
            <a:avLst/>
          </a:prstGeom>
          <a:solidFill>
            <a:srgbClr val="F9B41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 xmlns:a16="http://schemas.microsoft.com/office/drawing/2014/main" id="{926524C3-E2B2-42F8-B37D-8C2582201AA7}"/>
              </a:ext>
            </a:extLst>
          </p:cNvPr>
          <p:cNvSpPr/>
          <p:nvPr/>
        </p:nvSpPr>
        <p:spPr>
          <a:xfrm>
            <a:off x="1581839" y="5533032"/>
            <a:ext cx="1515159" cy="707886"/>
          </a:xfrm>
          <a:prstGeom prst="rect">
            <a:avLst/>
          </a:prstGeom>
          <a:noFill/>
        </p:spPr>
        <p:txBody>
          <a:bodyPr wrap="none" lIns="91440" tIns="45720" rIns="91440" bIns="45720">
            <a:spAutoFit/>
          </a:bodyPr>
          <a:lstStyle/>
          <a:p>
            <a:pPr algn="ctr"/>
            <a:r>
              <a:rPr lang="ar-BH"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العاملون</a:t>
            </a:r>
            <a:endParaRPr lang="en-US" sz="40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27" name="Arrow: Pentagon 26">
            <a:extLst>
              <a:ext uri="{FF2B5EF4-FFF2-40B4-BE49-F238E27FC236}">
                <a16:creationId xmlns="" xmlns:a16="http://schemas.microsoft.com/office/drawing/2014/main" id="{5E9C3324-92C3-444F-9D02-42AB5431991E}"/>
              </a:ext>
            </a:extLst>
          </p:cNvPr>
          <p:cNvSpPr/>
          <p:nvPr/>
        </p:nvSpPr>
        <p:spPr>
          <a:xfrm rot="5400000" flipV="1">
            <a:off x="1753276" y="-110534"/>
            <a:ext cx="1254032" cy="4278909"/>
          </a:xfrm>
          <a:prstGeom prst="homePlate">
            <a:avLst/>
          </a:prstGeom>
          <a:solidFill>
            <a:srgbClr val="436B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69D05B87-E52A-44F0-AE59-F1A65410000E}"/>
              </a:ext>
            </a:extLst>
          </p:cNvPr>
          <p:cNvSpPr/>
          <p:nvPr/>
        </p:nvSpPr>
        <p:spPr>
          <a:xfrm>
            <a:off x="1516759" y="1613175"/>
            <a:ext cx="2028119" cy="707886"/>
          </a:xfrm>
          <a:prstGeom prst="rect">
            <a:avLst/>
          </a:prstGeom>
          <a:noFill/>
        </p:spPr>
        <p:txBody>
          <a:bodyPr wrap="none" lIns="91440" tIns="45720" rIns="91440" bIns="45720">
            <a:spAutoFit/>
          </a:bodyPr>
          <a:lstStyle/>
          <a:p>
            <a:pPr algn="ctr"/>
            <a:r>
              <a:rPr lang="ar-BH"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الإدارة العليا</a:t>
            </a:r>
            <a:endParaRPr lang="en-US" sz="4000" b="1" cap="none" spc="0" dirty="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2" name="Arrow: Striped Right 1">
            <a:extLst>
              <a:ext uri="{FF2B5EF4-FFF2-40B4-BE49-F238E27FC236}">
                <a16:creationId xmlns="" xmlns:a16="http://schemas.microsoft.com/office/drawing/2014/main" id="{888A9DA1-AA3A-4F28-B160-3622A0A75B46}"/>
              </a:ext>
            </a:extLst>
          </p:cNvPr>
          <p:cNvSpPr/>
          <p:nvPr/>
        </p:nvSpPr>
        <p:spPr>
          <a:xfrm rot="16200000">
            <a:off x="1868389" y="3261222"/>
            <a:ext cx="2970778" cy="1199829"/>
          </a:xfrm>
          <a:prstGeom prst="stripedRightArrow">
            <a:avLst>
              <a:gd name="adj1" fmla="val 52178"/>
              <a:gd name="adj2" fmla="val 45645"/>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 xmlns:a16="http://schemas.microsoft.com/office/drawing/2014/main" id="{81B7DE6B-2A73-41E9-9503-6BE5D30DB0CD}"/>
              </a:ext>
            </a:extLst>
          </p:cNvPr>
          <p:cNvSpPr/>
          <p:nvPr/>
        </p:nvSpPr>
        <p:spPr>
          <a:xfrm>
            <a:off x="2530818" y="3078640"/>
            <a:ext cx="1645920" cy="164592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الخطط التسويقية</a:t>
            </a:r>
            <a:endParaRPr lang="en-US"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5" name="Arrow: Striped Right 34">
            <a:extLst>
              <a:ext uri="{FF2B5EF4-FFF2-40B4-BE49-F238E27FC236}">
                <a16:creationId xmlns="" xmlns:a16="http://schemas.microsoft.com/office/drawing/2014/main" id="{A74C8B45-F4DF-4E49-9E00-3C79675814A4}"/>
              </a:ext>
            </a:extLst>
          </p:cNvPr>
          <p:cNvSpPr/>
          <p:nvPr/>
        </p:nvSpPr>
        <p:spPr>
          <a:xfrm rot="5400000" flipV="1">
            <a:off x="-161418" y="3301686"/>
            <a:ext cx="2970778" cy="1199829"/>
          </a:xfrm>
          <a:prstGeom prst="stripedRightArrow">
            <a:avLst>
              <a:gd name="adj1" fmla="val 52178"/>
              <a:gd name="adj2" fmla="val 45645"/>
            </a:avLst>
          </a:prstGeom>
          <a:solidFill>
            <a:srgbClr val="C13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 xmlns:a16="http://schemas.microsoft.com/office/drawing/2014/main" id="{CC0E5AD0-6961-4BD4-8BD6-DC1BF120B688}"/>
              </a:ext>
            </a:extLst>
          </p:cNvPr>
          <p:cNvSpPr/>
          <p:nvPr/>
        </p:nvSpPr>
        <p:spPr>
          <a:xfrm>
            <a:off x="504086" y="3078640"/>
            <a:ext cx="1645920" cy="1645920"/>
          </a:xfrm>
          <a:prstGeom prst="ellipse">
            <a:avLst/>
          </a:prstGeom>
          <a:solidFill>
            <a:srgbClr val="C130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الأهداف</a:t>
            </a:r>
            <a:endParaRPr lang="en-US"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8" name="رابط مستقيم 3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63"/>
            <a:ext cx="1646183" cy="1268068"/>
          </a:xfrm>
          <a:prstGeom prst="rect">
            <a:avLst/>
          </a:prstGeom>
        </p:spPr>
      </p:pic>
      <p:sp>
        <p:nvSpPr>
          <p:cNvPr id="40" name="TextBox 21">
            <a:extLst>
              <a:ext uri="{FF2B5EF4-FFF2-40B4-BE49-F238E27FC236}">
                <a16:creationId xmlns="" xmlns:a16="http://schemas.microsoft.com/office/drawing/2014/main" id="{B02AF472-30F5-4B87-8E68-52F177A24201}"/>
              </a:ext>
            </a:extLst>
          </p:cNvPr>
          <p:cNvSpPr txBox="1"/>
          <p:nvPr/>
        </p:nvSpPr>
        <p:spPr>
          <a:xfrm>
            <a:off x="-124828" y="6503042"/>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الثاني</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التخطيط التسويقي</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0402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4133</TotalTime>
  <Words>1404</Words>
  <Application>Microsoft Office PowerPoint</Application>
  <PresentationFormat>ملء الشاشة</PresentationFormat>
  <Paragraphs>189</Paragraphs>
  <Slides>25</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25</vt:i4>
      </vt:variant>
    </vt:vector>
  </HeadingPairs>
  <TitlesOfParts>
    <vt:vector size="36" baseType="lpstr">
      <vt:lpstr>Arial</vt:lpstr>
      <vt:lpstr>Arial Black</vt:lpstr>
      <vt:lpstr>Arvo</vt:lpstr>
      <vt:lpstr>Calibri</vt:lpstr>
      <vt:lpstr>Calibri Light</vt:lpstr>
      <vt:lpstr>PT Bold Heading</vt:lpstr>
      <vt:lpstr>Sakkal Majalla</vt:lpstr>
      <vt:lpstr>Simplified Arabic</vt:lpstr>
      <vt:lpstr>Sultan bold</vt:lpstr>
      <vt:lpstr>Times New Roman</vt:lpstr>
      <vt:lpstr>Office Theme</vt:lpstr>
      <vt:lpstr>التسويق سوق 321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191</cp:revision>
  <dcterms:created xsi:type="dcterms:W3CDTF">2020-03-04T10:47:58Z</dcterms:created>
  <dcterms:modified xsi:type="dcterms:W3CDTF">2021-01-19T11:01:38Z</dcterms:modified>
</cp:coreProperties>
</file>