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63" r:id="rId5"/>
    <p:sldId id="359" r:id="rId6"/>
    <p:sldId id="431" r:id="rId7"/>
    <p:sldId id="375" r:id="rId8"/>
    <p:sldId id="425" r:id="rId9"/>
    <p:sldId id="433" r:id="rId10"/>
    <p:sldId id="435" r:id="rId11"/>
    <p:sldId id="436" r:id="rId12"/>
    <p:sldId id="367" r:id="rId13"/>
    <p:sldId id="391" r:id="rId14"/>
    <p:sldId id="405" r:id="rId15"/>
    <p:sldId id="427" r:id="rId16"/>
    <p:sldId id="408" r:id="rId17"/>
    <p:sldId id="331" r:id="rId18"/>
    <p:sldId id="288" r:id="rId19"/>
    <p:sldId id="387" r:id="rId20"/>
    <p:sldId id="370" r:id="rId21"/>
    <p:sldId id="348" r:id="rId22"/>
    <p:sldId id="365" r:id="rId23"/>
    <p:sldId id="369" r:id="rId24"/>
    <p:sldId id="388" r:id="rId25"/>
    <p:sldId id="428" r:id="rId26"/>
    <p:sldId id="429" r:id="rId27"/>
    <p:sldId id="4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8A0F3D"/>
    <a:srgbClr val="0B98D0"/>
    <a:srgbClr val="70AD47"/>
    <a:srgbClr val="D030B9"/>
    <a:srgbClr val="CD9FCB"/>
    <a:srgbClr val="ED7D31"/>
    <a:srgbClr val="BFD4DF"/>
    <a:srgbClr val="6C9BB0"/>
    <a:srgbClr val="436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>
        <p:scale>
          <a:sx n="66" d="100"/>
          <a:sy n="66" d="100"/>
        </p:scale>
        <p:origin x="84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07/06/1442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;p11">
            <a:extLst>
              <a:ext uri="{FF2B5EF4-FFF2-40B4-BE49-F238E27FC236}">
                <a16:creationId xmlns="" xmlns:a16="http://schemas.microsoft.com/office/drawing/2014/main" id="{DA143FD5-7488-4FD1-94A6-DB9999D996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32139" y="3155789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BH" sz="13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321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sz="96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8D9946C-3B82-4AEB-B480-14804DC367F7}"/>
              </a:ext>
            </a:extLst>
          </p:cNvPr>
          <p:cNvSpPr/>
          <p:nvPr/>
        </p:nvSpPr>
        <p:spPr>
          <a:xfrm>
            <a:off x="6761650" y="5439086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F3D8D5-AD85-4453-953A-93BC5A61F7FE}"/>
              </a:ext>
            </a:extLst>
          </p:cNvPr>
          <p:cNvSpPr/>
          <p:nvPr/>
        </p:nvSpPr>
        <p:spPr>
          <a:xfrm>
            <a:off x="4866906" y="6023861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0AF3F2F-1AF4-4E8F-B6CF-49E756D78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476891" y="1446390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111188" y="0"/>
            <a:ext cx="8041341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4500" lvl="0" indent="-444500"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320823" y="373776"/>
            <a:ext cx="3183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طرق التسعير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32">
            <a:extLst>
              <a:ext uri="{FF2B5EF4-FFF2-40B4-BE49-F238E27FC236}">
                <a16:creationId xmlns="" xmlns:a16="http://schemas.microsoft.com/office/drawing/2014/main" id="{FE0EECFA-B504-42DA-B108-B64044945CF4}"/>
              </a:ext>
            </a:extLst>
          </p:cNvPr>
          <p:cNvSpPr/>
          <p:nvPr/>
        </p:nvSpPr>
        <p:spPr>
          <a:xfrm>
            <a:off x="170703" y="3832410"/>
            <a:ext cx="11913037" cy="614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Rectangle 83">
            <a:extLst>
              <a:ext uri="{FF2B5EF4-FFF2-40B4-BE49-F238E27FC236}">
                <a16:creationId xmlns="" xmlns:a16="http://schemas.microsoft.com/office/drawing/2014/main" id="{8F256691-08C3-4242-A057-527087ABA609}"/>
              </a:ext>
            </a:extLst>
          </p:cNvPr>
          <p:cNvSpPr/>
          <p:nvPr/>
        </p:nvSpPr>
        <p:spPr>
          <a:xfrm>
            <a:off x="170704" y="4337237"/>
            <a:ext cx="11916000" cy="1095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657D406-50AF-4C5A-832C-30FF0BA150E3}"/>
              </a:ext>
            </a:extLst>
          </p:cNvPr>
          <p:cNvGrpSpPr/>
          <p:nvPr/>
        </p:nvGrpSpPr>
        <p:grpSpPr>
          <a:xfrm>
            <a:off x="1094996" y="3584761"/>
            <a:ext cx="1126331" cy="1752600"/>
            <a:chOff x="1498601" y="2762250"/>
            <a:chExt cx="1501774" cy="2336800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DFC95697-3931-4F11-9F42-0E9E37488E5B}"/>
                </a:ext>
              </a:extLst>
            </p:cNvPr>
            <p:cNvGrpSpPr/>
            <p:nvPr/>
          </p:nvGrpSpPr>
          <p:grpSpPr>
            <a:xfrm>
              <a:off x="1498601" y="2762250"/>
              <a:ext cx="1346200" cy="2336800"/>
              <a:chOff x="1498601" y="2425700"/>
              <a:chExt cx="1346200" cy="2336800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5DD2ECB8-06DF-4617-874C-D73B7807E7E1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057781F2-A382-4673-BA71-D30F5419A2A5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863600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800" dirty="0" smtClean="0">
                    <a:solidFill>
                      <a:schemeClr val="tx1"/>
                    </a:solidFill>
                    <a:cs typeface="Sultan bold" pitchFamily="2" charset="-78"/>
                  </a:rPr>
                  <a:t>عيوب</a:t>
                </a:r>
                <a:endParaRPr lang="en-US" sz="2800" dirty="0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  <p:sp>
          <p:nvSpPr>
            <p:cNvPr id="36" name="Right Triangle 35">
              <a:extLst>
                <a:ext uri="{FF2B5EF4-FFF2-40B4-BE49-F238E27FC236}">
                  <a16:creationId xmlns="" xmlns:a16="http://schemas.microsoft.com/office/drawing/2014/main" id="{D0DE5505-099E-473E-9946-C97601FAFD1E}"/>
                </a:ext>
              </a:extLst>
            </p:cNvPr>
            <p:cNvSpPr/>
            <p:nvPr/>
          </p:nvSpPr>
          <p:spPr>
            <a:xfrm>
              <a:off x="2844801" y="2762250"/>
              <a:ext cx="155574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39" name="Group 73">
            <a:extLst>
              <a:ext uri="{FF2B5EF4-FFF2-40B4-BE49-F238E27FC236}">
                <a16:creationId xmlns="" xmlns:a16="http://schemas.microsoft.com/office/drawing/2014/main" id="{1A0CE8C1-644F-407A-AEC6-D7778D669D39}"/>
              </a:ext>
            </a:extLst>
          </p:cNvPr>
          <p:cNvGrpSpPr/>
          <p:nvPr/>
        </p:nvGrpSpPr>
        <p:grpSpPr>
          <a:xfrm>
            <a:off x="6603337" y="3584761"/>
            <a:ext cx="1126331" cy="1752600"/>
            <a:chOff x="1498601" y="2762250"/>
            <a:chExt cx="1501774" cy="2336800"/>
          </a:xfrm>
        </p:grpSpPr>
        <p:grpSp>
          <p:nvGrpSpPr>
            <p:cNvPr id="40" name="Group 74">
              <a:extLst>
                <a:ext uri="{FF2B5EF4-FFF2-40B4-BE49-F238E27FC236}">
                  <a16:creationId xmlns="" xmlns:a16="http://schemas.microsoft.com/office/drawing/2014/main" id="{12123CC2-F887-4AB6-8DA3-1A4567E22C13}"/>
                </a:ext>
              </a:extLst>
            </p:cNvPr>
            <p:cNvGrpSpPr/>
            <p:nvPr/>
          </p:nvGrpSpPr>
          <p:grpSpPr>
            <a:xfrm>
              <a:off x="1498601" y="2762250"/>
              <a:ext cx="1346200" cy="2336800"/>
              <a:chOff x="1498601" y="2425700"/>
              <a:chExt cx="1346200" cy="2336800"/>
            </a:xfrm>
          </p:grpSpPr>
          <p:sp>
            <p:nvSpPr>
              <p:cNvPr id="42" name="Freeform: Shape 76">
                <a:extLst>
                  <a:ext uri="{FF2B5EF4-FFF2-40B4-BE49-F238E27FC236}">
                    <a16:creationId xmlns="" xmlns:a16="http://schemas.microsoft.com/office/drawing/2014/main" id="{67BD416B-FBBB-4DF4-AFF4-E729CCC05F01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ectangle: Rounded Corners 77">
                <a:extLst>
                  <a:ext uri="{FF2B5EF4-FFF2-40B4-BE49-F238E27FC236}">
                    <a16:creationId xmlns="" xmlns:a16="http://schemas.microsoft.com/office/drawing/2014/main" id="{5AF6C3D2-AEC5-4577-84C4-BDBB085B3C16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863600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200" dirty="0" smtClean="0">
                    <a:solidFill>
                      <a:schemeClr val="tx1"/>
                    </a:solidFill>
                    <a:cs typeface="Sultan bold" pitchFamily="2" charset="-78"/>
                  </a:rPr>
                  <a:t>أهداف الطريقة</a:t>
                </a:r>
                <a:endParaRPr lang="en-US" sz="2200" dirty="0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  <p:sp>
          <p:nvSpPr>
            <p:cNvPr id="41" name="Right Triangle 75">
              <a:extLst>
                <a:ext uri="{FF2B5EF4-FFF2-40B4-BE49-F238E27FC236}">
                  <a16:creationId xmlns="" xmlns:a16="http://schemas.microsoft.com/office/drawing/2014/main" id="{7C3CDB97-D109-49CF-A595-DFB36E592685}"/>
                </a:ext>
              </a:extLst>
            </p:cNvPr>
            <p:cNvSpPr/>
            <p:nvPr/>
          </p:nvSpPr>
          <p:spPr>
            <a:xfrm>
              <a:off x="2844801" y="2762250"/>
              <a:ext cx="155574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44" name="Group 38">
            <a:extLst>
              <a:ext uri="{FF2B5EF4-FFF2-40B4-BE49-F238E27FC236}">
                <a16:creationId xmlns="" xmlns:a16="http://schemas.microsoft.com/office/drawing/2014/main" id="{52B0FF28-3F07-4CF3-99B8-3BC083F788C3}"/>
              </a:ext>
            </a:extLst>
          </p:cNvPr>
          <p:cNvGrpSpPr/>
          <p:nvPr/>
        </p:nvGrpSpPr>
        <p:grpSpPr>
          <a:xfrm>
            <a:off x="3755085" y="2941823"/>
            <a:ext cx="1126236" cy="1752600"/>
            <a:chOff x="3924301" y="1905000"/>
            <a:chExt cx="1501648" cy="2336800"/>
          </a:xfrm>
        </p:grpSpPr>
        <p:grpSp>
          <p:nvGrpSpPr>
            <p:cNvPr id="45" name="Group 39">
              <a:extLst>
                <a:ext uri="{FF2B5EF4-FFF2-40B4-BE49-F238E27FC236}">
                  <a16:creationId xmlns="" xmlns:a16="http://schemas.microsoft.com/office/drawing/2014/main" id="{ACF86359-720F-46CC-B4B4-EB2E6775D4D4}"/>
                </a:ext>
              </a:extLst>
            </p:cNvPr>
            <p:cNvGrpSpPr/>
            <p:nvPr/>
          </p:nvGrpSpPr>
          <p:grpSpPr>
            <a:xfrm>
              <a:off x="3924301" y="1905000"/>
              <a:ext cx="1346200" cy="2336800"/>
              <a:chOff x="3924301" y="1162050"/>
              <a:chExt cx="1346200" cy="2336800"/>
            </a:xfrm>
          </p:grpSpPr>
          <p:sp>
            <p:nvSpPr>
              <p:cNvPr id="47" name="Freeform: Shape 41">
                <a:extLst>
                  <a:ext uri="{FF2B5EF4-FFF2-40B4-BE49-F238E27FC236}">
                    <a16:creationId xmlns="" xmlns:a16="http://schemas.microsoft.com/office/drawing/2014/main" id="{F7A2EB4F-2E51-4580-9D85-E3C61DDC726C}"/>
                  </a:ext>
                </a:extLst>
              </p:cNvPr>
              <p:cNvSpPr/>
              <p:nvPr/>
            </p:nvSpPr>
            <p:spPr>
              <a:xfrm rot="10800000">
                <a:off x="3924301" y="116205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Rectangle: Rounded Corners 72">
                <a:extLst>
                  <a:ext uri="{FF2B5EF4-FFF2-40B4-BE49-F238E27FC236}">
                    <a16:creationId xmlns="" xmlns:a16="http://schemas.microsoft.com/office/drawing/2014/main" id="{9D4D1D65-0658-4491-A44E-FADBF3EF69B2}"/>
                  </a:ext>
                </a:extLst>
              </p:cNvPr>
              <p:cNvSpPr/>
              <p:nvPr/>
            </p:nvSpPr>
            <p:spPr>
              <a:xfrm>
                <a:off x="3924301" y="2635250"/>
                <a:ext cx="1346200" cy="863600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800" dirty="0" smtClean="0">
                    <a:solidFill>
                      <a:schemeClr val="tx1"/>
                    </a:solidFill>
                    <a:cs typeface="Sultan bold" pitchFamily="2" charset="-78"/>
                  </a:rPr>
                  <a:t>مزايا</a:t>
                </a:r>
                <a:endParaRPr lang="en-US" sz="2800" dirty="0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  <p:sp>
          <p:nvSpPr>
            <p:cNvPr id="46" name="Right Triangle 40">
              <a:extLst>
                <a:ext uri="{FF2B5EF4-FFF2-40B4-BE49-F238E27FC236}">
                  <a16:creationId xmlns="" xmlns:a16="http://schemas.microsoft.com/office/drawing/2014/main" id="{25EA9D01-5DC6-4B84-B3F5-6FC87A1CB357}"/>
                </a:ext>
              </a:extLst>
            </p:cNvPr>
            <p:cNvSpPr/>
            <p:nvPr/>
          </p:nvSpPr>
          <p:spPr>
            <a:xfrm rot="10800000" flipH="1">
              <a:off x="5270501" y="3911600"/>
              <a:ext cx="155448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49" name="Group 78">
            <a:extLst>
              <a:ext uri="{FF2B5EF4-FFF2-40B4-BE49-F238E27FC236}">
                <a16:creationId xmlns="" xmlns:a16="http://schemas.microsoft.com/office/drawing/2014/main" id="{9FB24108-1187-40DB-B474-36AC69F790B4}"/>
              </a:ext>
            </a:extLst>
          </p:cNvPr>
          <p:cNvGrpSpPr/>
          <p:nvPr/>
        </p:nvGrpSpPr>
        <p:grpSpPr>
          <a:xfrm>
            <a:off x="9572716" y="2941823"/>
            <a:ext cx="1126236" cy="1752600"/>
            <a:chOff x="3924301" y="1905000"/>
            <a:chExt cx="1501648" cy="2336800"/>
          </a:xfrm>
        </p:grpSpPr>
        <p:grpSp>
          <p:nvGrpSpPr>
            <p:cNvPr id="50" name="Group 79">
              <a:extLst>
                <a:ext uri="{FF2B5EF4-FFF2-40B4-BE49-F238E27FC236}">
                  <a16:creationId xmlns="" xmlns:a16="http://schemas.microsoft.com/office/drawing/2014/main" id="{C7C5C868-8EB2-4D47-8A6B-4304BC173061}"/>
                </a:ext>
              </a:extLst>
            </p:cNvPr>
            <p:cNvGrpSpPr/>
            <p:nvPr/>
          </p:nvGrpSpPr>
          <p:grpSpPr>
            <a:xfrm>
              <a:off x="3924301" y="1905000"/>
              <a:ext cx="1346200" cy="2336800"/>
              <a:chOff x="3924301" y="1162050"/>
              <a:chExt cx="1346200" cy="2336800"/>
            </a:xfrm>
          </p:grpSpPr>
          <p:sp>
            <p:nvSpPr>
              <p:cNvPr id="52" name="Freeform: Shape 81">
                <a:extLst>
                  <a:ext uri="{FF2B5EF4-FFF2-40B4-BE49-F238E27FC236}">
                    <a16:creationId xmlns="" xmlns:a16="http://schemas.microsoft.com/office/drawing/2014/main" id="{69A0E200-623E-4646-A1FC-25536F2C101A}"/>
                  </a:ext>
                </a:extLst>
              </p:cNvPr>
              <p:cNvSpPr/>
              <p:nvPr/>
            </p:nvSpPr>
            <p:spPr>
              <a:xfrm rot="10800000">
                <a:off x="3924301" y="116205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rgbClr val="6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ectangle: Rounded Corners 82">
                <a:extLst>
                  <a:ext uri="{FF2B5EF4-FFF2-40B4-BE49-F238E27FC236}">
                    <a16:creationId xmlns="" xmlns:a16="http://schemas.microsoft.com/office/drawing/2014/main" id="{4F120EF5-6B93-4205-B16F-D81E9453E0A6}"/>
                  </a:ext>
                </a:extLst>
              </p:cNvPr>
              <p:cNvSpPr/>
              <p:nvPr/>
            </p:nvSpPr>
            <p:spPr>
              <a:xfrm>
                <a:off x="3924301" y="2635250"/>
                <a:ext cx="1346200" cy="863600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200" dirty="0" smtClean="0">
                    <a:cs typeface="Sultan bold" pitchFamily="2" charset="-78"/>
                  </a:rPr>
                  <a:t>أساس الطريقة</a:t>
                </a:r>
                <a:endParaRPr lang="en-US" sz="2200" dirty="0">
                  <a:cs typeface="Sultan bold" pitchFamily="2" charset="-78"/>
                </a:endParaRPr>
              </a:p>
            </p:txBody>
          </p:sp>
        </p:grpSp>
        <p:sp>
          <p:nvSpPr>
            <p:cNvPr id="51" name="Right Triangle 80">
              <a:extLst>
                <a:ext uri="{FF2B5EF4-FFF2-40B4-BE49-F238E27FC236}">
                  <a16:creationId xmlns="" xmlns:a16="http://schemas.microsoft.com/office/drawing/2014/main" id="{C73B51FB-18CE-47CF-8EC7-25102D1DBBA3}"/>
                </a:ext>
              </a:extLst>
            </p:cNvPr>
            <p:cNvSpPr/>
            <p:nvPr/>
          </p:nvSpPr>
          <p:spPr>
            <a:xfrm rot="10800000" flipH="1">
              <a:off x="5270501" y="3911600"/>
              <a:ext cx="155448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54" name="Graphic 85" descr="Puzzle">
            <a:extLst>
              <a:ext uri="{FF2B5EF4-FFF2-40B4-BE49-F238E27FC236}">
                <a16:creationId xmlns="" xmlns:a16="http://schemas.microsoft.com/office/drawing/2014/main" id="{2FC8EB36-1FB5-40DD-A5F7-BF69130D53E6}"/>
              </a:ext>
            </a:extLst>
          </p:cNvPr>
          <p:cNvSpPr/>
          <p:nvPr/>
        </p:nvSpPr>
        <p:spPr>
          <a:xfrm>
            <a:off x="9762770" y="3337112"/>
            <a:ext cx="571500" cy="571500"/>
          </a:xfrm>
          <a:custGeom>
            <a:avLst/>
            <a:gdLst>
              <a:gd name="connsiteX0" fmla="*/ 492443 w 762000"/>
              <a:gd name="connsiteY0" fmla="*/ 578168 h 762000"/>
              <a:gd name="connsiteX1" fmla="*/ 451485 w 762000"/>
              <a:gd name="connsiteY1" fmla="*/ 452438 h 762000"/>
              <a:gd name="connsiteX2" fmla="*/ 458153 w 762000"/>
              <a:gd name="connsiteY2" fmla="*/ 445770 h 762000"/>
              <a:gd name="connsiteX3" fmla="*/ 585788 w 762000"/>
              <a:gd name="connsiteY3" fmla="*/ 484823 h 762000"/>
              <a:gd name="connsiteX4" fmla="*/ 653415 w 762000"/>
              <a:gd name="connsiteY4" fmla="*/ 539115 h 762000"/>
              <a:gd name="connsiteX5" fmla="*/ 762000 w 762000"/>
              <a:gd name="connsiteY5" fmla="*/ 430530 h 762000"/>
              <a:gd name="connsiteX6" fmla="*/ 600075 w 762000"/>
              <a:gd name="connsiteY6" fmla="*/ 268605 h 762000"/>
              <a:gd name="connsiteX7" fmla="*/ 654368 w 762000"/>
              <a:gd name="connsiteY7" fmla="*/ 200978 h 762000"/>
              <a:gd name="connsiteX8" fmla="*/ 693420 w 762000"/>
              <a:gd name="connsiteY8" fmla="*/ 73343 h 762000"/>
              <a:gd name="connsiteX9" fmla="*/ 686753 w 762000"/>
              <a:gd name="connsiteY9" fmla="*/ 66675 h 762000"/>
              <a:gd name="connsiteX10" fmla="*/ 561023 w 762000"/>
              <a:gd name="connsiteY10" fmla="*/ 107632 h 762000"/>
              <a:gd name="connsiteX11" fmla="*/ 493395 w 762000"/>
              <a:gd name="connsiteY11" fmla="*/ 161925 h 762000"/>
              <a:gd name="connsiteX12" fmla="*/ 331470 w 762000"/>
              <a:gd name="connsiteY12" fmla="*/ 0 h 762000"/>
              <a:gd name="connsiteX13" fmla="*/ 221933 w 762000"/>
              <a:gd name="connsiteY13" fmla="*/ 108585 h 762000"/>
              <a:gd name="connsiteX14" fmla="*/ 276225 w 762000"/>
              <a:gd name="connsiteY14" fmla="*/ 176213 h 762000"/>
              <a:gd name="connsiteX15" fmla="*/ 317183 w 762000"/>
              <a:gd name="connsiteY15" fmla="*/ 301943 h 762000"/>
              <a:gd name="connsiteX16" fmla="*/ 310515 w 762000"/>
              <a:gd name="connsiteY16" fmla="*/ 308610 h 762000"/>
              <a:gd name="connsiteX17" fmla="*/ 182880 w 762000"/>
              <a:gd name="connsiteY17" fmla="*/ 269558 h 762000"/>
              <a:gd name="connsiteX18" fmla="*/ 115253 w 762000"/>
              <a:gd name="connsiteY18" fmla="*/ 215265 h 762000"/>
              <a:gd name="connsiteX19" fmla="*/ 0 w 762000"/>
              <a:gd name="connsiteY19" fmla="*/ 331470 h 762000"/>
              <a:gd name="connsiteX20" fmla="*/ 161925 w 762000"/>
              <a:gd name="connsiteY20" fmla="*/ 493395 h 762000"/>
              <a:gd name="connsiteX21" fmla="*/ 107632 w 762000"/>
              <a:gd name="connsiteY21" fmla="*/ 561023 h 762000"/>
              <a:gd name="connsiteX22" fmla="*/ 68580 w 762000"/>
              <a:gd name="connsiteY22" fmla="*/ 688658 h 762000"/>
              <a:gd name="connsiteX23" fmla="*/ 75248 w 762000"/>
              <a:gd name="connsiteY23" fmla="*/ 695325 h 762000"/>
              <a:gd name="connsiteX24" fmla="*/ 200978 w 762000"/>
              <a:gd name="connsiteY24" fmla="*/ 654368 h 762000"/>
              <a:gd name="connsiteX25" fmla="*/ 268605 w 762000"/>
              <a:gd name="connsiteY25" fmla="*/ 600075 h 762000"/>
              <a:gd name="connsiteX26" fmla="*/ 430530 w 762000"/>
              <a:gd name="connsiteY26" fmla="*/ 762000 h 762000"/>
              <a:gd name="connsiteX27" fmla="*/ 546735 w 762000"/>
              <a:gd name="connsiteY27" fmla="*/ 645795 h 762000"/>
              <a:gd name="connsiteX28" fmla="*/ 492443 w 762000"/>
              <a:gd name="connsiteY28" fmla="*/ 57816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0" h="762000">
                <a:moveTo>
                  <a:pt x="492443" y="578168"/>
                </a:moveTo>
                <a:cubicBezTo>
                  <a:pt x="429578" y="580073"/>
                  <a:pt x="406718" y="499110"/>
                  <a:pt x="451485" y="452438"/>
                </a:cubicBezTo>
                <a:lnTo>
                  <a:pt x="458153" y="445770"/>
                </a:lnTo>
                <a:cubicBezTo>
                  <a:pt x="504825" y="401003"/>
                  <a:pt x="587693" y="421958"/>
                  <a:pt x="585788" y="484823"/>
                </a:cubicBezTo>
                <a:cubicBezTo>
                  <a:pt x="584835" y="521018"/>
                  <a:pt x="627698" y="564833"/>
                  <a:pt x="653415" y="539115"/>
                </a:cubicBezTo>
                <a:lnTo>
                  <a:pt x="762000" y="430530"/>
                </a:lnTo>
                <a:lnTo>
                  <a:pt x="600075" y="268605"/>
                </a:lnTo>
                <a:cubicBezTo>
                  <a:pt x="574358" y="242888"/>
                  <a:pt x="618173" y="200025"/>
                  <a:pt x="654368" y="200978"/>
                </a:cubicBezTo>
                <a:cubicBezTo>
                  <a:pt x="717233" y="202883"/>
                  <a:pt x="738188" y="120015"/>
                  <a:pt x="693420" y="73343"/>
                </a:cubicBezTo>
                <a:lnTo>
                  <a:pt x="686753" y="66675"/>
                </a:lnTo>
                <a:cubicBezTo>
                  <a:pt x="640080" y="21908"/>
                  <a:pt x="559118" y="44768"/>
                  <a:pt x="561023" y="107632"/>
                </a:cubicBezTo>
                <a:cubicBezTo>
                  <a:pt x="561975" y="143828"/>
                  <a:pt x="519113" y="187643"/>
                  <a:pt x="493395" y="161925"/>
                </a:cubicBezTo>
                <a:lnTo>
                  <a:pt x="331470" y="0"/>
                </a:lnTo>
                <a:lnTo>
                  <a:pt x="221933" y="108585"/>
                </a:lnTo>
                <a:cubicBezTo>
                  <a:pt x="196215" y="134303"/>
                  <a:pt x="240030" y="177165"/>
                  <a:pt x="276225" y="176213"/>
                </a:cubicBezTo>
                <a:cubicBezTo>
                  <a:pt x="339090" y="174308"/>
                  <a:pt x="361950" y="255270"/>
                  <a:pt x="317183" y="301943"/>
                </a:cubicBezTo>
                <a:lnTo>
                  <a:pt x="310515" y="308610"/>
                </a:lnTo>
                <a:cubicBezTo>
                  <a:pt x="263843" y="353378"/>
                  <a:pt x="180975" y="332423"/>
                  <a:pt x="182880" y="269558"/>
                </a:cubicBezTo>
                <a:cubicBezTo>
                  <a:pt x="183833" y="233363"/>
                  <a:pt x="140970" y="189548"/>
                  <a:pt x="115253" y="215265"/>
                </a:cubicBezTo>
                <a:lnTo>
                  <a:pt x="0" y="331470"/>
                </a:lnTo>
                <a:lnTo>
                  <a:pt x="161925" y="493395"/>
                </a:lnTo>
                <a:cubicBezTo>
                  <a:pt x="187643" y="519113"/>
                  <a:pt x="143828" y="561975"/>
                  <a:pt x="107632" y="561023"/>
                </a:cubicBezTo>
                <a:cubicBezTo>
                  <a:pt x="44768" y="559118"/>
                  <a:pt x="23813" y="641985"/>
                  <a:pt x="68580" y="688658"/>
                </a:cubicBezTo>
                <a:lnTo>
                  <a:pt x="75248" y="695325"/>
                </a:lnTo>
                <a:cubicBezTo>
                  <a:pt x="121920" y="740093"/>
                  <a:pt x="202883" y="717233"/>
                  <a:pt x="200978" y="654368"/>
                </a:cubicBezTo>
                <a:cubicBezTo>
                  <a:pt x="200025" y="618173"/>
                  <a:pt x="242888" y="574358"/>
                  <a:pt x="268605" y="600075"/>
                </a:cubicBezTo>
                <a:lnTo>
                  <a:pt x="430530" y="762000"/>
                </a:lnTo>
                <a:lnTo>
                  <a:pt x="546735" y="645795"/>
                </a:lnTo>
                <a:cubicBezTo>
                  <a:pt x="572453" y="620078"/>
                  <a:pt x="529590" y="577215"/>
                  <a:pt x="492443" y="57816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" name="مستطيل 2"/>
          <p:cNvSpPr/>
          <p:nvPr/>
        </p:nvSpPr>
        <p:spPr>
          <a:xfrm>
            <a:off x="3895147" y="1335538"/>
            <a:ext cx="4027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التسعير على أساس </a:t>
            </a:r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الطلب</a:t>
            </a:r>
            <a:endParaRPr lang="ar-BH" sz="4000" dirty="0">
              <a:solidFill>
                <a:srgbClr val="C00000"/>
              </a:solidFill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712268" y="1620039"/>
            <a:ext cx="27451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السعر بناء على حجم المطلوب والمعروض من المنتج في السوق.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 descr="White Strategy Icon PNG Transparent Background, Free Download #29199 - 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74" y="4232461"/>
            <a:ext cx="974579" cy="9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con 02 - - Thumbs Up Icon White Clipart - Full Size Clipart (#1553698) - 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3074" y="4411053"/>
            <a:ext cx="653494" cy="6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5" y="3230169"/>
            <a:ext cx="742522" cy="74252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303139" y="5353012"/>
            <a:ext cx="1569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تعظيم الربح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88428" y="2123520"/>
            <a:ext cx="3220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تمكين المنشأة من تحقيق أعلى عائد ممكن.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475" y="5266353"/>
            <a:ext cx="3162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  <a:defRPr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صعبة التطبيق.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  <a:defRPr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تحتاج بيانات كثيرة عن عوامل لا تخضع لسيطرة المنشأة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148" name="Picture 4" descr="Order Icon Png #410828 - Free Icons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2" y="1296280"/>
            <a:ext cx="2343114" cy="23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رابط مستقيم 5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4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4500" lvl="0" indent="-444500"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320823" y="373776"/>
            <a:ext cx="3183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طرق التسعير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32">
            <a:extLst>
              <a:ext uri="{FF2B5EF4-FFF2-40B4-BE49-F238E27FC236}">
                <a16:creationId xmlns="" xmlns:a16="http://schemas.microsoft.com/office/drawing/2014/main" id="{FE0EECFA-B504-42DA-B108-B64044945CF4}"/>
              </a:ext>
            </a:extLst>
          </p:cNvPr>
          <p:cNvSpPr/>
          <p:nvPr/>
        </p:nvSpPr>
        <p:spPr>
          <a:xfrm>
            <a:off x="170703" y="3832410"/>
            <a:ext cx="11913037" cy="614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Rectangle 83">
            <a:extLst>
              <a:ext uri="{FF2B5EF4-FFF2-40B4-BE49-F238E27FC236}">
                <a16:creationId xmlns="" xmlns:a16="http://schemas.microsoft.com/office/drawing/2014/main" id="{8F256691-08C3-4242-A057-527087ABA609}"/>
              </a:ext>
            </a:extLst>
          </p:cNvPr>
          <p:cNvSpPr/>
          <p:nvPr/>
        </p:nvSpPr>
        <p:spPr>
          <a:xfrm>
            <a:off x="170704" y="4337237"/>
            <a:ext cx="11916000" cy="1095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657D406-50AF-4C5A-832C-30FF0BA150E3}"/>
              </a:ext>
            </a:extLst>
          </p:cNvPr>
          <p:cNvGrpSpPr/>
          <p:nvPr/>
        </p:nvGrpSpPr>
        <p:grpSpPr>
          <a:xfrm>
            <a:off x="1094996" y="3584761"/>
            <a:ext cx="1126331" cy="1752600"/>
            <a:chOff x="1498601" y="2762250"/>
            <a:chExt cx="1501774" cy="2336800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DFC95697-3931-4F11-9F42-0E9E37488E5B}"/>
                </a:ext>
              </a:extLst>
            </p:cNvPr>
            <p:cNvGrpSpPr/>
            <p:nvPr/>
          </p:nvGrpSpPr>
          <p:grpSpPr>
            <a:xfrm>
              <a:off x="1498601" y="2762250"/>
              <a:ext cx="1346200" cy="2336800"/>
              <a:chOff x="1498601" y="2425700"/>
              <a:chExt cx="1346200" cy="2336800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5DD2ECB8-06DF-4617-874C-D73B7807E7E1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057781F2-A382-4673-BA71-D30F5419A2A5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863600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800" dirty="0" smtClean="0">
                    <a:solidFill>
                      <a:schemeClr val="tx1"/>
                    </a:solidFill>
                    <a:cs typeface="Sultan bold" pitchFamily="2" charset="-78"/>
                  </a:rPr>
                  <a:t>عيوب</a:t>
                </a:r>
                <a:endParaRPr lang="en-US" sz="2800" dirty="0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  <p:sp>
          <p:nvSpPr>
            <p:cNvPr id="36" name="Right Triangle 35">
              <a:extLst>
                <a:ext uri="{FF2B5EF4-FFF2-40B4-BE49-F238E27FC236}">
                  <a16:creationId xmlns="" xmlns:a16="http://schemas.microsoft.com/office/drawing/2014/main" id="{D0DE5505-099E-473E-9946-C97601FAFD1E}"/>
                </a:ext>
              </a:extLst>
            </p:cNvPr>
            <p:cNvSpPr/>
            <p:nvPr/>
          </p:nvSpPr>
          <p:spPr>
            <a:xfrm>
              <a:off x="2844801" y="2762250"/>
              <a:ext cx="155574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39" name="Group 73">
            <a:extLst>
              <a:ext uri="{FF2B5EF4-FFF2-40B4-BE49-F238E27FC236}">
                <a16:creationId xmlns="" xmlns:a16="http://schemas.microsoft.com/office/drawing/2014/main" id="{1A0CE8C1-644F-407A-AEC6-D7778D669D39}"/>
              </a:ext>
            </a:extLst>
          </p:cNvPr>
          <p:cNvGrpSpPr/>
          <p:nvPr/>
        </p:nvGrpSpPr>
        <p:grpSpPr>
          <a:xfrm>
            <a:off x="6603337" y="3584761"/>
            <a:ext cx="1126331" cy="1752600"/>
            <a:chOff x="1498601" y="2762250"/>
            <a:chExt cx="1501774" cy="2336800"/>
          </a:xfrm>
        </p:grpSpPr>
        <p:grpSp>
          <p:nvGrpSpPr>
            <p:cNvPr id="40" name="Group 74">
              <a:extLst>
                <a:ext uri="{FF2B5EF4-FFF2-40B4-BE49-F238E27FC236}">
                  <a16:creationId xmlns="" xmlns:a16="http://schemas.microsoft.com/office/drawing/2014/main" id="{12123CC2-F887-4AB6-8DA3-1A4567E22C13}"/>
                </a:ext>
              </a:extLst>
            </p:cNvPr>
            <p:cNvGrpSpPr/>
            <p:nvPr/>
          </p:nvGrpSpPr>
          <p:grpSpPr>
            <a:xfrm>
              <a:off x="1498601" y="2762250"/>
              <a:ext cx="1346200" cy="2336800"/>
              <a:chOff x="1498601" y="2425700"/>
              <a:chExt cx="1346200" cy="2336800"/>
            </a:xfrm>
          </p:grpSpPr>
          <p:sp>
            <p:nvSpPr>
              <p:cNvPr id="42" name="Freeform: Shape 76">
                <a:extLst>
                  <a:ext uri="{FF2B5EF4-FFF2-40B4-BE49-F238E27FC236}">
                    <a16:creationId xmlns="" xmlns:a16="http://schemas.microsoft.com/office/drawing/2014/main" id="{67BD416B-FBBB-4DF4-AFF4-E729CCC05F01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ectangle: Rounded Corners 77">
                <a:extLst>
                  <a:ext uri="{FF2B5EF4-FFF2-40B4-BE49-F238E27FC236}">
                    <a16:creationId xmlns="" xmlns:a16="http://schemas.microsoft.com/office/drawing/2014/main" id="{5AF6C3D2-AEC5-4577-84C4-BDBB085B3C16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863600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200" dirty="0" smtClean="0">
                    <a:solidFill>
                      <a:schemeClr val="tx1"/>
                    </a:solidFill>
                    <a:cs typeface="Sultan bold" pitchFamily="2" charset="-78"/>
                  </a:rPr>
                  <a:t>أهداف الطريقة</a:t>
                </a:r>
                <a:endParaRPr lang="en-US" sz="2200" dirty="0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  <p:sp>
          <p:nvSpPr>
            <p:cNvPr id="41" name="Right Triangle 75">
              <a:extLst>
                <a:ext uri="{FF2B5EF4-FFF2-40B4-BE49-F238E27FC236}">
                  <a16:creationId xmlns="" xmlns:a16="http://schemas.microsoft.com/office/drawing/2014/main" id="{7C3CDB97-D109-49CF-A595-DFB36E592685}"/>
                </a:ext>
              </a:extLst>
            </p:cNvPr>
            <p:cNvSpPr/>
            <p:nvPr/>
          </p:nvSpPr>
          <p:spPr>
            <a:xfrm>
              <a:off x="2844801" y="2762250"/>
              <a:ext cx="155574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44" name="Group 38">
            <a:extLst>
              <a:ext uri="{FF2B5EF4-FFF2-40B4-BE49-F238E27FC236}">
                <a16:creationId xmlns="" xmlns:a16="http://schemas.microsoft.com/office/drawing/2014/main" id="{52B0FF28-3F07-4CF3-99B8-3BC083F788C3}"/>
              </a:ext>
            </a:extLst>
          </p:cNvPr>
          <p:cNvGrpSpPr/>
          <p:nvPr/>
        </p:nvGrpSpPr>
        <p:grpSpPr>
          <a:xfrm>
            <a:off x="3755085" y="2941823"/>
            <a:ext cx="1126236" cy="1752600"/>
            <a:chOff x="3924301" y="1905000"/>
            <a:chExt cx="1501648" cy="2336800"/>
          </a:xfrm>
        </p:grpSpPr>
        <p:grpSp>
          <p:nvGrpSpPr>
            <p:cNvPr id="45" name="Group 39">
              <a:extLst>
                <a:ext uri="{FF2B5EF4-FFF2-40B4-BE49-F238E27FC236}">
                  <a16:creationId xmlns="" xmlns:a16="http://schemas.microsoft.com/office/drawing/2014/main" id="{ACF86359-720F-46CC-B4B4-EB2E6775D4D4}"/>
                </a:ext>
              </a:extLst>
            </p:cNvPr>
            <p:cNvGrpSpPr/>
            <p:nvPr/>
          </p:nvGrpSpPr>
          <p:grpSpPr>
            <a:xfrm>
              <a:off x="3924301" y="1905000"/>
              <a:ext cx="1346200" cy="2336800"/>
              <a:chOff x="3924301" y="1162050"/>
              <a:chExt cx="1346200" cy="2336800"/>
            </a:xfrm>
          </p:grpSpPr>
          <p:sp>
            <p:nvSpPr>
              <p:cNvPr id="47" name="Freeform: Shape 41">
                <a:extLst>
                  <a:ext uri="{FF2B5EF4-FFF2-40B4-BE49-F238E27FC236}">
                    <a16:creationId xmlns="" xmlns:a16="http://schemas.microsoft.com/office/drawing/2014/main" id="{F7A2EB4F-2E51-4580-9D85-E3C61DDC726C}"/>
                  </a:ext>
                </a:extLst>
              </p:cNvPr>
              <p:cNvSpPr/>
              <p:nvPr/>
            </p:nvSpPr>
            <p:spPr>
              <a:xfrm rot="10800000">
                <a:off x="3924301" y="116205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Rectangle: Rounded Corners 72">
                <a:extLst>
                  <a:ext uri="{FF2B5EF4-FFF2-40B4-BE49-F238E27FC236}">
                    <a16:creationId xmlns="" xmlns:a16="http://schemas.microsoft.com/office/drawing/2014/main" id="{9D4D1D65-0658-4491-A44E-FADBF3EF69B2}"/>
                  </a:ext>
                </a:extLst>
              </p:cNvPr>
              <p:cNvSpPr/>
              <p:nvPr/>
            </p:nvSpPr>
            <p:spPr>
              <a:xfrm>
                <a:off x="3924301" y="2635250"/>
                <a:ext cx="1346200" cy="863600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800" dirty="0" smtClean="0">
                    <a:solidFill>
                      <a:schemeClr val="tx1"/>
                    </a:solidFill>
                    <a:cs typeface="Sultan bold" pitchFamily="2" charset="-78"/>
                  </a:rPr>
                  <a:t>مزايا</a:t>
                </a:r>
                <a:endParaRPr lang="en-US" sz="2800" dirty="0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  <p:sp>
          <p:nvSpPr>
            <p:cNvPr id="46" name="Right Triangle 40">
              <a:extLst>
                <a:ext uri="{FF2B5EF4-FFF2-40B4-BE49-F238E27FC236}">
                  <a16:creationId xmlns="" xmlns:a16="http://schemas.microsoft.com/office/drawing/2014/main" id="{25EA9D01-5DC6-4B84-B3F5-6FC87A1CB357}"/>
                </a:ext>
              </a:extLst>
            </p:cNvPr>
            <p:cNvSpPr/>
            <p:nvPr/>
          </p:nvSpPr>
          <p:spPr>
            <a:xfrm rot="10800000" flipH="1">
              <a:off x="5270501" y="3911600"/>
              <a:ext cx="155448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49" name="Group 78">
            <a:extLst>
              <a:ext uri="{FF2B5EF4-FFF2-40B4-BE49-F238E27FC236}">
                <a16:creationId xmlns="" xmlns:a16="http://schemas.microsoft.com/office/drawing/2014/main" id="{9FB24108-1187-40DB-B474-36AC69F790B4}"/>
              </a:ext>
            </a:extLst>
          </p:cNvPr>
          <p:cNvGrpSpPr/>
          <p:nvPr/>
        </p:nvGrpSpPr>
        <p:grpSpPr>
          <a:xfrm>
            <a:off x="9572716" y="2941823"/>
            <a:ext cx="1126236" cy="1752600"/>
            <a:chOff x="3924301" y="1905000"/>
            <a:chExt cx="1501648" cy="2336800"/>
          </a:xfrm>
        </p:grpSpPr>
        <p:grpSp>
          <p:nvGrpSpPr>
            <p:cNvPr id="50" name="Group 79">
              <a:extLst>
                <a:ext uri="{FF2B5EF4-FFF2-40B4-BE49-F238E27FC236}">
                  <a16:creationId xmlns="" xmlns:a16="http://schemas.microsoft.com/office/drawing/2014/main" id="{C7C5C868-8EB2-4D47-8A6B-4304BC173061}"/>
                </a:ext>
              </a:extLst>
            </p:cNvPr>
            <p:cNvGrpSpPr/>
            <p:nvPr/>
          </p:nvGrpSpPr>
          <p:grpSpPr>
            <a:xfrm>
              <a:off x="3924301" y="1905000"/>
              <a:ext cx="1346200" cy="2336800"/>
              <a:chOff x="3924301" y="1162050"/>
              <a:chExt cx="1346200" cy="2336800"/>
            </a:xfrm>
          </p:grpSpPr>
          <p:sp>
            <p:nvSpPr>
              <p:cNvPr id="52" name="Freeform: Shape 81">
                <a:extLst>
                  <a:ext uri="{FF2B5EF4-FFF2-40B4-BE49-F238E27FC236}">
                    <a16:creationId xmlns="" xmlns:a16="http://schemas.microsoft.com/office/drawing/2014/main" id="{69A0E200-623E-4646-A1FC-25536F2C101A}"/>
                  </a:ext>
                </a:extLst>
              </p:cNvPr>
              <p:cNvSpPr/>
              <p:nvPr/>
            </p:nvSpPr>
            <p:spPr>
              <a:xfrm rot="10800000">
                <a:off x="3924301" y="116205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rgbClr val="6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ectangle: Rounded Corners 82">
                <a:extLst>
                  <a:ext uri="{FF2B5EF4-FFF2-40B4-BE49-F238E27FC236}">
                    <a16:creationId xmlns="" xmlns:a16="http://schemas.microsoft.com/office/drawing/2014/main" id="{4F120EF5-6B93-4205-B16F-D81E9453E0A6}"/>
                  </a:ext>
                </a:extLst>
              </p:cNvPr>
              <p:cNvSpPr/>
              <p:nvPr/>
            </p:nvSpPr>
            <p:spPr>
              <a:xfrm>
                <a:off x="3924301" y="2635250"/>
                <a:ext cx="1346200" cy="863600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200" dirty="0" smtClean="0">
                    <a:cs typeface="Sultan bold" pitchFamily="2" charset="-78"/>
                  </a:rPr>
                  <a:t>أساس الطريقة</a:t>
                </a:r>
                <a:endParaRPr lang="en-US" sz="2200" dirty="0">
                  <a:cs typeface="Sultan bold" pitchFamily="2" charset="-78"/>
                </a:endParaRPr>
              </a:p>
            </p:txBody>
          </p:sp>
        </p:grpSp>
        <p:sp>
          <p:nvSpPr>
            <p:cNvPr id="51" name="Right Triangle 80">
              <a:extLst>
                <a:ext uri="{FF2B5EF4-FFF2-40B4-BE49-F238E27FC236}">
                  <a16:creationId xmlns="" xmlns:a16="http://schemas.microsoft.com/office/drawing/2014/main" id="{C73B51FB-18CE-47CF-8EC7-25102D1DBBA3}"/>
                </a:ext>
              </a:extLst>
            </p:cNvPr>
            <p:cNvSpPr/>
            <p:nvPr/>
          </p:nvSpPr>
          <p:spPr>
            <a:xfrm rot="10800000" flipH="1">
              <a:off x="5270501" y="3911600"/>
              <a:ext cx="155448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54" name="Graphic 85" descr="Puzzle">
            <a:extLst>
              <a:ext uri="{FF2B5EF4-FFF2-40B4-BE49-F238E27FC236}">
                <a16:creationId xmlns="" xmlns:a16="http://schemas.microsoft.com/office/drawing/2014/main" id="{2FC8EB36-1FB5-40DD-A5F7-BF69130D53E6}"/>
              </a:ext>
            </a:extLst>
          </p:cNvPr>
          <p:cNvSpPr/>
          <p:nvPr/>
        </p:nvSpPr>
        <p:spPr>
          <a:xfrm>
            <a:off x="9762770" y="3337112"/>
            <a:ext cx="571500" cy="571500"/>
          </a:xfrm>
          <a:custGeom>
            <a:avLst/>
            <a:gdLst>
              <a:gd name="connsiteX0" fmla="*/ 492443 w 762000"/>
              <a:gd name="connsiteY0" fmla="*/ 578168 h 762000"/>
              <a:gd name="connsiteX1" fmla="*/ 451485 w 762000"/>
              <a:gd name="connsiteY1" fmla="*/ 452438 h 762000"/>
              <a:gd name="connsiteX2" fmla="*/ 458153 w 762000"/>
              <a:gd name="connsiteY2" fmla="*/ 445770 h 762000"/>
              <a:gd name="connsiteX3" fmla="*/ 585788 w 762000"/>
              <a:gd name="connsiteY3" fmla="*/ 484823 h 762000"/>
              <a:gd name="connsiteX4" fmla="*/ 653415 w 762000"/>
              <a:gd name="connsiteY4" fmla="*/ 539115 h 762000"/>
              <a:gd name="connsiteX5" fmla="*/ 762000 w 762000"/>
              <a:gd name="connsiteY5" fmla="*/ 430530 h 762000"/>
              <a:gd name="connsiteX6" fmla="*/ 600075 w 762000"/>
              <a:gd name="connsiteY6" fmla="*/ 268605 h 762000"/>
              <a:gd name="connsiteX7" fmla="*/ 654368 w 762000"/>
              <a:gd name="connsiteY7" fmla="*/ 200978 h 762000"/>
              <a:gd name="connsiteX8" fmla="*/ 693420 w 762000"/>
              <a:gd name="connsiteY8" fmla="*/ 73343 h 762000"/>
              <a:gd name="connsiteX9" fmla="*/ 686753 w 762000"/>
              <a:gd name="connsiteY9" fmla="*/ 66675 h 762000"/>
              <a:gd name="connsiteX10" fmla="*/ 561023 w 762000"/>
              <a:gd name="connsiteY10" fmla="*/ 107632 h 762000"/>
              <a:gd name="connsiteX11" fmla="*/ 493395 w 762000"/>
              <a:gd name="connsiteY11" fmla="*/ 161925 h 762000"/>
              <a:gd name="connsiteX12" fmla="*/ 331470 w 762000"/>
              <a:gd name="connsiteY12" fmla="*/ 0 h 762000"/>
              <a:gd name="connsiteX13" fmla="*/ 221933 w 762000"/>
              <a:gd name="connsiteY13" fmla="*/ 108585 h 762000"/>
              <a:gd name="connsiteX14" fmla="*/ 276225 w 762000"/>
              <a:gd name="connsiteY14" fmla="*/ 176213 h 762000"/>
              <a:gd name="connsiteX15" fmla="*/ 317183 w 762000"/>
              <a:gd name="connsiteY15" fmla="*/ 301943 h 762000"/>
              <a:gd name="connsiteX16" fmla="*/ 310515 w 762000"/>
              <a:gd name="connsiteY16" fmla="*/ 308610 h 762000"/>
              <a:gd name="connsiteX17" fmla="*/ 182880 w 762000"/>
              <a:gd name="connsiteY17" fmla="*/ 269558 h 762000"/>
              <a:gd name="connsiteX18" fmla="*/ 115253 w 762000"/>
              <a:gd name="connsiteY18" fmla="*/ 215265 h 762000"/>
              <a:gd name="connsiteX19" fmla="*/ 0 w 762000"/>
              <a:gd name="connsiteY19" fmla="*/ 331470 h 762000"/>
              <a:gd name="connsiteX20" fmla="*/ 161925 w 762000"/>
              <a:gd name="connsiteY20" fmla="*/ 493395 h 762000"/>
              <a:gd name="connsiteX21" fmla="*/ 107632 w 762000"/>
              <a:gd name="connsiteY21" fmla="*/ 561023 h 762000"/>
              <a:gd name="connsiteX22" fmla="*/ 68580 w 762000"/>
              <a:gd name="connsiteY22" fmla="*/ 688658 h 762000"/>
              <a:gd name="connsiteX23" fmla="*/ 75248 w 762000"/>
              <a:gd name="connsiteY23" fmla="*/ 695325 h 762000"/>
              <a:gd name="connsiteX24" fmla="*/ 200978 w 762000"/>
              <a:gd name="connsiteY24" fmla="*/ 654368 h 762000"/>
              <a:gd name="connsiteX25" fmla="*/ 268605 w 762000"/>
              <a:gd name="connsiteY25" fmla="*/ 600075 h 762000"/>
              <a:gd name="connsiteX26" fmla="*/ 430530 w 762000"/>
              <a:gd name="connsiteY26" fmla="*/ 762000 h 762000"/>
              <a:gd name="connsiteX27" fmla="*/ 546735 w 762000"/>
              <a:gd name="connsiteY27" fmla="*/ 645795 h 762000"/>
              <a:gd name="connsiteX28" fmla="*/ 492443 w 762000"/>
              <a:gd name="connsiteY28" fmla="*/ 57816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0" h="762000">
                <a:moveTo>
                  <a:pt x="492443" y="578168"/>
                </a:moveTo>
                <a:cubicBezTo>
                  <a:pt x="429578" y="580073"/>
                  <a:pt x="406718" y="499110"/>
                  <a:pt x="451485" y="452438"/>
                </a:cubicBezTo>
                <a:lnTo>
                  <a:pt x="458153" y="445770"/>
                </a:lnTo>
                <a:cubicBezTo>
                  <a:pt x="504825" y="401003"/>
                  <a:pt x="587693" y="421958"/>
                  <a:pt x="585788" y="484823"/>
                </a:cubicBezTo>
                <a:cubicBezTo>
                  <a:pt x="584835" y="521018"/>
                  <a:pt x="627698" y="564833"/>
                  <a:pt x="653415" y="539115"/>
                </a:cubicBezTo>
                <a:lnTo>
                  <a:pt x="762000" y="430530"/>
                </a:lnTo>
                <a:lnTo>
                  <a:pt x="600075" y="268605"/>
                </a:lnTo>
                <a:cubicBezTo>
                  <a:pt x="574358" y="242888"/>
                  <a:pt x="618173" y="200025"/>
                  <a:pt x="654368" y="200978"/>
                </a:cubicBezTo>
                <a:cubicBezTo>
                  <a:pt x="717233" y="202883"/>
                  <a:pt x="738188" y="120015"/>
                  <a:pt x="693420" y="73343"/>
                </a:cubicBezTo>
                <a:lnTo>
                  <a:pt x="686753" y="66675"/>
                </a:lnTo>
                <a:cubicBezTo>
                  <a:pt x="640080" y="21908"/>
                  <a:pt x="559118" y="44768"/>
                  <a:pt x="561023" y="107632"/>
                </a:cubicBezTo>
                <a:cubicBezTo>
                  <a:pt x="561975" y="143828"/>
                  <a:pt x="519113" y="187643"/>
                  <a:pt x="493395" y="161925"/>
                </a:cubicBezTo>
                <a:lnTo>
                  <a:pt x="331470" y="0"/>
                </a:lnTo>
                <a:lnTo>
                  <a:pt x="221933" y="108585"/>
                </a:lnTo>
                <a:cubicBezTo>
                  <a:pt x="196215" y="134303"/>
                  <a:pt x="240030" y="177165"/>
                  <a:pt x="276225" y="176213"/>
                </a:cubicBezTo>
                <a:cubicBezTo>
                  <a:pt x="339090" y="174308"/>
                  <a:pt x="361950" y="255270"/>
                  <a:pt x="317183" y="301943"/>
                </a:cubicBezTo>
                <a:lnTo>
                  <a:pt x="310515" y="308610"/>
                </a:lnTo>
                <a:cubicBezTo>
                  <a:pt x="263843" y="353378"/>
                  <a:pt x="180975" y="332423"/>
                  <a:pt x="182880" y="269558"/>
                </a:cubicBezTo>
                <a:cubicBezTo>
                  <a:pt x="183833" y="233363"/>
                  <a:pt x="140970" y="189548"/>
                  <a:pt x="115253" y="215265"/>
                </a:cubicBezTo>
                <a:lnTo>
                  <a:pt x="0" y="331470"/>
                </a:lnTo>
                <a:lnTo>
                  <a:pt x="161925" y="493395"/>
                </a:lnTo>
                <a:cubicBezTo>
                  <a:pt x="187643" y="519113"/>
                  <a:pt x="143828" y="561975"/>
                  <a:pt x="107632" y="561023"/>
                </a:cubicBezTo>
                <a:cubicBezTo>
                  <a:pt x="44768" y="559118"/>
                  <a:pt x="23813" y="641985"/>
                  <a:pt x="68580" y="688658"/>
                </a:cubicBezTo>
                <a:lnTo>
                  <a:pt x="75248" y="695325"/>
                </a:lnTo>
                <a:cubicBezTo>
                  <a:pt x="121920" y="740093"/>
                  <a:pt x="202883" y="717233"/>
                  <a:pt x="200978" y="654368"/>
                </a:cubicBezTo>
                <a:cubicBezTo>
                  <a:pt x="200025" y="618173"/>
                  <a:pt x="242888" y="574358"/>
                  <a:pt x="268605" y="600075"/>
                </a:cubicBezTo>
                <a:lnTo>
                  <a:pt x="430530" y="762000"/>
                </a:lnTo>
                <a:lnTo>
                  <a:pt x="546735" y="645795"/>
                </a:lnTo>
                <a:cubicBezTo>
                  <a:pt x="572453" y="620078"/>
                  <a:pt x="529590" y="577215"/>
                  <a:pt x="492443" y="57816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" name="مستطيل 2"/>
          <p:cNvSpPr/>
          <p:nvPr/>
        </p:nvSpPr>
        <p:spPr>
          <a:xfrm>
            <a:off x="3815819" y="1294270"/>
            <a:ext cx="4286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التسعير على أساس </a:t>
            </a:r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المنافسة</a:t>
            </a:r>
            <a:endParaRPr lang="ar-BH" sz="4000" dirty="0">
              <a:solidFill>
                <a:srgbClr val="C00000"/>
              </a:solidFill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878129" y="1580916"/>
            <a:ext cx="2422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السعر يساوي أو أعلى من أو أقل من أسعار المنافسين.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 descr="White Strategy Icon PNG Transparent Background, Free Download #29199 - 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74" y="4232461"/>
            <a:ext cx="974579" cy="9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con 02 - - Thumbs Up Icon White Clipart - Full Size Clipart (#1553698) - 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3074" y="4411053"/>
            <a:ext cx="653494" cy="6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5" y="3230169"/>
            <a:ext cx="742522" cy="74252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926568" y="2123520"/>
            <a:ext cx="4557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أخذ ظروف السوق في الاعتبار.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تهتم بالمركز التنافسي للمنتج في السوق.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474" y="5266353"/>
            <a:ext cx="4123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  <a:defRPr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قد لا تحقق الربح الذي تستهدفه المنشأة.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  <a:defRPr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تحدث بحدوث معارك قطع الأسعار.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  <a:defRPr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قد لا تكون أسعار المنافسين محددة بدقة.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170" name="Picture 2" descr="Increased Competition - Competitors Study Transparent PNG - 432x360 - Free  Download on Nice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298" y="1146276"/>
            <a:ext cx="2832295" cy="241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مستطيل 54"/>
          <p:cNvSpPr/>
          <p:nvPr/>
        </p:nvSpPr>
        <p:spPr>
          <a:xfrm>
            <a:off x="4764734" y="5355605"/>
            <a:ext cx="4379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المحافظة على الحالة الراهنة للمنشأة.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زيادة نصيب المنشأة من السوق.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رابط مستقيم 5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3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السعر الحكومي هو السعر الذي تقوم المنظمة بتحديده في ضوء أهدافها وقراراتها وليس السوق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العنصر الوحيد الذي يمكن تغيره بسرعة للاستجابة في التغيير في الطلب مقارنة بعناصر المزيج التسويقي الأخرى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المنتج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الترويج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السعر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88AD076-9558-4180-9052-D3E11A808CCF}"/>
              </a:ext>
            </a:extLst>
          </p:cNvPr>
          <p:cNvSpPr/>
          <p:nvPr/>
        </p:nvSpPr>
        <p:spPr>
          <a:xfrm>
            <a:off x="573355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التوزيع.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أهداف التسعير على أساس الطلب هو تعظيم الربح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من الطرق الآتية لا  تعتبر من طرائق التسعير – (التسعير على أساس ...... )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الطلب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المنافسة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التكلفة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688AD076-9558-4180-9052-D3E11A808CCF}"/>
              </a:ext>
            </a:extLst>
          </p:cNvPr>
          <p:cNvSpPr/>
          <p:nvPr/>
        </p:nvSpPr>
        <p:spPr>
          <a:xfrm>
            <a:off x="573355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just" rtl="1">
              <a:buAutoNum type="arabicPeriod" startAt="5"/>
              <a:tabLst>
                <a:tab pos="8794750" algn="l"/>
              </a:tabLst>
            </a:pP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سلسلة مطاعم </a:t>
            </a:r>
            <a:r>
              <a:rPr lang="ar-BH" sz="4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بتحديد أسعارها على أساس التكلفة، واضعة في الاعتبار أسعار المواد المستخدمة في إعداد الوجبات وأجرة العاملين لديها.</a:t>
            </a:r>
          </a:p>
          <a:p>
            <a:pPr marL="3227388" indent="-444500" algn="just" rtl="1">
              <a:tabLst>
                <a:tab pos="2689225" algn="l"/>
              </a:tabLst>
            </a:pP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ما أساس طريقة التسعير التي تتبعها سلسلة مطاعم </a:t>
            </a:r>
            <a:r>
              <a:rPr lang="ar-BH" sz="4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3227388" indent="-444500" algn="just" rtl="1">
              <a:tabLst>
                <a:tab pos="2689225" algn="l"/>
              </a:tabLst>
            </a:pP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ما مزايا الطريقة التي تتبعها سلسلة مطاعم </a:t>
            </a:r>
            <a:r>
              <a:rPr lang="ar-BH" sz="4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التسعير؟</a:t>
            </a:r>
          </a:p>
          <a:p>
            <a:pPr marL="3227388" indent="-444500" algn="just" rtl="1">
              <a:tabLst>
                <a:tab pos="2689225" algn="l"/>
              </a:tabLst>
            </a:pP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ما عيوب الطريقة التي تتبعها سلسلة مطاعم </a:t>
            </a:r>
            <a:r>
              <a:rPr lang="ar-BH" sz="40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التسعير؟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 descr="مطعم جسميز البحرين | قائمة طعام جسميز | خدمة توصيل جسميز | طلبا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722" y="3181206"/>
            <a:ext cx="2811223" cy="25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1861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="" xmlns:a16="http://schemas.microsoft.com/office/drawing/2014/main" id="{34442B95-24DB-4CF3-BFD0-1886E1B37CE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="" xmlns:a16="http://schemas.microsoft.com/office/drawing/2014/main" id="{3A35DF27-37EC-4406-B94C-9430F453D31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="" xmlns:a16="http://schemas.microsoft.com/office/drawing/2014/main" id="{A18B681A-6B54-4B1E-BC1C-550C231AB8D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="" xmlns:a16="http://schemas.microsoft.com/office/drawing/2014/main" id="{836A407E-3D26-4DF4-A2A6-D0050261D1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="" xmlns:a16="http://schemas.microsoft.com/office/drawing/2014/main" id="{D4B01DC0-74BA-44A8-9833-30A6C7B7DB6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="" xmlns:a16="http://schemas.microsoft.com/office/drawing/2014/main" id="{3D14D811-B5B8-4E99-BA6F-BCB8F5F2E36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="" xmlns:a16="http://schemas.microsoft.com/office/drawing/2014/main" id="{ECCAB6C9-A4AF-436A-9230-7E101AC7EF2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401">
            <a:extLst>
              <a:ext uri="{FF2B5EF4-FFF2-40B4-BE49-F238E27FC236}">
                <a16:creationId xmlns="" xmlns:a16="http://schemas.microsoft.com/office/drawing/2014/main" id="{E8080949-0306-421B-9AB4-F8E8D2FCC2B5}"/>
              </a:ext>
            </a:extLst>
          </p:cNvPr>
          <p:cNvGrpSpPr/>
          <p:nvPr/>
        </p:nvGrpSpPr>
        <p:grpSpPr>
          <a:xfrm>
            <a:off x="1668671" y="3326001"/>
            <a:ext cx="5043757" cy="907708"/>
            <a:chOff x="-1535283" y="1287960"/>
            <a:chExt cx="11486579" cy="2067200"/>
          </a:xfrm>
        </p:grpSpPr>
        <p:sp>
          <p:nvSpPr>
            <p:cNvPr id="23" name="Shape 402">
              <a:extLst>
                <a:ext uri="{FF2B5EF4-FFF2-40B4-BE49-F238E27FC236}">
                  <a16:creationId xmlns="" xmlns:a16="http://schemas.microsoft.com/office/drawing/2014/main" id="{C91EFAC2-5684-43BA-A471-CD069690AFB3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403">
              <a:extLst>
                <a:ext uri="{FF2B5EF4-FFF2-40B4-BE49-F238E27FC236}">
                  <a16:creationId xmlns="" xmlns:a16="http://schemas.microsoft.com/office/drawing/2014/main" id="{67DA26D6-C09C-44D8-8F6B-33D50339E6A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Shape 404">
              <a:extLst>
                <a:ext uri="{FF2B5EF4-FFF2-40B4-BE49-F238E27FC236}">
                  <a16:creationId xmlns="" xmlns:a16="http://schemas.microsoft.com/office/drawing/2014/main" id="{43C5DCCC-FCB3-4782-BC44-8D6DDDBA7F37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Shape 405">
              <a:extLst>
                <a:ext uri="{FF2B5EF4-FFF2-40B4-BE49-F238E27FC236}">
                  <a16:creationId xmlns="" xmlns:a16="http://schemas.microsoft.com/office/drawing/2014/main" id="{99308F05-98D4-4B5A-96E9-CC569EC52660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6">
              <a:extLst>
                <a:ext uri="{FF2B5EF4-FFF2-40B4-BE49-F238E27FC236}">
                  <a16:creationId xmlns="" xmlns:a16="http://schemas.microsoft.com/office/drawing/2014/main" id="{812E85DA-672F-4298-90C3-DFC8E2E0EC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0" name="Shape 408">
            <a:extLst>
              <a:ext uri="{FF2B5EF4-FFF2-40B4-BE49-F238E27FC236}">
                <a16:creationId xmlns="" xmlns:a16="http://schemas.microsoft.com/office/drawing/2014/main" id="{03E19D0A-CF6F-4DFE-AABB-190DF53C80CF}"/>
              </a:ext>
            </a:extLst>
          </p:cNvPr>
          <p:cNvSpPr txBox="1">
            <a:spLocks/>
          </p:cNvSpPr>
          <p:nvPr/>
        </p:nvSpPr>
        <p:spPr>
          <a:xfrm>
            <a:off x="2289436" y="4531188"/>
            <a:ext cx="380080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التدريبات والأنشطة في الكتاب المدرسي </a:t>
            </a:r>
            <a:r>
              <a:rPr lang="ar-BH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 </a:t>
            </a: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87-88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Shape 407">
            <a:extLst>
              <a:ext uri="{FF2B5EF4-FFF2-40B4-BE49-F238E27FC236}">
                <a16:creationId xmlns="" xmlns:a16="http://schemas.microsoft.com/office/drawing/2014/main" id="{D4AD1AA9-7DF7-4E0F-B06C-AC6E7ACCC2FE}"/>
              </a:ext>
            </a:extLst>
          </p:cNvPr>
          <p:cNvSpPr txBox="1">
            <a:spLocks/>
          </p:cNvSpPr>
          <p:nvPr/>
        </p:nvSpPr>
        <p:spPr>
          <a:xfrm>
            <a:off x="2235115" y="350356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إضافي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33770-C3A5-4ABA-A4ED-465C303A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7528224" y="138583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8" y="1041614"/>
            <a:ext cx="5623560" cy="4005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F92A38-FC4D-4837-8539-29C52E494B05}"/>
              </a:ext>
            </a:extLst>
          </p:cNvPr>
          <p:cNvSpPr txBox="1"/>
          <p:nvPr/>
        </p:nvSpPr>
        <p:spPr>
          <a:xfrm>
            <a:off x="1775012" y="5240887"/>
            <a:ext cx="885664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95563" indent="-2595563" algn="just" rtl="1"/>
            <a:r>
              <a:rPr lang="ar-BH" sz="32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الصحيحة:  </a:t>
            </a:r>
            <a:r>
              <a:rPr lang="ar-BH" sz="32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السعر المتحكم به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السعر الذي تقوم المنظمة بتحديده في ضوء أهدافها وقراراتها وليس السوق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1800453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17556" y="2352521"/>
            <a:ext cx="6715615" cy="1534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7200" dirty="0" smtClean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الثالثة</a:t>
            </a:r>
            <a:endParaRPr lang="en-US" sz="72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54957" y="3886916"/>
            <a:ext cx="62408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8000" cap="none" spc="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المزيج التسويقي</a:t>
            </a:r>
            <a:endParaRPr lang="ar-SA" sz="115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just" rtl="1">
              <a:buAutoNum type="arabicPeriod" startAt="5"/>
              <a:tabLst>
                <a:tab pos="8794750" algn="l"/>
              </a:tabLst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سلسلة مطاعم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بتحديد أسعارها على أساس التكلفة، واضعة في الاعتبار أسعار المواد المستخدمة في إعداد الوجبات وأجرة العاملين لديها.</a:t>
            </a:r>
          </a:p>
          <a:p>
            <a:pPr marL="981075" algn="just" rtl="1">
              <a:tabLst>
                <a:tab pos="2689225" algn="l"/>
              </a:tabLst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ما أساس طريقة التسعير التي تتبعها سلسلة مطاعم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1250950" algn="just" rtl="1">
              <a:tabLst>
                <a:tab pos="2689225" algn="l"/>
              </a:tabLst>
            </a:pPr>
            <a:r>
              <a:rPr lang="ar-BH" sz="2800" b="1" u="sng" dirty="0" smtClean="0">
                <a:solidFill>
                  <a:srgbClr val="0B98D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إضافة نسبة معينة أو هامش ربح محدد إلى التكلفة.</a:t>
            </a:r>
          </a:p>
          <a:p>
            <a:pPr marL="981075" algn="just" rtl="1">
              <a:tabLst>
                <a:tab pos="2689225" algn="l"/>
              </a:tabLst>
            </a:pPr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>
              <a:tabLst>
                <a:tab pos="2689225" algn="l"/>
              </a:tabLst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ما مزايا الطريقة التي تتبعها سلسلة مطاعم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التسعير؟</a:t>
            </a:r>
          </a:p>
          <a:p>
            <a:pPr marL="1708150" indent="-285750" algn="r" rtl="1">
              <a:buFont typeface="Arial" panose="020B0604020202020204" pitchFamily="34" charset="0"/>
              <a:buChar char="•"/>
            </a:pPr>
            <a:r>
              <a:rPr lang="ar-BH" sz="2800" b="1" u="sng" dirty="0">
                <a:solidFill>
                  <a:srgbClr val="0B98D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طريقة محددة وواضحة لتحديد السعر.</a:t>
            </a:r>
          </a:p>
          <a:p>
            <a:pPr marL="1708150" indent="-285750" algn="r" rtl="1">
              <a:buFont typeface="Arial" panose="020B0604020202020204" pitchFamily="34" charset="0"/>
              <a:buChar char="•"/>
            </a:pPr>
            <a:r>
              <a:rPr lang="ar-BH" sz="2800" b="1" u="sng" dirty="0">
                <a:solidFill>
                  <a:srgbClr val="0B98D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تضمن تحقيق الربح المستهدف. </a:t>
            </a:r>
          </a:p>
          <a:p>
            <a:pPr marL="981075" algn="just" rtl="1">
              <a:tabLst>
                <a:tab pos="2689225" algn="l"/>
              </a:tabLst>
            </a:pPr>
            <a:endPara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>
              <a:tabLst>
                <a:tab pos="2689225" algn="l"/>
              </a:tabLst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ما عيوب الطريقة التي تتبعها سلسلة مطاعم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التسعير؟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08150" lvl="8" indent="-285750" algn="r" rtl="1">
              <a:buFont typeface="Arial" panose="020B0604020202020204" pitchFamily="34" charset="0"/>
              <a:buChar char="•"/>
            </a:pPr>
            <a:r>
              <a:rPr lang="ar-BH" sz="2800" b="1" u="sng" dirty="0">
                <a:solidFill>
                  <a:srgbClr val="0B98D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 يصعب تحديد التكاليف في بعض الأحيان.</a:t>
            </a:r>
          </a:p>
          <a:p>
            <a:pPr marL="1708150" indent="-285750" algn="r" rtl="1">
              <a:buFont typeface="Arial" panose="020B0604020202020204" pitchFamily="34" charset="0"/>
              <a:buChar char="•"/>
            </a:pPr>
            <a:r>
              <a:rPr lang="ar-BH" sz="2800" b="1" u="sng" dirty="0">
                <a:solidFill>
                  <a:srgbClr val="0B98D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تأخذ في الاعتبار قدرة المستهلك على الدفع.</a:t>
            </a:r>
            <a:endParaRPr lang="en-US" sz="2800" b="1" u="sng" dirty="0">
              <a:solidFill>
                <a:srgbClr val="0B98D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7595" y="255539"/>
            <a:ext cx="1778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9" name="Google Shape;606;p37">
            <a:extLst>
              <a:ext uri="{FF2B5EF4-FFF2-40B4-BE49-F238E27FC236}">
                <a16:creationId xmlns:a16="http://schemas.microsoft.com/office/drawing/2014/main" xmlns="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1" name="Google Shape;607;p37">
              <a:extLst>
                <a:ext uri="{FF2B5EF4-FFF2-40B4-BE49-F238E27FC236}">
                  <a16:creationId xmlns:a16="http://schemas.microsoft.com/office/drawing/2014/main" xmlns="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8;p37">
              <a:extLst>
                <a:ext uri="{FF2B5EF4-FFF2-40B4-BE49-F238E27FC236}">
                  <a16:creationId xmlns:a16="http://schemas.microsoft.com/office/drawing/2014/main" xmlns="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9;p37">
              <a:extLst>
                <a:ext uri="{FF2B5EF4-FFF2-40B4-BE49-F238E27FC236}">
                  <a16:creationId xmlns:a16="http://schemas.microsoft.com/office/drawing/2014/main" xmlns="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0;p37">
              <a:extLst>
                <a:ext uri="{FF2B5EF4-FFF2-40B4-BE49-F238E27FC236}">
                  <a16:creationId xmlns:a16="http://schemas.microsoft.com/office/drawing/2014/main" xmlns="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1;p37">
              <a:extLst>
                <a:ext uri="{FF2B5EF4-FFF2-40B4-BE49-F238E27FC236}">
                  <a16:creationId xmlns:a16="http://schemas.microsoft.com/office/drawing/2014/main" xmlns="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;p37">
              <a:extLst>
                <a:ext uri="{FF2B5EF4-FFF2-40B4-BE49-F238E27FC236}">
                  <a16:creationId xmlns:a16="http://schemas.microsoft.com/office/drawing/2014/main" xmlns="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849E94-9CB6-49E7-9ABC-71E9908F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230548" y="2586942"/>
            <a:ext cx="2558658" cy="3673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3018670" y="2764717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4580869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8000" dirty="0" smtClean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التسعير</a:t>
            </a:r>
            <a:endParaRPr lang="en-US" sz="8000" dirty="0">
              <a:solidFill>
                <a:srgbClr val="3A616A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EDEC22-1F28-4C8C-BF02-37F27CF7C1FE}"/>
              </a:ext>
            </a:extLst>
          </p:cNvPr>
          <p:cNvSpPr/>
          <p:nvPr/>
        </p:nvSpPr>
        <p:spPr>
          <a:xfrm>
            <a:off x="233332" y="5740669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</a:t>
            </a:r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81-88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" name="مستطيل 7">
            <a:extLst>
              <a:ext uri="{FF2B5EF4-FFF2-40B4-BE49-F238E27FC236}">
                <a16:creationId xmlns="" xmlns:a16="http://schemas.microsoft.com/office/drawing/2014/main" id="{E823FB1C-1C89-4AAF-8C9A-6325A60C6658}"/>
              </a:ext>
            </a:extLst>
          </p:cNvPr>
          <p:cNvSpPr/>
          <p:nvPr/>
        </p:nvSpPr>
        <p:spPr>
          <a:xfrm>
            <a:off x="6012668" y="3118795"/>
            <a:ext cx="43476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الفصل </a:t>
            </a:r>
            <a:r>
              <a:rPr lang="ar-BH" sz="6600" cap="none" spc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السابع</a:t>
            </a:r>
            <a:endParaRPr lang="ar-SA" sz="88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2" name="Picture 2" descr="Buy Bahraini Dinars online – BHD home delivery | ManorF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71" y="-43144"/>
            <a:ext cx="7462007" cy="27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49022" y="1335539"/>
            <a:ext cx="11936960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20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المقصود بمصطلح التسعير.</a:t>
            </a:r>
          </a:p>
          <a:p>
            <a:pPr marL="781050" indent="-514350" algn="r" rtl="1">
              <a:buFont typeface="+mj-lt"/>
              <a:buAutoNum type="arabicPeriod"/>
            </a:pPr>
            <a:endParaRPr lang="ar-BH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أهمية السعر في العملية التسويقية.</a:t>
            </a:r>
          </a:p>
          <a:p>
            <a:pPr marL="781050" indent="-514350" algn="r" rtl="1">
              <a:buFont typeface="+mj-lt"/>
              <a:buAutoNum type="arabicPeriod"/>
            </a:pPr>
            <a:endParaRPr lang="ar-BH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يستنتج أهداف التسعير.</a:t>
            </a:r>
          </a:p>
          <a:p>
            <a:pPr marL="781050" indent="-514350" algn="r" rtl="1">
              <a:buFont typeface="+mj-lt"/>
              <a:buAutoNum type="arabicPeriod"/>
            </a:pPr>
            <a:endParaRPr lang="ar-BH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يبين الطرق المختلفة للتسعير.</a:t>
            </a: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094662" y="228132"/>
            <a:ext cx="3676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مفهوم السعر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D423D89-EABD-43EF-96BE-C6CA2448C67A}"/>
              </a:ext>
            </a:extLst>
          </p:cNvPr>
          <p:cNvSpPr/>
          <p:nvPr/>
        </p:nvSpPr>
        <p:spPr>
          <a:xfrm>
            <a:off x="564776" y="1430623"/>
            <a:ext cx="11062711" cy="1526593"/>
          </a:xfrm>
          <a:prstGeom prst="roundRect">
            <a:avLst>
              <a:gd name="adj" fmla="val 6058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السعر: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(القيمة الذي يدفعها المستهلك لبائع السلعة أو الخدمة نظير حصوله عليها)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(المقابل النقدي الذي يحدده البائع ويرضي عنه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Bahrain: Audit firm referred to Public Prosecution over multiple viol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51" y="3312630"/>
            <a:ext cx="4113421" cy="27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455427" y="326337"/>
            <a:ext cx="3062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أنواع السعر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1"/>
          <p:cNvGrpSpPr/>
          <p:nvPr/>
        </p:nvGrpSpPr>
        <p:grpSpPr>
          <a:xfrm>
            <a:off x="8453692" y="1196221"/>
            <a:ext cx="3556453" cy="2883565"/>
            <a:chOff x="14613001" y="4713584"/>
            <a:chExt cx="2837112" cy="2576431"/>
          </a:xfrm>
        </p:grpSpPr>
        <p:grpSp>
          <p:nvGrpSpPr>
            <p:cNvPr id="38" name="Group 32"/>
            <p:cNvGrpSpPr/>
            <p:nvPr/>
          </p:nvGrpSpPr>
          <p:grpSpPr>
            <a:xfrm>
              <a:off x="14613001" y="5091996"/>
              <a:ext cx="2837112" cy="2198019"/>
              <a:chOff x="11687617" y="4892697"/>
              <a:chExt cx="3377120" cy="2198019"/>
            </a:xfrm>
          </p:grpSpPr>
          <p:sp>
            <p:nvSpPr>
              <p:cNvPr id="40" name="Rectangle 34"/>
              <p:cNvSpPr/>
              <p:nvPr/>
            </p:nvSpPr>
            <p:spPr>
              <a:xfrm>
                <a:off x="11687617" y="5468247"/>
                <a:ext cx="3377120" cy="1622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يتحدد بناء على قوى العرض والطلب في ظل المنافسة الكاملة </a:t>
                </a:r>
                <a:r>
                  <a:rPr lang="ar-BH" sz="2800" b="1" i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(مثل السلع الموسمية الملابس – المكيفات)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1" name="Rectangle 35"/>
              <p:cNvSpPr/>
              <p:nvPr/>
            </p:nvSpPr>
            <p:spPr>
              <a:xfrm>
                <a:off x="11687617" y="4892697"/>
                <a:ext cx="3377120" cy="57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sz="3600" dirty="0" smtClean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bold" pitchFamily="2" charset="-78"/>
                  </a:rPr>
                  <a:t>السعر السوقي</a:t>
                </a:r>
                <a:endParaRPr lang="en-US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ultan bold" pitchFamily="2" charset="-78"/>
                </a:endParaRPr>
              </a:p>
            </p:txBody>
          </p:sp>
        </p:grpSp>
        <p:sp>
          <p:nvSpPr>
            <p:cNvPr id="39" name="TextBox 33"/>
            <p:cNvSpPr txBox="1"/>
            <p:nvPr/>
          </p:nvSpPr>
          <p:spPr>
            <a:xfrm>
              <a:off x="15928147" y="4713584"/>
              <a:ext cx="313555" cy="63248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4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2" name="Group 36"/>
          <p:cNvGrpSpPr/>
          <p:nvPr/>
        </p:nvGrpSpPr>
        <p:grpSpPr>
          <a:xfrm>
            <a:off x="4072009" y="1244264"/>
            <a:ext cx="4231187" cy="3166497"/>
            <a:chOff x="5948983" y="3614763"/>
            <a:chExt cx="2098333" cy="2829235"/>
          </a:xfrm>
        </p:grpSpPr>
        <p:grpSp>
          <p:nvGrpSpPr>
            <p:cNvPr id="43" name="Group 37"/>
            <p:cNvGrpSpPr/>
            <p:nvPr/>
          </p:nvGrpSpPr>
          <p:grpSpPr>
            <a:xfrm>
              <a:off x="5948983" y="4036664"/>
              <a:ext cx="2098333" cy="2407334"/>
              <a:chOff x="1374514" y="3837365"/>
              <a:chExt cx="2497726" cy="2407334"/>
            </a:xfrm>
          </p:grpSpPr>
          <p:sp>
            <p:nvSpPr>
              <p:cNvPr id="45" name="Rectangle 39"/>
              <p:cNvSpPr/>
              <p:nvPr/>
            </p:nvSpPr>
            <p:spPr>
              <a:xfrm>
                <a:off x="1374514" y="4237233"/>
                <a:ext cx="2497726" cy="200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تتد خل الحكومة في تحديد أسعار السلع أو فرض رقابة عليها بحيث لا تتعدى حدود معينة (السلع المدعومة  المواد الغذائية مثل اللحوم والأرز والخضار – الكهرباء – الماء) 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6" name="Rectangle 40"/>
              <p:cNvSpPr/>
              <p:nvPr/>
            </p:nvSpPr>
            <p:spPr>
              <a:xfrm>
                <a:off x="1839909" y="3837365"/>
                <a:ext cx="1659940" cy="57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sz="3600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bold" pitchFamily="2" charset="-78"/>
                  </a:rPr>
                  <a:t>السعر</a:t>
                </a:r>
                <a:r>
                  <a:rPr lang="ar-BH" sz="2800" b="1" dirty="0" smtClean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3600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bold" pitchFamily="2" charset="-78"/>
                  </a:rPr>
                  <a:t>الحكومي</a:t>
                </a:r>
                <a:endParaRPr lang="en-US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ultan bold" pitchFamily="2" charset="-78"/>
                </a:endParaRPr>
              </a:p>
            </p:txBody>
          </p:sp>
        </p:grpSp>
        <p:sp>
          <p:nvSpPr>
            <p:cNvPr id="44" name="TextBox 38"/>
            <p:cNvSpPr txBox="1"/>
            <p:nvPr/>
          </p:nvSpPr>
          <p:spPr>
            <a:xfrm>
              <a:off x="6874312" y="3614763"/>
              <a:ext cx="351192" cy="63248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7" name="Group 41"/>
          <p:cNvGrpSpPr/>
          <p:nvPr/>
        </p:nvGrpSpPr>
        <p:grpSpPr>
          <a:xfrm>
            <a:off x="800178" y="1244266"/>
            <a:ext cx="2940303" cy="2846833"/>
            <a:chOff x="5992014" y="3567847"/>
            <a:chExt cx="2299793" cy="2543613"/>
          </a:xfrm>
        </p:grpSpPr>
        <p:grpSp>
          <p:nvGrpSpPr>
            <p:cNvPr id="48" name="Group 42"/>
            <p:cNvGrpSpPr/>
            <p:nvPr/>
          </p:nvGrpSpPr>
          <p:grpSpPr>
            <a:xfrm>
              <a:off x="5992014" y="3965183"/>
              <a:ext cx="2299793" cy="2146277"/>
              <a:chOff x="1425736" y="3765884"/>
              <a:chExt cx="2737531" cy="2146277"/>
            </a:xfrm>
          </p:grpSpPr>
          <p:sp>
            <p:nvSpPr>
              <p:cNvPr id="50" name="Rectangle 44"/>
              <p:cNvSpPr/>
              <p:nvPr/>
            </p:nvSpPr>
            <p:spPr>
              <a:xfrm>
                <a:off x="1425736" y="4289691"/>
                <a:ext cx="2737531" cy="1622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سعر تقوم المنظمة بتحديده  في ضوء أهدافها وقراراتها (مثل شركات الاتصالات بتلكو)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1" name="Rectangle 45"/>
              <p:cNvSpPr/>
              <p:nvPr/>
            </p:nvSpPr>
            <p:spPr>
              <a:xfrm>
                <a:off x="1567970" y="3765884"/>
                <a:ext cx="2458372" cy="577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r-BH" sz="3600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ultan bold" pitchFamily="2" charset="-78"/>
                  </a:rPr>
                  <a:t>السعر المتحكم به</a:t>
                </a:r>
                <a:endParaRPr lang="en-US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ultan bold" pitchFamily="2" charset="-78"/>
                </a:endParaRPr>
              </a:p>
            </p:txBody>
          </p:sp>
        </p:grpSp>
        <p:sp>
          <p:nvSpPr>
            <p:cNvPr id="49" name="TextBox 43"/>
            <p:cNvSpPr txBox="1"/>
            <p:nvPr/>
          </p:nvSpPr>
          <p:spPr>
            <a:xfrm>
              <a:off x="6986261" y="3567847"/>
              <a:ext cx="307433" cy="63248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5" name="مستطيل 54"/>
          <p:cNvSpPr/>
          <p:nvPr/>
        </p:nvSpPr>
        <p:spPr>
          <a:xfrm>
            <a:off x="101649" y="2335581"/>
            <a:ext cx="21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dirty="0"/>
          </a:p>
        </p:txBody>
      </p:sp>
      <p:grpSp>
        <p:nvGrpSpPr>
          <p:cNvPr id="59" name="Group 39">
            <a:extLst>
              <a:ext uri="{FF2B5EF4-FFF2-40B4-BE49-F238E27FC236}">
                <a16:creationId xmlns="" xmlns:a16="http://schemas.microsoft.com/office/drawing/2014/main" id="{178310E7-31D0-4695-809D-A8C4C0E83FF2}"/>
              </a:ext>
            </a:extLst>
          </p:cNvPr>
          <p:cNvGrpSpPr/>
          <p:nvPr/>
        </p:nvGrpSpPr>
        <p:grpSpPr>
          <a:xfrm>
            <a:off x="4964128" y="4368926"/>
            <a:ext cx="2559547" cy="2013474"/>
            <a:chOff x="5205463" y="3081019"/>
            <a:chExt cx="2799081" cy="1988822"/>
          </a:xfrm>
        </p:grpSpPr>
        <p:sp>
          <p:nvSpPr>
            <p:cNvPr id="60" name="Shape">
              <a:extLst>
                <a:ext uri="{FF2B5EF4-FFF2-40B4-BE49-F238E27FC236}">
                  <a16:creationId xmlns="" xmlns:a16="http://schemas.microsoft.com/office/drawing/2014/main" id="{2F422066-1DEE-4999-B866-7BD7BB17E303}"/>
                </a:ext>
              </a:extLst>
            </p:cNvPr>
            <p:cNvSpPr/>
            <p:nvPr/>
          </p:nvSpPr>
          <p:spPr>
            <a:xfrm>
              <a:off x="5205463" y="3081019"/>
              <a:ext cx="2799081" cy="198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966"/>
                  </a:moveTo>
                  <a:lnTo>
                    <a:pt x="7605" y="0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108" y="15588"/>
                  </a:lnTo>
                  <a:lnTo>
                    <a:pt x="14064" y="21600"/>
                  </a:lnTo>
                  <a:lnTo>
                    <a:pt x="21473" y="17813"/>
                  </a:lnTo>
                  <a:lnTo>
                    <a:pt x="21600" y="3966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1" name="Shape">
              <a:extLst>
                <a:ext uri="{FF2B5EF4-FFF2-40B4-BE49-F238E27FC236}">
                  <a16:creationId xmlns="" xmlns:a16="http://schemas.microsoft.com/office/drawing/2014/main" id="{7C07FDD3-6FD0-4EDA-9AA5-772BE3E4CE2C}"/>
                </a:ext>
              </a:extLst>
            </p:cNvPr>
            <p:cNvSpPr/>
            <p:nvPr/>
          </p:nvSpPr>
          <p:spPr>
            <a:xfrm>
              <a:off x="7027638" y="3449320"/>
              <a:ext cx="976631" cy="162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35" y="16962"/>
                  </a:lnTo>
                  <a:lnTo>
                    <a:pt x="0" y="21600"/>
                  </a:lnTo>
                  <a:lnTo>
                    <a:pt x="169" y="399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2" name="Shape">
              <a:extLst>
                <a:ext uri="{FF2B5EF4-FFF2-40B4-BE49-F238E27FC236}">
                  <a16:creationId xmlns="" xmlns:a16="http://schemas.microsoft.com/office/drawing/2014/main" id="{1A80A60C-C737-4599-BFBE-CE153DF1F1CA}"/>
                </a:ext>
              </a:extLst>
            </p:cNvPr>
            <p:cNvSpPr/>
            <p:nvPr/>
          </p:nvSpPr>
          <p:spPr>
            <a:xfrm>
              <a:off x="5205463" y="3271520"/>
              <a:ext cx="1830073" cy="179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24"/>
                  </a:moveTo>
                  <a:lnTo>
                    <a:pt x="21510" y="21600"/>
                  </a:lnTo>
                  <a:lnTo>
                    <a:pt x="165" y="14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3" name="Shape">
              <a:extLst>
                <a:ext uri="{FF2B5EF4-FFF2-40B4-BE49-F238E27FC236}">
                  <a16:creationId xmlns="" xmlns:a16="http://schemas.microsoft.com/office/drawing/2014/main" id="{363B031B-393A-4039-844D-51B24026E604}"/>
                </a:ext>
              </a:extLst>
            </p:cNvPr>
            <p:cNvSpPr/>
            <p:nvPr/>
          </p:nvSpPr>
          <p:spPr>
            <a:xfrm>
              <a:off x="5446763" y="3131820"/>
              <a:ext cx="2269490" cy="529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5" y="12173"/>
                  </a:moveTo>
                  <a:cubicBezTo>
                    <a:pt x="21358" y="12380"/>
                    <a:pt x="21249" y="12587"/>
                    <a:pt x="21165" y="12794"/>
                  </a:cubicBezTo>
                  <a:cubicBezTo>
                    <a:pt x="21092" y="13001"/>
                    <a:pt x="21056" y="13260"/>
                    <a:pt x="21056" y="13468"/>
                  </a:cubicBezTo>
                  <a:cubicBezTo>
                    <a:pt x="21068" y="13675"/>
                    <a:pt x="21104" y="13934"/>
                    <a:pt x="21201" y="14141"/>
                  </a:cubicBezTo>
                  <a:cubicBezTo>
                    <a:pt x="21286" y="14348"/>
                    <a:pt x="21419" y="14555"/>
                    <a:pt x="21600" y="14711"/>
                  </a:cubicBezTo>
                  <a:lnTo>
                    <a:pt x="16584" y="21186"/>
                  </a:lnTo>
                  <a:cubicBezTo>
                    <a:pt x="16402" y="20978"/>
                    <a:pt x="16197" y="20875"/>
                    <a:pt x="15979" y="20823"/>
                  </a:cubicBezTo>
                  <a:cubicBezTo>
                    <a:pt x="15762" y="20771"/>
                    <a:pt x="15520" y="20719"/>
                    <a:pt x="15290" y="20771"/>
                  </a:cubicBezTo>
                  <a:cubicBezTo>
                    <a:pt x="15049" y="20823"/>
                    <a:pt x="14807" y="20927"/>
                    <a:pt x="14577" y="21030"/>
                  </a:cubicBezTo>
                  <a:cubicBezTo>
                    <a:pt x="14348" y="21186"/>
                    <a:pt x="14130" y="21393"/>
                    <a:pt x="13925" y="21600"/>
                  </a:cubicBezTo>
                  <a:lnTo>
                    <a:pt x="0" y="6475"/>
                  </a:lnTo>
                  <a:cubicBezTo>
                    <a:pt x="193" y="6319"/>
                    <a:pt x="351" y="6112"/>
                    <a:pt x="483" y="5957"/>
                  </a:cubicBezTo>
                  <a:cubicBezTo>
                    <a:pt x="604" y="5750"/>
                    <a:pt x="701" y="5594"/>
                    <a:pt x="749" y="5387"/>
                  </a:cubicBezTo>
                  <a:cubicBezTo>
                    <a:pt x="798" y="5180"/>
                    <a:pt x="810" y="5025"/>
                    <a:pt x="786" y="4869"/>
                  </a:cubicBezTo>
                  <a:cubicBezTo>
                    <a:pt x="762" y="4714"/>
                    <a:pt x="689" y="4558"/>
                    <a:pt x="568" y="4455"/>
                  </a:cubicBezTo>
                  <a:lnTo>
                    <a:pt x="5657" y="207"/>
                  </a:lnTo>
                  <a:cubicBezTo>
                    <a:pt x="5766" y="311"/>
                    <a:pt x="5911" y="363"/>
                    <a:pt x="6080" y="414"/>
                  </a:cubicBezTo>
                  <a:cubicBezTo>
                    <a:pt x="6237" y="466"/>
                    <a:pt x="6418" y="466"/>
                    <a:pt x="6600" y="466"/>
                  </a:cubicBezTo>
                  <a:cubicBezTo>
                    <a:pt x="6781" y="466"/>
                    <a:pt x="6974" y="414"/>
                    <a:pt x="7156" y="311"/>
                  </a:cubicBezTo>
                  <a:cubicBezTo>
                    <a:pt x="7337" y="207"/>
                    <a:pt x="7518" y="104"/>
                    <a:pt x="7675" y="0"/>
                  </a:cubicBezTo>
                  <a:lnTo>
                    <a:pt x="21515" y="12173"/>
                  </a:lnTo>
                  <a:close/>
                  <a:moveTo>
                    <a:pt x="7397" y="12224"/>
                  </a:moveTo>
                  <a:cubicBezTo>
                    <a:pt x="7808" y="12639"/>
                    <a:pt x="8280" y="13001"/>
                    <a:pt x="8800" y="13209"/>
                  </a:cubicBezTo>
                  <a:cubicBezTo>
                    <a:pt x="9319" y="13416"/>
                    <a:pt x="9875" y="13519"/>
                    <a:pt x="10419" y="13519"/>
                  </a:cubicBezTo>
                  <a:cubicBezTo>
                    <a:pt x="10975" y="13519"/>
                    <a:pt x="11519" y="13416"/>
                    <a:pt x="12027" y="13157"/>
                  </a:cubicBezTo>
                  <a:cubicBezTo>
                    <a:pt x="12535" y="12950"/>
                    <a:pt x="13006" y="12587"/>
                    <a:pt x="13393" y="12173"/>
                  </a:cubicBezTo>
                  <a:cubicBezTo>
                    <a:pt x="13780" y="11758"/>
                    <a:pt x="14058" y="11240"/>
                    <a:pt x="14227" y="10722"/>
                  </a:cubicBezTo>
                  <a:cubicBezTo>
                    <a:pt x="14396" y="10204"/>
                    <a:pt x="14456" y="9686"/>
                    <a:pt x="14420" y="9168"/>
                  </a:cubicBezTo>
                  <a:cubicBezTo>
                    <a:pt x="14384" y="8650"/>
                    <a:pt x="14251" y="8132"/>
                    <a:pt x="14021" y="7666"/>
                  </a:cubicBezTo>
                  <a:cubicBezTo>
                    <a:pt x="13792" y="7200"/>
                    <a:pt x="13477" y="6786"/>
                    <a:pt x="13078" y="6423"/>
                  </a:cubicBezTo>
                  <a:cubicBezTo>
                    <a:pt x="12680" y="6060"/>
                    <a:pt x="12220" y="5801"/>
                    <a:pt x="11749" y="5594"/>
                  </a:cubicBezTo>
                  <a:cubicBezTo>
                    <a:pt x="11277" y="5439"/>
                    <a:pt x="10782" y="5335"/>
                    <a:pt x="10286" y="5335"/>
                  </a:cubicBezTo>
                  <a:cubicBezTo>
                    <a:pt x="9791" y="5335"/>
                    <a:pt x="9295" y="5439"/>
                    <a:pt x="8836" y="5594"/>
                  </a:cubicBezTo>
                  <a:cubicBezTo>
                    <a:pt x="8364" y="5750"/>
                    <a:pt x="7929" y="6060"/>
                    <a:pt x="7530" y="6423"/>
                  </a:cubicBezTo>
                  <a:cubicBezTo>
                    <a:pt x="7131" y="6785"/>
                    <a:pt x="6829" y="7200"/>
                    <a:pt x="6624" y="7666"/>
                  </a:cubicBezTo>
                  <a:cubicBezTo>
                    <a:pt x="6406" y="8132"/>
                    <a:pt x="6297" y="8650"/>
                    <a:pt x="6273" y="9168"/>
                  </a:cubicBezTo>
                  <a:cubicBezTo>
                    <a:pt x="6249" y="9686"/>
                    <a:pt x="6334" y="10204"/>
                    <a:pt x="6515" y="10722"/>
                  </a:cubicBezTo>
                  <a:cubicBezTo>
                    <a:pt x="6696" y="11292"/>
                    <a:pt x="6986" y="11810"/>
                    <a:pt x="7397" y="12224"/>
                  </a:cubicBezTo>
                  <a:moveTo>
                    <a:pt x="5838" y="6060"/>
                  </a:moveTo>
                  <a:cubicBezTo>
                    <a:pt x="5899" y="6112"/>
                    <a:pt x="5971" y="6164"/>
                    <a:pt x="6056" y="6164"/>
                  </a:cubicBezTo>
                  <a:cubicBezTo>
                    <a:pt x="6140" y="6164"/>
                    <a:pt x="6237" y="6216"/>
                    <a:pt x="6334" y="6164"/>
                  </a:cubicBezTo>
                  <a:cubicBezTo>
                    <a:pt x="6430" y="6164"/>
                    <a:pt x="6539" y="6112"/>
                    <a:pt x="6636" y="6060"/>
                  </a:cubicBezTo>
                  <a:cubicBezTo>
                    <a:pt x="6733" y="6009"/>
                    <a:pt x="6829" y="5957"/>
                    <a:pt x="6914" y="5853"/>
                  </a:cubicBezTo>
                  <a:cubicBezTo>
                    <a:pt x="6999" y="5750"/>
                    <a:pt x="7071" y="5698"/>
                    <a:pt x="7119" y="5594"/>
                  </a:cubicBezTo>
                  <a:cubicBezTo>
                    <a:pt x="7168" y="5491"/>
                    <a:pt x="7204" y="5387"/>
                    <a:pt x="7216" y="5335"/>
                  </a:cubicBezTo>
                  <a:cubicBezTo>
                    <a:pt x="7228" y="5232"/>
                    <a:pt x="7228" y="5180"/>
                    <a:pt x="7204" y="5076"/>
                  </a:cubicBezTo>
                  <a:cubicBezTo>
                    <a:pt x="7180" y="4973"/>
                    <a:pt x="7144" y="4921"/>
                    <a:pt x="7083" y="4869"/>
                  </a:cubicBezTo>
                  <a:lnTo>
                    <a:pt x="5294" y="3160"/>
                  </a:lnTo>
                  <a:cubicBezTo>
                    <a:pt x="5234" y="3108"/>
                    <a:pt x="5161" y="3056"/>
                    <a:pt x="5077" y="3056"/>
                  </a:cubicBezTo>
                  <a:cubicBezTo>
                    <a:pt x="4992" y="3056"/>
                    <a:pt x="4907" y="3056"/>
                    <a:pt x="4811" y="3056"/>
                  </a:cubicBezTo>
                  <a:cubicBezTo>
                    <a:pt x="4714" y="3056"/>
                    <a:pt x="4617" y="3108"/>
                    <a:pt x="4521" y="3160"/>
                  </a:cubicBezTo>
                  <a:cubicBezTo>
                    <a:pt x="4424" y="3211"/>
                    <a:pt x="4327" y="3263"/>
                    <a:pt x="4243" y="3315"/>
                  </a:cubicBezTo>
                  <a:cubicBezTo>
                    <a:pt x="4158" y="3367"/>
                    <a:pt x="4085" y="3470"/>
                    <a:pt x="4037" y="3574"/>
                  </a:cubicBezTo>
                  <a:cubicBezTo>
                    <a:pt x="3989" y="3678"/>
                    <a:pt x="3940" y="3729"/>
                    <a:pt x="3928" y="3833"/>
                  </a:cubicBezTo>
                  <a:cubicBezTo>
                    <a:pt x="3904" y="3937"/>
                    <a:pt x="3904" y="3988"/>
                    <a:pt x="3928" y="4092"/>
                  </a:cubicBezTo>
                  <a:cubicBezTo>
                    <a:pt x="3940" y="4144"/>
                    <a:pt x="3989" y="4247"/>
                    <a:pt x="4037" y="4299"/>
                  </a:cubicBezTo>
                  <a:lnTo>
                    <a:pt x="5838" y="6060"/>
                  </a:lnTo>
                  <a:moveTo>
                    <a:pt x="16427" y="16524"/>
                  </a:moveTo>
                  <a:cubicBezTo>
                    <a:pt x="16511" y="16627"/>
                    <a:pt x="16608" y="16679"/>
                    <a:pt x="16705" y="16679"/>
                  </a:cubicBezTo>
                  <a:cubicBezTo>
                    <a:pt x="16813" y="16731"/>
                    <a:pt x="16922" y="16731"/>
                    <a:pt x="17031" y="16679"/>
                  </a:cubicBezTo>
                  <a:cubicBezTo>
                    <a:pt x="17140" y="16679"/>
                    <a:pt x="17249" y="16627"/>
                    <a:pt x="17357" y="16575"/>
                  </a:cubicBezTo>
                  <a:cubicBezTo>
                    <a:pt x="17466" y="16524"/>
                    <a:pt x="17563" y="16420"/>
                    <a:pt x="17647" y="16317"/>
                  </a:cubicBezTo>
                  <a:cubicBezTo>
                    <a:pt x="17732" y="16213"/>
                    <a:pt x="17793" y="16109"/>
                    <a:pt x="17841" y="15954"/>
                  </a:cubicBezTo>
                  <a:cubicBezTo>
                    <a:pt x="17889" y="15850"/>
                    <a:pt x="17901" y="15695"/>
                    <a:pt x="17913" y="15591"/>
                  </a:cubicBezTo>
                  <a:cubicBezTo>
                    <a:pt x="17913" y="15488"/>
                    <a:pt x="17901" y="15332"/>
                    <a:pt x="17853" y="15229"/>
                  </a:cubicBezTo>
                  <a:cubicBezTo>
                    <a:pt x="17817" y="15125"/>
                    <a:pt x="17756" y="15022"/>
                    <a:pt x="17672" y="14970"/>
                  </a:cubicBezTo>
                  <a:lnTo>
                    <a:pt x="15315" y="12742"/>
                  </a:lnTo>
                  <a:cubicBezTo>
                    <a:pt x="15242" y="12691"/>
                    <a:pt x="15145" y="12639"/>
                    <a:pt x="15049" y="12587"/>
                  </a:cubicBezTo>
                  <a:cubicBezTo>
                    <a:pt x="14952" y="12535"/>
                    <a:pt x="14843" y="12535"/>
                    <a:pt x="14747" y="12587"/>
                  </a:cubicBezTo>
                  <a:cubicBezTo>
                    <a:pt x="14638" y="12587"/>
                    <a:pt x="14529" y="12639"/>
                    <a:pt x="14432" y="12691"/>
                  </a:cubicBezTo>
                  <a:cubicBezTo>
                    <a:pt x="14336" y="12742"/>
                    <a:pt x="14239" y="12846"/>
                    <a:pt x="14142" y="12898"/>
                  </a:cubicBezTo>
                  <a:cubicBezTo>
                    <a:pt x="14058" y="13001"/>
                    <a:pt x="13985" y="13105"/>
                    <a:pt x="13937" y="13209"/>
                  </a:cubicBezTo>
                  <a:cubicBezTo>
                    <a:pt x="13888" y="13312"/>
                    <a:pt x="13864" y="13416"/>
                    <a:pt x="13852" y="13571"/>
                  </a:cubicBezTo>
                  <a:cubicBezTo>
                    <a:pt x="13840" y="13675"/>
                    <a:pt x="13852" y="13778"/>
                    <a:pt x="13888" y="13882"/>
                  </a:cubicBezTo>
                  <a:cubicBezTo>
                    <a:pt x="13925" y="13986"/>
                    <a:pt x="13973" y="14089"/>
                    <a:pt x="14058" y="14141"/>
                  </a:cubicBezTo>
                  <a:lnTo>
                    <a:pt x="16427" y="16524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88" name="Group 39">
            <a:extLst>
              <a:ext uri="{FF2B5EF4-FFF2-40B4-BE49-F238E27FC236}">
                <a16:creationId xmlns="" xmlns:a16="http://schemas.microsoft.com/office/drawing/2014/main" id="{178310E7-31D0-4695-809D-A8C4C0E83FF2}"/>
              </a:ext>
            </a:extLst>
          </p:cNvPr>
          <p:cNvGrpSpPr/>
          <p:nvPr/>
        </p:nvGrpSpPr>
        <p:grpSpPr>
          <a:xfrm>
            <a:off x="1220124" y="4364182"/>
            <a:ext cx="2559547" cy="2013474"/>
            <a:chOff x="5205463" y="3081019"/>
            <a:chExt cx="2799081" cy="1988822"/>
          </a:xfrm>
        </p:grpSpPr>
        <p:sp>
          <p:nvSpPr>
            <p:cNvPr id="89" name="Shape">
              <a:extLst>
                <a:ext uri="{FF2B5EF4-FFF2-40B4-BE49-F238E27FC236}">
                  <a16:creationId xmlns="" xmlns:a16="http://schemas.microsoft.com/office/drawing/2014/main" id="{2F422066-1DEE-4999-B866-7BD7BB17E303}"/>
                </a:ext>
              </a:extLst>
            </p:cNvPr>
            <p:cNvSpPr/>
            <p:nvPr/>
          </p:nvSpPr>
          <p:spPr>
            <a:xfrm>
              <a:off x="5205463" y="3081019"/>
              <a:ext cx="2799081" cy="198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966"/>
                  </a:moveTo>
                  <a:lnTo>
                    <a:pt x="7605" y="0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108" y="15588"/>
                  </a:lnTo>
                  <a:lnTo>
                    <a:pt x="14064" y="21600"/>
                  </a:lnTo>
                  <a:lnTo>
                    <a:pt x="21473" y="17813"/>
                  </a:lnTo>
                  <a:lnTo>
                    <a:pt x="21600" y="3966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0" name="Shape">
              <a:extLst>
                <a:ext uri="{FF2B5EF4-FFF2-40B4-BE49-F238E27FC236}">
                  <a16:creationId xmlns="" xmlns:a16="http://schemas.microsoft.com/office/drawing/2014/main" id="{7C07FDD3-6FD0-4EDA-9AA5-772BE3E4CE2C}"/>
                </a:ext>
              </a:extLst>
            </p:cNvPr>
            <p:cNvSpPr/>
            <p:nvPr/>
          </p:nvSpPr>
          <p:spPr>
            <a:xfrm>
              <a:off x="7027638" y="3449320"/>
              <a:ext cx="976631" cy="162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35" y="16962"/>
                  </a:lnTo>
                  <a:lnTo>
                    <a:pt x="0" y="21600"/>
                  </a:lnTo>
                  <a:lnTo>
                    <a:pt x="169" y="399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1" name="Shape">
              <a:extLst>
                <a:ext uri="{FF2B5EF4-FFF2-40B4-BE49-F238E27FC236}">
                  <a16:creationId xmlns="" xmlns:a16="http://schemas.microsoft.com/office/drawing/2014/main" id="{1A80A60C-C737-4599-BFBE-CE153DF1F1CA}"/>
                </a:ext>
              </a:extLst>
            </p:cNvPr>
            <p:cNvSpPr/>
            <p:nvPr/>
          </p:nvSpPr>
          <p:spPr>
            <a:xfrm>
              <a:off x="5205463" y="3271520"/>
              <a:ext cx="1830073" cy="179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24"/>
                  </a:moveTo>
                  <a:lnTo>
                    <a:pt x="21510" y="21600"/>
                  </a:lnTo>
                  <a:lnTo>
                    <a:pt x="165" y="14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2" name="Shape">
              <a:extLst>
                <a:ext uri="{FF2B5EF4-FFF2-40B4-BE49-F238E27FC236}">
                  <a16:creationId xmlns="" xmlns:a16="http://schemas.microsoft.com/office/drawing/2014/main" id="{363B031B-393A-4039-844D-51B24026E604}"/>
                </a:ext>
              </a:extLst>
            </p:cNvPr>
            <p:cNvSpPr/>
            <p:nvPr/>
          </p:nvSpPr>
          <p:spPr>
            <a:xfrm>
              <a:off x="5446763" y="3131820"/>
              <a:ext cx="2269490" cy="529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5" y="12173"/>
                  </a:moveTo>
                  <a:cubicBezTo>
                    <a:pt x="21358" y="12380"/>
                    <a:pt x="21249" y="12587"/>
                    <a:pt x="21165" y="12794"/>
                  </a:cubicBezTo>
                  <a:cubicBezTo>
                    <a:pt x="21092" y="13001"/>
                    <a:pt x="21056" y="13260"/>
                    <a:pt x="21056" y="13468"/>
                  </a:cubicBezTo>
                  <a:cubicBezTo>
                    <a:pt x="21068" y="13675"/>
                    <a:pt x="21104" y="13934"/>
                    <a:pt x="21201" y="14141"/>
                  </a:cubicBezTo>
                  <a:cubicBezTo>
                    <a:pt x="21286" y="14348"/>
                    <a:pt x="21419" y="14555"/>
                    <a:pt x="21600" y="14711"/>
                  </a:cubicBezTo>
                  <a:lnTo>
                    <a:pt x="16584" y="21186"/>
                  </a:lnTo>
                  <a:cubicBezTo>
                    <a:pt x="16402" y="20978"/>
                    <a:pt x="16197" y="20875"/>
                    <a:pt x="15979" y="20823"/>
                  </a:cubicBezTo>
                  <a:cubicBezTo>
                    <a:pt x="15762" y="20771"/>
                    <a:pt x="15520" y="20719"/>
                    <a:pt x="15290" y="20771"/>
                  </a:cubicBezTo>
                  <a:cubicBezTo>
                    <a:pt x="15049" y="20823"/>
                    <a:pt x="14807" y="20927"/>
                    <a:pt x="14577" y="21030"/>
                  </a:cubicBezTo>
                  <a:cubicBezTo>
                    <a:pt x="14348" y="21186"/>
                    <a:pt x="14130" y="21393"/>
                    <a:pt x="13925" y="21600"/>
                  </a:cubicBezTo>
                  <a:lnTo>
                    <a:pt x="0" y="6475"/>
                  </a:lnTo>
                  <a:cubicBezTo>
                    <a:pt x="193" y="6319"/>
                    <a:pt x="351" y="6112"/>
                    <a:pt x="483" y="5957"/>
                  </a:cubicBezTo>
                  <a:cubicBezTo>
                    <a:pt x="604" y="5750"/>
                    <a:pt x="701" y="5594"/>
                    <a:pt x="749" y="5387"/>
                  </a:cubicBezTo>
                  <a:cubicBezTo>
                    <a:pt x="798" y="5180"/>
                    <a:pt x="810" y="5025"/>
                    <a:pt x="786" y="4869"/>
                  </a:cubicBezTo>
                  <a:cubicBezTo>
                    <a:pt x="762" y="4714"/>
                    <a:pt x="689" y="4558"/>
                    <a:pt x="568" y="4455"/>
                  </a:cubicBezTo>
                  <a:lnTo>
                    <a:pt x="5657" y="207"/>
                  </a:lnTo>
                  <a:cubicBezTo>
                    <a:pt x="5766" y="311"/>
                    <a:pt x="5911" y="363"/>
                    <a:pt x="6080" y="414"/>
                  </a:cubicBezTo>
                  <a:cubicBezTo>
                    <a:pt x="6237" y="466"/>
                    <a:pt x="6418" y="466"/>
                    <a:pt x="6600" y="466"/>
                  </a:cubicBezTo>
                  <a:cubicBezTo>
                    <a:pt x="6781" y="466"/>
                    <a:pt x="6974" y="414"/>
                    <a:pt x="7156" y="311"/>
                  </a:cubicBezTo>
                  <a:cubicBezTo>
                    <a:pt x="7337" y="207"/>
                    <a:pt x="7518" y="104"/>
                    <a:pt x="7675" y="0"/>
                  </a:cubicBezTo>
                  <a:lnTo>
                    <a:pt x="21515" y="12173"/>
                  </a:lnTo>
                  <a:close/>
                  <a:moveTo>
                    <a:pt x="7397" y="12224"/>
                  </a:moveTo>
                  <a:cubicBezTo>
                    <a:pt x="7808" y="12639"/>
                    <a:pt x="8280" y="13001"/>
                    <a:pt x="8800" y="13209"/>
                  </a:cubicBezTo>
                  <a:cubicBezTo>
                    <a:pt x="9319" y="13416"/>
                    <a:pt x="9875" y="13519"/>
                    <a:pt x="10419" y="13519"/>
                  </a:cubicBezTo>
                  <a:cubicBezTo>
                    <a:pt x="10975" y="13519"/>
                    <a:pt x="11519" y="13416"/>
                    <a:pt x="12027" y="13157"/>
                  </a:cubicBezTo>
                  <a:cubicBezTo>
                    <a:pt x="12535" y="12950"/>
                    <a:pt x="13006" y="12587"/>
                    <a:pt x="13393" y="12173"/>
                  </a:cubicBezTo>
                  <a:cubicBezTo>
                    <a:pt x="13780" y="11758"/>
                    <a:pt x="14058" y="11240"/>
                    <a:pt x="14227" y="10722"/>
                  </a:cubicBezTo>
                  <a:cubicBezTo>
                    <a:pt x="14396" y="10204"/>
                    <a:pt x="14456" y="9686"/>
                    <a:pt x="14420" y="9168"/>
                  </a:cubicBezTo>
                  <a:cubicBezTo>
                    <a:pt x="14384" y="8650"/>
                    <a:pt x="14251" y="8132"/>
                    <a:pt x="14021" y="7666"/>
                  </a:cubicBezTo>
                  <a:cubicBezTo>
                    <a:pt x="13792" y="7200"/>
                    <a:pt x="13477" y="6786"/>
                    <a:pt x="13078" y="6423"/>
                  </a:cubicBezTo>
                  <a:cubicBezTo>
                    <a:pt x="12680" y="6060"/>
                    <a:pt x="12220" y="5801"/>
                    <a:pt x="11749" y="5594"/>
                  </a:cubicBezTo>
                  <a:cubicBezTo>
                    <a:pt x="11277" y="5439"/>
                    <a:pt x="10782" y="5335"/>
                    <a:pt x="10286" y="5335"/>
                  </a:cubicBezTo>
                  <a:cubicBezTo>
                    <a:pt x="9791" y="5335"/>
                    <a:pt x="9295" y="5439"/>
                    <a:pt x="8836" y="5594"/>
                  </a:cubicBezTo>
                  <a:cubicBezTo>
                    <a:pt x="8364" y="5750"/>
                    <a:pt x="7929" y="6060"/>
                    <a:pt x="7530" y="6423"/>
                  </a:cubicBezTo>
                  <a:cubicBezTo>
                    <a:pt x="7131" y="6785"/>
                    <a:pt x="6829" y="7200"/>
                    <a:pt x="6624" y="7666"/>
                  </a:cubicBezTo>
                  <a:cubicBezTo>
                    <a:pt x="6406" y="8132"/>
                    <a:pt x="6297" y="8650"/>
                    <a:pt x="6273" y="9168"/>
                  </a:cubicBezTo>
                  <a:cubicBezTo>
                    <a:pt x="6249" y="9686"/>
                    <a:pt x="6334" y="10204"/>
                    <a:pt x="6515" y="10722"/>
                  </a:cubicBezTo>
                  <a:cubicBezTo>
                    <a:pt x="6696" y="11292"/>
                    <a:pt x="6986" y="11810"/>
                    <a:pt x="7397" y="12224"/>
                  </a:cubicBezTo>
                  <a:moveTo>
                    <a:pt x="5838" y="6060"/>
                  </a:moveTo>
                  <a:cubicBezTo>
                    <a:pt x="5899" y="6112"/>
                    <a:pt x="5971" y="6164"/>
                    <a:pt x="6056" y="6164"/>
                  </a:cubicBezTo>
                  <a:cubicBezTo>
                    <a:pt x="6140" y="6164"/>
                    <a:pt x="6237" y="6216"/>
                    <a:pt x="6334" y="6164"/>
                  </a:cubicBezTo>
                  <a:cubicBezTo>
                    <a:pt x="6430" y="6164"/>
                    <a:pt x="6539" y="6112"/>
                    <a:pt x="6636" y="6060"/>
                  </a:cubicBezTo>
                  <a:cubicBezTo>
                    <a:pt x="6733" y="6009"/>
                    <a:pt x="6829" y="5957"/>
                    <a:pt x="6914" y="5853"/>
                  </a:cubicBezTo>
                  <a:cubicBezTo>
                    <a:pt x="6999" y="5750"/>
                    <a:pt x="7071" y="5698"/>
                    <a:pt x="7119" y="5594"/>
                  </a:cubicBezTo>
                  <a:cubicBezTo>
                    <a:pt x="7168" y="5491"/>
                    <a:pt x="7204" y="5387"/>
                    <a:pt x="7216" y="5335"/>
                  </a:cubicBezTo>
                  <a:cubicBezTo>
                    <a:pt x="7228" y="5232"/>
                    <a:pt x="7228" y="5180"/>
                    <a:pt x="7204" y="5076"/>
                  </a:cubicBezTo>
                  <a:cubicBezTo>
                    <a:pt x="7180" y="4973"/>
                    <a:pt x="7144" y="4921"/>
                    <a:pt x="7083" y="4869"/>
                  </a:cubicBezTo>
                  <a:lnTo>
                    <a:pt x="5294" y="3160"/>
                  </a:lnTo>
                  <a:cubicBezTo>
                    <a:pt x="5234" y="3108"/>
                    <a:pt x="5161" y="3056"/>
                    <a:pt x="5077" y="3056"/>
                  </a:cubicBezTo>
                  <a:cubicBezTo>
                    <a:pt x="4992" y="3056"/>
                    <a:pt x="4907" y="3056"/>
                    <a:pt x="4811" y="3056"/>
                  </a:cubicBezTo>
                  <a:cubicBezTo>
                    <a:pt x="4714" y="3056"/>
                    <a:pt x="4617" y="3108"/>
                    <a:pt x="4521" y="3160"/>
                  </a:cubicBezTo>
                  <a:cubicBezTo>
                    <a:pt x="4424" y="3211"/>
                    <a:pt x="4327" y="3263"/>
                    <a:pt x="4243" y="3315"/>
                  </a:cubicBezTo>
                  <a:cubicBezTo>
                    <a:pt x="4158" y="3367"/>
                    <a:pt x="4085" y="3470"/>
                    <a:pt x="4037" y="3574"/>
                  </a:cubicBezTo>
                  <a:cubicBezTo>
                    <a:pt x="3989" y="3678"/>
                    <a:pt x="3940" y="3729"/>
                    <a:pt x="3928" y="3833"/>
                  </a:cubicBezTo>
                  <a:cubicBezTo>
                    <a:pt x="3904" y="3937"/>
                    <a:pt x="3904" y="3988"/>
                    <a:pt x="3928" y="4092"/>
                  </a:cubicBezTo>
                  <a:cubicBezTo>
                    <a:pt x="3940" y="4144"/>
                    <a:pt x="3989" y="4247"/>
                    <a:pt x="4037" y="4299"/>
                  </a:cubicBezTo>
                  <a:lnTo>
                    <a:pt x="5838" y="6060"/>
                  </a:lnTo>
                  <a:moveTo>
                    <a:pt x="16427" y="16524"/>
                  </a:moveTo>
                  <a:cubicBezTo>
                    <a:pt x="16511" y="16627"/>
                    <a:pt x="16608" y="16679"/>
                    <a:pt x="16705" y="16679"/>
                  </a:cubicBezTo>
                  <a:cubicBezTo>
                    <a:pt x="16813" y="16731"/>
                    <a:pt x="16922" y="16731"/>
                    <a:pt x="17031" y="16679"/>
                  </a:cubicBezTo>
                  <a:cubicBezTo>
                    <a:pt x="17140" y="16679"/>
                    <a:pt x="17249" y="16627"/>
                    <a:pt x="17357" y="16575"/>
                  </a:cubicBezTo>
                  <a:cubicBezTo>
                    <a:pt x="17466" y="16524"/>
                    <a:pt x="17563" y="16420"/>
                    <a:pt x="17647" y="16317"/>
                  </a:cubicBezTo>
                  <a:cubicBezTo>
                    <a:pt x="17732" y="16213"/>
                    <a:pt x="17793" y="16109"/>
                    <a:pt x="17841" y="15954"/>
                  </a:cubicBezTo>
                  <a:cubicBezTo>
                    <a:pt x="17889" y="15850"/>
                    <a:pt x="17901" y="15695"/>
                    <a:pt x="17913" y="15591"/>
                  </a:cubicBezTo>
                  <a:cubicBezTo>
                    <a:pt x="17913" y="15488"/>
                    <a:pt x="17901" y="15332"/>
                    <a:pt x="17853" y="15229"/>
                  </a:cubicBezTo>
                  <a:cubicBezTo>
                    <a:pt x="17817" y="15125"/>
                    <a:pt x="17756" y="15022"/>
                    <a:pt x="17672" y="14970"/>
                  </a:cubicBezTo>
                  <a:lnTo>
                    <a:pt x="15315" y="12742"/>
                  </a:lnTo>
                  <a:cubicBezTo>
                    <a:pt x="15242" y="12691"/>
                    <a:pt x="15145" y="12639"/>
                    <a:pt x="15049" y="12587"/>
                  </a:cubicBezTo>
                  <a:cubicBezTo>
                    <a:pt x="14952" y="12535"/>
                    <a:pt x="14843" y="12535"/>
                    <a:pt x="14747" y="12587"/>
                  </a:cubicBezTo>
                  <a:cubicBezTo>
                    <a:pt x="14638" y="12587"/>
                    <a:pt x="14529" y="12639"/>
                    <a:pt x="14432" y="12691"/>
                  </a:cubicBezTo>
                  <a:cubicBezTo>
                    <a:pt x="14336" y="12742"/>
                    <a:pt x="14239" y="12846"/>
                    <a:pt x="14142" y="12898"/>
                  </a:cubicBezTo>
                  <a:cubicBezTo>
                    <a:pt x="14058" y="13001"/>
                    <a:pt x="13985" y="13105"/>
                    <a:pt x="13937" y="13209"/>
                  </a:cubicBezTo>
                  <a:cubicBezTo>
                    <a:pt x="13888" y="13312"/>
                    <a:pt x="13864" y="13416"/>
                    <a:pt x="13852" y="13571"/>
                  </a:cubicBezTo>
                  <a:cubicBezTo>
                    <a:pt x="13840" y="13675"/>
                    <a:pt x="13852" y="13778"/>
                    <a:pt x="13888" y="13882"/>
                  </a:cubicBezTo>
                  <a:cubicBezTo>
                    <a:pt x="13925" y="13986"/>
                    <a:pt x="13973" y="14089"/>
                    <a:pt x="14058" y="14141"/>
                  </a:cubicBezTo>
                  <a:lnTo>
                    <a:pt x="16427" y="16524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93" name="Group 39">
            <a:extLst>
              <a:ext uri="{FF2B5EF4-FFF2-40B4-BE49-F238E27FC236}">
                <a16:creationId xmlns="" xmlns:a16="http://schemas.microsoft.com/office/drawing/2014/main" id="{178310E7-31D0-4695-809D-A8C4C0E83FF2}"/>
              </a:ext>
            </a:extLst>
          </p:cNvPr>
          <p:cNvGrpSpPr/>
          <p:nvPr/>
        </p:nvGrpSpPr>
        <p:grpSpPr>
          <a:xfrm>
            <a:off x="8954489" y="4354708"/>
            <a:ext cx="2559547" cy="2013474"/>
            <a:chOff x="5205463" y="3081019"/>
            <a:chExt cx="2799081" cy="1988822"/>
          </a:xfrm>
        </p:grpSpPr>
        <p:sp>
          <p:nvSpPr>
            <p:cNvPr id="94" name="Shape">
              <a:extLst>
                <a:ext uri="{FF2B5EF4-FFF2-40B4-BE49-F238E27FC236}">
                  <a16:creationId xmlns="" xmlns:a16="http://schemas.microsoft.com/office/drawing/2014/main" id="{2F422066-1DEE-4999-B866-7BD7BB17E303}"/>
                </a:ext>
              </a:extLst>
            </p:cNvPr>
            <p:cNvSpPr/>
            <p:nvPr/>
          </p:nvSpPr>
          <p:spPr>
            <a:xfrm>
              <a:off x="5205463" y="3081019"/>
              <a:ext cx="2799081" cy="198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966"/>
                  </a:moveTo>
                  <a:lnTo>
                    <a:pt x="7605" y="0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108" y="15588"/>
                  </a:lnTo>
                  <a:lnTo>
                    <a:pt x="14064" y="21600"/>
                  </a:lnTo>
                  <a:lnTo>
                    <a:pt x="21473" y="17813"/>
                  </a:lnTo>
                  <a:lnTo>
                    <a:pt x="21600" y="3966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5" name="Shape">
              <a:extLst>
                <a:ext uri="{FF2B5EF4-FFF2-40B4-BE49-F238E27FC236}">
                  <a16:creationId xmlns="" xmlns:a16="http://schemas.microsoft.com/office/drawing/2014/main" id="{7C07FDD3-6FD0-4EDA-9AA5-772BE3E4CE2C}"/>
                </a:ext>
              </a:extLst>
            </p:cNvPr>
            <p:cNvSpPr/>
            <p:nvPr/>
          </p:nvSpPr>
          <p:spPr>
            <a:xfrm>
              <a:off x="7027638" y="3449320"/>
              <a:ext cx="976631" cy="162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35" y="16962"/>
                  </a:lnTo>
                  <a:lnTo>
                    <a:pt x="0" y="21600"/>
                  </a:lnTo>
                  <a:lnTo>
                    <a:pt x="169" y="399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6" name="Shape">
              <a:extLst>
                <a:ext uri="{FF2B5EF4-FFF2-40B4-BE49-F238E27FC236}">
                  <a16:creationId xmlns="" xmlns:a16="http://schemas.microsoft.com/office/drawing/2014/main" id="{1A80A60C-C737-4599-BFBE-CE153DF1F1CA}"/>
                </a:ext>
              </a:extLst>
            </p:cNvPr>
            <p:cNvSpPr/>
            <p:nvPr/>
          </p:nvSpPr>
          <p:spPr>
            <a:xfrm>
              <a:off x="5205463" y="3271520"/>
              <a:ext cx="1830073" cy="179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24"/>
                  </a:moveTo>
                  <a:lnTo>
                    <a:pt x="21510" y="21600"/>
                  </a:lnTo>
                  <a:lnTo>
                    <a:pt x="165" y="14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7" name="Shape">
              <a:extLst>
                <a:ext uri="{FF2B5EF4-FFF2-40B4-BE49-F238E27FC236}">
                  <a16:creationId xmlns="" xmlns:a16="http://schemas.microsoft.com/office/drawing/2014/main" id="{363B031B-393A-4039-844D-51B24026E604}"/>
                </a:ext>
              </a:extLst>
            </p:cNvPr>
            <p:cNvSpPr/>
            <p:nvPr/>
          </p:nvSpPr>
          <p:spPr>
            <a:xfrm>
              <a:off x="5446763" y="3131820"/>
              <a:ext cx="2269490" cy="529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5" y="12173"/>
                  </a:moveTo>
                  <a:cubicBezTo>
                    <a:pt x="21358" y="12380"/>
                    <a:pt x="21249" y="12587"/>
                    <a:pt x="21165" y="12794"/>
                  </a:cubicBezTo>
                  <a:cubicBezTo>
                    <a:pt x="21092" y="13001"/>
                    <a:pt x="21056" y="13260"/>
                    <a:pt x="21056" y="13468"/>
                  </a:cubicBezTo>
                  <a:cubicBezTo>
                    <a:pt x="21068" y="13675"/>
                    <a:pt x="21104" y="13934"/>
                    <a:pt x="21201" y="14141"/>
                  </a:cubicBezTo>
                  <a:cubicBezTo>
                    <a:pt x="21286" y="14348"/>
                    <a:pt x="21419" y="14555"/>
                    <a:pt x="21600" y="14711"/>
                  </a:cubicBezTo>
                  <a:lnTo>
                    <a:pt x="16584" y="21186"/>
                  </a:lnTo>
                  <a:cubicBezTo>
                    <a:pt x="16402" y="20978"/>
                    <a:pt x="16197" y="20875"/>
                    <a:pt x="15979" y="20823"/>
                  </a:cubicBezTo>
                  <a:cubicBezTo>
                    <a:pt x="15762" y="20771"/>
                    <a:pt x="15520" y="20719"/>
                    <a:pt x="15290" y="20771"/>
                  </a:cubicBezTo>
                  <a:cubicBezTo>
                    <a:pt x="15049" y="20823"/>
                    <a:pt x="14807" y="20927"/>
                    <a:pt x="14577" y="21030"/>
                  </a:cubicBezTo>
                  <a:cubicBezTo>
                    <a:pt x="14348" y="21186"/>
                    <a:pt x="14130" y="21393"/>
                    <a:pt x="13925" y="21600"/>
                  </a:cubicBezTo>
                  <a:lnTo>
                    <a:pt x="0" y="6475"/>
                  </a:lnTo>
                  <a:cubicBezTo>
                    <a:pt x="193" y="6319"/>
                    <a:pt x="351" y="6112"/>
                    <a:pt x="483" y="5957"/>
                  </a:cubicBezTo>
                  <a:cubicBezTo>
                    <a:pt x="604" y="5750"/>
                    <a:pt x="701" y="5594"/>
                    <a:pt x="749" y="5387"/>
                  </a:cubicBezTo>
                  <a:cubicBezTo>
                    <a:pt x="798" y="5180"/>
                    <a:pt x="810" y="5025"/>
                    <a:pt x="786" y="4869"/>
                  </a:cubicBezTo>
                  <a:cubicBezTo>
                    <a:pt x="762" y="4714"/>
                    <a:pt x="689" y="4558"/>
                    <a:pt x="568" y="4455"/>
                  </a:cubicBezTo>
                  <a:lnTo>
                    <a:pt x="5657" y="207"/>
                  </a:lnTo>
                  <a:cubicBezTo>
                    <a:pt x="5766" y="311"/>
                    <a:pt x="5911" y="363"/>
                    <a:pt x="6080" y="414"/>
                  </a:cubicBezTo>
                  <a:cubicBezTo>
                    <a:pt x="6237" y="466"/>
                    <a:pt x="6418" y="466"/>
                    <a:pt x="6600" y="466"/>
                  </a:cubicBezTo>
                  <a:cubicBezTo>
                    <a:pt x="6781" y="466"/>
                    <a:pt x="6974" y="414"/>
                    <a:pt x="7156" y="311"/>
                  </a:cubicBezTo>
                  <a:cubicBezTo>
                    <a:pt x="7337" y="207"/>
                    <a:pt x="7518" y="104"/>
                    <a:pt x="7675" y="0"/>
                  </a:cubicBezTo>
                  <a:lnTo>
                    <a:pt x="21515" y="12173"/>
                  </a:lnTo>
                  <a:close/>
                  <a:moveTo>
                    <a:pt x="7397" y="12224"/>
                  </a:moveTo>
                  <a:cubicBezTo>
                    <a:pt x="7808" y="12639"/>
                    <a:pt x="8280" y="13001"/>
                    <a:pt x="8800" y="13209"/>
                  </a:cubicBezTo>
                  <a:cubicBezTo>
                    <a:pt x="9319" y="13416"/>
                    <a:pt x="9875" y="13519"/>
                    <a:pt x="10419" y="13519"/>
                  </a:cubicBezTo>
                  <a:cubicBezTo>
                    <a:pt x="10975" y="13519"/>
                    <a:pt x="11519" y="13416"/>
                    <a:pt x="12027" y="13157"/>
                  </a:cubicBezTo>
                  <a:cubicBezTo>
                    <a:pt x="12535" y="12950"/>
                    <a:pt x="13006" y="12587"/>
                    <a:pt x="13393" y="12173"/>
                  </a:cubicBezTo>
                  <a:cubicBezTo>
                    <a:pt x="13780" y="11758"/>
                    <a:pt x="14058" y="11240"/>
                    <a:pt x="14227" y="10722"/>
                  </a:cubicBezTo>
                  <a:cubicBezTo>
                    <a:pt x="14396" y="10204"/>
                    <a:pt x="14456" y="9686"/>
                    <a:pt x="14420" y="9168"/>
                  </a:cubicBezTo>
                  <a:cubicBezTo>
                    <a:pt x="14384" y="8650"/>
                    <a:pt x="14251" y="8132"/>
                    <a:pt x="14021" y="7666"/>
                  </a:cubicBezTo>
                  <a:cubicBezTo>
                    <a:pt x="13792" y="7200"/>
                    <a:pt x="13477" y="6786"/>
                    <a:pt x="13078" y="6423"/>
                  </a:cubicBezTo>
                  <a:cubicBezTo>
                    <a:pt x="12680" y="6060"/>
                    <a:pt x="12220" y="5801"/>
                    <a:pt x="11749" y="5594"/>
                  </a:cubicBezTo>
                  <a:cubicBezTo>
                    <a:pt x="11277" y="5439"/>
                    <a:pt x="10782" y="5335"/>
                    <a:pt x="10286" y="5335"/>
                  </a:cubicBezTo>
                  <a:cubicBezTo>
                    <a:pt x="9791" y="5335"/>
                    <a:pt x="9295" y="5439"/>
                    <a:pt x="8836" y="5594"/>
                  </a:cubicBezTo>
                  <a:cubicBezTo>
                    <a:pt x="8364" y="5750"/>
                    <a:pt x="7929" y="6060"/>
                    <a:pt x="7530" y="6423"/>
                  </a:cubicBezTo>
                  <a:cubicBezTo>
                    <a:pt x="7131" y="6785"/>
                    <a:pt x="6829" y="7200"/>
                    <a:pt x="6624" y="7666"/>
                  </a:cubicBezTo>
                  <a:cubicBezTo>
                    <a:pt x="6406" y="8132"/>
                    <a:pt x="6297" y="8650"/>
                    <a:pt x="6273" y="9168"/>
                  </a:cubicBezTo>
                  <a:cubicBezTo>
                    <a:pt x="6249" y="9686"/>
                    <a:pt x="6334" y="10204"/>
                    <a:pt x="6515" y="10722"/>
                  </a:cubicBezTo>
                  <a:cubicBezTo>
                    <a:pt x="6696" y="11292"/>
                    <a:pt x="6986" y="11810"/>
                    <a:pt x="7397" y="12224"/>
                  </a:cubicBezTo>
                  <a:moveTo>
                    <a:pt x="5838" y="6060"/>
                  </a:moveTo>
                  <a:cubicBezTo>
                    <a:pt x="5899" y="6112"/>
                    <a:pt x="5971" y="6164"/>
                    <a:pt x="6056" y="6164"/>
                  </a:cubicBezTo>
                  <a:cubicBezTo>
                    <a:pt x="6140" y="6164"/>
                    <a:pt x="6237" y="6216"/>
                    <a:pt x="6334" y="6164"/>
                  </a:cubicBezTo>
                  <a:cubicBezTo>
                    <a:pt x="6430" y="6164"/>
                    <a:pt x="6539" y="6112"/>
                    <a:pt x="6636" y="6060"/>
                  </a:cubicBezTo>
                  <a:cubicBezTo>
                    <a:pt x="6733" y="6009"/>
                    <a:pt x="6829" y="5957"/>
                    <a:pt x="6914" y="5853"/>
                  </a:cubicBezTo>
                  <a:cubicBezTo>
                    <a:pt x="6999" y="5750"/>
                    <a:pt x="7071" y="5698"/>
                    <a:pt x="7119" y="5594"/>
                  </a:cubicBezTo>
                  <a:cubicBezTo>
                    <a:pt x="7168" y="5491"/>
                    <a:pt x="7204" y="5387"/>
                    <a:pt x="7216" y="5335"/>
                  </a:cubicBezTo>
                  <a:cubicBezTo>
                    <a:pt x="7228" y="5232"/>
                    <a:pt x="7228" y="5180"/>
                    <a:pt x="7204" y="5076"/>
                  </a:cubicBezTo>
                  <a:cubicBezTo>
                    <a:pt x="7180" y="4973"/>
                    <a:pt x="7144" y="4921"/>
                    <a:pt x="7083" y="4869"/>
                  </a:cubicBezTo>
                  <a:lnTo>
                    <a:pt x="5294" y="3160"/>
                  </a:lnTo>
                  <a:cubicBezTo>
                    <a:pt x="5234" y="3108"/>
                    <a:pt x="5161" y="3056"/>
                    <a:pt x="5077" y="3056"/>
                  </a:cubicBezTo>
                  <a:cubicBezTo>
                    <a:pt x="4992" y="3056"/>
                    <a:pt x="4907" y="3056"/>
                    <a:pt x="4811" y="3056"/>
                  </a:cubicBezTo>
                  <a:cubicBezTo>
                    <a:pt x="4714" y="3056"/>
                    <a:pt x="4617" y="3108"/>
                    <a:pt x="4521" y="3160"/>
                  </a:cubicBezTo>
                  <a:cubicBezTo>
                    <a:pt x="4424" y="3211"/>
                    <a:pt x="4327" y="3263"/>
                    <a:pt x="4243" y="3315"/>
                  </a:cubicBezTo>
                  <a:cubicBezTo>
                    <a:pt x="4158" y="3367"/>
                    <a:pt x="4085" y="3470"/>
                    <a:pt x="4037" y="3574"/>
                  </a:cubicBezTo>
                  <a:cubicBezTo>
                    <a:pt x="3989" y="3678"/>
                    <a:pt x="3940" y="3729"/>
                    <a:pt x="3928" y="3833"/>
                  </a:cubicBezTo>
                  <a:cubicBezTo>
                    <a:pt x="3904" y="3937"/>
                    <a:pt x="3904" y="3988"/>
                    <a:pt x="3928" y="4092"/>
                  </a:cubicBezTo>
                  <a:cubicBezTo>
                    <a:pt x="3940" y="4144"/>
                    <a:pt x="3989" y="4247"/>
                    <a:pt x="4037" y="4299"/>
                  </a:cubicBezTo>
                  <a:lnTo>
                    <a:pt x="5838" y="6060"/>
                  </a:lnTo>
                  <a:moveTo>
                    <a:pt x="16427" y="16524"/>
                  </a:moveTo>
                  <a:cubicBezTo>
                    <a:pt x="16511" y="16627"/>
                    <a:pt x="16608" y="16679"/>
                    <a:pt x="16705" y="16679"/>
                  </a:cubicBezTo>
                  <a:cubicBezTo>
                    <a:pt x="16813" y="16731"/>
                    <a:pt x="16922" y="16731"/>
                    <a:pt x="17031" y="16679"/>
                  </a:cubicBezTo>
                  <a:cubicBezTo>
                    <a:pt x="17140" y="16679"/>
                    <a:pt x="17249" y="16627"/>
                    <a:pt x="17357" y="16575"/>
                  </a:cubicBezTo>
                  <a:cubicBezTo>
                    <a:pt x="17466" y="16524"/>
                    <a:pt x="17563" y="16420"/>
                    <a:pt x="17647" y="16317"/>
                  </a:cubicBezTo>
                  <a:cubicBezTo>
                    <a:pt x="17732" y="16213"/>
                    <a:pt x="17793" y="16109"/>
                    <a:pt x="17841" y="15954"/>
                  </a:cubicBezTo>
                  <a:cubicBezTo>
                    <a:pt x="17889" y="15850"/>
                    <a:pt x="17901" y="15695"/>
                    <a:pt x="17913" y="15591"/>
                  </a:cubicBezTo>
                  <a:cubicBezTo>
                    <a:pt x="17913" y="15488"/>
                    <a:pt x="17901" y="15332"/>
                    <a:pt x="17853" y="15229"/>
                  </a:cubicBezTo>
                  <a:cubicBezTo>
                    <a:pt x="17817" y="15125"/>
                    <a:pt x="17756" y="15022"/>
                    <a:pt x="17672" y="14970"/>
                  </a:cubicBezTo>
                  <a:lnTo>
                    <a:pt x="15315" y="12742"/>
                  </a:lnTo>
                  <a:cubicBezTo>
                    <a:pt x="15242" y="12691"/>
                    <a:pt x="15145" y="12639"/>
                    <a:pt x="15049" y="12587"/>
                  </a:cubicBezTo>
                  <a:cubicBezTo>
                    <a:pt x="14952" y="12535"/>
                    <a:pt x="14843" y="12535"/>
                    <a:pt x="14747" y="12587"/>
                  </a:cubicBezTo>
                  <a:cubicBezTo>
                    <a:pt x="14638" y="12587"/>
                    <a:pt x="14529" y="12639"/>
                    <a:pt x="14432" y="12691"/>
                  </a:cubicBezTo>
                  <a:cubicBezTo>
                    <a:pt x="14336" y="12742"/>
                    <a:pt x="14239" y="12846"/>
                    <a:pt x="14142" y="12898"/>
                  </a:cubicBezTo>
                  <a:cubicBezTo>
                    <a:pt x="14058" y="13001"/>
                    <a:pt x="13985" y="13105"/>
                    <a:pt x="13937" y="13209"/>
                  </a:cubicBezTo>
                  <a:cubicBezTo>
                    <a:pt x="13888" y="13312"/>
                    <a:pt x="13864" y="13416"/>
                    <a:pt x="13852" y="13571"/>
                  </a:cubicBezTo>
                  <a:cubicBezTo>
                    <a:pt x="13840" y="13675"/>
                    <a:pt x="13852" y="13778"/>
                    <a:pt x="13888" y="13882"/>
                  </a:cubicBezTo>
                  <a:cubicBezTo>
                    <a:pt x="13925" y="13986"/>
                    <a:pt x="13973" y="14089"/>
                    <a:pt x="14058" y="14141"/>
                  </a:cubicBezTo>
                  <a:lnTo>
                    <a:pt x="16427" y="16524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5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رابط مستقيم 5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9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4500" lvl="0" indent="-44450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السعر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العنصر الوحيد من عناصر المزيج التسويقي الذي 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تغييره بسرعة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بسبب </a:t>
            </a:r>
            <a:r>
              <a:rPr lang="ar-BH" sz="2800" b="1" dirty="0">
                <a:solidFill>
                  <a:srgbClr val="D030B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التغيير في الطلب </a:t>
            </a:r>
            <a:r>
              <a:rPr lang="ar-BH" sz="2800" b="1" dirty="0" smtClean="0">
                <a:solidFill>
                  <a:srgbClr val="D030B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المنافسة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6450" indent="-45720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المنتج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(يحتاج إلى وقت طويل للتنمية والتطوير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6450" indent="-45720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الترويج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(وقت طويل لإعداد برنامج الترويج وإحداث الأثر المطلوب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6450" indent="-45720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التوزيع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(يتطلب ارتباط واتفاق بين المنتج والموزع ويمتد لفترة طويلة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marL="349250"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السعر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 تأثير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سيكولوجي:</a:t>
            </a:r>
          </a:p>
          <a:p>
            <a:pPr marL="806450" lvl="0" indent="-457200" algn="just" defTabSz="806450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السعر 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المرتفع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للتأكيد على الجودة والمركز المتفوق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للسلعة.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6450" indent="-457200" algn="just" defTabSz="806450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السعر 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المنخفض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تأكيد الفرصة للمستهلك الذي يبحث عن المنتج بسعر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منخفض.</a:t>
            </a:r>
          </a:p>
          <a:p>
            <a:pPr marL="349250" algn="just" defTabSz="806450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السعر 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العنصر الوحيد الذي يؤثر تأثير مباشر على إيراد الشركة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(المنتج – الترويج والتوزيع يمثلون تكاليف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948513" y="402076"/>
            <a:ext cx="60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أهمية السعر في العملية التسويقية</a:t>
            </a:r>
            <a:endParaRPr lang="en-US" sz="36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Buy Bahraini Dinars online – BHD home delivery | ManorF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5" y="3298941"/>
            <a:ext cx="3883857" cy="17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4500" lvl="0" indent="-444500"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116440" y="373776"/>
            <a:ext cx="3592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التسعير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Freeform 13"/>
          <p:cNvSpPr>
            <a:spLocks noChangeArrowheads="1"/>
          </p:cNvSpPr>
          <p:nvPr/>
        </p:nvSpPr>
        <p:spPr bwMode="auto">
          <a:xfrm>
            <a:off x="4487136" y="5893319"/>
            <a:ext cx="2970711" cy="534104"/>
          </a:xfrm>
          <a:custGeom>
            <a:avLst/>
            <a:gdLst>
              <a:gd name="connsiteX0" fmla="*/ 1973263 w 3975101"/>
              <a:gd name="connsiteY0" fmla="*/ 0 h 739775"/>
              <a:gd name="connsiteX1" fmla="*/ 2132013 w 3975101"/>
              <a:gd name="connsiteY1" fmla="*/ 1587 h 739775"/>
              <a:gd name="connsiteX2" fmla="*/ 2289175 w 3975101"/>
              <a:gd name="connsiteY2" fmla="*/ 3175 h 739775"/>
              <a:gd name="connsiteX3" fmla="*/ 2443163 w 3975101"/>
              <a:gd name="connsiteY3" fmla="*/ 9525 h 739775"/>
              <a:gd name="connsiteX4" fmla="*/ 2597150 w 3975101"/>
              <a:gd name="connsiteY4" fmla="*/ 15875 h 739775"/>
              <a:gd name="connsiteX5" fmla="*/ 2744788 w 3975101"/>
              <a:gd name="connsiteY5" fmla="*/ 26987 h 739775"/>
              <a:gd name="connsiteX6" fmla="*/ 2890838 w 3975101"/>
              <a:gd name="connsiteY6" fmla="*/ 36512 h 739775"/>
              <a:gd name="connsiteX7" fmla="*/ 3030538 w 3975101"/>
              <a:gd name="connsiteY7" fmla="*/ 49212 h 739775"/>
              <a:gd name="connsiteX8" fmla="*/ 3163888 w 3975101"/>
              <a:gd name="connsiteY8" fmla="*/ 63500 h 739775"/>
              <a:gd name="connsiteX9" fmla="*/ 3290888 w 3975101"/>
              <a:gd name="connsiteY9" fmla="*/ 80962 h 739775"/>
              <a:gd name="connsiteX10" fmla="*/ 3408363 w 3975101"/>
              <a:gd name="connsiteY10" fmla="*/ 96837 h 739775"/>
              <a:gd name="connsiteX11" fmla="*/ 3499705 w 3975101"/>
              <a:gd name="connsiteY11" fmla="*/ 114300 h 739775"/>
              <a:gd name="connsiteX12" fmla="*/ 3975101 w 3975101"/>
              <a:gd name="connsiteY12" fmla="*/ 114300 h 739775"/>
              <a:gd name="connsiteX13" fmla="*/ 3975101 w 3975101"/>
              <a:gd name="connsiteY13" fmla="*/ 322263 h 739775"/>
              <a:gd name="connsiteX14" fmla="*/ 3971687 w 3975101"/>
              <a:gd name="connsiteY14" fmla="*/ 322263 h 739775"/>
              <a:gd name="connsiteX15" fmla="*/ 3970338 w 3975101"/>
              <a:gd name="connsiteY15" fmla="*/ 349250 h 739775"/>
              <a:gd name="connsiteX16" fmla="*/ 3954463 w 3975101"/>
              <a:gd name="connsiteY16" fmla="*/ 377825 h 739775"/>
              <a:gd name="connsiteX17" fmla="*/ 3924300 w 3975101"/>
              <a:gd name="connsiteY17" fmla="*/ 409575 h 739775"/>
              <a:gd name="connsiteX18" fmla="*/ 3884613 w 3975101"/>
              <a:gd name="connsiteY18" fmla="*/ 439738 h 739775"/>
              <a:gd name="connsiteX19" fmla="*/ 3830638 w 3975101"/>
              <a:gd name="connsiteY19" fmla="*/ 469900 h 739775"/>
              <a:gd name="connsiteX20" fmla="*/ 3767138 w 3975101"/>
              <a:gd name="connsiteY20" fmla="*/ 500063 h 739775"/>
              <a:gd name="connsiteX21" fmla="*/ 3690938 w 3975101"/>
              <a:gd name="connsiteY21" fmla="*/ 530225 h 739775"/>
              <a:gd name="connsiteX22" fmla="*/ 3603625 w 3975101"/>
              <a:gd name="connsiteY22" fmla="*/ 558800 h 739775"/>
              <a:gd name="connsiteX23" fmla="*/ 3506788 w 3975101"/>
              <a:gd name="connsiteY23" fmla="*/ 585788 h 739775"/>
              <a:gd name="connsiteX24" fmla="*/ 3398838 w 3975101"/>
              <a:gd name="connsiteY24" fmla="*/ 611188 h 739775"/>
              <a:gd name="connsiteX25" fmla="*/ 3278188 w 3975101"/>
              <a:gd name="connsiteY25" fmla="*/ 635000 h 739775"/>
              <a:gd name="connsiteX26" fmla="*/ 3148013 w 3975101"/>
              <a:gd name="connsiteY26" fmla="*/ 658813 h 739775"/>
              <a:gd name="connsiteX27" fmla="*/ 3011488 w 3975101"/>
              <a:gd name="connsiteY27" fmla="*/ 679450 h 739775"/>
              <a:gd name="connsiteX28" fmla="*/ 2863850 w 3975101"/>
              <a:gd name="connsiteY28" fmla="*/ 695325 h 739775"/>
              <a:gd name="connsiteX29" fmla="*/ 2705100 w 3975101"/>
              <a:gd name="connsiteY29" fmla="*/ 709613 h 739775"/>
              <a:gd name="connsiteX30" fmla="*/ 2541588 w 3975101"/>
              <a:gd name="connsiteY30" fmla="*/ 722313 h 739775"/>
              <a:gd name="connsiteX31" fmla="*/ 2366963 w 3975101"/>
              <a:gd name="connsiteY31" fmla="*/ 733425 h 739775"/>
              <a:gd name="connsiteX32" fmla="*/ 2182813 w 3975101"/>
              <a:gd name="connsiteY32" fmla="*/ 738188 h 739775"/>
              <a:gd name="connsiteX33" fmla="*/ 1993900 w 3975101"/>
              <a:gd name="connsiteY33" fmla="*/ 739775 h 739775"/>
              <a:gd name="connsiteX34" fmla="*/ 1803400 w 3975101"/>
              <a:gd name="connsiteY34" fmla="*/ 738188 h 739775"/>
              <a:gd name="connsiteX35" fmla="*/ 1619250 w 3975101"/>
              <a:gd name="connsiteY35" fmla="*/ 733425 h 739775"/>
              <a:gd name="connsiteX36" fmla="*/ 1447800 w 3975101"/>
              <a:gd name="connsiteY36" fmla="*/ 722313 h 739775"/>
              <a:gd name="connsiteX37" fmla="*/ 1281113 w 3975101"/>
              <a:gd name="connsiteY37" fmla="*/ 709613 h 739775"/>
              <a:gd name="connsiteX38" fmla="*/ 1122363 w 3975101"/>
              <a:gd name="connsiteY38" fmla="*/ 695325 h 739775"/>
              <a:gd name="connsiteX39" fmla="*/ 974725 w 3975101"/>
              <a:gd name="connsiteY39" fmla="*/ 679450 h 739775"/>
              <a:gd name="connsiteX40" fmla="*/ 835025 w 3975101"/>
              <a:gd name="connsiteY40" fmla="*/ 658813 h 739775"/>
              <a:gd name="connsiteX41" fmla="*/ 706438 w 3975101"/>
              <a:gd name="connsiteY41" fmla="*/ 635000 h 739775"/>
              <a:gd name="connsiteX42" fmla="*/ 587375 w 3975101"/>
              <a:gd name="connsiteY42" fmla="*/ 611188 h 739775"/>
              <a:gd name="connsiteX43" fmla="*/ 477838 w 3975101"/>
              <a:gd name="connsiteY43" fmla="*/ 585788 h 739775"/>
              <a:gd name="connsiteX44" fmla="*/ 379413 w 3975101"/>
              <a:gd name="connsiteY44" fmla="*/ 558800 h 739775"/>
              <a:gd name="connsiteX45" fmla="*/ 292100 w 3975101"/>
              <a:gd name="connsiteY45" fmla="*/ 530225 h 739775"/>
              <a:gd name="connsiteX46" fmla="*/ 215900 w 3975101"/>
              <a:gd name="connsiteY46" fmla="*/ 500063 h 739775"/>
              <a:gd name="connsiteX47" fmla="*/ 149225 w 3975101"/>
              <a:gd name="connsiteY47" fmla="*/ 469900 h 739775"/>
              <a:gd name="connsiteX48" fmla="*/ 95250 w 3975101"/>
              <a:gd name="connsiteY48" fmla="*/ 439738 h 739775"/>
              <a:gd name="connsiteX49" fmla="*/ 53975 w 3975101"/>
              <a:gd name="connsiteY49" fmla="*/ 409575 h 739775"/>
              <a:gd name="connsiteX50" fmla="*/ 22225 w 3975101"/>
              <a:gd name="connsiteY50" fmla="*/ 377825 h 739775"/>
              <a:gd name="connsiteX51" fmla="*/ 6350 w 3975101"/>
              <a:gd name="connsiteY51" fmla="*/ 349250 h 739775"/>
              <a:gd name="connsiteX52" fmla="*/ 0 w 3975101"/>
              <a:gd name="connsiteY52" fmla="*/ 317500 h 739775"/>
              <a:gd name="connsiteX53" fmla="*/ 1588 w 3975101"/>
              <a:gd name="connsiteY53" fmla="*/ 311783 h 739775"/>
              <a:gd name="connsiteX54" fmla="*/ 1588 w 3975101"/>
              <a:gd name="connsiteY54" fmla="*/ 114300 h 739775"/>
              <a:gd name="connsiteX55" fmla="*/ 456590 w 3975101"/>
              <a:gd name="connsiteY55" fmla="*/ 114300 h 739775"/>
              <a:gd name="connsiteX56" fmla="*/ 549275 w 3975101"/>
              <a:gd name="connsiteY56" fmla="*/ 96837 h 739775"/>
              <a:gd name="connsiteX57" fmla="*/ 665163 w 3975101"/>
              <a:gd name="connsiteY57" fmla="*/ 80962 h 739775"/>
              <a:gd name="connsiteX58" fmla="*/ 790575 w 3975101"/>
              <a:gd name="connsiteY58" fmla="*/ 63500 h 739775"/>
              <a:gd name="connsiteX59" fmla="*/ 920750 w 3975101"/>
              <a:gd name="connsiteY59" fmla="*/ 49212 h 739775"/>
              <a:gd name="connsiteX60" fmla="*/ 1060450 w 3975101"/>
              <a:gd name="connsiteY60" fmla="*/ 36512 h 739775"/>
              <a:gd name="connsiteX61" fmla="*/ 1203325 w 3975101"/>
              <a:gd name="connsiteY61" fmla="*/ 26987 h 739775"/>
              <a:gd name="connsiteX62" fmla="*/ 1350963 w 3975101"/>
              <a:gd name="connsiteY62" fmla="*/ 15875 h 739775"/>
              <a:gd name="connsiteX63" fmla="*/ 1503363 w 3975101"/>
              <a:gd name="connsiteY63" fmla="*/ 9525 h 739775"/>
              <a:gd name="connsiteX64" fmla="*/ 1658938 w 3975101"/>
              <a:gd name="connsiteY64" fmla="*/ 3175 h 739775"/>
              <a:gd name="connsiteX65" fmla="*/ 1816100 w 3975101"/>
              <a:gd name="connsiteY65" fmla="*/ 1587 h 7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975101" h="739775">
                <a:moveTo>
                  <a:pt x="1973263" y="0"/>
                </a:moveTo>
                <a:lnTo>
                  <a:pt x="2132013" y="1587"/>
                </a:lnTo>
                <a:lnTo>
                  <a:pt x="2289175" y="3175"/>
                </a:lnTo>
                <a:lnTo>
                  <a:pt x="2443163" y="9525"/>
                </a:lnTo>
                <a:lnTo>
                  <a:pt x="2597150" y="15875"/>
                </a:lnTo>
                <a:lnTo>
                  <a:pt x="2744788" y="26987"/>
                </a:lnTo>
                <a:lnTo>
                  <a:pt x="2890838" y="36512"/>
                </a:lnTo>
                <a:lnTo>
                  <a:pt x="3030538" y="49212"/>
                </a:lnTo>
                <a:lnTo>
                  <a:pt x="3163888" y="63500"/>
                </a:lnTo>
                <a:lnTo>
                  <a:pt x="3290888" y="80962"/>
                </a:lnTo>
                <a:lnTo>
                  <a:pt x="3408363" y="96837"/>
                </a:lnTo>
                <a:lnTo>
                  <a:pt x="3499705" y="114300"/>
                </a:lnTo>
                <a:lnTo>
                  <a:pt x="3975101" y="114300"/>
                </a:lnTo>
                <a:lnTo>
                  <a:pt x="3975101" y="322263"/>
                </a:lnTo>
                <a:lnTo>
                  <a:pt x="3971687" y="322263"/>
                </a:lnTo>
                <a:lnTo>
                  <a:pt x="3970338" y="349250"/>
                </a:lnTo>
                <a:lnTo>
                  <a:pt x="3954463" y="377825"/>
                </a:lnTo>
                <a:lnTo>
                  <a:pt x="3924300" y="409575"/>
                </a:lnTo>
                <a:lnTo>
                  <a:pt x="3884613" y="439738"/>
                </a:lnTo>
                <a:lnTo>
                  <a:pt x="3830638" y="469900"/>
                </a:lnTo>
                <a:lnTo>
                  <a:pt x="3767138" y="500063"/>
                </a:lnTo>
                <a:lnTo>
                  <a:pt x="3690938" y="530225"/>
                </a:lnTo>
                <a:lnTo>
                  <a:pt x="3603625" y="558800"/>
                </a:lnTo>
                <a:lnTo>
                  <a:pt x="3506788" y="585788"/>
                </a:lnTo>
                <a:lnTo>
                  <a:pt x="3398838" y="611188"/>
                </a:lnTo>
                <a:lnTo>
                  <a:pt x="3278188" y="635000"/>
                </a:lnTo>
                <a:lnTo>
                  <a:pt x="3148013" y="658813"/>
                </a:lnTo>
                <a:lnTo>
                  <a:pt x="3011488" y="679450"/>
                </a:lnTo>
                <a:lnTo>
                  <a:pt x="2863850" y="695325"/>
                </a:lnTo>
                <a:lnTo>
                  <a:pt x="2705100" y="709613"/>
                </a:lnTo>
                <a:lnTo>
                  <a:pt x="2541588" y="722313"/>
                </a:lnTo>
                <a:lnTo>
                  <a:pt x="2366963" y="733425"/>
                </a:lnTo>
                <a:lnTo>
                  <a:pt x="2182813" y="738188"/>
                </a:lnTo>
                <a:lnTo>
                  <a:pt x="1993900" y="739775"/>
                </a:lnTo>
                <a:lnTo>
                  <a:pt x="1803400" y="738188"/>
                </a:lnTo>
                <a:lnTo>
                  <a:pt x="1619250" y="733425"/>
                </a:lnTo>
                <a:lnTo>
                  <a:pt x="1447800" y="722313"/>
                </a:lnTo>
                <a:lnTo>
                  <a:pt x="1281113" y="709613"/>
                </a:lnTo>
                <a:lnTo>
                  <a:pt x="1122363" y="695325"/>
                </a:lnTo>
                <a:lnTo>
                  <a:pt x="974725" y="679450"/>
                </a:lnTo>
                <a:lnTo>
                  <a:pt x="835025" y="658813"/>
                </a:lnTo>
                <a:lnTo>
                  <a:pt x="706438" y="635000"/>
                </a:lnTo>
                <a:lnTo>
                  <a:pt x="587375" y="611188"/>
                </a:lnTo>
                <a:lnTo>
                  <a:pt x="477838" y="585788"/>
                </a:lnTo>
                <a:lnTo>
                  <a:pt x="379413" y="558800"/>
                </a:lnTo>
                <a:lnTo>
                  <a:pt x="292100" y="530225"/>
                </a:lnTo>
                <a:lnTo>
                  <a:pt x="215900" y="500063"/>
                </a:lnTo>
                <a:lnTo>
                  <a:pt x="149225" y="469900"/>
                </a:lnTo>
                <a:lnTo>
                  <a:pt x="95250" y="439738"/>
                </a:lnTo>
                <a:lnTo>
                  <a:pt x="53975" y="409575"/>
                </a:lnTo>
                <a:lnTo>
                  <a:pt x="22225" y="377825"/>
                </a:lnTo>
                <a:lnTo>
                  <a:pt x="6350" y="349250"/>
                </a:lnTo>
                <a:lnTo>
                  <a:pt x="0" y="317500"/>
                </a:lnTo>
                <a:lnTo>
                  <a:pt x="1588" y="311783"/>
                </a:lnTo>
                <a:lnTo>
                  <a:pt x="1588" y="114300"/>
                </a:lnTo>
                <a:lnTo>
                  <a:pt x="456590" y="114300"/>
                </a:lnTo>
                <a:lnTo>
                  <a:pt x="549275" y="96837"/>
                </a:lnTo>
                <a:lnTo>
                  <a:pt x="665163" y="80962"/>
                </a:lnTo>
                <a:lnTo>
                  <a:pt x="790575" y="63500"/>
                </a:lnTo>
                <a:lnTo>
                  <a:pt x="920750" y="49212"/>
                </a:lnTo>
                <a:lnTo>
                  <a:pt x="1060450" y="36512"/>
                </a:lnTo>
                <a:lnTo>
                  <a:pt x="1203325" y="26987"/>
                </a:lnTo>
                <a:lnTo>
                  <a:pt x="1350963" y="15875"/>
                </a:lnTo>
                <a:lnTo>
                  <a:pt x="1503363" y="9525"/>
                </a:lnTo>
                <a:lnTo>
                  <a:pt x="1658938" y="3175"/>
                </a:lnTo>
                <a:lnTo>
                  <a:pt x="1816100" y="1587"/>
                </a:lnTo>
                <a:close/>
              </a:path>
            </a:pathLst>
          </a:custGeom>
          <a:solidFill>
            <a:srgbClr val="9A0000"/>
          </a:solidFill>
          <a:ln w="0">
            <a:solidFill>
              <a:srgbClr val="9A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Freeform 36"/>
          <p:cNvSpPr>
            <a:spLocks/>
          </p:cNvSpPr>
          <p:nvPr/>
        </p:nvSpPr>
        <p:spPr bwMode="auto">
          <a:xfrm>
            <a:off x="4488322" y="5646898"/>
            <a:ext cx="2969525" cy="648719"/>
          </a:xfrm>
          <a:custGeom>
            <a:avLst/>
            <a:gdLst>
              <a:gd name="T0" fmla="*/ 1342 w 2503"/>
              <a:gd name="T1" fmla="*/ 0 h 566"/>
              <a:gd name="T2" fmla="*/ 1538 w 2503"/>
              <a:gd name="T3" fmla="*/ 8 h 566"/>
              <a:gd name="T4" fmla="*/ 1728 w 2503"/>
              <a:gd name="T5" fmla="*/ 22 h 566"/>
              <a:gd name="T6" fmla="*/ 1908 w 2503"/>
              <a:gd name="T7" fmla="*/ 43 h 566"/>
              <a:gd name="T8" fmla="*/ 2072 w 2503"/>
              <a:gd name="T9" fmla="*/ 71 h 566"/>
              <a:gd name="T10" fmla="*/ 2214 w 2503"/>
              <a:gd name="T11" fmla="*/ 105 h 566"/>
              <a:gd name="T12" fmla="*/ 2334 w 2503"/>
              <a:gd name="T13" fmla="*/ 143 h 566"/>
              <a:gd name="T14" fmla="*/ 2424 w 2503"/>
              <a:gd name="T15" fmla="*/ 186 h 566"/>
              <a:gd name="T16" fmla="*/ 2482 w 2503"/>
              <a:gd name="T17" fmla="*/ 234 h 566"/>
              <a:gd name="T18" fmla="*/ 2503 w 2503"/>
              <a:gd name="T19" fmla="*/ 283 h 566"/>
              <a:gd name="T20" fmla="*/ 2487 w 2503"/>
              <a:gd name="T21" fmla="*/ 331 h 566"/>
              <a:gd name="T22" fmla="*/ 2437 w 2503"/>
              <a:gd name="T23" fmla="*/ 377 h 566"/>
              <a:gd name="T24" fmla="*/ 2355 w 2503"/>
              <a:gd name="T25" fmla="*/ 422 h 566"/>
              <a:gd name="T26" fmla="*/ 2241 w 2503"/>
              <a:gd name="T27" fmla="*/ 461 h 566"/>
              <a:gd name="T28" fmla="*/ 2096 w 2503"/>
              <a:gd name="T29" fmla="*/ 496 h 566"/>
              <a:gd name="T30" fmla="*/ 1925 w 2503"/>
              <a:gd name="T31" fmla="*/ 525 h 566"/>
              <a:gd name="T32" fmla="*/ 1727 w 2503"/>
              <a:gd name="T33" fmla="*/ 546 h 566"/>
              <a:gd name="T34" fmla="*/ 1504 w 2503"/>
              <a:gd name="T35" fmla="*/ 560 h 566"/>
              <a:gd name="T36" fmla="*/ 1259 w 2503"/>
              <a:gd name="T37" fmla="*/ 566 h 566"/>
              <a:gd name="T38" fmla="*/ 1014 w 2503"/>
              <a:gd name="T39" fmla="*/ 560 h 566"/>
              <a:gd name="T40" fmla="*/ 790 w 2503"/>
              <a:gd name="T41" fmla="*/ 546 h 566"/>
              <a:gd name="T42" fmla="*/ 591 w 2503"/>
              <a:gd name="T43" fmla="*/ 525 h 566"/>
              <a:gd name="T44" fmla="*/ 418 w 2503"/>
              <a:gd name="T45" fmla="*/ 496 h 566"/>
              <a:gd name="T46" fmla="*/ 273 w 2503"/>
              <a:gd name="T47" fmla="*/ 461 h 566"/>
              <a:gd name="T48" fmla="*/ 156 w 2503"/>
              <a:gd name="T49" fmla="*/ 422 h 566"/>
              <a:gd name="T50" fmla="*/ 71 w 2503"/>
              <a:gd name="T51" fmla="*/ 377 h 566"/>
              <a:gd name="T52" fmla="*/ 18 w 2503"/>
              <a:gd name="T53" fmla="*/ 331 h 566"/>
              <a:gd name="T54" fmla="*/ 0 w 2503"/>
              <a:gd name="T55" fmla="*/ 283 h 566"/>
              <a:gd name="T56" fmla="*/ 17 w 2503"/>
              <a:gd name="T57" fmla="*/ 234 h 566"/>
              <a:gd name="T58" fmla="*/ 72 w 2503"/>
              <a:gd name="T59" fmla="*/ 186 h 566"/>
              <a:gd name="T60" fmla="*/ 160 w 2503"/>
              <a:gd name="T61" fmla="*/ 143 h 566"/>
              <a:gd name="T62" fmla="*/ 276 w 2503"/>
              <a:gd name="T63" fmla="*/ 105 h 566"/>
              <a:gd name="T64" fmla="*/ 418 w 2503"/>
              <a:gd name="T65" fmla="*/ 71 h 566"/>
              <a:gd name="T66" fmla="*/ 579 w 2503"/>
              <a:gd name="T67" fmla="*/ 43 h 566"/>
              <a:gd name="T68" fmla="*/ 757 w 2503"/>
              <a:gd name="T69" fmla="*/ 22 h 566"/>
              <a:gd name="T70" fmla="*/ 946 w 2503"/>
              <a:gd name="T71" fmla="*/ 8 h 566"/>
              <a:gd name="T72" fmla="*/ 1143 w 2503"/>
              <a:gd name="T7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03" h="566">
                <a:moveTo>
                  <a:pt x="1242" y="0"/>
                </a:moveTo>
                <a:lnTo>
                  <a:pt x="1342" y="0"/>
                </a:lnTo>
                <a:lnTo>
                  <a:pt x="1441" y="4"/>
                </a:lnTo>
                <a:lnTo>
                  <a:pt x="1538" y="8"/>
                </a:lnTo>
                <a:lnTo>
                  <a:pt x="1635" y="14"/>
                </a:lnTo>
                <a:lnTo>
                  <a:pt x="1728" y="22"/>
                </a:lnTo>
                <a:lnTo>
                  <a:pt x="1820" y="33"/>
                </a:lnTo>
                <a:lnTo>
                  <a:pt x="1908" y="43"/>
                </a:lnTo>
                <a:lnTo>
                  <a:pt x="1992" y="56"/>
                </a:lnTo>
                <a:lnTo>
                  <a:pt x="2072" y="71"/>
                </a:lnTo>
                <a:lnTo>
                  <a:pt x="2146" y="88"/>
                </a:lnTo>
                <a:lnTo>
                  <a:pt x="2214" y="105"/>
                </a:lnTo>
                <a:lnTo>
                  <a:pt x="2277" y="123"/>
                </a:lnTo>
                <a:lnTo>
                  <a:pt x="2334" y="143"/>
                </a:lnTo>
                <a:lnTo>
                  <a:pt x="2383" y="164"/>
                </a:lnTo>
                <a:lnTo>
                  <a:pt x="2424" y="186"/>
                </a:lnTo>
                <a:lnTo>
                  <a:pt x="2457" y="210"/>
                </a:lnTo>
                <a:lnTo>
                  <a:pt x="2482" y="234"/>
                </a:lnTo>
                <a:lnTo>
                  <a:pt x="2496" y="259"/>
                </a:lnTo>
                <a:lnTo>
                  <a:pt x="2503" y="283"/>
                </a:lnTo>
                <a:lnTo>
                  <a:pt x="2499" y="308"/>
                </a:lnTo>
                <a:lnTo>
                  <a:pt x="2487" y="331"/>
                </a:lnTo>
                <a:lnTo>
                  <a:pt x="2466" y="355"/>
                </a:lnTo>
                <a:lnTo>
                  <a:pt x="2437" y="377"/>
                </a:lnTo>
                <a:lnTo>
                  <a:pt x="2399" y="399"/>
                </a:lnTo>
                <a:lnTo>
                  <a:pt x="2355" y="422"/>
                </a:lnTo>
                <a:lnTo>
                  <a:pt x="2301" y="441"/>
                </a:lnTo>
                <a:lnTo>
                  <a:pt x="2241" y="461"/>
                </a:lnTo>
                <a:lnTo>
                  <a:pt x="2172" y="479"/>
                </a:lnTo>
                <a:lnTo>
                  <a:pt x="2096" y="496"/>
                </a:lnTo>
                <a:lnTo>
                  <a:pt x="2014" y="511"/>
                </a:lnTo>
                <a:lnTo>
                  <a:pt x="1925" y="525"/>
                </a:lnTo>
                <a:lnTo>
                  <a:pt x="1829" y="537"/>
                </a:lnTo>
                <a:lnTo>
                  <a:pt x="1727" y="546"/>
                </a:lnTo>
                <a:lnTo>
                  <a:pt x="1620" y="555"/>
                </a:lnTo>
                <a:lnTo>
                  <a:pt x="1504" y="560"/>
                </a:lnTo>
                <a:lnTo>
                  <a:pt x="1385" y="564"/>
                </a:lnTo>
                <a:lnTo>
                  <a:pt x="1259" y="566"/>
                </a:lnTo>
                <a:lnTo>
                  <a:pt x="1133" y="564"/>
                </a:lnTo>
                <a:lnTo>
                  <a:pt x="1014" y="560"/>
                </a:lnTo>
                <a:lnTo>
                  <a:pt x="899" y="555"/>
                </a:lnTo>
                <a:lnTo>
                  <a:pt x="790" y="546"/>
                </a:lnTo>
                <a:lnTo>
                  <a:pt x="688" y="537"/>
                </a:lnTo>
                <a:lnTo>
                  <a:pt x="591" y="525"/>
                </a:lnTo>
                <a:lnTo>
                  <a:pt x="502" y="511"/>
                </a:lnTo>
                <a:lnTo>
                  <a:pt x="418" y="496"/>
                </a:lnTo>
                <a:lnTo>
                  <a:pt x="342" y="479"/>
                </a:lnTo>
                <a:lnTo>
                  <a:pt x="273" y="461"/>
                </a:lnTo>
                <a:lnTo>
                  <a:pt x="211" y="441"/>
                </a:lnTo>
                <a:lnTo>
                  <a:pt x="156" y="422"/>
                </a:lnTo>
                <a:lnTo>
                  <a:pt x="109" y="399"/>
                </a:lnTo>
                <a:lnTo>
                  <a:pt x="71" y="377"/>
                </a:lnTo>
                <a:lnTo>
                  <a:pt x="41" y="355"/>
                </a:lnTo>
                <a:lnTo>
                  <a:pt x="18" y="331"/>
                </a:lnTo>
                <a:lnTo>
                  <a:pt x="4" y="308"/>
                </a:lnTo>
                <a:lnTo>
                  <a:pt x="0" y="283"/>
                </a:lnTo>
                <a:lnTo>
                  <a:pt x="4" y="259"/>
                </a:lnTo>
                <a:lnTo>
                  <a:pt x="17" y="234"/>
                </a:lnTo>
                <a:lnTo>
                  <a:pt x="41" y="210"/>
                </a:lnTo>
                <a:lnTo>
                  <a:pt x="72" y="186"/>
                </a:lnTo>
                <a:lnTo>
                  <a:pt x="111" y="164"/>
                </a:lnTo>
                <a:lnTo>
                  <a:pt x="160" y="143"/>
                </a:lnTo>
                <a:lnTo>
                  <a:pt x="215" y="123"/>
                </a:lnTo>
                <a:lnTo>
                  <a:pt x="276" y="105"/>
                </a:lnTo>
                <a:lnTo>
                  <a:pt x="345" y="88"/>
                </a:lnTo>
                <a:lnTo>
                  <a:pt x="418" y="71"/>
                </a:lnTo>
                <a:lnTo>
                  <a:pt x="497" y="56"/>
                </a:lnTo>
                <a:lnTo>
                  <a:pt x="579" y="43"/>
                </a:lnTo>
                <a:lnTo>
                  <a:pt x="667" y="33"/>
                </a:lnTo>
                <a:lnTo>
                  <a:pt x="757" y="22"/>
                </a:lnTo>
                <a:lnTo>
                  <a:pt x="850" y="14"/>
                </a:lnTo>
                <a:lnTo>
                  <a:pt x="946" y="8"/>
                </a:lnTo>
                <a:lnTo>
                  <a:pt x="1044" y="4"/>
                </a:lnTo>
                <a:lnTo>
                  <a:pt x="1143" y="0"/>
                </a:lnTo>
                <a:lnTo>
                  <a:pt x="1242" y="0"/>
                </a:lnTo>
                <a:close/>
              </a:path>
            </a:pathLst>
          </a:custGeom>
          <a:solidFill>
            <a:srgbClr val="CB1122"/>
          </a:solidFill>
          <a:ln w="0">
            <a:solidFill>
              <a:srgbClr val="CB112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7"/>
          <p:cNvSpPr>
            <a:spLocks/>
          </p:cNvSpPr>
          <p:nvPr/>
        </p:nvSpPr>
        <p:spPr bwMode="auto">
          <a:xfrm>
            <a:off x="4803901" y="5768390"/>
            <a:ext cx="2338367" cy="413759"/>
          </a:xfrm>
          <a:custGeom>
            <a:avLst/>
            <a:gdLst>
              <a:gd name="T0" fmla="*/ 1064 w 1971"/>
              <a:gd name="T1" fmla="*/ 0 h 361"/>
              <a:gd name="T2" fmla="*/ 1243 w 1971"/>
              <a:gd name="T3" fmla="*/ 7 h 361"/>
              <a:gd name="T4" fmla="*/ 1412 w 1971"/>
              <a:gd name="T5" fmla="*/ 18 h 361"/>
              <a:gd name="T6" fmla="*/ 1568 w 1971"/>
              <a:gd name="T7" fmla="*/ 37 h 361"/>
              <a:gd name="T8" fmla="*/ 1705 w 1971"/>
              <a:gd name="T9" fmla="*/ 59 h 361"/>
              <a:gd name="T10" fmla="*/ 1817 w 1971"/>
              <a:gd name="T11" fmla="*/ 87 h 361"/>
              <a:gd name="T12" fmla="*/ 1903 w 1971"/>
              <a:gd name="T13" fmla="*/ 117 h 361"/>
              <a:gd name="T14" fmla="*/ 1955 w 1971"/>
              <a:gd name="T15" fmla="*/ 151 h 361"/>
              <a:gd name="T16" fmla="*/ 1971 w 1971"/>
              <a:gd name="T17" fmla="*/ 186 h 361"/>
              <a:gd name="T18" fmla="*/ 1950 w 1971"/>
              <a:gd name="T19" fmla="*/ 220 h 361"/>
              <a:gd name="T20" fmla="*/ 1895 w 1971"/>
              <a:gd name="T21" fmla="*/ 253 h 361"/>
              <a:gd name="T22" fmla="*/ 1809 w 1971"/>
              <a:gd name="T23" fmla="*/ 283 h 361"/>
              <a:gd name="T24" fmla="*/ 1694 w 1971"/>
              <a:gd name="T25" fmla="*/ 309 h 361"/>
              <a:gd name="T26" fmla="*/ 1554 w 1971"/>
              <a:gd name="T27" fmla="*/ 330 h 361"/>
              <a:gd name="T28" fmla="*/ 1389 w 1971"/>
              <a:gd name="T29" fmla="*/ 347 h 361"/>
              <a:gd name="T30" fmla="*/ 1203 w 1971"/>
              <a:gd name="T31" fmla="*/ 358 h 361"/>
              <a:gd name="T32" fmla="*/ 997 w 1971"/>
              <a:gd name="T33" fmla="*/ 361 h 361"/>
              <a:gd name="T34" fmla="*/ 791 w 1971"/>
              <a:gd name="T35" fmla="*/ 358 h 361"/>
              <a:gd name="T36" fmla="*/ 604 w 1971"/>
              <a:gd name="T37" fmla="*/ 347 h 361"/>
              <a:gd name="T38" fmla="*/ 436 w 1971"/>
              <a:gd name="T39" fmla="*/ 330 h 361"/>
              <a:gd name="T40" fmla="*/ 292 w 1971"/>
              <a:gd name="T41" fmla="*/ 309 h 361"/>
              <a:gd name="T42" fmla="*/ 174 w 1971"/>
              <a:gd name="T43" fmla="*/ 283 h 361"/>
              <a:gd name="T44" fmla="*/ 84 w 1971"/>
              <a:gd name="T45" fmla="*/ 253 h 361"/>
              <a:gd name="T46" fmla="*/ 25 w 1971"/>
              <a:gd name="T47" fmla="*/ 220 h 361"/>
              <a:gd name="T48" fmla="*/ 0 w 1971"/>
              <a:gd name="T49" fmla="*/ 186 h 361"/>
              <a:gd name="T50" fmla="*/ 10 w 1971"/>
              <a:gd name="T51" fmla="*/ 151 h 361"/>
              <a:gd name="T52" fmla="*/ 59 w 1971"/>
              <a:gd name="T53" fmla="*/ 117 h 361"/>
              <a:gd name="T54" fmla="*/ 139 w 1971"/>
              <a:gd name="T55" fmla="*/ 87 h 361"/>
              <a:gd name="T56" fmla="*/ 249 w 1971"/>
              <a:gd name="T57" fmla="*/ 59 h 361"/>
              <a:gd name="T58" fmla="*/ 381 w 1971"/>
              <a:gd name="T59" fmla="*/ 37 h 361"/>
              <a:gd name="T60" fmla="*/ 535 w 1971"/>
              <a:gd name="T61" fmla="*/ 18 h 361"/>
              <a:gd name="T62" fmla="*/ 702 w 1971"/>
              <a:gd name="T63" fmla="*/ 7 h 361"/>
              <a:gd name="T64" fmla="*/ 880 w 1971"/>
              <a:gd name="T6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71" h="361">
                <a:moveTo>
                  <a:pt x="972" y="0"/>
                </a:moveTo>
                <a:lnTo>
                  <a:pt x="1064" y="0"/>
                </a:lnTo>
                <a:lnTo>
                  <a:pt x="1154" y="3"/>
                </a:lnTo>
                <a:lnTo>
                  <a:pt x="1243" y="7"/>
                </a:lnTo>
                <a:lnTo>
                  <a:pt x="1330" y="12"/>
                </a:lnTo>
                <a:lnTo>
                  <a:pt x="1412" y="18"/>
                </a:lnTo>
                <a:lnTo>
                  <a:pt x="1492" y="28"/>
                </a:lnTo>
                <a:lnTo>
                  <a:pt x="1568" y="37"/>
                </a:lnTo>
                <a:lnTo>
                  <a:pt x="1639" y="47"/>
                </a:lnTo>
                <a:lnTo>
                  <a:pt x="1705" y="59"/>
                </a:lnTo>
                <a:lnTo>
                  <a:pt x="1764" y="72"/>
                </a:lnTo>
                <a:lnTo>
                  <a:pt x="1817" y="87"/>
                </a:lnTo>
                <a:lnTo>
                  <a:pt x="1863" y="101"/>
                </a:lnTo>
                <a:lnTo>
                  <a:pt x="1903" y="117"/>
                </a:lnTo>
                <a:lnTo>
                  <a:pt x="1933" y="134"/>
                </a:lnTo>
                <a:lnTo>
                  <a:pt x="1955" y="151"/>
                </a:lnTo>
                <a:lnTo>
                  <a:pt x="1967" y="169"/>
                </a:lnTo>
                <a:lnTo>
                  <a:pt x="1971" y="186"/>
                </a:lnTo>
                <a:lnTo>
                  <a:pt x="1964" y="203"/>
                </a:lnTo>
                <a:lnTo>
                  <a:pt x="1950" y="220"/>
                </a:lnTo>
                <a:lnTo>
                  <a:pt x="1926" y="237"/>
                </a:lnTo>
                <a:lnTo>
                  <a:pt x="1895" y="253"/>
                </a:lnTo>
                <a:lnTo>
                  <a:pt x="1857" y="268"/>
                </a:lnTo>
                <a:lnTo>
                  <a:pt x="1809" y="283"/>
                </a:lnTo>
                <a:lnTo>
                  <a:pt x="1756" y="296"/>
                </a:lnTo>
                <a:lnTo>
                  <a:pt x="1694" y="309"/>
                </a:lnTo>
                <a:lnTo>
                  <a:pt x="1627" y="321"/>
                </a:lnTo>
                <a:lnTo>
                  <a:pt x="1554" y="330"/>
                </a:lnTo>
                <a:lnTo>
                  <a:pt x="1474" y="339"/>
                </a:lnTo>
                <a:lnTo>
                  <a:pt x="1389" y="347"/>
                </a:lnTo>
                <a:lnTo>
                  <a:pt x="1298" y="354"/>
                </a:lnTo>
                <a:lnTo>
                  <a:pt x="1203" y="358"/>
                </a:lnTo>
                <a:lnTo>
                  <a:pt x="1102" y="360"/>
                </a:lnTo>
                <a:lnTo>
                  <a:pt x="997" y="361"/>
                </a:lnTo>
                <a:lnTo>
                  <a:pt x="892" y="360"/>
                </a:lnTo>
                <a:lnTo>
                  <a:pt x="791" y="358"/>
                </a:lnTo>
                <a:lnTo>
                  <a:pt x="696" y="354"/>
                </a:lnTo>
                <a:lnTo>
                  <a:pt x="604" y="347"/>
                </a:lnTo>
                <a:lnTo>
                  <a:pt x="518" y="339"/>
                </a:lnTo>
                <a:lnTo>
                  <a:pt x="436" y="330"/>
                </a:lnTo>
                <a:lnTo>
                  <a:pt x="362" y="321"/>
                </a:lnTo>
                <a:lnTo>
                  <a:pt x="292" y="309"/>
                </a:lnTo>
                <a:lnTo>
                  <a:pt x="231" y="296"/>
                </a:lnTo>
                <a:lnTo>
                  <a:pt x="174" y="283"/>
                </a:lnTo>
                <a:lnTo>
                  <a:pt x="126" y="268"/>
                </a:lnTo>
                <a:lnTo>
                  <a:pt x="84" y="253"/>
                </a:lnTo>
                <a:lnTo>
                  <a:pt x="51" y="237"/>
                </a:lnTo>
                <a:lnTo>
                  <a:pt x="25" y="220"/>
                </a:lnTo>
                <a:lnTo>
                  <a:pt x="8" y="203"/>
                </a:lnTo>
                <a:lnTo>
                  <a:pt x="0" y="186"/>
                </a:lnTo>
                <a:lnTo>
                  <a:pt x="0" y="169"/>
                </a:lnTo>
                <a:lnTo>
                  <a:pt x="10" y="151"/>
                </a:lnTo>
                <a:lnTo>
                  <a:pt x="30" y="134"/>
                </a:lnTo>
                <a:lnTo>
                  <a:pt x="59" y="117"/>
                </a:lnTo>
                <a:lnTo>
                  <a:pt x="94" y="101"/>
                </a:lnTo>
                <a:lnTo>
                  <a:pt x="139" y="87"/>
                </a:lnTo>
                <a:lnTo>
                  <a:pt x="190" y="72"/>
                </a:lnTo>
                <a:lnTo>
                  <a:pt x="249" y="59"/>
                </a:lnTo>
                <a:lnTo>
                  <a:pt x="312" y="47"/>
                </a:lnTo>
                <a:lnTo>
                  <a:pt x="381" y="37"/>
                </a:lnTo>
                <a:lnTo>
                  <a:pt x="456" y="28"/>
                </a:lnTo>
                <a:lnTo>
                  <a:pt x="535" y="18"/>
                </a:lnTo>
                <a:lnTo>
                  <a:pt x="617" y="12"/>
                </a:lnTo>
                <a:lnTo>
                  <a:pt x="702" y="7"/>
                </a:lnTo>
                <a:lnTo>
                  <a:pt x="790" y="3"/>
                </a:lnTo>
                <a:lnTo>
                  <a:pt x="880" y="0"/>
                </a:lnTo>
                <a:lnTo>
                  <a:pt x="97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8"/>
          <p:cNvSpPr>
            <a:spLocks/>
          </p:cNvSpPr>
          <p:nvPr/>
        </p:nvSpPr>
        <p:spPr bwMode="auto">
          <a:xfrm>
            <a:off x="5015078" y="5832574"/>
            <a:ext cx="1914827" cy="289975"/>
          </a:xfrm>
          <a:custGeom>
            <a:avLst/>
            <a:gdLst>
              <a:gd name="T0" fmla="*/ 798 w 1614"/>
              <a:gd name="T1" fmla="*/ 0 h 253"/>
              <a:gd name="T2" fmla="*/ 883 w 1614"/>
              <a:gd name="T3" fmla="*/ 2 h 253"/>
              <a:gd name="T4" fmla="*/ 966 w 1614"/>
              <a:gd name="T5" fmla="*/ 3 h 253"/>
              <a:gd name="T6" fmla="*/ 1046 w 1614"/>
              <a:gd name="T7" fmla="*/ 7 h 253"/>
              <a:gd name="T8" fmla="*/ 1123 w 1614"/>
              <a:gd name="T9" fmla="*/ 12 h 253"/>
              <a:gd name="T10" fmla="*/ 1198 w 1614"/>
              <a:gd name="T11" fmla="*/ 17 h 253"/>
              <a:gd name="T12" fmla="*/ 1267 w 1614"/>
              <a:gd name="T13" fmla="*/ 24 h 253"/>
              <a:gd name="T14" fmla="*/ 1333 w 1614"/>
              <a:gd name="T15" fmla="*/ 32 h 253"/>
              <a:gd name="T16" fmla="*/ 1393 w 1614"/>
              <a:gd name="T17" fmla="*/ 41 h 253"/>
              <a:gd name="T18" fmla="*/ 1447 w 1614"/>
              <a:gd name="T19" fmla="*/ 51 h 253"/>
              <a:gd name="T20" fmla="*/ 1495 w 1614"/>
              <a:gd name="T21" fmla="*/ 62 h 253"/>
              <a:gd name="T22" fmla="*/ 1535 w 1614"/>
              <a:gd name="T23" fmla="*/ 74 h 253"/>
              <a:gd name="T24" fmla="*/ 1569 w 1614"/>
              <a:gd name="T25" fmla="*/ 86 h 253"/>
              <a:gd name="T26" fmla="*/ 1592 w 1614"/>
              <a:gd name="T27" fmla="*/ 99 h 253"/>
              <a:gd name="T28" fmla="*/ 1608 w 1614"/>
              <a:gd name="T29" fmla="*/ 113 h 253"/>
              <a:gd name="T30" fmla="*/ 1614 w 1614"/>
              <a:gd name="T31" fmla="*/ 126 h 253"/>
              <a:gd name="T32" fmla="*/ 1612 w 1614"/>
              <a:gd name="T33" fmla="*/ 139 h 253"/>
              <a:gd name="T34" fmla="*/ 1600 w 1614"/>
              <a:gd name="T35" fmla="*/ 152 h 253"/>
              <a:gd name="T36" fmla="*/ 1579 w 1614"/>
              <a:gd name="T37" fmla="*/ 165 h 253"/>
              <a:gd name="T38" fmla="*/ 1552 w 1614"/>
              <a:gd name="T39" fmla="*/ 177 h 253"/>
              <a:gd name="T40" fmla="*/ 1515 w 1614"/>
              <a:gd name="T41" fmla="*/ 189 h 253"/>
              <a:gd name="T42" fmla="*/ 1472 w 1614"/>
              <a:gd name="T43" fmla="*/ 201 h 253"/>
              <a:gd name="T44" fmla="*/ 1422 w 1614"/>
              <a:gd name="T45" fmla="*/ 210 h 253"/>
              <a:gd name="T46" fmla="*/ 1366 w 1614"/>
              <a:gd name="T47" fmla="*/ 219 h 253"/>
              <a:gd name="T48" fmla="*/ 1303 w 1614"/>
              <a:gd name="T49" fmla="*/ 228 h 253"/>
              <a:gd name="T50" fmla="*/ 1233 w 1614"/>
              <a:gd name="T51" fmla="*/ 235 h 253"/>
              <a:gd name="T52" fmla="*/ 1158 w 1614"/>
              <a:gd name="T53" fmla="*/ 241 h 253"/>
              <a:gd name="T54" fmla="*/ 1080 w 1614"/>
              <a:gd name="T55" fmla="*/ 247 h 253"/>
              <a:gd name="T56" fmla="*/ 996 w 1614"/>
              <a:gd name="T57" fmla="*/ 250 h 253"/>
              <a:gd name="T58" fmla="*/ 908 w 1614"/>
              <a:gd name="T59" fmla="*/ 252 h 253"/>
              <a:gd name="T60" fmla="*/ 816 w 1614"/>
              <a:gd name="T61" fmla="*/ 253 h 253"/>
              <a:gd name="T62" fmla="*/ 725 w 1614"/>
              <a:gd name="T63" fmla="*/ 252 h 253"/>
              <a:gd name="T64" fmla="*/ 636 w 1614"/>
              <a:gd name="T65" fmla="*/ 250 h 253"/>
              <a:gd name="T66" fmla="*/ 552 w 1614"/>
              <a:gd name="T67" fmla="*/ 247 h 253"/>
              <a:gd name="T68" fmla="*/ 472 w 1614"/>
              <a:gd name="T69" fmla="*/ 241 h 253"/>
              <a:gd name="T70" fmla="*/ 397 w 1614"/>
              <a:gd name="T71" fmla="*/ 235 h 253"/>
              <a:gd name="T72" fmla="*/ 326 w 1614"/>
              <a:gd name="T73" fmla="*/ 228 h 253"/>
              <a:gd name="T74" fmla="*/ 262 w 1614"/>
              <a:gd name="T75" fmla="*/ 219 h 253"/>
              <a:gd name="T76" fmla="*/ 205 w 1614"/>
              <a:gd name="T77" fmla="*/ 210 h 253"/>
              <a:gd name="T78" fmla="*/ 153 w 1614"/>
              <a:gd name="T79" fmla="*/ 201 h 253"/>
              <a:gd name="T80" fmla="*/ 108 w 1614"/>
              <a:gd name="T81" fmla="*/ 189 h 253"/>
              <a:gd name="T82" fmla="*/ 71 w 1614"/>
              <a:gd name="T83" fmla="*/ 177 h 253"/>
              <a:gd name="T84" fmla="*/ 41 w 1614"/>
              <a:gd name="T85" fmla="*/ 165 h 253"/>
              <a:gd name="T86" fmla="*/ 19 w 1614"/>
              <a:gd name="T87" fmla="*/ 152 h 253"/>
              <a:gd name="T88" fmla="*/ 4 w 1614"/>
              <a:gd name="T89" fmla="*/ 139 h 253"/>
              <a:gd name="T90" fmla="*/ 0 w 1614"/>
              <a:gd name="T91" fmla="*/ 126 h 253"/>
              <a:gd name="T92" fmla="*/ 4 w 1614"/>
              <a:gd name="T93" fmla="*/ 113 h 253"/>
              <a:gd name="T94" fmla="*/ 17 w 1614"/>
              <a:gd name="T95" fmla="*/ 99 h 253"/>
              <a:gd name="T96" fmla="*/ 41 w 1614"/>
              <a:gd name="T97" fmla="*/ 86 h 253"/>
              <a:gd name="T98" fmla="*/ 72 w 1614"/>
              <a:gd name="T99" fmla="*/ 74 h 253"/>
              <a:gd name="T100" fmla="*/ 110 w 1614"/>
              <a:gd name="T101" fmla="*/ 62 h 253"/>
              <a:gd name="T102" fmla="*/ 156 w 1614"/>
              <a:gd name="T103" fmla="*/ 51 h 253"/>
              <a:gd name="T104" fmla="*/ 210 w 1614"/>
              <a:gd name="T105" fmla="*/ 41 h 253"/>
              <a:gd name="T106" fmla="*/ 267 w 1614"/>
              <a:gd name="T107" fmla="*/ 32 h 253"/>
              <a:gd name="T108" fmla="*/ 332 w 1614"/>
              <a:gd name="T109" fmla="*/ 24 h 253"/>
              <a:gd name="T110" fmla="*/ 401 w 1614"/>
              <a:gd name="T111" fmla="*/ 17 h 253"/>
              <a:gd name="T112" fmla="*/ 474 w 1614"/>
              <a:gd name="T113" fmla="*/ 12 h 253"/>
              <a:gd name="T114" fmla="*/ 550 w 1614"/>
              <a:gd name="T115" fmla="*/ 7 h 253"/>
              <a:gd name="T116" fmla="*/ 632 w 1614"/>
              <a:gd name="T117" fmla="*/ 3 h 253"/>
              <a:gd name="T118" fmla="*/ 714 w 1614"/>
              <a:gd name="T119" fmla="*/ 2 h 253"/>
              <a:gd name="T120" fmla="*/ 798 w 1614"/>
              <a:gd name="T12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4" h="253">
                <a:moveTo>
                  <a:pt x="798" y="0"/>
                </a:moveTo>
                <a:lnTo>
                  <a:pt x="883" y="2"/>
                </a:lnTo>
                <a:lnTo>
                  <a:pt x="966" y="3"/>
                </a:lnTo>
                <a:lnTo>
                  <a:pt x="1046" y="7"/>
                </a:lnTo>
                <a:lnTo>
                  <a:pt x="1123" y="12"/>
                </a:lnTo>
                <a:lnTo>
                  <a:pt x="1198" y="17"/>
                </a:lnTo>
                <a:lnTo>
                  <a:pt x="1267" y="24"/>
                </a:lnTo>
                <a:lnTo>
                  <a:pt x="1333" y="32"/>
                </a:lnTo>
                <a:lnTo>
                  <a:pt x="1393" y="41"/>
                </a:lnTo>
                <a:lnTo>
                  <a:pt x="1447" y="51"/>
                </a:lnTo>
                <a:lnTo>
                  <a:pt x="1495" y="62"/>
                </a:lnTo>
                <a:lnTo>
                  <a:pt x="1535" y="74"/>
                </a:lnTo>
                <a:lnTo>
                  <a:pt x="1569" y="86"/>
                </a:lnTo>
                <a:lnTo>
                  <a:pt x="1592" y="99"/>
                </a:lnTo>
                <a:lnTo>
                  <a:pt x="1608" y="113"/>
                </a:lnTo>
                <a:lnTo>
                  <a:pt x="1614" y="126"/>
                </a:lnTo>
                <a:lnTo>
                  <a:pt x="1612" y="139"/>
                </a:lnTo>
                <a:lnTo>
                  <a:pt x="1600" y="152"/>
                </a:lnTo>
                <a:lnTo>
                  <a:pt x="1579" y="165"/>
                </a:lnTo>
                <a:lnTo>
                  <a:pt x="1552" y="177"/>
                </a:lnTo>
                <a:lnTo>
                  <a:pt x="1515" y="189"/>
                </a:lnTo>
                <a:lnTo>
                  <a:pt x="1472" y="201"/>
                </a:lnTo>
                <a:lnTo>
                  <a:pt x="1422" y="210"/>
                </a:lnTo>
                <a:lnTo>
                  <a:pt x="1366" y="219"/>
                </a:lnTo>
                <a:lnTo>
                  <a:pt x="1303" y="228"/>
                </a:lnTo>
                <a:lnTo>
                  <a:pt x="1233" y="235"/>
                </a:lnTo>
                <a:lnTo>
                  <a:pt x="1158" y="241"/>
                </a:lnTo>
                <a:lnTo>
                  <a:pt x="1080" y="247"/>
                </a:lnTo>
                <a:lnTo>
                  <a:pt x="996" y="250"/>
                </a:lnTo>
                <a:lnTo>
                  <a:pt x="908" y="252"/>
                </a:lnTo>
                <a:lnTo>
                  <a:pt x="816" y="253"/>
                </a:lnTo>
                <a:lnTo>
                  <a:pt x="725" y="252"/>
                </a:lnTo>
                <a:lnTo>
                  <a:pt x="636" y="250"/>
                </a:lnTo>
                <a:lnTo>
                  <a:pt x="552" y="247"/>
                </a:lnTo>
                <a:lnTo>
                  <a:pt x="472" y="241"/>
                </a:lnTo>
                <a:lnTo>
                  <a:pt x="397" y="235"/>
                </a:lnTo>
                <a:lnTo>
                  <a:pt x="326" y="228"/>
                </a:lnTo>
                <a:lnTo>
                  <a:pt x="262" y="219"/>
                </a:lnTo>
                <a:lnTo>
                  <a:pt x="205" y="210"/>
                </a:lnTo>
                <a:lnTo>
                  <a:pt x="153" y="201"/>
                </a:lnTo>
                <a:lnTo>
                  <a:pt x="108" y="189"/>
                </a:lnTo>
                <a:lnTo>
                  <a:pt x="71" y="177"/>
                </a:lnTo>
                <a:lnTo>
                  <a:pt x="41" y="165"/>
                </a:lnTo>
                <a:lnTo>
                  <a:pt x="19" y="152"/>
                </a:lnTo>
                <a:lnTo>
                  <a:pt x="4" y="139"/>
                </a:lnTo>
                <a:lnTo>
                  <a:pt x="0" y="126"/>
                </a:lnTo>
                <a:lnTo>
                  <a:pt x="4" y="113"/>
                </a:lnTo>
                <a:lnTo>
                  <a:pt x="17" y="99"/>
                </a:lnTo>
                <a:lnTo>
                  <a:pt x="41" y="86"/>
                </a:lnTo>
                <a:lnTo>
                  <a:pt x="72" y="74"/>
                </a:lnTo>
                <a:lnTo>
                  <a:pt x="110" y="62"/>
                </a:lnTo>
                <a:lnTo>
                  <a:pt x="156" y="51"/>
                </a:lnTo>
                <a:lnTo>
                  <a:pt x="210" y="41"/>
                </a:lnTo>
                <a:lnTo>
                  <a:pt x="267" y="32"/>
                </a:lnTo>
                <a:lnTo>
                  <a:pt x="332" y="24"/>
                </a:lnTo>
                <a:lnTo>
                  <a:pt x="401" y="17"/>
                </a:lnTo>
                <a:lnTo>
                  <a:pt x="474" y="12"/>
                </a:lnTo>
                <a:lnTo>
                  <a:pt x="550" y="7"/>
                </a:lnTo>
                <a:lnTo>
                  <a:pt x="632" y="3"/>
                </a:lnTo>
                <a:lnTo>
                  <a:pt x="714" y="2"/>
                </a:lnTo>
                <a:lnTo>
                  <a:pt x="798" y="0"/>
                </a:lnTo>
                <a:close/>
              </a:path>
            </a:pathLst>
          </a:custGeom>
          <a:solidFill>
            <a:srgbClr val="CB1122"/>
          </a:solidFill>
          <a:ln w="0">
            <a:solidFill>
              <a:srgbClr val="CB112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9"/>
          <p:cNvSpPr>
            <a:spLocks/>
          </p:cNvSpPr>
          <p:nvPr/>
        </p:nvSpPr>
        <p:spPr bwMode="auto">
          <a:xfrm>
            <a:off x="5251168" y="5913950"/>
            <a:ext cx="1441459" cy="126076"/>
          </a:xfrm>
          <a:custGeom>
            <a:avLst/>
            <a:gdLst>
              <a:gd name="T0" fmla="*/ 602 w 1215"/>
              <a:gd name="T1" fmla="*/ 0 h 110"/>
              <a:gd name="T2" fmla="*/ 674 w 1215"/>
              <a:gd name="T3" fmla="*/ 0 h 110"/>
              <a:gd name="T4" fmla="*/ 745 w 1215"/>
              <a:gd name="T5" fmla="*/ 1 h 110"/>
              <a:gd name="T6" fmla="*/ 813 w 1215"/>
              <a:gd name="T7" fmla="*/ 4 h 110"/>
              <a:gd name="T8" fmla="*/ 877 w 1215"/>
              <a:gd name="T9" fmla="*/ 5 h 110"/>
              <a:gd name="T10" fmla="*/ 939 w 1215"/>
              <a:gd name="T11" fmla="*/ 9 h 110"/>
              <a:gd name="T12" fmla="*/ 995 w 1215"/>
              <a:gd name="T13" fmla="*/ 13 h 110"/>
              <a:gd name="T14" fmla="*/ 1046 w 1215"/>
              <a:gd name="T15" fmla="*/ 17 h 110"/>
              <a:gd name="T16" fmla="*/ 1092 w 1215"/>
              <a:gd name="T17" fmla="*/ 22 h 110"/>
              <a:gd name="T18" fmla="*/ 1131 w 1215"/>
              <a:gd name="T19" fmla="*/ 28 h 110"/>
              <a:gd name="T20" fmla="*/ 1164 w 1215"/>
              <a:gd name="T21" fmla="*/ 33 h 110"/>
              <a:gd name="T22" fmla="*/ 1189 w 1215"/>
              <a:gd name="T23" fmla="*/ 39 h 110"/>
              <a:gd name="T24" fmla="*/ 1206 w 1215"/>
              <a:gd name="T25" fmla="*/ 46 h 110"/>
              <a:gd name="T26" fmla="*/ 1215 w 1215"/>
              <a:gd name="T27" fmla="*/ 52 h 110"/>
              <a:gd name="T28" fmla="*/ 1215 w 1215"/>
              <a:gd name="T29" fmla="*/ 59 h 110"/>
              <a:gd name="T30" fmla="*/ 1205 w 1215"/>
              <a:gd name="T31" fmla="*/ 66 h 110"/>
              <a:gd name="T32" fmla="*/ 1186 w 1215"/>
              <a:gd name="T33" fmla="*/ 72 h 110"/>
              <a:gd name="T34" fmla="*/ 1159 w 1215"/>
              <a:gd name="T35" fmla="*/ 79 h 110"/>
              <a:gd name="T36" fmla="*/ 1123 w 1215"/>
              <a:gd name="T37" fmla="*/ 85 h 110"/>
              <a:gd name="T38" fmla="*/ 1080 w 1215"/>
              <a:gd name="T39" fmla="*/ 90 h 110"/>
              <a:gd name="T40" fmla="*/ 1029 w 1215"/>
              <a:gd name="T41" fmla="*/ 96 h 110"/>
              <a:gd name="T42" fmla="*/ 973 w 1215"/>
              <a:gd name="T43" fmla="*/ 100 h 110"/>
              <a:gd name="T44" fmla="*/ 911 w 1215"/>
              <a:gd name="T45" fmla="*/ 104 h 110"/>
              <a:gd name="T46" fmla="*/ 843 w 1215"/>
              <a:gd name="T47" fmla="*/ 106 h 110"/>
              <a:gd name="T48" fmla="*/ 771 w 1215"/>
              <a:gd name="T49" fmla="*/ 107 h 110"/>
              <a:gd name="T50" fmla="*/ 695 w 1215"/>
              <a:gd name="T51" fmla="*/ 109 h 110"/>
              <a:gd name="T52" fmla="*/ 615 w 1215"/>
              <a:gd name="T53" fmla="*/ 110 h 110"/>
              <a:gd name="T54" fmla="*/ 535 w 1215"/>
              <a:gd name="T55" fmla="*/ 109 h 110"/>
              <a:gd name="T56" fmla="*/ 459 w 1215"/>
              <a:gd name="T57" fmla="*/ 107 h 110"/>
              <a:gd name="T58" fmla="*/ 386 w 1215"/>
              <a:gd name="T59" fmla="*/ 106 h 110"/>
              <a:gd name="T60" fmla="*/ 317 w 1215"/>
              <a:gd name="T61" fmla="*/ 104 h 110"/>
              <a:gd name="T62" fmla="*/ 255 w 1215"/>
              <a:gd name="T63" fmla="*/ 100 h 110"/>
              <a:gd name="T64" fmla="*/ 197 w 1215"/>
              <a:gd name="T65" fmla="*/ 96 h 110"/>
              <a:gd name="T66" fmla="*/ 146 w 1215"/>
              <a:gd name="T67" fmla="*/ 90 h 110"/>
              <a:gd name="T68" fmla="*/ 101 w 1215"/>
              <a:gd name="T69" fmla="*/ 85 h 110"/>
              <a:gd name="T70" fmla="*/ 65 w 1215"/>
              <a:gd name="T71" fmla="*/ 79 h 110"/>
              <a:gd name="T72" fmla="*/ 34 w 1215"/>
              <a:gd name="T73" fmla="*/ 72 h 110"/>
              <a:gd name="T74" fmla="*/ 15 w 1215"/>
              <a:gd name="T75" fmla="*/ 66 h 110"/>
              <a:gd name="T76" fmla="*/ 3 w 1215"/>
              <a:gd name="T77" fmla="*/ 59 h 110"/>
              <a:gd name="T78" fmla="*/ 0 w 1215"/>
              <a:gd name="T79" fmla="*/ 52 h 110"/>
              <a:gd name="T80" fmla="*/ 8 w 1215"/>
              <a:gd name="T81" fmla="*/ 46 h 110"/>
              <a:gd name="T82" fmla="*/ 24 w 1215"/>
              <a:gd name="T83" fmla="*/ 39 h 110"/>
              <a:gd name="T84" fmla="*/ 47 w 1215"/>
              <a:gd name="T85" fmla="*/ 33 h 110"/>
              <a:gd name="T86" fmla="*/ 79 w 1215"/>
              <a:gd name="T87" fmla="*/ 28 h 110"/>
              <a:gd name="T88" fmla="*/ 117 w 1215"/>
              <a:gd name="T89" fmla="*/ 22 h 110"/>
              <a:gd name="T90" fmla="*/ 161 w 1215"/>
              <a:gd name="T91" fmla="*/ 17 h 110"/>
              <a:gd name="T92" fmla="*/ 211 w 1215"/>
              <a:gd name="T93" fmla="*/ 13 h 110"/>
              <a:gd name="T94" fmla="*/ 266 w 1215"/>
              <a:gd name="T95" fmla="*/ 9 h 110"/>
              <a:gd name="T96" fmla="*/ 327 w 1215"/>
              <a:gd name="T97" fmla="*/ 5 h 110"/>
              <a:gd name="T98" fmla="*/ 391 w 1215"/>
              <a:gd name="T99" fmla="*/ 4 h 110"/>
              <a:gd name="T100" fmla="*/ 459 w 1215"/>
              <a:gd name="T101" fmla="*/ 1 h 110"/>
              <a:gd name="T102" fmla="*/ 528 w 1215"/>
              <a:gd name="T103" fmla="*/ 0 h 110"/>
              <a:gd name="T104" fmla="*/ 602 w 1215"/>
              <a:gd name="T10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15" h="110">
                <a:moveTo>
                  <a:pt x="602" y="0"/>
                </a:moveTo>
                <a:lnTo>
                  <a:pt x="674" y="0"/>
                </a:lnTo>
                <a:lnTo>
                  <a:pt x="745" y="1"/>
                </a:lnTo>
                <a:lnTo>
                  <a:pt x="813" y="4"/>
                </a:lnTo>
                <a:lnTo>
                  <a:pt x="877" y="5"/>
                </a:lnTo>
                <a:lnTo>
                  <a:pt x="939" y="9"/>
                </a:lnTo>
                <a:lnTo>
                  <a:pt x="995" y="13"/>
                </a:lnTo>
                <a:lnTo>
                  <a:pt x="1046" y="17"/>
                </a:lnTo>
                <a:lnTo>
                  <a:pt x="1092" y="22"/>
                </a:lnTo>
                <a:lnTo>
                  <a:pt x="1131" y="28"/>
                </a:lnTo>
                <a:lnTo>
                  <a:pt x="1164" y="33"/>
                </a:lnTo>
                <a:lnTo>
                  <a:pt x="1189" y="39"/>
                </a:lnTo>
                <a:lnTo>
                  <a:pt x="1206" y="46"/>
                </a:lnTo>
                <a:lnTo>
                  <a:pt x="1215" y="52"/>
                </a:lnTo>
                <a:lnTo>
                  <a:pt x="1215" y="59"/>
                </a:lnTo>
                <a:lnTo>
                  <a:pt x="1205" y="66"/>
                </a:lnTo>
                <a:lnTo>
                  <a:pt x="1186" y="72"/>
                </a:lnTo>
                <a:lnTo>
                  <a:pt x="1159" y="79"/>
                </a:lnTo>
                <a:lnTo>
                  <a:pt x="1123" y="85"/>
                </a:lnTo>
                <a:lnTo>
                  <a:pt x="1080" y="90"/>
                </a:lnTo>
                <a:lnTo>
                  <a:pt x="1029" y="96"/>
                </a:lnTo>
                <a:lnTo>
                  <a:pt x="973" y="100"/>
                </a:lnTo>
                <a:lnTo>
                  <a:pt x="911" y="104"/>
                </a:lnTo>
                <a:lnTo>
                  <a:pt x="843" y="106"/>
                </a:lnTo>
                <a:lnTo>
                  <a:pt x="771" y="107"/>
                </a:lnTo>
                <a:lnTo>
                  <a:pt x="695" y="109"/>
                </a:lnTo>
                <a:lnTo>
                  <a:pt x="615" y="110"/>
                </a:lnTo>
                <a:lnTo>
                  <a:pt x="535" y="109"/>
                </a:lnTo>
                <a:lnTo>
                  <a:pt x="459" y="107"/>
                </a:lnTo>
                <a:lnTo>
                  <a:pt x="386" y="106"/>
                </a:lnTo>
                <a:lnTo>
                  <a:pt x="317" y="104"/>
                </a:lnTo>
                <a:lnTo>
                  <a:pt x="255" y="100"/>
                </a:lnTo>
                <a:lnTo>
                  <a:pt x="197" y="96"/>
                </a:lnTo>
                <a:lnTo>
                  <a:pt x="146" y="90"/>
                </a:lnTo>
                <a:lnTo>
                  <a:pt x="101" y="85"/>
                </a:lnTo>
                <a:lnTo>
                  <a:pt x="65" y="79"/>
                </a:lnTo>
                <a:lnTo>
                  <a:pt x="34" y="72"/>
                </a:lnTo>
                <a:lnTo>
                  <a:pt x="15" y="66"/>
                </a:lnTo>
                <a:lnTo>
                  <a:pt x="3" y="59"/>
                </a:lnTo>
                <a:lnTo>
                  <a:pt x="0" y="52"/>
                </a:lnTo>
                <a:lnTo>
                  <a:pt x="8" y="46"/>
                </a:lnTo>
                <a:lnTo>
                  <a:pt x="24" y="39"/>
                </a:lnTo>
                <a:lnTo>
                  <a:pt x="47" y="33"/>
                </a:lnTo>
                <a:lnTo>
                  <a:pt x="79" y="28"/>
                </a:lnTo>
                <a:lnTo>
                  <a:pt x="117" y="22"/>
                </a:lnTo>
                <a:lnTo>
                  <a:pt x="161" y="17"/>
                </a:lnTo>
                <a:lnTo>
                  <a:pt x="211" y="13"/>
                </a:lnTo>
                <a:lnTo>
                  <a:pt x="266" y="9"/>
                </a:lnTo>
                <a:lnTo>
                  <a:pt x="327" y="5"/>
                </a:lnTo>
                <a:lnTo>
                  <a:pt x="391" y="4"/>
                </a:lnTo>
                <a:lnTo>
                  <a:pt x="459" y="1"/>
                </a:lnTo>
                <a:lnTo>
                  <a:pt x="528" y="0"/>
                </a:lnTo>
                <a:lnTo>
                  <a:pt x="60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0"/>
          <p:cNvSpPr>
            <a:spLocks/>
          </p:cNvSpPr>
          <p:nvPr/>
        </p:nvSpPr>
        <p:spPr bwMode="auto">
          <a:xfrm>
            <a:off x="5647421" y="5947188"/>
            <a:ext cx="647767" cy="57307"/>
          </a:xfrm>
          <a:custGeom>
            <a:avLst/>
            <a:gdLst>
              <a:gd name="T0" fmla="*/ 270 w 546"/>
              <a:gd name="T1" fmla="*/ 0 h 50"/>
              <a:gd name="T2" fmla="*/ 318 w 546"/>
              <a:gd name="T3" fmla="*/ 0 h 50"/>
              <a:gd name="T4" fmla="*/ 363 w 546"/>
              <a:gd name="T5" fmla="*/ 1 h 50"/>
              <a:gd name="T6" fmla="*/ 405 w 546"/>
              <a:gd name="T7" fmla="*/ 4 h 50"/>
              <a:gd name="T8" fmla="*/ 443 w 546"/>
              <a:gd name="T9" fmla="*/ 5 h 50"/>
              <a:gd name="T10" fmla="*/ 477 w 546"/>
              <a:gd name="T11" fmla="*/ 9 h 50"/>
              <a:gd name="T12" fmla="*/ 505 w 546"/>
              <a:gd name="T13" fmla="*/ 12 h 50"/>
              <a:gd name="T14" fmla="*/ 526 w 546"/>
              <a:gd name="T15" fmla="*/ 16 h 50"/>
              <a:gd name="T16" fmla="*/ 540 w 546"/>
              <a:gd name="T17" fmla="*/ 20 h 50"/>
              <a:gd name="T18" fmla="*/ 546 w 546"/>
              <a:gd name="T19" fmla="*/ 25 h 50"/>
              <a:gd name="T20" fmla="*/ 543 w 546"/>
              <a:gd name="T21" fmla="*/ 29 h 50"/>
              <a:gd name="T22" fmla="*/ 531 w 546"/>
              <a:gd name="T23" fmla="*/ 33 h 50"/>
              <a:gd name="T24" fmla="*/ 513 w 546"/>
              <a:gd name="T25" fmla="*/ 37 h 50"/>
              <a:gd name="T26" fmla="*/ 487 w 546"/>
              <a:gd name="T27" fmla="*/ 40 h 50"/>
              <a:gd name="T28" fmla="*/ 454 w 546"/>
              <a:gd name="T29" fmla="*/ 43 h 50"/>
              <a:gd name="T30" fmla="*/ 416 w 546"/>
              <a:gd name="T31" fmla="*/ 46 h 50"/>
              <a:gd name="T32" fmla="*/ 373 w 546"/>
              <a:gd name="T33" fmla="*/ 48 h 50"/>
              <a:gd name="T34" fmla="*/ 325 w 546"/>
              <a:gd name="T35" fmla="*/ 48 h 50"/>
              <a:gd name="T36" fmla="*/ 276 w 546"/>
              <a:gd name="T37" fmla="*/ 50 h 50"/>
              <a:gd name="T38" fmla="*/ 226 w 546"/>
              <a:gd name="T39" fmla="*/ 48 h 50"/>
              <a:gd name="T40" fmla="*/ 179 w 546"/>
              <a:gd name="T41" fmla="*/ 48 h 50"/>
              <a:gd name="T42" fmla="*/ 135 w 546"/>
              <a:gd name="T43" fmla="*/ 46 h 50"/>
              <a:gd name="T44" fmla="*/ 97 w 546"/>
              <a:gd name="T45" fmla="*/ 43 h 50"/>
              <a:gd name="T46" fmla="*/ 63 w 546"/>
              <a:gd name="T47" fmla="*/ 40 h 50"/>
              <a:gd name="T48" fmla="*/ 37 w 546"/>
              <a:gd name="T49" fmla="*/ 37 h 50"/>
              <a:gd name="T50" fmla="*/ 16 w 546"/>
              <a:gd name="T51" fmla="*/ 33 h 50"/>
              <a:gd name="T52" fmla="*/ 4 w 546"/>
              <a:gd name="T53" fmla="*/ 29 h 50"/>
              <a:gd name="T54" fmla="*/ 0 w 546"/>
              <a:gd name="T55" fmla="*/ 25 h 50"/>
              <a:gd name="T56" fmla="*/ 6 w 546"/>
              <a:gd name="T57" fmla="*/ 20 h 50"/>
              <a:gd name="T58" fmla="*/ 17 w 546"/>
              <a:gd name="T59" fmla="*/ 16 h 50"/>
              <a:gd name="T60" fmla="*/ 38 w 546"/>
              <a:gd name="T61" fmla="*/ 12 h 50"/>
              <a:gd name="T62" fmla="*/ 65 w 546"/>
              <a:gd name="T63" fmla="*/ 9 h 50"/>
              <a:gd name="T64" fmla="*/ 97 w 546"/>
              <a:gd name="T65" fmla="*/ 5 h 50"/>
              <a:gd name="T66" fmla="*/ 135 w 546"/>
              <a:gd name="T67" fmla="*/ 4 h 50"/>
              <a:gd name="T68" fmla="*/ 176 w 546"/>
              <a:gd name="T69" fmla="*/ 1 h 50"/>
              <a:gd name="T70" fmla="*/ 222 w 546"/>
              <a:gd name="T71" fmla="*/ 0 h 50"/>
              <a:gd name="T72" fmla="*/ 270 w 546"/>
              <a:gd name="T7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6" h="50">
                <a:moveTo>
                  <a:pt x="270" y="0"/>
                </a:moveTo>
                <a:lnTo>
                  <a:pt x="318" y="0"/>
                </a:lnTo>
                <a:lnTo>
                  <a:pt x="363" y="1"/>
                </a:lnTo>
                <a:lnTo>
                  <a:pt x="405" y="4"/>
                </a:lnTo>
                <a:lnTo>
                  <a:pt x="443" y="5"/>
                </a:lnTo>
                <a:lnTo>
                  <a:pt x="477" y="9"/>
                </a:lnTo>
                <a:lnTo>
                  <a:pt x="505" y="12"/>
                </a:lnTo>
                <a:lnTo>
                  <a:pt x="526" y="16"/>
                </a:lnTo>
                <a:lnTo>
                  <a:pt x="540" y="20"/>
                </a:lnTo>
                <a:lnTo>
                  <a:pt x="546" y="25"/>
                </a:lnTo>
                <a:lnTo>
                  <a:pt x="543" y="29"/>
                </a:lnTo>
                <a:lnTo>
                  <a:pt x="531" y="33"/>
                </a:lnTo>
                <a:lnTo>
                  <a:pt x="513" y="37"/>
                </a:lnTo>
                <a:lnTo>
                  <a:pt x="487" y="40"/>
                </a:lnTo>
                <a:lnTo>
                  <a:pt x="454" y="43"/>
                </a:lnTo>
                <a:lnTo>
                  <a:pt x="416" y="46"/>
                </a:lnTo>
                <a:lnTo>
                  <a:pt x="373" y="48"/>
                </a:lnTo>
                <a:lnTo>
                  <a:pt x="325" y="48"/>
                </a:lnTo>
                <a:lnTo>
                  <a:pt x="276" y="50"/>
                </a:lnTo>
                <a:lnTo>
                  <a:pt x="226" y="48"/>
                </a:lnTo>
                <a:lnTo>
                  <a:pt x="179" y="48"/>
                </a:lnTo>
                <a:lnTo>
                  <a:pt x="135" y="46"/>
                </a:lnTo>
                <a:lnTo>
                  <a:pt x="97" y="43"/>
                </a:lnTo>
                <a:lnTo>
                  <a:pt x="63" y="40"/>
                </a:lnTo>
                <a:lnTo>
                  <a:pt x="37" y="37"/>
                </a:lnTo>
                <a:lnTo>
                  <a:pt x="16" y="33"/>
                </a:lnTo>
                <a:lnTo>
                  <a:pt x="4" y="29"/>
                </a:lnTo>
                <a:lnTo>
                  <a:pt x="0" y="25"/>
                </a:lnTo>
                <a:lnTo>
                  <a:pt x="6" y="20"/>
                </a:lnTo>
                <a:lnTo>
                  <a:pt x="17" y="16"/>
                </a:lnTo>
                <a:lnTo>
                  <a:pt x="38" y="12"/>
                </a:lnTo>
                <a:lnTo>
                  <a:pt x="65" y="9"/>
                </a:lnTo>
                <a:lnTo>
                  <a:pt x="97" y="5"/>
                </a:lnTo>
                <a:lnTo>
                  <a:pt x="135" y="4"/>
                </a:lnTo>
                <a:lnTo>
                  <a:pt x="176" y="1"/>
                </a:lnTo>
                <a:lnTo>
                  <a:pt x="222" y="0"/>
                </a:lnTo>
                <a:lnTo>
                  <a:pt x="270" y="0"/>
                </a:lnTo>
                <a:close/>
              </a:path>
            </a:pathLst>
          </a:custGeom>
          <a:solidFill>
            <a:srgbClr val="CB1122"/>
          </a:solidFill>
          <a:ln w="0">
            <a:solidFill>
              <a:srgbClr val="CB112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مجموعة 6"/>
          <p:cNvGrpSpPr/>
          <p:nvPr/>
        </p:nvGrpSpPr>
        <p:grpSpPr>
          <a:xfrm>
            <a:off x="5684200" y="3822234"/>
            <a:ext cx="577770" cy="2153608"/>
            <a:chOff x="5684200" y="3822234"/>
            <a:chExt cx="577770" cy="2153608"/>
          </a:xfrm>
        </p:grpSpPr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5920290" y="4019371"/>
              <a:ext cx="115080" cy="17249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6032997" y="3822234"/>
              <a:ext cx="228973" cy="537543"/>
            </a:xfrm>
            <a:custGeom>
              <a:avLst/>
              <a:gdLst>
                <a:gd name="T0" fmla="*/ 192 w 193"/>
                <a:gd name="T1" fmla="*/ 0 h 469"/>
                <a:gd name="T2" fmla="*/ 193 w 193"/>
                <a:gd name="T3" fmla="*/ 325 h 469"/>
                <a:gd name="T4" fmla="*/ 0 w 193"/>
                <a:gd name="T5" fmla="*/ 469 h 469"/>
                <a:gd name="T6" fmla="*/ 2 w 193"/>
                <a:gd name="T7" fmla="*/ 173 h 469"/>
                <a:gd name="T8" fmla="*/ 192 w 193"/>
                <a:gd name="T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469">
                  <a:moveTo>
                    <a:pt x="192" y="0"/>
                  </a:moveTo>
                  <a:lnTo>
                    <a:pt x="193" y="325"/>
                  </a:lnTo>
                  <a:lnTo>
                    <a:pt x="0" y="469"/>
                  </a:lnTo>
                  <a:lnTo>
                    <a:pt x="2" y="1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5684200" y="3822234"/>
              <a:ext cx="236091" cy="537543"/>
            </a:xfrm>
            <a:custGeom>
              <a:avLst/>
              <a:gdLst>
                <a:gd name="T0" fmla="*/ 0 w 199"/>
                <a:gd name="T1" fmla="*/ 0 h 469"/>
                <a:gd name="T2" fmla="*/ 199 w 199"/>
                <a:gd name="T3" fmla="*/ 172 h 469"/>
                <a:gd name="T4" fmla="*/ 199 w 199"/>
                <a:gd name="T5" fmla="*/ 469 h 469"/>
                <a:gd name="T6" fmla="*/ 5 w 199"/>
                <a:gd name="T7" fmla="*/ 324 h 469"/>
                <a:gd name="T8" fmla="*/ 0 w 199"/>
                <a:gd name="T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69">
                  <a:moveTo>
                    <a:pt x="0" y="0"/>
                  </a:moveTo>
                  <a:lnTo>
                    <a:pt x="199" y="172"/>
                  </a:lnTo>
                  <a:lnTo>
                    <a:pt x="199" y="469"/>
                  </a:lnTo>
                  <a:lnTo>
                    <a:pt x="5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6032997" y="4072094"/>
              <a:ext cx="228973" cy="185676"/>
            </a:xfrm>
            <a:custGeom>
              <a:avLst/>
              <a:gdLst>
                <a:gd name="T0" fmla="*/ 192 w 193"/>
                <a:gd name="T1" fmla="*/ 0 h 162"/>
                <a:gd name="T2" fmla="*/ 193 w 193"/>
                <a:gd name="T3" fmla="*/ 17 h 162"/>
                <a:gd name="T4" fmla="*/ 0 w 193"/>
                <a:gd name="T5" fmla="*/ 162 h 162"/>
                <a:gd name="T6" fmla="*/ 0 w 193"/>
                <a:gd name="T7" fmla="*/ 146 h 162"/>
                <a:gd name="T8" fmla="*/ 192 w 193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62">
                  <a:moveTo>
                    <a:pt x="192" y="0"/>
                  </a:moveTo>
                  <a:lnTo>
                    <a:pt x="193" y="17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6035370" y="3956333"/>
              <a:ext cx="225413" cy="184530"/>
            </a:xfrm>
            <a:custGeom>
              <a:avLst/>
              <a:gdLst>
                <a:gd name="T0" fmla="*/ 190 w 190"/>
                <a:gd name="T1" fmla="*/ 0 h 161"/>
                <a:gd name="T2" fmla="*/ 190 w 190"/>
                <a:gd name="T3" fmla="*/ 17 h 161"/>
                <a:gd name="T4" fmla="*/ 0 w 190"/>
                <a:gd name="T5" fmla="*/ 161 h 161"/>
                <a:gd name="T6" fmla="*/ 0 w 190"/>
                <a:gd name="T7" fmla="*/ 146 h 161"/>
                <a:gd name="T8" fmla="*/ 190 w 190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61">
                  <a:moveTo>
                    <a:pt x="190" y="0"/>
                  </a:moveTo>
                  <a:lnTo>
                    <a:pt x="190" y="17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5685386" y="3933410"/>
              <a:ext cx="234904" cy="202868"/>
            </a:xfrm>
            <a:custGeom>
              <a:avLst/>
              <a:gdLst>
                <a:gd name="T0" fmla="*/ 0 w 198"/>
                <a:gd name="T1" fmla="*/ 0 h 177"/>
                <a:gd name="T2" fmla="*/ 198 w 198"/>
                <a:gd name="T3" fmla="*/ 160 h 177"/>
                <a:gd name="T4" fmla="*/ 198 w 198"/>
                <a:gd name="T5" fmla="*/ 177 h 177"/>
                <a:gd name="T6" fmla="*/ 0 w 198"/>
                <a:gd name="T7" fmla="*/ 16 h 177"/>
                <a:gd name="T8" fmla="*/ 0 w 19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77">
                  <a:moveTo>
                    <a:pt x="0" y="0"/>
                  </a:moveTo>
                  <a:lnTo>
                    <a:pt x="198" y="160"/>
                  </a:lnTo>
                  <a:lnTo>
                    <a:pt x="198" y="177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5688945" y="4067509"/>
              <a:ext cx="231346" cy="200576"/>
            </a:xfrm>
            <a:custGeom>
              <a:avLst/>
              <a:gdLst>
                <a:gd name="T0" fmla="*/ 0 w 195"/>
                <a:gd name="T1" fmla="*/ 0 h 175"/>
                <a:gd name="T2" fmla="*/ 195 w 195"/>
                <a:gd name="T3" fmla="*/ 158 h 175"/>
                <a:gd name="T4" fmla="*/ 195 w 195"/>
                <a:gd name="T5" fmla="*/ 175 h 175"/>
                <a:gd name="T6" fmla="*/ 0 w 195"/>
                <a:gd name="T7" fmla="*/ 15 h 175"/>
                <a:gd name="T8" fmla="*/ 0 w 195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75">
                  <a:moveTo>
                    <a:pt x="0" y="0"/>
                  </a:moveTo>
                  <a:lnTo>
                    <a:pt x="195" y="158"/>
                  </a:lnTo>
                  <a:lnTo>
                    <a:pt x="195" y="17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5971305" y="5568960"/>
              <a:ext cx="188636" cy="406882"/>
            </a:xfrm>
            <a:custGeom>
              <a:avLst/>
              <a:gdLst>
                <a:gd name="T0" fmla="*/ 159 w 159"/>
                <a:gd name="T1" fmla="*/ 0 h 355"/>
                <a:gd name="T2" fmla="*/ 1 w 159"/>
                <a:gd name="T3" fmla="*/ 355 h 355"/>
                <a:gd name="T4" fmla="*/ 0 w 159"/>
                <a:gd name="T5" fmla="*/ 39 h 355"/>
                <a:gd name="T6" fmla="*/ 159 w 159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355">
                  <a:moveTo>
                    <a:pt x="159" y="0"/>
                  </a:moveTo>
                  <a:lnTo>
                    <a:pt x="1" y="355"/>
                  </a:lnTo>
                  <a:lnTo>
                    <a:pt x="0" y="3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5775551" y="5572398"/>
              <a:ext cx="196940" cy="403443"/>
            </a:xfrm>
            <a:custGeom>
              <a:avLst/>
              <a:gdLst>
                <a:gd name="T0" fmla="*/ 0 w 166"/>
                <a:gd name="T1" fmla="*/ 0 h 352"/>
                <a:gd name="T2" fmla="*/ 165 w 166"/>
                <a:gd name="T3" fmla="*/ 36 h 352"/>
                <a:gd name="T4" fmla="*/ 166 w 166"/>
                <a:gd name="T5" fmla="*/ 352 h 352"/>
                <a:gd name="T6" fmla="*/ 0 w 166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352">
                  <a:moveTo>
                    <a:pt x="0" y="0"/>
                  </a:moveTo>
                  <a:lnTo>
                    <a:pt x="165" y="36"/>
                  </a:lnTo>
                  <a:lnTo>
                    <a:pt x="16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6105366" y="4523675"/>
            <a:ext cx="1500779" cy="1452167"/>
            <a:chOff x="6105366" y="4523675"/>
            <a:chExt cx="1500779" cy="1452167"/>
          </a:xfrm>
        </p:grpSpPr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6215701" y="4776973"/>
              <a:ext cx="1134185" cy="1094570"/>
            </a:xfrm>
            <a:custGeom>
              <a:avLst/>
              <a:gdLst>
                <a:gd name="T0" fmla="*/ 899 w 956"/>
                <a:gd name="T1" fmla="*/ 0 h 955"/>
                <a:gd name="T2" fmla="*/ 956 w 956"/>
                <a:gd name="T3" fmla="*/ 57 h 955"/>
                <a:gd name="T4" fmla="*/ 59 w 956"/>
                <a:gd name="T5" fmla="*/ 955 h 955"/>
                <a:gd name="T6" fmla="*/ 0 w 956"/>
                <a:gd name="T7" fmla="*/ 898 h 955"/>
                <a:gd name="T8" fmla="*/ 899 w 956"/>
                <a:gd name="T9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55">
                  <a:moveTo>
                    <a:pt x="899" y="0"/>
                  </a:moveTo>
                  <a:lnTo>
                    <a:pt x="956" y="57"/>
                  </a:lnTo>
                  <a:lnTo>
                    <a:pt x="59" y="955"/>
                  </a:lnTo>
                  <a:lnTo>
                    <a:pt x="0" y="898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7139895" y="4842304"/>
              <a:ext cx="466250" cy="236106"/>
            </a:xfrm>
            <a:custGeom>
              <a:avLst/>
              <a:gdLst>
                <a:gd name="T0" fmla="*/ 177 w 393"/>
                <a:gd name="T1" fmla="*/ 0 h 206"/>
                <a:gd name="T2" fmla="*/ 393 w 393"/>
                <a:gd name="T3" fmla="*/ 12 h 206"/>
                <a:gd name="T4" fmla="*/ 201 w 393"/>
                <a:gd name="T5" fmla="*/ 206 h 206"/>
                <a:gd name="T6" fmla="*/ 0 w 393"/>
                <a:gd name="T7" fmla="*/ 177 h 206"/>
                <a:gd name="T8" fmla="*/ 177 w 393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06">
                  <a:moveTo>
                    <a:pt x="177" y="0"/>
                  </a:moveTo>
                  <a:lnTo>
                    <a:pt x="393" y="12"/>
                  </a:lnTo>
                  <a:lnTo>
                    <a:pt x="201" y="206"/>
                  </a:lnTo>
                  <a:lnTo>
                    <a:pt x="0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7037866" y="4523675"/>
              <a:ext cx="244396" cy="456166"/>
            </a:xfrm>
            <a:custGeom>
              <a:avLst/>
              <a:gdLst>
                <a:gd name="T0" fmla="*/ 190 w 206"/>
                <a:gd name="T1" fmla="*/ 0 h 398"/>
                <a:gd name="T2" fmla="*/ 206 w 206"/>
                <a:gd name="T3" fmla="*/ 221 h 398"/>
                <a:gd name="T4" fmla="*/ 29 w 206"/>
                <a:gd name="T5" fmla="*/ 398 h 398"/>
                <a:gd name="T6" fmla="*/ 0 w 206"/>
                <a:gd name="T7" fmla="*/ 196 h 398"/>
                <a:gd name="T8" fmla="*/ 190 w 206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98">
                  <a:moveTo>
                    <a:pt x="190" y="0"/>
                  </a:moveTo>
                  <a:lnTo>
                    <a:pt x="206" y="221"/>
                  </a:lnTo>
                  <a:lnTo>
                    <a:pt x="29" y="398"/>
                  </a:lnTo>
                  <a:lnTo>
                    <a:pt x="0" y="19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7203960" y="4972964"/>
              <a:ext cx="250328" cy="42408"/>
            </a:xfrm>
            <a:custGeom>
              <a:avLst/>
              <a:gdLst>
                <a:gd name="T0" fmla="*/ 9 w 211"/>
                <a:gd name="T1" fmla="*/ 0 h 37"/>
                <a:gd name="T2" fmla="*/ 211 w 211"/>
                <a:gd name="T3" fmla="*/ 28 h 37"/>
                <a:gd name="T4" fmla="*/ 201 w 211"/>
                <a:gd name="T5" fmla="*/ 37 h 37"/>
                <a:gd name="T6" fmla="*/ 0 w 211"/>
                <a:gd name="T7" fmla="*/ 11 h 37"/>
                <a:gd name="T8" fmla="*/ 9 w 21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7">
                  <a:moveTo>
                    <a:pt x="9" y="0"/>
                  </a:moveTo>
                  <a:lnTo>
                    <a:pt x="211" y="28"/>
                  </a:lnTo>
                  <a:lnTo>
                    <a:pt x="201" y="37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7275143" y="4905341"/>
              <a:ext cx="249141" cy="42408"/>
            </a:xfrm>
            <a:custGeom>
              <a:avLst/>
              <a:gdLst>
                <a:gd name="T0" fmla="*/ 10 w 210"/>
                <a:gd name="T1" fmla="*/ 0 h 37"/>
                <a:gd name="T2" fmla="*/ 210 w 210"/>
                <a:gd name="T3" fmla="*/ 27 h 37"/>
                <a:gd name="T4" fmla="*/ 201 w 210"/>
                <a:gd name="T5" fmla="*/ 37 h 37"/>
                <a:gd name="T6" fmla="*/ 0 w 210"/>
                <a:gd name="T7" fmla="*/ 10 h 37"/>
                <a:gd name="T8" fmla="*/ 10 w 21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7">
                  <a:moveTo>
                    <a:pt x="10" y="0"/>
                  </a:moveTo>
                  <a:lnTo>
                    <a:pt x="210" y="27"/>
                  </a:lnTo>
                  <a:lnTo>
                    <a:pt x="201" y="37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7183792" y="4590152"/>
              <a:ext cx="39151" cy="256737"/>
            </a:xfrm>
            <a:custGeom>
              <a:avLst/>
              <a:gdLst>
                <a:gd name="T0" fmla="*/ 11 w 33"/>
                <a:gd name="T1" fmla="*/ 0 h 224"/>
                <a:gd name="T2" fmla="*/ 33 w 33"/>
                <a:gd name="T3" fmla="*/ 214 h 224"/>
                <a:gd name="T4" fmla="*/ 22 w 33"/>
                <a:gd name="T5" fmla="*/ 224 h 224"/>
                <a:gd name="T6" fmla="*/ 0 w 33"/>
                <a:gd name="T7" fmla="*/ 11 h 224"/>
                <a:gd name="T8" fmla="*/ 11 w 3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4">
                  <a:moveTo>
                    <a:pt x="11" y="0"/>
                  </a:moveTo>
                  <a:lnTo>
                    <a:pt x="33" y="214"/>
                  </a:lnTo>
                  <a:lnTo>
                    <a:pt x="22" y="224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7104303" y="4671528"/>
              <a:ext cx="35592" cy="253299"/>
            </a:xfrm>
            <a:custGeom>
              <a:avLst/>
              <a:gdLst>
                <a:gd name="T0" fmla="*/ 8 w 30"/>
                <a:gd name="T1" fmla="*/ 0 h 221"/>
                <a:gd name="T2" fmla="*/ 30 w 30"/>
                <a:gd name="T3" fmla="*/ 211 h 221"/>
                <a:gd name="T4" fmla="*/ 21 w 30"/>
                <a:gd name="T5" fmla="*/ 221 h 221"/>
                <a:gd name="T6" fmla="*/ 0 w 30"/>
                <a:gd name="T7" fmla="*/ 9 h 221"/>
                <a:gd name="T8" fmla="*/ 8 w 30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8" y="0"/>
                  </a:moveTo>
                  <a:lnTo>
                    <a:pt x="30" y="211"/>
                  </a:lnTo>
                  <a:lnTo>
                    <a:pt x="21" y="221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6105366" y="5758074"/>
              <a:ext cx="361848" cy="217768"/>
            </a:xfrm>
            <a:custGeom>
              <a:avLst/>
              <a:gdLst>
                <a:gd name="T0" fmla="*/ 187 w 305"/>
                <a:gd name="T1" fmla="*/ 0 h 190"/>
                <a:gd name="T2" fmla="*/ 305 w 305"/>
                <a:gd name="T3" fmla="*/ 71 h 190"/>
                <a:gd name="T4" fmla="*/ 0 w 305"/>
                <a:gd name="T5" fmla="*/ 190 h 190"/>
                <a:gd name="T6" fmla="*/ 187 w 305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190">
                  <a:moveTo>
                    <a:pt x="187" y="0"/>
                  </a:moveTo>
                  <a:lnTo>
                    <a:pt x="305" y="71"/>
                  </a:lnTo>
                  <a:lnTo>
                    <a:pt x="0" y="19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6105366" y="5620536"/>
              <a:ext cx="221855" cy="355305"/>
            </a:xfrm>
            <a:custGeom>
              <a:avLst/>
              <a:gdLst>
                <a:gd name="T0" fmla="*/ 111 w 187"/>
                <a:gd name="T1" fmla="*/ 0 h 310"/>
                <a:gd name="T2" fmla="*/ 187 w 187"/>
                <a:gd name="T3" fmla="*/ 120 h 310"/>
                <a:gd name="T4" fmla="*/ 0 w 187"/>
                <a:gd name="T5" fmla="*/ 310 h 310"/>
                <a:gd name="T6" fmla="*/ 111 w 187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310">
                  <a:moveTo>
                    <a:pt x="111" y="0"/>
                  </a:moveTo>
                  <a:lnTo>
                    <a:pt x="187" y="120"/>
                  </a:lnTo>
                  <a:lnTo>
                    <a:pt x="0" y="3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4328160" y="4516798"/>
            <a:ext cx="1501965" cy="1453313"/>
            <a:chOff x="4328160" y="4516798"/>
            <a:chExt cx="1501965" cy="1453313"/>
          </a:xfrm>
        </p:grpSpPr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4584419" y="4771243"/>
              <a:ext cx="1132999" cy="1094570"/>
            </a:xfrm>
            <a:custGeom>
              <a:avLst/>
              <a:gdLst>
                <a:gd name="T0" fmla="*/ 58 w 955"/>
                <a:gd name="T1" fmla="*/ 0 h 955"/>
                <a:gd name="T2" fmla="*/ 955 w 955"/>
                <a:gd name="T3" fmla="*/ 898 h 955"/>
                <a:gd name="T4" fmla="*/ 898 w 955"/>
                <a:gd name="T5" fmla="*/ 955 h 955"/>
                <a:gd name="T6" fmla="*/ 0 w 955"/>
                <a:gd name="T7" fmla="*/ 57 h 955"/>
                <a:gd name="T8" fmla="*/ 58 w 955"/>
                <a:gd name="T9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955">
                  <a:moveTo>
                    <a:pt x="58" y="0"/>
                  </a:moveTo>
                  <a:lnTo>
                    <a:pt x="955" y="898"/>
                  </a:lnTo>
                  <a:lnTo>
                    <a:pt x="898" y="955"/>
                  </a:lnTo>
                  <a:lnTo>
                    <a:pt x="0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4328160" y="4836573"/>
              <a:ext cx="466250" cy="236106"/>
            </a:xfrm>
            <a:custGeom>
              <a:avLst/>
              <a:gdLst>
                <a:gd name="T0" fmla="*/ 215 w 393"/>
                <a:gd name="T1" fmla="*/ 0 h 206"/>
                <a:gd name="T2" fmla="*/ 393 w 393"/>
                <a:gd name="T3" fmla="*/ 177 h 206"/>
                <a:gd name="T4" fmla="*/ 193 w 393"/>
                <a:gd name="T5" fmla="*/ 206 h 206"/>
                <a:gd name="T6" fmla="*/ 0 w 393"/>
                <a:gd name="T7" fmla="*/ 12 h 206"/>
                <a:gd name="T8" fmla="*/ 215 w 393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06">
                  <a:moveTo>
                    <a:pt x="215" y="0"/>
                  </a:moveTo>
                  <a:lnTo>
                    <a:pt x="393" y="177"/>
                  </a:lnTo>
                  <a:lnTo>
                    <a:pt x="193" y="206"/>
                  </a:lnTo>
                  <a:lnTo>
                    <a:pt x="0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4653230" y="4516798"/>
              <a:ext cx="242023" cy="456166"/>
            </a:xfrm>
            <a:custGeom>
              <a:avLst/>
              <a:gdLst>
                <a:gd name="T0" fmla="*/ 16 w 204"/>
                <a:gd name="T1" fmla="*/ 0 h 398"/>
                <a:gd name="T2" fmla="*/ 204 w 204"/>
                <a:gd name="T3" fmla="*/ 197 h 398"/>
                <a:gd name="T4" fmla="*/ 177 w 204"/>
                <a:gd name="T5" fmla="*/ 398 h 398"/>
                <a:gd name="T6" fmla="*/ 0 w 204"/>
                <a:gd name="T7" fmla="*/ 222 h 398"/>
                <a:gd name="T8" fmla="*/ 16 w 204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98">
                  <a:moveTo>
                    <a:pt x="16" y="0"/>
                  </a:moveTo>
                  <a:lnTo>
                    <a:pt x="204" y="197"/>
                  </a:lnTo>
                  <a:lnTo>
                    <a:pt x="177" y="398"/>
                  </a:lnTo>
                  <a:lnTo>
                    <a:pt x="0" y="2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4480017" y="4967233"/>
              <a:ext cx="250328" cy="43554"/>
            </a:xfrm>
            <a:custGeom>
              <a:avLst/>
              <a:gdLst>
                <a:gd name="T0" fmla="*/ 202 w 211"/>
                <a:gd name="T1" fmla="*/ 0 h 38"/>
                <a:gd name="T2" fmla="*/ 211 w 211"/>
                <a:gd name="T3" fmla="*/ 11 h 38"/>
                <a:gd name="T4" fmla="*/ 11 w 211"/>
                <a:gd name="T5" fmla="*/ 38 h 38"/>
                <a:gd name="T6" fmla="*/ 0 w 211"/>
                <a:gd name="T7" fmla="*/ 28 h 38"/>
                <a:gd name="T8" fmla="*/ 202 w 2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8">
                  <a:moveTo>
                    <a:pt x="202" y="0"/>
                  </a:moveTo>
                  <a:lnTo>
                    <a:pt x="211" y="11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4410021" y="4899611"/>
              <a:ext cx="249141" cy="42408"/>
            </a:xfrm>
            <a:custGeom>
              <a:avLst/>
              <a:gdLst>
                <a:gd name="T0" fmla="*/ 201 w 210"/>
                <a:gd name="T1" fmla="*/ 0 h 37"/>
                <a:gd name="T2" fmla="*/ 210 w 210"/>
                <a:gd name="T3" fmla="*/ 9 h 37"/>
                <a:gd name="T4" fmla="*/ 10 w 210"/>
                <a:gd name="T5" fmla="*/ 37 h 37"/>
                <a:gd name="T6" fmla="*/ 0 w 210"/>
                <a:gd name="T7" fmla="*/ 26 h 37"/>
                <a:gd name="T8" fmla="*/ 201 w 21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7">
                  <a:moveTo>
                    <a:pt x="201" y="0"/>
                  </a:moveTo>
                  <a:lnTo>
                    <a:pt x="210" y="9"/>
                  </a:lnTo>
                  <a:lnTo>
                    <a:pt x="10" y="37"/>
                  </a:lnTo>
                  <a:lnTo>
                    <a:pt x="0" y="2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4712549" y="4584421"/>
              <a:ext cx="36778" cy="256737"/>
            </a:xfrm>
            <a:custGeom>
              <a:avLst/>
              <a:gdLst>
                <a:gd name="T0" fmla="*/ 22 w 31"/>
                <a:gd name="T1" fmla="*/ 0 h 224"/>
                <a:gd name="T2" fmla="*/ 31 w 31"/>
                <a:gd name="T3" fmla="*/ 11 h 224"/>
                <a:gd name="T4" fmla="*/ 10 w 31"/>
                <a:gd name="T5" fmla="*/ 224 h 224"/>
                <a:gd name="T6" fmla="*/ 0 w 31"/>
                <a:gd name="T7" fmla="*/ 214 h 224"/>
                <a:gd name="T8" fmla="*/ 22 w 31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4">
                  <a:moveTo>
                    <a:pt x="22" y="0"/>
                  </a:moveTo>
                  <a:lnTo>
                    <a:pt x="31" y="11"/>
                  </a:lnTo>
                  <a:lnTo>
                    <a:pt x="10" y="224"/>
                  </a:lnTo>
                  <a:lnTo>
                    <a:pt x="0" y="2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4794410" y="4665797"/>
              <a:ext cx="35592" cy="253299"/>
            </a:xfrm>
            <a:custGeom>
              <a:avLst/>
              <a:gdLst>
                <a:gd name="T0" fmla="*/ 21 w 30"/>
                <a:gd name="T1" fmla="*/ 0 h 221"/>
                <a:gd name="T2" fmla="*/ 30 w 30"/>
                <a:gd name="T3" fmla="*/ 9 h 221"/>
                <a:gd name="T4" fmla="*/ 9 w 30"/>
                <a:gd name="T5" fmla="*/ 221 h 221"/>
                <a:gd name="T6" fmla="*/ 0 w 30"/>
                <a:gd name="T7" fmla="*/ 211 h 221"/>
                <a:gd name="T8" fmla="*/ 21 w 30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21" y="0"/>
                  </a:moveTo>
                  <a:lnTo>
                    <a:pt x="30" y="9"/>
                  </a:lnTo>
                  <a:lnTo>
                    <a:pt x="9" y="221"/>
                  </a:lnTo>
                  <a:lnTo>
                    <a:pt x="0" y="2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5467091" y="5752343"/>
              <a:ext cx="363034" cy="217768"/>
            </a:xfrm>
            <a:custGeom>
              <a:avLst/>
              <a:gdLst>
                <a:gd name="T0" fmla="*/ 118 w 306"/>
                <a:gd name="T1" fmla="*/ 0 h 190"/>
                <a:gd name="T2" fmla="*/ 306 w 306"/>
                <a:gd name="T3" fmla="*/ 190 h 190"/>
                <a:gd name="T4" fmla="*/ 0 w 306"/>
                <a:gd name="T5" fmla="*/ 70 h 190"/>
                <a:gd name="T6" fmla="*/ 118 w 306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90">
                  <a:moveTo>
                    <a:pt x="118" y="0"/>
                  </a:moveTo>
                  <a:lnTo>
                    <a:pt x="306" y="190"/>
                  </a:lnTo>
                  <a:lnTo>
                    <a:pt x="0" y="7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5607084" y="5613659"/>
              <a:ext cx="223041" cy="356452"/>
            </a:xfrm>
            <a:custGeom>
              <a:avLst/>
              <a:gdLst>
                <a:gd name="T0" fmla="*/ 76 w 188"/>
                <a:gd name="T1" fmla="*/ 0 h 311"/>
                <a:gd name="T2" fmla="*/ 188 w 188"/>
                <a:gd name="T3" fmla="*/ 311 h 311"/>
                <a:gd name="T4" fmla="*/ 0 w 188"/>
                <a:gd name="T5" fmla="*/ 121 h 311"/>
                <a:gd name="T6" fmla="*/ 76 w 188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11">
                  <a:moveTo>
                    <a:pt x="76" y="0"/>
                  </a:moveTo>
                  <a:lnTo>
                    <a:pt x="188" y="311"/>
                  </a:lnTo>
                  <a:lnTo>
                    <a:pt x="0" y="12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Octagon 10"/>
          <p:cNvSpPr/>
          <p:nvPr/>
        </p:nvSpPr>
        <p:spPr>
          <a:xfrm>
            <a:off x="3122777" y="4447239"/>
            <a:ext cx="508784" cy="508784"/>
          </a:xfrm>
          <a:prstGeom prst="octagon">
            <a:avLst/>
          </a:prstGeom>
          <a:solidFill>
            <a:srgbClr val="0B98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Octagon 11"/>
          <p:cNvSpPr/>
          <p:nvPr/>
        </p:nvSpPr>
        <p:spPr>
          <a:xfrm>
            <a:off x="5734339" y="3275009"/>
            <a:ext cx="508784" cy="508784"/>
          </a:xfrm>
          <a:prstGeom prst="octagon">
            <a:avLst/>
          </a:prstGeom>
          <a:solidFill>
            <a:srgbClr val="FA79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Octagon 12"/>
          <p:cNvSpPr/>
          <p:nvPr/>
        </p:nvSpPr>
        <p:spPr>
          <a:xfrm>
            <a:off x="8657208" y="4447239"/>
            <a:ext cx="508784" cy="508784"/>
          </a:xfrm>
          <a:prstGeom prst="octagon">
            <a:avLst/>
          </a:prstGeom>
          <a:solidFill>
            <a:srgbClr val="8A0F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171145" y="1359131"/>
            <a:ext cx="177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ultan bold" pitchFamily="2" charset="-78"/>
              </a:rPr>
              <a:t>الربحية</a:t>
            </a:r>
            <a:endParaRPr lang="ar-SA" sz="540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105" name="مستطيل 104"/>
          <p:cNvSpPr/>
          <p:nvPr/>
        </p:nvSpPr>
        <p:spPr>
          <a:xfrm>
            <a:off x="259684" y="2273979"/>
            <a:ext cx="2630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 smtClean="0">
                <a:ln w="0"/>
                <a:solidFill>
                  <a:srgbClr val="0B98D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ultan bold" pitchFamily="2" charset="-78"/>
              </a:rPr>
              <a:t>أهداف أخرى</a:t>
            </a:r>
            <a:endParaRPr lang="ar-SA" sz="5400" cap="none" spc="0" dirty="0">
              <a:ln w="0"/>
              <a:solidFill>
                <a:srgbClr val="0B98D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106" name="مستطيل 105"/>
          <p:cNvSpPr/>
          <p:nvPr/>
        </p:nvSpPr>
        <p:spPr>
          <a:xfrm>
            <a:off x="9485723" y="2278922"/>
            <a:ext cx="173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 smtClean="0">
                <a:ln w="0"/>
                <a:solidFill>
                  <a:srgbClr val="8A0F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ultan bold" pitchFamily="2" charset="-78"/>
              </a:rPr>
              <a:t>المبيعات</a:t>
            </a:r>
            <a:endParaRPr lang="ar-SA" sz="5400" cap="none" spc="0" dirty="0">
              <a:ln w="0"/>
              <a:solidFill>
                <a:srgbClr val="8A0F3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11782" y="2282461"/>
            <a:ext cx="31513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العائد على الاستثمار.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تعظيم الربح.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8531852" y="3179965"/>
            <a:ext cx="338553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زيادة حجم أو قيمة المبيعات.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الحصة السوقية.</a:t>
            </a:r>
          </a:p>
        </p:txBody>
      </p:sp>
      <p:sp>
        <p:nvSpPr>
          <p:cNvPr id="108" name="مربع نص 107"/>
          <p:cNvSpPr txBox="1"/>
          <p:nvPr/>
        </p:nvSpPr>
        <p:spPr>
          <a:xfrm>
            <a:off x="70638" y="3236568"/>
            <a:ext cx="276619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مواجهة المنافسة.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استقرار الأسعار.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السيولة.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9068055" y="4133224"/>
            <a:ext cx="2649585" cy="2184882"/>
            <a:chOff x="155575" y="-2338388"/>
            <a:chExt cx="4286250" cy="4876801"/>
          </a:xfrm>
        </p:grpSpPr>
        <p:pic>
          <p:nvPicPr>
            <p:cNvPr id="3074" name="Picture 2" descr="Price Tag PNG Transparent | PNG M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-2338388"/>
              <a:ext cx="428625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مستطيل 3"/>
            <p:cNvSpPr/>
            <p:nvPr/>
          </p:nvSpPr>
          <p:spPr>
            <a:xfrm rot="1286307">
              <a:off x="796200" y="605457"/>
              <a:ext cx="2168425" cy="11678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/>
                  <a:solidFill>
                    <a:schemeClr val="tx1"/>
                  </a:solidFill>
                  <a:latin typeface="Arial Black" panose="020B0A04020102020204" pitchFamily="34" charset="0"/>
                </a:rPr>
                <a:t>10 BD</a:t>
              </a:r>
              <a:endParaRPr lang="ar-SA" sz="2800" b="0" cap="none" spc="0" dirty="0">
                <a:ln w="0"/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رابط مستقيم 7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2" grpId="0"/>
      <p:bldP spid="105" grpId="0"/>
      <p:bldP spid="106" grpId="0"/>
      <p:bldP spid="3" grpId="0"/>
      <p:bldP spid="10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4500" lvl="0" indent="-444500"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320823" y="373776"/>
            <a:ext cx="3183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طرق التسعير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32">
            <a:extLst>
              <a:ext uri="{FF2B5EF4-FFF2-40B4-BE49-F238E27FC236}">
                <a16:creationId xmlns="" xmlns:a16="http://schemas.microsoft.com/office/drawing/2014/main" id="{FE0EECFA-B504-42DA-B108-B64044945CF4}"/>
              </a:ext>
            </a:extLst>
          </p:cNvPr>
          <p:cNvSpPr/>
          <p:nvPr/>
        </p:nvSpPr>
        <p:spPr>
          <a:xfrm>
            <a:off x="170703" y="3832410"/>
            <a:ext cx="11913037" cy="6143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Rectangle 83">
            <a:extLst>
              <a:ext uri="{FF2B5EF4-FFF2-40B4-BE49-F238E27FC236}">
                <a16:creationId xmlns="" xmlns:a16="http://schemas.microsoft.com/office/drawing/2014/main" id="{8F256691-08C3-4242-A057-527087ABA609}"/>
              </a:ext>
            </a:extLst>
          </p:cNvPr>
          <p:cNvSpPr/>
          <p:nvPr/>
        </p:nvSpPr>
        <p:spPr>
          <a:xfrm>
            <a:off x="170704" y="4337237"/>
            <a:ext cx="11916000" cy="1095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657D406-50AF-4C5A-832C-30FF0BA150E3}"/>
              </a:ext>
            </a:extLst>
          </p:cNvPr>
          <p:cNvGrpSpPr/>
          <p:nvPr/>
        </p:nvGrpSpPr>
        <p:grpSpPr>
          <a:xfrm>
            <a:off x="1094996" y="3584761"/>
            <a:ext cx="1126331" cy="1752600"/>
            <a:chOff x="1498601" y="2762250"/>
            <a:chExt cx="1501774" cy="2336800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DFC95697-3931-4F11-9F42-0E9E37488E5B}"/>
                </a:ext>
              </a:extLst>
            </p:cNvPr>
            <p:cNvGrpSpPr/>
            <p:nvPr/>
          </p:nvGrpSpPr>
          <p:grpSpPr>
            <a:xfrm>
              <a:off x="1498601" y="2762250"/>
              <a:ext cx="1346200" cy="2336800"/>
              <a:chOff x="1498601" y="2425700"/>
              <a:chExt cx="1346200" cy="2336800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5DD2ECB8-06DF-4617-874C-D73B7807E7E1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057781F2-A382-4673-BA71-D30F5419A2A5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863600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800" dirty="0" smtClean="0">
                    <a:solidFill>
                      <a:schemeClr val="tx1"/>
                    </a:solidFill>
                    <a:cs typeface="Sultan bold" pitchFamily="2" charset="-78"/>
                  </a:rPr>
                  <a:t>عيوب</a:t>
                </a:r>
                <a:endParaRPr lang="en-US" sz="2800" dirty="0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  <p:sp>
          <p:nvSpPr>
            <p:cNvPr id="36" name="Right Triangle 35">
              <a:extLst>
                <a:ext uri="{FF2B5EF4-FFF2-40B4-BE49-F238E27FC236}">
                  <a16:creationId xmlns="" xmlns:a16="http://schemas.microsoft.com/office/drawing/2014/main" id="{D0DE5505-099E-473E-9946-C97601FAFD1E}"/>
                </a:ext>
              </a:extLst>
            </p:cNvPr>
            <p:cNvSpPr/>
            <p:nvPr/>
          </p:nvSpPr>
          <p:spPr>
            <a:xfrm>
              <a:off x="2844801" y="2762250"/>
              <a:ext cx="155574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39" name="Group 73">
            <a:extLst>
              <a:ext uri="{FF2B5EF4-FFF2-40B4-BE49-F238E27FC236}">
                <a16:creationId xmlns="" xmlns:a16="http://schemas.microsoft.com/office/drawing/2014/main" id="{1A0CE8C1-644F-407A-AEC6-D7778D669D39}"/>
              </a:ext>
            </a:extLst>
          </p:cNvPr>
          <p:cNvGrpSpPr/>
          <p:nvPr/>
        </p:nvGrpSpPr>
        <p:grpSpPr>
          <a:xfrm>
            <a:off x="6603337" y="3584761"/>
            <a:ext cx="1126331" cy="1752600"/>
            <a:chOff x="1498601" y="2762250"/>
            <a:chExt cx="1501774" cy="2336800"/>
          </a:xfrm>
        </p:grpSpPr>
        <p:grpSp>
          <p:nvGrpSpPr>
            <p:cNvPr id="40" name="Group 74">
              <a:extLst>
                <a:ext uri="{FF2B5EF4-FFF2-40B4-BE49-F238E27FC236}">
                  <a16:creationId xmlns="" xmlns:a16="http://schemas.microsoft.com/office/drawing/2014/main" id="{12123CC2-F887-4AB6-8DA3-1A4567E22C13}"/>
                </a:ext>
              </a:extLst>
            </p:cNvPr>
            <p:cNvGrpSpPr/>
            <p:nvPr/>
          </p:nvGrpSpPr>
          <p:grpSpPr>
            <a:xfrm>
              <a:off x="1498601" y="2762250"/>
              <a:ext cx="1346200" cy="2336800"/>
              <a:chOff x="1498601" y="2425700"/>
              <a:chExt cx="1346200" cy="2336800"/>
            </a:xfrm>
          </p:grpSpPr>
          <p:sp>
            <p:nvSpPr>
              <p:cNvPr id="42" name="Freeform: Shape 76">
                <a:extLst>
                  <a:ext uri="{FF2B5EF4-FFF2-40B4-BE49-F238E27FC236}">
                    <a16:creationId xmlns="" xmlns:a16="http://schemas.microsoft.com/office/drawing/2014/main" id="{67BD416B-FBBB-4DF4-AFF4-E729CCC05F01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ectangle: Rounded Corners 77">
                <a:extLst>
                  <a:ext uri="{FF2B5EF4-FFF2-40B4-BE49-F238E27FC236}">
                    <a16:creationId xmlns="" xmlns:a16="http://schemas.microsoft.com/office/drawing/2014/main" id="{5AF6C3D2-AEC5-4577-84C4-BDBB085B3C16}"/>
                  </a:ext>
                </a:extLst>
              </p:cNvPr>
              <p:cNvSpPr/>
              <p:nvPr/>
            </p:nvSpPr>
            <p:spPr>
              <a:xfrm>
                <a:off x="1498601" y="2425700"/>
                <a:ext cx="1346200" cy="863600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200" dirty="0" smtClean="0">
                    <a:solidFill>
                      <a:schemeClr val="tx1"/>
                    </a:solidFill>
                    <a:cs typeface="Sultan bold" pitchFamily="2" charset="-78"/>
                  </a:rPr>
                  <a:t>أهداف الطريقة</a:t>
                </a:r>
                <a:endParaRPr lang="en-US" sz="2200" dirty="0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  <p:sp>
          <p:nvSpPr>
            <p:cNvPr id="41" name="Right Triangle 75">
              <a:extLst>
                <a:ext uri="{FF2B5EF4-FFF2-40B4-BE49-F238E27FC236}">
                  <a16:creationId xmlns="" xmlns:a16="http://schemas.microsoft.com/office/drawing/2014/main" id="{7C3CDB97-D109-49CF-A595-DFB36E592685}"/>
                </a:ext>
              </a:extLst>
            </p:cNvPr>
            <p:cNvSpPr/>
            <p:nvPr/>
          </p:nvSpPr>
          <p:spPr>
            <a:xfrm>
              <a:off x="2844801" y="2762250"/>
              <a:ext cx="155574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44" name="Group 38">
            <a:extLst>
              <a:ext uri="{FF2B5EF4-FFF2-40B4-BE49-F238E27FC236}">
                <a16:creationId xmlns="" xmlns:a16="http://schemas.microsoft.com/office/drawing/2014/main" id="{52B0FF28-3F07-4CF3-99B8-3BC083F788C3}"/>
              </a:ext>
            </a:extLst>
          </p:cNvPr>
          <p:cNvGrpSpPr/>
          <p:nvPr/>
        </p:nvGrpSpPr>
        <p:grpSpPr>
          <a:xfrm>
            <a:off x="3755085" y="2941823"/>
            <a:ext cx="1126236" cy="1752600"/>
            <a:chOff x="3924301" y="1905000"/>
            <a:chExt cx="1501648" cy="2336800"/>
          </a:xfrm>
        </p:grpSpPr>
        <p:grpSp>
          <p:nvGrpSpPr>
            <p:cNvPr id="45" name="Group 39">
              <a:extLst>
                <a:ext uri="{FF2B5EF4-FFF2-40B4-BE49-F238E27FC236}">
                  <a16:creationId xmlns="" xmlns:a16="http://schemas.microsoft.com/office/drawing/2014/main" id="{ACF86359-720F-46CC-B4B4-EB2E6775D4D4}"/>
                </a:ext>
              </a:extLst>
            </p:cNvPr>
            <p:cNvGrpSpPr/>
            <p:nvPr/>
          </p:nvGrpSpPr>
          <p:grpSpPr>
            <a:xfrm>
              <a:off x="3924301" y="1905000"/>
              <a:ext cx="1346200" cy="2336800"/>
              <a:chOff x="3924301" y="1162050"/>
              <a:chExt cx="1346200" cy="2336800"/>
            </a:xfrm>
          </p:grpSpPr>
          <p:sp>
            <p:nvSpPr>
              <p:cNvPr id="47" name="Freeform: Shape 41">
                <a:extLst>
                  <a:ext uri="{FF2B5EF4-FFF2-40B4-BE49-F238E27FC236}">
                    <a16:creationId xmlns="" xmlns:a16="http://schemas.microsoft.com/office/drawing/2014/main" id="{F7A2EB4F-2E51-4580-9D85-E3C61DDC726C}"/>
                  </a:ext>
                </a:extLst>
              </p:cNvPr>
              <p:cNvSpPr/>
              <p:nvPr/>
            </p:nvSpPr>
            <p:spPr>
              <a:xfrm rot="10800000">
                <a:off x="3924301" y="116205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Rectangle: Rounded Corners 72">
                <a:extLst>
                  <a:ext uri="{FF2B5EF4-FFF2-40B4-BE49-F238E27FC236}">
                    <a16:creationId xmlns="" xmlns:a16="http://schemas.microsoft.com/office/drawing/2014/main" id="{9D4D1D65-0658-4491-A44E-FADBF3EF69B2}"/>
                  </a:ext>
                </a:extLst>
              </p:cNvPr>
              <p:cNvSpPr/>
              <p:nvPr/>
            </p:nvSpPr>
            <p:spPr>
              <a:xfrm>
                <a:off x="3924301" y="2635250"/>
                <a:ext cx="1346200" cy="863600"/>
              </a:xfrm>
              <a:prstGeom prst="roundRect">
                <a:avLst>
                  <a:gd name="adj" fmla="val 0"/>
                </a:avLst>
              </a:prstGeom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800" dirty="0" smtClean="0">
                    <a:solidFill>
                      <a:schemeClr val="tx1"/>
                    </a:solidFill>
                    <a:cs typeface="Sultan bold" pitchFamily="2" charset="-78"/>
                  </a:rPr>
                  <a:t>مزايا</a:t>
                </a:r>
                <a:endParaRPr lang="en-US" sz="2800" dirty="0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  <p:sp>
          <p:nvSpPr>
            <p:cNvPr id="46" name="Right Triangle 40">
              <a:extLst>
                <a:ext uri="{FF2B5EF4-FFF2-40B4-BE49-F238E27FC236}">
                  <a16:creationId xmlns="" xmlns:a16="http://schemas.microsoft.com/office/drawing/2014/main" id="{25EA9D01-5DC6-4B84-B3F5-6FC87A1CB357}"/>
                </a:ext>
              </a:extLst>
            </p:cNvPr>
            <p:cNvSpPr/>
            <p:nvPr/>
          </p:nvSpPr>
          <p:spPr>
            <a:xfrm rot="10800000" flipH="1">
              <a:off x="5270501" y="3911600"/>
              <a:ext cx="155448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49" name="Group 78">
            <a:extLst>
              <a:ext uri="{FF2B5EF4-FFF2-40B4-BE49-F238E27FC236}">
                <a16:creationId xmlns="" xmlns:a16="http://schemas.microsoft.com/office/drawing/2014/main" id="{9FB24108-1187-40DB-B474-36AC69F790B4}"/>
              </a:ext>
            </a:extLst>
          </p:cNvPr>
          <p:cNvGrpSpPr/>
          <p:nvPr/>
        </p:nvGrpSpPr>
        <p:grpSpPr>
          <a:xfrm>
            <a:off x="9572716" y="2941823"/>
            <a:ext cx="1126236" cy="1752600"/>
            <a:chOff x="3924301" y="1905000"/>
            <a:chExt cx="1501648" cy="2336800"/>
          </a:xfrm>
        </p:grpSpPr>
        <p:grpSp>
          <p:nvGrpSpPr>
            <p:cNvPr id="50" name="Group 79">
              <a:extLst>
                <a:ext uri="{FF2B5EF4-FFF2-40B4-BE49-F238E27FC236}">
                  <a16:creationId xmlns="" xmlns:a16="http://schemas.microsoft.com/office/drawing/2014/main" id="{C7C5C868-8EB2-4D47-8A6B-4304BC173061}"/>
                </a:ext>
              </a:extLst>
            </p:cNvPr>
            <p:cNvGrpSpPr/>
            <p:nvPr/>
          </p:nvGrpSpPr>
          <p:grpSpPr>
            <a:xfrm>
              <a:off x="3924301" y="1905000"/>
              <a:ext cx="1346200" cy="2336800"/>
              <a:chOff x="3924301" y="1162050"/>
              <a:chExt cx="1346200" cy="2336800"/>
            </a:xfrm>
          </p:grpSpPr>
          <p:sp>
            <p:nvSpPr>
              <p:cNvPr id="52" name="Freeform: Shape 81">
                <a:extLst>
                  <a:ext uri="{FF2B5EF4-FFF2-40B4-BE49-F238E27FC236}">
                    <a16:creationId xmlns="" xmlns:a16="http://schemas.microsoft.com/office/drawing/2014/main" id="{69A0E200-623E-4646-A1FC-25536F2C101A}"/>
                  </a:ext>
                </a:extLst>
              </p:cNvPr>
              <p:cNvSpPr/>
              <p:nvPr/>
            </p:nvSpPr>
            <p:spPr>
              <a:xfrm rot="10800000">
                <a:off x="3924301" y="1162050"/>
                <a:ext cx="1346200" cy="2336800"/>
              </a:xfrm>
              <a:custGeom>
                <a:avLst/>
                <a:gdLst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1216025 w 1346200"/>
                  <a:gd name="connsiteY6" fmla="*/ 1727200 h 2336800"/>
                  <a:gd name="connsiteX7" fmla="*/ 673100 w 1346200"/>
                  <a:gd name="connsiteY7" fmla="*/ 2336800 h 2336800"/>
                  <a:gd name="connsiteX8" fmla="*/ 130175 w 1346200"/>
                  <a:gd name="connsiteY8" fmla="*/ 1727200 h 2336800"/>
                  <a:gd name="connsiteX9" fmla="*/ 134965 w 1346200"/>
                  <a:gd name="connsiteY9" fmla="*/ 1727200 h 2336800"/>
                  <a:gd name="connsiteX10" fmla="*/ 77108 w 1346200"/>
                  <a:gd name="connsiteY10" fmla="*/ 1688192 h 2336800"/>
                  <a:gd name="connsiteX11" fmla="*/ 0 w 1346200"/>
                  <a:gd name="connsiteY11" fmla="*/ 1502037 h 2336800"/>
                  <a:gd name="connsiteX12" fmla="*/ 0 w 1346200"/>
                  <a:gd name="connsiteY12" fmla="*/ 263263 h 2336800"/>
                  <a:gd name="connsiteX13" fmla="*/ 263263 w 1346200"/>
                  <a:gd name="connsiteY13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1211235 w 1346200"/>
                  <a:gd name="connsiteY5" fmla="*/ 1727200 h 2336800"/>
                  <a:gd name="connsiteX6" fmla="*/ 673100 w 1346200"/>
                  <a:gd name="connsiteY6" fmla="*/ 2336800 h 2336800"/>
                  <a:gd name="connsiteX7" fmla="*/ 130175 w 1346200"/>
                  <a:gd name="connsiteY7" fmla="*/ 1727200 h 2336800"/>
                  <a:gd name="connsiteX8" fmla="*/ 134965 w 1346200"/>
                  <a:gd name="connsiteY8" fmla="*/ 1727200 h 2336800"/>
                  <a:gd name="connsiteX9" fmla="*/ 77108 w 1346200"/>
                  <a:gd name="connsiteY9" fmla="*/ 1688192 h 2336800"/>
                  <a:gd name="connsiteX10" fmla="*/ 0 w 1346200"/>
                  <a:gd name="connsiteY10" fmla="*/ 1502037 h 2336800"/>
                  <a:gd name="connsiteX11" fmla="*/ 0 w 1346200"/>
                  <a:gd name="connsiteY11" fmla="*/ 263263 h 2336800"/>
                  <a:gd name="connsiteX12" fmla="*/ 263263 w 1346200"/>
                  <a:gd name="connsiteY12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134965 w 1346200"/>
                  <a:gd name="connsiteY7" fmla="*/ 1727200 h 2336800"/>
                  <a:gd name="connsiteX8" fmla="*/ 77108 w 1346200"/>
                  <a:gd name="connsiteY8" fmla="*/ 1688192 h 2336800"/>
                  <a:gd name="connsiteX9" fmla="*/ 0 w 1346200"/>
                  <a:gd name="connsiteY9" fmla="*/ 1502037 h 2336800"/>
                  <a:gd name="connsiteX10" fmla="*/ 0 w 1346200"/>
                  <a:gd name="connsiteY10" fmla="*/ 263263 h 2336800"/>
                  <a:gd name="connsiteX11" fmla="*/ 263263 w 1346200"/>
                  <a:gd name="connsiteY11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130175 w 1346200"/>
                  <a:gd name="connsiteY6" fmla="*/ 1727200 h 2336800"/>
                  <a:gd name="connsiteX7" fmla="*/ 77108 w 1346200"/>
                  <a:gd name="connsiteY7" fmla="*/ 1688192 h 2336800"/>
                  <a:gd name="connsiteX8" fmla="*/ 0 w 1346200"/>
                  <a:gd name="connsiteY8" fmla="*/ 1502037 h 2336800"/>
                  <a:gd name="connsiteX9" fmla="*/ 0 w 1346200"/>
                  <a:gd name="connsiteY9" fmla="*/ 263263 h 2336800"/>
                  <a:gd name="connsiteX10" fmla="*/ 263263 w 1346200"/>
                  <a:gd name="connsiteY10" fmla="*/ 0 h 2336800"/>
                  <a:gd name="connsiteX0" fmla="*/ 263263 w 1346200"/>
                  <a:gd name="connsiteY0" fmla="*/ 0 h 2336800"/>
                  <a:gd name="connsiteX1" fmla="*/ 1082937 w 1346200"/>
                  <a:gd name="connsiteY1" fmla="*/ 0 h 2336800"/>
                  <a:gd name="connsiteX2" fmla="*/ 1346200 w 1346200"/>
                  <a:gd name="connsiteY2" fmla="*/ 263263 h 2336800"/>
                  <a:gd name="connsiteX3" fmla="*/ 1346200 w 1346200"/>
                  <a:gd name="connsiteY3" fmla="*/ 1502037 h 2336800"/>
                  <a:gd name="connsiteX4" fmla="*/ 1269092 w 1346200"/>
                  <a:gd name="connsiteY4" fmla="*/ 1688192 h 2336800"/>
                  <a:gd name="connsiteX5" fmla="*/ 673100 w 1346200"/>
                  <a:gd name="connsiteY5" fmla="*/ 2336800 h 2336800"/>
                  <a:gd name="connsiteX6" fmla="*/ 77108 w 1346200"/>
                  <a:gd name="connsiteY6" fmla="*/ 1688192 h 2336800"/>
                  <a:gd name="connsiteX7" fmla="*/ 0 w 1346200"/>
                  <a:gd name="connsiteY7" fmla="*/ 1502037 h 2336800"/>
                  <a:gd name="connsiteX8" fmla="*/ 0 w 1346200"/>
                  <a:gd name="connsiteY8" fmla="*/ 263263 h 2336800"/>
                  <a:gd name="connsiteX9" fmla="*/ 263263 w 1346200"/>
                  <a:gd name="connsiteY9" fmla="*/ 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00" h="2336800">
                    <a:moveTo>
                      <a:pt x="263263" y="0"/>
                    </a:moveTo>
                    <a:lnTo>
                      <a:pt x="1082937" y="0"/>
                    </a:lnTo>
                    <a:cubicBezTo>
                      <a:pt x="1228333" y="0"/>
                      <a:pt x="1346200" y="117867"/>
                      <a:pt x="1346200" y="263263"/>
                    </a:cubicBezTo>
                    <a:lnTo>
                      <a:pt x="1346200" y="1502037"/>
                    </a:lnTo>
                    <a:cubicBezTo>
                      <a:pt x="1346200" y="1574735"/>
                      <a:pt x="1316733" y="1640551"/>
                      <a:pt x="1269092" y="1688192"/>
                    </a:cubicBezTo>
                    <a:lnTo>
                      <a:pt x="673100" y="2336800"/>
                    </a:lnTo>
                    <a:lnTo>
                      <a:pt x="77108" y="1688192"/>
                    </a:lnTo>
                    <a:cubicBezTo>
                      <a:pt x="29467" y="1640551"/>
                      <a:pt x="0" y="1574735"/>
                      <a:pt x="0" y="1502037"/>
                    </a:cubicBezTo>
                    <a:lnTo>
                      <a:pt x="0" y="263263"/>
                    </a:lnTo>
                    <a:cubicBezTo>
                      <a:pt x="0" y="117867"/>
                      <a:pt x="117867" y="0"/>
                      <a:pt x="263263" y="0"/>
                    </a:cubicBezTo>
                    <a:close/>
                  </a:path>
                </a:pathLst>
              </a:custGeom>
              <a:solidFill>
                <a:srgbClr val="6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ectangle: Rounded Corners 82">
                <a:extLst>
                  <a:ext uri="{FF2B5EF4-FFF2-40B4-BE49-F238E27FC236}">
                    <a16:creationId xmlns="" xmlns:a16="http://schemas.microsoft.com/office/drawing/2014/main" id="{4F120EF5-6B93-4205-B16F-D81E9453E0A6}"/>
                  </a:ext>
                </a:extLst>
              </p:cNvPr>
              <p:cNvSpPr/>
              <p:nvPr/>
            </p:nvSpPr>
            <p:spPr>
              <a:xfrm>
                <a:off x="3924301" y="2635250"/>
                <a:ext cx="1346200" cy="863600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ar-BH" sz="2200" dirty="0" smtClean="0">
                    <a:cs typeface="Sultan bold" pitchFamily="2" charset="-78"/>
                  </a:rPr>
                  <a:t>أساس الطريقة</a:t>
                </a:r>
                <a:endParaRPr lang="en-US" sz="2200" dirty="0">
                  <a:cs typeface="Sultan bold" pitchFamily="2" charset="-78"/>
                </a:endParaRPr>
              </a:p>
            </p:txBody>
          </p:sp>
        </p:grpSp>
        <p:sp>
          <p:nvSpPr>
            <p:cNvPr id="51" name="Right Triangle 80">
              <a:extLst>
                <a:ext uri="{FF2B5EF4-FFF2-40B4-BE49-F238E27FC236}">
                  <a16:creationId xmlns="" xmlns:a16="http://schemas.microsoft.com/office/drawing/2014/main" id="{C73B51FB-18CE-47CF-8EC7-25102D1DBBA3}"/>
                </a:ext>
              </a:extLst>
            </p:cNvPr>
            <p:cNvSpPr/>
            <p:nvPr/>
          </p:nvSpPr>
          <p:spPr>
            <a:xfrm rot="10800000" flipH="1">
              <a:off x="5270501" y="3911600"/>
              <a:ext cx="155448" cy="33020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54" name="Graphic 85" descr="Puzzle">
            <a:extLst>
              <a:ext uri="{FF2B5EF4-FFF2-40B4-BE49-F238E27FC236}">
                <a16:creationId xmlns="" xmlns:a16="http://schemas.microsoft.com/office/drawing/2014/main" id="{2FC8EB36-1FB5-40DD-A5F7-BF69130D53E6}"/>
              </a:ext>
            </a:extLst>
          </p:cNvPr>
          <p:cNvSpPr/>
          <p:nvPr/>
        </p:nvSpPr>
        <p:spPr>
          <a:xfrm>
            <a:off x="9762770" y="3337112"/>
            <a:ext cx="571500" cy="571500"/>
          </a:xfrm>
          <a:custGeom>
            <a:avLst/>
            <a:gdLst>
              <a:gd name="connsiteX0" fmla="*/ 492443 w 762000"/>
              <a:gd name="connsiteY0" fmla="*/ 578168 h 762000"/>
              <a:gd name="connsiteX1" fmla="*/ 451485 w 762000"/>
              <a:gd name="connsiteY1" fmla="*/ 452438 h 762000"/>
              <a:gd name="connsiteX2" fmla="*/ 458153 w 762000"/>
              <a:gd name="connsiteY2" fmla="*/ 445770 h 762000"/>
              <a:gd name="connsiteX3" fmla="*/ 585788 w 762000"/>
              <a:gd name="connsiteY3" fmla="*/ 484823 h 762000"/>
              <a:gd name="connsiteX4" fmla="*/ 653415 w 762000"/>
              <a:gd name="connsiteY4" fmla="*/ 539115 h 762000"/>
              <a:gd name="connsiteX5" fmla="*/ 762000 w 762000"/>
              <a:gd name="connsiteY5" fmla="*/ 430530 h 762000"/>
              <a:gd name="connsiteX6" fmla="*/ 600075 w 762000"/>
              <a:gd name="connsiteY6" fmla="*/ 268605 h 762000"/>
              <a:gd name="connsiteX7" fmla="*/ 654368 w 762000"/>
              <a:gd name="connsiteY7" fmla="*/ 200978 h 762000"/>
              <a:gd name="connsiteX8" fmla="*/ 693420 w 762000"/>
              <a:gd name="connsiteY8" fmla="*/ 73343 h 762000"/>
              <a:gd name="connsiteX9" fmla="*/ 686753 w 762000"/>
              <a:gd name="connsiteY9" fmla="*/ 66675 h 762000"/>
              <a:gd name="connsiteX10" fmla="*/ 561023 w 762000"/>
              <a:gd name="connsiteY10" fmla="*/ 107632 h 762000"/>
              <a:gd name="connsiteX11" fmla="*/ 493395 w 762000"/>
              <a:gd name="connsiteY11" fmla="*/ 161925 h 762000"/>
              <a:gd name="connsiteX12" fmla="*/ 331470 w 762000"/>
              <a:gd name="connsiteY12" fmla="*/ 0 h 762000"/>
              <a:gd name="connsiteX13" fmla="*/ 221933 w 762000"/>
              <a:gd name="connsiteY13" fmla="*/ 108585 h 762000"/>
              <a:gd name="connsiteX14" fmla="*/ 276225 w 762000"/>
              <a:gd name="connsiteY14" fmla="*/ 176213 h 762000"/>
              <a:gd name="connsiteX15" fmla="*/ 317183 w 762000"/>
              <a:gd name="connsiteY15" fmla="*/ 301943 h 762000"/>
              <a:gd name="connsiteX16" fmla="*/ 310515 w 762000"/>
              <a:gd name="connsiteY16" fmla="*/ 308610 h 762000"/>
              <a:gd name="connsiteX17" fmla="*/ 182880 w 762000"/>
              <a:gd name="connsiteY17" fmla="*/ 269558 h 762000"/>
              <a:gd name="connsiteX18" fmla="*/ 115253 w 762000"/>
              <a:gd name="connsiteY18" fmla="*/ 215265 h 762000"/>
              <a:gd name="connsiteX19" fmla="*/ 0 w 762000"/>
              <a:gd name="connsiteY19" fmla="*/ 331470 h 762000"/>
              <a:gd name="connsiteX20" fmla="*/ 161925 w 762000"/>
              <a:gd name="connsiteY20" fmla="*/ 493395 h 762000"/>
              <a:gd name="connsiteX21" fmla="*/ 107632 w 762000"/>
              <a:gd name="connsiteY21" fmla="*/ 561023 h 762000"/>
              <a:gd name="connsiteX22" fmla="*/ 68580 w 762000"/>
              <a:gd name="connsiteY22" fmla="*/ 688658 h 762000"/>
              <a:gd name="connsiteX23" fmla="*/ 75248 w 762000"/>
              <a:gd name="connsiteY23" fmla="*/ 695325 h 762000"/>
              <a:gd name="connsiteX24" fmla="*/ 200978 w 762000"/>
              <a:gd name="connsiteY24" fmla="*/ 654368 h 762000"/>
              <a:gd name="connsiteX25" fmla="*/ 268605 w 762000"/>
              <a:gd name="connsiteY25" fmla="*/ 600075 h 762000"/>
              <a:gd name="connsiteX26" fmla="*/ 430530 w 762000"/>
              <a:gd name="connsiteY26" fmla="*/ 762000 h 762000"/>
              <a:gd name="connsiteX27" fmla="*/ 546735 w 762000"/>
              <a:gd name="connsiteY27" fmla="*/ 645795 h 762000"/>
              <a:gd name="connsiteX28" fmla="*/ 492443 w 762000"/>
              <a:gd name="connsiteY28" fmla="*/ 57816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0" h="762000">
                <a:moveTo>
                  <a:pt x="492443" y="578168"/>
                </a:moveTo>
                <a:cubicBezTo>
                  <a:pt x="429578" y="580073"/>
                  <a:pt x="406718" y="499110"/>
                  <a:pt x="451485" y="452438"/>
                </a:cubicBezTo>
                <a:lnTo>
                  <a:pt x="458153" y="445770"/>
                </a:lnTo>
                <a:cubicBezTo>
                  <a:pt x="504825" y="401003"/>
                  <a:pt x="587693" y="421958"/>
                  <a:pt x="585788" y="484823"/>
                </a:cubicBezTo>
                <a:cubicBezTo>
                  <a:pt x="584835" y="521018"/>
                  <a:pt x="627698" y="564833"/>
                  <a:pt x="653415" y="539115"/>
                </a:cubicBezTo>
                <a:lnTo>
                  <a:pt x="762000" y="430530"/>
                </a:lnTo>
                <a:lnTo>
                  <a:pt x="600075" y="268605"/>
                </a:lnTo>
                <a:cubicBezTo>
                  <a:pt x="574358" y="242888"/>
                  <a:pt x="618173" y="200025"/>
                  <a:pt x="654368" y="200978"/>
                </a:cubicBezTo>
                <a:cubicBezTo>
                  <a:pt x="717233" y="202883"/>
                  <a:pt x="738188" y="120015"/>
                  <a:pt x="693420" y="73343"/>
                </a:cubicBezTo>
                <a:lnTo>
                  <a:pt x="686753" y="66675"/>
                </a:lnTo>
                <a:cubicBezTo>
                  <a:pt x="640080" y="21908"/>
                  <a:pt x="559118" y="44768"/>
                  <a:pt x="561023" y="107632"/>
                </a:cubicBezTo>
                <a:cubicBezTo>
                  <a:pt x="561975" y="143828"/>
                  <a:pt x="519113" y="187643"/>
                  <a:pt x="493395" y="161925"/>
                </a:cubicBezTo>
                <a:lnTo>
                  <a:pt x="331470" y="0"/>
                </a:lnTo>
                <a:lnTo>
                  <a:pt x="221933" y="108585"/>
                </a:lnTo>
                <a:cubicBezTo>
                  <a:pt x="196215" y="134303"/>
                  <a:pt x="240030" y="177165"/>
                  <a:pt x="276225" y="176213"/>
                </a:cubicBezTo>
                <a:cubicBezTo>
                  <a:pt x="339090" y="174308"/>
                  <a:pt x="361950" y="255270"/>
                  <a:pt x="317183" y="301943"/>
                </a:cubicBezTo>
                <a:lnTo>
                  <a:pt x="310515" y="308610"/>
                </a:lnTo>
                <a:cubicBezTo>
                  <a:pt x="263843" y="353378"/>
                  <a:pt x="180975" y="332423"/>
                  <a:pt x="182880" y="269558"/>
                </a:cubicBezTo>
                <a:cubicBezTo>
                  <a:pt x="183833" y="233363"/>
                  <a:pt x="140970" y="189548"/>
                  <a:pt x="115253" y="215265"/>
                </a:cubicBezTo>
                <a:lnTo>
                  <a:pt x="0" y="331470"/>
                </a:lnTo>
                <a:lnTo>
                  <a:pt x="161925" y="493395"/>
                </a:lnTo>
                <a:cubicBezTo>
                  <a:pt x="187643" y="519113"/>
                  <a:pt x="143828" y="561975"/>
                  <a:pt x="107632" y="561023"/>
                </a:cubicBezTo>
                <a:cubicBezTo>
                  <a:pt x="44768" y="559118"/>
                  <a:pt x="23813" y="641985"/>
                  <a:pt x="68580" y="688658"/>
                </a:cubicBezTo>
                <a:lnTo>
                  <a:pt x="75248" y="695325"/>
                </a:lnTo>
                <a:cubicBezTo>
                  <a:pt x="121920" y="740093"/>
                  <a:pt x="202883" y="717233"/>
                  <a:pt x="200978" y="654368"/>
                </a:cubicBezTo>
                <a:cubicBezTo>
                  <a:pt x="200025" y="618173"/>
                  <a:pt x="242888" y="574358"/>
                  <a:pt x="268605" y="600075"/>
                </a:cubicBezTo>
                <a:lnTo>
                  <a:pt x="430530" y="762000"/>
                </a:lnTo>
                <a:lnTo>
                  <a:pt x="546735" y="645795"/>
                </a:lnTo>
                <a:cubicBezTo>
                  <a:pt x="572453" y="620078"/>
                  <a:pt x="529590" y="577215"/>
                  <a:pt x="492443" y="57816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" name="مستطيل 2"/>
          <p:cNvSpPr/>
          <p:nvPr/>
        </p:nvSpPr>
        <p:spPr>
          <a:xfrm>
            <a:off x="3212412" y="1323213"/>
            <a:ext cx="5192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التسعير على أساس التكلفة     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440751" y="2116488"/>
            <a:ext cx="3203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إضافة نسبة معينة أو هامش ربح محدد إلى التكلفة.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 descr="White Strategy Icon PNG Transparent Background, Free Download #29199 - 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74" y="4232461"/>
            <a:ext cx="974579" cy="9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con 02 - - Thumbs Up Icon White Clipart - Full Size Clipart (#1553698) - 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3074" y="4411053"/>
            <a:ext cx="653494" cy="6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5" y="3230169"/>
            <a:ext cx="742522" cy="74252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907809" y="5405414"/>
            <a:ext cx="2400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الوصول إلى إجمالي ربح معين.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11941" y="2108499"/>
            <a:ext cx="4832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طريقة محددة وواضحة لتحديد السعر.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تضمن تحقيق الربح المستهدف.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154884" y="5337361"/>
            <a:ext cx="4635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قد يصعب تحديد التكاليف في بعض الأحيان.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تأخذ في الاعتبار قدرة المستهلك على الدفع.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7" name="Group 35">
            <a:extLst>
              <a:ext uri="{FF2B5EF4-FFF2-40B4-BE49-F238E27FC236}">
                <a16:creationId xmlns="" xmlns:a16="http://schemas.microsoft.com/office/drawing/2014/main" id="{15D49C71-4750-4624-86C5-B3D1E5B3656B}"/>
              </a:ext>
            </a:extLst>
          </p:cNvPr>
          <p:cNvGrpSpPr/>
          <p:nvPr/>
        </p:nvGrpSpPr>
        <p:grpSpPr>
          <a:xfrm>
            <a:off x="1750116" y="1164303"/>
            <a:ext cx="877707" cy="877699"/>
            <a:chOff x="4989992" y="1777609"/>
            <a:chExt cx="894086" cy="894079"/>
          </a:xfrm>
        </p:grpSpPr>
        <p:sp>
          <p:nvSpPr>
            <p:cNvPr id="58" name="Circle">
              <a:extLst>
                <a:ext uri="{FF2B5EF4-FFF2-40B4-BE49-F238E27FC236}">
                  <a16:creationId xmlns="" xmlns:a16="http://schemas.microsoft.com/office/drawing/2014/main" id="{42033E04-F6C6-4BBB-83B1-727E5A2E14A2}"/>
                </a:ext>
              </a:extLst>
            </p:cNvPr>
            <p:cNvSpPr/>
            <p:nvPr/>
          </p:nvSpPr>
          <p:spPr>
            <a:xfrm>
              <a:off x="4989992" y="1777609"/>
              <a:ext cx="894086" cy="8940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00"/>
            </a:p>
          </p:txBody>
        </p:sp>
        <p:sp>
          <p:nvSpPr>
            <p:cNvPr id="59" name="Shape">
              <a:extLst>
                <a:ext uri="{FF2B5EF4-FFF2-40B4-BE49-F238E27FC236}">
                  <a16:creationId xmlns="" xmlns:a16="http://schemas.microsoft.com/office/drawing/2014/main" id="{926F8C93-0A47-46D6-839C-43023CC2792A}"/>
                </a:ext>
              </a:extLst>
            </p:cNvPr>
            <p:cNvSpPr/>
            <p:nvPr/>
          </p:nvSpPr>
          <p:spPr>
            <a:xfrm>
              <a:off x="5116992" y="1891909"/>
              <a:ext cx="641972" cy="64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3" h="19223" extrusionOk="0">
                  <a:moveTo>
                    <a:pt x="18700" y="6455"/>
                  </a:moveTo>
                  <a:cubicBezTo>
                    <a:pt x="16950" y="1435"/>
                    <a:pt x="11474" y="-1189"/>
                    <a:pt x="6455" y="522"/>
                  </a:cubicBezTo>
                  <a:cubicBezTo>
                    <a:pt x="1435" y="2234"/>
                    <a:pt x="-1189" y="7748"/>
                    <a:pt x="522" y="12767"/>
                  </a:cubicBezTo>
                  <a:cubicBezTo>
                    <a:pt x="2272" y="17787"/>
                    <a:pt x="7748" y="20411"/>
                    <a:pt x="12767" y="18700"/>
                  </a:cubicBezTo>
                  <a:cubicBezTo>
                    <a:pt x="17787" y="16912"/>
                    <a:pt x="20411" y="11436"/>
                    <a:pt x="18700" y="6455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100" b="1" dirty="0">
                  <a:solidFill>
                    <a:schemeClr val="accent4">
                      <a:lumMod val="50000"/>
                    </a:schemeClr>
                  </a:solidFill>
                </a:rPr>
                <a:t>03</a:t>
              </a:r>
              <a:endParaRPr sz="21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0" name="Shape">
              <a:extLst>
                <a:ext uri="{FF2B5EF4-FFF2-40B4-BE49-F238E27FC236}">
                  <a16:creationId xmlns="" xmlns:a16="http://schemas.microsoft.com/office/drawing/2014/main" id="{EB1D2753-0114-4A77-A2FA-818D25994811}"/>
                </a:ext>
              </a:extLst>
            </p:cNvPr>
            <p:cNvSpPr/>
            <p:nvPr/>
          </p:nvSpPr>
          <p:spPr>
            <a:xfrm>
              <a:off x="5015391" y="1790308"/>
              <a:ext cx="844178" cy="84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9" h="19169" extrusionOk="0">
                  <a:moveTo>
                    <a:pt x="18626" y="6427"/>
                  </a:moveTo>
                  <a:cubicBezTo>
                    <a:pt x="16896" y="1438"/>
                    <a:pt x="11416" y="-1215"/>
                    <a:pt x="6427" y="544"/>
                  </a:cubicBezTo>
                  <a:cubicBezTo>
                    <a:pt x="1438" y="2274"/>
                    <a:pt x="-1215" y="7754"/>
                    <a:pt x="544" y="12743"/>
                  </a:cubicBezTo>
                  <a:cubicBezTo>
                    <a:pt x="2275" y="17732"/>
                    <a:pt x="7754" y="20385"/>
                    <a:pt x="12743" y="18626"/>
                  </a:cubicBezTo>
                  <a:cubicBezTo>
                    <a:pt x="17732" y="16896"/>
                    <a:pt x="20385" y="11445"/>
                    <a:pt x="18626" y="6427"/>
                  </a:cubicBezTo>
                  <a:close/>
                  <a:moveTo>
                    <a:pt x="2188" y="12166"/>
                  </a:moveTo>
                  <a:cubicBezTo>
                    <a:pt x="775" y="8071"/>
                    <a:pt x="2938" y="3601"/>
                    <a:pt x="7004" y="2188"/>
                  </a:cubicBezTo>
                  <a:cubicBezTo>
                    <a:pt x="11070" y="775"/>
                    <a:pt x="15569" y="2938"/>
                    <a:pt x="16982" y="7004"/>
                  </a:cubicBezTo>
                  <a:cubicBezTo>
                    <a:pt x="18395" y="11099"/>
                    <a:pt x="16232" y="15569"/>
                    <a:pt x="12166" y="16982"/>
                  </a:cubicBezTo>
                  <a:cubicBezTo>
                    <a:pt x="8100" y="18395"/>
                    <a:pt x="3601" y="16261"/>
                    <a:pt x="2188" y="1216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00"/>
            </a:p>
          </p:txBody>
        </p:sp>
      </p:grpSp>
      <p:grpSp>
        <p:nvGrpSpPr>
          <p:cNvPr id="61" name="Group 36">
            <a:extLst>
              <a:ext uri="{FF2B5EF4-FFF2-40B4-BE49-F238E27FC236}">
                <a16:creationId xmlns="" xmlns:a16="http://schemas.microsoft.com/office/drawing/2014/main" id="{05129610-7805-4FF7-8CFF-AC4990BD93DE}"/>
              </a:ext>
            </a:extLst>
          </p:cNvPr>
          <p:cNvGrpSpPr/>
          <p:nvPr/>
        </p:nvGrpSpPr>
        <p:grpSpPr>
          <a:xfrm>
            <a:off x="2417255" y="490830"/>
            <a:ext cx="877707" cy="877699"/>
            <a:chOff x="5396392" y="1333109"/>
            <a:chExt cx="894086" cy="894079"/>
          </a:xfrm>
        </p:grpSpPr>
        <p:sp>
          <p:nvSpPr>
            <p:cNvPr id="62" name="Circle">
              <a:extLst>
                <a:ext uri="{FF2B5EF4-FFF2-40B4-BE49-F238E27FC236}">
                  <a16:creationId xmlns="" xmlns:a16="http://schemas.microsoft.com/office/drawing/2014/main" id="{AA77346B-48AC-438E-BB44-2524920BD324}"/>
                </a:ext>
              </a:extLst>
            </p:cNvPr>
            <p:cNvSpPr/>
            <p:nvPr/>
          </p:nvSpPr>
          <p:spPr>
            <a:xfrm>
              <a:off x="5396392" y="1333109"/>
              <a:ext cx="894086" cy="8940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00"/>
            </a:p>
          </p:txBody>
        </p:sp>
        <p:sp>
          <p:nvSpPr>
            <p:cNvPr id="63" name="Shape">
              <a:extLst>
                <a:ext uri="{FF2B5EF4-FFF2-40B4-BE49-F238E27FC236}">
                  <a16:creationId xmlns="" xmlns:a16="http://schemas.microsoft.com/office/drawing/2014/main" id="{A3D3D8CF-87DD-494B-B3F0-77E03088C489}"/>
                </a:ext>
              </a:extLst>
            </p:cNvPr>
            <p:cNvSpPr/>
            <p:nvPr/>
          </p:nvSpPr>
          <p:spPr>
            <a:xfrm>
              <a:off x="5510691" y="1447409"/>
              <a:ext cx="642272" cy="64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0" h="19280" extrusionOk="0">
                  <a:moveTo>
                    <a:pt x="6712" y="466"/>
                  </a:moveTo>
                  <a:cubicBezTo>
                    <a:pt x="1636" y="2066"/>
                    <a:pt x="-1150" y="7514"/>
                    <a:pt x="453" y="12580"/>
                  </a:cubicBezTo>
                  <a:cubicBezTo>
                    <a:pt x="2056" y="17647"/>
                    <a:pt x="7513" y="20428"/>
                    <a:pt x="12588" y="18828"/>
                  </a:cubicBezTo>
                  <a:cubicBezTo>
                    <a:pt x="17664" y="17228"/>
                    <a:pt x="20450" y="11780"/>
                    <a:pt x="18847" y="6714"/>
                  </a:cubicBezTo>
                  <a:cubicBezTo>
                    <a:pt x="17206" y="1647"/>
                    <a:pt x="11787" y="-1172"/>
                    <a:pt x="6712" y="46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100" b="1" dirty="0">
                  <a:solidFill>
                    <a:schemeClr val="accent4">
                      <a:lumMod val="50000"/>
                    </a:schemeClr>
                  </a:solidFill>
                </a:rPr>
                <a:t>02</a:t>
              </a:r>
              <a:endParaRPr sz="21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4" name="Shape">
              <a:extLst>
                <a:ext uri="{FF2B5EF4-FFF2-40B4-BE49-F238E27FC236}">
                  <a16:creationId xmlns="" xmlns:a16="http://schemas.microsoft.com/office/drawing/2014/main" id="{398F5380-93AA-42C2-A170-1D6866376E51}"/>
                </a:ext>
              </a:extLst>
            </p:cNvPr>
            <p:cNvSpPr/>
            <p:nvPr/>
          </p:nvSpPr>
          <p:spPr>
            <a:xfrm>
              <a:off x="5409091" y="1345808"/>
              <a:ext cx="843078" cy="84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3" h="19275" extrusionOk="0">
                  <a:moveTo>
                    <a:pt x="6706" y="464"/>
                  </a:moveTo>
                  <a:cubicBezTo>
                    <a:pt x="1625" y="2090"/>
                    <a:pt x="-1162" y="7519"/>
                    <a:pt x="464" y="12570"/>
                  </a:cubicBezTo>
                  <a:cubicBezTo>
                    <a:pt x="2090" y="17651"/>
                    <a:pt x="7519" y="20438"/>
                    <a:pt x="12570" y="18812"/>
                  </a:cubicBezTo>
                  <a:cubicBezTo>
                    <a:pt x="17622" y="17186"/>
                    <a:pt x="20438" y="11757"/>
                    <a:pt x="18812" y="6706"/>
                  </a:cubicBezTo>
                  <a:cubicBezTo>
                    <a:pt x="17186" y="1625"/>
                    <a:pt x="11786" y="-1162"/>
                    <a:pt x="6706" y="464"/>
                  </a:cubicBezTo>
                  <a:close/>
                  <a:moveTo>
                    <a:pt x="12048" y="17157"/>
                  </a:moveTo>
                  <a:cubicBezTo>
                    <a:pt x="7896" y="18493"/>
                    <a:pt x="3454" y="16199"/>
                    <a:pt x="2119" y="12048"/>
                  </a:cubicBezTo>
                  <a:cubicBezTo>
                    <a:pt x="783" y="7896"/>
                    <a:pt x="3077" y="3454"/>
                    <a:pt x="7228" y="2119"/>
                  </a:cubicBezTo>
                  <a:cubicBezTo>
                    <a:pt x="11380" y="783"/>
                    <a:pt x="15822" y="3077"/>
                    <a:pt x="17157" y="7228"/>
                  </a:cubicBezTo>
                  <a:cubicBezTo>
                    <a:pt x="18493" y="11380"/>
                    <a:pt x="16199" y="15822"/>
                    <a:pt x="12048" y="1715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00"/>
            </a:p>
          </p:txBody>
        </p:sp>
      </p:grpSp>
      <p:grpSp>
        <p:nvGrpSpPr>
          <p:cNvPr id="65" name="Group 37">
            <a:extLst>
              <a:ext uri="{FF2B5EF4-FFF2-40B4-BE49-F238E27FC236}">
                <a16:creationId xmlns="" xmlns:a16="http://schemas.microsoft.com/office/drawing/2014/main" id="{D4BC4EB4-F7F2-4578-8BE8-DAE45CBCA5C7}"/>
              </a:ext>
            </a:extLst>
          </p:cNvPr>
          <p:cNvGrpSpPr/>
          <p:nvPr/>
        </p:nvGrpSpPr>
        <p:grpSpPr>
          <a:xfrm>
            <a:off x="201433" y="1144038"/>
            <a:ext cx="877707" cy="877699"/>
            <a:chOff x="6145692" y="533009"/>
            <a:chExt cx="894086" cy="894079"/>
          </a:xfrm>
        </p:grpSpPr>
        <p:sp>
          <p:nvSpPr>
            <p:cNvPr id="66" name="Circle">
              <a:extLst>
                <a:ext uri="{FF2B5EF4-FFF2-40B4-BE49-F238E27FC236}">
                  <a16:creationId xmlns="" xmlns:a16="http://schemas.microsoft.com/office/drawing/2014/main" id="{88AA1109-E0A7-417A-B5CA-45A671326CC1}"/>
                </a:ext>
              </a:extLst>
            </p:cNvPr>
            <p:cNvSpPr/>
            <p:nvPr/>
          </p:nvSpPr>
          <p:spPr>
            <a:xfrm>
              <a:off x="6145692" y="533009"/>
              <a:ext cx="894086" cy="8940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00"/>
            </a:p>
          </p:txBody>
        </p:sp>
        <p:sp>
          <p:nvSpPr>
            <p:cNvPr id="67" name="Shape">
              <a:extLst>
                <a:ext uri="{FF2B5EF4-FFF2-40B4-BE49-F238E27FC236}">
                  <a16:creationId xmlns="" xmlns:a16="http://schemas.microsoft.com/office/drawing/2014/main" id="{0EC8376A-A9B5-4140-863B-332538BCC81C}"/>
                </a:ext>
              </a:extLst>
            </p:cNvPr>
            <p:cNvSpPr/>
            <p:nvPr/>
          </p:nvSpPr>
          <p:spPr>
            <a:xfrm>
              <a:off x="6285392" y="647309"/>
              <a:ext cx="642404" cy="64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6" h="19568" extrusionOk="0">
                  <a:moveTo>
                    <a:pt x="19234" y="7345"/>
                  </a:moveTo>
                  <a:cubicBezTo>
                    <a:pt x="17881" y="2120"/>
                    <a:pt x="12549" y="-1016"/>
                    <a:pt x="7332" y="300"/>
                  </a:cubicBezTo>
                  <a:cubicBezTo>
                    <a:pt x="2116" y="1655"/>
                    <a:pt x="-1014" y="6997"/>
                    <a:pt x="300" y="12223"/>
                  </a:cubicBezTo>
                  <a:cubicBezTo>
                    <a:pt x="1652" y="17448"/>
                    <a:pt x="6984" y="20584"/>
                    <a:pt x="12201" y="19268"/>
                  </a:cubicBezTo>
                  <a:cubicBezTo>
                    <a:pt x="17418" y="17913"/>
                    <a:pt x="20586" y="12571"/>
                    <a:pt x="19234" y="7345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100" b="1" dirty="0">
                  <a:solidFill>
                    <a:schemeClr val="accent4">
                      <a:lumMod val="50000"/>
                    </a:schemeClr>
                  </a:solidFill>
                </a:rPr>
                <a:t>01</a:t>
              </a:r>
              <a:endParaRPr sz="21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8" name="Shape">
              <a:extLst>
                <a:ext uri="{FF2B5EF4-FFF2-40B4-BE49-F238E27FC236}">
                  <a16:creationId xmlns="" xmlns:a16="http://schemas.microsoft.com/office/drawing/2014/main" id="{0FFA6EC7-B5AC-47DA-8726-12CF52B6CE9A}"/>
                </a:ext>
              </a:extLst>
            </p:cNvPr>
            <p:cNvSpPr/>
            <p:nvPr/>
          </p:nvSpPr>
          <p:spPr>
            <a:xfrm>
              <a:off x="6183791" y="545708"/>
              <a:ext cx="843710" cy="84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3" h="19523" extrusionOk="0">
                  <a:moveTo>
                    <a:pt x="19210" y="7338"/>
                  </a:moveTo>
                  <a:cubicBezTo>
                    <a:pt x="17858" y="2106"/>
                    <a:pt x="12539" y="-1038"/>
                    <a:pt x="7338" y="314"/>
                  </a:cubicBezTo>
                  <a:cubicBezTo>
                    <a:pt x="2107" y="1666"/>
                    <a:pt x="-1038" y="6985"/>
                    <a:pt x="314" y="12186"/>
                  </a:cubicBezTo>
                  <a:cubicBezTo>
                    <a:pt x="1666" y="17418"/>
                    <a:pt x="6985" y="20562"/>
                    <a:pt x="12186" y="19210"/>
                  </a:cubicBezTo>
                  <a:cubicBezTo>
                    <a:pt x="17417" y="17858"/>
                    <a:pt x="20562" y="12539"/>
                    <a:pt x="19210" y="7338"/>
                  </a:cubicBezTo>
                  <a:close/>
                  <a:moveTo>
                    <a:pt x="2018" y="11746"/>
                  </a:moveTo>
                  <a:cubicBezTo>
                    <a:pt x="931" y="7484"/>
                    <a:pt x="3488" y="3106"/>
                    <a:pt x="7778" y="2018"/>
                  </a:cubicBezTo>
                  <a:cubicBezTo>
                    <a:pt x="12040" y="931"/>
                    <a:pt x="16418" y="3488"/>
                    <a:pt x="17506" y="7778"/>
                  </a:cubicBezTo>
                  <a:cubicBezTo>
                    <a:pt x="18593" y="12040"/>
                    <a:pt x="16036" y="16418"/>
                    <a:pt x="11746" y="17506"/>
                  </a:cubicBezTo>
                  <a:cubicBezTo>
                    <a:pt x="7484" y="18593"/>
                    <a:pt x="3135" y="16036"/>
                    <a:pt x="2018" y="1174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00"/>
            </a:p>
          </p:txBody>
        </p:sp>
      </p:grpSp>
      <p:cxnSp>
        <p:nvCxnSpPr>
          <p:cNvPr id="71" name="Straight Connector 21">
            <a:extLst>
              <a:ext uri="{FF2B5EF4-FFF2-40B4-BE49-F238E27FC236}">
                <a16:creationId xmlns="" xmlns:a16="http://schemas.microsoft.com/office/drawing/2014/main" id="{BD2E7EE2-2611-4110-94E0-02221DF8D727}"/>
              </a:ext>
            </a:extLst>
          </p:cNvPr>
          <p:cNvCxnSpPr/>
          <p:nvPr/>
        </p:nvCxnSpPr>
        <p:spPr>
          <a:xfrm>
            <a:off x="897148" y="2058492"/>
            <a:ext cx="0" cy="527060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1">
            <a:extLst>
              <a:ext uri="{FF2B5EF4-FFF2-40B4-BE49-F238E27FC236}">
                <a16:creationId xmlns="" xmlns:a16="http://schemas.microsoft.com/office/drawing/2014/main" id="{AACD3A16-D1D5-42A4-A9A0-FD83B7ECC82D}"/>
              </a:ext>
            </a:extLst>
          </p:cNvPr>
          <p:cNvCxnSpPr/>
          <p:nvPr/>
        </p:nvCxnSpPr>
        <p:spPr>
          <a:xfrm>
            <a:off x="1251736" y="1866054"/>
            <a:ext cx="0" cy="527060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52">
            <a:extLst>
              <a:ext uri="{FF2B5EF4-FFF2-40B4-BE49-F238E27FC236}">
                <a16:creationId xmlns="" xmlns:a16="http://schemas.microsoft.com/office/drawing/2014/main" id="{F20E9DCF-2360-4D8E-BD24-026395AA7214}"/>
              </a:ext>
            </a:extLst>
          </p:cNvPr>
          <p:cNvCxnSpPr/>
          <p:nvPr/>
        </p:nvCxnSpPr>
        <p:spPr>
          <a:xfrm>
            <a:off x="1628006" y="2102626"/>
            <a:ext cx="0" cy="527060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37">
            <a:extLst>
              <a:ext uri="{FF2B5EF4-FFF2-40B4-BE49-F238E27FC236}">
                <a16:creationId xmlns="" xmlns:a16="http://schemas.microsoft.com/office/drawing/2014/main" id="{D4BC4EB4-F7F2-4578-8BE8-DAE45CBCA5C7}"/>
              </a:ext>
            </a:extLst>
          </p:cNvPr>
          <p:cNvGrpSpPr/>
          <p:nvPr/>
        </p:nvGrpSpPr>
        <p:grpSpPr>
          <a:xfrm>
            <a:off x="825459" y="2560427"/>
            <a:ext cx="877707" cy="877699"/>
            <a:chOff x="6145692" y="533009"/>
            <a:chExt cx="894086" cy="894079"/>
          </a:xfrm>
        </p:grpSpPr>
        <p:sp>
          <p:nvSpPr>
            <p:cNvPr id="75" name="Circle">
              <a:extLst>
                <a:ext uri="{FF2B5EF4-FFF2-40B4-BE49-F238E27FC236}">
                  <a16:creationId xmlns="" xmlns:a16="http://schemas.microsoft.com/office/drawing/2014/main" id="{88AA1109-E0A7-417A-B5CA-45A671326CC1}"/>
                </a:ext>
              </a:extLst>
            </p:cNvPr>
            <p:cNvSpPr/>
            <p:nvPr/>
          </p:nvSpPr>
          <p:spPr>
            <a:xfrm>
              <a:off x="6145692" y="533009"/>
              <a:ext cx="894086" cy="89407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00"/>
            </a:p>
          </p:txBody>
        </p:sp>
        <p:sp>
          <p:nvSpPr>
            <p:cNvPr id="76" name="Shape">
              <a:extLst>
                <a:ext uri="{FF2B5EF4-FFF2-40B4-BE49-F238E27FC236}">
                  <a16:creationId xmlns="" xmlns:a16="http://schemas.microsoft.com/office/drawing/2014/main" id="{0EC8376A-A9B5-4140-863B-332538BCC81C}"/>
                </a:ext>
              </a:extLst>
            </p:cNvPr>
            <p:cNvSpPr/>
            <p:nvPr/>
          </p:nvSpPr>
          <p:spPr>
            <a:xfrm>
              <a:off x="6285392" y="647309"/>
              <a:ext cx="642404" cy="64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6" h="19568" extrusionOk="0">
                  <a:moveTo>
                    <a:pt x="19234" y="7345"/>
                  </a:moveTo>
                  <a:cubicBezTo>
                    <a:pt x="17881" y="2120"/>
                    <a:pt x="12549" y="-1016"/>
                    <a:pt x="7332" y="300"/>
                  </a:cubicBezTo>
                  <a:cubicBezTo>
                    <a:pt x="2116" y="1655"/>
                    <a:pt x="-1014" y="6997"/>
                    <a:pt x="300" y="12223"/>
                  </a:cubicBezTo>
                  <a:cubicBezTo>
                    <a:pt x="1652" y="17448"/>
                    <a:pt x="6984" y="20584"/>
                    <a:pt x="12201" y="19268"/>
                  </a:cubicBezTo>
                  <a:cubicBezTo>
                    <a:pt x="17418" y="17913"/>
                    <a:pt x="20586" y="12571"/>
                    <a:pt x="19234" y="7345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100" b="1" dirty="0" smtClean="0">
                  <a:solidFill>
                    <a:schemeClr val="accent4">
                      <a:lumMod val="50000"/>
                    </a:schemeClr>
                  </a:solidFill>
                </a:rPr>
                <a:t>04</a:t>
              </a:r>
              <a:endParaRPr sz="21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="" xmlns:a16="http://schemas.microsoft.com/office/drawing/2014/main" id="{0FFA6EC7-B5AC-47DA-8726-12CF52B6CE9A}"/>
                </a:ext>
              </a:extLst>
            </p:cNvPr>
            <p:cNvSpPr/>
            <p:nvPr/>
          </p:nvSpPr>
          <p:spPr>
            <a:xfrm>
              <a:off x="6183791" y="545708"/>
              <a:ext cx="843710" cy="84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3" h="19523" extrusionOk="0">
                  <a:moveTo>
                    <a:pt x="19210" y="7338"/>
                  </a:moveTo>
                  <a:cubicBezTo>
                    <a:pt x="17858" y="2106"/>
                    <a:pt x="12539" y="-1038"/>
                    <a:pt x="7338" y="314"/>
                  </a:cubicBezTo>
                  <a:cubicBezTo>
                    <a:pt x="2107" y="1666"/>
                    <a:pt x="-1038" y="6985"/>
                    <a:pt x="314" y="12186"/>
                  </a:cubicBezTo>
                  <a:cubicBezTo>
                    <a:pt x="1666" y="17418"/>
                    <a:pt x="6985" y="20562"/>
                    <a:pt x="12186" y="19210"/>
                  </a:cubicBezTo>
                  <a:cubicBezTo>
                    <a:pt x="17417" y="17858"/>
                    <a:pt x="20562" y="12539"/>
                    <a:pt x="19210" y="7338"/>
                  </a:cubicBezTo>
                  <a:close/>
                  <a:moveTo>
                    <a:pt x="2018" y="11746"/>
                  </a:moveTo>
                  <a:cubicBezTo>
                    <a:pt x="931" y="7484"/>
                    <a:pt x="3488" y="3106"/>
                    <a:pt x="7778" y="2018"/>
                  </a:cubicBezTo>
                  <a:cubicBezTo>
                    <a:pt x="12040" y="931"/>
                    <a:pt x="16418" y="3488"/>
                    <a:pt x="17506" y="7778"/>
                  </a:cubicBezTo>
                  <a:cubicBezTo>
                    <a:pt x="18593" y="12040"/>
                    <a:pt x="16036" y="16418"/>
                    <a:pt x="11746" y="17506"/>
                  </a:cubicBezTo>
                  <a:cubicBezTo>
                    <a:pt x="7484" y="18593"/>
                    <a:pt x="3135" y="16036"/>
                    <a:pt x="2018" y="1174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700"/>
            </a:p>
          </p:txBody>
        </p:sp>
      </p:grpSp>
      <p:sp>
        <p:nvSpPr>
          <p:cNvPr id="78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5171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التسعير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رابط مستقيم 7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" y="4919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4540</TotalTime>
  <Words>1217</Words>
  <Application>Microsoft Office PowerPoint</Application>
  <PresentationFormat>ملء الشاشة</PresentationFormat>
  <Paragraphs>210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Arvo</vt:lpstr>
      <vt:lpstr>Calibri</vt:lpstr>
      <vt:lpstr>Calibri Light</vt:lpstr>
      <vt:lpstr>PT Bold Heading</vt:lpstr>
      <vt:lpstr>Sakkal Majalla</vt:lpstr>
      <vt:lpstr>Simplified Arabic</vt:lpstr>
      <vt:lpstr>Sultan bold</vt:lpstr>
      <vt:lpstr>Times New Roman</vt:lpstr>
      <vt:lpstr>Office Theme</vt:lpstr>
      <vt:lpstr>التسويق سوق 321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271</cp:revision>
  <dcterms:created xsi:type="dcterms:W3CDTF">2020-03-04T10:47:58Z</dcterms:created>
  <dcterms:modified xsi:type="dcterms:W3CDTF">2021-01-20T05:47:51Z</dcterms:modified>
</cp:coreProperties>
</file>