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60" r:id="rId4"/>
    <p:sldId id="263" r:id="rId5"/>
    <p:sldId id="265" r:id="rId6"/>
    <p:sldId id="267" r:id="rId7"/>
    <p:sldId id="349" r:id="rId8"/>
    <p:sldId id="360" r:id="rId9"/>
    <p:sldId id="296" r:id="rId10"/>
    <p:sldId id="350" r:id="rId11"/>
    <p:sldId id="352" r:id="rId12"/>
    <p:sldId id="351" r:id="rId13"/>
    <p:sldId id="353" r:id="rId14"/>
    <p:sldId id="306" r:id="rId15"/>
    <p:sldId id="275" r:id="rId16"/>
    <p:sldId id="276" r:id="rId17"/>
    <p:sldId id="343" r:id="rId18"/>
    <p:sldId id="354" r:id="rId19"/>
    <p:sldId id="346" r:id="rId20"/>
    <p:sldId id="357" r:id="rId21"/>
    <p:sldId id="279" r:id="rId22"/>
    <p:sldId id="288" r:id="rId23"/>
    <p:sldId id="342" r:id="rId24"/>
    <p:sldId id="345" r:id="rId25"/>
    <p:sldId id="308" r:id="rId26"/>
    <p:sldId id="332" r:id="rId27"/>
    <p:sldId id="347" r:id="rId28"/>
    <p:sldId id="348" r:id="rId29"/>
    <p:sldId id="355" r:id="rId30"/>
    <p:sldId id="356" r:id="rId31"/>
    <p:sldId id="358" r:id="rId32"/>
    <p:sldId id="3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7A9"/>
    <a:srgbClr val="FF5050"/>
    <a:srgbClr val="CCCCFF"/>
    <a:srgbClr val="92A8C8"/>
    <a:srgbClr val="FF9800"/>
    <a:srgbClr val="87A04A"/>
    <a:srgbClr val="3F5378"/>
    <a:srgbClr val="EAEAEA"/>
    <a:srgbClr val="2F7381"/>
    <a:srgbClr val="C7D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71" d="100"/>
          <a:sy n="71" d="100"/>
        </p:scale>
        <p:origin x="642" y="30"/>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8.png"/><Relationship Id="rId7" Type="http://schemas.openxmlformats.org/officeDocument/2006/relationships/slide" Target="slide5.xml"/><Relationship Id="rId12"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15.xml"/><Relationship Id="rId5" Type="http://schemas.openxmlformats.org/officeDocument/2006/relationships/image" Target="../media/image10.png"/><Relationship Id="rId10" Type="http://schemas.openxmlformats.org/officeDocument/2006/relationships/slide" Target="slide12.xml"/><Relationship Id="rId4" Type="http://schemas.openxmlformats.org/officeDocument/2006/relationships/image" Target="../media/image9.png"/><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2.jpeg"/><Relationship Id="rId7"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3.png"/><Relationship Id="rId7" Type="http://schemas.openxmlformats.org/officeDocument/2006/relationships/slide" Target="slide12.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5.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4.png"/><Relationship Id="rId7" Type="http://schemas.openxmlformats.org/officeDocument/2006/relationships/slide" Target="slide5.xml"/><Relationship Id="rId12" Type="http://schemas.openxmlformats.org/officeDocument/2006/relationships/image" Target="../media/image4.png"/><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slide" Target="slide15.xml"/><Relationship Id="rId5" Type="http://schemas.openxmlformats.org/officeDocument/2006/relationships/image" Target="../media/image16.jpeg"/><Relationship Id="rId10" Type="http://schemas.openxmlformats.org/officeDocument/2006/relationships/slide" Target="slide12.xml"/><Relationship Id="rId4" Type="http://schemas.openxmlformats.org/officeDocument/2006/relationships/image" Target="../media/image15.png"/><Relationship Id="rId9" Type="http://schemas.openxmlformats.org/officeDocument/2006/relationships/slide" Target="slide10.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6.xml"/><Relationship Id="rId7" Type="http://schemas.openxmlformats.org/officeDocument/2006/relationships/slide" Target="slide12.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7.xml"/><Relationship Id="rId7" Type="http://schemas.openxmlformats.org/officeDocument/2006/relationships/slide" Target="slide12.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9.xml"/><Relationship Id="rId7" Type="http://schemas.openxmlformats.org/officeDocument/2006/relationships/slide" Target="slide12.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2.xml"/><Relationship Id="rId7" Type="http://schemas.openxmlformats.org/officeDocument/2006/relationships/slide" Target="slide10.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31.xml"/><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5.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6.png"/><Relationship Id="rId7"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15.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6.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xmlns=""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xmlns=""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a16="http://schemas.microsoft.com/office/drawing/2014/main" xmlns=""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19-25</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مستطيل 1"/>
          <p:cNvSpPr/>
          <p:nvPr/>
        </p:nvSpPr>
        <p:spPr>
          <a:xfrm>
            <a:off x="271423" y="4469712"/>
            <a:ext cx="8068234" cy="1200329"/>
          </a:xfrm>
          <a:prstGeom prst="rect">
            <a:avLst/>
          </a:prstGeom>
        </p:spPr>
        <p:txBody>
          <a:bodyPr wrap="none">
            <a:spAutoFit/>
          </a:bodyPr>
          <a:lstStyle/>
          <a:p>
            <a:pPr algn="ctr"/>
            <a:r>
              <a:rPr lang="en-US" sz="7200" b="1" dirty="0">
                <a:solidFill>
                  <a:srgbClr val="C00000"/>
                </a:solidFill>
                <a:latin typeface="Sakkal Majalla" panose="02000000000000000000" pitchFamily="2" charset="-78"/>
                <a:cs typeface="Sakkal Majalla" panose="02000000000000000000" pitchFamily="2" charset="-78"/>
              </a:rPr>
              <a:t>Communication </a:t>
            </a:r>
            <a:r>
              <a:rPr lang="en-US" sz="7200" b="1" dirty="0" smtClean="0">
                <a:solidFill>
                  <a:srgbClr val="C00000"/>
                </a:solidFill>
                <a:latin typeface="Sakkal Majalla" panose="02000000000000000000" pitchFamily="2" charset="-78"/>
                <a:cs typeface="Sakkal Majalla" panose="02000000000000000000" pitchFamily="2" charset="-78"/>
              </a:rPr>
              <a:t>Channels</a:t>
            </a:r>
            <a:endParaRPr lang="en-US" sz="7200" b="1" dirty="0">
              <a:solidFill>
                <a:srgbClr val="C00000"/>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1678264" y="3632640"/>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1</a:t>
            </a: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3600" b="1" dirty="0">
                <a:solidFill>
                  <a:schemeClr val="tx1"/>
                </a:solidFill>
                <a:latin typeface="Sakkal Majalla" panose="02000000000000000000" pitchFamily="2" charset="-78"/>
                <a:cs typeface="Sakkal Majalla" panose="02000000000000000000" pitchFamily="2" charset="-78"/>
              </a:rPr>
              <a:t>Visual communication is the conveyance of ideas and information in forms that can be read or looked upon.</a:t>
            </a: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marL="3859213" lvl="0" algn="just"/>
            <a:r>
              <a:rPr lang="en-US"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a:t>
            </a:r>
            <a:r>
              <a:rPr lang="en-US" sz="3600" b="1" dirty="0" bmk="">
                <a:solidFill>
                  <a:schemeClr val="tx1"/>
                </a:solidFill>
                <a:latin typeface="Sakkal Majalla" panose="02000000000000000000" pitchFamily="2" charset="-78"/>
                <a:ea typeface="Calibri" panose="020F0502020204030204" pitchFamily="34" charset="0"/>
                <a:cs typeface="Sakkal Majalla" panose="02000000000000000000" pitchFamily="2" charset="-78"/>
              </a:rPr>
              <a:t>ny image that is used to communicate an idea</a:t>
            </a:r>
            <a:r>
              <a:rPr lang="en-US"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whether it is a sign, poster, drawing, photograph, chart, diagram, table or television advertisement, can be included in the field of visual communications.</a:t>
            </a:r>
            <a:endParaRPr lang="en-US" sz="3600" b="1" dirty="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dirty="0" smtClean="0">
                <a:solidFill>
                  <a:schemeClr val="bg1"/>
                </a:solidFill>
                <a:latin typeface="Arial Black" panose="020B0A04020102020204" pitchFamily="34" charset="0"/>
              </a:rPr>
              <a:t>Visual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pSp>
        <p:nvGrpSpPr>
          <p:cNvPr id="5" name="مجموعة 4"/>
          <p:cNvGrpSpPr/>
          <p:nvPr/>
        </p:nvGrpSpPr>
        <p:grpSpPr>
          <a:xfrm>
            <a:off x="382486" y="2729752"/>
            <a:ext cx="3423031" cy="3140145"/>
            <a:chOff x="382487" y="4313483"/>
            <a:chExt cx="1550670" cy="1353820"/>
          </a:xfrm>
        </p:grpSpPr>
        <p:pic>
          <p:nvPicPr>
            <p:cNvPr id="46" name="Picture 67"/>
            <p:cNvPicPr/>
            <p:nvPr/>
          </p:nvPicPr>
          <p:blipFill>
            <a:blip r:embed="rId3" cstate="print">
              <a:extLst>
                <a:ext uri="{28A0092B-C50C-407E-A947-70E740481C1C}">
                  <a14:useLocalDpi xmlns:a14="http://schemas.microsoft.com/office/drawing/2010/main" val="0"/>
                </a:ext>
              </a:extLst>
            </a:blip>
            <a:stretch>
              <a:fillRect/>
            </a:stretch>
          </p:blipFill>
          <p:spPr>
            <a:xfrm>
              <a:off x="1199732" y="4933878"/>
              <a:ext cx="733425" cy="733425"/>
            </a:xfrm>
            <a:prstGeom prst="rect">
              <a:avLst/>
            </a:prstGeom>
          </p:spPr>
        </p:pic>
        <p:pic>
          <p:nvPicPr>
            <p:cNvPr id="47" name="Picture 73" descr="Analytics, chart, pie, statistics ic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4342" y="4364283"/>
              <a:ext cx="623570" cy="623570"/>
            </a:xfrm>
            <a:prstGeom prst="rect">
              <a:avLst/>
            </a:prstGeom>
            <a:noFill/>
            <a:ln>
              <a:noFill/>
            </a:ln>
          </p:spPr>
        </p:pic>
        <p:pic>
          <p:nvPicPr>
            <p:cNvPr id="48" name="Picture 74" descr="Download Growth Chart PNG Image - Free Transparent PNG Images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487" y="4796083"/>
              <a:ext cx="838200" cy="838200"/>
            </a:xfrm>
            <a:prstGeom prst="rect">
              <a:avLst/>
            </a:prstGeom>
            <a:noFill/>
            <a:ln>
              <a:noFill/>
            </a:ln>
          </p:spPr>
        </p:pic>
        <p:pic>
          <p:nvPicPr>
            <p:cNvPr id="49" name="Picture 75" descr="ISO Safety Gloves Required Sign, SKU: IS-100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17" y="4313483"/>
              <a:ext cx="638175" cy="638175"/>
            </a:xfrm>
            <a:prstGeom prst="rect">
              <a:avLst/>
            </a:prstGeom>
            <a:noFill/>
            <a:ln>
              <a:noFill/>
            </a:ln>
          </p:spPr>
        </p:pic>
      </p:grpSp>
      <p:sp>
        <p:nvSpPr>
          <p:cNvPr id="50" name="مستطيل مستدير الزوايا 49">
            <a:hlinkClick r:id="rId7"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1" name="مستطيل مستدير الزوايا 50">
            <a:hlinkClick r:id="rId8"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2" name="مستطيل مستدير الزوايا 51">
            <a:hlinkClick r:id="rId9" action="ppaction://hlinksldjump"/>
          </p:cNvPr>
          <p:cNvSpPr/>
          <p:nvPr/>
        </p:nvSpPr>
        <p:spPr>
          <a:xfrm>
            <a:off x="9783183" y="365639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3" name="مستطيل مستدير الزوايا 52">
            <a:hlinkClick r:id="rId10"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4" name="مستطيل مستدير الزوايا 53">
            <a:hlinkClick r:id="rId11"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6"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8" name="رابط مستقيم 5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9"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450687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sp>
        <p:nvSpPr>
          <p:cNvPr id="12" name="Oval 11">
            <a:extLst>
              <a:ext uri="{FF2B5EF4-FFF2-40B4-BE49-F238E27FC236}">
                <a16:creationId xmlns:a16="http://schemas.microsoft.com/office/drawing/2014/main" xmlns=""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Give examples of visual communication.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grpSp>
        <p:nvGrpSpPr>
          <p:cNvPr id="44" name="Shape 851">
            <a:extLst>
              <a:ext uri="{FF2B5EF4-FFF2-40B4-BE49-F238E27FC236}">
                <a16:creationId xmlns:a16="http://schemas.microsoft.com/office/drawing/2014/main" xmlns="" id="{B029C05A-AD20-46C2-89FB-90D0D7E4A1A5}"/>
              </a:ext>
            </a:extLst>
          </p:cNvPr>
          <p:cNvGrpSpPr/>
          <p:nvPr/>
        </p:nvGrpSpPr>
        <p:grpSpPr>
          <a:xfrm>
            <a:off x="481763" y="4470386"/>
            <a:ext cx="1555200" cy="1541052"/>
            <a:chOff x="6649150" y="309350"/>
            <a:chExt cx="395800" cy="395800"/>
          </a:xfrm>
        </p:grpSpPr>
        <p:sp>
          <p:nvSpPr>
            <p:cNvPr id="45"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6"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7"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8"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9"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0"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1"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2"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3"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4"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5"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6"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7"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8"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9"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0"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1"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2"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مستطيل مستدير الزوايا 54">
            <a:hlinkClick r:id="rId2"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6" name="مستطيل مستدير الزوايا 55">
            <a:hlinkClick r:id="rId3"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2" name="مستطيل مستدير الزوايا 61">
            <a:hlinkClick r:id="rId4" action="ppaction://hlinksldjump"/>
          </p:cNvPr>
          <p:cNvSpPr/>
          <p:nvPr/>
        </p:nvSpPr>
        <p:spPr>
          <a:xfrm>
            <a:off x="9783183" y="3656398"/>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3" name="مستطيل مستدير الزوايا 62">
            <a:hlinkClick r:id="rId5"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4" name="مستطيل مستدير الزوايا 63">
            <a:hlinkClick r:id="rId6"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75"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7" name="رابط مستقيم 7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80722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3200" b="1" dirty="0" smtClean="0">
                <a:solidFill>
                  <a:schemeClr val="tx1"/>
                </a:solidFill>
                <a:latin typeface="Sakkal Majalla" panose="02000000000000000000" pitchFamily="2" charset="-78"/>
                <a:cs typeface="Sakkal Majalla" panose="02000000000000000000" pitchFamily="2" charset="-78"/>
              </a:rPr>
              <a:t>Nonverbal communication is a process </a:t>
            </a:r>
            <a:r>
              <a:rPr lang="en-US" sz="3200" b="1" dirty="0">
                <a:solidFill>
                  <a:schemeClr val="tx1"/>
                </a:solidFill>
                <a:latin typeface="Sakkal Majalla" panose="02000000000000000000" pitchFamily="2" charset="-78"/>
                <a:cs typeface="Sakkal Majalla" panose="02000000000000000000" pitchFamily="2" charset="-78"/>
              </a:rPr>
              <a:t>of communication through sending and receiving wordless messages</a:t>
            </a:r>
            <a:r>
              <a:rPr lang="en-US" sz="3200" b="1" dirty="0" smtClean="0">
                <a:solidFill>
                  <a:schemeClr val="tx1"/>
                </a:solidFill>
                <a:latin typeface="Sakkal Majalla" panose="02000000000000000000" pitchFamily="2" charset="-78"/>
                <a:cs typeface="Sakkal Majalla" panose="02000000000000000000" pitchFamily="2" charset="-78"/>
              </a:rPr>
              <a:t>.</a:t>
            </a:r>
          </a:p>
          <a:p>
            <a:pPr lvl="0" algn="just"/>
            <a:endParaRPr lang="en-US" sz="3200" b="1" dirty="0">
              <a:solidFill>
                <a:schemeClr val="tx1"/>
              </a:solidFill>
              <a:latin typeface="Sakkal Majalla" panose="02000000000000000000" pitchFamily="2" charset="-78"/>
              <a:cs typeface="Sakkal Majalla" panose="02000000000000000000" pitchFamily="2" charset="-78"/>
            </a:endParaRPr>
          </a:p>
          <a:p>
            <a:pPr marL="4935538" algn="just"/>
            <a:r>
              <a:rPr lang="en-US" sz="3200" b="1" dirty="0">
                <a:solidFill>
                  <a:schemeClr val="tx1"/>
                </a:solidFill>
                <a:latin typeface="Sakkal Majalla" panose="02000000000000000000" pitchFamily="2" charset="-78"/>
                <a:cs typeface="Sakkal Majalla" panose="02000000000000000000" pitchFamily="2" charset="-78"/>
              </a:rPr>
              <a:t>Gestures touch, and eye contact (or lack of eye contact) are some aspects of nonverbal communication that can vary significantly depending on a person’s cultural background. </a:t>
            </a: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dirty="0" smtClean="0">
                <a:solidFill>
                  <a:schemeClr val="bg1"/>
                </a:solidFill>
                <a:latin typeface="Arial Black" panose="020B0A04020102020204" pitchFamily="34" charset="0"/>
              </a:rPr>
              <a:t>Nonverbal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3074" name="Picture 2" descr="Body.language.and_.non-verbal.communication-2 - The Spanish Academ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320" y="3122463"/>
            <a:ext cx="4862302" cy="2431152"/>
          </a:xfrm>
          <a:prstGeom prst="rect">
            <a:avLst/>
          </a:prstGeom>
          <a:noFill/>
          <a:extLst>
            <a:ext uri="{909E8E84-426E-40DD-AFC4-6F175D3DCCD1}">
              <a14:hiddenFill xmlns:a14="http://schemas.microsoft.com/office/drawing/2010/main">
                <a:solidFill>
                  <a:srgbClr val="FFFFFF"/>
                </a:solidFill>
              </a14:hiddenFill>
            </a:ext>
          </a:extLst>
        </p:spPr>
      </p:pic>
      <p:sp>
        <p:nvSpPr>
          <p:cNvPr id="24" name="مستطيل مستدير الزوايا 23">
            <a:hlinkClick r:id="rId4"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4368442"/>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9" name="رابط مستقيم 4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0"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25676106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dirty="0" smtClean="0">
                <a:solidFill>
                  <a:schemeClr val="bg1"/>
                </a:solidFill>
                <a:latin typeface="Arial Black" panose="020B0A04020102020204" pitchFamily="34" charset="0"/>
              </a:rPr>
              <a:t>Nonverbal Communication</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21" name="صورة 20"/>
          <p:cNvPicPr/>
          <p:nvPr/>
        </p:nvPicPr>
        <p:blipFill>
          <a:blip r:embed="rId3">
            <a:extLst>
              <a:ext uri="{28A0092B-C50C-407E-A947-70E740481C1C}">
                <a14:useLocalDpi xmlns:a14="http://schemas.microsoft.com/office/drawing/2010/main" val="0"/>
              </a:ext>
            </a:extLst>
          </a:blip>
          <a:stretch>
            <a:fillRect/>
          </a:stretch>
        </p:blipFill>
        <p:spPr>
          <a:xfrm>
            <a:off x="1475835" y="1417554"/>
            <a:ext cx="7627824" cy="4952766"/>
          </a:xfrm>
          <a:prstGeom prst="rect">
            <a:avLst/>
          </a:prstGeom>
        </p:spPr>
      </p:pic>
      <p:sp>
        <p:nvSpPr>
          <p:cNvPr id="22" name="مستطيل مستدير الزوايا 21">
            <a:hlinkClick r:id="rId4"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5"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6"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7" action="ppaction://hlinksldjump"/>
          </p:cNvPr>
          <p:cNvSpPr/>
          <p:nvPr/>
        </p:nvSpPr>
        <p:spPr>
          <a:xfrm>
            <a:off x="9783183" y="4368442"/>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6" name="مستطيل مستدير الزوايا 25">
            <a:hlinkClick r:id="rId8"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8"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67385944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answer </a:t>
            </a:r>
            <a:r>
              <a:rPr lang="en-US" b="1" dirty="0" smtClean="0">
                <a:solidFill>
                  <a:srgbClr val="3F5378"/>
                </a:solidFill>
                <a:latin typeface="Sakkal Majalla" panose="02000000000000000000" pitchFamily="2" charset="-78"/>
                <a:cs typeface="Sakkal Majalla" panose="02000000000000000000" pitchFamily="2" charset="-78"/>
              </a:rPr>
              <a:t>Activity (1.2.2)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24 in </a:t>
            </a:r>
            <a:r>
              <a:rPr lang="en-US" b="1" dirty="0">
                <a:solidFill>
                  <a:srgbClr val="3F5378"/>
                </a:solidFill>
                <a:latin typeface="Sakkal Majalla" panose="02000000000000000000" pitchFamily="2" charset="-78"/>
                <a:cs typeface="Sakkal Majalla" panose="02000000000000000000" pitchFamily="2" charset="-78"/>
              </a:rPr>
              <a:t>the </a:t>
            </a:r>
            <a:r>
              <a:rPr lang="en-US" b="1" dirty="0" smtClean="0">
                <a:solidFill>
                  <a:srgbClr val="3F5378"/>
                </a:solidFill>
                <a:latin typeface="Sakkal Majalla" panose="02000000000000000000" pitchFamily="2" charset="-78"/>
                <a:cs typeface="Sakkal Majalla" panose="02000000000000000000" pitchFamily="2" charset="-78"/>
              </a:rPr>
              <a:t>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With Partner - </a:t>
            </a:r>
            <a:r>
              <a:rPr lang="en-US" b="1" dirty="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85"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Oval 97">
            <a:extLst>
              <a:ext uri="{FF2B5EF4-FFF2-40B4-BE49-F238E27FC236}">
                <a16:creationId xmlns:a16="http://schemas.microsoft.com/office/drawing/2014/main" xmlns="" id="{C4B62E25-6A47-448C-8F92-E28F8EECF468}"/>
              </a:ext>
            </a:extLst>
          </p:cNvPr>
          <p:cNvSpPr/>
          <p:nvPr/>
        </p:nvSpPr>
        <p:spPr>
          <a:xfrm>
            <a:off x="508645" y="4584349"/>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64" name="Shape 851">
            <a:extLst>
              <a:ext uri="{FF2B5EF4-FFF2-40B4-BE49-F238E27FC236}">
                <a16:creationId xmlns:a16="http://schemas.microsoft.com/office/drawing/2014/main" xmlns="" id="{64D0DDE7-60EB-4561-86C5-C988C7076341}"/>
              </a:ext>
            </a:extLst>
          </p:cNvPr>
          <p:cNvGrpSpPr/>
          <p:nvPr/>
        </p:nvGrpSpPr>
        <p:grpSpPr>
          <a:xfrm>
            <a:off x="411444" y="4470386"/>
            <a:ext cx="1555200" cy="1541052"/>
            <a:chOff x="6649150" y="309350"/>
            <a:chExt cx="395800" cy="395800"/>
          </a:xfrm>
        </p:grpSpPr>
        <p:sp>
          <p:nvSpPr>
            <p:cNvPr id="73" name="Shape 852">
              <a:extLst>
                <a:ext uri="{FF2B5EF4-FFF2-40B4-BE49-F238E27FC236}">
                  <a16:creationId xmlns:a16="http://schemas.microsoft.com/office/drawing/2014/main" xmlns=""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53">
              <a:extLst>
                <a:ext uri="{FF2B5EF4-FFF2-40B4-BE49-F238E27FC236}">
                  <a16:creationId xmlns:a16="http://schemas.microsoft.com/office/drawing/2014/main" xmlns=""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5" name="Shape 854">
              <a:extLst>
                <a:ext uri="{FF2B5EF4-FFF2-40B4-BE49-F238E27FC236}">
                  <a16:creationId xmlns:a16="http://schemas.microsoft.com/office/drawing/2014/main" xmlns=""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6" name="Shape 855">
              <a:extLst>
                <a:ext uri="{FF2B5EF4-FFF2-40B4-BE49-F238E27FC236}">
                  <a16:creationId xmlns:a16="http://schemas.microsoft.com/office/drawing/2014/main" xmlns=""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7" name="Shape 856">
              <a:extLst>
                <a:ext uri="{FF2B5EF4-FFF2-40B4-BE49-F238E27FC236}">
                  <a16:creationId xmlns:a16="http://schemas.microsoft.com/office/drawing/2014/main" xmlns=""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8" name="Shape 857">
              <a:extLst>
                <a:ext uri="{FF2B5EF4-FFF2-40B4-BE49-F238E27FC236}">
                  <a16:creationId xmlns:a16="http://schemas.microsoft.com/office/drawing/2014/main" xmlns=""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9" name="Shape 858">
              <a:extLst>
                <a:ext uri="{FF2B5EF4-FFF2-40B4-BE49-F238E27FC236}">
                  <a16:creationId xmlns:a16="http://schemas.microsoft.com/office/drawing/2014/main" xmlns=""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0" name="Shape 859">
              <a:extLst>
                <a:ext uri="{FF2B5EF4-FFF2-40B4-BE49-F238E27FC236}">
                  <a16:creationId xmlns:a16="http://schemas.microsoft.com/office/drawing/2014/main" xmlns=""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1" name="Shape 860">
              <a:extLst>
                <a:ext uri="{FF2B5EF4-FFF2-40B4-BE49-F238E27FC236}">
                  <a16:creationId xmlns:a16="http://schemas.microsoft.com/office/drawing/2014/main" xmlns=""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2" name="Shape 861">
              <a:extLst>
                <a:ext uri="{FF2B5EF4-FFF2-40B4-BE49-F238E27FC236}">
                  <a16:creationId xmlns:a16="http://schemas.microsoft.com/office/drawing/2014/main" xmlns=""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3" name="Shape 862">
              <a:extLst>
                <a:ext uri="{FF2B5EF4-FFF2-40B4-BE49-F238E27FC236}">
                  <a16:creationId xmlns:a16="http://schemas.microsoft.com/office/drawing/2014/main" xmlns=""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4" name="Shape 863">
              <a:extLst>
                <a:ext uri="{FF2B5EF4-FFF2-40B4-BE49-F238E27FC236}">
                  <a16:creationId xmlns:a16="http://schemas.microsoft.com/office/drawing/2014/main" xmlns=""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4" name="Shape 864">
              <a:extLst>
                <a:ext uri="{FF2B5EF4-FFF2-40B4-BE49-F238E27FC236}">
                  <a16:creationId xmlns:a16="http://schemas.microsoft.com/office/drawing/2014/main" xmlns=""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5" name="Shape 865">
              <a:extLst>
                <a:ext uri="{FF2B5EF4-FFF2-40B4-BE49-F238E27FC236}">
                  <a16:creationId xmlns:a16="http://schemas.microsoft.com/office/drawing/2014/main" xmlns=""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6" name="Shape 866">
              <a:extLst>
                <a:ext uri="{FF2B5EF4-FFF2-40B4-BE49-F238E27FC236}">
                  <a16:creationId xmlns:a16="http://schemas.microsoft.com/office/drawing/2014/main" xmlns=""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7" name="Shape 867">
              <a:extLst>
                <a:ext uri="{FF2B5EF4-FFF2-40B4-BE49-F238E27FC236}">
                  <a16:creationId xmlns:a16="http://schemas.microsoft.com/office/drawing/2014/main" xmlns=""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68">
              <a:extLst>
                <a:ext uri="{FF2B5EF4-FFF2-40B4-BE49-F238E27FC236}">
                  <a16:creationId xmlns:a16="http://schemas.microsoft.com/office/drawing/2014/main" xmlns=""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69">
              <a:extLst>
                <a:ext uri="{FF2B5EF4-FFF2-40B4-BE49-F238E27FC236}">
                  <a16:creationId xmlns:a16="http://schemas.microsoft.com/office/drawing/2014/main" xmlns=""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70">
              <a:extLst>
                <a:ext uri="{FF2B5EF4-FFF2-40B4-BE49-F238E27FC236}">
                  <a16:creationId xmlns:a16="http://schemas.microsoft.com/office/drawing/2014/main" xmlns=""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71">
              <a:extLst>
                <a:ext uri="{FF2B5EF4-FFF2-40B4-BE49-F238E27FC236}">
                  <a16:creationId xmlns:a16="http://schemas.microsoft.com/office/drawing/2014/main" xmlns=""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72">
              <a:extLst>
                <a:ext uri="{FF2B5EF4-FFF2-40B4-BE49-F238E27FC236}">
                  <a16:creationId xmlns:a16="http://schemas.microsoft.com/office/drawing/2014/main" xmlns=""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73">
              <a:extLst>
                <a:ext uri="{FF2B5EF4-FFF2-40B4-BE49-F238E27FC236}">
                  <a16:creationId xmlns:a16="http://schemas.microsoft.com/office/drawing/2014/main" xmlns=""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74">
              <a:extLst>
                <a:ext uri="{FF2B5EF4-FFF2-40B4-BE49-F238E27FC236}">
                  <a16:creationId xmlns:a16="http://schemas.microsoft.com/office/drawing/2014/main" xmlns=""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05" name="مستطيل مستدير الزوايا 104">
            <a:hlinkClick r:id="rId2"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6" name="مستطيل مستدير الزوايا 105">
            <a:hlinkClick r:id="rId3"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7" name="مستطيل مستدير الزوايا 106">
            <a:hlinkClick r:id="rId4"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08" name="مستطيل مستدير الزوايا 107">
            <a:hlinkClick r:id="rId5" action="ppaction://hlinksldjump"/>
          </p:cNvPr>
          <p:cNvSpPr/>
          <p:nvPr/>
        </p:nvSpPr>
        <p:spPr>
          <a:xfrm>
            <a:off x="9783183" y="4368442"/>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09" name="مستطيل مستدير الزوايا 108">
            <a:hlinkClick r:id="rId6"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1"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5" name="رابط مستقيم 6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6"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238088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180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4332"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63538" lvl="0" indent="-363538" algn="just"/>
            <a:r>
              <a:rPr lang="en-US"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1. Place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Wingdings" panose="05000000000000000000" pitchFamily="2" charset="2"/>
              </a:rPr>
              <a:t></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tick in the below box where you think best describes each of the following communication channels:</a:t>
            </a:r>
            <a:endParaRPr lang="en-US" sz="2800" dirty="0">
              <a:solidFill>
                <a:schemeClr val="tx1"/>
              </a:solidFill>
              <a:latin typeface="Sakkal Majalla" panose="02000000000000000000" pitchFamily="2" charset="-78"/>
              <a:cs typeface="Sakkal Majalla" panose="02000000000000000000" pitchFamily="2" charset="-78"/>
              <a:sym typeface="Wingdings" panose="05000000000000000000" pitchFamily="2" charset="2"/>
            </a:endParaRPr>
          </a:p>
          <a:p>
            <a:pPr algn="just"/>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21976" y="430849"/>
            <a:ext cx="5287384"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 name="Rectangle 2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aphicFrame>
        <p:nvGraphicFramePr>
          <p:cNvPr id="7" name="جدول 6"/>
          <p:cNvGraphicFramePr>
            <a:graphicFrameLocks noGrp="1"/>
          </p:cNvGraphicFramePr>
          <p:nvPr>
            <p:extLst>
              <p:ext uri="{D42A27DB-BD31-4B8C-83A1-F6EECF244321}">
                <p14:modId xmlns:p14="http://schemas.microsoft.com/office/powerpoint/2010/main" val="470143556"/>
              </p:ext>
            </p:extLst>
          </p:nvPr>
        </p:nvGraphicFramePr>
        <p:xfrm>
          <a:off x="793372" y="2379914"/>
          <a:ext cx="8207354" cy="3735323"/>
        </p:xfrm>
        <a:graphic>
          <a:graphicData uri="http://schemas.openxmlformats.org/drawingml/2006/table">
            <a:tbl>
              <a:tblPr firstRow="1" firstCol="1" bandRow="1">
                <a:tableStyleId>{93296810-A885-4BE3-A3E7-6D5BEEA58F35}</a:tableStyleId>
              </a:tblPr>
              <a:tblGrid>
                <a:gridCol w="5261631"/>
                <a:gridCol w="714115"/>
                <a:gridCol w="714115"/>
                <a:gridCol w="714115"/>
                <a:gridCol w="803378"/>
              </a:tblGrid>
              <a:tr h="1452498">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Communication Channel</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71755" marR="71755" algn="ctr" rtl="0">
                        <a:lnSpc>
                          <a:spcPct val="107000"/>
                        </a:lnSpc>
                        <a:spcAft>
                          <a:spcPts val="0"/>
                        </a:spcAft>
                      </a:pPr>
                      <a:r>
                        <a:rPr lang="en-US" sz="2800" dirty="0" smtClean="0">
                          <a:solidFill>
                            <a:schemeClr val="tx1"/>
                          </a:solidFill>
                          <a:effectLst/>
                          <a:latin typeface="Sakkal Majalla" panose="02000000000000000000" pitchFamily="2" charset="-78"/>
                          <a:cs typeface="Sakkal Majalla" panose="02000000000000000000" pitchFamily="2" charset="-78"/>
                        </a:rPr>
                        <a:t>Written</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c>
                  <a:txBody>
                    <a:bodyPr/>
                    <a:lstStyle/>
                    <a:p>
                      <a:pPr marL="71755" marR="71755" algn="ctr" rtl="0">
                        <a:lnSpc>
                          <a:spcPct val="107000"/>
                        </a:lnSpc>
                        <a:spcAft>
                          <a:spcPts val="0"/>
                        </a:spcAft>
                      </a:pPr>
                      <a:r>
                        <a:rPr lang="en-US" sz="2800" dirty="0" smtClean="0">
                          <a:solidFill>
                            <a:schemeClr val="tx1"/>
                          </a:solidFill>
                          <a:effectLst/>
                          <a:latin typeface="Sakkal Majalla" panose="02000000000000000000" pitchFamily="2" charset="-78"/>
                          <a:cs typeface="Sakkal Majalla" panose="02000000000000000000" pitchFamily="2" charset="-78"/>
                        </a:rPr>
                        <a:t>Oral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c>
                  <a:txBody>
                    <a:bodyPr/>
                    <a:lstStyle/>
                    <a:p>
                      <a:pPr marL="71755" marR="71755"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Visual</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c>
                  <a:txBody>
                    <a:bodyPr/>
                    <a:lstStyle/>
                    <a:p>
                      <a:pPr marL="71755" marR="71755"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Nonverbal</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r>
              <a:tr h="34798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Sending a letter to place an order</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Annual meeting of shareholders</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No smoking sign</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Job interview</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Good employee appearance</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l"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l"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46" name="Flowchart: Terminator 5">
            <a:hlinkClick r:id="rId2" action="ppaction://hlinksldjump"/>
            <a:extLst>
              <a:ext uri="{FF2B5EF4-FFF2-40B4-BE49-F238E27FC236}">
                <a16:creationId xmlns:a16="http://schemas.microsoft.com/office/drawing/2014/main" xmlns="" id="{71927844-4786-4EE1-A388-A37370BC152B}"/>
              </a:ext>
            </a:extLst>
          </p:cNvPr>
          <p:cNvSpPr/>
          <p:nvPr/>
        </p:nvSpPr>
        <p:spPr>
          <a:xfrm>
            <a:off x="7662225" y="5839243"/>
            <a:ext cx="2014522" cy="495249"/>
          </a:xfrm>
          <a:prstGeom prst="flowChartTerminator">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Check your answer </a:t>
            </a:r>
          </a:p>
        </p:txBody>
      </p:sp>
      <p:sp>
        <p:nvSpPr>
          <p:cNvPr id="55" name="مستطيل مستدير الزوايا 54">
            <a:hlinkClick r:id="rId3"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7" name="مستطيل مستدير الزوايا 56">
            <a:hlinkClick r:id="rId4"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8" name="مستطيل مستدير الزوايا 57">
            <a:hlinkClick r:id="rId5"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9" name="مستطيل مستدير الزوايا 58">
            <a:hlinkClick r:id="rId6"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0" name="مستطيل مستدير الزوايا 59">
            <a:hlinkClick r:id="rId7" action="ppaction://hlinksldjump"/>
          </p:cNvPr>
          <p:cNvSpPr/>
          <p:nvPr/>
        </p:nvSpPr>
        <p:spPr>
          <a:xfrm>
            <a:off x="9783183" y="509918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5"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845843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63538" indent="-363538" algn="just"/>
            <a:r>
              <a:rPr lang="en-US" sz="2800" b="1" dirty="0" smtClean="0">
                <a:solidFill>
                  <a:schemeClr val="tx1"/>
                </a:solidFill>
                <a:latin typeface="Sakkal Majalla" panose="02000000000000000000" pitchFamily="2" charset="-78"/>
                <a:cs typeface="Sakkal Majalla" panose="02000000000000000000" pitchFamily="2" charset="-78"/>
              </a:rPr>
              <a:t>2. Write </a:t>
            </a:r>
            <a:r>
              <a:rPr lang="en-US" sz="2800" b="1" dirty="0">
                <a:solidFill>
                  <a:schemeClr val="tx1"/>
                </a:solidFill>
                <a:latin typeface="Sakkal Majalla" panose="02000000000000000000" pitchFamily="2" charset="-78"/>
                <a:cs typeface="Sakkal Majalla" panose="02000000000000000000" pitchFamily="2" charset="-78"/>
              </a:rPr>
              <a:t>the name of the method of communication for each of the following pictures and classify into (verbal, written, visual, or non-verbal communication). </a:t>
            </a:r>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192102" y="430849"/>
            <a:ext cx="5117258"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9" name="Flowchart: Terminator 5">
            <a:hlinkClick r:id="rId2" action="ppaction://hlinksldjump"/>
            <a:extLst>
              <a:ext uri="{FF2B5EF4-FFF2-40B4-BE49-F238E27FC236}">
                <a16:creationId xmlns:a16="http://schemas.microsoft.com/office/drawing/2014/main" xmlns="" id="{71927844-4786-4EE1-A388-A37370BC152B}"/>
              </a:ext>
            </a:extLst>
          </p:cNvPr>
          <p:cNvSpPr/>
          <p:nvPr/>
        </p:nvSpPr>
        <p:spPr>
          <a:xfrm>
            <a:off x="7422776" y="5836024"/>
            <a:ext cx="2014522" cy="495249"/>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Check your answer </a:t>
            </a:r>
          </a:p>
        </p:txBody>
      </p:sp>
      <p:pic>
        <p:nvPicPr>
          <p:cNvPr id="3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7584" y="3106029"/>
            <a:ext cx="1509713" cy="1603880"/>
          </a:xfrm>
          <a:prstGeom prst="rect">
            <a:avLst/>
          </a:prstGeom>
          <a:noFill/>
          <a:ln>
            <a:noFill/>
          </a:ln>
        </p:spPr>
      </p:pic>
      <p:pic>
        <p:nvPicPr>
          <p:cNvPr id="36" name="Picture 6"/>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863547" y="3053613"/>
            <a:ext cx="1509688" cy="1655248"/>
          </a:xfrm>
          <a:prstGeom prst="rect">
            <a:avLst/>
          </a:prstGeom>
          <a:noFill/>
          <a:ln>
            <a:noFill/>
          </a:ln>
        </p:spPr>
      </p:pic>
      <p:pic>
        <p:nvPicPr>
          <p:cNvPr id="37" name="Picture 7"/>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778" y="2868679"/>
            <a:ext cx="1500318" cy="1840182"/>
          </a:xfrm>
          <a:prstGeom prst="rect">
            <a:avLst/>
          </a:prstGeom>
          <a:noFill/>
          <a:ln>
            <a:noFill/>
          </a:ln>
        </p:spPr>
      </p:pic>
      <p:pic>
        <p:nvPicPr>
          <p:cNvPr id="5134" name="Picture 14" descr="Arrow, bar, graph, growth icon - Free download on Iconfin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749" y="2868679"/>
            <a:ext cx="2187475" cy="2187476"/>
          </a:xfrm>
          <a:prstGeom prst="rect">
            <a:avLst/>
          </a:prstGeom>
          <a:noFill/>
          <a:extLst>
            <a:ext uri="{909E8E84-426E-40DD-AFC4-6F175D3DCCD1}">
              <a14:hiddenFill xmlns:a14="http://schemas.microsoft.com/office/drawing/2010/main">
                <a:solidFill>
                  <a:srgbClr val="FFFFFF"/>
                </a:solidFill>
              </a14:hiddenFill>
            </a:ext>
          </a:extLst>
        </p:spPr>
      </p:pic>
      <p:sp>
        <p:nvSpPr>
          <p:cNvPr id="44" name="مستطيل مستدير الزوايا 43">
            <a:hlinkClick r:id="rId7"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5" name="مستطيل مستدير الزوايا 44">
            <a:hlinkClick r:id="rId8"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6" name="مستطيل مستدير الزوايا 45">
            <a:hlinkClick r:id="rId9"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7" name="مستطيل مستدير الزوايا 46">
            <a:hlinkClick r:id="rId10"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8" name="مستطيل مستدير الزوايا 47">
            <a:hlinkClick r:id="rId11" action="ppaction://hlinksldjump"/>
          </p:cNvPr>
          <p:cNvSpPr/>
          <p:nvPr/>
        </p:nvSpPr>
        <p:spPr>
          <a:xfrm>
            <a:off x="9783183" y="509918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019743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38163" indent="-538163" algn="just"/>
            <a:r>
              <a:rPr lang="en-US" sz="4000" b="1" dirty="0" smtClean="0">
                <a:solidFill>
                  <a:schemeClr val="tx1"/>
                </a:solidFill>
                <a:latin typeface="Sakkal Majalla" panose="02000000000000000000" pitchFamily="2" charset="-78"/>
                <a:cs typeface="Sakkal Majalla" panose="02000000000000000000" pitchFamily="2" charset="-78"/>
              </a:rPr>
              <a:t>3. </a:t>
            </a:r>
            <a:r>
              <a:rPr lang="en-US" sz="4000" b="1" dirty="0">
                <a:solidFill>
                  <a:schemeClr val="tx1"/>
                </a:solidFill>
                <a:latin typeface="Sakkal Majalla" panose="02000000000000000000" pitchFamily="2" charset="-78"/>
                <a:cs typeface="Sakkal Majalla" panose="02000000000000000000" pitchFamily="2" charset="-78"/>
              </a:rPr>
              <a:t>Nonverbal communication messages (such as eye contact, nodding, smiling) are related to behavior.</a:t>
            </a: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1"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6" name="مستطيل مستدير الزوايا 15">
            <a:hlinkClick r:id="rId4"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9" name="مستطيل مستدير الزوايا 18">
            <a:hlinkClick r:id="rId5"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0" name="مستطيل مستدير الزوايا 19">
            <a:hlinkClick r:id="rId6"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3" name="مستطيل مستدير الزوايا 22">
            <a:hlinkClick r:id="rId7"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4" name="مستطيل مستدير الزوايا 23">
            <a:hlinkClick r:id="rId8" action="ppaction://hlinksldjump"/>
          </p:cNvPr>
          <p:cNvSpPr/>
          <p:nvPr/>
        </p:nvSpPr>
        <p:spPr>
          <a:xfrm>
            <a:off x="9783183" y="509918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5"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6294312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44500" lvl="0" indent="-444500" algn="just"/>
            <a:r>
              <a:rPr lang="en-US" sz="4000" b="1" dirty="0" smtClean="0">
                <a:solidFill>
                  <a:schemeClr val="tx1"/>
                </a:solidFill>
                <a:latin typeface="Sakkal Majalla" panose="02000000000000000000" pitchFamily="2" charset="-78"/>
                <a:cs typeface="Sakkal Majalla" panose="02000000000000000000" pitchFamily="2" charset="-78"/>
              </a:rPr>
              <a:t>4.  Any </a:t>
            </a:r>
            <a:r>
              <a:rPr lang="en-US" sz="4000" b="1" dirty="0">
                <a:solidFill>
                  <a:schemeClr val="tx1"/>
                </a:solidFill>
                <a:latin typeface="Sakkal Majalla" panose="02000000000000000000" pitchFamily="2" charset="-78"/>
                <a:cs typeface="Sakkal Majalla" panose="02000000000000000000" pitchFamily="2" charset="-78"/>
              </a:rPr>
              <a:t>image that is used to communicate an idea is known as nonverbal communication.</a:t>
            </a: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1"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2"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8" name="مستطيل مستدير الزوايا 7">
            <a:hlinkClick r:id="rId4"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9" name="مستطيل مستدير الزوايا 8">
            <a:hlinkClick r:id="rId5"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2" name="مستطيل مستدير الزوايا 11">
            <a:hlinkClick r:id="rId8" action="ppaction://hlinksldjump"/>
          </p:cNvPr>
          <p:cNvSpPr/>
          <p:nvPr/>
        </p:nvSpPr>
        <p:spPr>
          <a:xfrm>
            <a:off x="9783183" y="509918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5"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2340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31825" lvl="0" indent="-631825" algn="just"/>
            <a:r>
              <a:rPr lang="en-US" sz="4000" b="1" dirty="0" smtClean="0">
                <a:solidFill>
                  <a:schemeClr val="tx1"/>
                </a:solidFill>
                <a:latin typeface="Sakkal Majalla" panose="02000000000000000000" pitchFamily="2" charset="-78"/>
                <a:cs typeface="Sakkal Majalla" panose="02000000000000000000" pitchFamily="2" charset="-78"/>
              </a:rPr>
              <a:t>5. </a:t>
            </a:r>
            <a:r>
              <a:rPr lang="en-US" sz="4000" b="1" dirty="0">
                <a:solidFill>
                  <a:schemeClr val="tx1"/>
                </a:solidFill>
                <a:latin typeface="Sakkal Majalla" panose="02000000000000000000" pitchFamily="2" charset="-78"/>
                <a:cs typeface="Sakkal Majalla" panose="02000000000000000000" pitchFamily="2" charset="-78"/>
              </a:rPr>
              <a:t>Which of the following is the most indirect communication channel?</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0" name="Rectangle: Rounded Corners 16">
            <a:hlinkClick r:id="rId2" action="ppaction://hlinksldjump"/>
            <a:extLst>
              <a:ext uri="{FF2B5EF4-FFF2-40B4-BE49-F238E27FC236}">
                <a16:creationId xmlns:a16="http://schemas.microsoft.com/office/drawing/2014/main" xmlns="" id="{AB991657-89AD-4D7D-B6CE-01F69D831875}"/>
              </a:ext>
            </a:extLst>
          </p:cNvPr>
          <p:cNvSpPr/>
          <p:nvPr/>
        </p:nvSpPr>
        <p:spPr>
          <a:xfrm>
            <a:off x="1335080"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a.  </a:t>
            </a:r>
            <a:r>
              <a:rPr lang="en-US" sz="3600" b="1" dirty="0" smtClean="0">
                <a:solidFill>
                  <a:schemeClr val="bg1"/>
                </a:solidFill>
                <a:latin typeface="Sakkal Majalla" panose="02000000000000000000" pitchFamily="2" charset="-78"/>
                <a:cs typeface="Sakkal Majalla" panose="02000000000000000000" pitchFamily="2" charset="-78"/>
              </a:rPr>
              <a:t>Written.</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1" name="Rectangle: Rounded Corners 24">
            <a:hlinkClick r:id="rId2" action="ppaction://hlinksldjump"/>
            <a:extLst>
              <a:ext uri="{FF2B5EF4-FFF2-40B4-BE49-F238E27FC236}">
                <a16:creationId xmlns:a16="http://schemas.microsoft.com/office/drawing/2014/main" xmlns="" id="{A25C2FD2-FA0F-4C05-A0F5-579151B91FB4}"/>
              </a:ext>
            </a:extLst>
          </p:cNvPr>
          <p:cNvSpPr/>
          <p:nvPr/>
        </p:nvSpPr>
        <p:spPr>
          <a:xfrm>
            <a:off x="5188212"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b. Oral.</a:t>
            </a:r>
          </a:p>
        </p:txBody>
      </p:sp>
      <p:sp>
        <p:nvSpPr>
          <p:cNvPr id="12" name="Rectangle: Rounded Corners 25">
            <a:hlinkClick r:id="rId2" action="ppaction://hlinksldjump"/>
            <a:extLst>
              <a:ext uri="{FF2B5EF4-FFF2-40B4-BE49-F238E27FC236}">
                <a16:creationId xmlns:a16="http://schemas.microsoft.com/office/drawing/2014/main" xmlns="" id="{C6985E23-4C51-4A5D-9D7B-E600D8D0197B}"/>
              </a:ext>
            </a:extLst>
          </p:cNvPr>
          <p:cNvSpPr/>
          <p:nvPr/>
        </p:nvSpPr>
        <p:spPr>
          <a:xfrm>
            <a:off x="1335080"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c. Visual.</a:t>
            </a:r>
          </a:p>
        </p:txBody>
      </p:sp>
      <p:sp>
        <p:nvSpPr>
          <p:cNvPr id="13" name="Rectangle: Rounded Corners 26">
            <a:hlinkClick r:id="rId3" action="ppaction://hlinksldjump"/>
            <a:extLst>
              <a:ext uri="{FF2B5EF4-FFF2-40B4-BE49-F238E27FC236}">
                <a16:creationId xmlns:a16="http://schemas.microsoft.com/office/drawing/2014/main" xmlns="" id="{172F21EC-CAE3-4270-8AFF-6D9181D98905}"/>
              </a:ext>
            </a:extLst>
          </p:cNvPr>
          <p:cNvSpPr/>
          <p:nvPr/>
        </p:nvSpPr>
        <p:spPr>
          <a:xfrm>
            <a:off x="5188212"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d. Nonverbal.</a:t>
            </a:r>
          </a:p>
        </p:txBody>
      </p:sp>
      <p:sp>
        <p:nvSpPr>
          <p:cNvPr id="21" name="مستطيل مستدير الزوايا 20">
            <a:hlinkClick r:id="rId4"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2" name="مستطيل مستدير الزوايا 21">
            <a:hlinkClick r:id="rId5"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8" action="ppaction://hlinksldjump"/>
          </p:cNvPr>
          <p:cNvSpPr/>
          <p:nvPr/>
        </p:nvSpPr>
        <p:spPr>
          <a:xfrm>
            <a:off x="9783183" y="509918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34020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1</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326043" y="3613866"/>
            <a:ext cx="8376267" cy="230832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dirty="0" smtClean="0">
                <a:ln>
                  <a:solidFill>
                    <a:srgbClr val="3F5378"/>
                  </a:solidFill>
                </a:ln>
                <a:solidFill>
                  <a:schemeClr val="bg1"/>
                </a:solidFill>
                <a:latin typeface="Arial Black" panose="020B0A04020102020204" pitchFamily="34" charset="0"/>
              </a:rPr>
              <a:t>Communication </a:t>
            </a:r>
          </a:p>
          <a:p>
            <a:pPr algn="ctr"/>
            <a:r>
              <a:rPr lang="en-US" sz="7000" dirty="0" smtClean="0">
                <a:ln>
                  <a:solidFill>
                    <a:srgbClr val="3F5378"/>
                  </a:solidFill>
                </a:ln>
                <a:solidFill>
                  <a:schemeClr val="bg1"/>
                </a:solidFill>
                <a:latin typeface="Arial Black" panose="020B0A04020102020204" pitchFamily="34" charset="0"/>
              </a:rPr>
              <a:t>in Business</a:t>
            </a:r>
            <a:endParaRPr lang="ar-SA" sz="7000" cap="none" spc="0" dirty="0">
              <a:ln>
                <a:solidFill>
                  <a:srgbClr val="3F5378"/>
                </a:solidFill>
              </a:ln>
              <a:solidFill>
                <a:schemeClr val="bg1"/>
              </a:solidFill>
              <a:effectLst/>
              <a:latin typeface="Arial Black" panose="020B0A04020102020204" pitchFamily="34" charset="0"/>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581" y="2895830"/>
            <a:ext cx="3833943" cy="2841352"/>
          </a:xfrm>
          <a:prstGeom prst="ellipse">
            <a:avLst/>
          </a:prstGeom>
          <a:ln>
            <a:noFill/>
          </a:ln>
          <a:effectLst>
            <a:softEdge rad="112500"/>
          </a:effectLst>
        </p:spPr>
      </p:pic>
      <p:sp>
        <p:nvSpPr>
          <p:cNvPr id="9"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38163" lvl="0" indent="-538163" algn="just"/>
            <a:r>
              <a:rPr lang="en-US" sz="4000" b="1" dirty="0" smtClean="0">
                <a:solidFill>
                  <a:schemeClr val="tx1"/>
                </a:solidFill>
                <a:latin typeface="Sakkal Majalla" panose="02000000000000000000" pitchFamily="2" charset="-78"/>
                <a:cs typeface="Sakkal Majalla" panose="02000000000000000000" pitchFamily="2" charset="-78"/>
              </a:rPr>
              <a:t>6. </a:t>
            </a:r>
            <a:r>
              <a:rPr lang="en-US" sz="4000" b="1" dirty="0">
                <a:solidFill>
                  <a:schemeClr val="tx1"/>
                </a:solidFill>
                <a:latin typeface="Sakkal Majalla" panose="02000000000000000000" pitchFamily="2" charset="-78"/>
                <a:cs typeface="Sakkal Majalla" panose="02000000000000000000" pitchFamily="2" charset="-78"/>
              </a:rPr>
              <a:t>Abdulla is making a class presentation.  He is very uncomfortable and begins to sweat, rock back and forth, and wring his hands.  These actions are examples of:</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0" name="Rectangle: Rounded Corners 16">
            <a:hlinkClick r:id="rId3" action="ppaction://hlinksldjump"/>
            <a:extLst>
              <a:ext uri="{FF2B5EF4-FFF2-40B4-BE49-F238E27FC236}">
                <a16:creationId xmlns:a16="http://schemas.microsoft.com/office/drawing/2014/main" xmlns="" id="{AB991657-89AD-4D7D-B6CE-01F69D831875}"/>
              </a:ext>
            </a:extLst>
          </p:cNvPr>
          <p:cNvSpPr/>
          <p:nvPr/>
        </p:nvSpPr>
        <p:spPr>
          <a:xfrm>
            <a:off x="1335080" y="4340742"/>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a.  </a:t>
            </a:r>
            <a:r>
              <a:rPr lang="en-US" sz="3600" b="1" dirty="0" smtClean="0">
                <a:solidFill>
                  <a:schemeClr val="bg1"/>
                </a:solidFill>
                <a:latin typeface="Sakkal Majalla" panose="02000000000000000000" pitchFamily="2" charset="-78"/>
                <a:cs typeface="Sakkal Majalla" panose="02000000000000000000" pitchFamily="2" charset="-78"/>
              </a:rPr>
              <a:t>Written.</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1" name="Rectangle: Rounded Corners 24">
            <a:hlinkClick r:id="rId3" action="ppaction://hlinksldjump"/>
            <a:extLst>
              <a:ext uri="{FF2B5EF4-FFF2-40B4-BE49-F238E27FC236}">
                <a16:creationId xmlns:a16="http://schemas.microsoft.com/office/drawing/2014/main" xmlns="" id="{A25C2FD2-FA0F-4C05-A0F5-579151B91FB4}"/>
              </a:ext>
            </a:extLst>
          </p:cNvPr>
          <p:cNvSpPr/>
          <p:nvPr/>
        </p:nvSpPr>
        <p:spPr>
          <a:xfrm>
            <a:off x="5188212" y="4340742"/>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b. Oral.</a:t>
            </a:r>
          </a:p>
        </p:txBody>
      </p:sp>
      <p:sp>
        <p:nvSpPr>
          <p:cNvPr id="12" name="Rectangle: Rounded Corners 25">
            <a:hlinkClick r:id="rId3" action="ppaction://hlinksldjump"/>
            <a:extLst>
              <a:ext uri="{FF2B5EF4-FFF2-40B4-BE49-F238E27FC236}">
                <a16:creationId xmlns:a16="http://schemas.microsoft.com/office/drawing/2014/main" xmlns="" id="{C6985E23-4C51-4A5D-9D7B-E600D8D0197B}"/>
              </a:ext>
            </a:extLst>
          </p:cNvPr>
          <p:cNvSpPr/>
          <p:nvPr/>
        </p:nvSpPr>
        <p:spPr>
          <a:xfrm>
            <a:off x="1335080" y="5355733"/>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c. Visual.</a:t>
            </a:r>
          </a:p>
        </p:txBody>
      </p:sp>
      <p:sp>
        <p:nvSpPr>
          <p:cNvPr id="13" name="Rectangle: Rounded Corners 26">
            <a:hlinkClick r:id="rId4" action="ppaction://hlinksldjump"/>
            <a:extLst>
              <a:ext uri="{FF2B5EF4-FFF2-40B4-BE49-F238E27FC236}">
                <a16:creationId xmlns:a16="http://schemas.microsoft.com/office/drawing/2014/main" xmlns="" id="{172F21EC-CAE3-4270-8AFF-6D9181D98905}"/>
              </a:ext>
            </a:extLst>
          </p:cNvPr>
          <p:cNvSpPr/>
          <p:nvPr/>
        </p:nvSpPr>
        <p:spPr>
          <a:xfrm>
            <a:off x="5188212" y="5355733"/>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d. Nonverbal.</a:t>
            </a:r>
          </a:p>
        </p:txBody>
      </p:sp>
      <p:sp>
        <p:nvSpPr>
          <p:cNvPr id="21" name="مستطيل مستدير الزوايا 20">
            <a:hlinkClick r:id="rId5"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2" name="مستطيل مستدير الزوايا 21">
            <a:hlinkClick r:id="rId6"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24">
            <a:hlinkClick r:id="rId7"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8"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9" action="ppaction://hlinksldjump"/>
          </p:cNvPr>
          <p:cNvSpPr/>
          <p:nvPr/>
        </p:nvSpPr>
        <p:spPr>
          <a:xfrm>
            <a:off x="9783183" y="509918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683505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a16="http://schemas.microsoft.com/office/drawing/2014/main" xmlns=""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xmlns=""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a16="http://schemas.microsoft.com/office/drawing/2014/main" xmlns=""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a16="http://schemas.microsoft.com/office/drawing/2014/main" xmlns=""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a16="http://schemas.microsoft.com/office/drawing/2014/main" xmlns=""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a16="http://schemas.microsoft.com/office/drawing/2014/main" xmlns=""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a16="http://schemas.microsoft.com/office/drawing/2014/main" xmlns=""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dirty="0" smtClean="0">
                <a:solidFill>
                  <a:schemeClr val="tx2"/>
                </a:solidFill>
                <a:latin typeface="Sakkal Majalla" panose="02000000000000000000" pitchFamily="2" charset="-78"/>
                <a:cs typeface="Sakkal Majalla" panose="02000000000000000000" pitchFamily="2" charset="-78"/>
              </a:rPr>
              <a:t>pages 12-16</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xmlns=""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901103"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32" name="مستطيل مستدير الزوايا 31">
            <a:hlinkClick r:id="rId3"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3" name="مستطيل مستدير الزوايا 32">
            <a:hlinkClick r:id="rId4"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4" name="مستطيل مستدير الزوايا 33">
            <a:hlinkClick r:id="rId5"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3" name="مستطيل مستدير الزوايا 42">
            <a:hlinkClick r:id="rId6"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4" name="مستطيل مستدير الزوايا 43">
            <a:hlinkClick r:id="rId7" action="ppaction://hlinksldjump"/>
          </p:cNvPr>
          <p:cNvSpPr/>
          <p:nvPr/>
        </p:nvSpPr>
        <p:spPr>
          <a:xfrm>
            <a:off x="9783183" y="509918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9"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1" name="رابط مستقيم 4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2"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98120" y="1445619"/>
            <a:ext cx="11880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r>
              <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Place a </a:t>
            </a:r>
            <a:r>
              <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Wingdings" panose="05000000000000000000" pitchFamily="2" charset="2"/>
              </a:rPr>
              <a:t></a:t>
            </a:r>
            <a:r>
              <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tick in the below box where you think best describes each of the following communication channels:</a:t>
            </a:r>
            <a:endParaRPr lang="en-US" sz="2400" dirty="0">
              <a:solidFill>
                <a:schemeClr val="tx1"/>
              </a:solidFill>
              <a:latin typeface="Sakkal Majalla" panose="02000000000000000000" pitchFamily="2" charset="-78"/>
              <a:cs typeface="Sakkal Majalla" panose="02000000000000000000" pitchFamily="2" charset="-78"/>
              <a:sym typeface="Wingdings" panose="05000000000000000000" pitchFamily="2" charset="2"/>
            </a:endParaRPr>
          </a:p>
          <a:p>
            <a:pPr algn="just"/>
            <a:endParaRPr lang="ar-BH" sz="2400" dirty="0">
              <a:solidFill>
                <a:schemeClr val="tx1"/>
              </a:solidFill>
            </a:endParaRPr>
          </a:p>
          <a:p>
            <a:pPr algn="just"/>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smtClean="0">
                <a:solidFill>
                  <a:schemeClr val="bg1"/>
                </a:solidFill>
                <a:latin typeface="Arial Black" panose="020B0A04020102020204" pitchFamily="34" charset="0"/>
              </a:rPr>
              <a:t>Answer </a:t>
            </a:r>
            <a:endParaRPr lang="en-US" sz="4000" dirty="0">
              <a:solidFill>
                <a:schemeClr val="bg1"/>
              </a:solidFill>
              <a:latin typeface="Arial Black" panose="020B0A04020102020204" pitchFamily="34" charset="0"/>
            </a:endParaRPr>
          </a:p>
        </p:txBody>
      </p:sp>
      <p:sp>
        <p:nvSpPr>
          <p:cNvPr id="4" name="Rectangle 2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2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10764217" y="5882986"/>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58" name="Google Shape;606;p37"/>
          <p:cNvGrpSpPr/>
          <p:nvPr/>
        </p:nvGrpSpPr>
        <p:grpSpPr>
          <a:xfrm>
            <a:off x="336176" y="430849"/>
            <a:ext cx="897401" cy="766200"/>
            <a:chOff x="1923675" y="1633650"/>
            <a:chExt cx="436000" cy="435975"/>
          </a:xfrm>
        </p:grpSpPr>
        <p:sp>
          <p:nvSpPr>
            <p:cNvPr id="59"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34" name="جدول 33"/>
          <p:cNvGraphicFramePr>
            <a:graphicFrameLocks noGrp="1"/>
          </p:cNvGraphicFramePr>
          <p:nvPr>
            <p:extLst>
              <p:ext uri="{D42A27DB-BD31-4B8C-83A1-F6EECF244321}">
                <p14:modId xmlns:p14="http://schemas.microsoft.com/office/powerpoint/2010/main" val="2239643191"/>
              </p:ext>
            </p:extLst>
          </p:nvPr>
        </p:nvGraphicFramePr>
        <p:xfrm>
          <a:off x="1909478" y="2326126"/>
          <a:ext cx="8207354" cy="3735323"/>
        </p:xfrm>
        <a:graphic>
          <a:graphicData uri="http://schemas.openxmlformats.org/drawingml/2006/table">
            <a:tbl>
              <a:tblPr firstRow="1" firstCol="1" bandRow="1">
                <a:tableStyleId>{93296810-A885-4BE3-A3E7-6D5BEEA58F35}</a:tableStyleId>
              </a:tblPr>
              <a:tblGrid>
                <a:gridCol w="5261631"/>
                <a:gridCol w="714115"/>
                <a:gridCol w="714115"/>
                <a:gridCol w="714115"/>
                <a:gridCol w="803378"/>
              </a:tblGrid>
              <a:tr h="1452498">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Communication Channel</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71755" marR="71755" algn="ctr" rtl="0">
                        <a:lnSpc>
                          <a:spcPct val="107000"/>
                        </a:lnSpc>
                        <a:spcAft>
                          <a:spcPts val="0"/>
                        </a:spcAft>
                      </a:pPr>
                      <a:r>
                        <a:rPr lang="en-US" sz="2800" dirty="0" smtClean="0">
                          <a:solidFill>
                            <a:schemeClr val="tx1"/>
                          </a:solidFill>
                          <a:effectLst/>
                          <a:latin typeface="Sakkal Majalla" panose="02000000000000000000" pitchFamily="2" charset="-78"/>
                          <a:cs typeface="Sakkal Majalla" panose="02000000000000000000" pitchFamily="2" charset="-78"/>
                        </a:rPr>
                        <a:t>Written</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c>
                  <a:txBody>
                    <a:bodyPr/>
                    <a:lstStyle/>
                    <a:p>
                      <a:pPr marL="71755" marR="71755" algn="ctr" rtl="0">
                        <a:lnSpc>
                          <a:spcPct val="107000"/>
                        </a:lnSpc>
                        <a:spcAft>
                          <a:spcPts val="0"/>
                        </a:spcAft>
                      </a:pPr>
                      <a:r>
                        <a:rPr lang="en-US" sz="2800" dirty="0" smtClean="0">
                          <a:solidFill>
                            <a:schemeClr val="tx1"/>
                          </a:solidFill>
                          <a:effectLst/>
                          <a:latin typeface="Sakkal Majalla" panose="02000000000000000000" pitchFamily="2" charset="-78"/>
                          <a:cs typeface="Sakkal Majalla" panose="02000000000000000000" pitchFamily="2" charset="-78"/>
                        </a:rPr>
                        <a:t>Oral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c>
                  <a:txBody>
                    <a:bodyPr/>
                    <a:lstStyle/>
                    <a:p>
                      <a:pPr marL="71755" marR="71755"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Visual</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c>
                  <a:txBody>
                    <a:bodyPr/>
                    <a:lstStyle/>
                    <a:p>
                      <a:pPr marL="71755" marR="71755"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Nonverbal</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vert="vert270" anchor="ctr"/>
                </a:tc>
              </a:tr>
              <a:tr h="34798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Sending a letter to place an order</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07000"/>
                        </a:lnSpc>
                        <a:spcAft>
                          <a:spcPts val="0"/>
                        </a:spcAft>
                      </a:pPr>
                      <a:r>
                        <a:rPr lang="en-US" sz="2800" dirty="0" smtClean="0">
                          <a:solidFill>
                            <a:schemeClr val="tx1"/>
                          </a:solidFill>
                          <a:effectLst/>
                          <a:latin typeface="Sakkal Majalla" panose="02000000000000000000" pitchFamily="2" charset="-78"/>
                          <a:cs typeface="Sakkal Majalla" panose="02000000000000000000" pitchFamily="2" charset="-78"/>
                        </a:rPr>
                        <a:t> </a:t>
                      </a:r>
                      <a:r>
                        <a:rPr lang="en-US" sz="2800" dirty="0" smtClean="0">
                          <a:solidFill>
                            <a:schemeClr val="tx1"/>
                          </a:solidFill>
                          <a:effectLst/>
                          <a:latin typeface="Sakkal Majalla" panose="02000000000000000000" pitchFamily="2" charset="-78"/>
                          <a:cs typeface="Sakkal Majalla" panose="02000000000000000000" pitchFamily="2" charset="-78"/>
                          <a:sym typeface="Wingdings" panose="05000000000000000000" pitchFamily="2" charset="2"/>
                        </a:rPr>
                        <a:t></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Annual meeting of shareholders</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r>
                        <a:rPr lang="en-US" sz="2800" dirty="0" smtClean="0">
                          <a:solidFill>
                            <a:schemeClr val="tx1"/>
                          </a:solidFill>
                          <a:effectLst/>
                          <a:latin typeface="Sakkal Majalla" panose="02000000000000000000" pitchFamily="2" charset="-78"/>
                          <a:cs typeface="Sakkal Majalla" panose="02000000000000000000" pitchFamily="2" charset="-78"/>
                          <a:sym typeface="Wingdings" panose="05000000000000000000" pitchFamily="2" charset="2"/>
                        </a:rPr>
                        <a:t></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No smoking sign</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r>
                        <a:rPr lang="en-US" sz="2800" dirty="0" smtClean="0">
                          <a:solidFill>
                            <a:schemeClr val="tx1"/>
                          </a:solidFill>
                          <a:effectLst/>
                          <a:latin typeface="Sakkal Majalla" panose="02000000000000000000" pitchFamily="2" charset="-78"/>
                          <a:cs typeface="Sakkal Majalla" panose="02000000000000000000" pitchFamily="2" charset="-78"/>
                          <a:sym typeface="Wingdings" panose="05000000000000000000" pitchFamily="2" charset="2"/>
                        </a:rPr>
                        <a:t></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Job interview</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r>
                        <a:rPr lang="en-US" sz="2800" dirty="0" smtClean="0">
                          <a:solidFill>
                            <a:schemeClr val="tx1"/>
                          </a:solidFill>
                          <a:effectLst/>
                          <a:latin typeface="Sakkal Majalla" panose="02000000000000000000" pitchFamily="2" charset="-78"/>
                          <a:cs typeface="Sakkal Majalla" panose="02000000000000000000" pitchFamily="2" charset="-78"/>
                          <a:sym typeface="Wingdings" panose="05000000000000000000" pitchFamily="2" charset="2"/>
                        </a:rPr>
                        <a:t></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279400">
                <a:tc>
                  <a:txBody>
                    <a:bodyPr/>
                    <a:lstStyle/>
                    <a:p>
                      <a:pPr marL="514350" lvl="0" indent="-514350" algn="l" rtl="0">
                        <a:lnSpc>
                          <a:spcPct val="107000"/>
                        </a:lnSpc>
                        <a:spcAft>
                          <a:spcPts val="0"/>
                        </a:spcAft>
                        <a:buFont typeface="Arial" panose="020B0604020202020204" pitchFamily="34" charset="0"/>
                        <a:buChar char="•"/>
                      </a:pPr>
                      <a:r>
                        <a:rPr lang="en-US" sz="2800" dirty="0">
                          <a:solidFill>
                            <a:schemeClr val="tx1"/>
                          </a:solidFill>
                          <a:effectLst/>
                          <a:latin typeface="Sakkal Majalla" panose="02000000000000000000" pitchFamily="2" charset="-78"/>
                          <a:cs typeface="Sakkal Majalla" panose="02000000000000000000" pitchFamily="2" charset="-78"/>
                        </a:rPr>
                        <a:t>Good employee appearance</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a:solidFill>
                            <a:schemeClr val="tx1"/>
                          </a:solidFill>
                          <a:effectLst/>
                          <a:latin typeface="Sakkal Majalla" panose="02000000000000000000" pitchFamily="2" charset="-78"/>
                          <a:cs typeface="Sakkal Majalla" panose="02000000000000000000" pitchFamily="2" charset="-78"/>
                        </a:rPr>
                        <a:t> </a:t>
                      </a:r>
                      <a:endParaRPr lang="en-US" sz="280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800" dirty="0">
                          <a:solidFill>
                            <a:schemeClr val="tx1"/>
                          </a:solidFill>
                          <a:effectLst/>
                          <a:latin typeface="Sakkal Majalla" panose="02000000000000000000" pitchFamily="2" charset="-78"/>
                          <a:cs typeface="Sakkal Majalla" panose="02000000000000000000" pitchFamily="2" charset="-78"/>
                        </a:rPr>
                        <a:t> </a:t>
                      </a:r>
                      <a:r>
                        <a:rPr lang="en-US" sz="2800" dirty="0" smtClean="0">
                          <a:solidFill>
                            <a:schemeClr val="tx1"/>
                          </a:solidFill>
                          <a:effectLst/>
                          <a:latin typeface="Sakkal Majalla" panose="02000000000000000000" pitchFamily="2" charset="-78"/>
                          <a:cs typeface="Sakkal Majalla" panose="02000000000000000000" pitchFamily="2" charset="-78"/>
                          <a:sym typeface="Wingdings" panose="05000000000000000000" pitchFamily="2" charset="2"/>
                        </a:rPr>
                        <a:t></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16"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0065408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11880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44500" indent="-444500" algn="just" eaLnBrk="0" fontAlgn="base" hangingPunct="0">
              <a:spcBef>
                <a:spcPct val="0"/>
              </a:spcBef>
              <a:spcAft>
                <a:spcPct val="0"/>
              </a:spcAft>
              <a:tabLst>
                <a:tab pos="3060700" algn="l"/>
              </a:tabLst>
            </a:pPr>
            <a:r>
              <a:rPr lang="en-US" sz="28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2. </a:t>
            </a:r>
            <a:r>
              <a:rPr lang="en-US" sz="2800" b="1" dirty="0">
                <a:solidFill>
                  <a:schemeClr val="tx1"/>
                </a:solidFill>
                <a:latin typeface="Sakkal Majalla" panose="02000000000000000000" pitchFamily="2" charset="-78"/>
                <a:cs typeface="Sakkal Majalla" panose="02000000000000000000" pitchFamily="2" charset="-78"/>
              </a:rPr>
              <a:t>Write the name of the method of communication for each of the following pictures and classify into (verbal, written, visual, or non-verbal communication). </a:t>
            </a:r>
            <a:endParaRPr lang="ar-BH" sz="2800" dirty="0">
              <a:solidFill>
                <a:schemeClr val="tx1"/>
              </a:solidFill>
              <a:latin typeface="Sakkal Majalla" panose="02000000000000000000" pitchFamily="2" charset="-78"/>
              <a:cs typeface="Sakkal Majalla" panose="02000000000000000000" pitchFamily="2" charset="-78"/>
            </a:endParaRPr>
          </a:p>
          <a:p>
            <a:pPr algn="just" eaLnBrk="0" fontAlgn="base" hangingPunct="0">
              <a:spcBef>
                <a:spcPct val="0"/>
              </a:spcBef>
              <a:spcAft>
                <a:spcPct val="0"/>
              </a:spcAft>
              <a:tabLst>
                <a:tab pos="3060700" algn="l"/>
              </a:tabLst>
            </a:pPr>
            <a:endPar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41295" y="430849"/>
            <a:ext cx="6309360" cy="766200"/>
          </a:xfrm>
        </p:spPr>
        <p:txBody>
          <a:bodyPr>
            <a:noAutofit/>
          </a:bodyPr>
          <a:lstStyle/>
          <a:p>
            <a:pPr algn="ctr"/>
            <a:r>
              <a:rPr lang="en-US" sz="4000" dirty="0">
                <a:solidFill>
                  <a:schemeClr val="bg1"/>
                </a:solidFill>
                <a:latin typeface="Arial Black" panose="020B0A04020102020204" pitchFamily="34" charset="0"/>
              </a:rPr>
              <a:t>Answer </a:t>
            </a:r>
          </a:p>
        </p:txBody>
      </p:sp>
      <p:sp>
        <p:nvSpPr>
          <p:cNvPr id="8"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10764217" y="5882986"/>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9" name="Google Shape;606;p37"/>
          <p:cNvGrpSpPr/>
          <p:nvPr/>
        </p:nvGrpSpPr>
        <p:grpSpPr>
          <a:xfrm>
            <a:off x="336176" y="430849"/>
            <a:ext cx="897401" cy="766200"/>
            <a:chOff x="1923675" y="1633650"/>
            <a:chExt cx="436000" cy="435975"/>
          </a:xfrm>
        </p:grpSpPr>
        <p:sp>
          <p:nvSpPr>
            <p:cNvPr id="10"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8"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2900" y="2868614"/>
            <a:ext cx="1891134" cy="2025181"/>
          </a:xfrm>
          <a:prstGeom prst="rect">
            <a:avLst/>
          </a:prstGeom>
          <a:noFill/>
          <a:ln>
            <a:noFill/>
          </a:ln>
        </p:spPr>
      </p:pic>
      <p:pic>
        <p:nvPicPr>
          <p:cNvPr id="19" name="Picture 6"/>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142995" y="3053613"/>
            <a:ext cx="1817663" cy="1840182"/>
          </a:xfrm>
          <a:prstGeom prst="rect">
            <a:avLst/>
          </a:prstGeom>
          <a:noFill/>
          <a:ln>
            <a:noFill/>
          </a:ln>
        </p:spPr>
      </p:pic>
      <p:pic>
        <p:nvPicPr>
          <p:cNvPr id="20" name="Picture 7"/>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739" y="2868614"/>
            <a:ext cx="1731367" cy="2025181"/>
          </a:xfrm>
          <a:prstGeom prst="rect">
            <a:avLst/>
          </a:prstGeom>
          <a:noFill/>
          <a:ln>
            <a:noFill/>
          </a:ln>
        </p:spPr>
      </p:pic>
      <p:pic>
        <p:nvPicPr>
          <p:cNvPr id="21" name="Picture 14" descr="Arrow, bar, graph, growth icon - Free download on Iconfin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141" y="2702860"/>
            <a:ext cx="2538412" cy="2704168"/>
          </a:xfrm>
          <a:prstGeom prst="rect">
            <a:avLst/>
          </a:prstGeom>
          <a:noFill/>
          <a:extLst>
            <a:ext uri="{909E8E84-426E-40DD-AFC4-6F175D3DCCD1}">
              <a14:hiddenFill xmlns:a14="http://schemas.microsoft.com/office/drawing/2010/main">
                <a:solidFill>
                  <a:srgbClr val="FFFFFF"/>
                </a:solidFill>
              </a14:hiddenFill>
            </a:ext>
          </a:extLst>
        </p:spPr>
      </p:pic>
      <p:sp>
        <p:nvSpPr>
          <p:cNvPr id="22" name="مربع نص 21"/>
          <p:cNvSpPr txBox="1"/>
          <p:nvPr/>
        </p:nvSpPr>
        <p:spPr>
          <a:xfrm>
            <a:off x="378759" y="4896935"/>
            <a:ext cx="2272553" cy="1200329"/>
          </a:xfrm>
          <a:prstGeom prst="rect">
            <a:avLst/>
          </a:prstGeom>
          <a:solidFill>
            <a:schemeClr val="bg1"/>
          </a:solidFill>
          <a:ln>
            <a:solidFill>
              <a:schemeClr val="tx1"/>
            </a:solidFill>
          </a:ln>
        </p:spPr>
        <p:txBody>
          <a:bodyPr wrap="square" rtlCol="1">
            <a:spAutoFit/>
          </a:bodyPr>
          <a:lstStyle/>
          <a:p>
            <a:r>
              <a:rPr lang="en-US" sz="2400" dirty="0">
                <a:latin typeface="Sakkal Majalla" panose="02000000000000000000" pitchFamily="2" charset="-78"/>
                <a:cs typeface="Sakkal Majalla" panose="02000000000000000000" pitchFamily="2" charset="-78"/>
              </a:rPr>
              <a:t>Method:  </a:t>
            </a:r>
            <a:r>
              <a:rPr lang="en-US" sz="2400" b="1" dirty="0" smtClean="0">
                <a:solidFill>
                  <a:srgbClr val="C00000"/>
                </a:solidFill>
                <a:latin typeface="Sakkal Majalla" panose="02000000000000000000" pitchFamily="2" charset="-78"/>
                <a:cs typeface="Sakkal Majalla" panose="02000000000000000000" pitchFamily="2" charset="-78"/>
              </a:rPr>
              <a:t>Telephone</a:t>
            </a:r>
            <a:endParaRPr lang="en-US" sz="2400" b="1" dirty="0">
              <a:solidFill>
                <a:srgbClr val="C00000"/>
              </a:solidFill>
              <a:latin typeface="Sakkal Majalla" panose="02000000000000000000" pitchFamily="2" charset="-78"/>
              <a:cs typeface="Sakkal Majalla" panose="02000000000000000000" pitchFamily="2" charset="-78"/>
            </a:endParaRPr>
          </a:p>
          <a:p>
            <a:r>
              <a:rPr lang="en-US" sz="2400" dirty="0">
                <a:latin typeface="Sakkal Majalla" panose="02000000000000000000" pitchFamily="2" charset="-78"/>
                <a:cs typeface="Sakkal Majalla" panose="02000000000000000000" pitchFamily="2" charset="-78"/>
              </a:rPr>
              <a:t>Communication type:</a:t>
            </a:r>
          </a:p>
          <a:p>
            <a:r>
              <a:rPr lang="en-US" sz="2400" b="1" dirty="0">
                <a:solidFill>
                  <a:srgbClr val="C00000"/>
                </a:solidFill>
                <a:latin typeface="Sakkal Majalla" panose="02000000000000000000" pitchFamily="2" charset="-78"/>
                <a:cs typeface="Sakkal Majalla" panose="02000000000000000000" pitchFamily="2" charset="-78"/>
              </a:rPr>
              <a:t>Oral</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23" name="مربع نص 22"/>
          <p:cNvSpPr txBox="1"/>
          <p:nvPr/>
        </p:nvSpPr>
        <p:spPr>
          <a:xfrm>
            <a:off x="3185755" y="4893986"/>
            <a:ext cx="2272553" cy="1200329"/>
          </a:xfrm>
          <a:prstGeom prst="rect">
            <a:avLst/>
          </a:prstGeom>
          <a:solidFill>
            <a:schemeClr val="bg1"/>
          </a:solidFill>
          <a:ln>
            <a:solidFill>
              <a:schemeClr val="tx1"/>
            </a:solidFill>
          </a:ln>
        </p:spPr>
        <p:txBody>
          <a:bodyPr wrap="square" rtlCol="1">
            <a:spAutoFit/>
          </a:bodyPr>
          <a:lstStyle/>
          <a:p>
            <a:r>
              <a:rPr lang="en-US" sz="2400" dirty="0">
                <a:latin typeface="Sakkal Majalla" panose="02000000000000000000" pitchFamily="2" charset="-78"/>
                <a:cs typeface="Sakkal Majalla" panose="02000000000000000000" pitchFamily="2" charset="-78"/>
              </a:rPr>
              <a:t>Method:  </a:t>
            </a:r>
            <a:r>
              <a:rPr lang="en-US" sz="2400" b="1" dirty="0">
                <a:solidFill>
                  <a:srgbClr val="C00000"/>
                </a:solidFill>
                <a:latin typeface="Sakkal Majalla" panose="02000000000000000000" pitchFamily="2" charset="-78"/>
                <a:cs typeface="Sakkal Majalla" panose="02000000000000000000" pitchFamily="2" charset="-78"/>
              </a:rPr>
              <a:t>Graph</a:t>
            </a:r>
            <a:r>
              <a:rPr lang="en-US" sz="2400" dirty="0" smtClean="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p>
            <a:r>
              <a:rPr lang="en-US" sz="2400" dirty="0">
                <a:latin typeface="Sakkal Majalla" panose="02000000000000000000" pitchFamily="2" charset="-78"/>
                <a:cs typeface="Sakkal Majalla" panose="02000000000000000000" pitchFamily="2" charset="-78"/>
              </a:rPr>
              <a:t>Communication type:</a:t>
            </a:r>
          </a:p>
          <a:p>
            <a:r>
              <a:rPr lang="en-US" sz="2400" b="1" dirty="0">
                <a:solidFill>
                  <a:srgbClr val="C00000"/>
                </a:solidFill>
                <a:latin typeface="Sakkal Majalla" panose="02000000000000000000" pitchFamily="2" charset="-78"/>
                <a:cs typeface="Sakkal Majalla" panose="02000000000000000000" pitchFamily="2" charset="-78"/>
              </a:rPr>
              <a:t>Visual</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24" name="مربع نص 23"/>
          <p:cNvSpPr txBox="1"/>
          <p:nvPr/>
        </p:nvSpPr>
        <p:spPr>
          <a:xfrm>
            <a:off x="5863547" y="4893986"/>
            <a:ext cx="2272553" cy="1200329"/>
          </a:xfrm>
          <a:prstGeom prst="rect">
            <a:avLst/>
          </a:prstGeom>
          <a:solidFill>
            <a:schemeClr val="bg1"/>
          </a:solidFill>
          <a:ln>
            <a:solidFill>
              <a:schemeClr val="tx1"/>
            </a:solidFill>
          </a:ln>
        </p:spPr>
        <p:txBody>
          <a:bodyPr wrap="square" rtlCol="1">
            <a:spAutoFit/>
          </a:bodyPr>
          <a:lstStyle/>
          <a:p>
            <a:r>
              <a:rPr lang="en-US" sz="2400" dirty="0">
                <a:latin typeface="Sakkal Majalla" panose="02000000000000000000" pitchFamily="2" charset="-78"/>
                <a:cs typeface="Sakkal Majalla" panose="02000000000000000000" pitchFamily="2" charset="-78"/>
              </a:rPr>
              <a:t>Method:  </a:t>
            </a:r>
            <a:r>
              <a:rPr lang="en-US" sz="2400" b="1" dirty="0">
                <a:solidFill>
                  <a:srgbClr val="C00000"/>
                </a:solidFill>
                <a:latin typeface="Sakkal Majalla" panose="02000000000000000000" pitchFamily="2" charset="-78"/>
                <a:cs typeface="Sakkal Majalla" panose="02000000000000000000" pitchFamily="2" charset="-78"/>
              </a:rPr>
              <a:t>Invoice</a:t>
            </a:r>
            <a:r>
              <a:rPr lang="en-US" sz="2400" dirty="0" smtClean="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p>
            <a:r>
              <a:rPr lang="en-US" sz="2400" dirty="0">
                <a:latin typeface="Sakkal Majalla" panose="02000000000000000000" pitchFamily="2" charset="-78"/>
                <a:cs typeface="Sakkal Majalla" panose="02000000000000000000" pitchFamily="2" charset="-78"/>
              </a:rPr>
              <a:t>Communication type:</a:t>
            </a:r>
          </a:p>
          <a:p>
            <a:r>
              <a:rPr lang="en-US" sz="2400" b="1" dirty="0">
                <a:solidFill>
                  <a:srgbClr val="C00000"/>
                </a:solidFill>
                <a:latin typeface="Sakkal Majalla" panose="02000000000000000000" pitchFamily="2" charset="-78"/>
                <a:cs typeface="Sakkal Majalla" panose="02000000000000000000" pitchFamily="2" charset="-78"/>
              </a:rPr>
              <a:t>Written</a:t>
            </a:r>
            <a:endParaRPr lang="ar-BH" sz="2400" b="1" dirty="0">
              <a:solidFill>
                <a:srgbClr val="C00000"/>
              </a:solidFill>
              <a:latin typeface="Sakkal Majalla" panose="02000000000000000000" pitchFamily="2" charset="-78"/>
              <a:cs typeface="Sakkal Majalla" panose="02000000000000000000" pitchFamily="2" charset="-78"/>
            </a:endParaRPr>
          </a:p>
        </p:txBody>
      </p:sp>
      <p:sp>
        <p:nvSpPr>
          <p:cNvPr id="25" name="مربع نص 24"/>
          <p:cNvSpPr txBox="1"/>
          <p:nvPr/>
        </p:nvSpPr>
        <p:spPr>
          <a:xfrm>
            <a:off x="8411481" y="4896935"/>
            <a:ext cx="2272553" cy="1200329"/>
          </a:xfrm>
          <a:prstGeom prst="rect">
            <a:avLst/>
          </a:prstGeom>
          <a:solidFill>
            <a:schemeClr val="bg1"/>
          </a:solidFill>
          <a:ln>
            <a:solidFill>
              <a:schemeClr val="tx1"/>
            </a:solidFill>
          </a:ln>
        </p:spPr>
        <p:txBody>
          <a:bodyPr wrap="square" rtlCol="1">
            <a:spAutoFit/>
          </a:bodyPr>
          <a:lstStyle/>
          <a:p>
            <a:r>
              <a:rPr lang="en-US" sz="2400" dirty="0">
                <a:latin typeface="Sakkal Majalla" panose="02000000000000000000" pitchFamily="2" charset="-78"/>
                <a:cs typeface="Sakkal Majalla" panose="02000000000000000000" pitchFamily="2" charset="-78"/>
              </a:rPr>
              <a:t>Method:  </a:t>
            </a:r>
            <a:r>
              <a:rPr lang="en-US" sz="2400" b="1" dirty="0">
                <a:solidFill>
                  <a:srgbClr val="C00000"/>
                </a:solidFill>
                <a:latin typeface="Sakkal Majalla" panose="02000000000000000000" pitchFamily="2" charset="-78"/>
                <a:cs typeface="Sakkal Majalla" panose="02000000000000000000" pitchFamily="2" charset="-78"/>
              </a:rPr>
              <a:t>Punctuality</a:t>
            </a:r>
            <a:r>
              <a:rPr lang="en-US" sz="2400" dirty="0" smtClean="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p>
            <a:r>
              <a:rPr lang="en-US" sz="2400" dirty="0">
                <a:latin typeface="Sakkal Majalla" panose="02000000000000000000" pitchFamily="2" charset="-78"/>
                <a:cs typeface="Sakkal Majalla" panose="02000000000000000000" pitchFamily="2" charset="-78"/>
              </a:rPr>
              <a:t>Communication type:</a:t>
            </a:r>
          </a:p>
          <a:p>
            <a:r>
              <a:rPr lang="en-US" sz="2400" b="1" dirty="0" smtClean="0">
                <a:solidFill>
                  <a:srgbClr val="C00000"/>
                </a:solidFill>
                <a:latin typeface="Sakkal Majalla" panose="02000000000000000000" pitchFamily="2" charset="-78"/>
                <a:cs typeface="Sakkal Majalla" panose="02000000000000000000" pitchFamily="2" charset="-78"/>
              </a:rPr>
              <a:t>Nonverbal</a:t>
            </a:r>
            <a:r>
              <a:rPr lang="en-US" sz="2400" dirty="0" smtClean="0">
                <a:latin typeface="Sakkal Majalla" panose="02000000000000000000" pitchFamily="2" charset="-78"/>
                <a:cs typeface="Sakkal Majalla" panose="02000000000000000000" pitchFamily="2" charset="-78"/>
              </a:rPr>
              <a:t> </a:t>
            </a:r>
            <a:endParaRPr lang="ar-BH" sz="2400" dirty="0">
              <a:latin typeface="Sakkal Majalla" panose="02000000000000000000" pitchFamily="2" charset="-78"/>
              <a:cs typeface="Sakkal Majalla" panose="02000000000000000000" pitchFamily="2" charset="-78"/>
            </a:endParaRPr>
          </a:p>
        </p:txBody>
      </p:sp>
      <p:sp>
        <p:nvSpPr>
          <p:cNvPr id="2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0" name="رابط مستقيم 2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1"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020970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8"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11688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30507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995084"/>
            <a:ext cx="5278419" cy="4119710"/>
          </a:xfrm>
          <a:prstGeom prst="rect">
            <a:avLst/>
          </a:prstGeom>
        </p:spPr>
      </p:pic>
      <p:sp>
        <p:nvSpPr>
          <p:cNvPr id="2" name="مستطيل 1"/>
          <p:cNvSpPr/>
          <p:nvPr/>
        </p:nvSpPr>
        <p:spPr>
          <a:xfrm>
            <a:off x="1972236" y="5114794"/>
            <a:ext cx="9014011" cy="1200329"/>
          </a:xfrm>
          <a:prstGeom prst="rect">
            <a:avLst/>
          </a:prstGeom>
          <a:solidFill>
            <a:schemeClr val="tx2">
              <a:lumMod val="20000"/>
              <a:lumOff val="80000"/>
            </a:schemeClr>
          </a:solidFill>
        </p:spPr>
        <p:txBody>
          <a:bodyPr wrap="square">
            <a:spAutoFit/>
          </a:bodyPr>
          <a:lstStyle/>
          <a:p>
            <a:pPr marL="1344613" lvl="0" indent="-1344613"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smtClean="0">
                <a:latin typeface="Sakkal Majalla" panose="02000000000000000000" pitchFamily="2" charset="-78"/>
                <a:cs typeface="Sakkal Majalla" panose="02000000000000000000" pitchFamily="2" charset="-78"/>
              </a:rPr>
              <a:t>Any </a:t>
            </a:r>
            <a:r>
              <a:rPr lang="en-US" sz="3600" b="1" dirty="0">
                <a:latin typeface="Sakkal Majalla" panose="02000000000000000000" pitchFamily="2" charset="-78"/>
                <a:cs typeface="Sakkal Majalla" panose="02000000000000000000" pitchFamily="2" charset="-78"/>
              </a:rPr>
              <a:t>image that is used to communicate an idea is known as </a:t>
            </a:r>
            <a:r>
              <a:rPr lang="en-US" sz="3600" b="1" u="sng" dirty="0" smtClean="0">
                <a:solidFill>
                  <a:srgbClr val="FF5050"/>
                </a:solidFill>
                <a:latin typeface="Sakkal Majalla" panose="02000000000000000000" pitchFamily="2" charset="-78"/>
                <a:cs typeface="Sakkal Majalla" panose="02000000000000000000" pitchFamily="2" charset="-78"/>
              </a:rPr>
              <a:t>visual</a:t>
            </a:r>
            <a:r>
              <a:rPr lang="en-US" sz="3600" b="1" dirty="0" smtClean="0">
                <a:latin typeface="Sakkal Majalla" panose="02000000000000000000" pitchFamily="2" charset="-78"/>
                <a:cs typeface="Sakkal Majalla" panose="02000000000000000000" pitchFamily="2" charset="-78"/>
              </a:rPr>
              <a:t> communication</a:t>
            </a:r>
            <a:r>
              <a:rPr lang="en-US" sz="3600" b="1" dirty="0">
                <a:latin typeface="Sakkal Majalla" panose="02000000000000000000" pitchFamily="2" charset="-78"/>
                <a:cs typeface="Sakkal Majalla" panose="02000000000000000000" pitchFamily="2" charset="-78"/>
              </a:rPr>
              <a:t>.</a:t>
            </a:r>
          </a:p>
        </p:txBody>
      </p:sp>
      <p:sp>
        <p:nvSpPr>
          <p:cNvPr id="8"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11793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9768840"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1.2</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105706" y="3844649"/>
            <a:ext cx="9471379"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smtClean="0">
                <a:solidFill>
                  <a:srgbClr val="3F5378"/>
                </a:solidFill>
                <a:latin typeface="Arial Black" panose="020B0A04020102020204" pitchFamily="34" charset="0"/>
              </a:rPr>
              <a:t>Communication Channels</a:t>
            </a:r>
            <a:endParaRPr lang="en-US" sz="5000" dirty="0">
              <a:solidFill>
                <a:srgbClr val="3F5378"/>
              </a:solidFill>
              <a:latin typeface="Arial Black" panose="020B0A04020102020204" pitchFamily="34" charset="0"/>
            </a:endParaRPr>
          </a:p>
        </p:txBody>
      </p:sp>
      <p:pic>
        <p:nvPicPr>
          <p:cNvPr id="1026" name="Picture 2" descr="Is adopting a new benefits communication channel a good ide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1786" y="0"/>
            <a:ext cx="6692599" cy="2784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436672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0460610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850038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40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4000" b="1" dirty="0" smtClean="0">
                <a:solidFill>
                  <a:schemeClr val="tx1"/>
                </a:solidFill>
                <a:latin typeface="Sakkal Majalla" panose="02000000000000000000" pitchFamily="2" charset="-78"/>
                <a:cs typeface="Sakkal Majalla" panose="02000000000000000000" pitchFamily="2" charset="-78"/>
              </a:rPr>
              <a:t>:</a:t>
            </a:r>
          </a:p>
          <a:p>
            <a:pPr algn="just"/>
            <a:endParaRPr lang="en-US" sz="2000" dirty="0">
              <a:solidFill>
                <a:schemeClr val="tx1"/>
              </a:solidFill>
              <a:latin typeface="Sakkal Majalla" panose="02000000000000000000" pitchFamily="2" charset="-78"/>
              <a:cs typeface="Sakkal Majalla" panose="02000000000000000000" pitchFamily="2" charset="-78"/>
            </a:endParaRP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describe the various channels of communication used in the office.</a:t>
            </a: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give example of visual channels of communication.</a:t>
            </a:r>
          </a:p>
          <a:p>
            <a:pPr marL="742950" lvl="0" indent="-742950">
              <a:buFont typeface="+mj-lt"/>
              <a:buAutoNum type="arabicPeriod"/>
            </a:pPr>
            <a:r>
              <a:rPr lang="en-US" sz="4000" b="1" dirty="0">
                <a:solidFill>
                  <a:schemeClr val="tx1"/>
                </a:solidFill>
                <a:latin typeface="Sakkal Majalla" panose="02000000000000000000" pitchFamily="2" charset="-78"/>
                <a:cs typeface="Sakkal Majalla" panose="02000000000000000000" pitchFamily="2" charset="-78"/>
              </a:rPr>
              <a:t>give example of nonverbal channels of communication.</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22" name="مستطيل مستدير الزوايا 21">
            <a:hlinkClick r:id="rId3"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5" name="رابط مستقيم 2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en-US" sz="2800" b="1" dirty="0">
                <a:solidFill>
                  <a:schemeClr val="tx1"/>
                </a:solidFill>
                <a:latin typeface="Sakkal Majalla" panose="02000000000000000000" pitchFamily="2" charset="-78"/>
                <a:cs typeface="Sakkal Majalla" panose="02000000000000000000" pitchFamily="2" charset="-78"/>
              </a:rPr>
              <a:t>Businesses use a variety of methods to communicate information.  For example, communication might be face-to-face or written.  Information can be sent by e-mail or by postal system.  Look at the examples below and suggest suitable methods of communication for each of the following cases:</a:t>
            </a:r>
          </a:p>
          <a:p>
            <a:pPr marL="901700" indent="-901700"/>
            <a:r>
              <a:rPr lang="en-US" sz="2800" b="1" dirty="0">
                <a:solidFill>
                  <a:srgbClr val="C00000"/>
                </a:solidFill>
                <a:latin typeface="Sakkal Majalla" panose="02000000000000000000" pitchFamily="2" charset="-78"/>
                <a:cs typeface="Sakkal Majalla" panose="02000000000000000000" pitchFamily="2" charset="-78"/>
              </a:rPr>
              <a:t>Case 1:  </a:t>
            </a:r>
            <a:r>
              <a:rPr lang="en-US" sz="2800" b="1" dirty="0">
                <a:solidFill>
                  <a:schemeClr val="tx1"/>
                </a:solidFill>
                <a:latin typeface="Sakkal Majalla" panose="02000000000000000000" pitchFamily="2" charset="-78"/>
                <a:cs typeface="Sakkal Majalla" panose="02000000000000000000" pitchFamily="2" charset="-78"/>
              </a:rPr>
              <a:t>A business wants to inform a customer that an order will be delayed because an item is out of stock.</a:t>
            </a:r>
          </a:p>
          <a:p>
            <a:pPr marL="901700" indent="-901700"/>
            <a:r>
              <a:rPr lang="en-US" sz="2800" b="1" dirty="0">
                <a:solidFill>
                  <a:srgbClr val="C00000"/>
                </a:solidFill>
                <a:latin typeface="Sakkal Majalla" panose="02000000000000000000" pitchFamily="2" charset="-78"/>
                <a:cs typeface="Sakkal Majalla" panose="02000000000000000000" pitchFamily="2" charset="-78"/>
              </a:rPr>
              <a:t>Case 2: </a:t>
            </a:r>
            <a:r>
              <a:rPr lang="en-US" sz="2800" b="1" dirty="0">
                <a:solidFill>
                  <a:schemeClr val="tx1"/>
                </a:solidFill>
                <a:latin typeface="Sakkal Majalla" panose="02000000000000000000" pitchFamily="2" charset="-78"/>
                <a:cs typeface="Sakkal Majalla" panose="02000000000000000000" pitchFamily="2" charset="-78"/>
              </a:rPr>
              <a:t> An employee has to be informed that they have been promoted to a senior position and will be entitled to a higher pay.</a:t>
            </a:r>
          </a:p>
          <a:p>
            <a:pPr marL="901700" indent="-901700"/>
            <a:r>
              <a:rPr lang="en-US" sz="2800" b="1" dirty="0">
                <a:solidFill>
                  <a:srgbClr val="C00000"/>
                </a:solidFill>
                <a:latin typeface="Sakkal Majalla" panose="02000000000000000000" pitchFamily="2" charset="-78"/>
                <a:cs typeface="Sakkal Majalla" panose="02000000000000000000" pitchFamily="2" charset="-78"/>
              </a:rPr>
              <a:t>Case 3:  </a:t>
            </a:r>
            <a:r>
              <a:rPr lang="en-US" sz="2800" b="1" dirty="0">
                <a:solidFill>
                  <a:schemeClr val="tx1"/>
                </a:solidFill>
                <a:latin typeface="Sakkal Majalla" panose="02000000000000000000" pitchFamily="2" charset="-78"/>
                <a:cs typeface="Sakkal Majalla" panose="02000000000000000000" pitchFamily="2" charset="-78"/>
              </a:rPr>
              <a:t>A worker needs permission from a supervisor to finish work 15 minutes early to take her daughter for a hospital appointment.</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15" name="مستطيل مستدير الزوايا 14">
            <a:hlinkClick r:id="rId2" action="ppaction://hlinksldjump"/>
          </p:cNvPr>
          <p:cNvSpPr/>
          <p:nvPr/>
        </p:nvSpPr>
        <p:spPr>
          <a:xfrm>
            <a:off x="9783183" y="2218984"/>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7" name="مستطيل مستدير الزوايا 16">
            <a:hlinkClick r:id="rId3" action="ppaction://hlinksldjump"/>
          </p:cNvPr>
          <p:cNvSpPr/>
          <p:nvPr/>
        </p:nvSpPr>
        <p:spPr>
          <a:xfrm>
            <a:off x="9783183" y="293769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8" name="مستطيل مستدير الزوايا 17">
            <a:hlinkClick r:id="rId4"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2"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رابط مستقيم 1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When deciding which of the communication</a:t>
            </a:r>
            <a:r>
              <a:rPr lang="en-US" sz="3200" b="1" i="1" dirty="0">
                <a:solidFill>
                  <a:schemeClr val="tx1"/>
                </a:solidFill>
                <a:latin typeface="Sakkal Majalla" panose="02000000000000000000" pitchFamily="2" charset="-78"/>
                <a:cs typeface="Sakkal Majalla" panose="02000000000000000000" pitchFamily="2" charset="-78"/>
              </a:rPr>
              <a:t> </a:t>
            </a:r>
            <a:r>
              <a:rPr lang="en-US" sz="3200" b="1" dirty="0">
                <a:solidFill>
                  <a:schemeClr val="tx1"/>
                </a:solidFill>
                <a:latin typeface="Sakkal Majalla" panose="02000000000000000000" pitchFamily="2" charset="-78"/>
                <a:cs typeface="Sakkal Majalla" panose="02000000000000000000" pitchFamily="2" charset="-78"/>
              </a:rPr>
              <a:t>channel would be best for your message, you should take into consideration:</a:t>
            </a:r>
          </a:p>
          <a:p>
            <a:pPr marL="806450"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Will it meet the business objectives?</a:t>
            </a:r>
          </a:p>
          <a:p>
            <a:pPr marL="806450"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Who is the target receiver?</a:t>
            </a:r>
          </a:p>
          <a:p>
            <a:pPr marL="806450"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How much will it cost?</a:t>
            </a:r>
          </a:p>
          <a:p>
            <a:pPr marL="806450"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How quickly does a message need to be transmitted?</a:t>
            </a:r>
          </a:p>
          <a:p>
            <a:pPr marL="806450" lvl="0" indent="-457200">
              <a:buFont typeface="Arial" panose="020B0604020202020204" pitchFamily="34" charset="0"/>
              <a:buChar char="•"/>
            </a:pPr>
            <a:r>
              <a:rPr lang="en-US" sz="3200" b="1" dirty="0">
                <a:solidFill>
                  <a:schemeClr val="tx1"/>
                </a:solidFill>
                <a:latin typeface="Sakkal Majalla" panose="02000000000000000000" pitchFamily="2" charset="-78"/>
                <a:cs typeface="Sakkal Majalla" panose="02000000000000000000" pitchFamily="2" charset="-78"/>
              </a:rPr>
              <a:t>Does a record need to be kept?</a:t>
            </a:r>
          </a:p>
          <a:p>
            <a:endParaRPr lang="en-US" sz="3200" b="1" dirty="0">
              <a:solidFill>
                <a:schemeClr val="tx1"/>
              </a:solidFill>
              <a:highlight>
                <a:srgbClr val="FFFF00"/>
              </a:highlight>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87563" y="438295"/>
            <a:ext cx="6670122" cy="766200"/>
          </a:xfrm>
        </p:spPr>
        <p:txBody>
          <a:bodyPr>
            <a:noAutofit/>
          </a:bodyPr>
          <a:lstStyle/>
          <a:p>
            <a:pPr algn="ctr"/>
            <a:r>
              <a:rPr lang="en-US" sz="3600" dirty="0" smtClean="0">
                <a:solidFill>
                  <a:schemeClr val="bg1"/>
                </a:solidFill>
                <a:latin typeface="Arial Black" panose="020B0A04020102020204" pitchFamily="34" charset="0"/>
              </a:rPr>
              <a:t>Communication Channels </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0" name="مستطيل مستدير الزوايا 49">
            <a:hlinkClick r:id="rId3"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1" name="مستطيل مستدير الزوايا 50">
            <a:hlinkClick r:id="rId4" action="ppaction://hlinksldjump"/>
          </p:cNvPr>
          <p:cNvSpPr/>
          <p:nvPr/>
        </p:nvSpPr>
        <p:spPr>
          <a:xfrm>
            <a:off x="9783183" y="293769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2" name="مستطيل مستدير الزوايا 51">
            <a:hlinkClick r:id="rId5"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3" name="مستطيل مستدير الزوايا 52">
            <a:hlinkClick r:id="rId6"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4" name="مستطيل مستدير الزوايا 53">
            <a:hlinkClick r:id="rId7"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6" name="رابط مستقيم 4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A message may be sent in one or more of the following ways as </a:t>
            </a:r>
            <a:r>
              <a:rPr lang="en-US" sz="3200" b="1" dirty="0" smtClean="0">
                <a:solidFill>
                  <a:schemeClr val="tx1"/>
                </a:solidFill>
                <a:latin typeface="Sakkal Majalla" panose="02000000000000000000" pitchFamily="2" charset="-78"/>
                <a:cs typeface="Sakkal Majalla" panose="02000000000000000000" pitchFamily="2" charset="-78"/>
              </a:rPr>
              <a:t>shown in the figure: </a:t>
            </a:r>
            <a:endParaRPr lang="en-US" sz="3200" b="1" dirty="0">
              <a:solidFill>
                <a:schemeClr val="tx1"/>
              </a:solidFill>
              <a:highlight>
                <a:srgbClr val="FFFF00"/>
              </a:highlight>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87563" y="438295"/>
            <a:ext cx="6670122" cy="766200"/>
          </a:xfrm>
        </p:spPr>
        <p:txBody>
          <a:bodyPr>
            <a:noAutofit/>
          </a:bodyPr>
          <a:lstStyle/>
          <a:p>
            <a:pPr algn="ctr"/>
            <a:r>
              <a:rPr lang="en-US" sz="3600" dirty="0" smtClean="0">
                <a:solidFill>
                  <a:schemeClr val="bg1"/>
                </a:solidFill>
                <a:latin typeface="Arial Black" panose="020B0A04020102020204" pitchFamily="34" charset="0"/>
              </a:rPr>
              <a:t>Communication Channels </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21" name="صورة 20"/>
          <p:cNvPicPr/>
          <p:nvPr/>
        </p:nvPicPr>
        <p:blipFill>
          <a:blip r:embed="rId3">
            <a:extLst>
              <a:ext uri="{28A0092B-C50C-407E-A947-70E740481C1C}">
                <a14:useLocalDpi xmlns:a14="http://schemas.microsoft.com/office/drawing/2010/main" val="0"/>
              </a:ext>
            </a:extLst>
          </a:blip>
          <a:stretch>
            <a:fillRect/>
          </a:stretch>
        </p:blipFill>
        <p:spPr>
          <a:xfrm>
            <a:off x="1405386" y="2346185"/>
            <a:ext cx="7348649" cy="3971919"/>
          </a:xfrm>
          <a:prstGeom prst="rect">
            <a:avLst/>
          </a:prstGeom>
        </p:spPr>
      </p:pic>
      <p:sp>
        <p:nvSpPr>
          <p:cNvPr id="22" name="مستطيل مستدير الزوايا 21">
            <a:hlinkClick r:id="rId4"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5" action="ppaction://hlinksldjump"/>
          </p:cNvPr>
          <p:cNvSpPr/>
          <p:nvPr/>
        </p:nvSpPr>
        <p:spPr>
          <a:xfrm>
            <a:off x="9783183" y="293769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6"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7"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6" name="مستطيل مستدير الزوايا 25">
            <a:hlinkClick r:id="rId8"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8"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387575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Social media has become the primary channel for a business to communicate with consumers.  Popular internet sites are used by businesses include Twitter, </a:t>
            </a:r>
            <a:r>
              <a:rPr lang="en-US" sz="3200" b="1" dirty="0" err="1">
                <a:solidFill>
                  <a:schemeClr val="tx1"/>
                </a:solidFill>
                <a:latin typeface="Sakkal Majalla" panose="02000000000000000000" pitchFamily="2" charset="-78"/>
                <a:cs typeface="Sakkal Majalla" panose="02000000000000000000" pitchFamily="2" charset="-78"/>
              </a:rPr>
              <a:t>Instagram</a:t>
            </a:r>
            <a:r>
              <a:rPr lang="en-US" sz="3200" b="1" dirty="0">
                <a:solidFill>
                  <a:schemeClr val="tx1"/>
                </a:solidFill>
                <a:latin typeface="Sakkal Majalla" panose="02000000000000000000" pitchFamily="2" charset="-78"/>
                <a:cs typeface="Sakkal Majalla" panose="02000000000000000000" pitchFamily="2" charset="-78"/>
              </a:rPr>
              <a:t>, Facebook, YouTube, and LinkedIn.  </a:t>
            </a:r>
          </a:p>
          <a:p>
            <a:pPr algn="just"/>
            <a:r>
              <a:rPr lang="en-US" sz="3200" b="1" dirty="0">
                <a:solidFill>
                  <a:schemeClr val="tx1"/>
                </a:solidFill>
                <a:latin typeface="Sakkal Majalla" panose="02000000000000000000" pitchFamily="2" charset="-78"/>
                <a:cs typeface="Sakkal Majalla" panose="02000000000000000000" pitchFamily="2" charset="-78"/>
              </a:rPr>
              <a:t> </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87563" y="438295"/>
            <a:ext cx="6670122" cy="766200"/>
          </a:xfrm>
        </p:spPr>
        <p:txBody>
          <a:bodyPr>
            <a:noAutofit/>
          </a:bodyPr>
          <a:lstStyle/>
          <a:p>
            <a:pPr algn="ctr"/>
            <a:r>
              <a:rPr lang="en-US" sz="3600" dirty="0" smtClean="0">
                <a:solidFill>
                  <a:schemeClr val="bg1"/>
                </a:solidFill>
                <a:latin typeface="Arial Black" panose="020B0A04020102020204" pitchFamily="34" charset="0"/>
              </a:rPr>
              <a:t>Communication Channels </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2" name="مستطيل مستدير الزوايا 21">
            <a:hlinkClick r:id="rId3"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293769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 name="مستطيل 1"/>
          <p:cNvSpPr/>
          <p:nvPr/>
        </p:nvSpPr>
        <p:spPr>
          <a:xfrm>
            <a:off x="3254188" y="3405619"/>
            <a:ext cx="6468750" cy="2677656"/>
          </a:xfrm>
          <a:prstGeom prst="rect">
            <a:avLst/>
          </a:prstGeom>
        </p:spPr>
        <p:txBody>
          <a:bodyPr wrap="square">
            <a:spAutoFit/>
          </a:bodyPr>
          <a:lstStyle/>
          <a:p>
            <a:pPr algn="just"/>
            <a:r>
              <a:rPr lang="en-US" sz="2800" b="1" dirty="0">
                <a:latin typeface="Sakkal Majalla" panose="02000000000000000000" pitchFamily="2" charset="-78"/>
                <a:cs typeface="Sakkal Majalla" panose="02000000000000000000" pitchFamily="2" charset="-78"/>
              </a:rPr>
              <a:t>This method allows fast, mass communications, can target specific consumers and allows a business to interact with its customers.  Not all potential consumers use social media and some people are concerned about the data that may be collected by the businesses who communicate in this way.  </a:t>
            </a:r>
          </a:p>
        </p:txBody>
      </p:sp>
      <p:pic>
        <p:nvPicPr>
          <p:cNvPr id="46" name="Picture 69" descr="Social Media Marketing in Ernakulam, Kochi | ID: 2036960714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938" y="3233415"/>
            <a:ext cx="3107250" cy="2844656"/>
          </a:xfrm>
          <a:prstGeom prst="rect">
            <a:avLst/>
          </a:prstGeom>
          <a:noFill/>
          <a:ln>
            <a:noFill/>
          </a:ln>
        </p:spPr>
      </p:pic>
      <p:sp>
        <p:nvSpPr>
          <p:cNvPr id="47"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9" name="رابط مستقيم 4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0"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2810249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sp>
        <p:nvSpPr>
          <p:cNvPr id="12" name="Oval 11">
            <a:extLst>
              <a:ext uri="{FF2B5EF4-FFF2-40B4-BE49-F238E27FC236}">
                <a16:creationId xmlns:a16="http://schemas.microsoft.com/office/drawing/2014/main" xmlns=""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List the Communication Channels.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grpSp>
        <p:nvGrpSpPr>
          <p:cNvPr id="44" name="Shape 851">
            <a:extLst>
              <a:ext uri="{FF2B5EF4-FFF2-40B4-BE49-F238E27FC236}">
                <a16:creationId xmlns:a16="http://schemas.microsoft.com/office/drawing/2014/main" xmlns="" id="{B029C05A-AD20-46C2-89FB-90D0D7E4A1A5}"/>
              </a:ext>
            </a:extLst>
          </p:cNvPr>
          <p:cNvGrpSpPr/>
          <p:nvPr/>
        </p:nvGrpSpPr>
        <p:grpSpPr>
          <a:xfrm>
            <a:off x="481763" y="4470386"/>
            <a:ext cx="1555200" cy="1541052"/>
            <a:chOff x="6649150" y="309350"/>
            <a:chExt cx="395800" cy="395800"/>
          </a:xfrm>
        </p:grpSpPr>
        <p:sp>
          <p:nvSpPr>
            <p:cNvPr id="45"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6"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7"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8"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49"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0"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1"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2"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3"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4"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5"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6"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7"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8"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69"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0"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1"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2"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مستطيل مستدير الزوايا 62">
            <a:hlinkClick r:id="rId2" action="ppaction://hlinksldjump"/>
          </p:cNvPr>
          <p:cNvSpPr/>
          <p:nvPr/>
        </p:nvSpPr>
        <p:spPr>
          <a:xfrm>
            <a:off x="9783183" y="2218984"/>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4" name="مستطيل مستدير الزوايا 63">
            <a:hlinkClick r:id="rId3" action="ppaction://hlinksldjump"/>
          </p:cNvPr>
          <p:cNvSpPr/>
          <p:nvPr/>
        </p:nvSpPr>
        <p:spPr>
          <a:xfrm>
            <a:off x="9783183" y="293769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8" name="مستطيل مستدير الزوايا 77">
            <a:hlinkClick r:id="rId4" action="ppaction://hlinksldjump"/>
          </p:cNvPr>
          <p:cNvSpPr/>
          <p:nvPr/>
        </p:nvSpPr>
        <p:spPr>
          <a:xfrm>
            <a:off x="9783183" y="3656398"/>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9" name="مستطيل مستدير الزوايا 78">
            <a:hlinkClick r:id="rId5" action="ppaction://hlinksldjump"/>
          </p:cNvPr>
          <p:cNvSpPr/>
          <p:nvPr/>
        </p:nvSpPr>
        <p:spPr>
          <a:xfrm>
            <a:off x="9783183" y="4368442"/>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80" name="مستطيل مستدير الزوايا 79">
            <a:hlinkClick r:id="rId6" action="ppaction://hlinksldjump"/>
          </p:cNvPr>
          <p:cNvSpPr/>
          <p:nvPr/>
        </p:nvSpPr>
        <p:spPr>
          <a:xfrm>
            <a:off x="9783183" y="509918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2" name="TextBox 12">
            <a:extLst>
              <a:ext uri="{FF2B5EF4-FFF2-40B4-BE49-F238E27FC236}">
                <a16:creationId xmlns:a16="http://schemas.microsoft.com/office/drawing/2014/main" xmlns="" id="{E98CE9C2-6904-49B5-B3CF-B1053D82A6B9}"/>
              </a:ext>
            </a:extLst>
          </p:cNvPr>
          <p:cNvSpPr txBox="1"/>
          <p:nvPr/>
        </p:nvSpPr>
        <p:spPr>
          <a:xfrm>
            <a:off x="125971" y="6508011"/>
            <a:ext cx="7856635" cy="369332"/>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1              Lesson 1.2:  </a:t>
            </a:r>
            <a:r>
              <a:rPr lang="en-US" b="1" dirty="0">
                <a:solidFill>
                  <a:schemeClr val="accent1">
                    <a:lumMod val="50000"/>
                  </a:schemeClr>
                </a:solidFill>
                <a:latin typeface="Sakkal Majalla" panose="02000000000000000000" pitchFamily="2" charset="-78"/>
                <a:cs typeface="Sakkal Majalla" panose="02000000000000000000" pitchFamily="2" charset="-78"/>
              </a:rPr>
              <a:t>Communication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Channels</a:t>
            </a:r>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5" name="رابط مستقيم 7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6"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1530</TotalTime>
  <Words>1773</Words>
  <Application>Microsoft Office PowerPoint</Application>
  <PresentationFormat>ملء الشاشة</PresentationFormat>
  <Paragraphs>349</Paragraphs>
  <Slides>32</Slides>
  <Notes>0</Notes>
  <HiddenSlides>0</HiddenSlides>
  <MMClips>0</MMClips>
  <ScaleCrop>false</ScaleCrop>
  <HeadingPairs>
    <vt:vector size="6" baseType="variant">
      <vt:variant>
        <vt:lpstr>الخطوط المستخدمة</vt:lpstr>
      </vt:variant>
      <vt:variant>
        <vt:i4>16</vt:i4>
      </vt:variant>
      <vt:variant>
        <vt:lpstr>نسق</vt:lpstr>
      </vt:variant>
      <vt:variant>
        <vt:i4>1</vt:i4>
      </vt:variant>
      <vt:variant>
        <vt:lpstr>عناوين الشرائح</vt:lpstr>
      </vt:variant>
      <vt:variant>
        <vt:i4>32</vt:i4>
      </vt:variant>
    </vt:vector>
  </HeadingPairs>
  <TitlesOfParts>
    <vt:vector size="49" baseType="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Rockwell Extra Bold</vt:lpstr>
      <vt:lpstr>Sakkal Majalla</vt:lpstr>
      <vt:lpstr>Segoe UI Black</vt:lpstr>
      <vt:lpstr>Times New Roman</vt:lpstr>
      <vt:lpstr>Wingdings</vt:lpstr>
      <vt:lpstr>Office Theme</vt:lpstr>
      <vt:lpstr>Communication Skills   ادر 213</vt:lpstr>
      <vt:lpstr>عرض تقديمي في PowerPoint</vt:lpstr>
      <vt:lpstr>عرض تقديمي في PowerPoint</vt:lpstr>
      <vt:lpstr>عرض تقديمي في PowerPoint</vt:lpstr>
      <vt:lpstr>Engaging Starters</vt:lpstr>
      <vt:lpstr>Communication Channels </vt:lpstr>
      <vt:lpstr>Communication Channels </vt:lpstr>
      <vt:lpstr>Communication Channels </vt:lpstr>
      <vt:lpstr>Evaluation Activity</vt:lpstr>
      <vt:lpstr>Visual Communication</vt:lpstr>
      <vt:lpstr>Evaluation Activity</vt:lpstr>
      <vt:lpstr>Nonverbal Communication</vt:lpstr>
      <vt:lpstr>Nonverbal Communication</vt:lpstr>
      <vt:lpstr>Evaluation Activity</vt:lpstr>
      <vt:lpstr>Questions</vt:lpstr>
      <vt:lpstr>Questions</vt:lpstr>
      <vt:lpstr>Questions</vt:lpstr>
      <vt:lpstr>Questions</vt:lpstr>
      <vt:lpstr>Questions</vt:lpstr>
      <vt:lpstr>Questions</vt:lpstr>
      <vt:lpstr>Questions</vt:lpstr>
      <vt:lpstr>عرض تقديمي في PowerPoint</vt:lpstr>
      <vt:lpstr>Answer </vt:lpstr>
      <vt:lpstr>Answer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115</cp:revision>
  <dcterms:created xsi:type="dcterms:W3CDTF">2020-03-04T10:47:58Z</dcterms:created>
  <dcterms:modified xsi:type="dcterms:W3CDTF">2021-01-20T07:00:04Z</dcterms:modified>
</cp:coreProperties>
</file>