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82" r:id="rId13"/>
    <p:sldId id="283" r:id="rId14"/>
    <p:sldId id="284" r:id="rId15"/>
    <p:sldId id="272" r:id="rId16"/>
    <p:sldId id="273" r:id="rId17"/>
    <p:sldId id="275" r:id="rId18"/>
    <p:sldId id="276" r:id="rId19"/>
    <p:sldId id="287" r:id="rId20"/>
    <p:sldId id="279" r:id="rId21"/>
    <p:sldId id="280" r:id="rId22"/>
    <p:sldId id="285" r:id="rId23"/>
    <p:sldId id="281" r:id="rId24"/>
    <p:sldId id="286" r:id="rId25"/>
    <p:sldId id="28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91" d="100"/>
          <a:sy n="91" d="100"/>
        </p:scale>
        <p:origin x="774"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11EA7-989B-425B-A2C2-4C99E0172A30}" type="datetimeFigureOut">
              <a:rPr lang="en-US" smtClean="0"/>
              <a:pPr/>
              <a:t>1/25/2021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817E1-AE9F-4D56-B7FE-85FBA721231C}" type="slidenum">
              <a:rPr lang="en-US" smtClean="0"/>
              <a:pPr/>
              <a:t>‹#›</a:t>
            </a:fld>
            <a:endParaRPr lang="en-US"/>
          </a:p>
        </p:txBody>
      </p:sp>
    </p:spTree>
    <p:extLst>
      <p:ext uri="{BB962C8B-B14F-4D97-AF65-F5344CB8AC3E}">
        <p14:creationId xmlns:p14="http://schemas.microsoft.com/office/powerpoint/2010/main" val="249677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817E1-AE9F-4D56-B7FE-85FBA721231C}" type="slidenum">
              <a:rPr lang="en-US" smtClean="0"/>
              <a:pPr/>
              <a:t>18</a:t>
            </a:fld>
            <a:endParaRPr lang="en-US"/>
          </a:p>
        </p:txBody>
      </p:sp>
    </p:spTree>
    <p:extLst>
      <p:ext uri="{BB962C8B-B14F-4D97-AF65-F5344CB8AC3E}">
        <p14:creationId xmlns:p14="http://schemas.microsoft.com/office/powerpoint/2010/main" val="36098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817E1-AE9F-4D56-B7FE-85FBA721231C}" type="slidenum">
              <a:rPr lang="en-US" smtClean="0"/>
              <a:pPr/>
              <a:t>19</a:t>
            </a:fld>
            <a:endParaRPr lang="en-US"/>
          </a:p>
        </p:txBody>
      </p:sp>
    </p:spTree>
    <p:extLst>
      <p:ext uri="{BB962C8B-B14F-4D97-AF65-F5344CB8AC3E}">
        <p14:creationId xmlns:p14="http://schemas.microsoft.com/office/powerpoint/2010/main" val="8054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497077A-98C3-4DAF-8560-3F8EBEE8E538}" type="datetimeFigureOut">
              <a:rPr lang="en-US" smtClean="0"/>
              <a:pPr>
                <a:defRPr/>
              </a:pPr>
              <a:t>1/25/2021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413C95-34D3-4484-AA03-3DE66C99BC6E}" type="slidenum">
              <a:rPr lang="en-US" smtClean="0"/>
              <a:pPr>
                <a:defRPr/>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8AB6F4-7991-4248-93C9-F06236E668D2}" type="datetimeFigureOut">
              <a:rPr lang="en-US" smtClean="0"/>
              <a:pPr>
                <a:defRPr/>
              </a:pPr>
              <a:t>1/25/2021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4248F6-8CBB-42BB-94AB-AABD5C180AAB}" type="slidenum">
              <a:rPr lang="en-US" smtClean="0"/>
              <a:pPr>
                <a:defRPr/>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E852E04-1CA0-4DCD-9399-A585D2C59821}" type="datetimeFigureOut">
              <a:rPr lang="en-US" smtClean="0"/>
              <a:pPr>
                <a:defRPr/>
              </a:pPr>
              <a:t>1/25/2021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224583-352E-4C8F-9AEE-ED20F87D86E2}" type="slidenum">
              <a:rPr lang="en-US" smtClean="0"/>
              <a:pPr>
                <a:defRPr/>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643C0E6-8FFD-488D-AE03-20F6B4898991}" type="datetimeFigureOut">
              <a:rPr lang="en-US" smtClean="0"/>
              <a:pPr>
                <a:defRPr/>
              </a:pPr>
              <a:t>1/25/2021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BFB5CC-806C-4A6A-BE7F-756AF398AA68}" type="slidenum">
              <a:rPr lang="en-US" smtClean="0"/>
              <a:pPr>
                <a:defRPr/>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D406217-105D-4671-A23A-DDE81D2C7184}" type="datetimeFigureOut">
              <a:rPr lang="en-US" smtClean="0"/>
              <a:pPr>
                <a:defRPr/>
              </a:pPr>
              <a:t>1/25/2021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054B8C-A77F-4C11-BFD0-3F26801B420F}" type="slidenum">
              <a:rPr lang="en-US" smtClean="0"/>
              <a:pPr>
                <a:defRPr/>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97BA1F8-AAEB-40DE-8A09-3CBD34E0467C}" type="datetimeFigureOut">
              <a:rPr lang="en-US" smtClean="0"/>
              <a:pPr>
                <a:defRPr/>
              </a:pPr>
              <a:t>1/25/2021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707310-6B69-4524-AF77-231226A58EEE}" type="slidenum">
              <a:rPr lang="en-US" smtClean="0"/>
              <a:pPr>
                <a:defRPr/>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7CA235D-6E81-4D82-A592-6051B99F362C}" type="datetimeFigureOut">
              <a:rPr lang="en-US" smtClean="0"/>
              <a:pPr>
                <a:defRPr/>
              </a:pPr>
              <a:t>1/25/2021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EA442A-C47C-4AAF-BFE2-2C75699073D5}" type="slidenum">
              <a:rPr lang="en-US" smtClean="0"/>
              <a:pPr>
                <a:defRPr/>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C43466C-686F-426D-9BCF-F77AB8FE6ABC}" type="datetimeFigureOut">
              <a:rPr lang="en-US" smtClean="0"/>
              <a:pPr>
                <a:defRPr/>
              </a:pPr>
              <a:t>1/25/2021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A76CD8-498B-4C1C-89E0-3DB88BA5AA53}" type="slidenum">
              <a:rPr lang="en-US" smtClean="0"/>
              <a:pPr>
                <a:defRPr/>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7827E8-F33A-47F2-9880-60F9A6109948}" type="datetimeFigureOut">
              <a:rPr lang="en-US" smtClean="0"/>
              <a:pPr>
                <a:defRPr/>
              </a:pPr>
              <a:t>1/25/2021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E80DF99-24BE-401A-9113-29BC13C07EFF}" type="slidenum">
              <a:rPr lang="en-US" smtClean="0"/>
              <a:pPr>
                <a:defRPr/>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721C31-CA4E-4A04-B2D0-EE3AC2912845}" type="datetimeFigureOut">
              <a:rPr lang="en-US" smtClean="0"/>
              <a:pPr>
                <a:defRPr/>
              </a:pPr>
              <a:t>1/25/2021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2BAA3D-C6AE-4A0F-8CA4-C947ACA1FE16}" type="slidenum">
              <a:rPr lang="en-US" smtClean="0"/>
              <a:pPr>
                <a:defRPr/>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B0FA87E-E41C-45E3-B18A-18EC61236017}" type="datetimeFigureOut">
              <a:rPr lang="en-US" smtClean="0"/>
              <a:pPr>
                <a:defRPr/>
              </a:pPr>
              <a:t>1/25/2021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880EC-D00B-4370-BC2E-2BAC27A62DCB}" type="slidenum">
              <a:rPr lang="en-US" smtClean="0"/>
              <a:pPr>
                <a:defRPr/>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5852D3-F0A7-43E4-B64E-444DBF4065E5}" type="datetimeFigureOut">
              <a:rPr lang="en-US" smtClean="0"/>
              <a:pPr>
                <a:defRPr/>
              </a:pPr>
              <a:t>1/25/2021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2D48DB-1193-4ECB-9EED-B94A04A722DA}" type="slidenum">
              <a:rPr lang="en-US" smtClean="0"/>
              <a:pPr>
                <a:defRPr/>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2209800"/>
            <a:ext cx="4267200" cy="3385542"/>
          </a:xfrm>
          <a:prstGeom prst="rect">
            <a:avLst/>
          </a:prstGeom>
          <a:solidFill>
            <a:schemeClr val="accent5">
              <a:lumMod val="20000"/>
              <a:lumOff val="80000"/>
            </a:schemeClr>
          </a:solidFill>
        </p:spPr>
        <p:txBody>
          <a:bodyPr wrap="square">
            <a:spAutoFit/>
          </a:bodyPr>
          <a:lstStyle/>
          <a:p>
            <a:pPr algn="ctr" rtl="1" fontAlgn="auto">
              <a:spcBef>
                <a:spcPts val="0"/>
              </a:spcBef>
              <a:spcAft>
                <a:spcPts val="0"/>
              </a:spcAft>
              <a:defRPr/>
            </a:pPr>
            <a:endParaRPr lang="ar-BH" sz="5400" b="1" dirty="0">
              <a:latin typeface="+mn-lt"/>
              <a:cs typeface="AL-Mohanad"/>
            </a:endParaRPr>
          </a:p>
          <a:p>
            <a:pPr algn="ctr" rtl="1" fontAlgn="auto">
              <a:spcBef>
                <a:spcPts val="0"/>
              </a:spcBef>
              <a:spcAft>
                <a:spcPts val="0"/>
              </a:spcAft>
              <a:defRPr/>
            </a:pPr>
            <a:r>
              <a:rPr lang="ar-BH" sz="3200" b="1" dirty="0" smtClean="0">
                <a:latin typeface="Sakkal Majalla" panose="02000000000000000000" pitchFamily="2" charset="-78"/>
                <a:cs typeface="Sakkal Majalla" panose="02000000000000000000" pitchFamily="2" charset="-78"/>
              </a:rPr>
              <a:t>قانون العمل – قان322 - 806</a:t>
            </a:r>
          </a:p>
          <a:p>
            <a:pPr algn="ctr" rtl="1" fontAlgn="auto">
              <a:spcBef>
                <a:spcPts val="0"/>
              </a:spcBef>
              <a:spcAft>
                <a:spcPts val="0"/>
              </a:spcAft>
              <a:defRPr/>
            </a:pPr>
            <a:r>
              <a:rPr lang="ar-BH" sz="3200" dirty="0" smtClean="0">
                <a:solidFill>
                  <a:schemeClr val="accent1">
                    <a:lumMod val="75000"/>
                  </a:schemeClr>
                </a:solidFill>
                <a:latin typeface="Sakkal Majalla" panose="02000000000000000000" pitchFamily="2" charset="-78"/>
                <a:cs typeface="Sakkal Majalla" panose="02000000000000000000" pitchFamily="2" charset="-78"/>
              </a:rPr>
              <a:t>الوحدة الثالثة</a:t>
            </a:r>
          </a:p>
          <a:p>
            <a:pPr algn="ctr" rtl="1" fontAlgn="auto">
              <a:spcBef>
                <a:spcPts val="0"/>
              </a:spcBef>
              <a:spcAft>
                <a:spcPts val="0"/>
              </a:spcAft>
              <a:defRPr/>
            </a:pPr>
            <a:r>
              <a:rPr lang="ar-BH" sz="3200" dirty="0" smtClean="0">
                <a:solidFill>
                  <a:schemeClr val="accent1">
                    <a:lumMod val="75000"/>
                  </a:schemeClr>
                </a:solidFill>
                <a:latin typeface="Sakkal Majalla" panose="02000000000000000000" pitchFamily="2" charset="-78"/>
                <a:cs typeface="Sakkal Majalla" panose="02000000000000000000" pitchFamily="2" charset="-78"/>
              </a:rPr>
              <a:t>الدرس السابع</a:t>
            </a:r>
          </a:p>
          <a:p>
            <a:pPr algn="ctr" rtl="1" fontAlgn="auto">
              <a:spcBef>
                <a:spcPts val="0"/>
              </a:spcBef>
              <a:spcAft>
                <a:spcPts val="0"/>
              </a:spcAft>
              <a:defRPr/>
            </a:pPr>
            <a:r>
              <a:rPr lang="ar-BH" sz="3200" dirty="0" smtClean="0">
                <a:solidFill>
                  <a:schemeClr val="accent1">
                    <a:lumMod val="75000"/>
                  </a:schemeClr>
                </a:solidFill>
                <a:latin typeface="Sakkal Majalla" panose="02000000000000000000" pitchFamily="2" charset="-78"/>
                <a:cs typeface="Sakkal Majalla" panose="02000000000000000000" pitchFamily="2" charset="-78"/>
              </a:rPr>
              <a:t>التزام صاحب العمل التقيد بأحكام التنظيم القانوني لوقت العمل </a:t>
            </a:r>
            <a:endParaRPr lang="en-US" sz="3200" dirty="0">
              <a:solidFill>
                <a:schemeClr val="accent1">
                  <a:lumMod val="75000"/>
                </a:schemeClr>
              </a:solidFill>
              <a:latin typeface="Sakkal Majalla" panose="02000000000000000000" pitchFamily="2" charset="-78"/>
              <a:cs typeface="Sakkal Majalla" panose="02000000000000000000" pitchFamily="2" charset="-78"/>
            </a:endParaRPr>
          </a:p>
        </p:txBody>
      </p:sp>
      <p:pic>
        <p:nvPicPr>
          <p:cNvPr id="5" name="Picture 4"/>
          <p:cNvPicPr/>
          <p:nvPr/>
        </p:nvPicPr>
        <p:blipFill>
          <a:blip r:embed="rId2"/>
          <a:srcRect l="36539" t="17094" r="36378" b="18234"/>
          <a:stretch>
            <a:fillRect/>
          </a:stretch>
        </p:blipFill>
        <p:spPr bwMode="auto">
          <a:xfrm>
            <a:off x="880479" y="2420888"/>
            <a:ext cx="3187465" cy="3240359"/>
          </a:xfrm>
          <a:prstGeom prst="rect">
            <a:avLst/>
          </a:prstGeom>
          <a:noFill/>
          <a:ln w="9525">
            <a:noFill/>
            <a:miter lim="800000"/>
            <a:headEnd/>
            <a:tailEnd/>
          </a:ln>
          <a:effectLst>
            <a:glow rad="749300">
              <a:schemeClr val="accent1">
                <a:lumMod val="20000"/>
                <a:lumOff val="80000"/>
                <a:alpha val="40000"/>
              </a:schemeClr>
            </a:glow>
            <a:outerShdw blurRad="50800" dist="50800" dir="5400000" sx="126000" sy="126000" algn="ctr" rotWithShape="0">
              <a:schemeClr val="accent1">
                <a:lumMod val="60000"/>
                <a:lumOff val="40000"/>
                <a:alpha val="43000"/>
              </a:schemeClr>
            </a:outerShdw>
          </a:effectLst>
        </p:spPr>
      </p:pic>
      <p:pic>
        <p:nvPicPr>
          <p:cNvPr id="6" name="Picture 5"/>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219200" y="228600"/>
            <a:ext cx="7162800" cy="11822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p:nvPr/>
        </p:nvSpPr>
        <p:spPr>
          <a:xfrm>
            <a:off x="6738707" y="6460764"/>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3810000" y="6520593"/>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0" y="6520594"/>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65 </a:t>
            </a:r>
            <a:r>
              <a:rPr lang="ar-BH" sz="1400" b="1" smtClean="0">
                <a:solidFill>
                  <a:srgbClr val="FF0000"/>
                </a:solidFill>
                <a:latin typeface="Sakkal Majalla" panose="02000000000000000000" pitchFamily="2" charset="-78"/>
                <a:cs typeface="Sakkal Majalla" panose="02000000000000000000" pitchFamily="2" charset="-78"/>
              </a:rPr>
              <a:t>- 75</a:t>
            </a:r>
            <a:endParaRPr lang="ar-BH" sz="1400" b="1" dirty="0">
              <a:solidFill>
                <a:srgbClr val="FF0000"/>
              </a:solidFill>
              <a:latin typeface="Sakkal Majalla" panose="02000000000000000000" pitchFamily="2" charset="-78"/>
              <a:cs typeface="Sakkal Majalla" panose="02000000000000000000"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037"/>
            <a:ext cx="6981852" cy="748684"/>
          </a:xfrm>
        </p:spPr>
        <p:txBody>
          <a:bodyPr>
            <a:noAutofit/>
          </a:bodyPr>
          <a:lstStyle/>
          <a:p>
            <a:pPr algn="ctr" rtl="1" fontAlgn="auto">
              <a:spcAft>
                <a:spcPts val="0"/>
              </a:spcAft>
              <a:defRPr/>
            </a:pPr>
            <a:r>
              <a:rPr lang="ar-BH" sz="2800" dirty="0" smtClean="0">
                <a:solidFill>
                  <a:srgbClr val="FF0000"/>
                </a:solidFill>
                <a:latin typeface="Sakkal Majalla" panose="02000000000000000000" pitchFamily="2" charset="-78"/>
                <a:cs typeface="Sakkal Majalla" panose="02000000000000000000" pitchFamily="2" charset="-78"/>
              </a:rPr>
              <a:t>هل</a:t>
            </a:r>
            <a:r>
              <a:rPr lang="ar-BH" sz="4800" dirty="0" smtClean="0">
                <a:solidFill>
                  <a:srgbClr val="FF0000"/>
                </a:solidFill>
                <a:latin typeface="Sakkal Majalla" panose="02000000000000000000" pitchFamily="2" charset="-78"/>
                <a:cs typeface="Sakkal Majalla" panose="02000000000000000000" pitchFamily="2" charset="-78"/>
              </a:rPr>
              <a:t> </a:t>
            </a:r>
            <a:r>
              <a:rPr lang="ar-BH" sz="2800" dirty="0" smtClean="0">
                <a:solidFill>
                  <a:srgbClr val="FF0000"/>
                </a:solidFill>
                <a:latin typeface="Sakkal Majalla" panose="02000000000000000000" pitchFamily="2" charset="-78"/>
                <a:cs typeface="Sakkal Majalla" panose="02000000000000000000" pitchFamily="2" charset="-78"/>
              </a:rPr>
              <a:t>يجوز لصاحب العمل تشغيل العامل في يوم الراحة الأسبوعية؟</a:t>
            </a:r>
            <a:endParaRPr lang="en-US" sz="2800"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381000" y="1447800"/>
            <a:ext cx="7918499" cy="4724400"/>
          </a:xfrm>
          <a:solidFill>
            <a:schemeClr val="accent5">
              <a:lumMod val="20000"/>
              <a:lumOff val="80000"/>
            </a:schemeClr>
          </a:solidFill>
        </p:spPr>
        <p:txBody>
          <a:bodyPr>
            <a:normAutofit fontScale="62500" lnSpcReduction="20000"/>
          </a:bodyPr>
          <a:lstStyle/>
          <a:p>
            <a:pPr marL="274320" indent="-274320" algn="just" rtl="1" fontAlgn="auto">
              <a:lnSpc>
                <a:spcPct val="110000"/>
              </a:lnSpc>
              <a:spcAft>
                <a:spcPts val="0"/>
              </a:spcAft>
              <a:buFont typeface="Wingdings 2"/>
              <a:buChar char=""/>
              <a:defRPr/>
            </a:pPr>
            <a:r>
              <a:rPr lang="ar-BH" sz="3800" dirty="0" smtClean="0">
                <a:latin typeface="Sakkal Majalla" panose="02000000000000000000" pitchFamily="2" charset="-78"/>
                <a:cs typeface="Sakkal Majalla" panose="02000000000000000000" pitchFamily="2" charset="-78"/>
              </a:rPr>
              <a:t>نعم يجوز لصاحب العمل أن يشغل العامل في يوم الراحة الأسبوعية، إذا اقتضت ظروف العمل ذلك.</a:t>
            </a:r>
          </a:p>
          <a:p>
            <a:pPr marL="274320" indent="-274320" algn="just" rtl="1" fontAlgn="auto">
              <a:lnSpc>
                <a:spcPct val="110000"/>
              </a:lnSpc>
              <a:spcAft>
                <a:spcPts val="0"/>
              </a:spcAft>
              <a:buFont typeface="Wingdings 2"/>
              <a:buChar char=""/>
              <a:defRPr/>
            </a:pPr>
            <a:r>
              <a:rPr lang="ar-BH" sz="3800" dirty="0" smtClean="0">
                <a:latin typeface="Sakkal Majalla" panose="02000000000000000000" pitchFamily="2" charset="-78"/>
                <a:cs typeface="Sakkal Majalla" panose="02000000000000000000" pitchFamily="2" charset="-78"/>
              </a:rPr>
              <a:t>يستحق العامل في هذه الحالة أجره عن هذا اليوم وأجرًا إضافيًا يعادل 150% من هذا الأجر.</a:t>
            </a:r>
          </a:p>
          <a:p>
            <a:pPr marL="274320" indent="-274320" algn="just" rtl="1" fontAlgn="auto">
              <a:lnSpc>
                <a:spcPct val="110000"/>
              </a:lnSpc>
              <a:spcAft>
                <a:spcPts val="0"/>
              </a:spcAft>
              <a:buFont typeface="Wingdings 2"/>
              <a:buChar char=""/>
              <a:defRPr/>
            </a:pPr>
            <a:r>
              <a:rPr lang="ar-BH" sz="3800" dirty="0" smtClean="0">
                <a:latin typeface="Sakkal Majalla" panose="02000000000000000000" pitchFamily="2" charset="-78"/>
                <a:cs typeface="Sakkal Majalla" panose="02000000000000000000" pitchFamily="2" charset="-78"/>
              </a:rPr>
              <a:t>أو يمنح يوم آخر عوضا عنه، حسب اختيار العامل للأجر الإضافي أو الإجازة.</a:t>
            </a:r>
          </a:p>
          <a:p>
            <a:pPr marL="274320" indent="-274320" algn="just" rtl="1" fontAlgn="auto">
              <a:lnSpc>
                <a:spcPct val="110000"/>
              </a:lnSpc>
              <a:spcAft>
                <a:spcPts val="0"/>
              </a:spcAft>
              <a:buFont typeface="Wingdings 2"/>
              <a:buNone/>
              <a:defRPr/>
            </a:pPr>
            <a:r>
              <a:rPr lang="ar-BH" sz="3800" b="1" dirty="0" smtClean="0">
                <a:solidFill>
                  <a:schemeClr val="accent1">
                    <a:lumMod val="75000"/>
                  </a:schemeClr>
                </a:solidFill>
                <a:latin typeface="Sakkal Majalla" panose="02000000000000000000" pitchFamily="2" charset="-78"/>
                <a:cs typeface="Sakkal Majalla" panose="02000000000000000000" pitchFamily="2" charset="-78"/>
                <a:sym typeface="Wingdings 2"/>
              </a:rPr>
              <a:t>ويتقيد هذا التشغيل بالضوابط التالية:</a:t>
            </a:r>
          </a:p>
          <a:p>
            <a:pPr marL="514350" indent="-514350" algn="just" rtl="1" fontAlgn="auto">
              <a:lnSpc>
                <a:spcPct val="110000"/>
              </a:lnSpc>
              <a:spcAft>
                <a:spcPts val="0"/>
              </a:spcAft>
              <a:buFont typeface="+mj-lt"/>
              <a:buAutoNum type="arabicPeriod"/>
              <a:defRPr/>
            </a:pPr>
            <a:r>
              <a:rPr lang="ar-BH" sz="3800" dirty="0" smtClean="0">
                <a:latin typeface="Sakkal Majalla" panose="02000000000000000000" pitchFamily="2" charset="-78"/>
                <a:cs typeface="Sakkal Majalla" panose="02000000000000000000" pitchFamily="2" charset="-78"/>
                <a:sym typeface="Wingdings 2"/>
              </a:rPr>
              <a:t>أن تقتضي ظروف العمل تشغيل العامل في يوم الراحة.</a:t>
            </a:r>
          </a:p>
          <a:p>
            <a:pPr marL="514350" indent="-514350" algn="just" rtl="1" fontAlgn="auto">
              <a:lnSpc>
                <a:spcPct val="110000"/>
              </a:lnSpc>
              <a:spcAft>
                <a:spcPts val="0"/>
              </a:spcAft>
              <a:buFont typeface="+mj-lt"/>
              <a:buAutoNum type="arabicPeriod"/>
              <a:defRPr/>
            </a:pPr>
            <a:r>
              <a:rPr lang="ar-BH" sz="3800" dirty="0" smtClean="0">
                <a:latin typeface="Sakkal Majalla" panose="02000000000000000000" pitchFamily="2" charset="-78"/>
                <a:cs typeface="Sakkal Majalla" panose="02000000000000000000" pitchFamily="2" charset="-78"/>
                <a:sym typeface="Wingdings 2"/>
              </a:rPr>
              <a:t>يجب أن يحصل العامل على أجر إضافي يعادل 150% من أجره العادي،أو أن يحصل على يوم آخر بديل لا يقل عن 24 ساعة متتالية.</a:t>
            </a:r>
          </a:p>
          <a:p>
            <a:pPr marL="514350" indent="-514350" algn="just" rtl="1" fontAlgn="auto">
              <a:lnSpc>
                <a:spcPct val="110000"/>
              </a:lnSpc>
              <a:spcAft>
                <a:spcPts val="0"/>
              </a:spcAft>
              <a:buFont typeface="+mj-lt"/>
              <a:buAutoNum type="arabicPeriod"/>
              <a:defRPr/>
            </a:pPr>
            <a:r>
              <a:rPr lang="ar-BH" sz="3800" dirty="0" smtClean="0">
                <a:latin typeface="Sakkal Majalla" panose="02000000000000000000" pitchFamily="2" charset="-78"/>
                <a:cs typeface="Sakkal Majalla" panose="02000000000000000000" pitchFamily="2" charset="-78"/>
                <a:sym typeface="Wingdings 2"/>
              </a:rPr>
              <a:t>لا يجوز حرمان العامل من راحته الأسبوعية أكثر من مرتين متتاليتين، إلا إذا وافق العامل كتابيا على ذلك.</a:t>
            </a:r>
          </a:p>
          <a:p>
            <a:pPr marL="514350" indent="-514350" algn="r" rtl="1" fontAlgn="auto">
              <a:spcAft>
                <a:spcPts val="0"/>
              </a:spcAft>
              <a:buFont typeface="+mj-lt"/>
              <a:buAutoNum type="arabicPeriod"/>
              <a:defRPr/>
            </a:pPr>
            <a:endParaRPr lang="ar-BH" sz="2400" dirty="0" smtClean="0">
              <a:solidFill>
                <a:schemeClr val="bg2">
                  <a:lumMod val="50000"/>
                </a:schemeClr>
              </a:solidFill>
              <a:sym typeface="Wingdings 2"/>
            </a:endParaRPr>
          </a:p>
          <a:p>
            <a:pPr marL="514350" indent="-514350" algn="r" rtl="1" fontAlgn="auto">
              <a:spcAft>
                <a:spcPts val="0"/>
              </a:spcAft>
              <a:buFont typeface="+mj-lt"/>
              <a:buAutoNum type="arabicPeriod"/>
              <a:defRPr/>
            </a:pPr>
            <a:endParaRPr lang="ar-BH" dirty="0" smtClean="0">
              <a:solidFill>
                <a:schemeClr val="bg2">
                  <a:lumMod val="50000"/>
                </a:schemeClr>
              </a:solidFill>
            </a:endParaRPr>
          </a:p>
          <a:p>
            <a:pPr marL="274320" indent="-274320" algn="r" rtl="1" fontAlgn="auto">
              <a:spcAft>
                <a:spcPts val="0"/>
              </a:spcAft>
              <a:buFont typeface="Wingdings 2"/>
              <a:buNone/>
              <a:defRPr/>
            </a:pPr>
            <a:endParaRPr lang="ar-BH" dirty="0" smtClean="0"/>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09" y="772878"/>
            <a:ext cx="6987381" cy="1143000"/>
          </a:xfrm>
        </p:spPr>
        <p:txBody>
          <a:bodyPr>
            <a:normAutofit/>
          </a:bodyPr>
          <a:lstStyle/>
          <a:p>
            <a:pPr algn="ctr" rtl="1" fontAlgn="auto">
              <a:spcAft>
                <a:spcPts val="0"/>
              </a:spcAft>
              <a:defRPr/>
            </a:pPr>
            <a:r>
              <a:rPr lang="ar-BH" sz="3200" dirty="0" smtClean="0">
                <a:solidFill>
                  <a:srgbClr val="FF0000"/>
                </a:solidFill>
              </a:rPr>
              <a:t>التزام صاحب العمل التنظيم القانوني للإجازات</a:t>
            </a:r>
            <a:endParaRPr lang="en-US" sz="3200" dirty="0">
              <a:solidFill>
                <a:srgbClr val="FF0000"/>
              </a:solidFill>
            </a:endParaRPr>
          </a:p>
        </p:txBody>
      </p:sp>
      <p:sp>
        <p:nvSpPr>
          <p:cNvPr id="17411" name="Content Placeholder 2"/>
          <p:cNvSpPr>
            <a:spLocks noGrp="1"/>
          </p:cNvSpPr>
          <p:nvPr>
            <p:ph idx="1"/>
          </p:nvPr>
        </p:nvSpPr>
        <p:spPr>
          <a:xfrm>
            <a:off x="1371600" y="1981200"/>
            <a:ext cx="7024687" cy="3226680"/>
          </a:xfrm>
          <a:solidFill>
            <a:schemeClr val="accent5">
              <a:lumMod val="20000"/>
              <a:lumOff val="80000"/>
            </a:schemeClr>
          </a:solidFill>
        </p:spPr>
        <p:txBody>
          <a:bodyPr/>
          <a:lstStyle/>
          <a:p>
            <a:pPr algn="r" rtl="1"/>
            <a:r>
              <a:rPr lang="ar-BH" sz="2400" dirty="0" smtClean="0"/>
              <a:t>تتنوع إجازات العامل بحسب المناسبة التي تقتضيها.</a:t>
            </a:r>
          </a:p>
          <a:p>
            <a:pPr algn="r" rtl="1"/>
            <a:r>
              <a:rPr lang="ar-BH" sz="2400" dirty="0" smtClean="0"/>
              <a:t>قد تكون الإجازة بسبب المرض وحاجة العمل للاستشفاء.</a:t>
            </a:r>
          </a:p>
          <a:p>
            <a:pPr algn="r" rtl="1"/>
            <a:r>
              <a:rPr lang="ar-BH" sz="2400" dirty="0" smtClean="0"/>
              <a:t>قد تكون الإجازة للراحة والاستجمام. </a:t>
            </a:r>
          </a:p>
          <a:p>
            <a:pPr algn="r" rtl="1"/>
            <a:r>
              <a:rPr lang="ar-BH" sz="2400" dirty="0" smtClean="0"/>
              <a:t>قد تكون الإجازة للقيام بواجب ديني أو عائلي أو اجتماعي.</a:t>
            </a:r>
          </a:p>
          <a:p>
            <a:pPr algn="r" rtl="1"/>
            <a:r>
              <a:rPr lang="ar-BH" sz="2400" dirty="0" smtClean="0"/>
              <a:t>وقد منح قانون العمل هذه الإجازات للعامل، وجعل بعضها بأجر كامل أو بجزء من الأجر وبعضها الآخر بدون أجر.</a:t>
            </a:r>
          </a:p>
          <a:p>
            <a:pPr algn="r" rtl="1"/>
            <a:endParaRPr lang="ar-BH" dirty="0" smtClean="0"/>
          </a:p>
          <a:p>
            <a:pPr algn="r" rtl="1"/>
            <a:endParaRPr lang="ar-BH" dirty="0" smtClean="0"/>
          </a:p>
          <a:p>
            <a:pPr algn="r" rtl="1"/>
            <a:endParaRPr lang="ar-BH" dirty="0" smtClean="0"/>
          </a:p>
          <a:p>
            <a:pPr algn="r" rtl="1"/>
            <a:endParaRPr lang="ar-BH" dirty="0" smtClean="0"/>
          </a:p>
          <a:p>
            <a:pPr algn="r" rtl="1">
              <a:buFont typeface="Wingdings 2" pitchFamily="18" charset="2"/>
              <a:buNone/>
            </a:pPr>
            <a:endParaRPr lang="en-US" dirty="0" smtClean="0"/>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784" y="1611078"/>
            <a:ext cx="8460432" cy="4755922"/>
          </a:xfrm>
        </p:spPr>
      </p:pic>
      <p:sp>
        <p:nvSpPr>
          <p:cNvPr id="6" name="TextBox 5"/>
          <p:cNvSpPr txBox="1"/>
          <p:nvPr/>
        </p:nvSpPr>
        <p:spPr>
          <a:xfrm>
            <a:off x="664314" y="876158"/>
            <a:ext cx="6840760" cy="523220"/>
          </a:xfrm>
          <a:prstGeom prst="rect">
            <a:avLst/>
          </a:prstGeom>
          <a:noFill/>
        </p:spPr>
        <p:txBody>
          <a:bodyPr wrap="square" rtlCol="0">
            <a:spAutoFit/>
          </a:bodyPr>
          <a:lstStyle/>
          <a:p>
            <a:pPr algn="r"/>
            <a:r>
              <a:rPr lang="ar-BH" sz="2800" b="1" dirty="0" smtClean="0">
                <a:solidFill>
                  <a:srgbClr val="C00000"/>
                </a:solidFill>
                <a:effectLst>
                  <a:outerShdw blurRad="38100" dist="38100" dir="2700000" algn="tl">
                    <a:srgbClr val="000000">
                      <a:alpha val="43137"/>
                    </a:srgbClr>
                  </a:outerShdw>
                </a:effectLst>
              </a:rPr>
              <a:t>أنواع و أحكام الإجازات العمالية</a:t>
            </a:r>
            <a:endParaRPr lang="en-GB" sz="2800" b="1" dirty="0">
              <a:solidFill>
                <a:srgbClr val="C00000"/>
              </a:solidFill>
              <a:effectLst>
                <a:outerShdw blurRad="38100" dist="38100" dir="2700000" algn="tl">
                  <a:srgbClr val="000000">
                    <a:alpha val="43137"/>
                  </a:srgbClr>
                </a:outerShdw>
              </a:effectLst>
            </a:endParaRP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18" y="1372960"/>
            <a:ext cx="9036496" cy="5075458"/>
          </a:xfrm>
        </p:spPr>
      </p:pic>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10" name="Rectangle 9"/>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 y="1426413"/>
            <a:ext cx="9036496" cy="4968552"/>
          </a:xfrm>
          <a:prstGeom prst="rect">
            <a:avLst/>
          </a:prstGeom>
        </p:spPr>
      </p:pic>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4572000" cy="685800"/>
          </a:xfrm>
        </p:spPr>
        <p:txBody>
          <a:bodyPr>
            <a:normAutofit/>
          </a:bodyPr>
          <a:lstStyle/>
          <a:p>
            <a:pPr algn="r" rtl="1" fontAlgn="auto">
              <a:spcAft>
                <a:spcPts val="0"/>
              </a:spcAft>
              <a:defRPr/>
            </a:pPr>
            <a:r>
              <a:rPr lang="ar-BH" sz="4000" dirty="0" smtClean="0">
                <a:solidFill>
                  <a:srgbClr val="FF0000"/>
                </a:solidFill>
                <a:latin typeface="Sakkal Majalla" panose="02000000000000000000" pitchFamily="2" charset="-78"/>
                <a:cs typeface="Sakkal Majalla" panose="02000000000000000000" pitchFamily="2" charset="-78"/>
              </a:rPr>
              <a:t>ما المقصود بالإجازة السنوية؟</a:t>
            </a:r>
            <a:endParaRPr lang="en-US" sz="4000" dirty="0">
              <a:solidFill>
                <a:srgbClr val="FF0000"/>
              </a:solidFill>
              <a:latin typeface="Sakkal Majalla" panose="02000000000000000000" pitchFamily="2" charset="-78"/>
              <a:cs typeface="Sakkal Majalla" panose="02000000000000000000" pitchFamily="2" charset="-78"/>
            </a:endParaRPr>
          </a:p>
        </p:txBody>
      </p:sp>
      <p:sp>
        <p:nvSpPr>
          <p:cNvPr id="21507" name="Content Placeholder 2"/>
          <p:cNvSpPr>
            <a:spLocks noGrp="1"/>
          </p:cNvSpPr>
          <p:nvPr>
            <p:ph idx="1"/>
          </p:nvPr>
        </p:nvSpPr>
        <p:spPr>
          <a:xfrm>
            <a:off x="457200" y="1353403"/>
            <a:ext cx="7347045" cy="4859016"/>
          </a:xfrm>
          <a:solidFill>
            <a:schemeClr val="accent5">
              <a:lumMod val="20000"/>
              <a:lumOff val="80000"/>
            </a:schemeClr>
          </a:solidFill>
        </p:spPr>
        <p:txBody>
          <a:bodyPr>
            <a:noAutofit/>
          </a:bodyPr>
          <a:lstStyle/>
          <a:p>
            <a:pPr algn="r" rtl="1">
              <a:lnSpc>
                <a:spcPct val="110000"/>
              </a:lnSpc>
            </a:pPr>
            <a:r>
              <a:rPr lang="ar-BH" dirty="0" smtClean="0">
                <a:latin typeface="Sakkal Majalla" panose="02000000000000000000" pitchFamily="2" charset="-78"/>
                <a:cs typeface="Sakkal Majalla" panose="02000000000000000000" pitchFamily="2" charset="-78"/>
              </a:rPr>
              <a:t> هي عبارة عن أيام معدودات في كل سنة يلتزم صاحب العمل منحها للعامل.</a:t>
            </a:r>
          </a:p>
          <a:p>
            <a:pPr algn="r" rtl="1">
              <a:lnSpc>
                <a:spcPct val="110000"/>
              </a:lnSpc>
            </a:pPr>
            <a:r>
              <a:rPr lang="ar-BH" dirty="0" smtClean="0">
                <a:latin typeface="Sakkal Majalla" panose="02000000000000000000" pitchFamily="2" charset="-78"/>
                <a:cs typeface="Sakkal Majalla" panose="02000000000000000000" pitchFamily="2" charset="-78"/>
              </a:rPr>
              <a:t>يقصد بسنوية الإجازة تعطى للعامل إذا قضى في الخدمة عاما كاملا 365 يومًا.</a:t>
            </a:r>
          </a:p>
          <a:p>
            <a:pPr algn="r" rtl="1">
              <a:lnSpc>
                <a:spcPct val="110000"/>
              </a:lnSpc>
            </a:pPr>
            <a:endParaRPr lang="ar-BH" dirty="0" smtClean="0">
              <a:latin typeface="Sakkal Majalla" panose="02000000000000000000" pitchFamily="2" charset="-78"/>
              <a:cs typeface="Sakkal Majalla" panose="02000000000000000000" pitchFamily="2" charset="-78"/>
            </a:endParaRPr>
          </a:p>
          <a:p>
            <a:pPr algn="r" rtl="1">
              <a:lnSpc>
                <a:spcPct val="110000"/>
              </a:lnSpc>
              <a:buNone/>
            </a:pPr>
            <a:r>
              <a:rPr lang="ar-BH" b="1" dirty="0" smtClean="0">
                <a:solidFill>
                  <a:schemeClr val="tx2">
                    <a:lumMod val="75000"/>
                  </a:schemeClr>
                </a:solidFill>
                <a:latin typeface="Sakkal Majalla" panose="02000000000000000000" pitchFamily="2" charset="-78"/>
                <a:cs typeface="Sakkal Majalla" panose="02000000000000000000" pitchFamily="2" charset="-78"/>
              </a:rPr>
              <a:t>هل يحق للعامل إذا كان متقدمًا لامتحان أن يحدد موعد إجازته السنوية؟</a:t>
            </a:r>
          </a:p>
          <a:p>
            <a:pPr algn="just" rtl="1">
              <a:lnSpc>
                <a:spcPct val="110000"/>
              </a:lnSpc>
            </a:pPr>
            <a:r>
              <a:rPr lang="ar-BH" dirty="0" smtClean="0">
                <a:latin typeface="Sakkal Majalla" panose="02000000000000000000" pitchFamily="2" charset="-78"/>
                <a:cs typeface="Sakkal Majalla" panose="02000000000000000000" pitchFamily="2" charset="-78"/>
              </a:rPr>
              <a:t> نعم يجوز للعامل تحديد موعد إجازته السنوية إذا كان متقدمًا لأداء امتحان في أحدى مراحل التعليم قبل 30 يوم من موعد الإجازة.</a:t>
            </a:r>
            <a:endParaRPr lang="en-US" dirty="0" smtClean="0">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9" y="1678781"/>
            <a:ext cx="8077054" cy="1071562"/>
          </a:xfrm>
        </p:spPr>
        <p:txBody>
          <a:bodyPr/>
          <a:lstStyle/>
          <a:p>
            <a:pPr algn="r" fontAlgn="auto">
              <a:spcAft>
                <a:spcPts val="0"/>
              </a:spcAft>
              <a:defRPr/>
            </a:pPr>
            <a:r>
              <a:rPr lang="ar-BH" sz="3200" dirty="0" smtClean="0">
                <a:solidFill>
                  <a:srgbClr val="FF0000"/>
                </a:solidFill>
                <a:latin typeface="Sakkal Majalla" panose="02000000000000000000" pitchFamily="2" charset="-78"/>
                <a:cs typeface="Sakkal Majalla" panose="02000000000000000000" pitchFamily="2" charset="-78"/>
              </a:rPr>
              <a:t>ماذا لو تداخلت الإجازات الرسمية مع العطلة الأسبوعية أو مع بعضها الأخر؟</a:t>
            </a:r>
            <a:endParaRPr lang="en-US" sz="3200" dirty="0">
              <a:solidFill>
                <a:srgbClr val="FF0000"/>
              </a:solidFill>
              <a:latin typeface="Sakkal Majalla" panose="02000000000000000000" pitchFamily="2" charset="-78"/>
              <a:cs typeface="Sakkal Majalla" panose="02000000000000000000" pitchFamily="2" charset="-78"/>
            </a:endParaRPr>
          </a:p>
        </p:txBody>
      </p:sp>
      <p:sp>
        <p:nvSpPr>
          <p:cNvPr id="22531" name="Content Placeholder 2"/>
          <p:cNvSpPr>
            <a:spLocks noGrp="1"/>
          </p:cNvSpPr>
          <p:nvPr>
            <p:ph idx="1"/>
          </p:nvPr>
        </p:nvSpPr>
        <p:spPr>
          <a:xfrm>
            <a:off x="533400" y="2843649"/>
            <a:ext cx="7641408" cy="3004264"/>
          </a:xfrm>
          <a:solidFill>
            <a:schemeClr val="accent5">
              <a:lumMod val="20000"/>
              <a:lumOff val="80000"/>
            </a:schemeClr>
          </a:solidFill>
        </p:spPr>
        <p:txBody>
          <a:bodyPr>
            <a:noAutofit/>
          </a:bodyPr>
          <a:lstStyle/>
          <a:p>
            <a:pPr algn="just" rtl="1"/>
            <a:r>
              <a:rPr lang="ar-BH" sz="3600" dirty="0" smtClean="0">
                <a:latin typeface="Sakkal Majalla" panose="02000000000000000000" pitchFamily="2" charset="-78"/>
                <a:cs typeface="Sakkal Majalla" panose="02000000000000000000" pitchFamily="2" charset="-78"/>
              </a:rPr>
              <a:t> </a:t>
            </a:r>
            <a:r>
              <a:rPr lang="ar-BH" sz="3200" dirty="0" smtClean="0">
                <a:latin typeface="Sakkal Majalla" panose="02000000000000000000" pitchFamily="2" charset="-78"/>
                <a:cs typeface="Sakkal Majalla" panose="02000000000000000000" pitchFamily="2" charset="-78"/>
              </a:rPr>
              <a:t>قد يقع يوم الراحة الأسبوعية في يوم من أيام الراحة الأسبوعية فيجب أن يعطى العامل يوم آخر عوضاً عن ذلك اليوم. </a:t>
            </a:r>
          </a:p>
          <a:p>
            <a:pPr algn="just" rtl="1"/>
            <a:r>
              <a:rPr lang="ar-BH" sz="3200" dirty="0" smtClean="0">
                <a:latin typeface="Sakkal Majalla" panose="02000000000000000000" pitchFamily="2" charset="-78"/>
                <a:cs typeface="Sakkal Majalla" panose="02000000000000000000" pitchFamily="2" charset="-78"/>
              </a:rPr>
              <a:t>عندما تتداخل الإجازات الرسمية مع بعضها الأخر على سبيل المثال: إجازة يوم المولد النبوي مع إجازة يوم العامل العالمي، ففي تلك الحالة يجب تعويض العامل بمنحه يوما بديلا آخر. </a:t>
            </a: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002273" cy="847732"/>
          </a:xfrm>
        </p:spPr>
        <p:txBody>
          <a:bodyPr>
            <a:noAutofit/>
          </a:bodyPr>
          <a:lstStyle/>
          <a:p>
            <a:pPr algn="ctr" rtl="1" fontAlgn="auto">
              <a:lnSpc>
                <a:spcPct val="100000"/>
              </a:lnSpc>
              <a:spcAft>
                <a:spcPts val="0"/>
              </a:spcAft>
              <a:defRPr/>
            </a:pPr>
            <a:r>
              <a:rPr lang="ar-BH" sz="2400" b="1" dirty="0" smtClean="0">
                <a:latin typeface="Sakkal Majalla" panose="02000000000000000000" pitchFamily="2" charset="-78"/>
                <a:cs typeface="Sakkal Majalla" panose="02000000000000000000" pitchFamily="2" charset="-78"/>
              </a:rPr>
              <a:t>نصت المادة الأولى من القرار رقم (1) لسنة 2013 الصادر من مجلس الوزراء بشأن الإجازات الرسمية في القطاع الأهلي على منح الإجازات الآتية باجر كامل للعاملين بالقطاع الأهلي </a:t>
            </a:r>
            <a:endParaRPr lang="en-US" sz="2400" b="1" dirty="0">
              <a:latin typeface="Sakkal Majalla" panose="02000000000000000000" pitchFamily="2" charset="-78"/>
              <a:cs typeface="Sakkal Majalla" panose="020000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4970789"/>
              </p:ext>
            </p:extLst>
          </p:nvPr>
        </p:nvGraphicFramePr>
        <p:xfrm>
          <a:off x="609600" y="2362200"/>
          <a:ext cx="7643814" cy="3759794"/>
        </p:xfrm>
        <a:graphic>
          <a:graphicData uri="http://schemas.openxmlformats.org/drawingml/2006/table">
            <a:tbl>
              <a:tblPr firstRow="1" bandRow="1">
                <a:tableStyleId>{BC89EF96-8CEA-46FF-86C4-4CE0E7609802}</a:tableStyleId>
              </a:tblPr>
              <a:tblGrid>
                <a:gridCol w="2071702">
                  <a:extLst>
                    <a:ext uri="{9D8B030D-6E8A-4147-A177-3AD203B41FA5}">
                      <a16:colId xmlns:a16="http://schemas.microsoft.com/office/drawing/2014/main" xmlns="" val="20000"/>
                    </a:ext>
                  </a:extLst>
                </a:gridCol>
                <a:gridCol w="5000660">
                  <a:extLst>
                    <a:ext uri="{9D8B030D-6E8A-4147-A177-3AD203B41FA5}">
                      <a16:colId xmlns:a16="http://schemas.microsoft.com/office/drawing/2014/main" xmlns="" val="20001"/>
                    </a:ext>
                  </a:extLst>
                </a:gridCol>
                <a:gridCol w="571452">
                  <a:extLst>
                    <a:ext uri="{9D8B030D-6E8A-4147-A177-3AD203B41FA5}">
                      <a16:colId xmlns:a16="http://schemas.microsoft.com/office/drawing/2014/main" xmlns="" val="20002"/>
                    </a:ext>
                  </a:extLst>
                </a:gridCol>
              </a:tblGrid>
              <a:tr h="410435">
                <a:tc>
                  <a:txBody>
                    <a:bodyPr/>
                    <a:lstStyle/>
                    <a:p>
                      <a:pPr algn="ctr"/>
                      <a:r>
                        <a:rPr lang="ar-BH" sz="2400" b="1" dirty="0" smtClean="0">
                          <a:latin typeface="Sakkal Majalla" panose="02000000000000000000" pitchFamily="2" charset="-78"/>
                          <a:cs typeface="Sakkal Majalla" panose="02000000000000000000" pitchFamily="2" charset="-78"/>
                        </a:rPr>
                        <a:t>1 محرم</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أول السنة الهجرية </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dirty="0" smtClean="0">
                          <a:latin typeface="Sakkal Majalla" panose="02000000000000000000" pitchFamily="2" charset="-78"/>
                          <a:cs typeface="Sakkal Majalla" panose="02000000000000000000" pitchFamily="2" charset="-78"/>
                        </a:rPr>
                        <a:t>1-</a:t>
                      </a:r>
                      <a:endParaRPr lang="en-US" sz="2400" dirty="0">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xmlns="" val="10000"/>
                  </a:ext>
                </a:extLst>
              </a:tr>
              <a:tr h="410435">
                <a:tc>
                  <a:txBody>
                    <a:bodyPr/>
                    <a:lstStyle/>
                    <a:p>
                      <a:pPr algn="ctr"/>
                      <a:r>
                        <a:rPr lang="ar-BH" sz="2400" b="1" dirty="0" smtClean="0">
                          <a:latin typeface="Sakkal Majalla" panose="02000000000000000000" pitchFamily="2" charset="-78"/>
                          <a:cs typeface="Sakkal Majalla" panose="02000000000000000000" pitchFamily="2" charset="-78"/>
                        </a:rPr>
                        <a:t>9-10 محرم</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عاشوراء</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2-</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1"/>
                  </a:ext>
                </a:extLst>
              </a:tr>
              <a:tr h="410435">
                <a:tc>
                  <a:txBody>
                    <a:bodyPr/>
                    <a:lstStyle/>
                    <a:p>
                      <a:pPr algn="ctr"/>
                      <a:r>
                        <a:rPr lang="ar-BH" sz="2400" b="1" dirty="0" smtClean="0">
                          <a:latin typeface="Sakkal Majalla" panose="02000000000000000000" pitchFamily="2" charset="-78"/>
                          <a:cs typeface="Sakkal Majalla" panose="02000000000000000000" pitchFamily="2" charset="-78"/>
                        </a:rPr>
                        <a:t>12 ربيع الأول</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ذكرى المولد النبوي الشريف </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3-</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2"/>
                  </a:ext>
                </a:extLst>
              </a:tr>
              <a:tr h="410435">
                <a:tc>
                  <a:txBody>
                    <a:bodyPr/>
                    <a:lstStyle/>
                    <a:p>
                      <a:pPr algn="ctr"/>
                      <a:r>
                        <a:rPr lang="ar-BH" sz="2400" b="1" dirty="0" smtClean="0">
                          <a:latin typeface="Sakkal Majalla" panose="02000000000000000000" pitchFamily="2" charset="-78"/>
                          <a:cs typeface="Sakkal Majalla" panose="02000000000000000000" pitchFamily="2" charset="-78"/>
                        </a:rPr>
                        <a:t>1،2،3شوال</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عيد</a:t>
                      </a:r>
                      <a:r>
                        <a:rPr lang="ar-BH" sz="2400" b="1" baseline="0" dirty="0" smtClean="0">
                          <a:latin typeface="Sakkal Majalla" panose="02000000000000000000" pitchFamily="2" charset="-78"/>
                          <a:cs typeface="Sakkal Majalla" panose="02000000000000000000" pitchFamily="2" charset="-78"/>
                        </a:rPr>
                        <a:t> الفطر</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4-</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3"/>
                  </a:ext>
                </a:extLst>
              </a:tr>
              <a:tr h="559394">
                <a:tc>
                  <a:txBody>
                    <a:bodyPr/>
                    <a:lstStyle/>
                    <a:p>
                      <a:pPr algn="ctr"/>
                      <a:r>
                        <a:rPr lang="ar-BH" sz="2400" b="1" dirty="0" smtClean="0">
                          <a:latin typeface="Sakkal Majalla" panose="02000000000000000000" pitchFamily="2" charset="-78"/>
                          <a:cs typeface="Sakkal Majalla" panose="02000000000000000000" pitchFamily="2" charset="-78"/>
                        </a:rPr>
                        <a:t>11،12،13ذو</a:t>
                      </a:r>
                      <a:r>
                        <a:rPr lang="ar-BH" sz="2400" b="1" baseline="0" dirty="0" smtClean="0">
                          <a:latin typeface="Sakkal Majalla" panose="02000000000000000000" pitchFamily="2" charset="-78"/>
                          <a:cs typeface="Sakkal Majalla" panose="02000000000000000000" pitchFamily="2" charset="-78"/>
                        </a:rPr>
                        <a:t> الحجة</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عيد</a:t>
                      </a:r>
                      <a:r>
                        <a:rPr lang="ar-BH" sz="2400" b="1" baseline="0" dirty="0" smtClean="0">
                          <a:latin typeface="Sakkal Majalla" panose="02000000000000000000" pitchFamily="2" charset="-78"/>
                          <a:cs typeface="Sakkal Majalla" panose="02000000000000000000" pitchFamily="2" charset="-78"/>
                        </a:rPr>
                        <a:t> الـأضحى</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5-</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4"/>
                  </a:ext>
                </a:extLst>
              </a:tr>
              <a:tr h="410435">
                <a:tc>
                  <a:txBody>
                    <a:bodyPr/>
                    <a:lstStyle/>
                    <a:p>
                      <a:pPr algn="ctr"/>
                      <a:r>
                        <a:rPr lang="ar-BH" sz="2400" b="1" dirty="0" smtClean="0">
                          <a:latin typeface="Sakkal Majalla" panose="02000000000000000000" pitchFamily="2" charset="-78"/>
                          <a:cs typeface="Sakkal Majalla" panose="02000000000000000000" pitchFamily="2" charset="-78"/>
                        </a:rPr>
                        <a:t>1 يناير</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أول السنة الميلادية</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6-</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5"/>
                  </a:ext>
                </a:extLst>
              </a:tr>
              <a:tr h="410435">
                <a:tc>
                  <a:txBody>
                    <a:bodyPr/>
                    <a:lstStyle/>
                    <a:p>
                      <a:pPr algn="ctr"/>
                      <a:r>
                        <a:rPr lang="ar-BH" sz="2400" b="1" dirty="0" smtClean="0">
                          <a:latin typeface="Sakkal Majalla" panose="02000000000000000000" pitchFamily="2" charset="-78"/>
                          <a:cs typeface="Sakkal Majalla" panose="02000000000000000000" pitchFamily="2" charset="-78"/>
                        </a:rPr>
                        <a:t>1 مايو</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يوم العمال العالمي</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7-</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6"/>
                  </a:ext>
                </a:extLst>
              </a:tr>
              <a:tr h="278806">
                <a:tc>
                  <a:txBody>
                    <a:bodyPr/>
                    <a:lstStyle/>
                    <a:p>
                      <a:pPr algn="ctr"/>
                      <a:r>
                        <a:rPr lang="ar-BH" sz="2400" b="1" dirty="0" smtClean="0">
                          <a:latin typeface="Sakkal Majalla" panose="02000000000000000000" pitchFamily="2" charset="-78"/>
                          <a:cs typeface="Sakkal Majalla" panose="02000000000000000000" pitchFamily="2" charset="-78"/>
                        </a:rPr>
                        <a:t>16-17ديسمبر</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lang="ar-BH" sz="2400" b="1" dirty="0" smtClean="0">
                          <a:latin typeface="Sakkal Majalla" panose="02000000000000000000" pitchFamily="2" charset="-78"/>
                          <a:cs typeface="Sakkal Majalla" panose="02000000000000000000" pitchFamily="2" charset="-78"/>
                        </a:rPr>
                        <a:t>العيد الوطني لمملكة البحرين</a:t>
                      </a:r>
                      <a:r>
                        <a:rPr lang="ar-BH" sz="2400" b="1" baseline="0" dirty="0" smtClean="0">
                          <a:latin typeface="Sakkal Majalla" panose="02000000000000000000" pitchFamily="2" charset="-78"/>
                          <a:cs typeface="Sakkal Majalla" panose="02000000000000000000" pitchFamily="2" charset="-78"/>
                        </a:rPr>
                        <a:t> وعيد جلوس عاهل البلاد</a:t>
                      </a:r>
                      <a:endParaRPr lang="en-US" sz="2400" b="1" dirty="0">
                        <a:latin typeface="Sakkal Majalla" panose="02000000000000000000" pitchFamily="2" charset="-78"/>
                        <a:cs typeface="Sakkal Majalla" panose="02000000000000000000" pitchFamily="2" charset="-78"/>
                      </a:endParaRPr>
                    </a:p>
                  </a:txBody>
                  <a:tcPr anchor="ctr"/>
                </a:tc>
                <a:tc>
                  <a:txBody>
                    <a:bodyPr/>
                    <a:lstStyle/>
                    <a:p>
                      <a:pPr algn="ctr"/>
                      <a:r>
                        <a:rPr kumimoji="0" lang="ar-BH" sz="2400" b="1" kern="1200" dirty="0" smtClean="0">
                          <a:solidFill>
                            <a:schemeClr val="tx1"/>
                          </a:solidFill>
                          <a:latin typeface="Sakkal Majalla" panose="02000000000000000000" pitchFamily="2" charset="-78"/>
                          <a:ea typeface="+mn-ea"/>
                          <a:cs typeface="Sakkal Majalla" panose="02000000000000000000" pitchFamily="2" charset="-78"/>
                        </a:rPr>
                        <a:t>8-</a:t>
                      </a:r>
                      <a:endParaRPr kumimoji="0"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a16="http://schemas.microsoft.com/office/drawing/2014/main" xmlns="" val="10007"/>
                  </a:ext>
                </a:extLst>
              </a:tr>
            </a:tbl>
          </a:graphicData>
        </a:graphic>
      </p:graphicFrame>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228600"/>
            <a:ext cx="7239000" cy="644049"/>
          </a:xfrm>
        </p:spPr>
        <p:txBody>
          <a:bodyPr>
            <a:normAutofit/>
          </a:bodyPr>
          <a:lstStyle/>
          <a:p>
            <a:pPr algn="ctr" rtl="1"/>
            <a:r>
              <a:rPr lang="ar-BH" sz="3600" dirty="0" smtClean="0">
                <a:latin typeface="Sakkal Majalla" panose="02000000000000000000" pitchFamily="2" charset="-78"/>
                <a:cs typeface="Sakkal Majalla" panose="02000000000000000000" pitchFamily="2" charset="-78"/>
              </a:rPr>
              <a:t>التقويم</a:t>
            </a:r>
            <a:endParaRPr lang="en-US" sz="36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152400" y="1143000"/>
            <a:ext cx="7264464" cy="5105400"/>
          </a:xfrm>
        </p:spPr>
        <p:txBody>
          <a:bodyPr>
            <a:normAutofit fontScale="40000" lnSpcReduction="20000"/>
          </a:bodyPr>
          <a:lstStyle/>
          <a:p>
            <a:pPr algn="r" rtl="1">
              <a:buNone/>
            </a:pPr>
            <a:r>
              <a:rPr lang="ar-BH" sz="7000" u="sng" dirty="0" smtClean="0">
                <a:solidFill>
                  <a:srgbClr val="FF0000"/>
                </a:solidFill>
                <a:latin typeface="Sakkal Majalla" panose="02000000000000000000" pitchFamily="2" charset="-78"/>
                <a:cs typeface="Sakkal Majalla" panose="02000000000000000000" pitchFamily="2" charset="-78"/>
              </a:rPr>
              <a:t>السؤال الأول:</a:t>
            </a:r>
          </a:p>
          <a:p>
            <a:pPr algn="r" rtl="1">
              <a:buNone/>
            </a:pPr>
            <a:r>
              <a:rPr lang="ar-BH" sz="7000" dirty="0" smtClean="0">
                <a:latin typeface="Sakkal Majalla" panose="02000000000000000000" pitchFamily="2" charset="-78"/>
                <a:cs typeface="Sakkal Majalla" panose="02000000000000000000" pitchFamily="2" charset="-78"/>
              </a:rPr>
              <a:t>اختر الإجابة الصحيحة مما يلي:</a:t>
            </a:r>
          </a:p>
          <a:p>
            <a:pPr algn="r" rtl="1">
              <a:buNone/>
            </a:pPr>
            <a:r>
              <a:rPr lang="ar-BH" sz="7000" dirty="0" smtClean="0">
                <a:latin typeface="Sakkal Majalla" panose="02000000000000000000" pitchFamily="2" charset="-78"/>
                <a:cs typeface="Sakkal Majalla" panose="02000000000000000000" pitchFamily="2" charset="-78"/>
              </a:rPr>
              <a:t>1- الحد الأقصى لساعات العمل اليومية بالنسبة للعمال هي:</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أ. 6 ساعات</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ب. 7 ساعات</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ج. 5 ساعات</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د. 8 ساعات</a:t>
            </a:r>
          </a:p>
          <a:p>
            <a:pPr marL="514350" indent="-514350" algn="r" rtl="1">
              <a:buNone/>
            </a:pPr>
            <a:r>
              <a:rPr lang="ar-BH" sz="7000" dirty="0" smtClean="0">
                <a:latin typeface="Sakkal Majalla" panose="02000000000000000000" pitchFamily="2" charset="-78"/>
                <a:cs typeface="Sakkal Majalla" panose="02000000000000000000" pitchFamily="2" charset="-78"/>
              </a:rPr>
              <a:t>2- يحسب للعامل أجر الإجازة المرضية عن أول 15 يوم بـ:</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أ. ثلث أجر</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ب. نصف أجر</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ج. أجر كامل</a:t>
            </a:r>
          </a:p>
          <a:p>
            <a:pPr marL="514350" indent="-514350" algn="r" rtl="1">
              <a:buNone/>
            </a:pPr>
            <a:r>
              <a:rPr lang="ar-BH" sz="7000" dirty="0" smtClean="0">
                <a:solidFill>
                  <a:schemeClr val="accent1"/>
                </a:solidFill>
                <a:latin typeface="Sakkal Majalla" panose="02000000000000000000" pitchFamily="2" charset="-78"/>
                <a:cs typeface="Sakkal Majalla" panose="02000000000000000000" pitchFamily="2" charset="-78"/>
              </a:rPr>
              <a:t>د. ربع أجر</a:t>
            </a:r>
          </a:p>
          <a:p>
            <a:pPr marL="514350" indent="-514350" algn="r" rtl="1">
              <a:buFont typeface="+mj-lt"/>
              <a:buAutoNum type="alphaLcParenR"/>
            </a:pPr>
            <a:endParaRPr lang="ar-BH" sz="1800" dirty="0" smtClean="0">
              <a:solidFill>
                <a:schemeClr val="accent1"/>
              </a:solidFill>
            </a:endParaRPr>
          </a:p>
          <a:p>
            <a:pPr marL="514350" indent="-514350" algn="r" rtl="1">
              <a:buFont typeface="+mj-lt"/>
              <a:buAutoNum type="alphaLcParenR"/>
            </a:pPr>
            <a:endParaRPr lang="ar-BH" sz="1800" dirty="0" smtClean="0">
              <a:solidFill>
                <a:schemeClr val="accent1"/>
              </a:solidFill>
            </a:endParaRPr>
          </a:p>
          <a:p>
            <a:pPr marL="514350" indent="-514350" algn="r" rtl="1">
              <a:buFont typeface="+mj-lt"/>
              <a:buAutoNum type="alphaLcParenR"/>
            </a:pPr>
            <a:endParaRPr lang="ar-BH" sz="1800" dirty="0" smtClean="0">
              <a:solidFill>
                <a:schemeClr val="accent1"/>
              </a:solidFill>
            </a:endParaRPr>
          </a:p>
          <a:p>
            <a:pPr marL="514350" indent="-514350" algn="r" rtl="1">
              <a:buFont typeface="+mj-lt"/>
              <a:buAutoNum type="alphaLcParenR"/>
            </a:pPr>
            <a:endParaRPr lang="en-US" sz="1800" dirty="0"/>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89" y="268736"/>
            <a:ext cx="4582886" cy="644049"/>
          </a:xfrm>
        </p:spPr>
        <p:txBody>
          <a:bodyPr>
            <a:normAutofit/>
          </a:bodyPr>
          <a:lstStyle/>
          <a:p>
            <a:pPr algn="ctr" rtl="1"/>
            <a:r>
              <a:rPr lang="ar-BH" sz="3600" dirty="0" smtClean="0">
                <a:latin typeface="Sakkal Majalla" panose="02000000000000000000" pitchFamily="2" charset="-78"/>
                <a:cs typeface="Sakkal Majalla" panose="02000000000000000000" pitchFamily="2" charset="-78"/>
              </a:rPr>
              <a:t>التقويم</a:t>
            </a:r>
            <a:endParaRPr lang="en-US" sz="36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76200" y="912785"/>
            <a:ext cx="7264464" cy="5638800"/>
          </a:xfrm>
        </p:spPr>
        <p:txBody>
          <a:bodyPr>
            <a:normAutofit fontScale="70000" lnSpcReduction="20000"/>
          </a:bodyPr>
          <a:lstStyle/>
          <a:p>
            <a:pPr algn="r" rtl="1">
              <a:buNone/>
            </a:pPr>
            <a:r>
              <a:rPr lang="ar-BH" sz="4600" u="sng" dirty="0" smtClean="0">
                <a:solidFill>
                  <a:srgbClr val="FF0000"/>
                </a:solidFill>
                <a:latin typeface="Sakkal Majalla" panose="02000000000000000000" pitchFamily="2" charset="-78"/>
                <a:cs typeface="Sakkal Majalla" panose="02000000000000000000" pitchFamily="2" charset="-78"/>
              </a:rPr>
              <a:t>السؤال الأول:</a:t>
            </a:r>
          </a:p>
          <a:p>
            <a:pPr marL="514350" indent="-514350" algn="r" rtl="1">
              <a:buNone/>
            </a:pPr>
            <a:r>
              <a:rPr lang="ar-BH" sz="3600" dirty="0" smtClean="0">
                <a:latin typeface="Sakkal Majalla" panose="02000000000000000000" pitchFamily="2" charset="-78"/>
                <a:cs typeface="Sakkal Majalla" panose="02000000000000000000" pitchFamily="2" charset="-78"/>
              </a:rPr>
              <a:t>3- يحصل العامل على إجازة عيد العمال في:</a:t>
            </a:r>
          </a:p>
          <a:p>
            <a:pPr marL="514350" indent="-514350" algn="r" rtl="1">
              <a:buNone/>
            </a:pPr>
            <a:r>
              <a:rPr lang="ar-BH" sz="3600" dirty="0" smtClean="0">
                <a:solidFill>
                  <a:schemeClr val="accent1"/>
                </a:solidFill>
                <a:latin typeface="Sakkal Majalla" panose="02000000000000000000" pitchFamily="2" charset="-78"/>
                <a:cs typeface="Sakkal Majalla" panose="02000000000000000000" pitchFamily="2" charset="-78"/>
              </a:rPr>
              <a:t>أ. 1 مايو</a:t>
            </a:r>
          </a:p>
          <a:p>
            <a:pPr marL="514350" indent="-514350" algn="r" rtl="1">
              <a:buNone/>
            </a:pPr>
            <a:r>
              <a:rPr lang="ar-BH" sz="3600" dirty="0" smtClean="0">
                <a:solidFill>
                  <a:schemeClr val="accent1"/>
                </a:solidFill>
                <a:latin typeface="Sakkal Majalla" panose="02000000000000000000" pitchFamily="2" charset="-78"/>
                <a:cs typeface="Sakkal Majalla" panose="02000000000000000000" pitchFamily="2" charset="-78"/>
              </a:rPr>
              <a:t>ب. 7 مايو</a:t>
            </a:r>
          </a:p>
          <a:p>
            <a:pPr marL="514350" indent="-514350" algn="r" rtl="1">
              <a:buNone/>
            </a:pPr>
            <a:r>
              <a:rPr lang="ar-BH" sz="3600" dirty="0" smtClean="0">
                <a:solidFill>
                  <a:schemeClr val="accent1"/>
                </a:solidFill>
                <a:latin typeface="Sakkal Majalla" panose="02000000000000000000" pitchFamily="2" charset="-78"/>
                <a:cs typeface="Sakkal Majalla" panose="02000000000000000000" pitchFamily="2" charset="-78"/>
              </a:rPr>
              <a:t>ج. 20 مايو</a:t>
            </a:r>
          </a:p>
          <a:p>
            <a:pPr marL="514350" indent="-514350" algn="r" rtl="1">
              <a:buNone/>
            </a:pPr>
            <a:r>
              <a:rPr lang="ar-BH" sz="3600" dirty="0" smtClean="0">
                <a:solidFill>
                  <a:schemeClr val="accent1"/>
                </a:solidFill>
                <a:latin typeface="Sakkal Majalla" panose="02000000000000000000" pitchFamily="2" charset="-78"/>
                <a:cs typeface="Sakkal Majalla" panose="02000000000000000000" pitchFamily="2" charset="-78"/>
              </a:rPr>
              <a:t>د. 30 مايو</a:t>
            </a:r>
          </a:p>
          <a:p>
            <a:pPr marL="514350" indent="-514350" algn="r" rtl="1">
              <a:buFont typeface="+mj-lt"/>
              <a:buAutoNum type="alphaLcParenR"/>
            </a:pPr>
            <a:endParaRPr lang="ar-BH" sz="1800" dirty="0" smtClean="0">
              <a:solidFill>
                <a:schemeClr val="accent1"/>
              </a:solidFill>
            </a:endParaRPr>
          </a:p>
          <a:p>
            <a:pPr algn="just" rtl="1">
              <a:lnSpc>
                <a:spcPct val="100000"/>
              </a:lnSpc>
              <a:buNone/>
            </a:pPr>
            <a:r>
              <a:rPr lang="ar-BH" sz="3600" dirty="0">
                <a:latin typeface="Sakkal Majalla" panose="02000000000000000000" pitchFamily="2" charset="-78"/>
                <a:cs typeface="Sakkal Majalla" panose="02000000000000000000" pitchFamily="2" charset="-78"/>
              </a:rPr>
              <a:t>4- بعد انتهاء الإجازة المرضية للمريض ياسين ومدتها 15 يوم والتي حسبت له بأجر كامل، راجع الطبيب فكتب له إجازة أخرى مدتها 20 يوم، ما مقدار الأجر الذي يستحقه العامل عن الإجازة 20 يوم بـ :</a:t>
            </a:r>
          </a:p>
          <a:p>
            <a:pPr marL="514350" indent="-514350" algn="just" rtl="1">
              <a:lnSpc>
                <a:spcPct val="100000"/>
              </a:lnSpc>
              <a:buNone/>
            </a:pPr>
            <a:r>
              <a:rPr lang="ar-BH" sz="3600" dirty="0">
                <a:solidFill>
                  <a:schemeClr val="accent1"/>
                </a:solidFill>
                <a:latin typeface="Sakkal Majalla" panose="02000000000000000000" pitchFamily="2" charset="-78"/>
                <a:cs typeface="Sakkal Majalla" panose="02000000000000000000" pitchFamily="2" charset="-78"/>
              </a:rPr>
              <a:t>أ. أجر كامل</a:t>
            </a:r>
          </a:p>
          <a:p>
            <a:pPr marL="514350" indent="-514350" algn="r" rtl="1">
              <a:buNone/>
            </a:pPr>
            <a:r>
              <a:rPr lang="ar-BH" sz="3600" dirty="0">
                <a:solidFill>
                  <a:schemeClr val="accent1"/>
                </a:solidFill>
                <a:latin typeface="Sakkal Majalla" panose="02000000000000000000" pitchFamily="2" charset="-78"/>
                <a:cs typeface="Sakkal Majalla" panose="02000000000000000000" pitchFamily="2" charset="-78"/>
              </a:rPr>
              <a:t>ب. نصف أجر</a:t>
            </a:r>
          </a:p>
          <a:p>
            <a:pPr marL="514350" indent="-514350" algn="r" rtl="1">
              <a:buNone/>
            </a:pPr>
            <a:r>
              <a:rPr lang="ar-BH" sz="3600" dirty="0">
                <a:solidFill>
                  <a:schemeClr val="accent1"/>
                </a:solidFill>
                <a:latin typeface="Sakkal Majalla" panose="02000000000000000000" pitchFamily="2" charset="-78"/>
                <a:cs typeface="Sakkal Majalla" panose="02000000000000000000" pitchFamily="2" charset="-78"/>
              </a:rPr>
              <a:t>ج. ربع أجر</a:t>
            </a:r>
          </a:p>
          <a:p>
            <a:pPr marL="514350" indent="-514350" algn="r" rtl="1">
              <a:buNone/>
            </a:pPr>
            <a:r>
              <a:rPr lang="ar-BH" sz="3600" dirty="0">
                <a:solidFill>
                  <a:schemeClr val="accent1"/>
                </a:solidFill>
                <a:latin typeface="Sakkal Majalla" panose="02000000000000000000" pitchFamily="2" charset="-78"/>
                <a:cs typeface="Sakkal Majalla" panose="02000000000000000000" pitchFamily="2" charset="-78"/>
              </a:rPr>
              <a:t>د. بدون أجر</a:t>
            </a:r>
          </a:p>
          <a:p>
            <a:pPr marL="514350" indent="-514350" algn="r" rtl="1">
              <a:buFont typeface="+mj-lt"/>
              <a:buAutoNum type="alphaLcParenR"/>
            </a:pPr>
            <a:endParaRPr lang="ar-BH" sz="1800" dirty="0" smtClean="0">
              <a:solidFill>
                <a:schemeClr val="accent1"/>
              </a:solidFill>
            </a:endParaRPr>
          </a:p>
          <a:p>
            <a:pPr marL="514350" indent="-514350" algn="r" rtl="1">
              <a:buFont typeface="+mj-lt"/>
              <a:buAutoNum type="alphaLcParenR"/>
            </a:pPr>
            <a:endParaRPr lang="ar-BH" sz="1800" dirty="0" smtClean="0">
              <a:solidFill>
                <a:schemeClr val="accent1"/>
              </a:solidFill>
            </a:endParaRPr>
          </a:p>
          <a:p>
            <a:pPr marL="514350" indent="-514350" algn="r" rtl="1">
              <a:buFont typeface="+mj-lt"/>
              <a:buAutoNum type="alphaLcParenR"/>
            </a:pPr>
            <a:endParaRPr lang="en-US" sz="1800" dirty="0"/>
          </a:p>
        </p:txBody>
      </p:sp>
      <p:cxnSp>
        <p:nvCxnSpPr>
          <p:cNvPr id="4" name="Straight Connector 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6" name="Rectangle 5"/>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414867"/>
      </p:ext>
    </p:extLst>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193068" y="2125960"/>
            <a:ext cx="6553200" cy="2946052"/>
          </a:xfrm>
          <a:solidFill>
            <a:schemeClr val="accent5">
              <a:lumMod val="20000"/>
              <a:lumOff val="80000"/>
            </a:schemeClr>
          </a:solidFill>
        </p:spPr>
        <p:txBody>
          <a:bodyPr>
            <a:normAutofit/>
          </a:bodyPr>
          <a:lstStyle/>
          <a:p>
            <a:pPr algn="r" rtl="1"/>
            <a:r>
              <a:rPr lang="ar-BH" sz="3200" dirty="0" smtClean="0">
                <a:solidFill>
                  <a:srgbClr val="0070C0"/>
                </a:solidFill>
                <a:latin typeface="Sakkal Majalla" panose="02000000000000000000" pitchFamily="2" charset="-78"/>
                <a:cs typeface="Sakkal Majalla" panose="02000000000000000000" pitchFamily="2" charset="-78"/>
              </a:rPr>
              <a:t>من خلال دراسة الطالب لهذا الدرس يتوقع منه أن يكون قادرا على أن :</a:t>
            </a:r>
          </a:p>
          <a:p>
            <a:pPr algn="r" rtl="1"/>
            <a:endParaRPr lang="ar-BH" sz="3200" dirty="0" smtClean="0">
              <a:latin typeface="Sakkal Majalla" panose="02000000000000000000" pitchFamily="2" charset="-78"/>
              <a:cs typeface="Sakkal Majalla" panose="02000000000000000000" pitchFamily="2" charset="-78"/>
            </a:endParaRPr>
          </a:p>
          <a:p>
            <a:pPr algn="r" rtl="1">
              <a:buFont typeface="Wingdings" pitchFamily="2" charset="2"/>
              <a:buChar char="q"/>
            </a:pPr>
            <a:r>
              <a:rPr lang="ar-BH" sz="3200" dirty="0" smtClean="0">
                <a:latin typeface="Sakkal Majalla" panose="02000000000000000000" pitchFamily="2" charset="-78"/>
                <a:cs typeface="Sakkal Majalla" panose="02000000000000000000" pitchFamily="2" charset="-78"/>
              </a:rPr>
              <a:t>يتعرف على التنظيم القانوني لوقت العمل.</a:t>
            </a:r>
          </a:p>
          <a:p>
            <a:pPr algn="r" rtl="1">
              <a:buFont typeface="Wingdings" pitchFamily="2" charset="2"/>
              <a:buChar char="q"/>
            </a:pPr>
            <a:r>
              <a:rPr lang="ar-BH" sz="3200" dirty="0" smtClean="0">
                <a:latin typeface="Sakkal Majalla" panose="02000000000000000000" pitchFamily="2" charset="-78"/>
                <a:cs typeface="Sakkal Majalla" panose="02000000000000000000" pitchFamily="2" charset="-78"/>
              </a:rPr>
              <a:t>يتعرف على إجازات العامل وأنواعها.</a:t>
            </a:r>
            <a:endParaRPr lang="en-US" sz="3200" dirty="0" smtClean="0">
              <a:latin typeface="Sakkal Majalla" panose="02000000000000000000" pitchFamily="2" charset="-78"/>
              <a:cs typeface="Sakkal Majalla" panose="02000000000000000000" pitchFamily="2" charset="-78"/>
            </a:endParaRPr>
          </a:p>
        </p:txBody>
      </p:sp>
      <p:sp>
        <p:nvSpPr>
          <p:cNvPr id="3" name="Left-Right Arrow 2"/>
          <p:cNvSpPr/>
          <p:nvPr/>
        </p:nvSpPr>
        <p:spPr>
          <a:xfrm>
            <a:off x="2057400" y="685800"/>
            <a:ext cx="4968552" cy="1296144"/>
          </a:xfrm>
          <a:prstGeom prst="lef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4000" b="1" dirty="0" smtClean="0">
                <a:solidFill>
                  <a:srgbClr val="FF0000"/>
                </a:solidFill>
                <a:latin typeface="Sakkal Majalla" panose="02000000000000000000" pitchFamily="2" charset="-78"/>
                <a:cs typeface="Sakkal Majalla" panose="02000000000000000000" pitchFamily="2" charset="-78"/>
              </a:rPr>
              <a:t>الأهداف</a:t>
            </a:r>
            <a:endParaRPr lang="en-US" sz="4000" b="1" dirty="0">
              <a:latin typeface="Sakkal Majalla" panose="02000000000000000000" pitchFamily="2" charset="-78"/>
              <a:cs typeface="Sakkal Majalla" panose="02000000000000000000" pitchFamily="2" charset="-78"/>
            </a:endParaRPr>
          </a:p>
        </p:txBody>
      </p:sp>
      <p:cxnSp>
        <p:nvCxnSpPr>
          <p:cNvPr id="4" name="Straight Connector 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12" name="Rectangle 11"/>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7315200" cy="4800600"/>
          </a:xfrm>
        </p:spPr>
        <p:txBody>
          <a:bodyPr>
            <a:normAutofit fontScale="92500" lnSpcReduction="10000"/>
          </a:bodyPr>
          <a:lstStyle/>
          <a:p>
            <a:pPr marL="514350" indent="-514350" algn="r" rtl="1">
              <a:buNone/>
            </a:pPr>
            <a:endParaRPr lang="ar-BH" sz="1800" dirty="0" smtClean="0">
              <a:solidFill>
                <a:schemeClr val="accent1"/>
              </a:solidFill>
            </a:endParaRPr>
          </a:p>
          <a:p>
            <a:pPr marL="514350" indent="-514350" algn="r" rtl="1">
              <a:buNone/>
            </a:pPr>
            <a:r>
              <a:rPr lang="ar-BH" dirty="0" smtClean="0">
                <a:latin typeface="Sakkal Majalla" panose="02000000000000000000" pitchFamily="2" charset="-78"/>
                <a:cs typeface="Sakkal Majalla" panose="02000000000000000000" pitchFamily="2" charset="-78"/>
              </a:rPr>
              <a:t>5-</a:t>
            </a:r>
            <a:r>
              <a:rPr lang="en-US" sz="2000" dirty="0" smtClean="0">
                <a:latin typeface="Sakkal Majalla" panose="02000000000000000000" pitchFamily="2" charset="-78"/>
                <a:cs typeface="Sakkal Majalla" panose="02000000000000000000" pitchFamily="2" charset="-78"/>
              </a:rPr>
              <a:t> </a:t>
            </a:r>
            <a:r>
              <a:rPr lang="ar-BH" dirty="0" smtClean="0">
                <a:latin typeface="Sakkal Majalla" panose="02000000000000000000" pitchFamily="2" charset="-78"/>
                <a:cs typeface="Sakkal Majalla" panose="02000000000000000000" pitchFamily="2" charset="-78"/>
              </a:rPr>
              <a:t>مدة إجازة رعاية الطفل:</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أ. 6 أشهر</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ب. 8 أشهر</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ج. 9 أشهر</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د. 10 أشهر</a:t>
            </a:r>
            <a:endParaRPr lang="en-US" dirty="0" smtClean="0">
              <a:solidFill>
                <a:schemeClr val="accent1"/>
              </a:solidFill>
              <a:latin typeface="Sakkal Majalla" panose="02000000000000000000" pitchFamily="2" charset="-78"/>
              <a:cs typeface="Sakkal Majalla" panose="02000000000000000000" pitchFamily="2" charset="-78"/>
            </a:endParaRPr>
          </a:p>
          <a:p>
            <a:pPr algn="r" rtl="1">
              <a:buNone/>
            </a:pPr>
            <a:r>
              <a:rPr lang="en-US" dirty="0" smtClean="0">
                <a:latin typeface="Sakkal Majalla" panose="02000000000000000000" pitchFamily="2" charset="-78"/>
                <a:cs typeface="Sakkal Majalla" panose="02000000000000000000" pitchFamily="2" charset="-78"/>
              </a:rPr>
              <a:t>6</a:t>
            </a:r>
            <a:r>
              <a:rPr lang="ar-BH" dirty="0" smtClean="0">
                <a:latin typeface="Sakkal Majalla" panose="02000000000000000000" pitchFamily="2" charset="-78"/>
                <a:cs typeface="Sakkal Majalla" panose="02000000000000000000" pitchFamily="2" charset="-78"/>
              </a:rPr>
              <a:t>- إجازة </a:t>
            </a:r>
            <a:r>
              <a:rPr lang="ar-BH" dirty="0">
                <a:latin typeface="Sakkal Majalla" panose="02000000000000000000" pitchFamily="2" charset="-78"/>
                <a:cs typeface="Sakkal Majalla" panose="02000000000000000000" pitchFamily="2" charset="-78"/>
              </a:rPr>
              <a:t>أول السنة الهجرية  في:</a:t>
            </a:r>
          </a:p>
          <a:p>
            <a:pPr marL="514350" indent="-514350" algn="r" rtl="1">
              <a:buNone/>
            </a:pPr>
            <a:r>
              <a:rPr lang="ar-BH" dirty="0">
                <a:solidFill>
                  <a:schemeClr val="accent1"/>
                </a:solidFill>
                <a:latin typeface="Sakkal Majalla" panose="02000000000000000000" pitchFamily="2" charset="-78"/>
                <a:cs typeface="Sakkal Majalla" panose="02000000000000000000" pitchFamily="2" charset="-78"/>
              </a:rPr>
              <a:t>أ. 2 صفر</a:t>
            </a:r>
          </a:p>
          <a:p>
            <a:pPr marL="514350" indent="-514350" algn="r" rtl="1">
              <a:buNone/>
            </a:pPr>
            <a:r>
              <a:rPr lang="ar-BH" dirty="0">
                <a:solidFill>
                  <a:schemeClr val="accent1"/>
                </a:solidFill>
                <a:latin typeface="Sakkal Majalla" panose="02000000000000000000" pitchFamily="2" charset="-78"/>
                <a:cs typeface="Sakkal Majalla" panose="02000000000000000000" pitchFamily="2" charset="-78"/>
              </a:rPr>
              <a:t>ب. 1 محرم</a:t>
            </a:r>
          </a:p>
          <a:p>
            <a:pPr marL="514350" indent="-514350" algn="r" rtl="1">
              <a:buNone/>
            </a:pPr>
            <a:r>
              <a:rPr lang="ar-BH" dirty="0">
                <a:solidFill>
                  <a:schemeClr val="accent1"/>
                </a:solidFill>
                <a:latin typeface="Sakkal Majalla" panose="02000000000000000000" pitchFamily="2" charset="-78"/>
                <a:cs typeface="Sakkal Majalla" panose="02000000000000000000" pitchFamily="2" charset="-78"/>
              </a:rPr>
              <a:t>ج. 3 ربيع الأول</a:t>
            </a:r>
          </a:p>
          <a:p>
            <a:pPr marL="514350" indent="-514350" algn="r" rtl="1">
              <a:buNone/>
            </a:pPr>
            <a:r>
              <a:rPr lang="ar-BH" dirty="0">
                <a:solidFill>
                  <a:schemeClr val="accent1"/>
                </a:solidFill>
                <a:latin typeface="Sakkal Majalla" panose="02000000000000000000" pitchFamily="2" charset="-78"/>
                <a:cs typeface="Sakkal Majalla" panose="02000000000000000000" pitchFamily="2" charset="-78"/>
              </a:rPr>
              <a:t>د. 5 شوال</a:t>
            </a:r>
          </a:p>
          <a:p>
            <a:pPr marL="514350" indent="-514350" algn="r" rtl="1">
              <a:buNone/>
            </a:pPr>
            <a:endParaRPr lang="ar-BH" sz="1800" dirty="0" smtClean="0">
              <a:solidFill>
                <a:schemeClr val="accent1"/>
              </a:solidFill>
            </a:endParaRPr>
          </a:p>
          <a:p>
            <a:pPr marL="514350" indent="-514350" algn="r" rtl="1">
              <a:buFont typeface="+mj-lt"/>
              <a:buAutoNum type="alphaLcParenR"/>
            </a:pPr>
            <a:endParaRPr lang="en-US" sz="1800" dirty="0"/>
          </a:p>
        </p:txBody>
      </p:sp>
      <p:sp>
        <p:nvSpPr>
          <p:cNvPr id="6" name="Title 1"/>
          <p:cNvSpPr>
            <a:spLocks noGrp="1"/>
          </p:cNvSpPr>
          <p:nvPr>
            <p:ph type="title"/>
          </p:nvPr>
        </p:nvSpPr>
        <p:spPr>
          <a:xfrm>
            <a:off x="1828800" y="685800"/>
            <a:ext cx="4582886" cy="644049"/>
          </a:xfrm>
        </p:spPr>
        <p:txBody>
          <a:bodyPr>
            <a:normAutofit/>
          </a:bodyPr>
          <a:lstStyle/>
          <a:p>
            <a:pPr algn="ctr" rtl="1"/>
            <a:r>
              <a:rPr lang="ar-BH" sz="3600" dirty="0" smtClean="0">
                <a:latin typeface="Sakkal Majalla" panose="02000000000000000000" pitchFamily="2" charset="-78"/>
                <a:cs typeface="Sakkal Majalla" panose="02000000000000000000" pitchFamily="2" charset="-78"/>
              </a:rPr>
              <a:t>التقويم</a:t>
            </a:r>
            <a:endParaRPr lang="en-US" sz="3600" dirty="0">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886700" cy="4351338"/>
          </a:xfrm>
        </p:spPr>
        <p:txBody>
          <a:bodyPr>
            <a:normAutofit/>
          </a:bodyPr>
          <a:lstStyle/>
          <a:p>
            <a:pPr marL="514350" indent="-514350" algn="r" rtl="1">
              <a:buNone/>
            </a:pPr>
            <a:endParaRPr lang="ar-BH" sz="2000" dirty="0" smtClean="0">
              <a:solidFill>
                <a:schemeClr val="accent1"/>
              </a:solidFill>
            </a:endParaRPr>
          </a:p>
          <a:p>
            <a:pPr marL="514350" indent="-514350" algn="r" rtl="1">
              <a:buNone/>
            </a:pPr>
            <a:r>
              <a:rPr lang="ar-BH" dirty="0" smtClean="0">
                <a:latin typeface="Sakkal Majalla" panose="02000000000000000000" pitchFamily="2" charset="-78"/>
                <a:cs typeface="Sakkal Majalla" panose="02000000000000000000" pitchFamily="2" charset="-78"/>
              </a:rPr>
              <a:t>7-الحد الأقصى لساعات العمل في شهر رمضان هي:</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أ. 4 ساعات</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ب. 7 ساعات</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ج. 10 ساعات</a:t>
            </a:r>
          </a:p>
          <a:p>
            <a:pPr marL="514350" indent="-514350" algn="r" rtl="1">
              <a:buNone/>
            </a:pPr>
            <a:r>
              <a:rPr lang="ar-BH" dirty="0" smtClean="0">
                <a:solidFill>
                  <a:schemeClr val="accent1"/>
                </a:solidFill>
                <a:latin typeface="Sakkal Majalla" panose="02000000000000000000" pitchFamily="2" charset="-78"/>
                <a:cs typeface="Sakkal Majalla" panose="02000000000000000000" pitchFamily="2" charset="-78"/>
              </a:rPr>
              <a:t>د. 6 ساعات</a:t>
            </a:r>
            <a:endParaRPr lang="en-US" dirty="0">
              <a:solidFill>
                <a:schemeClr val="accent1"/>
              </a:solidFill>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713416" cy="4114800"/>
          </a:xfrm>
        </p:spPr>
        <p:txBody>
          <a:bodyPr>
            <a:normAutofit/>
          </a:bodyPr>
          <a:lstStyle/>
          <a:p>
            <a:pPr marL="274320" indent="-274320" algn="just" rtl="1" fontAlgn="auto">
              <a:spcAft>
                <a:spcPts val="0"/>
              </a:spcAft>
              <a:buFont typeface="Wingdings 2"/>
              <a:buNone/>
              <a:defRPr/>
            </a:pPr>
            <a:r>
              <a:rPr lang="ar-BH" sz="3200" u="sng" dirty="0" smtClean="0">
                <a:solidFill>
                  <a:srgbClr val="0070C0"/>
                </a:solidFill>
                <a:latin typeface="Sakkal Majalla" panose="02000000000000000000" pitchFamily="2" charset="-78"/>
                <a:cs typeface="Sakkal Majalla" panose="02000000000000000000" pitchFamily="2" charset="-78"/>
              </a:rPr>
              <a:t>السؤال الثاني</a:t>
            </a:r>
            <a:r>
              <a:rPr lang="ar-BH" sz="3200" dirty="0" smtClean="0">
                <a:solidFill>
                  <a:srgbClr val="0070C0"/>
                </a:solidFill>
                <a:latin typeface="Sakkal Majalla" panose="02000000000000000000" pitchFamily="2" charset="-78"/>
                <a:cs typeface="Sakkal Majalla" panose="02000000000000000000" pitchFamily="2" charset="-78"/>
              </a:rPr>
              <a:t>:</a:t>
            </a:r>
          </a:p>
          <a:p>
            <a:pPr marL="274320" indent="-274320" algn="just" rtl="1" fontAlgn="auto">
              <a:spcAft>
                <a:spcPts val="0"/>
              </a:spcAft>
              <a:buFont typeface="Wingdings 2"/>
              <a:buNone/>
              <a:defRPr/>
            </a:pPr>
            <a:endParaRPr lang="ar-BH" sz="3200" dirty="0" smtClean="0">
              <a:latin typeface="Sakkal Majalla" panose="02000000000000000000" pitchFamily="2" charset="-78"/>
              <a:cs typeface="Sakkal Majalla" panose="02000000000000000000" pitchFamily="2" charset="-78"/>
            </a:endParaRPr>
          </a:p>
          <a:p>
            <a:pPr marL="274320" indent="-274320" algn="just" rtl="1" fontAlgn="auto">
              <a:spcAft>
                <a:spcPts val="0"/>
              </a:spcAft>
              <a:buFont typeface="Wingdings 2"/>
              <a:buNone/>
              <a:defRPr/>
            </a:pPr>
            <a:r>
              <a:rPr lang="ar-BH" sz="3200" dirty="0" smtClean="0">
                <a:solidFill>
                  <a:srgbClr val="FF0000"/>
                </a:solidFill>
                <a:latin typeface="Sakkal Majalla" panose="02000000000000000000" pitchFamily="2" charset="-78"/>
                <a:cs typeface="Sakkal Majalla" panose="02000000000000000000" pitchFamily="2" charset="-78"/>
              </a:rPr>
              <a:t>- أجب عن الآتي:</a:t>
            </a:r>
          </a:p>
          <a:p>
            <a:pPr marL="274320" indent="-274320" algn="just" rtl="1" fontAlgn="auto">
              <a:spcAft>
                <a:spcPts val="0"/>
              </a:spcAft>
              <a:buFont typeface="Wingdings 2"/>
              <a:buNone/>
              <a:defRPr/>
            </a:pPr>
            <a:r>
              <a:rPr lang="ar-BH" sz="3200" dirty="0" smtClean="0">
                <a:latin typeface="Sakkal Majalla" panose="02000000000000000000" pitchFamily="2" charset="-78"/>
                <a:cs typeface="Sakkal Majalla" panose="02000000000000000000" pitchFamily="2" charset="-78"/>
              </a:rPr>
              <a:t> </a:t>
            </a:r>
          </a:p>
          <a:p>
            <a:pPr marL="274320" indent="-274320" algn="justLow" rtl="1" fontAlgn="auto">
              <a:spcAft>
                <a:spcPts val="0"/>
              </a:spcAft>
              <a:buFont typeface="Wingdings 2"/>
              <a:buNone/>
              <a:defRPr/>
            </a:pPr>
            <a:r>
              <a:rPr lang="ar-BH" sz="3200" dirty="0" smtClean="0">
                <a:latin typeface="Sakkal Majalla" panose="02000000000000000000" pitchFamily="2" charset="-78"/>
                <a:cs typeface="Sakkal Majalla" panose="02000000000000000000" pitchFamily="2" charset="-78"/>
              </a:rPr>
              <a:t>عمل سمير في خدمة أحدى الشركات لمدة تسعة أشهر وانتهى عقد عمله، فما الأجر المستحق له عن إجازته السنوية إذا علمت </a:t>
            </a:r>
            <a:r>
              <a:rPr lang="ar-BH" dirty="0" smtClean="0">
                <a:latin typeface="Sakkal Majalla" panose="02000000000000000000" pitchFamily="2" charset="-78"/>
                <a:cs typeface="Sakkal Majalla" panose="02000000000000000000" pitchFamily="2" charset="-78"/>
              </a:rPr>
              <a:t>بأنه كان معين على فئة عمال المشاهرة بأجر قدره 600 دينار شهريًا؟   </a:t>
            </a: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409449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93" y="1089181"/>
            <a:ext cx="7886700" cy="1325563"/>
          </a:xfrm>
        </p:spPr>
        <p:txBody>
          <a:bodyPr>
            <a:normAutofit/>
          </a:bodyPr>
          <a:lstStyle/>
          <a:p>
            <a:pPr algn="r" rtl="1"/>
            <a:r>
              <a:rPr lang="ar-BH" sz="3200" dirty="0" smtClean="0">
                <a:solidFill>
                  <a:srgbClr val="0070C0"/>
                </a:solidFill>
                <a:latin typeface="Sakkal Majalla" panose="02000000000000000000" pitchFamily="2" charset="-78"/>
                <a:cs typeface="Sakkal Majalla" panose="02000000000000000000" pitchFamily="2" charset="-78"/>
              </a:rPr>
              <a:t>الإجابات الصحيحة:</a:t>
            </a:r>
            <a:endParaRPr lang="en-US" sz="3200" dirty="0">
              <a:solidFill>
                <a:srgbClr val="0070C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886993" y="2159547"/>
            <a:ext cx="7886700" cy="3835623"/>
          </a:xfrm>
        </p:spPr>
        <p:txBody>
          <a:bodyPr>
            <a:normAutofit fontScale="92500" lnSpcReduction="20000"/>
          </a:bodyPr>
          <a:lstStyle/>
          <a:p>
            <a:pPr marL="0" indent="0" algn="r" rtl="1">
              <a:buNone/>
            </a:pPr>
            <a:r>
              <a:rPr lang="ar-BH" sz="3000" b="1" u="sng" dirty="0" smtClean="0">
                <a:solidFill>
                  <a:srgbClr val="0070C0"/>
                </a:solidFill>
                <a:latin typeface="Sakkal Majalla" panose="02000000000000000000" pitchFamily="2" charset="-78"/>
                <a:cs typeface="Sakkal Majalla" panose="02000000000000000000" pitchFamily="2" charset="-78"/>
              </a:rPr>
              <a:t>السؤال الأول:</a:t>
            </a:r>
            <a:endParaRPr lang="ar-BH" sz="3000" b="1" dirty="0" smtClean="0">
              <a:solidFill>
                <a:srgbClr val="0070C0"/>
              </a:solidFill>
              <a:latin typeface="Sakkal Majalla" panose="02000000000000000000" pitchFamily="2" charset="-78"/>
              <a:cs typeface="Sakkal Majalla" panose="02000000000000000000" pitchFamily="2" charset="-78"/>
            </a:endParaRPr>
          </a:p>
          <a:p>
            <a:pPr marL="0" indent="0" algn="r" rtl="1">
              <a:buNone/>
            </a:pPr>
            <a:endParaRPr lang="ar-BH" sz="2800" u="sng" dirty="0" smtClean="0"/>
          </a:p>
          <a:p>
            <a:pPr algn="r" rtl="1"/>
            <a:r>
              <a:rPr lang="ar-BH" sz="3000" dirty="0" smtClean="0">
                <a:latin typeface="Sakkal Majalla" panose="02000000000000000000" pitchFamily="2" charset="-78"/>
                <a:cs typeface="Sakkal Majalla" panose="02000000000000000000" pitchFamily="2" charset="-78"/>
              </a:rPr>
              <a:t>1-  ساعات</a:t>
            </a:r>
          </a:p>
          <a:p>
            <a:pPr algn="r" rtl="1"/>
            <a:r>
              <a:rPr lang="ar-BH" sz="3000" dirty="0" smtClean="0">
                <a:latin typeface="Sakkal Majalla" panose="02000000000000000000" pitchFamily="2" charset="-78"/>
                <a:cs typeface="Sakkal Majalla" panose="02000000000000000000" pitchFamily="2" charset="-78"/>
              </a:rPr>
              <a:t>2- أجر كامل</a:t>
            </a:r>
          </a:p>
          <a:p>
            <a:pPr algn="r" rtl="1"/>
            <a:r>
              <a:rPr lang="ar-BH" sz="3000" dirty="0" smtClean="0">
                <a:latin typeface="Sakkal Majalla" panose="02000000000000000000" pitchFamily="2" charset="-78"/>
                <a:cs typeface="Sakkal Majalla" panose="02000000000000000000" pitchFamily="2" charset="-78"/>
              </a:rPr>
              <a:t>3-  مايو</a:t>
            </a:r>
          </a:p>
          <a:p>
            <a:pPr algn="r" rtl="1"/>
            <a:r>
              <a:rPr lang="ar-BH" sz="3000" dirty="0" smtClean="0">
                <a:latin typeface="Sakkal Majalla" panose="02000000000000000000" pitchFamily="2" charset="-78"/>
                <a:cs typeface="Sakkal Majalla" panose="02000000000000000000" pitchFamily="2" charset="-78"/>
              </a:rPr>
              <a:t>4-  نصف أجر</a:t>
            </a:r>
          </a:p>
          <a:p>
            <a:pPr algn="r" rtl="1"/>
            <a:r>
              <a:rPr lang="ar-BH" sz="3000" dirty="0" smtClean="0">
                <a:latin typeface="Sakkal Majalla" panose="02000000000000000000" pitchFamily="2" charset="-78"/>
                <a:cs typeface="Sakkal Majalla" panose="02000000000000000000" pitchFamily="2" charset="-78"/>
              </a:rPr>
              <a:t>5-  6 أشهر</a:t>
            </a:r>
          </a:p>
          <a:p>
            <a:pPr algn="r" rtl="1"/>
            <a:r>
              <a:rPr lang="ar-BH" sz="3000" dirty="0" smtClean="0">
                <a:latin typeface="Sakkal Majalla" panose="02000000000000000000" pitchFamily="2" charset="-78"/>
                <a:cs typeface="Sakkal Majalla" panose="02000000000000000000" pitchFamily="2" charset="-78"/>
              </a:rPr>
              <a:t>6-  1محرم</a:t>
            </a:r>
          </a:p>
          <a:p>
            <a:pPr algn="r" rtl="1"/>
            <a:r>
              <a:rPr lang="ar-BH" sz="3000" dirty="0" smtClean="0">
                <a:latin typeface="Sakkal Majalla" panose="02000000000000000000" pitchFamily="2" charset="-78"/>
                <a:cs typeface="Sakkal Majalla" panose="02000000000000000000" pitchFamily="2" charset="-78"/>
              </a:rPr>
              <a:t>7-  6 ساعات</a:t>
            </a:r>
            <a:endParaRPr lang="en-US" sz="3000" dirty="0">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42" y="1295400"/>
            <a:ext cx="6843844" cy="1325563"/>
          </a:xfrm>
        </p:spPr>
        <p:txBody>
          <a:bodyPr>
            <a:normAutofit/>
          </a:bodyPr>
          <a:lstStyle/>
          <a:p>
            <a:pPr algn="r" rtl="1"/>
            <a:r>
              <a:rPr lang="ar-BH" sz="3600" dirty="0" smtClean="0">
                <a:solidFill>
                  <a:srgbClr val="0070C0"/>
                </a:solidFill>
                <a:latin typeface="Sakkal Majalla" panose="02000000000000000000" pitchFamily="2" charset="-78"/>
                <a:cs typeface="Sakkal Majalla" panose="02000000000000000000" pitchFamily="2" charset="-78"/>
              </a:rPr>
              <a:t>الإجابات الصحيحة</a:t>
            </a:r>
            <a:r>
              <a:rPr lang="ar-BH" sz="3200" dirty="0" smtClean="0">
                <a:solidFill>
                  <a:srgbClr val="0070C0"/>
                </a:solidFill>
                <a:latin typeface="Sakkal Majalla" panose="02000000000000000000" pitchFamily="2" charset="-78"/>
                <a:cs typeface="Sakkal Majalla" panose="02000000000000000000" pitchFamily="2" charset="-78"/>
              </a:rPr>
              <a:t>:</a:t>
            </a:r>
            <a:endParaRPr lang="en-US" sz="3200" dirty="0">
              <a:solidFill>
                <a:srgbClr val="0070C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432028" y="2438400"/>
            <a:ext cx="7886700" cy="3397126"/>
          </a:xfrm>
        </p:spPr>
        <p:txBody>
          <a:bodyPr>
            <a:normAutofit fontScale="92500" lnSpcReduction="20000"/>
          </a:bodyPr>
          <a:lstStyle/>
          <a:p>
            <a:pPr marL="274320" indent="-274320" algn="r" rtl="1" fontAlgn="auto">
              <a:spcAft>
                <a:spcPts val="0"/>
              </a:spcAft>
              <a:buFont typeface="Wingdings 2"/>
              <a:buNone/>
              <a:defRPr/>
            </a:pPr>
            <a:r>
              <a:rPr lang="ar-BH" dirty="0" smtClean="0"/>
              <a:t> </a:t>
            </a:r>
            <a:r>
              <a:rPr lang="ar-BH" sz="3500" b="1" u="sng" dirty="0" smtClean="0">
                <a:solidFill>
                  <a:srgbClr val="0070C0"/>
                </a:solidFill>
                <a:latin typeface="Sakkal Majalla" panose="02000000000000000000" pitchFamily="2" charset="-78"/>
                <a:cs typeface="Sakkal Majalla" panose="02000000000000000000" pitchFamily="2" charset="-78"/>
              </a:rPr>
              <a:t>السؤال الثاني</a:t>
            </a:r>
            <a:r>
              <a:rPr lang="ar-BH" sz="3500" b="1" dirty="0" smtClean="0">
                <a:solidFill>
                  <a:srgbClr val="0070C0"/>
                </a:solidFill>
                <a:latin typeface="Sakkal Majalla" panose="02000000000000000000" pitchFamily="2" charset="-78"/>
                <a:cs typeface="Sakkal Majalla" panose="02000000000000000000" pitchFamily="2" charset="-78"/>
              </a:rPr>
              <a:t>: </a:t>
            </a:r>
          </a:p>
          <a:p>
            <a:pPr marL="274320" indent="-274320" algn="r" rtl="1" fontAlgn="auto">
              <a:spcAft>
                <a:spcPts val="0"/>
              </a:spcAft>
              <a:buFont typeface="Wingdings 2"/>
              <a:buNone/>
              <a:defRPr/>
            </a:pPr>
            <a:endParaRPr lang="ar-BH" sz="3500" dirty="0">
              <a:solidFill>
                <a:schemeClr val="tx2"/>
              </a:solidFill>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None/>
              <a:defRPr/>
            </a:pPr>
            <a:r>
              <a:rPr lang="ar-BH" sz="3500" dirty="0" smtClean="0">
                <a:latin typeface="Sakkal Majalla" panose="02000000000000000000" pitchFamily="2" charset="-78"/>
                <a:cs typeface="Sakkal Majalla" panose="02000000000000000000" pitchFamily="2" charset="-78"/>
              </a:rPr>
              <a:t>السنة = </a:t>
            </a:r>
            <a:r>
              <a:rPr lang="ar-BH" sz="3500" dirty="0">
                <a:latin typeface="Sakkal Majalla" panose="02000000000000000000" pitchFamily="2" charset="-78"/>
                <a:cs typeface="Sakkal Majalla" panose="02000000000000000000" pitchFamily="2" charset="-78"/>
              </a:rPr>
              <a:t>30 يوم إجازة </a:t>
            </a:r>
            <a:r>
              <a:rPr lang="ar-BH" sz="3500" dirty="0" smtClean="0">
                <a:latin typeface="Sakkal Majalla" panose="02000000000000000000" pitchFamily="2" charset="-78"/>
                <a:cs typeface="Sakkal Majalla" panose="02000000000000000000" pitchFamily="2" charset="-78"/>
              </a:rPr>
              <a:t>سنوية. </a:t>
            </a:r>
            <a:endParaRPr lang="ar-BH" sz="3500" dirty="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None/>
              <a:defRPr/>
            </a:pPr>
            <a:r>
              <a:rPr lang="ar-BH" sz="3500" dirty="0">
                <a:latin typeface="Sakkal Majalla" panose="02000000000000000000" pitchFamily="2" charset="-78"/>
                <a:cs typeface="Sakkal Majalla" panose="02000000000000000000" pitchFamily="2" charset="-78"/>
              </a:rPr>
              <a:t>9أشهر </a:t>
            </a:r>
            <a:r>
              <a:rPr lang="en-US" sz="3500" dirty="0">
                <a:latin typeface="Sakkal Majalla" panose="02000000000000000000" pitchFamily="2" charset="-78"/>
                <a:cs typeface="Sakkal Majalla" panose="02000000000000000000" pitchFamily="2" charset="-78"/>
              </a:rPr>
              <a:t>x</a:t>
            </a:r>
            <a:r>
              <a:rPr lang="ar-BH" sz="3500" dirty="0">
                <a:latin typeface="Sakkal Majalla" panose="02000000000000000000" pitchFamily="2" charset="-78"/>
                <a:cs typeface="Sakkal Majalla" panose="02000000000000000000" pitchFamily="2" charset="-78"/>
              </a:rPr>
              <a:t> 2.5 يوم في الشهر = 22.5 يوم </a:t>
            </a:r>
          </a:p>
          <a:p>
            <a:pPr marL="274320" indent="-274320" algn="r" rtl="1" fontAlgn="auto">
              <a:spcAft>
                <a:spcPts val="0"/>
              </a:spcAft>
              <a:buFont typeface="Wingdings 2"/>
              <a:buNone/>
              <a:defRPr/>
            </a:pPr>
            <a:r>
              <a:rPr lang="ar-BH" sz="3500" dirty="0">
                <a:latin typeface="Sakkal Majalla" panose="02000000000000000000" pitchFamily="2" charset="-78"/>
                <a:cs typeface="Sakkal Majalla" panose="02000000000000000000" pitchFamily="2" charset="-78"/>
              </a:rPr>
              <a:t>أجر اليوم 600 دينار </a:t>
            </a:r>
            <a:r>
              <a:rPr lang="ar-BH" sz="3500" dirty="0" smtClean="0">
                <a:latin typeface="Sakkal Majalla" panose="02000000000000000000" pitchFamily="2" charset="-78"/>
                <a:cs typeface="Sakkal Majalla" panose="02000000000000000000" pitchFamily="2" charset="-78"/>
              </a:rPr>
              <a:t>÷ </a:t>
            </a:r>
            <a:r>
              <a:rPr lang="ar-BH" sz="3500" dirty="0">
                <a:latin typeface="Sakkal Majalla" panose="02000000000000000000" pitchFamily="2" charset="-78"/>
                <a:cs typeface="Sakkal Majalla" panose="02000000000000000000" pitchFamily="2" charset="-78"/>
              </a:rPr>
              <a:t>30 يوم = 20 دينار </a:t>
            </a:r>
            <a:r>
              <a:rPr lang="ar-BH" sz="3500" dirty="0" smtClean="0">
                <a:latin typeface="Sakkal Majalla" panose="02000000000000000000" pitchFamily="2" charset="-78"/>
                <a:cs typeface="Sakkal Majalla" panose="02000000000000000000" pitchFamily="2" charset="-78"/>
              </a:rPr>
              <a:t>يوميًا.</a:t>
            </a:r>
            <a:endParaRPr lang="ar-BH" sz="3500" dirty="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None/>
              <a:defRPr/>
            </a:pPr>
            <a:r>
              <a:rPr lang="ar-BH" sz="3500" dirty="0">
                <a:latin typeface="Sakkal Majalla" panose="02000000000000000000" pitchFamily="2" charset="-78"/>
                <a:cs typeface="Sakkal Majalla" panose="02000000000000000000" pitchFamily="2" charset="-78"/>
              </a:rPr>
              <a:t>الأجر الذي يستحقه العامل عن إجازته </a:t>
            </a:r>
            <a:r>
              <a:rPr lang="ar-BH" sz="3500" dirty="0" smtClean="0">
                <a:latin typeface="Sakkal Majalla" panose="02000000000000000000" pitchFamily="2" charset="-78"/>
                <a:cs typeface="Sakkal Majalla" panose="02000000000000000000" pitchFamily="2" charset="-78"/>
              </a:rPr>
              <a:t>السنوية:</a:t>
            </a:r>
            <a:endParaRPr lang="ar-BH" sz="3500" dirty="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None/>
              <a:defRPr/>
            </a:pPr>
            <a:r>
              <a:rPr lang="ar-BH" sz="3500" dirty="0">
                <a:latin typeface="Sakkal Majalla" panose="02000000000000000000" pitchFamily="2" charset="-78"/>
                <a:cs typeface="Sakkal Majalla" panose="02000000000000000000" pitchFamily="2" charset="-78"/>
              </a:rPr>
              <a:t>20 </a:t>
            </a:r>
            <a:r>
              <a:rPr lang="en-US" sz="3500" dirty="0">
                <a:latin typeface="Sakkal Majalla" panose="02000000000000000000" pitchFamily="2" charset="-78"/>
                <a:cs typeface="Sakkal Majalla" panose="02000000000000000000" pitchFamily="2" charset="-78"/>
              </a:rPr>
              <a:t>X</a:t>
            </a:r>
            <a:r>
              <a:rPr lang="ar-BH" sz="3500" dirty="0">
                <a:latin typeface="Sakkal Majalla" panose="02000000000000000000" pitchFamily="2" charset="-78"/>
                <a:cs typeface="Sakkal Majalla" panose="02000000000000000000" pitchFamily="2" charset="-78"/>
              </a:rPr>
              <a:t> 22.5 =450 </a:t>
            </a:r>
            <a:r>
              <a:rPr lang="ar-BH" sz="3500" dirty="0" smtClean="0">
                <a:latin typeface="Sakkal Majalla" panose="02000000000000000000" pitchFamily="2" charset="-78"/>
                <a:cs typeface="Sakkal Majalla" panose="02000000000000000000" pitchFamily="2" charset="-78"/>
              </a:rPr>
              <a:t>دينار. </a:t>
            </a:r>
            <a:endParaRPr lang="ar-BH" sz="3500" dirty="0">
              <a:latin typeface="Sakkal Majalla" panose="02000000000000000000" pitchFamily="2" charset="-78"/>
              <a:cs typeface="Sakkal Majalla" panose="02000000000000000000" pitchFamily="2" charset="-78"/>
            </a:endParaRPr>
          </a:p>
          <a:p>
            <a:pPr marL="0" indent="0" algn="r" rtl="1">
              <a:buNone/>
            </a:pPr>
            <a:endParaRPr lang="ar-BH" dirty="0" smtClean="0"/>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8249561"/>
      </p:ext>
    </p:extLst>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Horizontal Scroll 8"/>
          <p:cNvSpPr/>
          <p:nvPr/>
        </p:nvSpPr>
        <p:spPr>
          <a:xfrm>
            <a:off x="6629153" y="1405592"/>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0" name="Content Placeholder 6"/>
          <p:cNvSpPr txBox="1">
            <a:spLocks/>
          </p:cNvSpPr>
          <p:nvPr/>
        </p:nvSpPr>
        <p:spPr>
          <a:xfrm>
            <a:off x="818227" y="2280048"/>
            <a:ext cx="7894485" cy="183475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algn="r" rtl="1">
              <a:buFont typeface="Wingdings" pitchFamily="2" charset="2"/>
              <a:buChar char="q"/>
            </a:pPr>
            <a:r>
              <a:rPr lang="ar-BH" dirty="0">
                <a:latin typeface="Sakkal Majalla" panose="02000000000000000000" pitchFamily="2" charset="-78"/>
                <a:cs typeface="Sakkal Majalla" panose="02000000000000000000" pitchFamily="2" charset="-78"/>
              </a:rPr>
              <a:t>يتعرف على التنظيم القانوني لوقت العمل.</a:t>
            </a:r>
          </a:p>
          <a:p>
            <a:pPr algn="r" rtl="1">
              <a:buFont typeface="Wingdings" pitchFamily="2" charset="2"/>
              <a:buChar char="q"/>
            </a:pPr>
            <a:r>
              <a:rPr lang="ar-BH" dirty="0">
                <a:latin typeface="Sakkal Majalla" panose="02000000000000000000" pitchFamily="2" charset="-78"/>
                <a:cs typeface="Sakkal Majalla" panose="02000000000000000000" pitchFamily="2" charset="-78"/>
              </a:rPr>
              <a:t>يتعرف على إجازات العامل وأنواعها</a:t>
            </a:r>
            <a:r>
              <a:rPr lang="ar-BH" dirty="0" smtClean="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11" name="Rectangular Callout 10"/>
          <p:cNvSpPr/>
          <p:nvPr/>
        </p:nvSpPr>
        <p:spPr>
          <a:xfrm>
            <a:off x="3829332" y="4423449"/>
            <a:ext cx="4883380" cy="1605952"/>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2" name="Picture 11">
            <a:extLst>
              <a:ext uri="{FF2B5EF4-FFF2-40B4-BE49-F238E27FC236}">
                <a16:creationId xmlns:a16="http://schemas.microsoft.com/office/drawing/2014/main" xmlns="" id="{DD41B4E8-A5E3-4108-8CE7-CD9102958ABF}"/>
              </a:ext>
            </a:extLst>
          </p:cNvPr>
          <p:cNvPicPr>
            <a:picLocks noChangeAspect="1"/>
          </p:cNvPicPr>
          <p:nvPr/>
        </p:nvPicPr>
        <p:blipFill rotWithShape="1">
          <a:blip r:embed="rId3"/>
          <a:srcRect l="71278" t="8769" r="3248" b="83713"/>
          <a:stretch/>
        </p:blipFill>
        <p:spPr>
          <a:xfrm>
            <a:off x="228600" y="5050470"/>
            <a:ext cx="1965347" cy="580577"/>
          </a:xfrm>
          <a:prstGeom prst="rect">
            <a:avLst/>
          </a:prstGeom>
        </p:spPr>
      </p:pic>
    </p:spTree>
    <p:extLst>
      <p:ext uri="{BB962C8B-B14F-4D97-AF65-F5344CB8AC3E}">
        <p14:creationId xmlns:p14="http://schemas.microsoft.com/office/powerpoint/2010/main" val="413145084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65745321"/>
              </p:ext>
            </p:extLst>
          </p:nvPr>
        </p:nvGraphicFramePr>
        <p:xfrm>
          <a:off x="285716" y="76200"/>
          <a:ext cx="7212102" cy="6286543"/>
        </p:xfrm>
        <a:graphic>
          <a:graphicData uri="http://schemas.openxmlformats.org/drawingml/2006/table">
            <a:tbl>
              <a:tblPr firstRow="1" bandRow="1">
                <a:tableStyleId>{5C22544A-7EE6-4342-B048-85BDC9FD1C3A}</a:tableStyleId>
              </a:tblPr>
              <a:tblGrid>
                <a:gridCol w="901513">
                  <a:extLst>
                    <a:ext uri="{9D8B030D-6E8A-4147-A177-3AD203B41FA5}">
                      <a16:colId xmlns:a16="http://schemas.microsoft.com/office/drawing/2014/main" xmlns="" val="20000"/>
                    </a:ext>
                  </a:extLst>
                </a:gridCol>
                <a:gridCol w="1017306">
                  <a:extLst>
                    <a:ext uri="{9D8B030D-6E8A-4147-A177-3AD203B41FA5}">
                      <a16:colId xmlns:a16="http://schemas.microsoft.com/office/drawing/2014/main" xmlns="" val="20001"/>
                    </a:ext>
                  </a:extLst>
                </a:gridCol>
                <a:gridCol w="860158">
                  <a:extLst>
                    <a:ext uri="{9D8B030D-6E8A-4147-A177-3AD203B41FA5}">
                      <a16:colId xmlns:a16="http://schemas.microsoft.com/office/drawing/2014/main" xmlns="" val="20002"/>
                    </a:ext>
                  </a:extLst>
                </a:gridCol>
                <a:gridCol w="827073">
                  <a:extLst>
                    <a:ext uri="{9D8B030D-6E8A-4147-A177-3AD203B41FA5}">
                      <a16:colId xmlns:a16="http://schemas.microsoft.com/office/drawing/2014/main" xmlns="" val="20003"/>
                    </a:ext>
                  </a:extLst>
                </a:gridCol>
                <a:gridCol w="901513">
                  <a:extLst>
                    <a:ext uri="{9D8B030D-6E8A-4147-A177-3AD203B41FA5}">
                      <a16:colId xmlns:a16="http://schemas.microsoft.com/office/drawing/2014/main" xmlns="" val="20004"/>
                    </a:ext>
                  </a:extLst>
                </a:gridCol>
                <a:gridCol w="901513">
                  <a:extLst>
                    <a:ext uri="{9D8B030D-6E8A-4147-A177-3AD203B41FA5}">
                      <a16:colId xmlns:a16="http://schemas.microsoft.com/office/drawing/2014/main" xmlns="" val="20005"/>
                    </a:ext>
                  </a:extLst>
                </a:gridCol>
                <a:gridCol w="901513">
                  <a:extLst>
                    <a:ext uri="{9D8B030D-6E8A-4147-A177-3AD203B41FA5}">
                      <a16:colId xmlns:a16="http://schemas.microsoft.com/office/drawing/2014/main" xmlns="" val="20006"/>
                    </a:ext>
                  </a:extLst>
                </a:gridCol>
                <a:gridCol w="901513">
                  <a:extLst>
                    <a:ext uri="{9D8B030D-6E8A-4147-A177-3AD203B41FA5}">
                      <a16:colId xmlns:a16="http://schemas.microsoft.com/office/drawing/2014/main" xmlns="" val="20007"/>
                    </a:ext>
                  </a:extLst>
                </a:gridCol>
              </a:tblGrid>
              <a:tr h="2217747">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a:t>
                      </a:r>
                      <a:r>
                        <a:rPr lang="ar-BH" sz="1600" baseline="0" dirty="0" smtClean="0">
                          <a:solidFill>
                            <a:schemeClr val="tx1"/>
                          </a:solidFill>
                          <a:latin typeface="Sakkal Majalla" panose="02000000000000000000" pitchFamily="2" charset="-78"/>
                          <a:cs typeface="Sakkal Majalla" panose="02000000000000000000" pitchFamily="2" charset="-78"/>
                        </a:rPr>
                        <a:t> الأقصى لساعات العمل اليومية لشهر رمضان</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 الأقصى لساعات العمل الأسبوعية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 الأقصى لساعات العمل اليومية الأساسية</a:t>
                      </a:r>
                      <a:r>
                        <a:rPr lang="ar-BH" sz="1600" baseline="0" dirty="0" smtClean="0">
                          <a:solidFill>
                            <a:schemeClr val="tx1"/>
                          </a:solidFill>
                          <a:latin typeface="Sakkal Majalla" panose="02000000000000000000" pitchFamily="2" charset="-78"/>
                          <a:cs typeface="Sakkal Majalla" panose="02000000000000000000" pitchFamily="2" charset="-78"/>
                        </a:rPr>
                        <a:t> والإضافية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a:t>
                      </a:r>
                      <a:r>
                        <a:rPr lang="ar-BH" sz="1600" baseline="0" dirty="0" smtClean="0">
                          <a:solidFill>
                            <a:schemeClr val="tx1"/>
                          </a:solidFill>
                          <a:latin typeface="Sakkal Majalla" panose="02000000000000000000" pitchFamily="2" charset="-78"/>
                          <a:cs typeface="Sakkal Majalla" panose="02000000000000000000" pitchFamily="2" charset="-78"/>
                        </a:rPr>
                        <a:t> الأقصى للبقاء في مكان العمل</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فترات الراحة اليومية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a:t>
                      </a:r>
                      <a:r>
                        <a:rPr lang="ar-BH" sz="1600" baseline="0" dirty="0" smtClean="0">
                          <a:solidFill>
                            <a:schemeClr val="tx1"/>
                          </a:solidFill>
                          <a:latin typeface="Sakkal Majalla" panose="02000000000000000000" pitchFamily="2" charset="-78"/>
                          <a:cs typeface="Sakkal Majalla" panose="02000000000000000000" pitchFamily="2" charset="-78"/>
                        </a:rPr>
                        <a:t> الأقصى لساعات العمل اليومية الإضافية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الحد  الأقصى لساعات العمل اليومية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tc>
                  <a:txBody>
                    <a:bodyPr/>
                    <a:lstStyle/>
                    <a:p>
                      <a:pPr algn="ctr"/>
                      <a:r>
                        <a:rPr lang="ar-BH" sz="1600" dirty="0" smtClean="0">
                          <a:solidFill>
                            <a:schemeClr val="tx1"/>
                          </a:solidFill>
                          <a:latin typeface="Sakkal Majalla" panose="02000000000000000000" pitchFamily="2" charset="-78"/>
                          <a:cs typeface="Sakkal Majalla" panose="02000000000000000000" pitchFamily="2" charset="-78"/>
                        </a:rPr>
                        <a:t>الفئة</a:t>
                      </a:r>
                      <a:endParaRPr lang="en-US" sz="1600" dirty="0">
                        <a:solidFill>
                          <a:schemeClr val="tx1"/>
                        </a:solidFill>
                        <a:latin typeface="Sakkal Majalla" panose="02000000000000000000" pitchFamily="2" charset="-78"/>
                        <a:cs typeface="Sakkal Majalla" panose="02000000000000000000" pitchFamily="2" charset="-78"/>
                      </a:endParaRPr>
                    </a:p>
                  </a:txBody>
                  <a:tcPr vert="vert270" anchor="ctr">
                    <a:solidFill>
                      <a:schemeClr val="accent1">
                        <a:lumMod val="20000"/>
                        <a:lumOff val="80000"/>
                      </a:schemeClr>
                    </a:solidFill>
                  </a:tcPr>
                </a:tc>
                <a:extLst>
                  <a:ext uri="{0D108BD9-81ED-4DB2-BD59-A6C34878D82A}">
                    <a16:rowId xmlns:a16="http://schemas.microsoft.com/office/drawing/2014/main" xmlns="" val="10000"/>
                  </a:ext>
                </a:extLst>
              </a:tr>
              <a:tr h="2034398">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6 ساعات بمعدل 36 ساعة في الأسبوع</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48+12</a:t>
                      </a:r>
                    </a:p>
                    <a:p>
                      <a:pPr algn="ctr"/>
                      <a:r>
                        <a:rPr lang="ar-BH" sz="2000" b="1" dirty="0" smtClean="0">
                          <a:solidFill>
                            <a:schemeClr val="tx1"/>
                          </a:solidFill>
                          <a:latin typeface="Sakkal Majalla" panose="02000000000000000000" pitchFamily="2" charset="-78"/>
                          <a:cs typeface="Sakkal Majalla" panose="02000000000000000000" pitchFamily="2" charset="-78"/>
                        </a:rPr>
                        <a:t>ساعة</a:t>
                      </a:r>
                    </a:p>
                    <a:p>
                      <a:pPr algn="ctr"/>
                      <a:r>
                        <a:rPr lang="ar-BH" sz="2000" b="1" dirty="0" smtClean="0">
                          <a:solidFill>
                            <a:schemeClr val="tx1"/>
                          </a:solidFill>
                          <a:latin typeface="Sakkal Majalla" panose="02000000000000000000" pitchFamily="2" charset="-78"/>
                          <a:cs typeface="Sakkal Majalla" panose="02000000000000000000" pitchFamily="2" charset="-78"/>
                        </a:rPr>
                        <a:t>إضافية</a:t>
                      </a:r>
                    </a:p>
                    <a:p>
                      <a:pPr algn="ctr"/>
                      <a:r>
                        <a:rPr lang="ar-BH" sz="1800" b="1" dirty="0" smtClean="0">
                          <a:solidFill>
                            <a:schemeClr val="tx1"/>
                          </a:solidFill>
                          <a:latin typeface="Sakkal Majalla" panose="02000000000000000000" pitchFamily="2" charset="-78"/>
                          <a:cs typeface="Sakkal Majalla" panose="02000000000000000000" pitchFamily="2" charset="-78"/>
                        </a:rPr>
                        <a:t>=60ساعة</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10 ساعات</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11 ساعة في اليوم</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لا تقل عن نصف ساعة </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ساعتان</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8 ساعات</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العمال</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2034398">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6 ساعات</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36</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6</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7 ساعات</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لا تقل عن ساعة</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6 ساعات</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3">
                        <a:lumMod val="40000"/>
                        <a:lumOff val="60000"/>
                      </a:schemeClr>
                    </a:solidFill>
                  </a:tcPr>
                </a:tc>
                <a:tc>
                  <a:txBody>
                    <a:bodyP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الأحداث</a:t>
                      </a:r>
                      <a:endParaRPr lang="en-US"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7766910" y="1353443"/>
            <a:ext cx="553998" cy="4751622"/>
          </a:xfrm>
          <a:prstGeom prst="rect">
            <a:avLst/>
          </a:prstGeom>
          <a:noFill/>
        </p:spPr>
        <p:txBody>
          <a:bodyPr vert="vert270" wrap="square">
            <a:spAutoFit/>
          </a:bodyPr>
          <a:lstStyle/>
          <a:p>
            <a:pPr algn="ctr" fontAlgn="auto">
              <a:spcBef>
                <a:spcPts val="0"/>
              </a:spcBef>
              <a:spcAft>
                <a:spcPts val="0"/>
              </a:spcAft>
              <a:defRPr/>
            </a:pPr>
            <a:r>
              <a:rPr lang="ar-BH" sz="2400" b="1" dirty="0">
                <a:solidFill>
                  <a:srgbClr val="FF0000"/>
                </a:solidFill>
                <a:latin typeface="Sakkal Majalla" panose="02000000000000000000" pitchFamily="2" charset="-78"/>
                <a:cs typeface="Sakkal Majalla" panose="02000000000000000000" pitchFamily="2" charset="-78"/>
              </a:rPr>
              <a:t>الحد الأقصى لساعات العمل اليومي والأسبوعي</a:t>
            </a:r>
            <a:endParaRPr lang="en-US" sz="2400" b="1" dirty="0">
              <a:solidFill>
                <a:srgbClr val="FF0000"/>
              </a:solidFill>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10" name="Rectangle 9"/>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989" y="965872"/>
            <a:ext cx="7239000" cy="1143000"/>
          </a:xfrm>
        </p:spPr>
        <p:txBody>
          <a:bodyPr>
            <a:normAutofit/>
          </a:bodyPr>
          <a:lstStyle/>
          <a:p>
            <a:pPr algn="r" fontAlgn="auto">
              <a:spcAft>
                <a:spcPts val="0"/>
              </a:spcAft>
              <a:defRPr/>
            </a:pPr>
            <a:r>
              <a:rPr lang="ar-BH" sz="3200" dirty="0" smtClean="0">
                <a:solidFill>
                  <a:srgbClr val="FF0000"/>
                </a:solidFill>
                <a:latin typeface="Sakkal Majalla" panose="02000000000000000000" pitchFamily="2" charset="-78"/>
                <a:cs typeface="Sakkal Majalla" panose="02000000000000000000" pitchFamily="2" charset="-78"/>
              </a:rPr>
              <a:t>ساعات العمل الفعلية:</a:t>
            </a:r>
            <a:endParaRPr lang="en-US" sz="3200"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1066800" y="2108872"/>
            <a:ext cx="6953250" cy="3629395"/>
          </a:xfrm>
        </p:spPr>
        <p:txBody>
          <a:bodyPr>
            <a:normAutofit/>
          </a:bodyPr>
          <a:lstStyle/>
          <a:p>
            <a:pPr marL="0" indent="0" algn="justLow" rtl="1" fontAlgn="auto">
              <a:spcAft>
                <a:spcPts val="0"/>
              </a:spcAft>
              <a:buNone/>
              <a:defRPr/>
            </a:pPr>
            <a:r>
              <a:rPr lang="ar-BH" sz="2400" b="1" dirty="0" smtClean="0">
                <a:solidFill>
                  <a:srgbClr val="0070C0"/>
                </a:solidFill>
                <a:latin typeface="Sakkal Majalla" panose="02000000000000000000" pitchFamily="2" charset="-78"/>
                <a:cs typeface="Sakkal Majalla" panose="02000000000000000000" pitchFamily="2" charset="-78"/>
              </a:rPr>
              <a:t>هو الوقت الذي يكون فيه العامل تحت تصرف صاحب العمل ولو لم تسمح له ظروف العمل بأداء العمل، إذ يكتفي أن يكون محتبسًا لحساب صاحب العمل.</a:t>
            </a:r>
          </a:p>
          <a:p>
            <a:pPr marL="274320" indent="-274320" algn="justLow" rtl="1" fontAlgn="auto">
              <a:spcAft>
                <a:spcPts val="0"/>
              </a:spcAft>
              <a:buFont typeface="Wingdings 2"/>
              <a:buNone/>
              <a:defRPr/>
            </a:pPr>
            <a:endParaRPr lang="ar-BH" sz="2400" dirty="0" smtClean="0">
              <a:latin typeface="Sakkal Majalla" panose="02000000000000000000" pitchFamily="2" charset="-78"/>
              <a:cs typeface="Sakkal Majalla" panose="02000000000000000000" pitchFamily="2" charset="-78"/>
            </a:endParaRPr>
          </a:p>
          <a:p>
            <a:pPr marL="274320" indent="-274320" algn="justLow" rtl="1" fontAlgn="auto">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لا يدخل ضمن ساعات العمل الفترة التي يستعد فيها العامل بارتداء ملابس العمل وتسلم أدواته، ولكن يبدأ في وقت بدء تشغيل آلات العمل، كما لا يدخل فيها الوقت الذي يستغرقه العامل للوصول إلى مكان العمل.</a:t>
            </a:r>
          </a:p>
          <a:p>
            <a:pPr marL="274320" indent="-274320" algn="justLow" rtl="1" fontAlgn="auto">
              <a:spcAft>
                <a:spcPts val="0"/>
              </a:spcAft>
              <a:buFont typeface="Wingdings 2"/>
              <a:buChar char=""/>
              <a:defRPr/>
            </a:pPr>
            <a:r>
              <a:rPr lang="en-US" sz="2400" dirty="0" smtClean="0">
                <a:latin typeface="Sakkal Majalla" panose="02000000000000000000" pitchFamily="2" charset="-78"/>
                <a:cs typeface="Sakkal Majalla" panose="02000000000000000000" pitchFamily="2" charset="-78"/>
              </a:rPr>
              <a:t> </a:t>
            </a:r>
            <a:r>
              <a:rPr lang="ar-BH" sz="2400" dirty="0" smtClean="0">
                <a:latin typeface="Sakkal Majalla" panose="02000000000000000000" pitchFamily="2" charset="-78"/>
                <a:cs typeface="Sakkal Majalla" panose="02000000000000000000" pitchFamily="2" charset="-78"/>
              </a:rPr>
              <a:t>يدخل في ساعات التشغيل الوقت الذي يقضي العامل في بدأ تشغيل الآلات.</a:t>
            </a:r>
          </a:p>
          <a:p>
            <a:pPr marL="274320" indent="-274320" algn="justLow" rtl="1" fontAlgn="auto">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يحق لصاحب العمل استنادا إلى سلطته التنظيمية، آن يحدد عدد ساعات للعمل تقل عن الحد الأقصى فهو أمر جائز باعتباره في مصلحة العامل.</a:t>
            </a:r>
            <a:endParaRPr lang="en-US" sz="2400" dirty="0">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44" y="1148707"/>
            <a:ext cx="7239000" cy="857248"/>
          </a:xfrm>
          <a:solidFill>
            <a:schemeClr val="accent5">
              <a:lumMod val="20000"/>
              <a:lumOff val="80000"/>
            </a:schemeClr>
          </a:solidFill>
        </p:spPr>
        <p:txBody>
          <a:bodyPr/>
          <a:lstStyle/>
          <a:p>
            <a:pPr algn="r" rtl="1" fontAlgn="auto">
              <a:spcAft>
                <a:spcPts val="0"/>
              </a:spcAft>
              <a:defRPr/>
            </a:pPr>
            <a:r>
              <a:rPr lang="ar-BH" dirty="0" smtClean="0">
                <a:solidFill>
                  <a:srgbClr val="FF0000"/>
                </a:solidFill>
                <a:latin typeface="Sakkal Majalla" panose="02000000000000000000" pitchFamily="2" charset="-78"/>
                <a:cs typeface="Sakkal Majalla" panose="02000000000000000000" pitchFamily="2" charset="-78"/>
              </a:rPr>
              <a:t>العمل الإضافي بأجر إضافي:</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11267" name="Content Placeholder 2"/>
          <p:cNvSpPr>
            <a:spLocks noGrp="1"/>
          </p:cNvSpPr>
          <p:nvPr>
            <p:ph idx="1"/>
          </p:nvPr>
        </p:nvSpPr>
        <p:spPr>
          <a:xfrm>
            <a:off x="1295400" y="2286000"/>
            <a:ext cx="6596087" cy="2786063"/>
          </a:xfrm>
          <a:solidFill>
            <a:schemeClr val="accent5">
              <a:lumMod val="20000"/>
              <a:lumOff val="80000"/>
            </a:schemeClr>
          </a:solidFill>
        </p:spPr>
        <p:txBody>
          <a:bodyPr>
            <a:noAutofit/>
          </a:bodyPr>
          <a:lstStyle/>
          <a:p>
            <a:pPr algn="justLow" rtl="1"/>
            <a:r>
              <a:rPr lang="ar-BH" sz="3200" dirty="0" smtClean="0">
                <a:latin typeface="Sakkal Majalla" panose="02000000000000000000" pitchFamily="2" charset="-78"/>
                <a:cs typeface="Sakkal Majalla" panose="02000000000000000000" pitchFamily="2" charset="-78"/>
              </a:rPr>
              <a:t>يستحق العامل أجرًاعن كل ساعة إضافية مضافًا إليه 25% عن ساعات العمل النهارية.</a:t>
            </a:r>
          </a:p>
          <a:p>
            <a:pPr algn="justLow" rtl="1">
              <a:buNone/>
            </a:pPr>
            <a:endParaRPr lang="ar-BH" sz="3200" dirty="0" smtClean="0">
              <a:latin typeface="Sakkal Majalla" panose="02000000000000000000" pitchFamily="2" charset="-78"/>
              <a:cs typeface="Sakkal Majalla" panose="02000000000000000000" pitchFamily="2" charset="-78"/>
            </a:endParaRPr>
          </a:p>
          <a:p>
            <a:pPr algn="justLow" rtl="1"/>
            <a:r>
              <a:rPr lang="ar-BH" sz="3200" dirty="0" smtClean="0">
                <a:latin typeface="Sakkal Majalla" panose="02000000000000000000" pitchFamily="2" charset="-78"/>
                <a:cs typeface="Sakkal Majalla" panose="02000000000000000000" pitchFamily="2" charset="-78"/>
              </a:rPr>
              <a:t> يستحق العامل أجرا 50% على الأقل عن ساعات العمل الليلية التي تبدأ من الساعة السابعة مساءً إلى السابعة صباحًا.</a:t>
            </a:r>
            <a:endParaRPr lang="en-US" sz="3200" dirty="0" smtClean="0">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2" y="1383432"/>
            <a:ext cx="7196166" cy="1105874"/>
          </a:xfrm>
          <a:solidFill>
            <a:schemeClr val="accent5">
              <a:lumMod val="20000"/>
              <a:lumOff val="80000"/>
            </a:schemeClr>
          </a:solidFill>
        </p:spPr>
        <p:txBody>
          <a:bodyPr>
            <a:noAutofit/>
          </a:bodyPr>
          <a:lstStyle/>
          <a:p>
            <a:pPr algn="just" rtl="1" fontAlgn="auto">
              <a:spcAft>
                <a:spcPts val="0"/>
              </a:spcAft>
              <a:defRPr/>
            </a:pPr>
            <a:r>
              <a:rPr lang="ar-BH" sz="3200" b="1" dirty="0" smtClean="0">
                <a:solidFill>
                  <a:srgbClr val="FF0000"/>
                </a:solidFill>
                <a:latin typeface="Sakkal Majalla" panose="02000000000000000000" pitchFamily="2" charset="-78"/>
                <a:cs typeface="Sakkal Majalla" panose="02000000000000000000" pitchFamily="2" charset="-78"/>
              </a:rPr>
              <a:t>هل يستمر العاملون في الأماكن المكشوفة في العمل خلال وقت الظهيرة في فصل الصيف؟</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838200" y="2895600"/>
            <a:ext cx="7053288" cy="2500315"/>
          </a:xfrm>
        </p:spPr>
        <p:txBody>
          <a:bodyPr>
            <a:normAutofit/>
          </a:bodyPr>
          <a:lstStyle/>
          <a:p>
            <a:pPr marL="274320" indent="-274320" algn="just" rtl="1" fontAlgn="auto">
              <a:spcAft>
                <a:spcPts val="0"/>
              </a:spcAft>
              <a:buFont typeface="Wingdings 2"/>
              <a:buChar char=""/>
              <a:defRPr/>
            </a:pPr>
            <a:r>
              <a:rPr lang="ar-BH" sz="3600" dirty="0" smtClean="0">
                <a:solidFill>
                  <a:srgbClr val="0070C0"/>
                </a:solidFill>
                <a:latin typeface="Sakkal Majalla" panose="02000000000000000000" pitchFamily="2" charset="-78"/>
                <a:cs typeface="Sakkal Majalla" panose="02000000000000000000" pitchFamily="2" charset="-78"/>
              </a:rPr>
              <a:t> لقد حظر المشرع تشغيلهم ما بين الساعة الثانية عشرة ظهرًا   والرابعة عصرًا خلال شهري يوليو وأغسطس من كل عام</a:t>
            </a:r>
            <a:r>
              <a:rPr lang="ar-BH" sz="3600" dirty="0">
                <a:solidFill>
                  <a:srgbClr val="0070C0"/>
                </a:solidFill>
                <a:latin typeface="Sakkal Majalla" panose="02000000000000000000" pitchFamily="2" charset="-78"/>
                <a:cs typeface="Sakkal Majalla" panose="02000000000000000000" pitchFamily="2" charset="-78"/>
              </a:rPr>
              <a:t> </a:t>
            </a:r>
            <a:r>
              <a:rPr lang="ar-BH" sz="3600" dirty="0" smtClean="0">
                <a:solidFill>
                  <a:srgbClr val="0070C0"/>
                </a:solidFill>
                <a:latin typeface="Sakkal Majalla" panose="02000000000000000000" pitchFamily="2" charset="-78"/>
                <a:cs typeface="Sakkal Majalla" panose="02000000000000000000" pitchFamily="2" charset="-78"/>
              </a:rPr>
              <a:t>وذلك  حماية </a:t>
            </a:r>
            <a:r>
              <a:rPr lang="ar-BH" sz="3600" dirty="0">
                <a:solidFill>
                  <a:srgbClr val="0070C0"/>
                </a:solidFill>
                <a:latin typeface="Sakkal Majalla" panose="02000000000000000000" pitchFamily="2" charset="-78"/>
                <a:cs typeface="Sakkal Majalla" panose="02000000000000000000" pitchFamily="2" charset="-78"/>
              </a:rPr>
              <a:t>للعاملين في الأماكن المكشوفة وتحت أشعة </a:t>
            </a:r>
            <a:r>
              <a:rPr lang="ar-BH" sz="3600" dirty="0" smtClean="0">
                <a:solidFill>
                  <a:srgbClr val="0070C0"/>
                </a:solidFill>
                <a:latin typeface="Sakkal Majalla" panose="02000000000000000000" pitchFamily="2" charset="-78"/>
                <a:cs typeface="Sakkal Majalla" panose="02000000000000000000" pitchFamily="2" charset="-78"/>
              </a:rPr>
              <a:t>الشمس. </a:t>
            </a:r>
            <a:endParaRPr lang="en-US" sz="3600" dirty="0">
              <a:solidFill>
                <a:srgbClr val="0070C0"/>
              </a:solidFill>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172" y="1128374"/>
            <a:ext cx="7239000" cy="1143000"/>
          </a:xfrm>
          <a:solidFill>
            <a:schemeClr val="accent5">
              <a:lumMod val="20000"/>
              <a:lumOff val="80000"/>
            </a:schemeClr>
          </a:solidFill>
        </p:spPr>
        <p:txBody>
          <a:bodyPr>
            <a:normAutofit/>
          </a:bodyPr>
          <a:lstStyle/>
          <a:p>
            <a:pPr algn="just" rtl="1" fontAlgn="auto">
              <a:spcAft>
                <a:spcPts val="0"/>
              </a:spcAft>
              <a:defRPr/>
            </a:pPr>
            <a:r>
              <a:rPr lang="ar-BH" sz="3600" dirty="0" smtClean="0">
                <a:solidFill>
                  <a:srgbClr val="FF0000"/>
                </a:solidFill>
                <a:latin typeface="Sakkal Majalla" panose="02000000000000000000" pitchFamily="2" charset="-78"/>
                <a:cs typeface="Sakkal Majalla" panose="02000000000000000000" pitchFamily="2" charset="-78"/>
              </a:rPr>
              <a:t>هل يتمتع العاملون في الصناعات الشاقة والخطرة بمزايا تتعلق بعدد ساعات العمل؟</a:t>
            </a:r>
            <a:endParaRPr lang="en-US" sz="3600" dirty="0">
              <a:solidFill>
                <a:srgbClr val="FF0000"/>
              </a:solidFill>
              <a:latin typeface="Sakkal Majalla" panose="02000000000000000000" pitchFamily="2" charset="-78"/>
              <a:cs typeface="Sakkal Majalla" panose="02000000000000000000" pitchFamily="2" charset="-78"/>
            </a:endParaRPr>
          </a:p>
        </p:txBody>
      </p:sp>
      <p:sp>
        <p:nvSpPr>
          <p:cNvPr id="13315" name="Content Placeholder 2"/>
          <p:cNvSpPr>
            <a:spLocks noGrp="1"/>
          </p:cNvSpPr>
          <p:nvPr>
            <p:ph idx="1"/>
          </p:nvPr>
        </p:nvSpPr>
        <p:spPr>
          <a:xfrm>
            <a:off x="1295400" y="2743200"/>
            <a:ext cx="6838976" cy="2786082"/>
          </a:xfrm>
        </p:spPr>
        <p:txBody>
          <a:bodyPr>
            <a:normAutofit/>
          </a:bodyPr>
          <a:lstStyle/>
          <a:p>
            <a:pPr algn="just" rtl="1"/>
            <a:r>
              <a:rPr lang="ar-BH" sz="3600" dirty="0">
                <a:latin typeface="Sakkal Majalla" panose="02000000000000000000" pitchFamily="2" charset="-78"/>
                <a:cs typeface="Sakkal Majalla" panose="02000000000000000000" pitchFamily="2" charset="-78"/>
              </a:rPr>
              <a:t>ر</a:t>
            </a:r>
            <a:r>
              <a:rPr lang="ar-BH" sz="3600" dirty="0" smtClean="0">
                <a:latin typeface="Sakkal Majalla" panose="02000000000000000000" pitchFamily="2" charset="-78"/>
                <a:cs typeface="Sakkal Majalla" panose="02000000000000000000" pitchFamily="2" charset="-78"/>
              </a:rPr>
              <a:t>عاية للعمال في الصناعات الشاقة والمرهقة، يجوز لوزير العمل تخفيض الحد الأقصى لساعات العمل بالنسبة لبعض فئات العمال أو بعض الصناعات أو الأعمال التي تتطلب ظروفها أو طبيعتها ذلك.</a:t>
            </a:r>
          </a:p>
        </p:txBody>
      </p:sp>
      <p:cxnSp>
        <p:nvCxnSpPr>
          <p:cNvPr id="7" name="Straight Connector 6"/>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9" name="Rectangle 8"/>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331" y="829984"/>
            <a:ext cx="6767538" cy="608630"/>
          </a:xfrm>
        </p:spPr>
        <p:txBody>
          <a:bodyPr>
            <a:normAutofit fontScale="90000"/>
          </a:bodyPr>
          <a:lstStyle/>
          <a:p>
            <a:pPr algn="ctr" rtl="1" fontAlgn="auto">
              <a:spcAft>
                <a:spcPts val="0"/>
              </a:spcAft>
              <a:defRPr/>
            </a:pPr>
            <a:r>
              <a:rPr lang="ar-BH" dirty="0" smtClean="0">
                <a:solidFill>
                  <a:srgbClr val="FF0000"/>
                </a:solidFill>
                <a:latin typeface="Sakkal Majalla" panose="02000000000000000000" pitchFamily="2" charset="-78"/>
                <a:cs typeface="Sakkal Majalla" panose="02000000000000000000" pitchFamily="2" charset="-78"/>
              </a:rPr>
              <a:t>فترات الراحة اليومية</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990600" y="1600200"/>
            <a:ext cx="7239000" cy="4648200"/>
          </a:xfrm>
          <a:solidFill>
            <a:schemeClr val="accent5">
              <a:lumMod val="20000"/>
              <a:lumOff val="80000"/>
            </a:schemeClr>
          </a:solidFill>
        </p:spPr>
        <p:txBody>
          <a:bodyPr>
            <a:noAutofit/>
          </a:bodyPr>
          <a:lstStyle/>
          <a:p>
            <a:pPr marL="274320" indent="-274320" algn="just" rtl="1" fontAlgn="auto">
              <a:lnSpc>
                <a:spcPct val="120000"/>
              </a:lnSpc>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يجب أن يحصل العامل على فترة راحة أو أكثر لا تقل في مجموعها عن نصف   ساعة.</a:t>
            </a:r>
          </a:p>
          <a:p>
            <a:pPr marL="274320" indent="-274320" algn="r" rtl="1" fontAlgn="auto">
              <a:spcAft>
                <a:spcPts val="0"/>
              </a:spcAft>
              <a:buFont typeface="Wingdings 2"/>
              <a:buNone/>
              <a:defRPr/>
            </a:pPr>
            <a:endParaRPr lang="ar-BH" sz="2400" dirty="0" smtClean="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لا يجوز أن يستمر العامل في العمل أكثر من ست ساعات متواصلة.</a:t>
            </a:r>
          </a:p>
          <a:p>
            <a:pPr marL="274320" indent="-274320" algn="r" rtl="1" fontAlgn="auto">
              <a:spcAft>
                <a:spcPts val="0"/>
              </a:spcAft>
              <a:buFont typeface="Wingdings 2"/>
              <a:buNone/>
              <a:defRPr/>
            </a:pPr>
            <a:endParaRPr lang="ar-BH" sz="2400" dirty="0" smtClean="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لا تحتسب فترة الراحة ضمن فترة العمل الفعلي.</a:t>
            </a:r>
          </a:p>
          <a:p>
            <a:pPr marL="274320" indent="-274320" algn="r" rtl="1" fontAlgn="auto">
              <a:spcAft>
                <a:spcPts val="0"/>
              </a:spcAft>
              <a:buFont typeface="Wingdings 2"/>
              <a:buNone/>
              <a:defRPr/>
            </a:pPr>
            <a:endParaRPr lang="ar-BH" sz="2400" dirty="0" smtClean="0">
              <a:latin typeface="Sakkal Majalla" panose="02000000000000000000" pitchFamily="2" charset="-78"/>
              <a:cs typeface="Sakkal Majalla" panose="02000000000000000000" pitchFamily="2" charset="-78"/>
            </a:endParaRPr>
          </a:p>
          <a:p>
            <a:pPr marL="274320" indent="-274320" algn="just" rtl="1" fontAlgn="auto">
              <a:lnSpc>
                <a:spcPct val="120000"/>
              </a:lnSpc>
              <a:spcAft>
                <a:spcPts val="0"/>
              </a:spcAft>
              <a:buFont typeface="Wingdings 2"/>
              <a:buChar char=""/>
              <a:defRPr/>
            </a:pPr>
            <a:r>
              <a:rPr lang="ar-BH" sz="2400" dirty="0" smtClean="0">
                <a:latin typeface="Sakkal Majalla" panose="02000000000000000000" pitchFamily="2" charset="-78"/>
                <a:cs typeface="Sakkal Majalla" panose="02000000000000000000" pitchFamily="2" charset="-78"/>
              </a:rPr>
              <a:t> بالنسبة للأحداث يجب أن تتخلل ساعات العمل فترة أو أكثر للراحة وتناول الطعام، لا تقل في مجموعها عن ساعة وتحدد هذه الفترة أو الفترات بحيث لا يعمل الحدث أكثر من أربع ساعات متصلة في اليوم الواحد.</a:t>
            </a:r>
            <a:endParaRPr lang="en-US" sz="2400" dirty="0">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84" y="839739"/>
            <a:ext cx="8364516" cy="571520"/>
          </a:xfrm>
        </p:spPr>
        <p:txBody>
          <a:bodyPr/>
          <a:lstStyle/>
          <a:p>
            <a:pPr algn="ctr" fontAlgn="auto">
              <a:spcAft>
                <a:spcPts val="0"/>
              </a:spcAft>
              <a:defRPr/>
            </a:pPr>
            <a:r>
              <a:rPr lang="ar-BH" sz="3200" dirty="0" smtClean="0">
                <a:solidFill>
                  <a:srgbClr val="FF0000"/>
                </a:solidFill>
                <a:latin typeface="Sakkal Majalla" panose="02000000000000000000" pitchFamily="2" charset="-78"/>
                <a:cs typeface="Sakkal Majalla" panose="02000000000000000000" pitchFamily="2" charset="-78"/>
              </a:rPr>
              <a:t>الراحة الأسبوعية (عطلة نهاية الأسبوع)</a:t>
            </a:r>
            <a:endParaRPr lang="en-US" sz="3200"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1355548" y="1524000"/>
            <a:ext cx="7286625" cy="4114800"/>
          </a:xfrm>
          <a:solidFill>
            <a:schemeClr val="accent5">
              <a:lumMod val="20000"/>
              <a:lumOff val="80000"/>
            </a:schemeClr>
          </a:solidFill>
        </p:spPr>
        <p:txBody>
          <a:bodyPr>
            <a:normAutofit fontScale="92500" lnSpcReduction="10000"/>
          </a:bodyPr>
          <a:lstStyle/>
          <a:p>
            <a:pPr marL="274320" indent="-274320" algn="r" rtl="1" fontAlgn="auto">
              <a:spcAft>
                <a:spcPts val="0"/>
              </a:spcAft>
              <a:buFont typeface="Wingdings 2"/>
              <a:buChar char=""/>
              <a:defRPr/>
            </a:pPr>
            <a:r>
              <a:rPr lang="ar-BH" dirty="0" smtClean="0">
                <a:latin typeface="Sakkal Majalla" panose="02000000000000000000" pitchFamily="2" charset="-78"/>
                <a:cs typeface="Sakkal Majalla" panose="02000000000000000000" pitchFamily="2" charset="-78"/>
              </a:rPr>
              <a:t>للعامل الحق في راحة أسبوعية لا تقل عن 24 ساعة متتالية.</a:t>
            </a:r>
          </a:p>
          <a:p>
            <a:pPr marL="274320" indent="-274320" algn="r" rtl="1" fontAlgn="auto">
              <a:spcAft>
                <a:spcPts val="0"/>
              </a:spcAft>
              <a:buFont typeface="Wingdings 2"/>
              <a:buChar char=""/>
              <a:defRPr/>
            </a:pPr>
            <a:endParaRPr lang="ar-BH" dirty="0" smtClean="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Char char=""/>
              <a:defRPr/>
            </a:pPr>
            <a:r>
              <a:rPr lang="ar-BH" dirty="0" smtClean="0">
                <a:latin typeface="Sakkal Majalla" panose="02000000000000000000" pitchFamily="2" charset="-78"/>
                <a:cs typeface="Sakkal Majalla" panose="02000000000000000000" pitchFamily="2" charset="-78"/>
              </a:rPr>
              <a:t>بحيث لا يجوز تشغيله أكثر من ستة أيام في الأسبوع الواحد.</a:t>
            </a:r>
          </a:p>
          <a:p>
            <a:pPr marL="274320" indent="-274320" algn="r" rtl="1" fontAlgn="auto">
              <a:spcAft>
                <a:spcPts val="0"/>
              </a:spcAft>
              <a:buFont typeface="Wingdings 2"/>
              <a:buNone/>
              <a:defRPr/>
            </a:pPr>
            <a:endParaRPr lang="ar-BH" dirty="0" smtClean="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Char char=""/>
              <a:defRPr/>
            </a:pPr>
            <a:r>
              <a:rPr lang="ar-BH" dirty="0" smtClean="0">
                <a:latin typeface="Sakkal Majalla" panose="02000000000000000000" pitchFamily="2" charset="-78"/>
                <a:cs typeface="Sakkal Majalla" panose="02000000000000000000" pitchFamily="2" charset="-78"/>
              </a:rPr>
              <a:t>وقد حددها المشرّع بيوم الجمعة.</a:t>
            </a:r>
          </a:p>
          <a:p>
            <a:pPr marL="274320" indent="-274320" algn="r" rtl="1" fontAlgn="auto">
              <a:spcAft>
                <a:spcPts val="0"/>
              </a:spcAft>
              <a:buFont typeface="Wingdings 2"/>
              <a:buNone/>
              <a:defRPr/>
            </a:pPr>
            <a:endParaRPr lang="ar-BH" dirty="0" smtClean="0">
              <a:latin typeface="Sakkal Majalla" panose="02000000000000000000" pitchFamily="2" charset="-78"/>
              <a:cs typeface="Sakkal Majalla" panose="02000000000000000000" pitchFamily="2" charset="-78"/>
            </a:endParaRPr>
          </a:p>
          <a:p>
            <a:pPr marL="274320" indent="-274320" algn="r" rtl="1" fontAlgn="auto">
              <a:spcAft>
                <a:spcPts val="0"/>
              </a:spcAft>
              <a:buFont typeface="Wingdings 2"/>
              <a:buChar char=""/>
              <a:defRPr/>
            </a:pPr>
            <a:r>
              <a:rPr lang="ar-BH" dirty="0" smtClean="0">
                <a:latin typeface="Sakkal Majalla" panose="02000000000000000000" pitchFamily="2" charset="-78"/>
                <a:cs typeface="Sakkal Majalla" panose="02000000000000000000" pitchFamily="2" charset="-78"/>
              </a:rPr>
              <a:t>تكون الراحة مدفوعة الأجر.</a:t>
            </a:r>
          </a:p>
          <a:p>
            <a:pPr marL="274320" indent="-274320" algn="r" rtl="1" fontAlgn="auto">
              <a:spcAft>
                <a:spcPts val="0"/>
              </a:spcAft>
              <a:buFont typeface="Wingdings 2"/>
              <a:buNone/>
              <a:defRPr/>
            </a:pPr>
            <a:r>
              <a:rPr lang="ar-BH" dirty="0" smtClean="0">
                <a:latin typeface="Sakkal Majalla" panose="02000000000000000000" pitchFamily="2" charset="-78"/>
                <a:cs typeface="Sakkal Majalla" panose="02000000000000000000" pitchFamily="2" charset="-78"/>
              </a:rPr>
              <a:t> </a:t>
            </a:r>
          </a:p>
          <a:p>
            <a:pPr marL="274320" indent="-274320" algn="just" rtl="1" fontAlgn="auto">
              <a:lnSpc>
                <a:spcPct val="120000"/>
              </a:lnSpc>
              <a:spcAft>
                <a:spcPts val="0"/>
              </a:spcAft>
              <a:buFont typeface="Wingdings 2"/>
              <a:buChar char=""/>
              <a:defRPr/>
            </a:pPr>
            <a:r>
              <a:rPr lang="ar-BH" dirty="0" smtClean="0">
                <a:latin typeface="Sakkal Majalla" panose="02000000000000000000" pitchFamily="2" charset="-78"/>
                <a:cs typeface="Sakkal Majalla" panose="02000000000000000000" pitchFamily="2" charset="-78"/>
              </a:rPr>
              <a:t>ويجوز لصاحب العمل أن يمنح عماله راحة تزيد على 24 ساعة متتالية. </a:t>
            </a:r>
            <a:endParaRPr lang="en-US" dirty="0">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817" y="2275"/>
            <a:ext cx="1646183" cy="1342103"/>
          </a:xfrm>
          <a:prstGeom prst="rect">
            <a:avLst/>
          </a:prstGeom>
        </p:spPr>
      </p:pic>
      <p:sp>
        <p:nvSpPr>
          <p:cNvPr id="8" name="Rectangle 7"/>
          <p:cNvSpPr>
            <a:spLocks/>
          </p:cNvSpPr>
          <p:nvPr/>
        </p:nvSpPr>
        <p:spPr>
          <a:xfrm>
            <a:off x="54864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layout</Template>
  <TotalTime>645</TotalTime>
  <Words>1511</Words>
  <Application>Microsoft Office PowerPoint</Application>
  <PresentationFormat>On-screen Show (4:3)</PresentationFormat>
  <Paragraphs>229</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AL-Mohanad</vt:lpstr>
      <vt:lpstr>Arial</vt:lpstr>
      <vt:lpstr>Calibri</vt:lpstr>
      <vt:lpstr>Calibri Light</vt:lpstr>
      <vt:lpstr>Sakkal Majalla</vt:lpstr>
      <vt:lpstr>Times New Roman</vt:lpstr>
      <vt:lpstr>Wingdings</vt:lpstr>
      <vt:lpstr>Wingdings 2</vt:lpstr>
      <vt:lpstr>layout</vt:lpstr>
      <vt:lpstr>PowerPoint Presentation</vt:lpstr>
      <vt:lpstr>PowerPoint Presentation</vt:lpstr>
      <vt:lpstr>PowerPoint Presentation</vt:lpstr>
      <vt:lpstr>ساعات العمل الفعلية:</vt:lpstr>
      <vt:lpstr>العمل الإضافي بأجر إضافي:</vt:lpstr>
      <vt:lpstr>هل يستمر العاملون في الأماكن المكشوفة في العمل خلال وقت الظهيرة في فصل الصيف؟</vt:lpstr>
      <vt:lpstr>هل يتمتع العاملون في الصناعات الشاقة والخطرة بمزايا تتعلق بعدد ساعات العمل؟</vt:lpstr>
      <vt:lpstr>فترات الراحة اليومية</vt:lpstr>
      <vt:lpstr>الراحة الأسبوعية (عطلة نهاية الأسبوع)</vt:lpstr>
      <vt:lpstr>هل يجوز لصاحب العمل تشغيل العامل في يوم الراحة الأسبوعية؟</vt:lpstr>
      <vt:lpstr>التزام صاحب العمل التنظيم القانوني للإجازات</vt:lpstr>
      <vt:lpstr>PowerPoint Presentation</vt:lpstr>
      <vt:lpstr>PowerPoint Presentation</vt:lpstr>
      <vt:lpstr>PowerPoint Presentation</vt:lpstr>
      <vt:lpstr>ما المقصود بالإجازة السنوية؟</vt:lpstr>
      <vt:lpstr>ماذا لو تداخلت الإجازات الرسمية مع العطلة الأسبوعية أو مع بعضها الأخر؟</vt:lpstr>
      <vt:lpstr>نصت المادة الأولى من القرار رقم (1) لسنة 2013 الصادر من مجلس الوزراء بشأن الإجازات الرسمية في القطاع الأهلي على منح الإجازات الآتية باجر كامل للعاملين بالقطاع الأهلي </vt:lpstr>
      <vt:lpstr>التقويم</vt:lpstr>
      <vt:lpstr>التقويم</vt:lpstr>
      <vt:lpstr>التقويم</vt:lpstr>
      <vt:lpstr>PowerPoint Presentation</vt:lpstr>
      <vt:lpstr>PowerPoint Presentation</vt:lpstr>
      <vt:lpstr>الإجابات الصحيحة:</vt:lpstr>
      <vt:lpstr>الإجابات الصحيحة: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dc:creator>
  <cp:lastModifiedBy>Ebrahim Mohammed Abu Edress</cp:lastModifiedBy>
  <cp:revision>241</cp:revision>
  <dcterms:created xsi:type="dcterms:W3CDTF">2020-03-05T04:29:53Z</dcterms:created>
  <dcterms:modified xsi:type="dcterms:W3CDTF">2021-01-25T04:07:37Z</dcterms:modified>
</cp:coreProperties>
</file>