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6" r:id="rId2"/>
    <p:sldId id="278" r:id="rId3"/>
    <p:sldId id="360" r:id="rId4"/>
    <p:sldId id="350" r:id="rId5"/>
    <p:sldId id="281" r:id="rId6"/>
    <p:sldId id="361" r:id="rId7"/>
    <p:sldId id="363" r:id="rId8"/>
    <p:sldId id="364" r:id="rId9"/>
    <p:sldId id="351" r:id="rId10"/>
    <p:sldId id="358" r:id="rId11"/>
    <p:sldId id="315" r:id="rId12"/>
    <p:sldId id="316" r:id="rId13"/>
    <p:sldId id="317" r:id="rId14"/>
    <p:sldId id="318" r:id="rId15"/>
    <p:sldId id="319" r:id="rId16"/>
    <p:sldId id="320" r:id="rId17"/>
    <p:sldId id="325" r:id="rId18"/>
    <p:sldId id="326" r:id="rId19"/>
    <p:sldId id="327" r:id="rId20"/>
    <p:sldId id="328" r:id="rId21"/>
    <p:sldId id="329" r:id="rId22"/>
    <p:sldId id="321" r:id="rId23"/>
    <p:sldId id="322"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2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7"/>
    <a:srgbClr val="E6E6E6"/>
    <a:srgbClr val="FDEDE7"/>
    <a:srgbClr val="FBD7CA"/>
    <a:srgbClr val="FF5050"/>
    <a:srgbClr val="FFFBCA"/>
    <a:srgbClr val="E7E208"/>
    <a:srgbClr val="EA4D3C"/>
    <a:srgbClr val="FF993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2" autoAdjust="0"/>
  </p:normalViewPr>
  <p:slideViewPr>
    <p:cSldViewPr>
      <p:cViewPr>
        <p:scale>
          <a:sx n="80" d="100"/>
          <a:sy n="80" d="100"/>
        </p:scale>
        <p:origin x="55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1/25/2021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3</a:t>
            </a:fld>
            <a:endParaRPr lang="en-US"/>
          </a:p>
        </p:txBody>
      </p:sp>
    </p:spTree>
    <p:extLst>
      <p:ext uri="{BB962C8B-B14F-4D97-AF65-F5344CB8AC3E}">
        <p14:creationId xmlns:p14="http://schemas.microsoft.com/office/powerpoint/2010/main" val="951977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19</a:t>
            </a:fld>
            <a:endParaRPr lang="en-US"/>
          </a:p>
        </p:txBody>
      </p:sp>
    </p:spTree>
    <p:extLst>
      <p:ext uri="{BB962C8B-B14F-4D97-AF65-F5344CB8AC3E}">
        <p14:creationId xmlns:p14="http://schemas.microsoft.com/office/powerpoint/2010/main" val="188633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4</a:t>
            </a:fld>
            <a:endParaRPr lang="en-US"/>
          </a:p>
        </p:txBody>
      </p:sp>
    </p:spTree>
    <p:extLst>
      <p:ext uri="{BB962C8B-B14F-4D97-AF65-F5344CB8AC3E}">
        <p14:creationId xmlns:p14="http://schemas.microsoft.com/office/powerpoint/2010/main" val="2270295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5</a:t>
            </a:fld>
            <a:endParaRPr lang="en-US"/>
          </a:p>
        </p:txBody>
      </p:sp>
    </p:spTree>
    <p:extLst>
      <p:ext uri="{BB962C8B-B14F-4D97-AF65-F5344CB8AC3E}">
        <p14:creationId xmlns:p14="http://schemas.microsoft.com/office/powerpoint/2010/main" val="3546198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6</a:t>
            </a:fld>
            <a:endParaRPr lang="en-US"/>
          </a:p>
        </p:txBody>
      </p:sp>
    </p:spTree>
    <p:extLst>
      <p:ext uri="{BB962C8B-B14F-4D97-AF65-F5344CB8AC3E}">
        <p14:creationId xmlns:p14="http://schemas.microsoft.com/office/powerpoint/2010/main" val="424598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7</a:t>
            </a:fld>
            <a:endParaRPr lang="en-US"/>
          </a:p>
        </p:txBody>
      </p:sp>
    </p:spTree>
    <p:extLst>
      <p:ext uri="{BB962C8B-B14F-4D97-AF65-F5344CB8AC3E}">
        <p14:creationId xmlns:p14="http://schemas.microsoft.com/office/powerpoint/2010/main" val="111057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8</a:t>
            </a:fld>
            <a:endParaRPr lang="en-US"/>
          </a:p>
        </p:txBody>
      </p:sp>
    </p:spTree>
    <p:extLst>
      <p:ext uri="{BB962C8B-B14F-4D97-AF65-F5344CB8AC3E}">
        <p14:creationId xmlns:p14="http://schemas.microsoft.com/office/powerpoint/2010/main" val="944823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9</a:t>
            </a:fld>
            <a:endParaRPr lang="en-US"/>
          </a:p>
        </p:txBody>
      </p:sp>
    </p:spTree>
    <p:extLst>
      <p:ext uri="{BB962C8B-B14F-4D97-AF65-F5344CB8AC3E}">
        <p14:creationId xmlns:p14="http://schemas.microsoft.com/office/powerpoint/2010/main" val="171674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10</a:t>
            </a:fld>
            <a:endParaRPr lang="en-US"/>
          </a:p>
        </p:txBody>
      </p:sp>
    </p:spTree>
    <p:extLst>
      <p:ext uri="{BB962C8B-B14F-4D97-AF65-F5344CB8AC3E}">
        <p14:creationId xmlns:p14="http://schemas.microsoft.com/office/powerpoint/2010/main" val="3605514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16</a:t>
            </a:fld>
            <a:endParaRPr lang="en-US"/>
          </a:p>
        </p:txBody>
      </p:sp>
    </p:spTree>
    <p:extLst>
      <p:ext uri="{BB962C8B-B14F-4D97-AF65-F5344CB8AC3E}">
        <p14:creationId xmlns:p14="http://schemas.microsoft.com/office/powerpoint/2010/main" val="67244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383EE-90B1-4EEE-B5B6-CDFD959A62D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383EE-90B1-4EEE-B5B6-CDFD959A62D4}" type="datetimeFigureOut">
              <a:rPr lang="en-US" smtClean="0"/>
              <a:pPr/>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383EE-90B1-4EEE-B5B6-CDFD959A62D4}" type="datetimeFigureOut">
              <a:rPr lang="en-US" smtClean="0"/>
              <a:pPr/>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383EE-90B1-4EEE-B5B6-CDFD959A62D4}" type="datetimeFigureOut">
              <a:rPr lang="en-US" smtClean="0"/>
              <a:pPr/>
              <a:t>1/25/2021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audio" Target="../media/audio8.wav"/></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5.png"/><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audio" Target="../media/audio6.wav"/></Relationships>
</file>

<file path=ppt/slides/_rels/slide1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4.xml"/></Relationships>
</file>

<file path=ppt/slides/_rels/slide1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6.xml"/></Relationships>
</file>

<file path=ppt/slides/_rels/slide1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28.xml"/></Relationships>
</file>

<file path=ppt/slides/_rels/slide15.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0.xml"/></Relationships>
</file>

<file path=ppt/slides/_rels/slide1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32.xml"/><Relationship Id="rId4" Type="http://schemas.openxmlformats.org/officeDocument/2006/relationships/slide" Target="slide33.xml"/></Relationships>
</file>

<file path=ppt/slides/_rels/slide1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5.xml"/></Relationships>
</file>

<file path=ppt/slides/_rels/slide1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6.xml"/></Relationships>
</file>

<file path=ppt/slides/_rels/slide19.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38.xml"/><Relationship Id="rId4" Type="http://schemas.openxmlformats.org/officeDocument/2006/relationships/slide" Target="slide39.xml"/></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1.xml"/></Relationships>
</file>

<file path=ppt/slides/_rels/slide2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42.xml"/></Relationships>
</file>

<file path=ppt/slides/_rels/slide2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8.png"/><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audio" Target="../media/audio5.wav"/><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audio" Target="../media/audio6.wav"/></Relationships>
</file>

<file path=ppt/slides/_rels/slide4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audio" Target="../media/audio9.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edunet.com/" TargetMode="Externa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audio" Target="../media/audio6.wav"/><Relationship Id="rId4"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audio" Target="../media/audio6.wav"/></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3.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audio" Target="../media/audio7.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877529" y="170733"/>
            <a:ext cx="7162800" cy="1182210"/>
          </a:xfrm>
          <a:prstGeom prst="rect">
            <a:avLst/>
          </a:prstGeom>
        </p:spPr>
      </p:pic>
      <p:sp>
        <p:nvSpPr>
          <p:cNvPr id="8" name="TextBox 7"/>
          <p:cNvSpPr txBox="1"/>
          <p:nvPr/>
        </p:nvSpPr>
        <p:spPr>
          <a:xfrm>
            <a:off x="6096000" y="3025009"/>
            <a:ext cx="3048000" cy="1384995"/>
          </a:xfrm>
          <a:prstGeom prst="rect">
            <a:avLst/>
          </a:prstGeom>
          <a:solidFill>
            <a:srgbClr val="C00000"/>
          </a:solidFill>
        </p:spPr>
        <p:txBody>
          <a:bodyPr wrap="square" rtlCol="0">
            <a:spAutoFit/>
          </a:bodyPr>
          <a:lstStyle/>
          <a:p>
            <a:pPr algn="r"/>
            <a:r>
              <a:rPr lang="ar-BH" sz="2800" b="1" dirty="0">
                <a:solidFill>
                  <a:schemeClr val="bg1"/>
                </a:solidFill>
                <a:latin typeface="Sakkal Majalla" panose="02000000000000000000" pitchFamily="2" charset="-78"/>
                <a:cs typeface="Sakkal Majalla" panose="02000000000000000000" pitchFamily="2" charset="-78"/>
              </a:rPr>
              <a:t>  مقدمة في البنوك والعمليات المصرفية</a:t>
            </a:r>
          </a:p>
          <a:p>
            <a:pPr algn="r"/>
            <a:r>
              <a:rPr lang="ar-BH" sz="2800" b="1" dirty="0">
                <a:solidFill>
                  <a:schemeClr val="bg1"/>
                </a:solidFill>
                <a:latin typeface="Sakkal Majalla" panose="02000000000000000000" pitchFamily="2" charset="-78"/>
                <a:cs typeface="Sakkal Majalla" panose="02000000000000000000" pitchFamily="2" charset="-78"/>
              </a:rPr>
              <a:t>    بنك 211 / 804</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9" name="Rectangle 8"/>
          <p:cNvSpPr/>
          <p:nvPr/>
        </p:nvSpPr>
        <p:spPr>
          <a:xfrm>
            <a:off x="-609600" y="6550223"/>
            <a:ext cx="4508501" cy="307777"/>
          </a:xfrm>
          <a:prstGeom prst="rect">
            <a:avLst/>
          </a:prstGeom>
        </p:spPr>
        <p:txBody>
          <a:bodyPr wrap="square">
            <a:spAutoFit/>
          </a:bodyPr>
          <a:lstStyle/>
          <a:p>
            <a:pPr algn="ctr"/>
            <a:r>
              <a:rPr lang="ar-BH" sz="1400" b="1" dirty="0" smtClean="0"/>
              <a:t>الصف</a:t>
            </a:r>
            <a:r>
              <a:rPr lang="ar-BH" sz="1400" dirty="0"/>
              <a:t>:  الثالث                   </a:t>
            </a:r>
            <a:r>
              <a:rPr lang="ar-BH" sz="1400" b="1" dirty="0"/>
              <a:t>الصفحة</a:t>
            </a:r>
            <a:r>
              <a:rPr lang="ar-BH" sz="1400" dirty="0"/>
              <a:t>: </a:t>
            </a:r>
            <a:r>
              <a:rPr lang="ar-BH" sz="1400" dirty="0" smtClean="0"/>
              <a:t>46-51</a:t>
            </a:r>
            <a:endParaRPr lang="en-US" sz="1400" dirty="0"/>
          </a:p>
        </p:txBody>
      </p:sp>
      <p:pic>
        <p:nvPicPr>
          <p:cNvPr id="3" name="Picture 2"/>
          <p:cNvPicPr>
            <a:picLocks noChangeAspect="1"/>
          </p:cNvPicPr>
          <p:nvPr/>
        </p:nvPicPr>
        <p:blipFill>
          <a:blip r:embed="rId5"/>
          <a:stretch>
            <a:fillRect/>
          </a:stretch>
        </p:blipFill>
        <p:spPr>
          <a:xfrm>
            <a:off x="1225376" y="1352943"/>
            <a:ext cx="3576453" cy="2251841"/>
          </a:xfrm>
          <a:prstGeom prst="rect">
            <a:avLst/>
          </a:prstGeom>
        </p:spPr>
      </p:pic>
      <p:pic>
        <p:nvPicPr>
          <p:cNvPr id="10" name="Picture 9"/>
          <p:cNvPicPr>
            <a:picLocks noChangeAspect="1"/>
          </p:cNvPicPr>
          <p:nvPr/>
        </p:nvPicPr>
        <p:blipFill>
          <a:blip r:embed="rId6"/>
          <a:stretch>
            <a:fillRect/>
          </a:stretch>
        </p:blipFill>
        <p:spPr>
          <a:xfrm>
            <a:off x="685800" y="2237403"/>
            <a:ext cx="5157788" cy="434520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cxnSp>
        <p:nvCxnSpPr>
          <p:cNvPr id="11" name="Straight Connector 10"/>
          <p:cNvCxnSpPr/>
          <p:nvPr/>
        </p:nvCxnSpPr>
        <p:spPr>
          <a:xfrm flipV="1">
            <a:off x="1" y="6423290"/>
            <a:ext cx="9143999" cy="537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55260" y="6459794"/>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744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lowchart: Manual Input 37"/>
          <p:cNvSpPr/>
          <p:nvPr/>
        </p:nvSpPr>
        <p:spPr>
          <a:xfrm>
            <a:off x="3657600" y="68037"/>
            <a:ext cx="3621644" cy="1261229"/>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3000" b="1" dirty="0" smtClean="0">
                <a:solidFill>
                  <a:schemeClr val="bg1"/>
                </a:solidFill>
                <a:latin typeface="Sakkal Majalla" panose="02000000000000000000" pitchFamily="2" charset="-78"/>
                <a:cs typeface="Sakkal Majalla" panose="02000000000000000000" pitchFamily="2" charset="-78"/>
              </a:rPr>
              <a:t>مكانة مملكة البحرين في مجال الصيرفة الإسلامية</a:t>
            </a:r>
          </a:p>
        </p:txBody>
      </p:sp>
      <p:sp>
        <p:nvSpPr>
          <p:cNvPr id="26" name="Rectangle 25"/>
          <p:cNvSpPr/>
          <p:nvPr/>
        </p:nvSpPr>
        <p:spPr>
          <a:xfrm>
            <a:off x="882445" y="4954543"/>
            <a:ext cx="7652138" cy="400110"/>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r" rtl="1">
              <a:buClr>
                <a:srgbClr val="FF0000"/>
              </a:buClr>
            </a:pPr>
            <a:r>
              <a:rPr lang="ar-BH" sz="2000" b="1" dirty="0">
                <a:latin typeface="Sakkal Majalla" panose="02000000000000000000" pitchFamily="2" charset="-78"/>
                <a:cs typeface="Sakkal Majalla" panose="02000000000000000000" pitchFamily="2" charset="-78"/>
              </a:rPr>
              <a:t>ساهمت مملكة البحرين بدفع عجلة نمو العمل المصرفي الإسلامي بشكل كبير من خلال:</a:t>
            </a:r>
          </a:p>
        </p:txBody>
      </p:sp>
      <p:sp>
        <p:nvSpPr>
          <p:cNvPr id="3" name="Rectangle 2"/>
          <p:cNvSpPr/>
          <p:nvPr/>
        </p:nvSpPr>
        <p:spPr>
          <a:xfrm>
            <a:off x="2963766" y="1450241"/>
            <a:ext cx="5602772" cy="1015663"/>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r" rtl="1">
              <a:buClr>
                <a:srgbClr val="FF0000"/>
              </a:buClr>
            </a:pPr>
            <a:r>
              <a:rPr lang="ar-BH" sz="2000" b="1" dirty="0">
                <a:latin typeface="Sakkal Majalla" panose="02000000000000000000" pitchFamily="2" charset="-78"/>
                <a:cs typeface="Sakkal Majalla" panose="02000000000000000000" pitchFamily="2" charset="-78"/>
              </a:rPr>
              <a:t>تعتبر مملكة البحرين المركز المالي الرائد في منطقة الخليج العربي والشرق </a:t>
            </a:r>
            <a:r>
              <a:rPr lang="ar-BH" sz="2000" b="1" dirty="0" smtClean="0">
                <a:latin typeface="Sakkal Majalla" panose="02000000000000000000" pitchFamily="2" charset="-78"/>
                <a:cs typeface="Sakkal Majalla" panose="02000000000000000000" pitchFamily="2" charset="-78"/>
              </a:rPr>
              <a:t>الأوسط في مجال الصيرفة الإسلامية، حيث </a:t>
            </a:r>
            <a:r>
              <a:rPr lang="ar-BH" sz="2000" b="1" dirty="0">
                <a:latin typeface="Sakkal Majalla" panose="02000000000000000000" pitchFamily="2" charset="-78"/>
                <a:cs typeface="Sakkal Majalla" panose="02000000000000000000" pitchFamily="2" charset="-78"/>
              </a:rPr>
              <a:t>تحتضن  العديد من المصارف والمؤسسات المالية الإسلامية بسبب</a:t>
            </a:r>
            <a:r>
              <a:rPr lang="ar-BH" sz="2000" b="1" dirty="0" smtClean="0">
                <a:latin typeface="Sakkal Majalla" panose="02000000000000000000" pitchFamily="2" charset="-78"/>
                <a:cs typeface="Sakkal Majalla" panose="02000000000000000000" pitchFamily="2" charset="-78"/>
              </a:rPr>
              <a:t>:</a:t>
            </a:r>
            <a:endParaRPr lang="ar-BH" sz="2000" b="1" dirty="0">
              <a:latin typeface="Sakkal Majalla" panose="02000000000000000000" pitchFamily="2" charset="-78"/>
              <a:cs typeface="Sakkal Majalla" panose="02000000000000000000" pitchFamily="2" charset="-78"/>
            </a:endParaRPr>
          </a:p>
        </p:txBody>
      </p:sp>
      <p:sp>
        <p:nvSpPr>
          <p:cNvPr id="15" name="Rectangle 14"/>
          <p:cNvSpPr/>
          <p:nvPr/>
        </p:nvSpPr>
        <p:spPr>
          <a:xfrm>
            <a:off x="4249485" y="2489601"/>
            <a:ext cx="4317053" cy="2400657"/>
          </a:xfrm>
          <a:prstGeom prst="rect">
            <a:avLst/>
          </a:prstGeom>
        </p:spPr>
        <p:txBody>
          <a:bodyPr wrap="square">
            <a:spAutoFit/>
          </a:bodyPr>
          <a:lstStyle/>
          <a:p>
            <a:pPr marL="342900" indent="-342900" algn="justLow" rtl="1">
              <a:lnSpc>
                <a:spcPct val="150000"/>
              </a:lnSpc>
              <a:buClr>
                <a:srgbClr val="FF0000"/>
              </a:buClr>
              <a:buBlip>
                <a:blip r:embed="rId5"/>
              </a:buBlip>
            </a:pPr>
            <a:r>
              <a:rPr lang="ar-BH" sz="2000" dirty="0" smtClean="0">
                <a:latin typeface="Sakkal Majalla" panose="02000000000000000000" pitchFamily="2" charset="-78"/>
                <a:cs typeface="Sakkal Majalla" panose="02000000000000000000" pitchFamily="2" charset="-78"/>
              </a:rPr>
              <a:t>تتمتع </a:t>
            </a:r>
            <a:r>
              <a:rPr lang="ar-BH" sz="2000" dirty="0">
                <a:latin typeface="Sakkal Majalla" panose="02000000000000000000" pitchFamily="2" charset="-78"/>
                <a:cs typeface="Sakkal Majalla" panose="02000000000000000000" pitchFamily="2" charset="-78"/>
              </a:rPr>
              <a:t>ببيئة عمل جاذبة.</a:t>
            </a:r>
          </a:p>
          <a:p>
            <a:pPr marL="342900" indent="-342900" algn="justLow" rtl="1">
              <a:lnSpc>
                <a:spcPct val="150000"/>
              </a:lnSpc>
              <a:buClr>
                <a:srgbClr val="FF0000"/>
              </a:buClr>
              <a:buBlip>
                <a:blip r:embed="rId5"/>
              </a:buBlip>
            </a:pPr>
            <a:r>
              <a:rPr lang="ar-BH" sz="2000" dirty="0">
                <a:latin typeface="Sakkal Majalla" panose="02000000000000000000" pitchFamily="2" charset="-78"/>
                <a:cs typeface="Sakkal Majalla" panose="02000000000000000000" pitchFamily="2" charset="-78"/>
              </a:rPr>
              <a:t>وجود نظام </a:t>
            </a:r>
            <a:r>
              <a:rPr lang="ar-BH" sz="2000" dirty="0" err="1">
                <a:latin typeface="Sakkal Majalla" panose="02000000000000000000" pitchFamily="2" charset="-78"/>
                <a:cs typeface="Sakkal Majalla" panose="02000000000000000000" pitchFamily="2" charset="-78"/>
              </a:rPr>
              <a:t>حوكمة</a:t>
            </a:r>
            <a:r>
              <a:rPr lang="ar-BH" sz="2000" dirty="0">
                <a:latin typeface="Sakkal Majalla" panose="02000000000000000000" pitchFamily="2" charset="-78"/>
                <a:cs typeface="Sakkal Majalla" panose="02000000000000000000" pitchFamily="2" charset="-78"/>
              </a:rPr>
              <a:t> متين.</a:t>
            </a:r>
          </a:p>
          <a:p>
            <a:pPr marL="342900" indent="-342900" algn="justLow" rtl="1">
              <a:lnSpc>
                <a:spcPct val="150000"/>
              </a:lnSpc>
              <a:buClr>
                <a:srgbClr val="FF0000"/>
              </a:buClr>
              <a:buBlip>
                <a:blip r:embed="rId5"/>
              </a:buBlip>
            </a:pPr>
            <a:r>
              <a:rPr lang="ar-BH" sz="2000" dirty="0">
                <a:latin typeface="Sakkal Majalla" panose="02000000000000000000" pitchFamily="2" charset="-78"/>
                <a:cs typeface="Sakkal Majalla" panose="02000000000000000000" pitchFamily="2" charset="-78"/>
              </a:rPr>
              <a:t>إطار عمل تنظيمي شامل.</a:t>
            </a:r>
          </a:p>
          <a:p>
            <a:pPr marL="342900" indent="-342900" algn="justLow" rtl="1">
              <a:lnSpc>
                <a:spcPct val="150000"/>
              </a:lnSpc>
              <a:buClr>
                <a:srgbClr val="FF0000"/>
              </a:buClr>
              <a:buBlip>
                <a:blip r:embed="rId5"/>
              </a:buBlip>
            </a:pPr>
            <a:r>
              <a:rPr lang="ar-BH" sz="2000" dirty="0">
                <a:latin typeface="Sakkal Majalla" panose="02000000000000000000" pitchFamily="2" charset="-78"/>
                <a:cs typeface="Sakkal Majalla" panose="02000000000000000000" pitchFamily="2" charset="-78"/>
              </a:rPr>
              <a:t>قوانين وتشريعات رقابية دولية.</a:t>
            </a:r>
          </a:p>
          <a:p>
            <a:pPr marL="342900" indent="-342900" algn="justLow" rtl="1">
              <a:lnSpc>
                <a:spcPct val="150000"/>
              </a:lnSpc>
              <a:buClr>
                <a:srgbClr val="FF0000"/>
              </a:buClr>
              <a:buBlip>
                <a:blip r:embed="rId5"/>
              </a:buBlip>
            </a:pPr>
            <a:r>
              <a:rPr lang="ar-BH" sz="2000" dirty="0">
                <a:latin typeface="Sakkal Majalla" panose="02000000000000000000" pitchFamily="2" charset="-78"/>
                <a:cs typeface="Sakkal Majalla" panose="02000000000000000000" pitchFamily="2" charset="-78"/>
              </a:rPr>
              <a:t>قوى عاملة مدربة ومؤهلة.</a:t>
            </a:r>
          </a:p>
        </p:txBody>
      </p:sp>
      <p:sp>
        <p:nvSpPr>
          <p:cNvPr id="20" name="Rectangle 19"/>
          <p:cNvSpPr/>
          <p:nvPr/>
        </p:nvSpPr>
        <p:spPr>
          <a:xfrm>
            <a:off x="1122932" y="5388606"/>
            <a:ext cx="7006489" cy="1015663"/>
          </a:xfrm>
          <a:prstGeom prst="rect">
            <a:avLst/>
          </a:prstGeom>
          <a:solidFill>
            <a:srgbClr val="FFFDE7"/>
          </a:solidFill>
        </p:spPr>
        <p:txBody>
          <a:bodyPr wrap="square">
            <a:spAutoFit/>
          </a:bodyPr>
          <a:lstStyle/>
          <a:p>
            <a:pPr marL="342900" indent="-342900" algn="justLow" rtl="1">
              <a:buClr>
                <a:srgbClr val="FF0000"/>
              </a:buClr>
              <a:buBlip>
                <a:blip r:embed="rId5"/>
              </a:buBlip>
            </a:pPr>
            <a:r>
              <a:rPr lang="ar-BH" sz="2000" dirty="0" smtClean="0">
                <a:latin typeface="Sakkal Majalla" panose="02000000000000000000" pitchFamily="2" charset="-78"/>
                <a:cs typeface="Sakkal Majalla" panose="02000000000000000000" pitchFamily="2" charset="-78"/>
              </a:rPr>
              <a:t>إنشاء العديد من المؤسسات والهيئات الدولية الداعمة للصيرفة الإسلامية.</a:t>
            </a:r>
            <a:endParaRPr lang="ar-BH" sz="2000" dirty="0">
              <a:latin typeface="Sakkal Majalla" panose="02000000000000000000" pitchFamily="2" charset="-78"/>
              <a:cs typeface="Sakkal Majalla" panose="02000000000000000000" pitchFamily="2" charset="-78"/>
            </a:endParaRPr>
          </a:p>
          <a:p>
            <a:pPr marL="342900" indent="-342900" algn="justLow" rtl="1">
              <a:buClr>
                <a:srgbClr val="FF0000"/>
              </a:buClr>
              <a:buBlip>
                <a:blip r:embed="rId5"/>
              </a:buBlip>
            </a:pPr>
            <a:r>
              <a:rPr lang="ar-BH" sz="2000" dirty="0" smtClean="0">
                <a:latin typeface="Sakkal Majalla" panose="02000000000000000000" pitchFamily="2" charset="-78"/>
                <a:cs typeface="Sakkal Majalla" panose="02000000000000000000" pitchFamily="2" charset="-78"/>
              </a:rPr>
              <a:t>احتضان العديد من المؤتمرات والندوات وورش عمل الصيرفة الإسلامية.</a:t>
            </a:r>
            <a:endParaRPr lang="ar-BH" sz="2000" dirty="0">
              <a:latin typeface="Sakkal Majalla" panose="02000000000000000000" pitchFamily="2" charset="-78"/>
              <a:cs typeface="Sakkal Majalla" panose="02000000000000000000" pitchFamily="2" charset="-78"/>
            </a:endParaRPr>
          </a:p>
          <a:p>
            <a:pPr marL="342900" indent="-342900" algn="justLow" rtl="1">
              <a:buClr>
                <a:srgbClr val="FF0000"/>
              </a:buClr>
              <a:buBlip>
                <a:blip r:embed="rId5"/>
              </a:buBlip>
            </a:pPr>
            <a:r>
              <a:rPr lang="ar-BH" sz="2000" dirty="0" smtClean="0">
                <a:latin typeface="Sakkal Majalla" panose="02000000000000000000" pitchFamily="2" charset="-78"/>
                <a:cs typeface="Sakkal Majalla" panose="02000000000000000000" pitchFamily="2" charset="-78"/>
              </a:rPr>
              <a:t>طرح برامج تعليمية وتدريبية لتوفير كوادر مؤهلة للنهوض بالصيرفة الإسلامية.</a:t>
            </a:r>
            <a:endParaRPr lang="ar-BH" sz="2000" dirty="0">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6"/>
          <a:stretch>
            <a:fillRect/>
          </a:stretch>
        </p:blipFill>
        <p:spPr>
          <a:xfrm>
            <a:off x="36064" y="0"/>
            <a:ext cx="2173736" cy="2231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2" name="Straight Connector 11"/>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339224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2000"/>
                                        <p:tgtEl>
                                          <p:spTgt spid="38"/>
                                        </p:tgtEl>
                                      </p:cBhvr>
                                    </p:animEffect>
                                    <p:anim calcmode="lin" valueType="num">
                                      <p:cBhvr>
                                        <p:cTn id="8" dur="2000" fill="hold"/>
                                        <p:tgtEl>
                                          <p:spTgt spid="38"/>
                                        </p:tgtEl>
                                        <p:attrNameLst>
                                          <p:attrName>ppt_w</p:attrName>
                                        </p:attrNameLst>
                                      </p:cBhvr>
                                      <p:tavLst>
                                        <p:tav tm="0" fmla="#ppt_w*sin(2.5*pi*$)">
                                          <p:val>
                                            <p:fltVal val="0"/>
                                          </p:val>
                                        </p:tav>
                                        <p:tav tm="100000">
                                          <p:val>
                                            <p:fltVal val="1"/>
                                          </p:val>
                                        </p:tav>
                                      </p:tavLst>
                                    </p:anim>
                                    <p:anim calcmode="lin" valueType="num">
                                      <p:cBhvr>
                                        <p:cTn id="9" dur="2000" fill="hold"/>
                                        <p:tgtEl>
                                          <p:spTgt spid="3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subTnLst>
                                    <p:audio>
                                      <p:cMediaNode>
                                        <p:cTn display="0" masterRel="sameClick">
                                          <p:stCondLst>
                                            <p:cond evt="begin" delay="0">
                                              <p:tn val="12"/>
                                            </p:cond>
                                          </p:stCondLst>
                                          <p:endCondLst>
                                            <p:cond evt="onStopAudio" delay="0">
                                              <p:tgtEl>
                                                <p:sldTgt/>
                                              </p:tgtEl>
                                            </p:cond>
                                          </p:endCondLst>
                                        </p:cTn>
                                        <p:tgtEl>
                                          <p:sndTgt r:embed="rId4" name="explode.wav"/>
                                        </p:tgtEl>
                                      </p:cMediaNode>
                                    </p:audio>
                                  </p:sub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1000"/>
                                        <p:tgtEl>
                                          <p:spTgt spid="15">
                                            <p:txEl>
                                              <p:pRg st="0" end="0"/>
                                            </p:txEl>
                                          </p:spTgt>
                                        </p:tgtEl>
                                      </p:cBhvr>
                                    </p:animEffect>
                                    <p:anim calcmode="lin" valueType="num">
                                      <p:cBhvr>
                                        <p:cTn id="4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xEl>
                                              <p:pRg st="1" end="1"/>
                                            </p:txEl>
                                          </p:spTgt>
                                        </p:tgtEl>
                                        <p:attrNameLst>
                                          <p:attrName>style.visibility</p:attrName>
                                        </p:attrNameLst>
                                      </p:cBhvr>
                                      <p:to>
                                        <p:strVal val="visible"/>
                                      </p:to>
                                    </p:set>
                                    <p:animEffect transition="in" filter="fade">
                                      <p:cBhvr>
                                        <p:cTn id="49" dur="1000"/>
                                        <p:tgtEl>
                                          <p:spTgt spid="15">
                                            <p:txEl>
                                              <p:pRg st="1" end="1"/>
                                            </p:txEl>
                                          </p:spTgt>
                                        </p:tgtEl>
                                      </p:cBhvr>
                                    </p:animEffect>
                                    <p:anim calcmode="lin" valueType="num">
                                      <p:cBhvr>
                                        <p:cTn id="5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
                                            <p:txEl>
                                              <p:pRg st="2" end="2"/>
                                            </p:txEl>
                                          </p:spTgt>
                                        </p:tgtEl>
                                        <p:attrNameLst>
                                          <p:attrName>style.visibility</p:attrName>
                                        </p:attrNameLst>
                                      </p:cBhvr>
                                      <p:to>
                                        <p:strVal val="visible"/>
                                      </p:to>
                                    </p:set>
                                    <p:animEffect transition="in" filter="fade">
                                      <p:cBhvr>
                                        <p:cTn id="56" dur="1000"/>
                                        <p:tgtEl>
                                          <p:spTgt spid="15">
                                            <p:txEl>
                                              <p:pRg st="2" end="2"/>
                                            </p:txEl>
                                          </p:spTgt>
                                        </p:tgtEl>
                                      </p:cBhvr>
                                    </p:animEffect>
                                    <p:anim calcmode="lin" valueType="num">
                                      <p:cBhvr>
                                        <p:cTn id="57"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xEl>
                                              <p:pRg st="3" end="3"/>
                                            </p:txEl>
                                          </p:spTgt>
                                        </p:tgtEl>
                                        <p:attrNameLst>
                                          <p:attrName>style.visibility</p:attrName>
                                        </p:attrNameLst>
                                      </p:cBhvr>
                                      <p:to>
                                        <p:strVal val="visible"/>
                                      </p:to>
                                    </p:set>
                                    <p:animEffect transition="in" filter="fade">
                                      <p:cBhvr>
                                        <p:cTn id="63" dur="1000"/>
                                        <p:tgtEl>
                                          <p:spTgt spid="15">
                                            <p:txEl>
                                              <p:pRg st="3" end="3"/>
                                            </p:txEl>
                                          </p:spTgt>
                                        </p:tgtEl>
                                      </p:cBhvr>
                                    </p:animEffect>
                                    <p:anim calcmode="lin" valueType="num">
                                      <p:cBhvr>
                                        <p:cTn id="64"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5">
                                            <p:txEl>
                                              <p:pRg st="4" end="4"/>
                                            </p:txEl>
                                          </p:spTgt>
                                        </p:tgtEl>
                                        <p:attrNameLst>
                                          <p:attrName>style.visibility</p:attrName>
                                        </p:attrNameLst>
                                      </p:cBhvr>
                                      <p:to>
                                        <p:strVal val="visible"/>
                                      </p:to>
                                    </p:set>
                                    <p:animEffect transition="in" filter="fade">
                                      <p:cBhvr>
                                        <p:cTn id="70" dur="1000"/>
                                        <p:tgtEl>
                                          <p:spTgt spid="15">
                                            <p:txEl>
                                              <p:pRg st="4" end="4"/>
                                            </p:txEl>
                                          </p:spTgt>
                                        </p:tgtEl>
                                      </p:cBhvr>
                                    </p:animEffect>
                                    <p:anim calcmode="lin" valueType="num">
                                      <p:cBhvr>
                                        <p:cTn id="71"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80">
                                          <p:stCondLst>
                                            <p:cond delay="0"/>
                                          </p:stCondLst>
                                        </p:cTn>
                                        <p:tgtEl>
                                          <p:spTgt spid="26"/>
                                        </p:tgtEl>
                                      </p:cBhvr>
                                    </p:animEffect>
                                    <p:anim calcmode="lin" valueType="num">
                                      <p:cBhvr>
                                        <p:cTn id="7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3" dur="26">
                                          <p:stCondLst>
                                            <p:cond delay="650"/>
                                          </p:stCondLst>
                                        </p:cTn>
                                        <p:tgtEl>
                                          <p:spTgt spid="26"/>
                                        </p:tgtEl>
                                      </p:cBhvr>
                                      <p:to x="100000" y="60000"/>
                                    </p:animScale>
                                    <p:animScale>
                                      <p:cBhvr>
                                        <p:cTn id="84" dur="166" decel="50000">
                                          <p:stCondLst>
                                            <p:cond delay="676"/>
                                          </p:stCondLst>
                                        </p:cTn>
                                        <p:tgtEl>
                                          <p:spTgt spid="26"/>
                                        </p:tgtEl>
                                      </p:cBhvr>
                                      <p:to x="100000" y="100000"/>
                                    </p:animScale>
                                    <p:animScale>
                                      <p:cBhvr>
                                        <p:cTn id="85" dur="26">
                                          <p:stCondLst>
                                            <p:cond delay="1312"/>
                                          </p:stCondLst>
                                        </p:cTn>
                                        <p:tgtEl>
                                          <p:spTgt spid="26"/>
                                        </p:tgtEl>
                                      </p:cBhvr>
                                      <p:to x="100000" y="80000"/>
                                    </p:animScale>
                                    <p:animScale>
                                      <p:cBhvr>
                                        <p:cTn id="86" dur="166" decel="50000">
                                          <p:stCondLst>
                                            <p:cond delay="1338"/>
                                          </p:stCondLst>
                                        </p:cTn>
                                        <p:tgtEl>
                                          <p:spTgt spid="26"/>
                                        </p:tgtEl>
                                      </p:cBhvr>
                                      <p:to x="100000" y="100000"/>
                                    </p:animScale>
                                    <p:animScale>
                                      <p:cBhvr>
                                        <p:cTn id="87" dur="26">
                                          <p:stCondLst>
                                            <p:cond delay="1642"/>
                                          </p:stCondLst>
                                        </p:cTn>
                                        <p:tgtEl>
                                          <p:spTgt spid="26"/>
                                        </p:tgtEl>
                                      </p:cBhvr>
                                      <p:to x="100000" y="90000"/>
                                    </p:animScale>
                                    <p:animScale>
                                      <p:cBhvr>
                                        <p:cTn id="88" dur="166" decel="50000">
                                          <p:stCondLst>
                                            <p:cond delay="1668"/>
                                          </p:stCondLst>
                                        </p:cTn>
                                        <p:tgtEl>
                                          <p:spTgt spid="26"/>
                                        </p:tgtEl>
                                      </p:cBhvr>
                                      <p:to x="100000" y="100000"/>
                                    </p:animScale>
                                    <p:animScale>
                                      <p:cBhvr>
                                        <p:cTn id="89" dur="26">
                                          <p:stCondLst>
                                            <p:cond delay="1808"/>
                                          </p:stCondLst>
                                        </p:cTn>
                                        <p:tgtEl>
                                          <p:spTgt spid="26"/>
                                        </p:tgtEl>
                                      </p:cBhvr>
                                      <p:to x="100000" y="95000"/>
                                    </p:animScale>
                                    <p:animScale>
                                      <p:cBhvr>
                                        <p:cTn id="90" dur="166" decel="50000">
                                          <p:stCondLst>
                                            <p:cond delay="1834"/>
                                          </p:stCondLst>
                                        </p:cTn>
                                        <p:tgtEl>
                                          <p:spTgt spid="26"/>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barn(inVertical)">
                                      <p:cBhvr>
                                        <p:cTn id="95" dur="5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20">
                                            <p:txEl>
                                              <p:pRg st="0" end="0"/>
                                            </p:txEl>
                                          </p:spTgt>
                                        </p:tgtEl>
                                        <p:attrNameLst>
                                          <p:attrName>style.visibility</p:attrName>
                                        </p:attrNameLst>
                                      </p:cBhvr>
                                      <p:to>
                                        <p:strVal val="visible"/>
                                      </p:to>
                                    </p:set>
                                    <p:animEffect transition="in" filter="fade">
                                      <p:cBhvr>
                                        <p:cTn id="100" dur="1000"/>
                                        <p:tgtEl>
                                          <p:spTgt spid="20">
                                            <p:txEl>
                                              <p:pRg st="0" end="0"/>
                                            </p:txEl>
                                          </p:spTgt>
                                        </p:tgtEl>
                                      </p:cBhvr>
                                    </p:animEffect>
                                    <p:anim calcmode="lin" valueType="num">
                                      <p:cBhvr>
                                        <p:cTn id="101"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02"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20">
                                            <p:txEl>
                                              <p:pRg st="1" end="1"/>
                                            </p:txEl>
                                          </p:spTgt>
                                        </p:tgtEl>
                                        <p:attrNameLst>
                                          <p:attrName>style.visibility</p:attrName>
                                        </p:attrNameLst>
                                      </p:cBhvr>
                                      <p:to>
                                        <p:strVal val="visible"/>
                                      </p:to>
                                    </p:set>
                                    <p:animEffect transition="in" filter="fade">
                                      <p:cBhvr>
                                        <p:cTn id="107" dur="1000"/>
                                        <p:tgtEl>
                                          <p:spTgt spid="20">
                                            <p:txEl>
                                              <p:pRg st="1" end="1"/>
                                            </p:txEl>
                                          </p:spTgt>
                                        </p:tgtEl>
                                      </p:cBhvr>
                                    </p:animEffect>
                                    <p:anim calcmode="lin" valueType="num">
                                      <p:cBhvr>
                                        <p:cTn id="108"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20">
                                            <p:txEl>
                                              <p:pRg st="2" end="2"/>
                                            </p:txEl>
                                          </p:spTgt>
                                        </p:tgtEl>
                                        <p:attrNameLst>
                                          <p:attrName>style.visibility</p:attrName>
                                        </p:attrNameLst>
                                      </p:cBhvr>
                                      <p:to>
                                        <p:strVal val="visible"/>
                                      </p:to>
                                    </p:set>
                                    <p:animEffect transition="in" filter="fade">
                                      <p:cBhvr>
                                        <p:cTn id="114" dur="1000"/>
                                        <p:tgtEl>
                                          <p:spTgt spid="20">
                                            <p:txEl>
                                              <p:pRg st="2" end="2"/>
                                            </p:txEl>
                                          </p:spTgt>
                                        </p:tgtEl>
                                      </p:cBhvr>
                                    </p:animEffect>
                                    <p:anim calcmode="lin" valueType="num">
                                      <p:cBhvr>
                                        <p:cTn id="11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1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6" grpId="0" animBg="1"/>
      <p:bldP spid="3" grpId="0" animBg="1"/>
      <p:bldP spid="15"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66723" y="264142"/>
            <a:ext cx="1530261" cy="868194"/>
          </a:xfrm>
          <a:solidFill>
            <a:srgbClr val="FF0000"/>
          </a:solidFill>
        </p:spPr>
        <p:txBody>
          <a:bodyPr>
            <a:normAutofit fontScale="90000"/>
          </a:bodyPr>
          <a:lstStyle/>
          <a:p>
            <a:r>
              <a:rPr lang="ar-BH" b="1" dirty="0" smtClean="0">
                <a:solidFill>
                  <a:schemeClr val="bg1"/>
                </a:solidFill>
                <a:latin typeface="Sakkal Majalla" panose="02000000000000000000" pitchFamily="2" charset="-78"/>
                <a:cs typeface="Sakkal Majalla" panose="02000000000000000000" pitchFamily="2" charset="-78"/>
              </a:rPr>
              <a:t>التقويم </a:t>
            </a:r>
            <a:endParaRPr lang="en-US" b="1" dirty="0">
              <a:solidFill>
                <a:schemeClr val="bg1"/>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0" y="1283745"/>
            <a:ext cx="9144000" cy="800219"/>
          </a:xfrm>
          <a:prstGeom prst="rect">
            <a:avLst/>
          </a:prstGeom>
          <a:solidFill>
            <a:srgbClr val="FFC000"/>
          </a:solidFill>
          <a:effectLst/>
        </p:spPr>
        <p:txBody>
          <a:bodyPr wrap="square" rtlCol="0">
            <a:spAutoFit/>
          </a:bodyPr>
          <a:lstStyle/>
          <a:p>
            <a:pPr marL="457200" indent="-457200" algn="r" rtl="1">
              <a:buFont typeface="+mj-lt"/>
              <a:buAutoNum type="arabicPeriod"/>
            </a:pPr>
            <a:r>
              <a:rPr lang="ar-BH" sz="2300" b="1" dirty="0" smtClean="0">
                <a:latin typeface="Sakkal Majalla" panose="02000000000000000000" pitchFamily="2" charset="-78"/>
                <a:cs typeface="Sakkal Majalla" panose="02000000000000000000" pitchFamily="2" charset="-78"/>
              </a:rPr>
              <a:t>من </a:t>
            </a:r>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المبادئ التي تقوم عليها الصيرفة الإسلامية :</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5" action="ppaction://hlinksldjump"/>
          </p:cNvPr>
          <p:cNvSpPr/>
          <p:nvPr/>
        </p:nvSpPr>
        <p:spPr>
          <a:xfrm>
            <a:off x="4576122" y="2331646"/>
            <a:ext cx="4306923"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الغرر.</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2" name="Rectangle 1"/>
          <p:cNvSpPr/>
          <p:nvPr/>
        </p:nvSpPr>
        <p:spPr>
          <a:xfrm>
            <a:off x="1659214" y="481695"/>
            <a:ext cx="4424187" cy="461665"/>
          </a:xfrm>
          <a:prstGeom prst="rect">
            <a:avLst/>
          </a:prstGeom>
          <a:solidFill>
            <a:srgbClr val="FF0000"/>
          </a:solidFill>
        </p:spPr>
        <p:txBody>
          <a:bodyPr wrap="square">
            <a:spAutoFit/>
          </a:bodyPr>
          <a:lstStyle/>
          <a:p>
            <a:r>
              <a:rPr lang="ar-BH" sz="2400" b="1" dirty="0" smtClean="0">
                <a:solidFill>
                  <a:schemeClr val="bg1"/>
                </a:solidFill>
                <a:latin typeface="Sakkal Majalla" panose="02000000000000000000" pitchFamily="2" charset="-78"/>
                <a:cs typeface="Sakkal Majalla" panose="02000000000000000000" pitchFamily="2" charset="-78"/>
              </a:rPr>
              <a:t>اختار الإجابة الصحيحة فقط في ما يلي</a:t>
            </a:r>
            <a:r>
              <a:rPr lang="ar-BH" sz="2400" b="1" dirty="0">
                <a:solidFill>
                  <a:schemeClr val="bg1"/>
                </a:solidFill>
                <a:latin typeface="Sakkal Majalla" panose="02000000000000000000" pitchFamily="2" charset="-78"/>
                <a:cs typeface="Sakkal Majalla" panose="02000000000000000000" pitchFamily="2" charset="-78"/>
              </a:rPr>
              <a:t>:</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5" action="ppaction://hlinksldjump"/>
          </p:cNvPr>
          <p:cNvSpPr/>
          <p:nvPr/>
        </p:nvSpPr>
        <p:spPr>
          <a:xfrm>
            <a:off x="3429000" y="3348488"/>
            <a:ext cx="414633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BH" sz="2800" b="1" dirty="0" smtClean="0">
                <a:solidFill>
                  <a:schemeClr val="bg1"/>
                </a:solidFill>
                <a:latin typeface="Sakkal Majalla" panose="02000000000000000000" pitchFamily="2" charset="-78"/>
                <a:cs typeface="Sakkal Majalla" panose="02000000000000000000" pitchFamily="2" charset="-78"/>
              </a:rPr>
              <a:t>المقايضة.</a:t>
            </a:r>
            <a:r>
              <a:rPr lang="ar-BH" sz="3600" b="1" dirty="0" smtClean="0">
                <a:solidFill>
                  <a:schemeClr val="bg1"/>
                </a:solidFill>
                <a:latin typeface="Sakkal Majalla" panose="02000000000000000000" pitchFamily="2" charset="-78"/>
                <a:cs typeface="Sakkal Majalla" panose="02000000000000000000" pitchFamily="2" charset="-78"/>
              </a:rPr>
              <a:t> </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5" action="ppaction://hlinksldjump"/>
          </p:cNvPr>
          <p:cNvSpPr/>
          <p:nvPr/>
        </p:nvSpPr>
        <p:spPr>
          <a:xfrm>
            <a:off x="1828800" y="4311618"/>
            <a:ext cx="478416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الشراء.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6" action="ppaction://hlinksldjump"/>
          </p:cNvPr>
          <p:cNvSpPr/>
          <p:nvPr/>
        </p:nvSpPr>
        <p:spPr>
          <a:xfrm>
            <a:off x="639443" y="5279392"/>
            <a:ext cx="393667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 البيع.</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2" name="Rectangle 11"/>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3" name="Straight Connector 12"/>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29423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wind.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click.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32"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35385"/>
            <a:ext cx="914400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2. من وسائل استثمار الأموال في المصارف الإسلامية:</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4038600" y="2331646"/>
            <a:ext cx="484444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a:t>
            </a:r>
            <a:r>
              <a:rPr lang="ar-BH" sz="2800" b="1" dirty="0">
                <a:solidFill>
                  <a:schemeClr val="bg1"/>
                </a:solidFill>
                <a:latin typeface="Sakkal Majalla" panose="02000000000000000000" pitchFamily="2" charset="-78"/>
                <a:cs typeface="Sakkal Majalla" panose="02000000000000000000" pitchFamily="2" charset="-78"/>
              </a:rPr>
              <a:t> </a:t>
            </a:r>
            <a:r>
              <a:rPr lang="ar-BH" sz="2800" b="1" dirty="0" smtClean="0">
                <a:solidFill>
                  <a:schemeClr val="bg1"/>
                </a:solidFill>
                <a:latin typeface="Sakkal Majalla" panose="02000000000000000000" pitchFamily="2" charset="-78"/>
                <a:cs typeface="Sakkal Majalla" panose="02000000000000000000" pitchFamily="2" charset="-78"/>
              </a:rPr>
              <a:t>منح القروض بفائدة قليلة.</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2971800" y="3348488"/>
            <a:ext cx="460353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BH" sz="2800" b="1" dirty="0" smtClean="0">
                <a:solidFill>
                  <a:schemeClr val="bg1"/>
                </a:solidFill>
                <a:latin typeface="Sakkal Majalla" panose="02000000000000000000" pitchFamily="2" charset="-78"/>
                <a:cs typeface="Sakkal Majalla" panose="02000000000000000000" pitchFamily="2" charset="-78"/>
              </a:rPr>
              <a:t>الاقتراض بفائدة ثابتة.</a:t>
            </a:r>
            <a:r>
              <a:rPr lang="ar-BH" sz="3600" b="1" dirty="0" smtClean="0">
                <a:solidFill>
                  <a:schemeClr val="bg1"/>
                </a:solidFill>
                <a:latin typeface="Sakkal Majalla" panose="02000000000000000000" pitchFamily="2" charset="-78"/>
                <a:cs typeface="Sakkal Majalla" panose="02000000000000000000" pitchFamily="2" charset="-78"/>
              </a:rPr>
              <a:t> </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1524000" y="4311618"/>
            <a:ext cx="508896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err="1" smtClean="0">
                <a:solidFill>
                  <a:schemeClr val="bg1"/>
                </a:solidFill>
                <a:latin typeface="Sakkal Majalla" panose="02000000000000000000" pitchFamily="2" charset="-78"/>
                <a:cs typeface="Sakkal Majalla" panose="02000000000000000000" pitchFamily="2" charset="-78"/>
              </a:rPr>
              <a:t>الاستصناع</a:t>
            </a:r>
            <a:r>
              <a:rPr lang="ar-BH" sz="2800" b="1" dirty="0" smtClean="0">
                <a:solidFill>
                  <a:schemeClr val="bg1"/>
                </a:solidFill>
                <a:latin typeface="Sakkal Majalla" panose="02000000000000000000" pitchFamily="2" charset="-78"/>
                <a:cs typeface="Sakkal Majalla" panose="02000000000000000000" pitchFamily="2" charset="-78"/>
              </a:rPr>
              <a:t>.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330151" y="5279392"/>
            <a:ext cx="4245972"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د- تحمل مخاطر الائتمان.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929600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64" y="1213505"/>
            <a:ext cx="9126477"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3. الفرق بين المصارف الإسلامية والبنوك التقليدية، أن المصارف الإسلامية :</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3505201" y="2124461"/>
            <a:ext cx="535674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تساهم في التنمية الاجتماعية كالزكاة.</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1427871" y="3045834"/>
            <a:ext cx="631124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BH" sz="2800" b="1" dirty="0" smtClean="0">
                <a:solidFill>
                  <a:schemeClr val="bg1"/>
                </a:solidFill>
                <a:latin typeface="Sakkal Majalla" panose="02000000000000000000" pitchFamily="2" charset="-78"/>
                <a:cs typeface="Sakkal Majalla" panose="02000000000000000000" pitchFamily="2" charset="-78"/>
              </a:rPr>
              <a:t>توجد رقابة شرعية وإدارة رقابية داخلية.  </a:t>
            </a:r>
            <a:r>
              <a:rPr lang="ar-BH" sz="3600" b="1" dirty="0" smtClean="0">
                <a:solidFill>
                  <a:schemeClr val="bg1"/>
                </a:solidFill>
                <a:latin typeface="Sakkal Majalla" panose="02000000000000000000" pitchFamily="2" charset="-78"/>
                <a:cs typeface="Sakkal Majalla" panose="02000000000000000000" pitchFamily="2" charset="-78"/>
              </a:rPr>
              <a:t> </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838200" y="4088107"/>
            <a:ext cx="591498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ج- يقوم النظام  على مبادئ البيع.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63090" y="5130380"/>
            <a:ext cx="5423310"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كل ما ذكر صحيح.</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96690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08403"/>
            <a:ext cx="9126477"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4. أول بنك إسلامي تأسس في مملكة البحرين :</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2908956" y="2132904"/>
            <a:ext cx="6194947"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بنك السلام.</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1524000" y="3111250"/>
            <a:ext cx="7010400"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BH" sz="2800" b="1" dirty="0" smtClean="0">
                <a:solidFill>
                  <a:schemeClr val="bg1"/>
                </a:solidFill>
                <a:latin typeface="Sakkal Majalla" panose="02000000000000000000" pitchFamily="2" charset="-78"/>
                <a:cs typeface="Sakkal Majalla" panose="02000000000000000000" pitchFamily="2" charset="-78"/>
              </a:rPr>
              <a:t>بنك  البركة.</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1018800" y="4089596"/>
            <a:ext cx="712939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ج- بنك البحرين الإسلامي.</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419398" y="5060413"/>
            <a:ext cx="6622594"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بنك الإثمار. </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4091400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196" y="1387775"/>
            <a:ext cx="9153099" cy="1154162"/>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5</a:t>
            </a:r>
            <a:r>
              <a:rPr lang="ar-BH" sz="2300" b="1" dirty="0">
                <a:latin typeface="Sakkal Majalla" panose="02000000000000000000" pitchFamily="2" charset="-78"/>
                <a:cs typeface="Sakkal Majalla" panose="02000000000000000000" pitchFamily="2" charset="-78"/>
              </a:rPr>
              <a:t>. من </a:t>
            </a:r>
            <a:r>
              <a:rPr lang="ar-BH" sz="2300" b="1" dirty="0" smtClean="0">
                <a:latin typeface="Sakkal Majalla" panose="02000000000000000000" pitchFamily="2" charset="-78"/>
                <a:cs typeface="Sakkal Majalla" panose="02000000000000000000" pitchFamily="2" charset="-78"/>
              </a:rPr>
              <a:t>أنواع البيوع، تقوم على شراء المصرف الإسلامي سلعة ما، ثم يقوم المصرف ببيعها على أحد العملاء بسعر أكثر من </a:t>
            </a:r>
            <a:r>
              <a:rPr lang="ar-BH" sz="2300" b="1" smtClean="0">
                <a:latin typeface="Sakkal Majalla" panose="02000000000000000000" pitchFamily="2" charset="-78"/>
                <a:cs typeface="Sakkal Majalla" panose="02000000000000000000" pitchFamily="2" charset="-78"/>
              </a:rPr>
              <a:t>الشراء يدفع </a:t>
            </a:r>
            <a:r>
              <a:rPr lang="ar-BH" sz="2300" b="1" dirty="0" smtClean="0">
                <a:latin typeface="Sakkal Majalla" panose="02000000000000000000" pitchFamily="2" charset="-78"/>
                <a:cs typeface="Sakkal Majalla" panose="02000000000000000000" pitchFamily="2" charset="-78"/>
              </a:rPr>
              <a:t>على أقساط متفق عليها بين الطرفين:</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1219200" y="5503800"/>
            <a:ext cx="489954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د- المشاركة.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2895600" y="3520048"/>
            <a:ext cx="498033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ب- </a:t>
            </a:r>
            <a:r>
              <a:rPr lang="ar-BH" sz="2800" b="1" dirty="0" smtClean="0">
                <a:solidFill>
                  <a:schemeClr val="bg1"/>
                </a:solidFill>
                <a:latin typeface="Sakkal Majalla" panose="02000000000000000000" pitchFamily="2" charset="-78"/>
                <a:cs typeface="Sakkal Majalla" panose="02000000000000000000" pitchFamily="2" charset="-78"/>
              </a:rPr>
              <a:t>المساومة.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2062136" y="4452227"/>
            <a:ext cx="5042720"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الإجارة.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3551096" y="2579499"/>
            <a:ext cx="4899544"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المرابحة.</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1269052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97" y="1133148"/>
            <a:ext cx="9103903"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6. تمثل حسابات التوفير والودائع في المصارف الإسلامية صور لـ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4" action="ppaction://hlinksldjump"/>
          </p:cNvPr>
          <p:cNvSpPr/>
          <p:nvPr/>
        </p:nvSpPr>
        <p:spPr>
          <a:xfrm>
            <a:off x="4571999" y="2113935"/>
            <a:ext cx="426169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الإجارة.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5" action="ppaction://hlinksldjump"/>
          </p:cNvPr>
          <p:cNvSpPr/>
          <p:nvPr/>
        </p:nvSpPr>
        <p:spPr>
          <a:xfrm>
            <a:off x="4110298" y="3012997"/>
            <a:ext cx="4451007"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ب-  المضاربة.</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3793366" y="3963468"/>
            <a:ext cx="4299067"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المشاركة.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3144448" y="4894200"/>
            <a:ext cx="4128674"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المساومة.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3601075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354545"/>
            <a:ext cx="9144000" cy="1154162"/>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7. عندما يتملك المصرف عقار معين، يفوق قيمته قدرة إحدى الأسر ثم تستأجره الأسرة نظير أقساط دورية، وفي نهاية العقد يحق للمصرف الاحتفاظ به أو بيعه أو تأجيره كحل تمويلي، يسمى ذلك في الصيرفة الإسلامية بـ  :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4247521" y="2684400"/>
            <a:ext cx="477344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الإجارة.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3680379" y="3675000"/>
            <a:ext cx="488092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ب-  الإجارة المنتهية بالتمليك.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3399976" y="4589400"/>
            <a:ext cx="4815310"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قرض حسن.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2743200" y="5503800"/>
            <a:ext cx="44386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المضاربة.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6" name="Rectangle 15"/>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7" name="Straight Connector 16"/>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2073637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110586"/>
            <a:ext cx="9144000"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8. يختلف الربح في المرابحة الإسلامية عن القروض في البنوك التقليدية بأنه: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4114800" y="2064037"/>
            <a:ext cx="415074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متناقص.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3788117" y="3081673"/>
            <a:ext cx="3934988"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lang="ar-BH" sz="2800" b="1" dirty="0" smtClean="0">
                <a:solidFill>
                  <a:schemeClr val="bg1"/>
                </a:solidFill>
                <a:latin typeface="Sakkal Majalla" panose="02000000000000000000" pitchFamily="2" charset="-78"/>
                <a:cs typeface="Sakkal Majalla" panose="02000000000000000000" pitchFamily="2" charset="-78"/>
              </a:rPr>
              <a:t>ب-  ثابت.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3288186" y="4011601"/>
            <a:ext cx="388208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متزايد.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2925094" y="4987458"/>
            <a:ext cx="404717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مرن.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1395001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117759"/>
            <a:ext cx="9144000" cy="461665"/>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9. محل العقد عند البنك الإسلامي :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4" action="ppaction://hlinksldjump"/>
          </p:cNvPr>
          <p:cNvSpPr/>
          <p:nvPr/>
        </p:nvSpPr>
        <p:spPr>
          <a:xfrm>
            <a:off x="4191000" y="2094433"/>
            <a:ext cx="4607949"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بيع مقابل سلعة.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3697203" y="3098421"/>
            <a:ext cx="4711703"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ب-  نقد مقابل نقد.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3291673" y="4048892"/>
            <a:ext cx="4648362"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سلعة مقابل سلعة.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5" action="ppaction://hlinksldjump"/>
          </p:cNvPr>
          <p:cNvSpPr/>
          <p:nvPr/>
        </p:nvSpPr>
        <p:spPr>
          <a:xfrm>
            <a:off x="2606127" y="4979624"/>
            <a:ext cx="451459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سلعة مقابل نقد.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35146529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0" y="2670024"/>
            <a:ext cx="8005034" cy="523220"/>
          </a:xfrm>
          <a:prstGeom prst="rect">
            <a:avLst/>
          </a:prstGeom>
          <a:solidFill>
            <a:schemeClr val="accent2">
              <a:lumMod val="60000"/>
              <a:lumOff val="40000"/>
            </a:schemeClr>
          </a:solidFill>
        </p:spPr>
        <p:txBody>
          <a:bodyPr wrap="square" rtlCol="0">
            <a:spAutoFit/>
          </a:bodyPr>
          <a:lstStyle/>
          <a:p>
            <a:pPr algn="r" rtl="1"/>
            <a:r>
              <a:rPr lang="ar-BH" sz="2800" b="1" u="sng" dirty="0">
                <a:latin typeface="Sakkal Majalla" panose="02000000000000000000" pitchFamily="2" charset="-78"/>
                <a:cs typeface="Sakkal Majalla" panose="02000000000000000000" pitchFamily="2" charset="-78"/>
              </a:rPr>
              <a:t>بعد </a:t>
            </a:r>
            <a:r>
              <a:rPr lang="ar-BH" sz="2800" b="1" u="sng" dirty="0" smtClean="0">
                <a:latin typeface="Sakkal Majalla" panose="02000000000000000000" pitchFamily="2" charset="-78"/>
                <a:cs typeface="Sakkal Majalla" panose="02000000000000000000" pitchFamily="2" charset="-78"/>
              </a:rPr>
              <a:t>الانتهاء من هذا الدرس </a:t>
            </a:r>
            <a:r>
              <a:rPr lang="ar-BH" sz="2800" b="1" u="sng" dirty="0">
                <a:latin typeface="Sakkal Majalla" panose="02000000000000000000" pitchFamily="2" charset="-78"/>
                <a:cs typeface="Sakkal Majalla" panose="02000000000000000000" pitchFamily="2" charset="-78"/>
              </a:rPr>
              <a:t>ينبغي أن </a:t>
            </a:r>
            <a:r>
              <a:rPr lang="ar-BH" sz="2800" b="1" u="sng" dirty="0" smtClean="0">
                <a:latin typeface="Sakkal Majalla" panose="02000000000000000000" pitchFamily="2" charset="-78"/>
                <a:cs typeface="Sakkal Majalla" panose="02000000000000000000" pitchFamily="2" charset="-78"/>
              </a:rPr>
              <a:t>يكون  الطالب قادرًا </a:t>
            </a:r>
            <a:r>
              <a:rPr lang="ar-BH" sz="2800" b="1" u="sng" dirty="0">
                <a:latin typeface="Sakkal Majalla" panose="02000000000000000000" pitchFamily="2" charset="-78"/>
                <a:cs typeface="Sakkal Majalla" panose="02000000000000000000" pitchFamily="2" charset="-78"/>
              </a:rPr>
              <a:t>على أن</a:t>
            </a:r>
            <a:r>
              <a:rPr lang="en-GB" sz="2800" b="1" u="sng" dirty="0">
                <a:latin typeface="Sakkal Majalla" panose="02000000000000000000" pitchFamily="2" charset="-78"/>
                <a:cs typeface="Sakkal Majalla" panose="02000000000000000000" pitchFamily="2" charset="-78"/>
              </a:rPr>
              <a:t>:</a:t>
            </a:r>
          </a:p>
        </p:txBody>
      </p:sp>
      <p:grpSp>
        <p:nvGrpSpPr>
          <p:cNvPr id="16" name="Group 15"/>
          <p:cNvGrpSpPr/>
          <p:nvPr/>
        </p:nvGrpSpPr>
        <p:grpSpPr>
          <a:xfrm>
            <a:off x="1078353" y="1872436"/>
            <a:ext cx="7539352" cy="736642"/>
            <a:chOff x="1143000" y="1460017"/>
            <a:chExt cx="7539352" cy="736642"/>
          </a:xfrm>
        </p:grpSpPr>
        <p:sp>
          <p:nvSpPr>
            <p:cNvPr id="17" name="TextBox 16"/>
            <p:cNvSpPr txBox="1"/>
            <p:nvPr/>
          </p:nvSpPr>
          <p:spPr>
            <a:xfrm>
              <a:off x="1143000" y="1460017"/>
              <a:ext cx="6464733" cy="707886"/>
            </a:xfrm>
            <a:prstGeom prst="rect">
              <a:avLst/>
            </a:prstGeom>
            <a:solidFill>
              <a:srgbClr val="C00000"/>
            </a:solidFill>
          </p:spPr>
          <p:txBody>
            <a:bodyPr wrap="square" rtlCol="0">
              <a:spAutoFit/>
            </a:bodyPr>
            <a:lstStyle/>
            <a:p>
              <a:pPr algn="ctr"/>
              <a:r>
                <a:rPr lang="en-GB" sz="4000" b="1" dirty="0" err="1">
                  <a:solidFill>
                    <a:schemeClr val="bg1"/>
                  </a:solidFill>
                  <a:latin typeface="Sakkal Majalla" panose="02000000000000000000" pitchFamily="2" charset="-78"/>
                  <a:cs typeface="Sakkal Majalla" panose="02000000000000000000" pitchFamily="2" charset="-78"/>
                </a:rPr>
                <a:t>ال</a:t>
              </a:r>
              <a:r>
                <a:rPr lang="ar-BH" sz="4000" b="1" dirty="0">
                  <a:solidFill>
                    <a:schemeClr val="bg1"/>
                  </a:solidFill>
                  <a:latin typeface="Sakkal Majalla" panose="02000000000000000000" pitchFamily="2" charset="-78"/>
                  <a:cs typeface="Sakkal Majalla" panose="02000000000000000000" pitchFamily="2" charset="-78"/>
                </a:rPr>
                <a:t>أ</a:t>
              </a:r>
              <a:r>
                <a:rPr lang="en-GB" sz="4000" b="1" dirty="0" err="1">
                  <a:solidFill>
                    <a:schemeClr val="bg1"/>
                  </a:solidFill>
                  <a:latin typeface="Sakkal Majalla" panose="02000000000000000000" pitchFamily="2" charset="-78"/>
                  <a:cs typeface="Sakkal Majalla" panose="02000000000000000000" pitchFamily="2" charset="-78"/>
                </a:rPr>
                <a:t>هداف</a:t>
              </a:r>
              <a:r>
                <a:rPr lang="en-GB" sz="3200" b="1" dirty="0">
                  <a:solidFill>
                    <a:schemeClr val="bg1"/>
                  </a:solidFill>
                  <a:latin typeface="Sakkal Majalla" panose="02000000000000000000" pitchFamily="2" charset="-78"/>
                  <a:cs typeface="Sakkal Majalla" panose="02000000000000000000" pitchFamily="2" charset="-78"/>
                </a:rPr>
                <a:t> </a:t>
              </a:r>
              <a:endParaRPr lang="en-US" sz="3200" b="1" dirty="0">
                <a:solidFill>
                  <a:schemeClr val="bg1"/>
                </a:solidFill>
                <a:latin typeface="Sakkal Majalla" panose="02000000000000000000" pitchFamily="2" charset="-78"/>
                <a:cs typeface="Sakkal Majalla" panose="02000000000000000000" pitchFamily="2" charset="-78"/>
              </a:endParaRPr>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713355">
              <a:off x="7633128" y="1517749"/>
              <a:ext cx="1049224" cy="6789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TextBox 20"/>
          <p:cNvSpPr txBox="1"/>
          <p:nvPr/>
        </p:nvSpPr>
        <p:spPr>
          <a:xfrm>
            <a:off x="229081" y="3369235"/>
            <a:ext cx="8458200" cy="2308324"/>
          </a:xfrm>
          <a:prstGeom prst="rect">
            <a:avLst/>
          </a:prstGeom>
          <a:noFill/>
        </p:spPr>
        <p:txBody>
          <a:bodyPr wrap="square" rtlCol="0">
            <a:spAutoFit/>
          </a:bodyPr>
          <a:lstStyle/>
          <a:p>
            <a:pPr algn="just" rtl="1"/>
            <a:r>
              <a:rPr lang="ar-BH" sz="2000" b="1" dirty="0">
                <a:latin typeface="Sakkal Majalla" panose="02000000000000000000" pitchFamily="2" charset="-78"/>
                <a:cs typeface="Sakkal Majalla" panose="02000000000000000000" pitchFamily="2" charset="-78"/>
              </a:rPr>
              <a:t>1- </a:t>
            </a:r>
            <a:r>
              <a:rPr lang="ar-BH" sz="2000" b="1" dirty="0" smtClean="0">
                <a:latin typeface="Sakkal Majalla" panose="02000000000000000000" pitchFamily="2" charset="-78"/>
                <a:cs typeface="Sakkal Majalla" panose="02000000000000000000" pitchFamily="2" charset="-78"/>
              </a:rPr>
              <a:t>يذكر نشأة المصارف الإسلامية.</a:t>
            </a:r>
            <a:endParaRPr lang="ar-BH" sz="2000" b="1" dirty="0">
              <a:latin typeface="Sakkal Majalla" panose="02000000000000000000" pitchFamily="2" charset="-78"/>
              <a:cs typeface="Sakkal Majalla" panose="02000000000000000000" pitchFamily="2" charset="-78"/>
            </a:endParaRPr>
          </a:p>
          <a:p>
            <a:pPr algn="just" rtl="1"/>
            <a:r>
              <a:rPr lang="ar-BH" sz="2000" b="1" dirty="0">
                <a:latin typeface="Sakkal Majalla" panose="02000000000000000000" pitchFamily="2" charset="-78"/>
                <a:cs typeface="Sakkal Majalla" panose="02000000000000000000" pitchFamily="2" charset="-78"/>
              </a:rPr>
              <a:t>2- </a:t>
            </a:r>
            <a:r>
              <a:rPr lang="ar-BH" sz="2000" b="1" dirty="0" smtClean="0">
                <a:latin typeface="Sakkal Majalla" panose="02000000000000000000" pitchFamily="2" charset="-78"/>
                <a:cs typeface="Sakkal Majalla" panose="02000000000000000000" pitchFamily="2" charset="-78"/>
              </a:rPr>
              <a:t>يعدد مبادئ الصيرفة الإسلامية.</a:t>
            </a:r>
            <a:endParaRPr lang="ar-BH" sz="2000" b="1" dirty="0">
              <a:latin typeface="Sakkal Majalla" panose="02000000000000000000" pitchFamily="2" charset="-78"/>
              <a:cs typeface="Sakkal Majalla" panose="02000000000000000000" pitchFamily="2" charset="-78"/>
            </a:endParaRPr>
          </a:p>
          <a:p>
            <a:pPr algn="just" rtl="1"/>
            <a:r>
              <a:rPr lang="ar-BH" sz="2000" b="1" dirty="0">
                <a:latin typeface="Sakkal Majalla" panose="02000000000000000000" pitchFamily="2" charset="-78"/>
                <a:cs typeface="Sakkal Majalla" panose="02000000000000000000" pitchFamily="2" charset="-78"/>
              </a:rPr>
              <a:t>3- </a:t>
            </a:r>
            <a:r>
              <a:rPr lang="ar-BH" sz="2000" b="1" dirty="0" smtClean="0">
                <a:latin typeface="Sakkal Majalla" panose="02000000000000000000" pitchFamily="2" charset="-78"/>
                <a:cs typeface="Sakkal Majalla" panose="02000000000000000000" pitchFamily="2" charset="-78"/>
              </a:rPr>
              <a:t>يقارن بين المصارف الإسلامية والتقليدية.</a:t>
            </a:r>
            <a:endParaRPr lang="ar-BH" sz="2000" b="1" dirty="0">
              <a:latin typeface="Sakkal Majalla" panose="02000000000000000000" pitchFamily="2" charset="-78"/>
              <a:cs typeface="Sakkal Majalla" panose="02000000000000000000" pitchFamily="2" charset="-78"/>
            </a:endParaRPr>
          </a:p>
          <a:p>
            <a:pPr algn="just" rtl="1"/>
            <a:r>
              <a:rPr lang="ar-BH" sz="2000" b="1" dirty="0">
                <a:latin typeface="Sakkal Majalla" panose="02000000000000000000" pitchFamily="2" charset="-78"/>
                <a:cs typeface="Sakkal Majalla" panose="02000000000000000000" pitchFamily="2" charset="-78"/>
              </a:rPr>
              <a:t>4- </a:t>
            </a:r>
            <a:r>
              <a:rPr lang="ar-BH" sz="2000" b="1" dirty="0" smtClean="0">
                <a:latin typeface="Sakkal Majalla" panose="02000000000000000000" pitchFamily="2" charset="-78"/>
                <a:cs typeface="Sakkal Majalla" panose="02000000000000000000" pitchFamily="2" charset="-78"/>
              </a:rPr>
              <a:t>يشرح منتجات وخدمات المصارف الإسلامية.</a:t>
            </a:r>
          </a:p>
          <a:p>
            <a:pPr algn="just" rtl="1"/>
            <a:r>
              <a:rPr lang="ar-BH" sz="2000" b="1" dirty="0" smtClean="0">
                <a:latin typeface="Sakkal Majalla" panose="02000000000000000000" pitchFamily="2" charset="-78"/>
                <a:cs typeface="Sakkal Majalla" panose="02000000000000000000" pitchFamily="2" charset="-78"/>
              </a:rPr>
              <a:t>5- يميز بين مرابحة المصارف الإسلامية وقروض البنوك التقليدية.</a:t>
            </a:r>
            <a:endParaRPr lang="ar-BH" sz="2000" b="1" dirty="0">
              <a:latin typeface="Sakkal Majalla" panose="02000000000000000000" pitchFamily="2" charset="-78"/>
              <a:cs typeface="Sakkal Majalla" panose="02000000000000000000" pitchFamily="2" charset="-78"/>
            </a:endParaRPr>
          </a:p>
          <a:p>
            <a:pPr algn="just" rtl="1"/>
            <a:r>
              <a:rPr lang="ar-BH" sz="2000" b="1" dirty="0" smtClean="0">
                <a:latin typeface="Sakkal Majalla" panose="02000000000000000000" pitchFamily="2" charset="-78"/>
                <a:cs typeface="Sakkal Majalla" panose="02000000000000000000" pitchFamily="2" charset="-78"/>
              </a:rPr>
              <a:t>6- يدرك مكانة مملكة البحرين في مجال الصيرفة الإسلامية.</a:t>
            </a:r>
            <a:endParaRPr lang="ar-BH" sz="2000" b="1" dirty="0">
              <a:latin typeface="Sakkal Majalla" panose="02000000000000000000" pitchFamily="2" charset="-78"/>
              <a:cs typeface="Sakkal Majalla" panose="02000000000000000000" pitchFamily="2" charset="-78"/>
            </a:endParaRPr>
          </a:p>
          <a:p>
            <a:pPr algn="just" rtl="1"/>
            <a:endParaRPr lang="ar-BH" sz="2400" dirty="0"/>
          </a:p>
        </p:txBody>
      </p:sp>
      <p:sp>
        <p:nvSpPr>
          <p:cNvPr id="10" name="Rectangle 9"/>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9" name="Straight Connector 8"/>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19665"/>
            <a:ext cx="1646183" cy="12680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subTnLst>
                                    <p:audio>
                                      <p:cMediaNode>
                                        <p:cTn display="0" masterRel="sameClick">
                                          <p:stCondLst>
                                            <p:cond evt="begin" delay="0">
                                              <p:tn val="14"/>
                                            </p:cond>
                                          </p:stCondLst>
                                          <p:endCondLst>
                                            <p:cond evt="onStopAudio" delay="0">
                                              <p:tgtEl>
                                                <p:sldTgt/>
                                              </p:tgtEl>
                                            </p:cond>
                                          </p:endCondLst>
                                        </p:cTn>
                                        <p:tgtEl>
                                          <p:sndTgt r:embed="rId3" name="laser.wav"/>
                                        </p:tgtEl>
                                      </p:cMediaNode>
                                    </p:audio>
                                  </p:sub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1000"/>
                                        <p:tgtEl>
                                          <p:spTgt spid="21">
                                            <p:txEl>
                                              <p:pRg st="0" end="0"/>
                                            </p:txEl>
                                          </p:spTgt>
                                        </p:tgtEl>
                                      </p:cBhvr>
                                    </p:animEffect>
                                    <p:anim calcmode="lin" valueType="num">
                                      <p:cBhvr>
                                        <p:cTn id="24"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1">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laser.wav"/>
                                        </p:tgtEl>
                                      </p:cMediaNode>
                                    </p:audio>
                                  </p:sub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1">
                                            <p:txEl>
                                              <p:pRg st="1" end="1"/>
                                            </p:txEl>
                                          </p:spTgt>
                                        </p:tgtEl>
                                        <p:attrNameLst>
                                          <p:attrName>style.visibility</p:attrName>
                                        </p:attrNameLst>
                                      </p:cBhvr>
                                      <p:to>
                                        <p:strVal val="visible"/>
                                      </p:to>
                                    </p:set>
                                    <p:animEffect transition="in" filter="fade">
                                      <p:cBhvr>
                                        <p:cTn id="30" dur="1000"/>
                                        <p:tgtEl>
                                          <p:spTgt spid="21">
                                            <p:txEl>
                                              <p:pRg st="1" end="1"/>
                                            </p:txEl>
                                          </p:spTgt>
                                        </p:tgtEl>
                                      </p:cBhvr>
                                    </p:animEffect>
                                    <p:anim calcmode="lin" valueType="num">
                                      <p:cBhvr>
                                        <p:cTn id="31"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1">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laser.wav"/>
                                        </p:tgtEl>
                                      </p:cMediaNode>
                                    </p:audio>
                                  </p:sub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fade">
                                      <p:cBhvr>
                                        <p:cTn id="37" dur="1000"/>
                                        <p:tgtEl>
                                          <p:spTgt spid="21">
                                            <p:txEl>
                                              <p:pRg st="2" end="2"/>
                                            </p:txEl>
                                          </p:spTgt>
                                        </p:tgtEl>
                                      </p:cBhvr>
                                    </p:animEffect>
                                    <p:anim calcmode="lin" valueType="num">
                                      <p:cBhvr>
                                        <p:cTn id="38"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1">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laser.wav"/>
                                        </p:tgtEl>
                                      </p:cMediaNode>
                                    </p:audio>
                                  </p:sub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1">
                                            <p:txEl>
                                              <p:pRg st="3" end="3"/>
                                            </p:txEl>
                                          </p:spTgt>
                                        </p:tgtEl>
                                        <p:attrNameLst>
                                          <p:attrName>style.visibility</p:attrName>
                                        </p:attrNameLst>
                                      </p:cBhvr>
                                      <p:to>
                                        <p:strVal val="visible"/>
                                      </p:to>
                                    </p:set>
                                    <p:animEffect transition="in" filter="fade">
                                      <p:cBhvr>
                                        <p:cTn id="44" dur="1000"/>
                                        <p:tgtEl>
                                          <p:spTgt spid="21">
                                            <p:txEl>
                                              <p:pRg st="3" end="3"/>
                                            </p:txEl>
                                          </p:spTgt>
                                        </p:tgtEl>
                                      </p:cBhvr>
                                    </p:animEffect>
                                    <p:anim calcmode="lin" valueType="num">
                                      <p:cBhvr>
                                        <p:cTn id="4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1">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laser.wav"/>
                                        </p:tgtEl>
                                      </p:cMediaNode>
                                    </p:audio>
                                  </p:sub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1">
                                            <p:txEl>
                                              <p:pRg st="4" end="4"/>
                                            </p:txEl>
                                          </p:spTgt>
                                        </p:tgtEl>
                                        <p:attrNameLst>
                                          <p:attrName>style.visibility</p:attrName>
                                        </p:attrNameLst>
                                      </p:cBhvr>
                                      <p:to>
                                        <p:strVal val="visible"/>
                                      </p:to>
                                    </p:set>
                                    <p:animEffect transition="in" filter="fade">
                                      <p:cBhvr>
                                        <p:cTn id="51" dur="1000"/>
                                        <p:tgtEl>
                                          <p:spTgt spid="21">
                                            <p:txEl>
                                              <p:pRg st="4" end="4"/>
                                            </p:txEl>
                                          </p:spTgt>
                                        </p:tgtEl>
                                      </p:cBhvr>
                                    </p:animEffect>
                                    <p:anim calcmode="lin" valueType="num">
                                      <p:cBhvr>
                                        <p:cTn id="52"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21">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laser.wav"/>
                                        </p:tgtEl>
                                      </p:cMediaNode>
                                    </p:audio>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1">
                                            <p:txEl>
                                              <p:pRg st="5" end="5"/>
                                            </p:txEl>
                                          </p:spTgt>
                                        </p:tgtEl>
                                        <p:attrNameLst>
                                          <p:attrName>style.visibility</p:attrName>
                                        </p:attrNameLst>
                                      </p:cBhvr>
                                      <p:to>
                                        <p:strVal val="visible"/>
                                      </p:to>
                                    </p:set>
                                    <p:animEffect transition="in" filter="fade">
                                      <p:cBhvr>
                                        <p:cTn id="58" dur="1000"/>
                                        <p:tgtEl>
                                          <p:spTgt spid="21">
                                            <p:txEl>
                                              <p:pRg st="5" end="5"/>
                                            </p:txEl>
                                          </p:spTgt>
                                        </p:tgtEl>
                                      </p:cBhvr>
                                    </p:animEffect>
                                    <p:anim calcmode="lin" valueType="num">
                                      <p:cBhvr>
                                        <p:cTn id="59"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21">
                                            <p:txEl>
                                              <p:pRg st="5" end="5"/>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90585"/>
            <a:ext cx="9144000"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10. بالنسبة إلى ضمان السلعة من الهلاك فإن المصارف الإسلامية: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2297565" y="2238035"/>
            <a:ext cx="662479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تضمن </a:t>
            </a:r>
            <a:r>
              <a:rPr lang="ar-BH" sz="2800" b="1" dirty="0" smtClean="0">
                <a:solidFill>
                  <a:schemeClr val="bg1"/>
                </a:solidFill>
                <a:latin typeface="Sakkal Majalla" panose="02000000000000000000" pitchFamily="2" charset="-78"/>
                <a:cs typeface="Sakkal Majalla" panose="02000000000000000000" pitchFamily="2" charset="-78"/>
              </a:rPr>
              <a:t>السلعة </a:t>
            </a:r>
            <a:r>
              <a:rPr lang="ar-BH" sz="2800" b="1" dirty="0" smtClean="0">
                <a:solidFill>
                  <a:schemeClr val="bg1"/>
                </a:solidFill>
                <a:latin typeface="Sakkal Majalla" panose="02000000000000000000" pitchFamily="2" charset="-78"/>
                <a:cs typeface="Sakkal Majalla" panose="02000000000000000000" pitchFamily="2" charset="-78"/>
              </a:rPr>
              <a:t>بعد الشراء وقبل </a:t>
            </a:r>
            <a:r>
              <a:rPr lang="ar-BH" sz="2800" b="1" dirty="0" smtClean="0">
                <a:solidFill>
                  <a:schemeClr val="bg1"/>
                </a:solidFill>
                <a:latin typeface="Sakkal Majalla" panose="02000000000000000000" pitchFamily="2" charset="-78"/>
                <a:cs typeface="Sakkal Majalla" panose="02000000000000000000" pitchFamily="2" charset="-78"/>
              </a:rPr>
              <a:t>بيعها للعميل.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2297566" y="3242022"/>
            <a:ext cx="6566818"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ب-  لا تضمن السلعة ولا تتحمل تبعة هلاكها.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2434370" y="4182624"/>
            <a:ext cx="627861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تضمن السلعة بعد الشراء فقط.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2434370" y="5115632"/>
            <a:ext cx="6278611"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تضمن السلعة قبل بيعها فقط.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1739738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310884"/>
            <a:ext cx="9149576"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11. تعتبر مملكة البحرين المركز المالي الرائد في منطقة الخليج العربي والشرق الأوسط في </a:t>
            </a:r>
          </a:p>
          <a:p>
            <a:pPr algn="r" rtl="1"/>
            <a:r>
              <a:rPr lang="ar-BH" sz="2300" b="1" dirty="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    مجال الصيرفة الإسلامية بسبب: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1447800" y="2338457"/>
            <a:ext cx="718970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أ-  تمتع مملكة البحرين ببيئة عمل جاذبة.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1447800" y="3313510"/>
            <a:ext cx="7265905"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bg1"/>
                </a:solidFill>
                <a:latin typeface="Sakkal Majalla" panose="02000000000000000000" pitchFamily="2" charset="-78"/>
                <a:cs typeface="Sakkal Majalla" panose="02000000000000000000" pitchFamily="2" charset="-78"/>
              </a:rPr>
              <a:t>ب- قوانين وتشريعات تتماشى مع التشريعات الدولية.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1447800" y="4263182"/>
            <a:ext cx="7191980"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ج- </a:t>
            </a:r>
            <a:r>
              <a:rPr lang="ar-BH" sz="2800" b="1" dirty="0" smtClean="0">
                <a:solidFill>
                  <a:schemeClr val="bg1"/>
                </a:solidFill>
                <a:latin typeface="Sakkal Majalla" panose="02000000000000000000" pitchFamily="2" charset="-78"/>
                <a:cs typeface="Sakkal Majalla" panose="02000000000000000000" pitchFamily="2" charset="-78"/>
              </a:rPr>
              <a:t>توافر قوى عاملة مؤهلة ومدربة.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1295400" y="5199000"/>
            <a:ext cx="7414893"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bg1"/>
                </a:solidFill>
                <a:latin typeface="Sakkal Majalla" panose="02000000000000000000" pitchFamily="2" charset="-78"/>
                <a:cs typeface="Sakkal Majalla" panose="02000000000000000000" pitchFamily="2" charset="-78"/>
              </a:rPr>
              <a:t>د- </a:t>
            </a:r>
            <a:r>
              <a:rPr lang="ar-BH" sz="2800" b="1" dirty="0" smtClean="0">
                <a:solidFill>
                  <a:schemeClr val="bg1"/>
                </a:solidFill>
                <a:latin typeface="Sakkal Majalla" panose="02000000000000000000" pitchFamily="2" charset="-78"/>
                <a:cs typeface="Sakkal Majalla" panose="02000000000000000000" pitchFamily="2" charset="-78"/>
              </a:rPr>
              <a:t>كل ما ذكر صحيح. </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0" name="Rectangle 9"/>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250259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2614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1253699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136441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1249940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22234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2621428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278902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1759299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5"/>
          <a:stretch>
            <a:fillRect/>
          </a:stretch>
        </p:blipFill>
        <p:spPr>
          <a:xfrm>
            <a:off x="1940894" y="1677"/>
            <a:ext cx="5556923" cy="1266825"/>
          </a:xfrm>
          <a:prstGeom prst="rect">
            <a:avLst/>
          </a:prstGeom>
        </p:spPr>
      </p:pic>
      <p:grpSp>
        <p:nvGrpSpPr>
          <p:cNvPr id="20" name="Group 19"/>
          <p:cNvGrpSpPr/>
          <p:nvPr/>
        </p:nvGrpSpPr>
        <p:grpSpPr>
          <a:xfrm>
            <a:off x="120378" y="162065"/>
            <a:ext cx="1906770" cy="1362530"/>
            <a:chOff x="420592" y="267562"/>
            <a:chExt cx="2781300" cy="1880361"/>
          </a:xfrm>
        </p:grpSpPr>
        <p:pic>
          <p:nvPicPr>
            <p:cNvPr id="28" name="Picture 27"/>
            <p:cNvPicPr>
              <a:picLocks noChangeAspect="1"/>
            </p:cNvPicPr>
            <p:nvPr/>
          </p:nvPicPr>
          <p:blipFill>
            <a:blip r:embed="rId6"/>
            <a:stretch>
              <a:fillRect/>
            </a:stretch>
          </p:blipFill>
          <p:spPr>
            <a:xfrm rot="589408">
              <a:off x="686445" y="267562"/>
              <a:ext cx="2046075" cy="994381"/>
            </a:xfrm>
            <a:prstGeom prst="rect">
              <a:avLst/>
            </a:prstGeom>
          </p:spPr>
        </p:pic>
        <p:pic>
          <p:nvPicPr>
            <p:cNvPr id="29" name="Picture 28"/>
            <p:cNvPicPr>
              <a:picLocks noChangeAspect="1"/>
            </p:cNvPicPr>
            <p:nvPr/>
          </p:nvPicPr>
          <p:blipFill>
            <a:blip r:embed="rId7"/>
            <a:stretch>
              <a:fillRect/>
            </a:stretch>
          </p:blipFill>
          <p:spPr>
            <a:xfrm rot="21129100">
              <a:off x="420592" y="890623"/>
              <a:ext cx="2781300" cy="1257300"/>
            </a:xfrm>
            <a:prstGeom prst="rect">
              <a:avLst/>
            </a:prstGeom>
          </p:spPr>
        </p:pic>
      </p:grpSp>
      <p:pic>
        <p:nvPicPr>
          <p:cNvPr id="22" name="Picture 21"/>
          <p:cNvPicPr>
            <a:picLocks noChangeAspect="1"/>
          </p:cNvPicPr>
          <p:nvPr/>
        </p:nvPicPr>
        <p:blipFill>
          <a:blip r:embed="rId8"/>
          <a:stretch>
            <a:fillRect/>
          </a:stretch>
        </p:blipFill>
        <p:spPr>
          <a:xfrm>
            <a:off x="6805614" y="1391630"/>
            <a:ext cx="1765495" cy="1157702"/>
          </a:xfrm>
          <a:prstGeom prst="rect">
            <a:avLst/>
          </a:prstGeom>
        </p:spPr>
      </p:pic>
      <p:pic>
        <p:nvPicPr>
          <p:cNvPr id="24" name="Picture 23"/>
          <p:cNvPicPr>
            <a:picLocks noChangeAspect="1"/>
          </p:cNvPicPr>
          <p:nvPr/>
        </p:nvPicPr>
        <p:blipFill>
          <a:blip r:embed="rId9"/>
          <a:stretch>
            <a:fillRect/>
          </a:stretch>
        </p:blipFill>
        <p:spPr>
          <a:xfrm>
            <a:off x="6837459" y="2653495"/>
            <a:ext cx="1765495" cy="1130840"/>
          </a:xfrm>
          <a:prstGeom prst="rect">
            <a:avLst/>
          </a:prstGeom>
        </p:spPr>
      </p:pic>
      <p:pic>
        <p:nvPicPr>
          <p:cNvPr id="25" name="Picture 24"/>
          <p:cNvPicPr>
            <a:picLocks noChangeAspect="1"/>
          </p:cNvPicPr>
          <p:nvPr/>
        </p:nvPicPr>
        <p:blipFill>
          <a:blip r:embed="rId10"/>
          <a:stretch>
            <a:fillRect/>
          </a:stretch>
        </p:blipFill>
        <p:spPr>
          <a:xfrm>
            <a:off x="6797029" y="3923650"/>
            <a:ext cx="1805925" cy="1160952"/>
          </a:xfrm>
          <a:prstGeom prst="rect">
            <a:avLst/>
          </a:prstGeom>
        </p:spPr>
      </p:pic>
      <p:sp>
        <p:nvSpPr>
          <p:cNvPr id="34" name="Rectangle 33"/>
          <p:cNvSpPr/>
          <p:nvPr/>
        </p:nvSpPr>
        <p:spPr>
          <a:xfrm>
            <a:off x="1752600" y="1560698"/>
            <a:ext cx="5053575" cy="707886"/>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في عام 1963م تأسس أول بنك إسلامي في مدينة ميت غمرة بمصر من خلال تقديم قروض حسنة بدون فوائد.</a:t>
            </a:r>
          </a:p>
        </p:txBody>
      </p:sp>
      <p:pic>
        <p:nvPicPr>
          <p:cNvPr id="38" name="Picture 37"/>
          <p:cNvPicPr>
            <a:picLocks noChangeAspect="1"/>
          </p:cNvPicPr>
          <p:nvPr/>
        </p:nvPicPr>
        <p:blipFill>
          <a:blip r:embed="rId11"/>
          <a:stretch>
            <a:fillRect/>
          </a:stretch>
        </p:blipFill>
        <p:spPr>
          <a:xfrm>
            <a:off x="152400" y="2697986"/>
            <a:ext cx="1752601" cy="1103490"/>
          </a:xfrm>
          <a:prstGeom prst="rect">
            <a:avLst/>
          </a:prstGeom>
        </p:spPr>
      </p:pic>
      <p:sp>
        <p:nvSpPr>
          <p:cNvPr id="40" name="Rectangle 39"/>
          <p:cNvSpPr/>
          <p:nvPr/>
        </p:nvSpPr>
        <p:spPr>
          <a:xfrm>
            <a:off x="2027148" y="2753858"/>
            <a:ext cx="4812585" cy="1015663"/>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justLow" rtl="1">
              <a:buClr>
                <a:srgbClr val="FF0000"/>
              </a:buClr>
            </a:pPr>
            <a:r>
              <a:rPr lang="ar-BH" sz="2000" b="1" dirty="0" smtClean="0">
                <a:latin typeface="Sakkal Majalla" panose="02000000000000000000" pitchFamily="2" charset="-78"/>
                <a:cs typeface="Sakkal Majalla" panose="02000000000000000000" pitchFamily="2" charset="-78"/>
              </a:rPr>
              <a:t>في عام 1975م تأسس أول بنك إسلامي في الخليج وهو بنك دبي الإسلامي، وفي عام 1979م تأسس أول بنك إسلامي في مملكة البحرين وهو بنك البحرين الإسلامي .</a:t>
            </a:r>
          </a:p>
        </p:txBody>
      </p:sp>
      <p:sp>
        <p:nvSpPr>
          <p:cNvPr id="41" name="Rectangle 40"/>
          <p:cNvSpPr/>
          <p:nvPr/>
        </p:nvSpPr>
        <p:spPr>
          <a:xfrm>
            <a:off x="337708" y="4052880"/>
            <a:ext cx="6459321" cy="1015663"/>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marL="342900" indent="-342900" algn="justLow" rtl="1">
              <a:buClr>
                <a:srgbClr val="FF0000"/>
              </a:buClr>
              <a:buFont typeface="Wingdings" panose="05000000000000000000" pitchFamily="2" charset="2"/>
              <a:buChar char="v"/>
            </a:pPr>
            <a:r>
              <a:rPr lang="ar-BH" sz="2000" b="1" dirty="0" smtClean="0">
                <a:latin typeface="Sakkal Majalla" panose="02000000000000000000" pitchFamily="2" charset="-78"/>
                <a:cs typeface="Sakkal Majalla" panose="02000000000000000000" pitchFamily="2" charset="-78"/>
              </a:rPr>
              <a:t>  في الثمانينات عهد إثبات مكانة المصارف الإسلامية جدارتها.</a:t>
            </a:r>
          </a:p>
          <a:p>
            <a:pPr marL="342900" indent="-342900" algn="justLow" rtl="1">
              <a:buClr>
                <a:srgbClr val="FF0000"/>
              </a:buClr>
              <a:buFont typeface="Wingdings" panose="05000000000000000000" pitchFamily="2" charset="2"/>
              <a:buChar char="v"/>
            </a:pPr>
            <a:r>
              <a:rPr lang="ar-BH" sz="2000" b="1" dirty="0" smtClean="0">
                <a:latin typeface="Sakkal Majalla" panose="02000000000000000000" pitchFamily="2" charset="-78"/>
                <a:cs typeface="Sakkal Majalla" panose="02000000000000000000" pitchFamily="2" charset="-78"/>
              </a:rPr>
              <a:t>في التسعينات انتشرت وزاد عددها وفتحت فروعا لها في أنحاء العالم.</a:t>
            </a:r>
          </a:p>
          <a:p>
            <a:pPr marL="342900" indent="-342900" algn="justLow" rtl="1">
              <a:buClr>
                <a:srgbClr val="FF0000"/>
              </a:buClr>
              <a:buFont typeface="Wingdings" panose="05000000000000000000" pitchFamily="2" charset="2"/>
              <a:buChar char="v"/>
            </a:pPr>
            <a:r>
              <a:rPr lang="ar-BH" sz="2000" b="1" dirty="0" smtClean="0">
                <a:latin typeface="Sakkal Majalla" panose="02000000000000000000" pitchFamily="2" charset="-78"/>
                <a:cs typeface="Sakkal Majalla" panose="02000000000000000000" pitchFamily="2" charset="-78"/>
              </a:rPr>
              <a:t>بنهاية القرن المنصرم بلغ عدد المصارف في العالم  187 مصرفا.</a:t>
            </a:r>
          </a:p>
        </p:txBody>
      </p:sp>
      <p:sp>
        <p:nvSpPr>
          <p:cNvPr id="16" name="Rectangle 15"/>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7" name="Straight Connector 16"/>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97817" y="17736"/>
            <a:ext cx="1646183" cy="1268068"/>
          </a:xfrm>
          <a:prstGeom prst="rect">
            <a:avLst/>
          </a:prstGeom>
        </p:spPr>
      </p:pic>
    </p:spTree>
    <p:extLst>
      <p:ext uri="{BB962C8B-B14F-4D97-AF65-F5344CB8AC3E}">
        <p14:creationId xmlns:p14="http://schemas.microsoft.com/office/powerpoint/2010/main" val="137975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80">
                                          <p:stCondLst>
                                            <p:cond delay="0"/>
                                          </p:stCondLst>
                                        </p:cTn>
                                        <p:tgtEl>
                                          <p:spTgt spid="22"/>
                                        </p:tgtEl>
                                      </p:cBhvr>
                                    </p:animEffect>
                                    <p:anim calcmode="lin" valueType="num">
                                      <p:cBhvr>
                                        <p:cTn id="1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8" dur="26">
                                          <p:stCondLst>
                                            <p:cond delay="650"/>
                                          </p:stCondLst>
                                        </p:cTn>
                                        <p:tgtEl>
                                          <p:spTgt spid="22"/>
                                        </p:tgtEl>
                                      </p:cBhvr>
                                      <p:to x="100000" y="60000"/>
                                    </p:animScale>
                                    <p:animScale>
                                      <p:cBhvr>
                                        <p:cTn id="19" dur="166" decel="50000">
                                          <p:stCondLst>
                                            <p:cond delay="676"/>
                                          </p:stCondLst>
                                        </p:cTn>
                                        <p:tgtEl>
                                          <p:spTgt spid="22"/>
                                        </p:tgtEl>
                                      </p:cBhvr>
                                      <p:to x="100000" y="100000"/>
                                    </p:animScale>
                                    <p:animScale>
                                      <p:cBhvr>
                                        <p:cTn id="20" dur="26">
                                          <p:stCondLst>
                                            <p:cond delay="1312"/>
                                          </p:stCondLst>
                                        </p:cTn>
                                        <p:tgtEl>
                                          <p:spTgt spid="22"/>
                                        </p:tgtEl>
                                      </p:cBhvr>
                                      <p:to x="100000" y="80000"/>
                                    </p:animScale>
                                    <p:animScale>
                                      <p:cBhvr>
                                        <p:cTn id="21" dur="166" decel="50000">
                                          <p:stCondLst>
                                            <p:cond delay="1338"/>
                                          </p:stCondLst>
                                        </p:cTn>
                                        <p:tgtEl>
                                          <p:spTgt spid="22"/>
                                        </p:tgtEl>
                                      </p:cBhvr>
                                      <p:to x="100000" y="100000"/>
                                    </p:animScale>
                                    <p:animScale>
                                      <p:cBhvr>
                                        <p:cTn id="22" dur="26">
                                          <p:stCondLst>
                                            <p:cond delay="1642"/>
                                          </p:stCondLst>
                                        </p:cTn>
                                        <p:tgtEl>
                                          <p:spTgt spid="22"/>
                                        </p:tgtEl>
                                      </p:cBhvr>
                                      <p:to x="100000" y="90000"/>
                                    </p:animScale>
                                    <p:animScale>
                                      <p:cBhvr>
                                        <p:cTn id="23" dur="166" decel="50000">
                                          <p:stCondLst>
                                            <p:cond delay="1668"/>
                                          </p:stCondLst>
                                        </p:cTn>
                                        <p:tgtEl>
                                          <p:spTgt spid="22"/>
                                        </p:tgtEl>
                                      </p:cBhvr>
                                      <p:to x="100000" y="100000"/>
                                    </p:animScale>
                                    <p:animScale>
                                      <p:cBhvr>
                                        <p:cTn id="24" dur="26">
                                          <p:stCondLst>
                                            <p:cond delay="1808"/>
                                          </p:stCondLst>
                                        </p:cTn>
                                        <p:tgtEl>
                                          <p:spTgt spid="22"/>
                                        </p:tgtEl>
                                      </p:cBhvr>
                                      <p:to x="100000" y="95000"/>
                                    </p:animScale>
                                    <p:animScale>
                                      <p:cBhvr>
                                        <p:cTn id="25" dur="166" decel="50000">
                                          <p:stCondLst>
                                            <p:cond delay="1834"/>
                                          </p:stCondLst>
                                        </p:cTn>
                                        <p:tgtEl>
                                          <p:spTgt spid="22"/>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heel(1)">
                                      <p:cBhvr>
                                        <p:cTn id="30" dur="2000"/>
                                        <p:tgtEl>
                                          <p:spTgt spid="34"/>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80">
                                          <p:stCondLst>
                                            <p:cond delay="0"/>
                                          </p:stCondLst>
                                        </p:cTn>
                                        <p:tgtEl>
                                          <p:spTgt spid="24"/>
                                        </p:tgtEl>
                                      </p:cBhvr>
                                    </p:animEffect>
                                    <p:anim calcmode="lin" valueType="num">
                                      <p:cBhvr>
                                        <p:cTn id="3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1" dur="26">
                                          <p:stCondLst>
                                            <p:cond delay="650"/>
                                          </p:stCondLst>
                                        </p:cTn>
                                        <p:tgtEl>
                                          <p:spTgt spid="24"/>
                                        </p:tgtEl>
                                      </p:cBhvr>
                                      <p:to x="100000" y="60000"/>
                                    </p:animScale>
                                    <p:animScale>
                                      <p:cBhvr>
                                        <p:cTn id="42" dur="166" decel="50000">
                                          <p:stCondLst>
                                            <p:cond delay="676"/>
                                          </p:stCondLst>
                                        </p:cTn>
                                        <p:tgtEl>
                                          <p:spTgt spid="24"/>
                                        </p:tgtEl>
                                      </p:cBhvr>
                                      <p:to x="100000" y="100000"/>
                                    </p:animScale>
                                    <p:animScale>
                                      <p:cBhvr>
                                        <p:cTn id="43" dur="26">
                                          <p:stCondLst>
                                            <p:cond delay="1312"/>
                                          </p:stCondLst>
                                        </p:cTn>
                                        <p:tgtEl>
                                          <p:spTgt spid="24"/>
                                        </p:tgtEl>
                                      </p:cBhvr>
                                      <p:to x="100000" y="80000"/>
                                    </p:animScale>
                                    <p:animScale>
                                      <p:cBhvr>
                                        <p:cTn id="44" dur="166" decel="50000">
                                          <p:stCondLst>
                                            <p:cond delay="1338"/>
                                          </p:stCondLst>
                                        </p:cTn>
                                        <p:tgtEl>
                                          <p:spTgt spid="24"/>
                                        </p:tgtEl>
                                      </p:cBhvr>
                                      <p:to x="100000" y="100000"/>
                                    </p:animScale>
                                    <p:animScale>
                                      <p:cBhvr>
                                        <p:cTn id="45" dur="26">
                                          <p:stCondLst>
                                            <p:cond delay="1642"/>
                                          </p:stCondLst>
                                        </p:cTn>
                                        <p:tgtEl>
                                          <p:spTgt spid="24"/>
                                        </p:tgtEl>
                                      </p:cBhvr>
                                      <p:to x="100000" y="90000"/>
                                    </p:animScale>
                                    <p:animScale>
                                      <p:cBhvr>
                                        <p:cTn id="46" dur="166" decel="50000">
                                          <p:stCondLst>
                                            <p:cond delay="1668"/>
                                          </p:stCondLst>
                                        </p:cTn>
                                        <p:tgtEl>
                                          <p:spTgt spid="24"/>
                                        </p:tgtEl>
                                      </p:cBhvr>
                                      <p:to x="100000" y="100000"/>
                                    </p:animScale>
                                    <p:animScale>
                                      <p:cBhvr>
                                        <p:cTn id="47" dur="26">
                                          <p:stCondLst>
                                            <p:cond delay="1808"/>
                                          </p:stCondLst>
                                        </p:cTn>
                                        <p:tgtEl>
                                          <p:spTgt spid="24"/>
                                        </p:tgtEl>
                                      </p:cBhvr>
                                      <p:to x="100000" y="95000"/>
                                    </p:animScale>
                                    <p:animScale>
                                      <p:cBhvr>
                                        <p:cTn id="48" dur="166" decel="50000">
                                          <p:stCondLst>
                                            <p:cond delay="1834"/>
                                          </p:stCondLst>
                                        </p:cTn>
                                        <p:tgtEl>
                                          <p:spTgt spid="24"/>
                                        </p:tgtEl>
                                      </p:cBhvr>
                                      <p:to x="100000" y="100000"/>
                                    </p:animScale>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heel(1)">
                                      <p:cBhvr>
                                        <p:cTn id="53" dur="2000"/>
                                        <p:tgtEl>
                                          <p:spTgt spid="40"/>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circle(in)">
                                      <p:cBhvr>
                                        <p:cTn id="58" dur="2000"/>
                                        <p:tgtEl>
                                          <p:spTgt spid="38"/>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580">
                                          <p:stCondLst>
                                            <p:cond delay="0"/>
                                          </p:stCondLst>
                                        </p:cTn>
                                        <p:tgtEl>
                                          <p:spTgt spid="25"/>
                                        </p:tgtEl>
                                      </p:cBhvr>
                                    </p:animEffect>
                                    <p:anim calcmode="lin" valueType="num">
                                      <p:cBhvr>
                                        <p:cTn id="6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9" dur="26">
                                          <p:stCondLst>
                                            <p:cond delay="650"/>
                                          </p:stCondLst>
                                        </p:cTn>
                                        <p:tgtEl>
                                          <p:spTgt spid="25"/>
                                        </p:tgtEl>
                                      </p:cBhvr>
                                      <p:to x="100000" y="60000"/>
                                    </p:animScale>
                                    <p:animScale>
                                      <p:cBhvr>
                                        <p:cTn id="70" dur="166" decel="50000">
                                          <p:stCondLst>
                                            <p:cond delay="676"/>
                                          </p:stCondLst>
                                        </p:cTn>
                                        <p:tgtEl>
                                          <p:spTgt spid="25"/>
                                        </p:tgtEl>
                                      </p:cBhvr>
                                      <p:to x="100000" y="100000"/>
                                    </p:animScale>
                                    <p:animScale>
                                      <p:cBhvr>
                                        <p:cTn id="71" dur="26">
                                          <p:stCondLst>
                                            <p:cond delay="1312"/>
                                          </p:stCondLst>
                                        </p:cTn>
                                        <p:tgtEl>
                                          <p:spTgt spid="25"/>
                                        </p:tgtEl>
                                      </p:cBhvr>
                                      <p:to x="100000" y="80000"/>
                                    </p:animScale>
                                    <p:animScale>
                                      <p:cBhvr>
                                        <p:cTn id="72" dur="166" decel="50000">
                                          <p:stCondLst>
                                            <p:cond delay="1338"/>
                                          </p:stCondLst>
                                        </p:cTn>
                                        <p:tgtEl>
                                          <p:spTgt spid="25"/>
                                        </p:tgtEl>
                                      </p:cBhvr>
                                      <p:to x="100000" y="100000"/>
                                    </p:animScale>
                                    <p:animScale>
                                      <p:cBhvr>
                                        <p:cTn id="73" dur="26">
                                          <p:stCondLst>
                                            <p:cond delay="1642"/>
                                          </p:stCondLst>
                                        </p:cTn>
                                        <p:tgtEl>
                                          <p:spTgt spid="25"/>
                                        </p:tgtEl>
                                      </p:cBhvr>
                                      <p:to x="100000" y="90000"/>
                                    </p:animScale>
                                    <p:animScale>
                                      <p:cBhvr>
                                        <p:cTn id="74" dur="166" decel="50000">
                                          <p:stCondLst>
                                            <p:cond delay="1668"/>
                                          </p:stCondLst>
                                        </p:cTn>
                                        <p:tgtEl>
                                          <p:spTgt spid="25"/>
                                        </p:tgtEl>
                                      </p:cBhvr>
                                      <p:to x="100000" y="100000"/>
                                    </p:animScale>
                                    <p:animScale>
                                      <p:cBhvr>
                                        <p:cTn id="75" dur="26">
                                          <p:stCondLst>
                                            <p:cond delay="1808"/>
                                          </p:stCondLst>
                                        </p:cTn>
                                        <p:tgtEl>
                                          <p:spTgt spid="25"/>
                                        </p:tgtEl>
                                      </p:cBhvr>
                                      <p:to x="100000" y="95000"/>
                                    </p:animScale>
                                    <p:animScale>
                                      <p:cBhvr>
                                        <p:cTn id="76" dur="166" decel="50000">
                                          <p:stCondLst>
                                            <p:cond delay="1834"/>
                                          </p:stCondLst>
                                        </p:cTn>
                                        <p:tgtEl>
                                          <p:spTgt spid="25"/>
                                        </p:tgtEl>
                                      </p:cBhvr>
                                      <p:to x="100000" y="100000"/>
                                    </p:animScale>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heel(1)">
                                      <p:cBhvr>
                                        <p:cTn id="81" dur="2000"/>
                                        <p:tgtEl>
                                          <p:spTgt spid="41"/>
                                        </p:tgtEl>
                                      </p:cBhvr>
                                    </p:animEffect>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310290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2072070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287856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1668659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0" y="16002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428600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1023908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401858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9804932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265200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234526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owchart: Manual Input 28"/>
          <p:cNvSpPr/>
          <p:nvPr/>
        </p:nvSpPr>
        <p:spPr>
          <a:xfrm>
            <a:off x="3290231" y="152626"/>
            <a:ext cx="4130057" cy="802600"/>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3600" b="1" dirty="0" smtClean="0">
                <a:solidFill>
                  <a:schemeClr val="bg1"/>
                </a:solidFill>
                <a:latin typeface="Sakkal Majalla" panose="02000000000000000000" pitchFamily="2" charset="-78"/>
                <a:cs typeface="Sakkal Majalla" panose="02000000000000000000" pitchFamily="2" charset="-78"/>
              </a:rPr>
              <a:t>مبادئ الصيرفة الإسلامية</a:t>
            </a:r>
            <a:endParaRPr lang="ar-BH" sz="3600" b="1" dirty="0">
              <a:solidFill>
                <a:schemeClr val="bg1"/>
              </a:solidFill>
              <a:latin typeface="Sakkal Majalla" panose="02000000000000000000" pitchFamily="2" charset="-78"/>
              <a:cs typeface="Sakkal Majalla" panose="02000000000000000000" pitchFamily="2" charset="-78"/>
            </a:endParaRPr>
          </a:p>
        </p:txBody>
      </p:sp>
      <p:sp>
        <p:nvSpPr>
          <p:cNvPr id="34" name="Rectangle 33"/>
          <p:cNvSpPr/>
          <p:nvPr/>
        </p:nvSpPr>
        <p:spPr>
          <a:xfrm>
            <a:off x="3962400" y="3368538"/>
            <a:ext cx="4266367" cy="400110"/>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justLow" rtl="1">
              <a:buClr>
                <a:srgbClr val="FF0000"/>
              </a:buClr>
            </a:pPr>
            <a:r>
              <a:rPr lang="ar-BH" sz="2000" b="1" dirty="0">
                <a:latin typeface="Sakkal Majalla" panose="02000000000000000000" pitchFamily="2" charset="-78"/>
                <a:cs typeface="Sakkal Majalla" panose="02000000000000000000" pitchFamily="2" charset="-78"/>
                <a:sym typeface="AGA Arabesque Desktop" panose="05010101010101010101" pitchFamily="2" charset="2"/>
              </a:rPr>
              <a:t>  </a:t>
            </a:r>
            <a:r>
              <a:rPr lang="ar-BH" sz="2000" b="1" dirty="0">
                <a:latin typeface="Sakkal Majalla" panose="02000000000000000000" pitchFamily="2" charset="-78"/>
                <a:cs typeface="Sakkal Majalla" panose="02000000000000000000" pitchFamily="2" charset="-78"/>
              </a:rPr>
              <a:t>مبدأ البيع (وَأَحَلَّ اللَّهُ الْبَيْعَ وَحَرَّمَ الرِّبَا).</a:t>
            </a:r>
          </a:p>
        </p:txBody>
      </p:sp>
      <p:pic>
        <p:nvPicPr>
          <p:cNvPr id="7" name="Picture 6"/>
          <p:cNvPicPr>
            <a:picLocks noChangeAspect="1"/>
          </p:cNvPicPr>
          <p:nvPr/>
        </p:nvPicPr>
        <p:blipFill>
          <a:blip r:embed="rId5"/>
          <a:stretch>
            <a:fillRect/>
          </a:stretch>
        </p:blipFill>
        <p:spPr>
          <a:xfrm>
            <a:off x="1524000" y="975533"/>
            <a:ext cx="6116664" cy="2114403"/>
          </a:xfrm>
          <a:prstGeom prst="rect">
            <a:avLst/>
          </a:prstGeom>
        </p:spPr>
      </p:pic>
      <p:sp>
        <p:nvSpPr>
          <p:cNvPr id="14" name="Rectangle 13"/>
          <p:cNvSpPr/>
          <p:nvPr/>
        </p:nvSpPr>
        <p:spPr>
          <a:xfrm>
            <a:off x="2129491" y="3873128"/>
            <a:ext cx="5567083" cy="400110"/>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justLow" rtl="1">
              <a:buClr>
                <a:srgbClr val="FF0000"/>
              </a:buClr>
            </a:pPr>
            <a:r>
              <a:rPr lang="ar-BH" sz="2000" b="1" dirty="0">
                <a:latin typeface="Sakkal Majalla" panose="02000000000000000000" pitchFamily="2" charset="-78"/>
                <a:cs typeface="Sakkal Majalla" panose="02000000000000000000" pitchFamily="2" charset="-78"/>
                <a:sym typeface="AGA Arabesque Desktop" panose="05010101010101010101" pitchFamily="2" charset="2"/>
              </a:rPr>
              <a:t>  </a:t>
            </a:r>
            <a:r>
              <a:rPr lang="ar-BH" sz="2000" b="1" dirty="0">
                <a:latin typeface="Sakkal Majalla" panose="02000000000000000000" pitchFamily="2" charset="-78"/>
                <a:cs typeface="Sakkal Majalla" panose="02000000000000000000" pitchFamily="2" charset="-78"/>
              </a:rPr>
              <a:t>مبدأ </a:t>
            </a:r>
            <a:r>
              <a:rPr lang="ar-BH" sz="2000" b="1" dirty="0" smtClean="0">
                <a:latin typeface="Sakkal Majalla" panose="02000000000000000000" pitchFamily="2" charset="-78"/>
                <a:cs typeface="Sakkal Majalla" panose="02000000000000000000" pitchFamily="2" charset="-78"/>
              </a:rPr>
              <a:t>المشاركة في المخاطر (لا ضرر ولا ضرار).</a:t>
            </a:r>
            <a:endParaRPr lang="ar-BH" sz="2000" b="1" dirty="0">
              <a:latin typeface="Sakkal Majalla" panose="02000000000000000000" pitchFamily="2" charset="-78"/>
              <a:cs typeface="Sakkal Majalla" panose="02000000000000000000" pitchFamily="2" charset="-78"/>
            </a:endParaRPr>
          </a:p>
        </p:txBody>
      </p:sp>
      <p:sp>
        <p:nvSpPr>
          <p:cNvPr id="16" name="Rectangle 15"/>
          <p:cNvSpPr/>
          <p:nvPr/>
        </p:nvSpPr>
        <p:spPr>
          <a:xfrm>
            <a:off x="2007100" y="4277207"/>
            <a:ext cx="5150463" cy="1323439"/>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marL="342900" indent="-342900" algn="justLow" rtl="1">
              <a:buClr>
                <a:srgbClr val="FF0000"/>
              </a:buClr>
              <a:buFont typeface="AGA Arabesque Desktop" panose="05010101010101010101" pitchFamily="2" charset="2"/>
              <a:buChar char="q"/>
            </a:pPr>
            <a:r>
              <a:rPr lang="ar-BH" sz="2000" b="1" dirty="0" smtClean="0">
                <a:latin typeface="Sakkal Majalla" panose="02000000000000000000" pitchFamily="2" charset="-78"/>
                <a:cs typeface="Sakkal Majalla" panose="02000000000000000000" pitchFamily="2" charset="-78"/>
              </a:rPr>
              <a:t>توزيع الربح والخسارة بين رأس المال والعمل.</a:t>
            </a:r>
          </a:p>
          <a:p>
            <a:pPr marL="342900" indent="-342900" algn="justLow" rtl="1">
              <a:buClr>
                <a:srgbClr val="FF0000"/>
              </a:buClr>
              <a:buFont typeface="AGA Arabesque Desktop" panose="05010101010101010101" pitchFamily="2" charset="2"/>
              <a:buChar char="q"/>
            </a:pPr>
            <a:r>
              <a:rPr lang="ar-BH" sz="2000" b="1" dirty="0" smtClean="0">
                <a:latin typeface="Sakkal Majalla" panose="02000000000000000000" pitchFamily="2" charset="-78"/>
                <a:cs typeface="Sakkal Majalla" panose="02000000000000000000" pitchFamily="2" charset="-78"/>
              </a:rPr>
              <a:t>تشجيع تمويل مشاريع التنمية والإنتاج.</a:t>
            </a:r>
          </a:p>
          <a:p>
            <a:pPr marL="342900" indent="-342900" algn="justLow" rtl="1">
              <a:buClr>
                <a:srgbClr val="FF0000"/>
              </a:buClr>
              <a:buFont typeface="AGA Arabesque Desktop" panose="05010101010101010101" pitchFamily="2" charset="2"/>
              <a:buChar char="q"/>
            </a:pPr>
            <a:r>
              <a:rPr lang="ar-BH" sz="2000" b="1" dirty="0" smtClean="0">
                <a:latin typeface="Sakkal Majalla" panose="02000000000000000000" pitchFamily="2" charset="-78"/>
                <a:cs typeface="Sakkal Majalla" panose="02000000000000000000" pitchFamily="2" charset="-78"/>
              </a:rPr>
              <a:t>التشجيع على تداول المال وعدم اكتنازه.</a:t>
            </a:r>
          </a:p>
          <a:p>
            <a:pPr marL="342900" indent="-342900" algn="justLow" rtl="1">
              <a:buClr>
                <a:srgbClr val="FF0000"/>
              </a:buClr>
              <a:buFont typeface="AGA Arabesque Desktop" panose="05010101010101010101" pitchFamily="2" charset="2"/>
              <a:buChar char="q"/>
            </a:pPr>
            <a:r>
              <a:rPr lang="ar-BH" sz="2000" b="1" dirty="0" smtClean="0">
                <a:latin typeface="Sakkal Majalla" panose="02000000000000000000" pitchFamily="2" charset="-78"/>
                <a:cs typeface="Sakkal Majalla" panose="02000000000000000000" pitchFamily="2" charset="-78"/>
              </a:rPr>
              <a:t>تحريم كل البيوع والتعاملات  المضرة بالفرد أو المجتمع. </a:t>
            </a:r>
            <a:endParaRPr lang="ar-BH" sz="2000" b="1" dirty="0">
              <a:latin typeface="Sakkal Majalla" panose="02000000000000000000" pitchFamily="2" charset="-78"/>
              <a:cs typeface="Sakkal Majalla" panose="02000000000000000000" pitchFamily="2" charset="-78"/>
            </a:endParaRPr>
          </a:p>
        </p:txBody>
      </p:sp>
      <p:sp>
        <p:nvSpPr>
          <p:cNvPr id="10" name="Rectangle 9"/>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42053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anim calcmode="lin" valueType="num">
                                      <p:cBhvr>
                                        <p:cTn id="8" dur="2000" fill="hold"/>
                                        <p:tgtEl>
                                          <p:spTgt spid="29"/>
                                        </p:tgtEl>
                                        <p:attrNameLst>
                                          <p:attrName>ppt_w</p:attrName>
                                        </p:attrNameLst>
                                      </p:cBhvr>
                                      <p:tavLst>
                                        <p:tav tm="0" fmla="#ppt_w*sin(2.5*pi*$)">
                                          <p:val>
                                            <p:fltVal val="0"/>
                                          </p:val>
                                        </p:tav>
                                        <p:tav tm="100000">
                                          <p:val>
                                            <p:fltVal val="1"/>
                                          </p:val>
                                        </p:tav>
                                      </p:tavLst>
                                    </p:anim>
                                    <p:anim calcmode="lin" valueType="num">
                                      <p:cBhvr>
                                        <p:cTn id="9" dur="2000" fill="hold"/>
                                        <p:tgtEl>
                                          <p:spTgt spid="2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click.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nimBg="1"/>
      <p:bldP spid="14"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301138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20669013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0" y="16002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a:t>
                </a:r>
                <a:r>
                  <a:rPr lang="ar-BH" b="1" dirty="0" smtClean="0">
                    <a:solidFill>
                      <a:schemeClr val="tx1"/>
                    </a:solidFill>
                  </a:rPr>
                  <a:t>الشريحة التالية </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sp>
        <p:nvSpPr>
          <p:cNvPr id="8" name="Rectangle 7"/>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1" name="Straight Connector 10"/>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15728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sp>
        <p:nvSpPr>
          <p:cNvPr id="6" name="Rectangle 5"/>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7" name="Straight Connector 6"/>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358603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miley Face 8"/>
          <p:cNvSpPr/>
          <p:nvPr/>
        </p:nvSpPr>
        <p:spPr>
          <a:xfrm>
            <a:off x="609600" y="40115"/>
            <a:ext cx="7543800" cy="5550133"/>
          </a:xfrm>
          <a:prstGeom prst="smileyFace">
            <a:avLst/>
          </a:prstGeom>
          <a:solidFill>
            <a:schemeClr val="tx2">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ar-BH" sz="5400" dirty="0" smtClean="0"/>
              <a:t> </a:t>
            </a:r>
            <a:endParaRPr lang="en-US" sz="5400" dirty="0">
              <a:latin typeface="Sakkal Majalla"/>
            </a:endParaRPr>
          </a:p>
        </p:txBody>
      </p:sp>
      <p:sp>
        <p:nvSpPr>
          <p:cNvPr id="4" name="Rectangle 3"/>
          <p:cNvSpPr/>
          <p:nvPr/>
        </p:nvSpPr>
        <p:spPr>
          <a:xfrm>
            <a:off x="1895602" y="768294"/>
            <a:ext cx="5170526" cy="3908762"/>
          </a:xfrm>
          <a:prstGeom prst="rect">
            <a:avLst/>
          </a:prstGeom>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انتهى الدرس </a:t>
            </a:r>
          </a:p>
          <a:p>
            <a:pPr algn="ctr"/>
            <a:r>
              <a:rPr lang="ar-BH" sz="3200" b="1" dirty="0" smtClean="0">
                <a:solidFill>
                  <a:schemeClr val="bg1"/>
                </a:solidFill>
                <a:latin typeface="Sakkal Majalla" panose="02000000000000000000" pitchFamily="2" charset="-78"/>
                <a:cs typeface="Sakkal Majalla" panose="02000000000000000000" pitchFamily="2" charset="-78"/>
              </a:rPr>
              <a:t>آملين  </a:t>
            </a:r>
          </a:p>
          <a:p>
            <a:pPr algn="ctr"/>
            <a:r>
              <a:rPr lang="ar-BH" sz="3200" b="1" dirty="0" smtClean="0">
                <a:solidFill>
                  <a:schemeClr val="bg1"/>
                </a:solidFill>
                <a:latin typeface="Sakkal Majalla" panose="02000000000000000000" pitchFamily="2" charset="-78"/>
                <a:cs typeface="Sakkal Majalla" panose="02000000000000000000" pitchFamily="2" charset="-78"/>
              </a:rPr>
              <a:t>تحقيق </a:t>
            </a:r>
            <a:endParaRPr lang="ar-BH" sz="3200" b="1" dirty="0">
              <a:solidFill>
                <a:schemeClr val="bg1"/>
              </a:solidFill>
              <a:latin typeface="Sakkal Majalla" panose="02000000000000000000" pitchFamily="2" charset="-78"/>
              <a:cs typeface="Sakkal Majalla" panose="02000000000000000000" pitchFamily="2" charset="-78"/>
            </a:endParaRPr>
          </a:p>
          <a:p>
            <a:pPr algn="ctr"/>
            <a:r>
              <a:rPr lang="ar-BH" sz="3200" b="1" dirty="0" smtClean="0">
                <a:solidFill>
                  <a:schemeClr val="bg1"/>
                </a:solidFill>
                <a:latin typeface="Sakkal Majalla" panose="02000000000000000000" pitchFamily="2" charset="-78"/>
                <a:cs typeface="Sakkal Majalla" panose="02000000000000000000" pitchFamily="2" charset="-78"/>
              </a:rPr>
              <a:t>أهدف درس الصيرفة والمصارف الإسلامية</a:t>
            </a:r>
          </a:p>
          <a:p>
            <a:pPr algn="ctr"/>
            <a:r>
              <a:rPr lang="ar-BH" sz="3200" b="1" dirty="0" smtClean="0">
                <a:solidFill>
                  <a:schemeClr val="bg1"/>
                </a:solidFill>
                <a:latin typeface="Sakkal Majalla" panose="02000000000000000000" pitchFamily="2" charset="-78"/>
                <a:cs typeface="Sakkal Majalla" panose="02000000000000000000" pitchFamily="2" charset="-78"/>
              </a:rPr>
              <a:t> </a:t>
            </a:r>
            <a:r>
              <a:rPr lang="ar-BH" sz="3200" b="1" dirty="0">
                <a:solidFill>
                  <a:schemeClr val="bg1"/>
                </a:solidFill>
                <a:latin typeface="Sakkal Majalla" panose="02000000000000000000" pitchFamily="2" charset="-78"/>
                <a:cs typeface="Sakkal Majalla" panose="02000000000000000000" pitchFamily="2" charset="-78"/>
              </a:rPr>
              <a:t>شكرا </a:t>
            </a:r>
          </a:p>
          <a:p>
            <a:pPr algn="ctr"/>
            <a:r>
              <a:rPr lang="ar-BH" sz="3200" b="1" dirty="0">
                <a:solidFill>
                  <a:schemeClr val="bg1"/>
                </a:solidFill>
                <a:latin typeface="Sakkal Majalla" panose="02000000000000000000" pitchFamily="2" charset="-78"/>
                <a:cs typeface="Sakkal Majalla" panose="02000000000000000000" pitchFamily="2" charset="-78"/>
              </a:rPr>
              <a:t>مع التوفيق </a:t>
            </a:r>
            <a:r>
              <a:rPr lang="ar-BH" sz="3200" b="1" dirty="0" smtClean="0">
                <a:solidFill>
                  <a:schemeClr val="bg1"/>
                </a:solidFill>
                <a:latin typeface="Sakkal Majalla" panose="02000000000000000000" pitchFamily="2" charset="-78"/>
                <a:cs typeface="Sakkal Majalla" panose="02000000000000000000" pitchFamily="2" charset="-78"/>
              </a:rPr>
              <a:t>والنجاح</a:t>
            </a:r>
          </a:p>
          <a:p>
            <a:pPr algn="r"/>
            <a:endParaRPr lang="ar-BH" sz="2400" b="1" u="sng" dirty="0" smtClean="0">
              <a:solidFill>
                <a:srgbClr val="FF0000"/>
              </a:solidFill>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sp>
        <p:nvSpPr>
          <p:cNvPr id="14" name="Rectangle 13"/>
          <p:cNvSpPr/>
          <p:nvPr/>
        </p:nvSpPr>
        <p:spPr>
          <a:xfrm>
            <a:off x="2775025" y="5146451"/>
            <a:ext cx="6248400" cy="1569660"/>
          </a:xfrm>
          <a:prstGeom prst="rect">
            <a:avLst/>
          </a:prstGeom>
        </p:spPr>
        <p:txBody>
          <a:bodyPr wrap="square">
            <a:spAutoFit/>
          </a:bodyPr>
          <a:lstStyle/>
          <a:p>
            <a:pPr algn="r"/>
            <a:r>
              <a:rPr lang="ar-BH" sz="2400" b="1" u="sng" dirty="0" smtClean="0">
                <a:solidFill>
                  <a:srgbClr val="FF0000"/>
                </a:solidFill>
                <a:latin typeface="Sakkal Majalla" panose="02000000000000000000" pitchFamily="2" charset="-78"/>
                <a:cs typeface="Sakkal Majalla" panose="02000000000000000000" pitchFamily="2" charset="-78"/>
              </a:rPr>
              <a:t>لمزيد </a:t>
            </a:r>
            <a:r>
              <a:rPr lang="ar-BH" sz="2400" b="1" u="sng" dirty="0">
                <a:solidFill>
                  <a:srgbClr val="FF0000"/>
                </a:solidFill>
                <a:latin typeface="Sakkal Majalla" panose="02000000000000000000" pitchFamily="2" charset="-78"/>
                <a:cs typeface="Sakkal Majalla" panose="02000000000000000000" pitchFamily="2" charset="-78"/>
              </a:rPr>
              <a:t>من المعلومات:</a:t>
            </a:r>
            <a:endParaRPr lang="en-US" sz="2400" b="1" dirty="0">
              <a:solidFill>
                <a:srgbClr val="FF0000"/>
              </a:solidFill>
              <a:latin typeface="Sakkal Majalla" panose="02000000000000000000" pitchFamily="2" charset="-78"/>
              <a:cs typeface="Sakkal Majalla" panose="02000000000000000000" pitchFamily="2" charset="-78"/>
            </a:endParaRPr>
          </a:p>
          <a:p>
            <a:pPr algn="r"/>
            <a:r>
              <a:rPr lang="en-US" sz="2000" b="1" dirty="0" smtClean="0">
                <a:solidFill>
                  <a:schemeClr val="bg1"/>
                </a:solidFill>
                <a:latin typeface="Century Gothic" panose="020B0502020202020204" pitchFamily="34" charset="0"/>
                <a:cs typeface="Sakkal Majalla" panose="02000000000000000000" pitchFamily="2" charset="-78"/>
                <a:hlinkClick r:id="rId4"/>
              </a:rPr>
              <a:t>www.Edunet.com</a:t>
            </a:r>
            <a:r>
              <a:rPr lang="ar-BH" sz="2000" b="1" smtClean="0">
                <a:solidFill>
                  <a:srgbClr val="FF0000"/>
                </a:solidFill>
                <a:latin typeface="Century Gothic" panose="020B0502020202020204" pitchFamily="34" charset="0"/>
                <a:cs typeface="Sakkal Majalla" panose="02000000000000000000" pitchFamily="2" charset="-78"/>
              </a:rPr>
              <a:t>        </a:t>
            </a:r>
            <a:r>
              <a:rPr lang="ar-BH" sz="2000" b="1" dirty="0" smtClean="0">
                <a:latin typeface="Century Gothic" panose="020B0502020202020204" pitchFamily="34" charset="0"/>
                <a:cs typeface="Sakkal Majalla" panose="02000000000000000000" pitchFamily="2" charset="-78"/>
              </a:rPr>
              <a:t>1- </a:t>
            </a:r>
            <a:r>
              <a:rPr lang="ar-BH" sz="2000" b="1" dirty="0">
                <a:latin typeface="Century Gothic" panose="020B0502020202020204" pitchFamily="34" charset="0"/>
                <a:cs typeface="Sakkal Majalla" panose="02000000000000000000" pitchFamily="2" charset="-78"/>
              </a:rPr>
              <a:t>زيارة البوابة التعليمية </a:t>
            </a:r>
            <a:endParaRPr lang="en-US" sz="2000" b="1" dirty="0">
              <a:latin typeface="Century Gothic" panose="020B0502020202020204" pitchFamily="34" charset="0"/>
              <a:cs typeface="Sakkal Majalla" panose="02000000000000000000" pitchFamily="2" charset="-78"/>
            </a:endParaRPr>
          </a:p>
          <a:p>
            <a:pPr algn="r"/>
            <a:r>
              <a:rPr lang="ar-BH" sz="2000" b="1" dirty="0" smtClean="0">
                <a:latin typeface="Sakkal Majalla" panose="02000000000000000000" pitchFamily="2" charset="-78"/>
                <a:cs typeface="Sakkal Majalla" panose="02000000000000000000" pitchFamily="2" charset="-78"/>
              </a:rPr>
              <a:t>        2- </a:t>
            </a:r>
            <a:r>
              <a:rPr lang="ar-BH" sz="2000" b="1" dirty="0">
                <a:latin typeface="Sakkal Majalla" panose="02000000000000000000" pitchFamily="2" charset="-78"/>
                <a:cs typeface="Sakkal Majalla" panose="02000000000000000000" pitchFamily="2" charset="-78"/>
              </a:rPr>
              <a:t>حل أسئلة وأنشطة الكتاب </a:t>
            </a:r>
            <a:r>
              <a:rPr lang="ar-BH" sz="2000" b="1" dirty="0" smtClean="0">
                <a:latin typeface="Sakkal Majalla" panose="02000000000000000000" pitchFamily="2" charset="-78"/>
                <a:cs typeface="Sakkal Majalla" panose="02000000000000000000" pitchFamily="2" charset="-78"/>
              </a:rPr>
              <a:t>والكراسة.</a:t>
            </a:r>
            <a:endParaRPr lang="en-US" sz="2000" b="1" dirty="0">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sp>
        <p:nvSpPr>
          <p:cNvPr id="11" name="Rectangle 10"/>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2" name="Straight Connector 11"/>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381234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Hexagon 42"/>
          <p:cNvSpPr/>
          <p:nvPr/>
        </p:nvSpPr>
        <p:spPr>
          <a:xfrm rot="1731258">
            <a:off x="2151464" y="1449286"/>
            <a:ext cx="2799261" cy="2264243"/>
          </a:xfrm>
          <a:prstGeom prst="hexagon">
            <a:avLst>
              <a:gd name="adj" fmla="val 28945"/>
              <a:gd name="vf" fmla="val 11547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2" name="Flowchart: Manual Input 71"/>
          <p:cNvSpPr/>
          <p:nvPr/>
        </p:nvSpPr>
        <p:spPr>
          <a:xfrm>
            <a:off x="312593" y="191821"/>
            <a:ext cx="6477002" cy="802600"/>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3600" b="1" dirty="0" smtClean="0">
                <a:solidFill>
                  <a:schemeClr val="bg1"/>
                </a:solidFill>
                <a:latin typeface="Sakkal Majalla" panose="02000000000000000000" pitchFamily="2" charset="-78"/>
                <a:cs typeface="Sakkal Majalla" panose="02000000000000000000" pitchFamily="2" charset="-78"/>
              </a:rPr>
              <a:t>الفرق بين المصارف الإسلامية والتقليدية</a:t>
            </a:r>
          </a:p>
        </p:txBody>
      </p:sp>
      <p:sp>
        <p:nvSpPr>
          <p:cNvPr id="35" name="Hexagon 34"/>
          <p:cNvSpPr/>
          <p:nvPr/>
        </p:nvSpPr>
        <p:spPr>
          <a:xfrm rot="1731258">
            <a:off x="4639780" y="1479566"/>
            <a:ext cx="2799261" cy="2264243"/>
          </a:xfrm>
          <a:prstGeom prst="hexagon">
            <a:avLst>
              <a:gd name="adj" fmla="val 28945"/>
              <a:gd name="vf" fmla="val 11547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 name="Hexagon 35"/>
          <p:cNvSpPr/>
          <p:nvPr/>
        </p:nvSpPr>
        <p:spPr>
          <a:xfrm rot="1731258">
            <a:off x="3533762" y="3537480"/>
            <a:ext cx="2799261" cy="2264243"/>
          </a:xfrm>
          <a:prstGeom prst="hexagon">
            <a:avLst>
              <a:gd name="adj" fmla="val 28945"/>
              <a:gd name="vf" fmla="val 11547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6937238" y="2328975"/>
            <a:ext cx="1651411" cy="1270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smtClean="0">
                <a:latin typeface="Sakkal Majalla" panose="02000000000000000000" pitchFamily="2" charset="-78"/>
                <a:cs typeface="Sakkal Majalla" panose="02000000000000000000" pitchFamily="2" charset="-78"/>
              </a:rPr>
              <a:t>النظام </a:t>
            </a:r>
            <a:endParaRPr lang="en-US" sz="2400" b="1" dirty="0">
              <a:latin typeface="Sakkal Majalla" panose="02000000000000000000" pitchFamily="2" charset="-78"/>
              <a:cs typeface="Sakkal Majalla" panose="02000000000000000000" pitchFamily="2" charset="-78"/>
            </a:endParaRPr>
          </a:p>
        </p:txBody>
      </p:sp>
      <p:sp>
        <p:nvSpPr>
          <p:cNvPr id="45" name="Rectangle 44"/>
          <p:cNvSpPr/>
          <p:nvPr/>
        </p:nvSpPr>
        <p:spPr>
          <a:xfrm>
            <a:off x="3508635" y="2338731"/>
            <a:ext cx="3355959" cy="125073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000" b="1" dirty="0" smtClean="0">
                <a:solidFill>
                  <a:schemeClr val="tx1"/>
                </a:solidFill>
                <a:latin typeface="Sakkal Majalla" panose="02000000000000000000" pitchFamily="2" charset="-78"/>
                <a:cs typeface="Sakkal Majalla" panose="02000000000000000000" pitchFamily="2" charset="-78"/>
              </a:rPr>
              <a:t>1. جميع </a:t>
            </a:r>
            <a:r>
              <a:rPr lang="ar-BH" sz="2000" b="1" dirty="0">
                <a:solidFill>
                  <a:schemeClr val="tx1"/>
                </a:solidFill>
                <a:latin typeface="Sakkal Majalla" panose="02000000000000000000" pitchFamily="2" charset="-78"/>
                <a:cs typeface="Sakkal Majalla" panose="02000000000000000000" pitchFamily="2" charset="-78"/>
              </a:rPr>
              <a:t>التعاملات وفق </a:t>
            </a:r>
            <a:r>
              <a:rPr lang="ar-BH" sz="2000" b="1" dirty="0" smtClean="0">
                <a:solidFill>
                  <a:schemeClr val="tx1"/>
                </a:solidFill>
                <a:latin typeface="Sakkal Majalla" panose="02000000000000000000" pitchFamily="2" charset="-78"/>
                <a:cs typeface="Sakkal Majalla" panose="02000000000000000000" pitchFamily="2" charset="-78"/>
              </a:rPr>
              <a:t>مبادئ</a:t>
            </a:r>
            <a:r>
              <a:rPr lang="en-US" sz="2000" b="1" dirty="0" smtClean="0">
                <a:solidFill>
                  <a:schemeClr val="tx1"/>
                </a:solidFill>
                <a:latin typeface="Sakkal Majalla" panose="02000000000000000000" pitchFamily="2" charset="-78"/>
                <a:cs typeface="Sakkal Majalla" panose="02000000000000000000" pitchFamily="2" charset="-78"/>
              </a:rPr>
              <a:t> </a:t>
            </a:r>
            <a:r>
              <a:rPr lang="ar-BH" sz="2000" b="1" dirty="0" smtClean="0">
                <a:solidFill>
                  <a:schemeClr val="tx1"/>
                </a:solidFill>
                <a:latin typeface="Sakkal Majalla" panose="02000000000000000000" pitchFamily="2" charset="-78"/>
                <a:cs typeface="Sakkal Majalla" panose="02000000000000000000" pitchFamily="2" charset="-78"/>
              </a:rPr>
              <a:t> </a:t>
            </a:r>
          </a:p>
          <a:p>
            <a:pPr algn="r" rtl="1"/>
            <a:r>
              <a:rPr lang="ar-BH" sz="2000" b="1" dirty="0" smtClean="0">
                <a:solidFill>
                  <a:schemeClr val="tx1"/>
                </a:solidFill>
                <a:latin typeface="Sakkal Majalla" panose="02000000000000000000" pitchFamily="2" charset="-78"/>
                <a:cs typeface="Sakkal Majalla" panose="02000000000000000000" pitchFamily="2" charset="-78"/>
              </a:rPr>
              <a:t>    الشريعة</a:t>
            </a:r>
            <a:r>
              <a:rPr lang="en-US" sz="2000" b="1" dirty="0" smtClean="0">
                <a:solidFill>
                  <a:schemeClr val="tx1"/>
                </a:solidFill>
                <a:latin typeface="Sakkal Majalla" panose="02000000000000000000" pitchFamily="2" charset="-78"/>
                <a:cs typeface="Sakkal Majalla" panose="02000000000000000000" pitchFamily="2" charset="-78"/>
              </a:rPr>
              <a:t>  </a:t>
            </a:r>
            <a:r>
              <a:rPr lang="ar-BH" sz="2000" b="1" dirty="0" smtClean="0">
                <a:solidFill>
                  <a:schemeClr val="tx1"/>
                </a:solidFill>
                <a:latin typeface="Sakkal Majalla" panose="02000000000000000000" pitchFamily="2" charset="-78"/>
                <a:cs typeface="Sakkal Majalla" panose="02000000000000000000" pitchFamily="2" charset="-78"/>
              </a:rPr>
              <a:t>الإسلامية.</a:t>
            </a:r>
          </a:p>
          <a:p>
            <a:pPr algn="r" rtl="1"/>
            <a:r>
              <a:rPr lang="ar-BH" sz="2000" b="1" dirty="0">
                <a:solidFill>
                  <a:schemeClr val="tx1"/>
                </a:solidFill>
                <a:latin typeface="Sakkal Majalla" panose="02000000000000000000" pitchFamily="2" charset="-78"/>
                <a:cs typeface="Sakkal Majalla" panose="02000000000000000000" pitchFamily="2" charset="-78"/>
              </a:rPr>
              <a:t>2. تقوم على </a:t>
            </a:r>
            <a:r>
              <a:rPr lang="ar-BH" sz="2000" b="1" dirty="0" smtClean="0">
                <a:solidFill>
                  <a:schemeClr val="tx1"/>
                </a:solidFill>
                <a:latin typeface="Sakkal Majalla" panose="02000000000000000000" pitchFamily="2" charset="-78"/>
                <a:cs typeface="Sakkal Majalla" panose="02000000000000000000" pitchFamily="2" charset="-78"/>
              </a:rPr>
              <a:t>مبادئ </a:t>
            </a:r>
            <a:r>
              <a:rPr lang="ar-BH" sz="2000" b="1" dirty="0">
                <a:solidFill>
                  <a:schemeClr val="tx1"/>
                </a:solidFill>
                <a:latin typeface="Sakkal Majalla" panose="02000000000000000000" pitchFamily="2" charset="-78"/>
                <a:cs typeface="Sakkal Majalla" panose="02000000000000000000" pitchFamily="2" charset="-78"/>
              </a:rPr>
              <a:t>البيع وتحرم الربا</a:t>
            </a:r>
            <a:r>
              <a:rPr lang="ar-BH" sz="2000" b="1" dirty="0" smtClean="0">
                <a:solidFill>
                  <a:schemeClr val="tx1"/>
                </a:solidFill>
                <a:latin typeface="Sakkal Majalla" panose="02000000000000000000" pitchFamily="2" charset="-78"/>
                <a:cs typeface="Sakkal Majalla" panose="02000000000000000000" pitchFamily="2" charset="-78"/>
              </a:rPr>
              <a:t>.</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6" name="Picture 5"/>
          <p:cNvPicPr>
            <a:picLocks noChangeAspect="1"/>
          </p:cNvPicPr>
          <p:nvPr/>
        </p:nvPicPr>
        <p:blipFill>
          <a:blip r:embed="rId6"/>
          <a:stretch>
            <a:fillRect/>
          </a:stretch>
        </p:blipFill>
        <p:spPr>
          <a:xfrm>
            <a:off x="202169" y="1479700"/>
            <a:ext cx="8641027" cy="784290"/>
          </a:xfrm>
          <a:prstGeom prst="rect">
            <a:avLst/>
          </a:prstGeom>
        </p:spPr>
      </p:pic>
      <p:sp>
        <p:nvSpPr>
          <p:cNvPr id="47" name="Rectangle 46"/>
          <p:cNvSpPr/>
          <p:nvPr/>
        </p:nvSpPr>
        <p:spPr>
          <a:xfrm>
            <a:off x="164951" y="2351675"/>
            <a:ext cx="3282549" cy="12390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2000" b="1" dirty="0">
                <a:solidFill>
                  <a:schemeClr val="tx1"/>
                </a:solidFill>
                <a:latin typeface="Sakkal Majalla" panose="02000000000000000000" pitchFamily="2" charset="-78"/>
                <a:cs typeface="Sakkal Majalla" panose="02000000000000000000" pitchFamily="2" charset="-78"/>
              </a:rPr>
              <a:t>1. التعاملات وفق القوانين الوضعية  </a:t>
            </a:r>
          </a:p>
          <a:p>
            <a:pPr algn="r"/>
            <a:r>
              <a:rPr lang="ar-BH" sz="2000" b="1" dirty="0">
                <a:solidFill>
                  <a:schemeClr val="tx1"/>
                </a:solidFill>
                <a:latin typeface="Sakkal Majalla" panose="02000000000000000000" pitchFamily="2" charset="-78"/>
                <a:cs typeface="Sakkal Majalla" panose="02000000000000000000" pitchFamily="2" charset="-78"/>
              </a:rPr>
              <a:t>    والأعراف الدولية</a:t>
            </a:r>
            <a:r>
              <a:rPr lang="ar-BH" sz="2000" b="1" dirty="0" smtClean="0">
                <a:solidFill>
                  <a:schemeClr val="tx1"/>
                </a:solidFill>
                <a:latin typeface="Sakkal Majalla" panose="02000000000000000000" pitchFamily="2" charset="-78"/>
                <a:cs typeface="Sakkal Majalla" panose="02000000000000000000" pitchFamily="2" charset="-78"/>
              </a:rPr>
              <a:t>.</a:t>
            </a:r>
          </a:p>
          <a:p>
            <a:pPr algn="r"/>
            <a:r>
              <a:rPr lang="ar-BH" sz="2000" b="1" dirty="0">
                <a:solidFill>
                  <a:schemeClr val="tx1"/>
                </a:solidFill>
                <a:latin typeface="Sakkal Majalla" panose="02000000000000000000" pitchFamily="2" charset="-78"/>
                <a:cs typeface="Sakkal Majalla" panose="02000000000000000000" pitchFamily="2" charset="-78"/>
              </a:rPr>
              <a:t>2. </a:t>
            </a:r>
            <a:r>
              <a:rPr lang="ar-BH" sz="2000" b="1" dirty="0" smtClean="0">
                <a:solidFill>
                  <a:schemeClr val="tx1"/>
                </a:solidFill>
                <a:latin typeface="Sakkal Majalla" panose="02000000000000000000" pitchFamily="2" charset="-78"/>
                <a:cs typeface="Sakkal Majalla" panose="02000000000000000000" pitchFamily="2" charset="-78"/>
              </a:rPr>
              <a:t>تعتبر الفائدة الربوية أساسا فيه.</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53" name="Rectangle 52"/>
          <p:cNvSpPr/>
          <p:nvPr/>
        </p:nvSpPr>
        <p:spPr>
          <a:xfrm>
            <a:off x="6961739" y="3917315"/>
            <a:ext cx="1651411" cy="74121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latin typeface="Sakkal Majalla" panose="02000000000000000000" pitchFamily="2" charset="-78"/>
                <a:cs typeface="Sakkal Majalla" panose="02000000000000000000" pitchFamily="2" charset="-78"/>
              </a:rPr>
              <a:t>خدمة </a:t>
            </a:r>
            <a:r>
              <a:rPr lang="ar-BH" sz="2400" b="1" dirty="0" smtClean="0">
                <a:latin typeface="Sakkal Majalla" panose="02000000000000000000" pitchFamily="2" charset="-78"/>
                <a:cs typeface="Sakkal Majalla" panose="02000000000000000000" pitchFamily="2" charset="-78"/>
              </a:rPr>
              <a:t>الاقتصاد</a:t>
            </a:r>
            <a:endParaRPr lang="en-US" sz="2400" b="1" dirty="0">
              <a:latin typeface="Sakkal Majalla" panose="02000000000000000000" pitchFamily="2" charset="-78"/>
              <a:cs typeface="Sakkal Majalla" panose="02000000000000000000" pitchFamily="2" charset="-78"/>
            </a:endParaRPr>
          </a:p>
        </p:txBody>
      </p:sp>
      <p:sp>
        <p:nvSpPr>
          <p:cNvPr id="54" name="Rectangle 53"/>
          <p:cNvSpPr/>
          <p:nvPr/>
        </p:nvSpPr>
        <p:spPr>
          <a:xfrm>
            <a:off x="3490172" y="3918627"/>
            <a:ext cx="3389837" cy="72686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ترجمة </a:t>
            </a:r>
            <a:r>
              <a:rPr lang="ar-BH" sz="2000" b="1" dirty="0">
                <a:solidFill>
                  <a:schemeClr val="tx1"/>
                </a:solidFill>
                <a:latin typeface="Sakkal Majalla" panose="02000000000000000000" pitchFamily="2" charset="-78"/>
                <a:cs typeface="Sakkal Majalla" panose="02000000000000000000" pitchFamily="2" charset="-78"/>
              </a:rPr>
              <a:t>ل</a:t>
            </a:r>
            <a:r>
              <a:rPr lang="ar-BH" sz="2000" b="1" dirty="0" smtClean="0">
                <a:solidFill>
                  <a:schemeClr val="tx1"/>
                </a:solidFill>
                <a:latin typeface="Sakkal Majalla" panose="02000000000000000000" pitchFamily="2" charset="-78"/>
                <a:cs typeface="Sakkal Majalla" panose="02000000000000000000" pitchFamily="2" charset="-78"/>
              </a:rPr>
              <a:t>لفكر الاقتصادي الإسلامي.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55" name="Rectangle 54"/>
          <p:cNvSpPr/>
          <p:nvPr/>
        </p:nvSpPr>
        <p:spPr>
          <a:xfrm>
            <a:off x="164951" y="3925505"/>
            <a:ext cx="3268113" cy="719984"/>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a:solidFill>
                  <a:schemeClr val="tx1"/>
                </a:solidFill>
                <a:latin typeface="Sakkal Majalla" panose="02000000000000000000" pitchFamily="2" charset="-78"/>
                <a:cs typeface="Sakkal Majalla" panose="02000000000000000000" pitchFamily="2" charset="-78"/>
              </a:rPr>
              <a:t>ترجمة ل</a:t>
            </a:r>
            <a:r>
              <a:rPr lang="ar-BH" sz="2000" b="1" dirty="0" smtClean="0">
                <a:solidFill>
                  <a:schemeClr val="tx1"/>
                </a:solidFill>
                <a:latin typeface="Sakkal Majalla" panose="02000000000000000000" pitchFamily="2" charset="-78"/>
                <a:cs typeface="Sakkal Majalla" panose="02000000000000000000" pitchFamily="2" charset="-78"/>
              </a:rPr>
              <a:t>لرأسمالية </a:t>
            </a:r>
            <a:r>
              <a:rPr lang="ar-BH" sz="2000" b="1" dirty="0">
                <a:solidFill>
                  <a:schemeClr val="tx1"/>
                </a:solidFill>
                <a:latin typeface="Sakkal Majalla" panose="02000000000000000000" pitchFamily="2" charset="-78"/>
                <a:cs typeface="Sakkal Majalla" panose="02000000000000000000" pitchFamily="2" charset="-78"/>
              </a:rPr>
              <a:t>والاقتصاد الحر.</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71" name="Rectangle 70"/>
          <p:cNvSpPr/>
          <p:nvPr/>
        </p:nvSpPr>
        <p:spPr>
          <a:xfrm>
            <a:off x="7020034" y="5035898"/>
            <a:ext cx="1651411" cy="741216"/>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smtClean="0">
                <a:latin typeface="Sakkal Majalla" panose="02000000000000000000" pitchFamily="2" charset="-78"/>
                <a:cs typeface="Sakkal Majalla" panose="02000000000000000000" pitchFamily="2" charset="-78"/>
              </a:rPr>
              <a:t>التنمية</a:t>
            </a:r>
            <a:endParaRPr lang="en-US" sz="2400" b="1" dirty="0">
              <a:latin typeface="Sakkal Majalla" panose="02000000000000000000" pitchFamily="2" charset="-78"/>
              <a:cs typeface="Sakkal Majalla" panose="02000000000000000000" pitchFamily="2" charset="-78"/>
            </a:endParaRPr>
          </a:p>
        </p:txBody>
      </p:sp>
      <p:sp>
        <p:nvSpPr>
          <p:cNvPr id="75" name="Rectangle 74"/>
          <p:cNvSpPr/>
          <p:nvPr/>
        </p:nvSpPr>
        <p:spPr>
          <a:xfrm>
            <a:off x="3490172" y="5049912"/>
            <a:ext cx="3440067" cy="726862"/>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تساهم في التنمية الاجتماعية بالقرض الحسن والتبرعات والزكاة.</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76" name="Rectangle 75"/>
          <p:cNvSpPr/>
          <p:nvPr/>
        </p:nvSpPr>
        <p:spPr>
          <a:xfrm>
            <a:off x="202170" y="5043075"/>
            <a:ext cx="3172504" cy="726862"/>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يقدم البعض تبرعات سنوية من منطلق فردي أو قانوني.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9" name="Rectangle 18"/>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20" name="Straight Connector 19"/>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20956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2000"/>
                                        <p:tgtEl>
                                          <p:spTgt spid="72"/>
                                        </p:tgtEl>
                                      </p:cBhvr>
                                    </p:animEffect>
                                    <p:anim calcmode="lin" valueType="num">
                                      <p:cBhvr>
                                        <p:cTn id="8" dur="2000" fill="hold"/>
                                        <p:tgtEl>
                                          <p:spTgt spid="72"/>
                                        </p:tgtEl>
                                        <p:attrNameLst>
                                          <p:attrName>ppt_w</p:attrName>
                                        </p:attrNameLst>
                                      </p:cBhvr>
                                      <p:tavLst>
                                        <p:tav tm="0" fmla="#ppt_w*sin(2.5*pi*$)">
                                          <p:val>
                                            <p:fltVal val="0"/>
                                          </p:val>
                                        </p:tav>
                                        <p:tav tm="100000">
                                          <p:val>
                                            <p:fltVal val="1"/>
                                          </p:val>
                                        </p:tav>
                                      </p:tavLst>
                                    </p:anim>
                                    <p:anim calcmode="lin" valueType="num">
                                      <p:cBhvr>
                                        <p:cTn id="9" dur="2000" fill="hold"/>
                                        <p:tgtEl>
                                          <p:spTgt spid="7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click.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fill="hold"/>
                                        <p:tgtEl>
                                          <p:spTgt spid="47"/>
                                        </p:tgtEl>
                                        <p:attrNameLst>
                                          <p:attrName>ppt_x</p:attrName>
                                        </p:attrNameLst>
                                      </p:cBhvr>
                                      <p:tavLst>
                                        <p:tav tm="0">
                                          <p:val>
                                            <p:strVal val="#ppt_x"/>
                                          </p:val>
                                        </p:tav>
                                        <p:tav tm="100000">
                                          <p:val>
                                            <p:strVal val="#ppt_x"/>
                                          </p:val>
                                        </p:tav>
                                      </p:tavLst>
                                    </p:anim>
                                    <p:anim calcmode="lin" valueType="num">
                                      <p:cBhvr additive="base">
                                        <p:cTn id="47"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click.wav"/>
                                        </p:tgtEl>
                                      </p:cMediaNode>
                                    </p:audio>
                                  </p:sub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down)">
                                      <p:cBhvr>
                                        <p:cTn id="52" dur="580">
                                          <p:stCondLst>
                                            <p:cond delay="0"/>
                                          </p:stCondLst>
                                        </p:cTn>
                                        <p:tgtEl>
                                          <p:spTgt spid="53"/>
                                        </p:tgtEl>
                                      </p:cBhvr>
                                    </p:animEffect>
                                    <p:anim calcmode="lin" valueType="num">
                                      <p:cBhvr>
                                        <p:cTn id="53"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58" dur="26">
                                          <p:stCondLst>
                                            <p:cond delay="650"/>
                                          </p:stCondLst>
                                        </p:cTn>
                                        <p:tgtEl>
                                          <p:spTgt spid="53"/>
                                        </p:tgtEl>
                                      </p:cBhvr>
                                      <p:to x="100000" y="60000"/>
                                    </p:animScale>
                                    <p:animScale>
                                      <p:cBhvr>
                                        <p:cTn id="59" dur="166" decel="50000">
                                          <p:stCondLst>
                                            <p:cond delay="676"/>
                                          </p:stCondLst>
                                        </p:cTn>
                                        <p:tgtEl>
                                          <p:spTgt spid="53"/>
                                        </p:tgtEl>
                                      </p:cBhvr>
                                      <p:to x="100000" y="100000"/>
                                    </p:animScale>
                                    <p:animScale>
                                      <p:cBhvr>
                                        <p:cTn id="60" dur="26">
                                          <p:stCondLst>
                                            <p:cond delay="1312"/>
                                          </p:stCondLst>
                                        </p:cTn>
                                        <p:tgtEl>
                                          <p:spTgt spid="53"/>
                                        </p:tgtEl>
                                      </p:cBhvr>
                                      <p:to x="100000" y="80000"/>
                                    </p:animScale>
                                    <p:animScale>
                                      <p:cBhvr>
                                        <p:cTn id="61" dur="166" decel="50000">
                                          <p:stCondLst>
                                            <p:cond delay="1338"/>
                                          </p:stCondLst>
                                        </p:cTn>
                                        <p:tgtEl>
                                          <p:spTgt spid="53"/>
                                        </p:tgtEl>
                                      </p:cBhvr>
                                      <p:to x="100000" y="100000"/>
                                    </p:animScale>
                                    <p:animScale>
                                      <p:cBhvr>
                                        <p:cTn id="62" dur="26">
                                          <p:stCondLst>
                                            <p:cond delay="1642"/>
                                          </p:stCondLst>
                                        </p:cTn>
                                        <p:tgtEl>
                                          <p:spTgt spid="53"/>
                                        </p:tgtEl>
                                      </p:cBhvr>
                                      <p:to x="100000" y="90000"/>
                                    </p:animScale>
                                    <p:animScale>
                                      <p:cBhvr>
                                        <p:cTn id="63" dur="166" decel="50000">
                                          <p:stCondLst>
                                            <p:cond delay="1668"/>
                                          </p:stCondLst>
                                        </p:cTn>
                                        <p:tgtEl>
                                          <p:spTgt spid="53"/>
                                        </p:tgtEl>
                                      </p:cBhvr>
                                      <p:to x="100000" y="100000"/>
                                    </p:animScale>
                                    <p:animScale>
                                      <p:cBhvr>
                                        <p:cTn id="64" dur="26">
                                          <p:stCondLst>
                                            <p:cond delay="1808"/>
                                          </p:stCondLst>
                                        </p:cTn>
                                        <p:tgtEl>
                                          <p:spTgt spid="53"/>
                                        </p:tgtEl>
                                      </p:cBhvr>
                                      <p:to x="100000" y="95000"/>
                                    </p:animScale>
                                    <p:animScale>
                                      <p:cBhvr>
                                        <p:cTn id="65" dur="166" decel="50000">
                                          <p:stCondLst>
                                            <p:cond delay="1834"/>
                                          </p:stCondLst>
                                        </p:cTn>
                                        <p:tgtEl>
                                          <p:spTgt spid="53"/>
                                        </p:tgtEl>
                                      </p:cBhvr>
                                      <p:to x="100000" y="100000"/>
                                    </p:animScale>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anim calcmode="lin" valueType="num">
                                      <p:cBhvr additive="base">
                                        <p:cTn id="70" dur="500" fill="hold"/>
                                        <p:tgtEl>
                                          <p:spTgt spid="54"/>
                                        </p:tgtEl>
                                        <p:attrNameLst>
                                          <p:attrName>ppt_x</p:attrName>
                                        </p:attrNameLst>
                                      </p:cBhvr>
                                      <p:tavLst>
                                        <p:tav tm="0">
                                          <p:val>
                                            <p:strVal val="#ppt_x"/>
                                          </p:val>
                                        </p:tav>
                                        <p:tav tm="100000">
                                          <p:val>
                                            <p:strVal val="#ppt_x"/>
                                          </p:val>
                                        </p:tav>
                                      </p:tavLst>
                                    </p:anim>
                                    <p:anim calcmode="lin" valueType="num">
                                      <p:cBhvr additive="base">
                                        <p:cTn id="71" dur="500" fill="hold"/>
                                        <p:tgtEl>
                                          <p:spTgt spid="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click.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500" fill="hold"/>
                                        <p:tgtEl>
                                          <p:spTgt spid="55"/>
                                        </p:tgtEl>
                                        <p:attrNameLst>
                                          <p:attrName>ppt_x</p:attrName>
                                        </p:attrNameLst>
                                      </p:cBhvr>
                                      <p:tavLst>
                                        <p:tav tm="0">
                                          <p:val>
                                            <p:strVal val="#ppt_x"/>
                                          </p:val>
                                        </p:tav>
                                        <p:tav tm="100000">
                                          <p:val>
                                            <p:strVal val="#ppt_x"/>
                                          </p:val>
                                        </p:tav>
                                      </p:tavLst>
                                    </p:anim>
                                    <p:anim calcmode="lin" valueType="num">
                                      <p:cBhvr additive="base">
                                        <p:cTn id="77" dur="500" fill="hold"/>
                                        <p:tgtEl>
                                          <p:spTgt spid="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5" name="click.wav"/>
                                        </p:tgtEl>
                                      </p:cMediaNode>
                                    </p:audio>
                                  </p:sub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wipe(down)">
                                      <p:cBhvr>
                                        <p:cTn id="82" dur="580">
                                          <p:stCondLst>
                                            <p:cond delay="0"/>
                                          </p:stCondLst>
                                        </p:cTn>
                                        <p:tgtEl>
                                          <p:spTgt spid="71"/>
                                        </p:tgtEl>
                                      </p:cBhvr>
                                    </p:animEffect>
                                    <p:anim calcmode="lin" valueType="num">
                                      <p:cBhvr>
                                        <p:cTn id="83"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88" dur="26">
                                          <p:stCondLst>
                                            <p:cond delay="650"/>
                                          </p:stCondLst>
                                        </p:cTn>
                                        <p:tgtEl>
                                          <p:spTgt spid="71"/>
                                        </p:tgtEl>
                                      </p:cBhvr>
                                      <p:to x="100000" y="60000"/>
                                    </p:animScale>
                                    <p:animScale>
                                      <p:cBhvr>
                                        <p:cTn id="89" dur="166" decel="50000">
                                          <p:stCondLst>
                                            <p:cond delay="676"/>
                                          </p:stCondLst>
                                        </p:cTn>
                                        <p:tgtEl>
                                          <p:spTgt spid="71"/>
                                        </p:tgtEl>
                                      </p:cBhvr>
                                      <p:to x="100000" y="100000"/>
                                    </p:animScale>
                                    <p:animScale>
                                      <p:cBhvr>
                                        <p:cTn id="90" dur="26">
                                          <p:stCondLst>
                                            <p:cond delay="1312"/>
                                          </p:stCondLst>
                                        </p:cTn>
                                        <p:tgtEl>
                                          <p:spTgt spid="71"/>
                                        </p:tgtEl>
                                      </p:cBhvr>
                                      <p:to x="100000" y="80000"/>
                                    </p:animScale>
                                    <p:animScale>
                                      <p:cBhvr>
                                        <p:cTn id="91" dur="166" decel="50000">
                                          <p:stCondLst>
                                            <p:cond delay="1338"/>
                                          </p:stCondLst>
                                        </p:cTn>
                                        <p:tgtEl>
                                          <p:spTgt spid="71"/>
                                        </p:tgtEl>
                                      </p:cBhvr>
                                      <p:to x="100000" y="100000"/>
                                    </p:animScale>
                                    <p:animScale>
                                      <p:cBhvr>
                                        <p:cTn id="92" dur="26">
                                          <p:stCondLst>
                                            <p:cond delay="1642"/>
                                          </p:stCondLst>
                                        </p:cTn>
                                        <p:tgtEl>
                                          <p:spTgt spid="71"/>
                                        </p:tgtEl>
                                      </p:cBhvr>
                                      <p:to x="100000" y="90000"/>
                                    </p:animScale>
                                    <p:animScale>
                                      <p:cBhvr>
                                        <p:cTn id="93" dur="166" decel="50000">
                                          <p:stCondLst>
                                            <p:cond delay="1668"/>
                                          </p:stCondLst>
                                        </p:cTn>
                                        <p:tgtEl>
                                          <p:spTgt spid="71"/>
                                        </p:tgtEl>
                                      </p:cBhvr>
                                      <p:to x="100000" y="100000"/>
                                    </p:animScale>
                                    <p:animScale>
                                      <p:cBhvr>
                                        <p:cTn id="94" dur="26">
                                          <p:stCondLst>
                                            <p:cond delay="1808"/>
                                          </p:stCondLst>
                                        </p:cTn>
                                        <p:tgtEl>
                                          <p:spTgt spid="71"/>
                                        </p:tgtEl>
                                      </p:cBhvr>
                                      <p:to x="100000" y="95000"/>
                                    </p:animScale>
                                    <p:animScale>
                                      <p:cBhvr>
                                        <p:cTn id="95" dur="166" decel="50000">
                                          <p:stCondLst>
                                            <p:cond delay="1834"/>
                                          </p:stCondLst>
                                        </p:cTn>
                                        <p:tgtEl>
                                          <p:spTgt spid="71"/>
                                        </p:tgtEl>
                                      </p:cBhvr>
                                      <p:to x="100000" y="100000"/>
                                    </p:animScale>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75"/>
                                        </p:tgtEl>
                                        <p:attrNameLst>
                                          <p:attrName>style.visibility</p:attrName>
                                        </p:attrNameLst>
                                      </p:cBhvr>
                                      <p:to>
                                        <p:strVal val="visible"/>
                                      </p:to>
                                    </p:set>
                                    <p:anim calcmode="lin" valueType="num">
                                      <p:cBhvr additive="base">
                                        <p:cTn id="100" dur="500" fill="hold"/>
                                        <p:tgtEl>
                                          <p:spTgt spid="75"/>
                                        </p:tgtEl>
                                        <p:attrNameLst>
                                          <p:attrName>ppt_x</p:attrName>
                                        </p:attrNameLst>
                                      </p:cBhvr>
                                      <p:tavLst>
                                        <p:tav tm="0">
                                          <p:val>
                                            <p:strVal val="#ppt_x"/>
                                          </p:val>
                                        </p:tav>
                                        <p:tav tm="100000">
                                          <p:val>
                                            <p:strVal val="#ppt_x"/>
                                          </p:val>
                                        </p:tav>
                                      </p:tavLst>
                                    </p:anim>
                                    <p:anim calcmode="lin" valueType="num">
                                      <p:cBhvr additive="base">
                                        <p:cTn id="101" dur="500" fill="hold"/>
                                        <p:tgtEl>
                                          <p:spTgt spid="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5" name="click.wav"/>
                                        </p:tgtEl>
                                      </p:cMediaNode>
                                    </p:audio>
                                  </p:sub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76"/>
                                        </p:tgtEl>
                                        <p:attrNameLst>
                                          <p:attrName>style.visibility</p:attrName>
                                        </p:attrNameLst>
                                      </p:cBhvr>
                                      <p:to>
                                        <p:strVal val="visible"/>
                                      </p:to>
                                    </p:set>
                                    <p:anim calcmode="lin" valueType="num">
                                      <p:cBhvr additive="base">
                                        <p:cTn id="106" dur="500" fill="hold"/>
                                        <p:tgtEl>
                                          <p:spTgt spid="76"/>
                                        </p:tgtEl>
                                        <p:attrNameLst>
                                          <p:attrName>ppt_x</p:attrName>
                                        </p:attrNameLst>
                                      </p:cBhvr>
                                      <p:tavLst>
                                        <p:tav tm="0">
                                          <p:val>
                                            <p:strVal val="#ppt_x"/>
                                          </p:val>
                                        </p:tav>
                                        <p:tav tm="100000">
                                          <p:val>
                                            <p:strVal val="#ppt_x"/>
                                          </p:val>
                                        </p:tav>
                                      </p:tavLst>
                                    </p:anim>
                                    <p:anim calcmode="lin" valueType="num">
                                      <p:cBhvr additive="base">
                                        <p:cTn id="107" dur="500" fill="hold"/>
                                        <p:tgtEl>
                                          <p:spTgt spid="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5" grpId="0" animBg="1"/>
      <p:bldP spid="45" grpId="0" animBg="1"/>
      <p:bldP spid="47" grpId="0" animBg="1"/>
      <p:bldP spid="53" grpId="0" animBg="1"/>
      <p:bldP spid="54" grpId="0" animBg="1"/>
      <p:bldP spid="55" grpId="0" animBg="1"/>
      <p:bldP spid="71" grpId="0" animBg="1"/>
      <p:bldP spid="75" grpId="0" animBg="1"/>
      <p:bldP spid="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Hexagon 42"/>
          <p:cNvSpPr/>
          <p:nvPr/>
        </p:nvSpPr>
        <p:spPr>
          <a:xfrm rot="1731258">
            <a:off x="2151464" y="1449286"/>
            <a:ext cx="2799261" cy="2264243"/>
          </a:xfrm>
          <a:prstGeom prst="hexagon">
            <a:avLst>
              <a:gd name="adj" fmla="val 28945"/>
              <a:gd name="vf" fmla="val 11547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Hexagon 34"/>
          <p:cNvSpPr/>
          <p:nvPr/>
        </p:nvSpPr>
        <p:spPr>
          <a:xfrm rot="1731258">
            <a:off x="4639780" y="1479566"/>
            <a:ext cx="2799261" cy="2264243"/>
          </a:xfrm>
          <a:prstGeom prst="hexagon">
            <a:avLst>
              <a:gd name="adj" fmla="val 28945"/>
              <a:gd name="vf" fmla="val 11547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6" name="Hexagon 35"/>
          <p:cNvSpPr/>
          <p:nvPr/>
        </p:nvSpPr>
        <p:spPr>
          <a:xfrm rot="1731258">
            <a:off x="3533762" y="3537480"/>
            <a:ext cx="2799261" cy="2264243"/>
          </a:xfrm>
          <a:prstGeom prst="hexagon">
            <a:avLst>
              <a:gd name="adj" fmla="val 28945"/>
              <a:gd name="vf" fmla="val 11547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7245287" y="3313502"/>
            <a:ext cx="1651411" cy="90135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smtClean="0">
                <a:latin typeface="Sakkal Majalla" panose="02000000000000000000" pitchFamily="2" charset="-78"/>
                <a:cs typeface="Sakkal Majalla" panose="02000000000000000000" pitchFamily="2" charset="-78"/>
              </a:rPr>
              <a:t>تحمل المخاطرة</a:t>
            </a:r>
            <a:endParaRPr lang="en-US" sz="2400" b="1" dirty="0">
              <a:latin typeface="Sakkal Majalla" panose="02000000000000000000" pitchFamily="2" charset="-78"/>
              <a:cs typeface="Sakkal Majalla" panose="02000000000000000000" pitchFamily="2" charset="-78"/>
            </a:endParaRPr>
          </a:p>
        </p:txBody>
      </p:sp>
      <p:sp>
        <p:nvSpPr>
          <p:cNvPr id="45" name="Rectangle 44"/>
          <p:cNvSpPr/>
          <p:nvPr/>
        </p:nvSpPr>
        <p:spPr>
          <a:xfrm>
            <a:off x="3568131" y="3317069"/>
            <a:ext cx="3584627" cy="894216"/>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000" b="1" dirty="0" smtClean="0">
                <a:solidFill>
                  <a:schemeClr val="tx1"/>
                </a:solidFill>
                <a:latin typeface="Sakkal Majalla" panose="02000000000000000000" pitchFamily="2" charset="-78"/>
                <a:cs typeface="Sakkal Majalla" panose="02000000000000000000" pitchFamily="2" charset="-78"/>
              </a:rPr>
              <a:t>تتحمل مخاطرة التجارة والاستثمار </a:t>
            </a:r>
          </a:p>
          <a:p>
            <a:pPr algn="ctr" rtl="1"/>
            <a:r>
              <a:rPr lang="ar-BH" sz="2000" b="1" dirty="0" smtClean="0">
                <a:solidFill>
                  <a:schemeClr val="tx1"/>
                </a:solidFill>
                <a:latin typeface="Sakkal Majalla" panose="02000000000000000000" pitchFamily="2" charset="-78"/>
                <a:cs typeface="Sakkal Majalla" panose="02000000000000000000" pitchFamily="2" charset="-78"/>
              </a:rPr>
              <a:t>( الربح والخسارة) </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6" name="Picture 5"/>
          <p:cNvPicPr>
            <a:picLocks noChangeAspect="1"/>
          </p:cNvPicPr>
          <p:nvPr/>
        </p:nvPicPr>
        <p:blipFill>
          <a:blip r:embed="rId5"/>
          <a:stretch>
            <a:fillRect/>
          </a:stretch>
        </p:blipFill>
        <p:spPr>
          <a:xfrm>
            <a:off x="86405" y="1245414"/>
            <a:ext cx="8956685" cy="784290"/>
          </a:xfrm>
          <a:prstGeom prst="rect">
            <a:avLst/>
          </a:prstGeom>
        </p:spPr>
      </p:pic>
      <p:sp>
        <p:nvSpPr>
          <p:cNvPr id="47" name="Rectangle 46"/>
          <p:cNvSpPr/>
          <p:nvPr/>
        </p:nvSpPr>
        <p:spPr>
          <a:xfrm>
            <a:off x="86406" y="3324401"/>
            <a:ext cx="3433234" cy="898535"/>
          </a:xfrm>
          <a:prstGeom prst="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تتحمل مخاطر الائتمان</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53" name="Rectangle 52"/>
          <p:cNvSpPr/>
          <p:nvPr/>
        </p:nvSpPr>
        <p:spPr>
          <a:xfrm>
            <a:off x="7289745" y="4465211"/>
            <a:ext cx="1651411" cy="13191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smtClean="0">
                <a:latin typeface="Sakkal Majalla" panose="02000000000000000000" pitchFamily="2" charset="-78"/>
                <a:cs typeface="Sakkal Majalla" panose="02000000000000000000" pitchFamily="2" charset="-78"/>
              </a:rPr>
              <a:t>وسائل استثمار الأموال</a:t>
            </a:r>
            <a:endParaRPr lang="en-US" sz="2400" b="1" dirty="0">
              <a:latin typeface="Sakkal Majalla" panose="02000000000000000000" pitchFamily="2" charset="-78"/>
              <a:cs typeface="Sakkal Majalla" panose="02000000000000000000" pitchFamily="2" charset="-78"/>
            </a:endParaRPr>
          </a:p>
        </p:txBody>
      </p:sp>
      <p:sp>
        <p:nvSpPr>
          <p:cNvPr id="54" name="Rectangle 53"/>
          <p:cNvSpPr/>
          <p:nvPr/>
        </p:nvSpPr>
        <p:spPr>
          <a:xfrm>
            <a:off x="3568131" y="4486443"/>
            <a:ext cx="3624633" cy="130475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2000" b="1" dirty="0" smtClean="0">
                <a:solidFill>
                  <a:schemeClr val="tx1"/>
                </a:solidFill>
                <a:latin typeface="Sakkal Majalla" panose="02000000000000000000" pitchFamily="2" charset="-78"/>
                <a:cs typeface="Sakkal Majalla" panose="02000000000000000000" pitchFamily="2" charset="-78"/>
              </a:rPr>
              <a:t>1. تستثمر الأموال بوسائل وصيغ مشروعة ومتنوعة كالمضاربة والمرابحة.</a:t>
            </a:r>
          </a:p>
          <a:p>
            <a:pPr algn="r" rtl="1"/>
            <a:r>
              <a:rPr lang="ar-BH" sz="2000" b="1" dirty="0" smtClean="0">
                <a:solidFill>
                  <a:schemeClr val="tx1"/>
                </a:solidFill>
                <a:latin typeface="Sakkal Majalla" panose="02000000000000000000" pitchFamily="2" charset="-78"/>
                <a:cs typeface="Sakkal Majalla" panose="02000000000000000000" pitchFamily="2" charset="-78"/>
              </a:rPr>
              <a:t>2. تستقبل أموال المودعين على أساس المضاربة ( المشاركة في الربح) الوديعة.</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55" name="Rectangle 54"/>
          <p:cNvSpPr/>
          <p:nvPr/>
        </p:nvSpPr>
        <p:spPr>
          <a:xfrm>
            <a:off x="86405" y="4486443"/>
            <a:ext cx="3433235" cy="129787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2000" b="1" dirty="0" smtClean="0">
                <a:solidFill>
                  <a:schemeClr val="tx1"/>
                </a:solidFill>
                <a:latin typeface="Sakkal Majalla" panose="02000000000000000000" pitchFamily="2" charset="-78"/>
                <a:cs typeface="Sakkal Majalla" panose="02000000000000000000" pitchFamily="2" charset="-78"/>
              </a:rPr>
              <a:t>1. تستثمر الأموال بمنح القروض </a:t>
            </a:r>
          </a:p>
          <a:p>
            <a:pPr algn="r"/>
            <a:r>
              <a:rPr lang="ar-BH" sz="2000" b="1" dirty="0" smtClean="0">
                <a:solidFill>
                  <a:schemeClr val="tx1"/>
                </a:solidFill>
                <a:latin typeface="Sakkal Majalla" panose="02000000000000000000" pitchFamily="2" charset="-78"/>
                <a:cs typeface="Sakkal Majalla" panose="02000000000000000000" pitchFamily="2" charset="-78"/>
              </a:rPr>
              <a:t>   بفائدة.</a:t>
            </a:r>
          </a:p>
          <a:p>
            <a:pPr algn="r"/>
            <a:r>
              <a:rPr lang="ar-BH" sz="2000" b="1" dirty="0" smtClean="0">
                <a:solidFill>
                  <a:schemeClr val="tx1"/>
                </a:solidFill>
                <a:latin typeface="Sakkal Majalla" panose="02000000000000000000" pitchFamily="2" charset="-78"/>
                <a:cs typeface="Sakkal Majalla" panose="02000000000000000000" pitchFamily="2" charset="-78"/>
              </a:rPr>
              <a:t>2. تستقبل أموال المودعين على أساس الاقتراض بفائدة ثابتة ومحددة مسبقا.</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77" name="Rectangle 76"/>
          <p:cNvSpPr/>
          <p:nvPr/>
        </p:nvSpPr>
        <p:spPr>
          <a:xfrm>
            <a:off x="7245287" y="2156414"/>
            <a:ext cx="1651411" cy="741216"/>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smtClean="0">
                <a:latin typeface="Sakkal Majalla" panose="02000000000000000000" pitchFamily="2" charset="-78"/>
                <a:cs typeface="Sakkal Majalla" panose="02000000000000000000" pitchFamily="2" charset="-78"/>
              </a:rPr>
              <a:t>الرقابة</a:t>
            </a:r>
            <a:endParaRPr lang="en-US" sz="2400" b="1" dirty="0">
              <a:latin typeface="Sakkal Majalla" panose="02000000000000000000" pitchFamily="2" charset="-78"/>
              <a:cs typeface="Sakkal Majalla" panose="02000000000000000000" pitchFamily="2" charset="-78"/>
            </a:endParaRPr>
          </a:p>
        </p:txBody>
      </p:sp>
      <p:sp>
        <p:nvSpPr>
          <p:cNvPr id="78" name="Rectangle 77"/>
          <p:cNvSpPr/>
          <p:nvPr/>
        </p:nvSpPr>
        <p:spPr>
          <a:xfrm>
            <a:off x="3568131" y="2175282"/>
            <a:ext cx="3584627" cy="726862"/>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smtClean="0">
                <a:solidFill>
                  <a:schemeClr val="tx1"/>
                </a:solidFill>
                <a:latin typeface="Sakkal Majalla" panose="02000000000000000000" pitchFamily="2" charset="-78"/>
                <a:cs typeface="Sakkal Majalla" panose="02000000000000000000" pitchFamily="2" charset="-78"/>
              </a:rPr>
              <a:t>هيئة رقابة شرعية من الفقهاء، إضافة إلى إدارة رقابة شرعية داخلية.</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79" name="Rectangle 78"/>
          <p:cNvSpPr/>
          <p:nvPr/>
        </p:nvSpPr>
        <p:spPr>
          <a:xfrm>
            <a:off x="86405" y="2172367"/>
            <a:ext cx="3433235" cy="726862"/>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2000" b="1" dirty="0" smtClean="0">
                <a:solidFill>
                  <a:schemeClr val="tx1"/>
                </a:solidFill>
                <a:latin typeface="Sakkal Majalla" panose="02000000000000000000" pitchFamily="2" charset="-78"/>
                <a:cs typeface="Sakkal Majalla" panose="02000000000000000000" pitchFamily="2" charset="-78"/>
              </a:rPr>
              <a:t>لا توجد هيئة رقابة شرعية أو إدارة رقابة شرعية.</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8" name="Rectangle 17"/>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9" name="Straight Connector 18"/>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414285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80">
                                          <p:stCondLst>
                                            <p:cond delay="0"/>
                                          </p:stCondLst>
                                        </p:cTn>
                                        <p:tgtEl>
                                          <p:spTgt spid="77"/>
                                        </p:tgtEl>
                                      </p:cBhvr>
                                    </p:animEffect>
                                    <p:anim calcmode="lin" valueType="num">
                                      <p:cBhvr>
                                        <p:cTn id="8"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13" dur="26">
                                          <p:stCondLst>
                                            <p:cond delay="650"/>
                                          </p:stCondLst>
                                        </p:cTn>
                                        <p:tgtEl>
                                          <p:spTgt spid="77"/>
                                        </p:tgtEl>
                                      </p:cBhvr>
                                      <p:to x="100000" y="60000"/>
                                    </p:animScale>
                                    <p:animScale>
                                      <p:cBhvr>
                                        <p:cTn id="14" dur="166" decel="50000">
                                          <p:stCondLst>
                                            <p:cond delay="676"/>
                                          </p:stCondLst>
                                        </p:cTn>
                                        <p:tgtEl>
                                          <p:spTgt spid="77"/>
                                        </p:tgtEl>
                                      </p:cBhvr>
                                      <p:to x="100000" y="100000"/>
                                    </p:animScale>
                                    <p:animScale>
                                      <p:cBhvr>
                                        <p:cTn id="15" dur="26">
                                          <p:stCondLst>
                                            <p:cond delay="1312"/>
                                          </p:stCondLst>
                                        </p:cTn>
                                        <p:tgtEl>
                                          <p:spTgt spid="77"/>
                                        </p:tgtEl>
                                      </p:cBhvr>
                                      <p:to x="100000" y="80000"/>
                                    </p:animScale>
                                    <p:animScale>
                                      <p:cBhvr>
                                        <p:cTn id="16" dur="166" decel="50000">
                                          <p:stCondLst>
                                            <p:cond delay="1338"/>
                                          </p:stCondLst>
                                        </p:cTn>
                                        <p:tgtEl>
                                          <p:spTgt spid="77"/>
                                        </p:tgtEl>
                                      </p:cBhvr>
                                      <p:to x="100000" y="100000"/>
                                    </p:animScale>
                                    <p:animScale>
                                      <p:cBhvr>
                                        <p:cTn id="17" dur="26">
                                          <p:stCondLst>
                                            <p:cond delay="1642"/>
                                          </p:stCondLst>
                                        </p:cTn>
                                        <p:tgtEl>
                                          <p:spTgt spid="77"/>
                                        </p:tgtEl>
                                      </p:cBhvr>
                                      <p:to x="100000" y="90000"/>
                                    </p:animScale>
                                    <p:animScale>
                                      <p:cBhvr>
                                        <p:cTn id="18" dur="166" decel="50000">
                                          <p:stCondLst>
                                            <p:cond delay="1668"/>
                                          </p:stCondLst>
                                        </p:cTn>
                                        <p:tgtEl>
                                          <p:spTgt spid="77"/>
                                        </p:tgtEl>
                                      </p:cBhvr>
                                      <p:to x="100000" y="100000"/>
                                    </p:animScale>
                                    <p:animScale>
                                      <p:cBhvr>
                                        <p:cTn id="19" dur="26">
                                          <p:stCondLst>
                                            <p:cond delay="1808"/>
                                          </p:stCondLst>
                                        </p:cTn>
                                        <p:tgtEl>
                                          <p:spTgt spid="77"/>
                                        </p:tgtEl>
                                      </p:cBhvr>
                                      <p:to x="100000" y="95000"/>
                                    </p:animScale>
                                    <p:animScale>
                                      <p:cBhvr>
                                        <p:cTn id="20" dur="166" decel="50000">
                                          <p:stCondLst>
                                            <p:cond delay="1834"/>
                                          </p:stCondLst>
                                        </p:cTn>
                                        <p:tgtEl>
                                          <p:spTgt spid="7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additive="base">
                                        <p:cTn id="25" dur="500" fill="hold"/>
                                        <p:tgtEl>
                                          <p:spTgt spid="78"/>
                                        </p:tgtEl>
                                        <p:attrNameLst>
                                          <p:attrName>ppt_x</p:attrName>
                                        </p:attrNameLst>
                                      </p:cBhvr>
                                      <p:tavLst>
                                        <p:tav tm="0">
                                          <p:val>
                                            <p:strVal val="#ppt_x"/>
                                          </p:val>
                                        </p:tav>
                                        <p:tav tm="100000">
                                          <p:val>
                                            <p:strVal val="#ppt_x"/>
                                          </p:val>
                                        </p:tav>
                                      </p:tavLst>
                                    </p:anim>
                                    <p:anim calcmode="lin" valueType="num">
                                      <p:cBhvr additive="base">
                                        <p:cTn id="26" dur="500" fill="hold"/>
                                        <p:tgtEl>
                                          <p:spTgt spid="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click.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500" fill="hold"/>
                                        <p:tgtEl>
                                          <p:spTgt spid="79"/>
                                        </p:tgtEl>
                                        <p:attrNameLst>
                                          <p:attrName>ppt_x</p:attrName>
                                        </p:attrNameLst>
                                      </p:cBhvr>
                                      <p:tavLst>
                                        <p:tav tm="0">
                                          <p:val>
                                            <p:strVal val="#ppt_x"/>
                                          </p:val>
                                        </p:tav>
                                        <p:tav tm="100000">
                                          <p:val>
                                            <p:strVal val="#ppt_x"/>
                                          </p:val>
                                        </p:tav>
                                      </p:tavLst>
                                    </p:anim>
                                    <p:anim calcmode="lin" valueType="num">
                                      <p:cBhvr additive="base">
                                        <p:cTn id="32" dur="500" fill="hold"/>
                                        <p:tgtEl>
                                          <p:spTgt spid="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3"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ppt_x"/>
                                          </p:val>
                                        </p:tav>
                                        <p:tav tm="100000">
                                          <p:val>
                                            <p:strVal val="#ppt_x"/>
                                          </p:val>
                                        </p:tav>
                                      </p:tavLst>
                                    </p:anim>
                                    <p:anim calcmode="lin" valueType="num">
                                      <p:cBhvr additive="base">
                                        <p:cTn id="62"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down)">
                                      <p:cBhvr>
                                        <p:cTn id="67" dur="580">
                                          <p:stCondLst>
                                            <p:cond delay="0"/>
                                          </p:stCondLst>
                                        </p:cTn>
                                        <p:tgtEl>
                                          <p:spTgt spid="53"/>
                                        </p:tgtEl>
                                      </p:cBhvr>
                                    </p:animEffect>
                                    <p:anim calcmode="lin" valueType="num">
                                      <p:cBhvr>
                                        <p:cTn id="68"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73" dur="26">
                                          <p:stCondLst>
                                            <p:cond delay="650"/>
                                          </p:stCondLst>
                                        </p:cTn>
                                        <p:tgtEl>
                                          <p:spTgt spid="53"/>
                                        </p:tgtEl>
                                      </p:cBhvr>
                                      <p:to x="100000" y="60000"/>
                                    </p:animScale>
                                    <p:animScale>
                                      <p:cBhvr>
                                        <p:cTn id="74" dur="166" decel="50000">
                                          <p:stCondLst>
                                            <p:cond delay="676"/>
                                          </p:stCondLst>
                                        </p:cTn>
                                        <p:tgtEl>
                                          <p:spTgt spid="53"/>
                                        </p:tgtEl>
                                      </p:cBhvr>
                                      <p:to x="100000" y="100000"/>
                                    </p:animScale>
                                    <p:animScale>
                                      <p:cBhvr>
                                        <p:cTn id="75" dur="26">
                                          <p:stCondLst>
                                            <p:cond delay="1312"/>
                                          </p:stCondLst>
                                        </p:cTn>
                                        <p:tgtEl>
                                          <p:spTgt spid="53"/>
                                        </p:tgtEl>
                                      </p:cBhvr>
                                      <p:to x="100000" y="80000"/>
                                    </p:animScale>
                                    <p:animScale>
                                      <p:cBhvr>
                                        <p:cTn id="76" dur="166" decel="50000">
                                          <p:stCondLst>
                                            <p:cond delay="1338"/>
                                          </p:stCondLst>
                                        </p:cTn>
                                        <p:tgtEl>
                                          <p:spTgt spid="53"/>
                                        </p:tgtEl>
                                      </p:cBhvr>
                                      <p:to x="100000" y="100000"/>
                                    </p:animScale>
                                    <p:animScale>
                                      <p:cBhvr>
                                        <p:cTn id="77" dur="26">
                                          <p:stCondLst>
                                            <p:cond delay="1642"/>
                                          </p:stCondLst>
                                        </p:cTn>
                                        <p:tgtEl>
                                          <p:spTgt spid="53"/>
                                        </p:tgtEl>
                                      </p:cBhvr>
                                      <p:to x="100000" y="90000"/>
                                    </p:animScale>
                                    <p:animScale>
                                      <p:cBhvr>
                                        <p:cTn id="78" dur="166" decel="50000">
                                          <p:stCondLst>
                                            <p:cond delay="1668"/>
                                          </p:stCondLst>
                                        </p:cTn>
                                        <p:tgtEl>
                                          <p:spTgt spid="53"/>
                                        </p:tgtEl>
                                      </p:cBhvr>
                                      <p:to x="100000" y="100000"/>
                                    </p:animScale>
                                    <p:animScale>
                                      <p:cBhvr>
                                        <p:cTn id="79" dur="26">
                                          <p:stCondLst>
                                            <p:cond delay="1808"/>
                                          </p:stCondLst>
                                        </p:cTn>
                                        <p:tgtEl>
                                          <p:spTgt spid="53"/>
                                        </p:tgtEl>
                                      </p:cBhvr>
                                      <p:to x="100000" y="95000"/>
                                    </p:animScale>
                                    <p:animScale>
                                      <p:cBhvr>
                                        <p:cTn id="80" dur="166" decel="50000">
                                          <p:stCondLst>
                                            <p:cond delay="1834"/>
                                          </p:stCondLst>
                                        </p:cTn>
                                        <p:tgtEl>
                                          <p:spTgt spid="53"/>
                                        </p:tgtEl>
                                      </p:cBhvr>
                                      <p:to x="100000" y="100000"/>
                                    </p:animScale>
                                  </p:childTnLst>
                                  <p:subTnLst>
                                    <p:audio>
                                      <p:cMediaNode>
                                        <p:cTn display="0" masterRel="sameClick">
                                          <p:stCondLst>
                                            <p:cond evt="begin" delay="0">
                                              <p:tn val="65"/>
                                            </p:cond>
                                          </p:stCondLst>
                                          <p:endCondLst>
                                            <p:cond evt="onStopAudio" delay="0">
                                              <p:tgtEl>
                                                <p:sldTgt/>
                                              </p:tgtEl>
                                            </p:cond>
                                          </p:endCondLst>
                                        </p:cTn>
                                        <p:tgtEl>
                                          <p:sndTgt r:embed="rId3"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4"/>
                                        </p:tgtEl>
                                        <p:attrNameLst>
                                          <p:attrName>style.visibility</p:attrName>
                                        </p:attrNameLst>
                                      </p:cBhvr>
                                      <p:to>
                                        <p:strVal val="visible"/>
                                      </p:to>
                                    </p:set>
                                    <p:anim calcmode="lin" valueType="num">
                                      <p:cBhvr additive="base">
                                        <p:cTn id="85" dur="500" fill="hold"/>
                                        <p:tgtEl>
                                          <p:spTgt spid="54"/>
                                        </p:tgtEl>
                                        <p:attrNameLst>
                                          <p:attrName>ppt_x</p:attrName>
                                        </p:attrNameLst>
                                      </p:cBhvr>
                                      <p:tavLst>
                                        <p:tav tm="0">
                                          <p:val>
                                            <p:strVal val="#ppt_x"/>
                                          </p:val>
                                        </p:tav>
                                        <p:tav tm="100000">
                                          <p:val>
                                            <p:strVal val="#ppt_x"/>
                                          </p:val>
                                        </p:tav>
                                      </p:tavLst>
                                    </p:anim>
                                    <p:anim calcmode="lin" valueType="num">
                                      <p:cBhvr additive="base">
                                        <p:cTn id="86" dur="500" fill="hold"/>
                                        <p:tgtEl>
                                          <p:spTgt spid="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5"/>
                                        </p:tgtEl>
                                        <p:attrNameLst>
                                          <p:attrName>style.visibility</p:attrName>
                                        </p:attrNameLst>
                                      </p:cBhvr>
                                      <p:to>
                                        <p:strVal val="visible"/>
                                      </p:to>
                                    </p:set>
                                    <p:anim calcmode="lin" valueType="num">
                                      <p:cBhvr additive="base">
                                        <p:cTn id="91" dur="500" fill="hold"/>
                                        <p:tgtEl>
                                          <p:spTgt spid="55"/>
                                        </p:tgtEl>
                                        <p:attrNameLst>
                                          <p:attrName>ppt_x</p:attrName>
                                        </p:attrNameLst>
                                      </p:cBhvr>
                                      <p:tavLst>
                                        <p:tav tm="0">
                                          <p:val>
                                            <p:strVal val="#ppt_x"/>
                                          </p:val>
                                        </p:tav>
                                        <p:tav tm="100000">
                                          <p:val>
                                            <p:strVal val="#ppt_x"/>
                                          </p:val>
                                        </p:tav>
                                      </p:tavLst>
                                    </p:anim>
                                    <p:anim calcmode="lin" valueType="num">
                                      <p:cBhvr additive="base">
                                        <p:cTn id="92" dur="500" fill="hold"/>
                                        <p:tgtEl>
                                          <p:spTgt spid="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7" grpId="0" animBg="1"/>
      <p:bldP spid="53" grpId="0" animBg="1"/>
      <p:bldP spid="54" grpId="0" animBg="1"/>
      <p:bldP spid="55" grpId="0" animBg="1"/>
      <p:bldP spid="77" grpId="0" animBg="1"/>
      <p:bldP spid="78" grpId="0" animBg="1"/>
      <p:bldP spid="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lowchart: Manual Input 71"/>
          <p:cNvSpPr/>
          <p:nvPr/>
        </p:nvSpPr>
        <p:spPr>
          <a:xfrm>
            <a:off x="1532049" y="468570"/>
            <a:ext cx="6079901" cy="726162"/>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3200" b="1" dirty="0" smtClean="0">
                <a:solidFill>
                  <a:schemeClr val="bg1"/>
                </a:solidFill>
                <a:latin typeface="Sakkal Majalla" panose="02000000000000000000" pitchFamily="2" charset="-78"/>
                <a:cs typeface="Sakkal Majalla" panose="02000000000000000000" pitchFamily="2" charset="-78"/>
              </a:rPr>
              <a:t>أهم المنتجات والخدمات المصرفية الإسلامية</a:t>
            </a:r>
          </a:p>
        </p:txBody>
      </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12290" y="12869"/>
            <a:ext cx="1861048" cy="1302511"/>
          </a:xfrm>
          <a:prstGeom prst="rect">
            <a:avLst/>
          </a:prstGeom>
          <a:ln>
            <a:noFill/>
          </a:ln>
          <a:effectLst>
            <a:softEdge rad="112500"/>
          </a:effectLst>
        </p:spPr>
      </p:pic>
      <p:grpSp>
        <p:nvGrpSpPr>
          <p:cNvPr id="12" name="Group 11"/>
          <p:cNvGrpSpPr/>
          <p:nvPr/>
        </p:nvGrpSpPr>
        <p:grpSpPr>
          <a:xfrm>
            <a:off x="370064" y="1448198"/>
            <a:ext cx="8507066" cy="796042"/>
            <a:chOff x="98320" y="1899399"/>
            <a:chExt cx="8507066" cy="756925"/>
          </a:xfrm>
        </p:grpSpPr>
        <p:sp>
          <p:nvSpPr>
            <p:cNvPr id="11" name="Rounded Rectangle 10"/>
            <p:cNvSpPr/>
            <p:nvPr/>
          </p:nvSpPr>
          <p:spPr>
            <a:xfrm>
              <a:off x="98320" y="1993472"/>
              <a:ext cx="8315632" cy="662852"/>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Rounded Rectangle 18"/>
            <p:cNvSpPr/>
            <p:nvPr/>
          </p:nvSpPr>
          <p:spPr>
            <a:xfrm>
              <a:off x="6735766" y="1899399"/>
              <a:ext cx="1869620" cy="371968"/>
            </a:xfrm>
            <a:prstGeom prst="roundRect">
              <a:avLst/>
            </a:prstGeom>
            <a:solidFill>
              <a:srgbClr val="FF0000"/>
            </a:solidFill>
            <a:ln w="28575"/>
          </p:spPr>
          <p:style>
            <a:lnRef idx="2">
              <a:schemeClr val="accent2"/>
            </a:lnRef>
            <a:fillRef idx="1">
              <a:schemeClr val="lt1"/>
            </a:fillRef>
            <a:effectRef idx="0">
              <a:schemeClr val="accent2"/>
            </a:effectRef>
            <a:fontRef idx="minor">
              <a:schemeClr val="dk1"/>
            </a:fontRef>
          </p:style>
          <p:txBody>
            <a:bodyPr rtlCol="0" anchor="ctr"/>
            <a:lstStyle/>
            <a:p>
              <a:pPr algn="r"/>
              <a:r>
                <a:rPr lang="ar-BH" sz="3200" b="1" dirty="0" smtClean="0">
                  <a:solidFill>
                    <a:schemeClr val="bg1"/>
                  </a:solidFill>
                  <a:latin typeface="Sakkal Majalla" panose="02000000000000000000" pitchFamily="2" charset="-78"/>
                  <a:cs typeface="Sakkal Majalla" panose="02000000000000000000" pitchFamily="2" charset="-78"/>
                </a:rPr>
                <a:t>1- المرابحة</a:t>
              </a:r>
              <a:endParaRPr lang="en-US" sz="3200" b="1" dirty="0">
                <a:solidFill>
                  <a:schemeClr val="bg1"/>
                </a:solidFill>
                <a:latin typeface="Sakkal Majalla" panose="02000000000000000000" pitchFamily="2" charset="-78"/>
                <a:cs typeface="Sakkal Majalla" panose="02000000000000000000" pitchFamily="2" charset="-78"/>
              </a:endParaRPr>
            </a:p>
          </p:txBody>
        </p:sp>
      </p:grpSp>
      <p:sp>
        <p:nvSpPr>
          <p:cNvPr id="22" name="Rectangle 21"/>
          <p:cNvSpPr/>
          <p:nvPr/>
        </p:nvSpPr>
        <p:spPr>
          <a:xfrm>
            <a:off x="158965" y="1596135"/>
            <a:ext cx="8283148" cy="707886"/>
          </a:xfrm>
          <a:prstGeom prst="rect">
            <a:avLst/>
          </a:prstGeom>
        </p:spPr>
        <p:txBody>
          <a:bodyPr wrap="square">
            <a:spAutoFit/>
          </a:bodyPr>
          <a:lstStyle/>
          <a:p>
            <a:pPr algn="r" rtl="1">
              <a:buClr>
                <a:srgbClr val="FF0000"/>
              </a:buClr>
            </a:pPr>
            <a:r>
              <a:rPr lang="ar-BH" sz="2000" b="1" dirty="0" smtClean="0">
                <a:latin typeface="Sakkal Majalla" panose="02000000000000000000" pitchFamily="2" charset="-78"/>
                <a:cs typeface="Sakkal Majalla" panose="02000000000000000000" pitchFamily="2" charset="-78"/>
              </a:rPr>
              <a:t>                       </a:t>
            </a:r>
            <a:r>
              <a:rPr lang="ar-BH" sz="1900" b="1" dirty="0" smtClean="0">
                <a:latin typeface="Sakkal Majalla" panose="02000000000000000000" pitchFamily="2" charset="-78"/>
                <a:cs typeface="Sakkal Majalla" panose="02000000000000000000" pitchFamily="2" charset="-78"/>
              </a:rPr>
              <a:t>من أنواع البيوع، حيث يشتري المصرف الإسلامي سلعة معينة من التاجر بناء على طلب العميل، ثم يبيعه السلعة بسعر أكثر من سعر الشراء على أن يسدد قيمتها على أقساط للبنك.  </a:t>
            </a:r>
            <a:endParaRPr lang="ar-BH" sz="1900" b="1" dirty="0">
              <a:latin typeface="Sakkal Majalla" panose="02000000000000000000" pitchFamily="2" charset="-78"/>
              <a:cs typeface="Sakkal Majalla" panose="02000000000000000000" pitchFamily="2" charset="-78"/>
            </a:endParaRPr>
          </a:p>
        </p:txBody>
      </p:sp>
      <p:grpSp>
        <p:nvGrpSpPr>
          <p:cNvPr id="24" name="Group 23"/>
          <p:cNvGrpSpPr/>
          <p:nvPr/>
        </p:nvGrpSpPr>
        <p:grpSpPr>
          <a:xfrm>
            <a:off x="387270" y="2396139"/>
            <a:ext cx="8535378" cy="949870"/>
            <a:chOff x="98320" y="1753132"/>
            <a:chExt cx="8535378" cy="903192"/>
          </a:xfrm>
        </p:grpSpPr>
        <p:sp>
          <p:nvSpPr>
            <p:cNvPr id="25" name="Rounded Rectangle 24"/>
            <p:cNvSpPr/>
            <p:nvPr/>
          </p:nvSpPr>
          <p:spPr>
            <a:xfrm>
              <a:off x="98320" y="1993472"/>
              <a:ext cx="8315632" cy="662852"/>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Rounded Rectangle 25"/>
            <p:cNvSpPr/>
            <p:nvPr/>
          </p:nvSpPr>
          <p:spPr>
            <a:xfrm>
              <a:off x="6746872" y="1753132"/>
              <a:ext cx="1886826" cy="371968"/>
            </a:xfrm>
            <a:prstGeom prst="roundRect">
              <a:avLst/>
            </a:prstGeom>
            <a:solidFill>
              <a:srgbClr val="FF0000"/>
            </a:solidFill>
            <a:ln w="28575"/>
          </p:spPr>
          <p:style>
            <a:lnRef idx="2">
              <a:schemeClr val="accent2"/>
            </a:lnRef>
            <a:fillRef idx="1">
              <a:schemeClr val="lt1"/>
            </a:fillRef>
            <a:effectRef idx="0">
              <a:schemeClr val="accent2"/>
            </a:effectRef>
            <a:fontRef idx="minor">
              <a:schemeClr val="dk1"/>
            </a:fontRef>
          </p:style>
          <p:txBody>
            <a:bodyPr rtlCol="0" anchor="ctr"/>
            <a:lstStyle/>
            <a:p>
              <a:pPr algn="r"/>
              <a:r>
                <a:rPr lang="ar-BH" sz="3200" b="1" dirty="0" smtClean="0">
                  <a:solidFill>
                    <a:schemeClr val="bg1"/>
                  </a:solidFill>
                  <a:latin typeface="Sakkal Majalla" panose="02000000000000000000" pitchFamily="2" charset="-78"/>
                  <a:cs typeface="Sakkal Majalla" panose="02000000000000000000" pitchFamily="2" charset="-78"/>
                </a:rPr>
                <a:t>2- المساومة</a:t>
              </a:r>
              <a:endParaRPr lang="en-US" sz="3200" b="1" dirty="0">
                <a:solidFill>
                  <a:schemeClr val="bg1"/>
                </a:solidFill>
                <a:latin typeface="Sakkal Majalla" panose="02000000000000000000" pitchFamily="2" charset="-78"/>
                <a:cs typeface="Sakkal Majalla" panose="02000000000000000000" pitchFamily="2" charset="-78"/>
              </a:endParaRPr>
            </a:p>
          </p:txBody>
        </p:sp>
      </p:grpSp>
      <p:sp>
        <p:nvSpPr>
          <p:cNvPr id="27" name="Rectangle 26"/>
          <p:cNvSpPr/>
          <p:nvPr/>
        </p:nvSpPr>
        <p:spPr>
          <a:xfrm>
            <a:off x="-11171" y="2794339"/>
            <a:ext cx="8623420" cy="384721"/>
          </a:xfrm>
          <a:prstGeom prst="rect">
            <a:avLst/>
          </a:prstGeom>
        </p:spPr>
        <p:txBody>
          <a:bodyPr wrap="square">
            <a:spAutoFit/>
          </a:bodyPr>
          <a:lstStyle/>
          <a:p>
            <a:pPr algn="r" rtl="1">
              <a:buClr>
                <a:srgbClr val="FF0000"/>
              </a:buClr>
            </a:pPr>
            <a:r>
              <a:rPr lang="ar-BH" sz="1900" b="1" dirty="0" smtClean="0">
                <a:latin typeface="Sakkal Majalla" panose="02000000000000000000" pitchFamily="2" charset="-78"/>
                <a:cs typeface="Sakkal Majalla" panose="02000000000000000000" pitchFamily="2" charset="-78"/>
              </a:rPr>
              <a:t> </a:t>
            </a:r>
            <a:r>
              <a:rPr lang="ar-BH" sz="1900" b="1" dirty="0">
                <a:latin typeface="Sakkal Majalla" panose="02000000000000000000" pitchFamily="2" charset="-78"/>
                <a:cs typeface="Sakkal Majalla" panose="02000000000000000000" pitchFamily="2" charset="-78"/>
              </a:rPr>
              <a:t>هي بيع البنك الإسلامي لسلعة على العميل بعد تملكها دون إلزام البنك ببيان سعرها الأصلي ومقدار </a:t>
            </a:r>
            <a:r>
              <a:rPr lang="ar-BH" sz="1900" b="1" dirty="0" smtClean="0">
                <a:latin typeface="Sakkal Majalla" panose="02000000000000000000" pitchFamily="2" charset="-78"/>
                <a:cs typeface="Sakkal Majalla" panose="02000000000000000000" pitchFamily="2" charset="-78"/>
              </a:rPr>
              <a:t>ربحه.</a:t>
            </a:r>
            <a:endParaRPr lang="ar-BH" sz="1900" b="1" dirty="0">
              <a:latin typeface="Sakkal Majalla" panose="02000000000000000000" pitchFamily="2" charset="-78"/>
              <a:cs typeface="Sakkal Majalla" panose="02000000000000000000" pitchFamily="2" charset="-78"/>
            </a:endParaRPr>
          </a:p>
        </p:txBody>
      </p:sp>
      <p:grpSp>
        <p:nvGrpSpPr>
          <p:cNvPr id="28" name="Group 27"/>
          <p:cNvGrpSpPr/>
          <p:nvPr/>
        </p:nvGrpSpPr>
        <p:grpSpPr>
          <a:xfrm>
            <a:off x="387270" y="3431178"/>
            <a:ext cx="8550126" cy="928862"/>
            <a:chOff x="98320" y="1773107"/>
            <a:chExt cx="8550126" cy="883217"/>
          </a:xfrm>
        </p:grpSpPr>
        <p:sp>
          <p:nvSpPr>
            <p:cNvPr id="29" name="Rounded Rectangle 28"/>
            <p:cNvSpPr/>
            <p:nvPr/>
          </p:nvSpPr>
          <p:spPr>
            <a:xfrm>
              <a:off x="98320" y="1993472"/>
              <a:ext cx="8315632" cy="662852"/>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Rounded Rectangle 29"/>
            <p:cNvSpPr/>
            <p:nvPr/>
          </p:nvSpPr>
          <p:spPr>
            <a:xfrm>
              <a:off x="7026249" y="1773107"/>
              <a:ext cx="1622197" cy="371968"/>
            </a:xfrm>
            <a:prstGeom prst="roundRect">
              <a:avLst/>
            </a:prstGeom>
            <a:solidFill>
              <a:srgbClr val="FF0000"/>
            </a:solidFill>
            <a:ln w="28575"/>
          </p:spPr>
          <p:style>
            <a:lnRef idx="2">
              <a:schemeClr val="accent2"/>
            </a:lnRef>
            <a:fillRef idx="1">
              <a:schemeClr val="lt1"/>
            </a:fillRef>
            <a:effectRef idx="0">
              <a:schemeClr val="accent2"/>
            </a:effectRef>
            <a:fontRef idx="minor">
              <a:schemeClr val="dk1"/>
            </a:fontRef>
          </p:style>
          <p:txBody>
            <a:bodyPr rtlCol="0" anchor="ctr"/>
            <a:lstStyle/>
            <a:p>
              <a:pPr algn="r"/>
              <a:r>
                <a:rPr lang="ar-BH" sz="3200" b="1" dirty="0" smtClean="0">
                  <a:solidFill>
                    <a:schemeClr val="bg1"/>
                  </a:solidFill>
                  <a:latin typeface="Sakkal Majalla" panose="02000000000000000000" pitchFamily="2" charset="-78"/>
                  <a:cs typeface="Sakkal Majalla" panose="02000000000000000000" pitchFamily="2" charset="-78"/>
                </a:rPr>
                <a:t>3- الإجارة</a:t>
              </a:r>
              <a:endParaRPr lang="en-US" sz="3200" b="1" dirty="0">
                <a:solidFill>
                  <a:schemeClr val="bg1"/>
                </a:solidFill>
                <a:latin typeface="Sakkal Majalla" panose="02000000000000000000" pitchFamily="2" charset="-78"/>
                <a:cs typeface="Sakkal Majalla" panose="02000000000000000000" pitchFamily="2" charset="-78"/>
              </a:endParaRPr>
            </a:p>
          </p:txBody>
        </p:sp>
      </p:grpSp>
      <p:sp>
        <p:nvSpPr>
          <p:cNvPr id="31" name="Rectangle 30"/>
          <p:cNvSpPr/>
          <p:nvPr/>
        </p:nvSpPr>
        <p:spPr>
          <a:xfrm>
            <a:off x="179163" y="3713211"/>
            <a:ext cx="8423254" cy="677108"/>
          </a:xfrm>
          <a:prstGeom prst="rect">
            <a:avLst/>
          </a:prstGeom>
        </p:spPr>
        <p:txBody>
          <a:bodyPr wrap="square">
            <a:spAutoFit/>
          </a:bodyPr>
          <a:lstStyle/>
          <a:p>
            <a:pPr algn="r" rtl="1">
              <a:buClr>
                <a:srgbClr val="FF0000"/>
              </a:buClr>
            </a:pPr>
            <a:r>
              <a:rPr lang="ar-BH" sz="1900" b="1" dirty="0" smtClean="0">
                <a:latin typeface="Sakkal Majalla" panose="02000000000000000000" pitchFamily="2" charset="-78"/>
                <a:cs typeface="Sakkal Majalla" panose="02000000000000000000" pitchFamily="2" charset="-78"/>
              </a:rPr>
              <a:t>                   بموجب عقد الإجارة تمتلك المصارف الإسلامية الأصول التي يرغب العملاء في الاستفادة منها بالإجارة على العملاء مقابل أجر متفق عليه بين الطرفين،  وبعد مدة الإجارة تعود ملكيته للمصرف. </a:t>
            </a:r>
            <a:endParaRPr lang="ar-BH" sz="1900" b="1" dirty="0">
              <a:latin typeface="Sakkal Majalla" panose="02000000000000000000" pitchFamily="2" charset="-78"/>
              <a:cs typeface="Sakkal Majalla" panose="02000000000000000000" pitchFamily="2" charset="-78"/>
            </a:endParaRPr>
          </a:p>
        </p:txBody>
      </p:sp>
      <p:grpSp>
        <p:nvGrpSpPr>
          <p:cNvPr id="32" name="Group 31"/>
          <p:cNvGrpSpPr/>
          <p:nvPr/>
        </p:nvGrpSpPr>
        <p:grpSpPr>
          <a:xfrm>
            <a:off x="392618" y="4591793"/>
            <a:ext cx="8417907" cy="1287233"/>
            <a:chOff x="98320" y="1702397"/>
            <a:chExt cx="8417907" cy="1431108"/>
          </a:xfrm>
        </p:grpSpPr>
        <p:sp>
          <p:nvSpPr>
            <p:cNvPr id="33" name="Rounded Rectangle 32"/>
            <p:cNvSpPr/>
            <p:nvPr/>
          </p:nvSpPr>
          <p:spPr>
            <a:xfrm>
              <a:off x="98320" y="1993471"/>
              <a:ext cx="8315632" cy="1140034"/>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4" name="Rounded Rectangle 33"/>
            <p:cNvSpPr/>
            <p:nvPr/>
          </p:nvSpPr>
          <p:spPr>
            <a:xfrm>
              <a:off x="4353903" y="1702397"/>
              <a:ext cx="4162324" cy="533738"/>
            </a:xfrm>
            <a:prstGeom prst="roundRect">
              <a:avLst/>
            </a:prstGeom>
            <a:solidFill>
              <a:srgbClr val="FF0000"/>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b="1" dirty="0" smtClean="0">
                  <a:solidFill>
                    <a:schemeClr val="bg1"/>
                  </a:solidFill>
                  <a:latin typeface="Sakkal Majalla" panose="02000000000000000000" pitchFamily="2" charset="-78"/>
                  <a:cs typeface="Sakkal Majalla" panose="02000000000000000000" pitchFamily="2" charset="-78"/>
                </a:rPr>
                <a:t>4- الإجارة المنتهية بالتمليك</a:t>
              </a:r>
              <a:endParaRPr lang="en-US" sz="3200" b="1" dirty="0">
                <a:solidFill>
                  <a:schemeClr val="bg1"/>
                </a:solidFill>
                <a:latin typeface="Sakkal Majalla" panose="02000000000000000000" pitchFamily="2" charset="-78"/>
                <a:cs typeface="Sakkal Majalla" panose="02000000000000000000" pitchFamily="2" charset="-78"/>
              </a:endParaRPr>
            </a:p>
          </p:txBody>
        </p:sp>
      </p:grpSp>
      <p:sp>
        <p:nvSpPr>
          <p:cNvPr id="35" name="Rectangle 34"/>
          <p:cNvSpPr/>
          <p:nvPr/>
        </p:nvSpPr>
        <p:spPr>
          <a:xfrm>
            <a:off x="265896" y="4858485"/>
            <a:ext cx="8423254" cy="984885"/>
          </a:xfrm>
          <a:prstGeom prst="rect">
            <a:avLst/>
          </a:prstGeom>
        </p:spPr>
        <p:txBody>
          <a:bodyPr wrap="square">
            <a:spAutoFit/>
          </a:bodyPr>
          <a:lstStyle/>
          <a:p>
            <a:pPr algn="r" rtl="1">
              <a:buClr>
                <a:srgbClr val="FF0000"/>
              </a:buClr>
            </a:pPr>
            <a:r>
              <a:rPr lang="ar-BH" sz="2000" b="1" dirty="0" smtClean="0">
                <a:latin typeface="Sakkal Majalla" panose="02000000000000000000" pitchFamily="2" charset="-78"/>
                <a:cs typeface="Sakkal Majalla" panose="02000000000000000000" pitchFamily="2" charset="-78"/>
              </a:rPr>
              <a:t>                                                                      </a:t>
            </a:r>
            <a:r>
              <a:rPr lang="ar-BH" sz="1900" b="1" dirty="0" smtClean="0">
                <a:latin typeface="Sakkal Majalla" panose="02000000000000000000" pitchFamily="2" charset="-78"/>
                <a:cs typeface="Sakkal Majalla" panose="02000000000000000000" pitchFamily="2" charset="-78"/>
              </a:rPr>
              <a:t>بموجب عقد الإجارة أو التأجير تمتلك المصارف الإسلامية الأصول التي يرغب العملاء في الاستفادة منها بالإجارة على العملاء مع التزام المصرف على نقل ملكية الأصل إلى المستأجر في نهاية عقد الإجارة  أو قبل ذلك مقابل أجر متفق عليه بين الطرفين.</a:t>
            </a:r>
            <a:endParaRPr lang="ar-BH" sz="1900" b="1" dirty="0">
              <a:latin typeface="Sakkal Majalla" panose="02000000000000000000" pitchFamily="2" charset="-78"/>
              <a:cs typeface="Sakkal Majalla" panose="02000000000000000000" pitchFamily="2" charset="-78"/>
            </a:endParaRPr>
          </a:p>
        </p:txBody>
      </p:sp>
      <p:sp>
        <p:nvSpPr>
          <p:cNvPr id="23" name="Rectangle 22"/>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36" name="Straight Connector 35"/>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ectangle 36"/>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358306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2000"/>
                                        <p:tgtEl>
                                          <p:spTgt spid="72"/>
                                        </p:tgtEl>
                                      </p:cBhvr>
                                    </p:animEffect>
                                    <p:anim calcmode="lin" valueType="num">
                                      <p:cBhvr>
                                        <p:cTn id="8" dur="2000" fill="hold"/>
                                        <p:tgtEl>
                                          <p:spTgt spid="72"/>
                                        </p:tgtEl>
                                        <p:attrNameLst>
                                          <p:attrName>ppt_w</p:attrName>
                                        </p:attrNameLst>
                                      </p:cBhvr>
                                      <p:tavLst>
                                        <p:tav tm="0" fmla="#ppt_w*sin(2.5*pi*$)">
                                          <p:val>
                                            <p:fltVal val="0"/>
                                          </p:val>
                                        </p:tav>
                                        <p:tav tm="100000">
                                          <p:val>
                                            <p:fltVal val="1"/>
                                          </p:val>
                                        </p:tav>
                                      </p:tavLst>
                                    </p:anim>
                                    <p:anim calcmode="lin" valueType="num">
                                      <p:cBhvr>
                                        <p:cTn id="9" dur="2000" fill="hold"/>
                                        <p:tgtEl>
                                          <p:spTgt spid="7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4" name="camera.wav"/>
                                        </p:tgtEl>
                                      </p:cMediaNode>
                                    </p:audio>
                                  </p:sub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subTnLst>
                                    <p:audio>
                                      <p:cMediaNode>
                                        <p:cTn display="0" masterRel="sameClick">
                                          <p:stCondLst>
                                            <p:cond evt="begin" delay="0">
                                              <p:tn val="25"/>
                                            </p:cond>
                                          </p:stCondLst>
                                          <p:endCondLst>
                                            <p:cond evt="onStopAudio" delay="0">
                                              <p:tgtEl>
                                                <p:sldTgt/>
                                              </p:tgtEl>
                                            </p:cond>
                                          </p:endCondLst>
                                        </p:cTn>
                                        <p:tgtEl>
                                          <p:sndTgt r:embed="rId5" name="wind.wav"/>
                                        </p:tgtEl>
                                      </p:cMediaNode>
                                    </p:audio>
                                  </p:sub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style.rotation</p:attrName>
                                        </p:attrNameLst>
                                      </p:cBhvr>
                                      <p:tavLst>
                                        <p:tav tm="0">
                                          <p:val>
                                            <p:fltVal val="90"/>
                                          </p:val>
                                        </p:tav>
                                        <p:tav tm="100000">
                                          <p:val>
                                            <p:fltVal val="0"/>
                                          </p:val>
                                        </p:tav>
                                      </p:tavLst>
                                    </p:anim>
                                    <p:animEffect transition="in" filter="fade">
                                      <p:cBhvr>
                                        <p:cTn id="37" dur="1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subTnLst>
                                    <p:audio>
                                      <p:cMediaNode>
                                        <p:cTn display="0" masterRel="sameClick">
                                          <p:stCondLst>
                                            <p:cond evt="begin" delay="0">
                                              <p:tn val="40"/>
                                            </p:cond>
                                          </p:stCondLst>
                                          <p:endCondLst>
                                            <p:cond evt="onStopAudio" delay="0">
                                              <p:tgtEl>
                                                <p:sldTgt/>
                                              </p:tgtEl>
                                            </p:cond>
                                          </p:endCondLst>
                                        </p:cTn>
                                        <p:tgtEl>
                                          <p:sndTgt r:embed="rId5" name="wind.wav"/>
                                        </p:tgtEl>
                                      </p:cMediaNode>
                                    </p:audio>
                                  </p:sub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1000" fill="hold"/>
                                        <p:tgtEl>
                                          <p:spTgt spid="28"/>
                                        </p:tgtEl>
                                        <p:attrNameLst>
                                          <p:attrName>ppt_w</p:attrName>
                                        </p:attrNameLst>
                                      </p:cBhvr>
                                      <p:tavLst>
                                        <p:tav tm="0">
                                          <p:val>
                                            <p:fltVal val="0"/>
                                          </p:val>
                                        </p:tav>
                                        <p:tav tm="100000">
                                          <p:val>
                                            <p:strVal val="#ppt_w"/>
                                          </p:val>
                                        </p:tav>
                                      </p:tavLst>
                                    </p:anim>
                                    <p:anim calcmode="lin" valueType="num">
                                      <p:cBhvr>
                                        <p:cTn id="50" dur="1000" fill="hold"/>
                                        <p:tgtEl>
                                          <p:spTgt spid="28"/>
                                        </p:tgtEl>
                                        <p:attrNameLst>
                                          <p:attrName>ppt_h</p:attrName>
                                        </p:attrNameLst>
                                      </p:cBhvr>
                                      <p:tavLst>
                                        <p:tav tm="0">
                                          <p:val>
                                            <p:fltVal val="0"/>
                                          </p:val>
                                        </p:tav>
                                        <p:tav tm="100000">
                                          <p:val>
                                            <p:strVal val="#ppt_h"/>
                                          </p:val>
                                        </p:tav>
                                      </p:tavLst>
                                    </p:anim>
                                    <p:anim calcmode="lin" valueType="num">
                                      <p:cBhvr>
                                        <p:cTn id="51" dur="1000" fill="hold"/>
                                        <p:tgtEl>
                                          <p:spTgt spid="28"/>
                                        </p:tgtEl>
                                        <p:attrNameLst>
                                          <p:attrName>style.rotation</p:attrName>
                                        </p:attrNameLst>
                                      </p:cBhvr>
                                      <p:tavLst>
                                        <p:tav tm="0">
                                          <p:val>
                                            <p:fltVal val="90"/>
                                          </p:val>
                                        </p:tav>
                                        <p:tav tm="100000">
                                          <p:val>
                                            <p:fltVal val="0"/>
                                          </p:val>
                                        </p:tav>
                                      </p:tavLst>
                                    </p:anim>
                                    <p:animEffect transition="in" filter="fade">
                                      <p:cBhvr>
                                        <p:cTn id="52" dur="1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subTnLst>
                                    <p:audio>
                                      <p:cMediaNode>
                                        <p:cTn display="0" masterRel="sameClick">
                                          <p:stCondLst>
                                            <p:cond evt="begin" delay="0">
                                              <p:tn val="55"/>
                                            </p:cond>
                                          </p:stCondLst>
                                          <p:endCondLst>
                                            <p:cond evt="onStopAudio" delay="0">
                                              <p:tgtEl>
                                                <p:sldTgt/>
                                              </p:tgtEl>
                                            </p:cond>
                                          </p:endCondLst>
                                        </p:cTn>
                                        <p:tgtEl>
                                          <p:sndTgt r:embed="rId5" name="wind.wav"/>
                                        </p:tgtEl>
                                      </p:cMediaNode>
                                    </p:audio>
                                  </p:sub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style.rotation</p:attrName>
                                        </p:attrNameLst>
                                      </p:cBhvr>
                                      <p:tavLst>
                                        <p:tav tm="0">
                                          <p:val>
                                            <p:fltVal val="90"/>
                                          </p:val>
                                        </p:tav>
                                        <p:tav tm="100000">
                                          <p:val>
                                            <p:fltVal val="0"/>
                                          </p:val>
                                        </p:tav>
                                      </p:tavLst>
                                    </p:anim>
                                    <p:animEffect transition="in" filter="fade">
                                      <p:cBhvr>
                                        <p:cTn id="67" dur="10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Effect transition="in" filter="fade">
                                      <p:cBhvr>
                                        <p:cTn id="74" dur="500"/>
                                        <p:tgtEl>
                                          <p:spTgt spid="35"/>
                                        </p:tgtEl>
                                      </p:cBhvr>
                                    </p:animEffect>
                                  </p:childTnLst>
                                  <p:subTnLst>
                                    <p:audio>
                                      <p:cMediaNode>
                                        <p:cTn display="0" masterRel="sameClick">
                                          <p:stCondLst>
                                            <p:cond evt="begin" delay="0">
                                              <p:tn val="70"/>
                                            </p:cond>
                                          </p:stCondLst>
                                          <p:endCondLst>
                                            <p:cond evt="onStopAudio" delay="0">
                                              <p:tgtEl>
                                                <p:sldTgt/>
                                              </p:tgtEl>
                                            </p:cond>
                                          </p:endCondLst>
                                        </p:cTn>
                                        <p:tgtEl>
                                          <p:sndTgt r:embed="rId5"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22" grpId="0"/>
      <p:bldP spid="27" grpId="0"/>
      <p:bldP spid="31"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lowchart: Manual Input 71"/>
          <p:cNvSpPr/>
          <p:nvPr/>
        </p:nvSpPr>
        <p:spPr>
          <a:xfrm>
            <a:off x="1411527" y="339584"/>
            <a:ext cx="6164844" cy="726162"/>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3200" b="1" dirty="0" smtClean="0">
                <a:solidFill>
                  <a:schemeClr val="bg1"/>
                </a:solidFill>
                <a:latin typeface="Sakkal Majalla" panose="02000000000000000000" pitchFamily="2" charset="-78"/>
                <a:cs typeface="Sakkal Majalla" panose="02000000000000000000" pitchFamily="2" charset="-78"/>
              </a:rPr>
              <a:t>أهم المنتجات والخدمات المصرفية الإسلامية</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55269" y="133079"/>
            <a:ext cx="1951973" cy="1366148"/>
          </a:xfrm>
          <a:prstGeom prst="rect">
            <a:avLst/>
          </a:prstGeom>
          <a:ln>
            <a:noFill/>
          </a:ln>
          <a:effectLst>
            <a:softEdge rad="112500"/>
          </a:effectLst>
        </p:spPr>
      </p:pic>
      <p:grpSp>
        <p:nvGrpSpPr>
          <p:cNvPr id="12" name="Group 11"/>
          <p:cNvGrpSpPr/>
          <p:nvPr/>
        </p:nvGrpSpPr>
        <p:grpSpPr>
          <a:xfrm>
            <a:off x="370064" y="1411146"/>
            <a:ext cx="8417906" cy="833097"/>
            <a:chOff x="98320" y="1864166"/>
            <a:chExt cx="8417906" cy="792158"/>
          </a:xfrm>
        </p:grpSpPr>
        <p:sp>
          <p:nvSpPr>
            <p:cNvPr id="11" name="Rounded Rectangle 10"/>
            <p:cNvSpPr/>
            <p:nvPr/>
          </p:nvSpPr>
          <p:spPr>
            <a:xfrm>
              <a:off x="98320" y="1993472"/>
              <a:ext cx="8315632" cy="662852"/>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Rounded Rectangle 18"/>
            <p:cNvSpPr/>
            <p:nvPr/>
          </p:nvSpPr>
          <p:spPr>
            <a:xfrm>
              <a:off x="5671856" y="1864166"/>
              <a:ext cx="2844370" cy="371968"/>
            </a:xfrm>
            <a:prstGeom prst="roundRect">
              <a:avLst/>
            </a:prstGeom>
            <a:solidFill>
              <a:srgbClr val="FF0000"/>
            </a:solidFill>
            <a:ln w="28575"/>
          </p:spPr>
          <p:style>
            <a:lnRef idx="2">
              <a:schemeClr val="accent2"/>
            </a:lnRef>
            <a:fillRef idx="1">
              <a:schemeClr val="lt1"/>
            </a:fillRef>
            <a:effectRef idx="0">
              <a:schemeClr val="accent2"/>
            </a:effectRef>
            <a:fontRef idx="minor">
              <a:schemeClr val="dk1"/>
            </a:fontRef>
          </p:style>
          <p:txBody>
            <a:bodyPr rtlCol="0" anchor="ctr"/>
            <a:lstStyle/>
            <a:p>
              <a:pPr algn="r"/>
              <a:r>
                <a:rPr lang="ar-BH" sz="3200" b="1" dirty="0" smtClean="0">
                  <a:solidFill>
                    <a:schemeClr val="bg1"/>
                  </a:solidFill>
                  <a:latin typeface="Sakkal Majalla" panose="02000000000000000000" pitchFamily="2" charset="-78"/>
                  <a:cs typeface="Sakkal Majalla" panose="02000000000000000000" pitchFamily="2" charset="-78"/>
                </a:rPr>
                <a:t>5- القرض الحسن</a:t>
              </a:r>
              <a:endParaRPr lang="en-US" sz="3200" b="1" dirty="0">
                <a:solidFill>
                  <a:schemeClr val="bg1"/>
                </a:solidFill>
                <a:latin typeface="Sakkal Majalla" panose="02000000000000000000" pitchFamily="2" charset="-78"/>
                <a:cs typeface="Sakkal Majalla" panose="02000000000000000000" pitchFamily="2" charset="-78"/>
              </a:endParaRPr>
            </a:p>
          </p:txBody>
        </p:sp>
      </p:grpSp>
      <p:sp>
        <p:nvSpPr>
          <p:cNvPr id="22" name="Rectangle 21"/>
          <p:cNvSpPr/>
          <p:nvPr/>
        </p:nvSpPr>
        <p:spPr>
          <a:xfrm>
            <a:off x="319707" y="1596135"/>
            <a:ext cx="8122405" cy="677108"/>
          </a:xfrm>
          <a:prstGeom prst="rect">
            <a:avLst/>
          </a:prstGeom>
        </p:spPr>
        <p:txBody>
          <a:bodyPr wrap="square">
            <a:spAutoFit/>
          </a:bodyPr>
          <a:lstStyle/>
          <a:p>
            <a:pPr algn="r" rtl="1">
              <a:buClr>
                <a:srgbClr val="FF0000"/>
              </a:buClr>
            </a:pPr>
            <a:r>
              <a:rPr lang="ar-BH" sz="1900" b="1" dirty="0" smtClean="0">
                <a:latin typeface="Sakkal Majalla" panose="02000000000000000000" pitchFamily="2" charset="-78"/>
                <a:cs typeface="Sakkal Majalla" panose="02000000000000000000" pitchFamily="2" charset="-78"/>
              </a:rPr>
              <a:t>                                           قرض يقدمه المصرف الإسلامي للعميل وفق شروط معينة دون احتساب المصرف أي زيادة ( أرباح)، لأن الزيادة ستكون الربا المحرم شرعا.  </a:t>
            </a:r>
            <a:endParaRPr lang="ar-BH" sz="1900" b="1" dirty="0">
              <a:latin typeface="Sakkal Majalla" panose="02000000000000000000" pitchFamily="2" charset="-78"/>
              <a:cs typeface="Sakkal Majalla" panose="02000000000000000000" pitchFamily="2" charset="-78"/>
            </a:endParaRPr>
          </a:p>
        </p:txBody>
      </p:sp>
      <p:grpSp>
        <p:nvGrpSpPr>
          <p:cNvPr id="24" name="Group 23"/>
          <p:cNvGrpSpPr/>
          <p:nvPr/>
        </p:nvGrpSpPr>
        <p:grpSpPr>
          <a:xfrm>
            <a:off x="336133" y="2469044"/>
            <a:ext cx="8417905" cy="1128650"/>
            <a:chOff x="98320" y="1864166"/>
            <a:chExt cx="8417905" cy="792158"/>
          </a:xfrm>
        </p:grpSpPr>
        <p:sp>
          <p:nvSpPr>
            <p:cNvPr id="25" name="Rounded Rectangle 24"/>
            <p:cNvSpPr/>
            <p:nvPr/>
          </p:nvSpPr>
          <p:spPr>
            <a:xfrm>
              <a:off x="98320" y="1993472"/>
              <a:ext cx="8315632" cy="662852"/>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Rounded Rectangle 25"/>
            <p:cNvSpPr/>
            <p:nvPr/>
          </p:nvSpPr>
          <p:spPr>
            <a:xfrm>
              <a:off x="6391587" y="1864166"/>
              <a:ext cx="2124638" cy="336331"/>
            </a:xfrm>
            <a:prstGeom prst="roundRect">
              <a:avLst/>
            </a:prstGeom>
            <a:solidFill>
              <a:srgbClr val="FF0000"/>
            </a:solidFill>
            <a:ln w="28575"/>
          </p:spPr>
          <p:style>
            <a:lnRef idx="2">
              <a:schemeClr val="accent2"/>
            </a:lnRef>
            <a:fillRef idx="1">
              <a:schemeClr val="lt1"/>
            </a:fillRef>
            <a:effectRef idx="0">
              <a:schemeClr val="accent2"/>
            </a:effectRef>
            <a:fontRef idx="minor">
              <a:schemeClr val="dk1"/>
            </a:fontRef>
          </p:style>
          <p:txBody>
            <a:bodyPr rtlCol="0" anchor="ctr"/>
            <a:lstStyle/>
            <a:p>
              <a:pPr algn="r"/>
              <a:r>
                <a:rPr lang="ar-BH" sz="3200" b="1" dirty="0" smtClean="0">
                  <a:solidFill>
                    <a:schemeClr val="bg1"/>
                  </a:solidFill>
                  <a:latin typeface="Sakkal Majalla" panose="02000000000000000000" pitchFamily="2" charset="-78"/>
                  <a:cs typeface="Sakkal Majalla" panose="02000000000000000000" pitchFamily="2" charset="-78"/>
                </a:rPr>
                <a:t>6- المضاربة</a:t>
              </a:r>
              <a:endParaRPr lang="en-US" sz="3200" b="1" dirty="0">
                <a:solidFill>
                  <a:schemeClr val="bg1"/>
                </a:solidFill>
                <a:latin typeface="Sakkal Majalla" panose="02000000000000000000" pitchFamily="2" charset="-78"/>
                <a:cs typeface="Sakkal Majalla" panose="02000000000000000000" pitchFamily="2" charset="-78"/>
              </a:endParaRPr>
            </a:p>
          </p:txBody>
        </p:sp>
      </p:grpSp>
      <p:sp>
        <p:nvSpPr>
          <p:cNvPr id="27" name="Rectangle 26"/>
          <p:cNvSpPr/>
          <p:nvPr/>
        </p:nvSpPr>
        <p:spPr>
          <a:xfrm>
            <a:off x="65561" y="2649983"/>
            <a:ext cx="8038511" cy="984885"/>
          </a:xfrm>
          <a:prstGeom prst="rect">
            <a:avLst/>
          </a:prstGeom>
        </p:spPr>
        <p:txBody>
          <a:bodyPr wrap="square">
            <a:spAutoFit/>
          </a:bodyPr>
          <a:lstStyle/>
          <a:p>
            <a:pPr algn="r" rtl="1">
              <a:buClr>
                <a:srgbClr val="FF0000"/>
              </a:buClr>
            </a:pPr>
            <a:r>
              <a:rPr lang="ar-BH" sz="2000" b="1" dirty="0" smtClean="0">
                <a:latin typeface="Sakkal Majalla" panose="02000000000000000000" pitchFamily="2" charset="-78"/>
                <a:cs typeface="Sakkal Majalla" panose="02000000000000000000" pitchFamily="2" charset="-78"/>
              </a:rPr>
              <a:t>                        </a:t>
            </a:r>
            <a:r>
              <a:rPr lang="ar-BH" sz="1900" b="1" dirty="0" smtClean="0">
                <a:latin typeface="Sakkal Majalla" panose="02000000000000000000" pitchFamily="2" charset="-78"/>
                <a:cs typeface="Sakkal Majalla" panose="02000000000000000000" pitchFamily="2" charset="-78"/>
              </a:rPr>
              <a:t>هي الشراكة في الربح والخسارة، تقوم على تقديم الطرف الأول/ العميل (</a:t>
            </a:r>
            <a:r>
              <a:rPr lang="ar-BH" sz="1900" b="1" dirty="0">
                <a:latin typeface="Sakkal Majalla" panose="02000000000000000000" pitchFamily="2" charset="-78"/>
                <a:cs typeface="Sakkal Majalla" panose="02000000000000000000" pitchFamily="2" charset="-78"/>
              </a:rPr>
              <a:t>رب </a:t>
            </a:r>
            <a:r>
              <a:rPr lang="ar-BH" sz="1900" b="1" dirty="0" smtClean="0">
                <a:latin typeface="Sakkal Majalla" panose="02000000000000000000" pitchFamily="2" charset="-78"/>
                <a:cs typeface="Sakkal Majalla" panose="02000000000000000000" pitchFamily="2" charset="-78"/>
              </a:rPr>
              <a:t>المال) الأموال في صورة حسابات توفير وودائع، ويقوم الطرف الثاني/البنك الإسلامي(المضارب) باستثمار هذه الأموال.</a:t>
            </a:r>
            <a:endParaRPr lang="ar-BH" sz="1900" b="1" dirty="0">
              <a:latin typeface="Sakkal Majalla" panose="02000000000000000000" pitchFamily="2" charset="-78"/>
              <a:cs typeface="Sakkal Majalla" panose="02000000000000000000" pitchFamily="2" charset="-78"/>
            </a:endParaRPr>
          </a:p>
        </p:txBody>
      </p:sp>
      <p:grpSp>
        <p:nvGrpSpPr>
          <p:cNvPr id="28" name="Group 27"/>
          <p:cNvGrpSpPr/>
          <p:nvPr/>
        </p:nvGrpSpPr>
        <p:grpSpPr>
          <a:xfrm>
            <a:off x="319707" y="3758555"/>
            <a:ext cx="8495559" cy="1098860"/>
            <a:chOff x="87887" y="2318494"/>
            <a:chExt cx="8495559" cy="782620"/>
          </a:xfrm>
        </p:grpSpPr>
        <p:sp>
          <p:nvSpPr>
            <p:cNvPr id="29" name="Rounded Rectangle 28"/>
            <p:cNvSpPr/>
            <p:nvPr/>
          </p:nvSpPr>
          <p:spPr>
            <a:xfrm>
              <a:off x="87887" y="2438262"/>
              <a:ext cx="8315632" cy="662852"/>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Rounded Rectangle 29"/>
            <p:cNvSpPr/>
            <p:nvPr/>
          </p:nvSpPr>
          <p:spPr>
            <a:xfrm>
              <a:off x="6549980" y="2318494"/>
              <a:ext cx="2033466" cy="371968"/>
            </a:xfrm>
            <a:prstGeom prst="roundRect">
              <a:avLst/>
            </a:prstGeom>
            <a:solidFill>
              <a:srgbClr val="FF0000"/>
            </a:solidFill>
            <a:ln w="28575"/>
          </p:spPr>
          <p:style>
            <a:lnRef idx="2">
              <a:schemeClr val="accent2"/>
            </a:lnRef>
            <a:fillRef idx="1">
              <a:schemeClr val="lt1"/>
            </a:fillRef>
            <a:effectRef idx="0">
              <a:schemeClr val="accent2"/>
            </a:effectRef>
            <a:fontRef idx="minor">
              <a:schemeClr val="dk1"/>
            </a:fontRef>
          </p:style>
          <p:txBody>
            <a:bodyPr rtlCol="0" anchor="ctr"/>
            <a:lstStyle/>
            <a:p>
              <a:pPr algn="r"/>
              <a:r>
                <a:rPr lang="ar-BH" sz="3200" b="1" dirty="0" smtClean="0">
                  <a:solidFill>
                    <a:schemeClr val="bg1"/>
                  </a:solidFill>
                  <a:latin typeface="Sakkal Majalla" panose="02000000000000000000" pitchFamily="2" charset="-78"/>
                  <a:cs typeface="Sakkal Majalla" panose="02000000000000000000" pitchFamily="2" charset="-78"/>
                </a:rPr>
                <a:t>7- المشاركة</a:t>
              </a:r>
              <a:endParaRPr lang="en-US" sz="3200" b="1" dirty="0">
                <a:solidFill>
                  <a:schemeClr val="bg1"/>
                </a:solidFill>
                <a:latin typeface="Sakkal Majalla" panose="02000000000000000000" pitchFamily="2" charset="-78"/>
                <a:cs typeface="Sakkal Majalla" panose="02000000000000000000" pitchFamily="2" charset="-78"/>
              </a:endParaRPr>
            </a:p>
          </p:txBody>
        </p:sp>
      </p:grpSp>
      <p:sp>
        <p:nvSpPr>
          <p:cNvPr id="31" name="Rectangle 30"/>
          <p:cNvSpPr/>
          <p:nvPr/>
        </p:nvSpPr>
        <p:spPr>
          <a:xfrm>
            <a:off x="66398" y="3949245"/>
            <a:ext cx="8037674" cy="984885"/>
          </a:xfrm>
          <a:prstGeom prst="rect">
            <a:avLst/>
          </a:prstGeom>
        </p:spPr>
        <p:txBody>
          <a:bodyPr wrap="square">
            <a:spAutoFit/>
          </a:bodyPr>
          <a:lstStyle/>
          <a:p>
            <a:pPr algn="r" rtl="1">
              <a:buClr>
                <a:srgbClr val="FF0000"/>
              </a:buClr>
            </a:pPr>
            <a:r>
              <a:rPr lang="ar-BH" sz="2000" b="1" dirty="0" smtClean="0">
                <a:latin typeface="Sakkal Majalla" panose="02000000000000000000" pitchFamily="2" charset="-78"/>
                <a:cs typeface="Sakkal Majalla" panose="02000000000000000000" pitchFamily="2" charset="-78"/>
              </a:rPr>
              <a:t>                     </a:t>
            </a:r>
            <a:r>
              <a:rPr lang="ar-BH" sz="1900" b="1" dirty="0" smtClean="0">
                <a:latin typeface="Sakkal Majalla" panose="02000000000000000000" pitchFamily="2" charset="-78"/>
                <a:cs typeface="Sakkal Majalla" panose="02000000000000000000" pitchFamily="2" charset="-78"/>
              </a:rPr>
              <a:t>قيام طرفان أو أكثر بتقديم الأموال أو العمل والمجهود، بهدف الاسترباح والمشاركة</a:t>
            </a:r>
          </a:p>
          <a:p>
            <a:pPr algn="r" rtl="1">
              <a:buClr>
                <a:srgbClr val="FF0000"/>
              </a:buClr>
            </a:pPr>
            <a:r>
              <a:rPr lang="ar-BH" sz="1900" b="1" dirty="0" smtClean="0">
                <a:latin typeface="Sakkal Majalla" panose="02000000000000000000" pitchFamily="2" charset="-78"/>
                <a:cs typeface="Sakkal Majalla" panose="02000000000000000000" pitchFamily="2" charset="-78"/>
              </a:rPr>
              <a:t> في الربح أو الخسارة حسب النسب المتفق عليها، وتستخدمها المصارف الإسلامية في عمليات التمويل والاستثمار. </a:t>
            </a:r>
            <a:endParaRPr lang="ar-BH" sz="1900" b="1" dirty="0">
              <a:latin typeface="Sakkal Majalla" panose="02000000000000000000" pitchFamily="2" charset="-78"/>
              <a:cs typeface="Sakkal Majalla" panose="02000000000000000000" pitchFamily="2" charset="-78"/>
            </a:endParaRPr>
          </a:p>
        </p:txBody>
      </p:sp>
      <p:grpSp>
        <p:nvGrpSpPr>
          <p:cNvPr id="32" name="Group 31"/>
          <p:cNvGrpSpPr/>
          <p:nvPr/>
        </p:nvGrpSpPr>
        <p:grpSpPr>
          <a:xfrm>
            <a:off x="336133" y="5111759"/>
            <a:ext cx="8511638" cy="884305"/>
            <a:chOff x="75766" y="1894185"/>
            <a:chExt cx="8511638" cy="983145"/>
          </a:xfrm>
        </p:grpSpPr>
        <p:sp>
          <p:nvSpPr>
            <p:cNvPr id="33" name="Rounded Rectangle 32"/>
            <p:cNvSpPr/>
            <p:nvPr/>
          </p:nvSpPr>
          <p:spPr>
            <a:xfrm>
              <a:off x="75766" y="2050846"/>
              <a:ext cx="8315632" cy="826484"/>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4" name="Rounded Rectangle 33"/>
            <p:cNvSpPr/>
            <p:nvPr/>
          </p:nvSpPr>
          <p:spPr>
            <a:xfrm>
              <a:off x="5555570" y="1894185"/>
              <a:ext cx="3031834" cy="477721"/>
            </a:xfrm>
            <a:prstGeom prst="roundRect">
              <a:avLst/>
            </a:prstGeom>
            <a:solidFill>
              <a:srgbClr val="FF0000"/>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ar-BH" sz="3200" b="1" dirty="0" smtClean="0">
                  <a:solidFill>
                    <a:schemeClr val="bg1"/>
                  </a:solidFill>
                  <a:latin typeface="Sakkal Majalla" panose="02000000000000000000" pitchFamily="2" charset="-78"/>
                  <a:cs typeface="Sakkal Majalla" panose="02000000000000000000" pitchFamily="2" charset="-78"/>
                </a:rPr>
                <a:t>8- الخدمات الأخرى</a:t>
              </a:r>
              <a:endParaRPr lang="en-US" sz="3200" b="1" dirty="0">
                <a:solidFill>
                  <a:schemeClr val="bg1"/>
                </a:solidFill>
                <a:latin typeface="Sakkal Majalla" panose="02000000000000000000" pitchFamily="2" charset="-78"/>
                <a:cs typeface="Sakkal Majalla" panose="02000000000000000000" pitchFamily="2" charset="-78"/>
              </a:endParaRPr>
            </a:p>
          </p:txBody>
        </p:sp>
      </p:grpSp>
      <p:sp>
        <p:nvSpPr>
          <p:cNvPr id="35" name="Rectangle 34"/>
          <p:cNvSpPr/>
          <p:nvPr/>
        </p:nvSpPr>
        <p:spPr>
          <a:xfrm>
            <a:off x="336133" y="5252126"/>
            <a:ext cx="8038511" cy="677108"/>
          </a:xfrm>
          <a:prstGeom prst="rect">
            <a:avLst/>
          </a:prstGeom>
        </p:spPr>
        <p:txBody>
          <a:bodyPr wrap="square">
            <a:spAutoFit/>
          </a:bodyPr>
          <a:lstStyle/>
          <a:p>
            <a:pPr algn="r" rtl="1">
              <a:buClr>
                <a:srgbClr val="FF0000"/>
              </a:buClr>
            </a:pPr>
            <a:r>
              <a:rPr lang="ar-BH" sz="1900" b="1" dirty="0" smtClean="0">
                <a:latin typeface="Sakkal Majalla" panose="02000000000000000000" pitchFamily="2" charset="-78"/>
                <a:cs typeface="Sakkal Majalla" panose="02000000000000000000" pitchFamily="2" charset="-78"/>
              </a:rPr>
              <a:t>                                                 تقدم المصارف الإسلامية العديد من الخدمات والمنتجات الأخرى، كالحسابات الجارية، والودائع لأجل، وخطابات الضمان، والاعتمادات </a:t>
            </a:r>
            <a:r>
              <a:rPr lang="ar-BH" sz="1900" b="1" dirty="0" err="1" smtClean="0">
                <a:latin typeface="Sakkal Majalla" panose="02000000000000000000" pitchFamily="2" charset="-78"/>
                <a:cs typeface="Sakkal Majalla" panose="02000000000000000000" pitchFamily="2" charset="-78"/>
              </a:rPr>
              <a:t>المستندية</a:t>
            </a:r>
            <a:r>
              <a:rPr lang="ar-BH" sz="1900" b="1" dirty="0" smtClean="0">
                <a:latin typeface="Sakkal Majalla" panose="02000000000000000000" pitchFamily="2" charset="-78"/>
                <a:cs typeface="Sakkal Majalla" panose="02000000000000000000" pitchFamily="2" charset="-78"/>
              </a:rPr>
              <a:t> والحوالات. </a:t>
            </a:r>
            <a:endParaRPr lang="ar-BH" sz="1900" b="1" dirty="0">
              <a:latin typeface="Sakkal Majalla" panose="02000000000000000000" pitchFamily="2" charset="-78"/>
              <a:cs typeface="Sakkal Majalla" panose="02000000000000000000" pitchFamily="2" charset="-78"/>
            </a:endParaRPr>
          </a:p>
        </p:txBody>
      </p:sp>
      <p:sp>
        <p:nvSpPr>
          <p:cNvPr id="23" name="Rectangle 22"/>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36" name="Straight Connector 35"/>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ectangle 36"/>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Tree>
    <p:extLst>
      <p:ext uri="{BB962C8B-B14F-4D97-AF65-F5344CB8AC3E}">
        <p14:creationId xmlns:p14="http://schemas.microsoft.com/office/powerpoint/2010/main" val="86880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subTnLst>
                                    <p:audio>
                                      <p:cMediaNode>
                                        <p:cTn display="0" masterRel="sameClick">
                                          <p:stCondLst>
                                            <p:cond evt="begin" delay="0">
                                              <p:tn val="13"/>
                                            </p:cond>
                                          </p:stCondLst>
                                          <p:endCondLst>
                                            <p:cond evt="onStopAudio" delay="0">
                                              <p:tgtEl>
                                                <p:sldTgt/>
                                              </p:tgtEl>
                                            </p:cond>
                                          </p:endCondLst>
                                        </p:cTn>
                                        <p:tgtEl>
                                          <p:sndTgt r:embed="rId3" name="wind.wav"/>
                                        </p:tgtEl>
                                      </p:cMediaNode>
                                    </p:audio>
                                  </p:sub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subTnLst>
                                    <p:audio>
                                      <p:cMediaNode>
                                        <p:cTn display="0" masterRel="sameClick">
                                          <p:stCondLst>
                                            <p:cond evt="begin" delay="0">
                                              <p:tn val="28"/>
                                            </p:cond>
                                          </p:stCondLst>
                                          <p:endCondLst>
                                            <p:cond evt="onStopAudio" delay="0">
                                              <p:tgtEl>
                                                <p:sldTgt/>
                                              </p:tgtEl>
                                            </p:cond>
                                          </p:endCondLst>
                                        </p:cTn>
                                        <p:tgtEl>
                                          <p:sndTgt r:embed="rId3" name="wind.wav"/>
                                        </p:tgtEl>
                                      </p:cMediaNode>
                                    </p:audio>
                                  </p:sub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1000" fill="hold"/>
                                        <p:tgtEl>
                                          <p:spTgt spid="28"/>
                                        </p:tgtEl>
                                        <p:attrNameLst>
                                          <p:attrName>ppt_w</p:attrName>
                                        </p:attrNameLst>
                                      </p:cBhvr>
                                      <p:tavLst>
                                        <p:tav tm="0">
                                          <p:val>
                                            <p:fltVal val="0"/>
                                          </p:val>
                                        </p:tav>
                                        <p:tav tm="100000">
                                          <p:val>
                                            <p:strVal val="#ppt_w"/>
                                          </p:val>
                                        </p:tav>
                                      </p:tavLst>
                                    </p:anim>
                                    <p:anim calcmode="lin" valueType="num">
                                      <p:cBhvr>
                                        <p:cTn id="38" dur="1000" fill="hold"/>
                                        <p:tgtEl>
                                          <p:spTgt spid="28"/>
                                        </p:tgtEl>
                                        <p:attrNameLst>
                                          <p:attrName>ppt_h</p:attrName>
                                        </p:attrNameLst>
                                      </p:cBhvr>
                                      <p:tavLst>
                                        <p:tav tm="0">
                                          <p:val>
                                            <p:fltVal val="0"/>
                                          </p:val>
                                        </p:tav>
                                        <p:tav tm="100000">
                                          <p:val>
                                            <p:strVal val="#ppt_h"/>
                                          </p:val>
                                        </p:tav>
                                      </p:tavLst>
                                    </p:anim>
                                    <p:anim calcmode="lin" valueType="num">
                                      <p:cBhvr>
                                        <p:cTn id="39" dur="1000" fill="hold"/>
                                        <p:tgtEl>
                                          <p:spTgt spid="28"/>
                                        </p:tgtEl>
                                        <p:attrNameLst>
                                          <p:attrName>style.rotation</p:attrName>
                                        </p:attrNameLst>
                                      </p:cBhvr>
                                      <p:tavLst>
                                        <p:tav tm="0">
                                          <p:val>
                                            <p:fltVal val="90"/>
                                          </p:val>
                                        </p:tav>
                                        <p:tav tm="100000">
                                          <p:val>
                                            <p:fltVal val="0"/>
                                          </p:val>
                                        </p:tav>
                                      </p:tavLst>
                                    </p:anim>
                                    <p:animEffect transition="in" filter="fade">
                                      <p:cBhvr>
                                        <p:cTn id="40" dur="10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subTnLst>
                                    <p:audio>
                                      <p:cMediaNode>
                                        <p:cTn display="0" masterRel="sameClick">
                                          <p:stCondLst>
                                            <p:cond evt="begin" delay="0">
                                              <p:tn val="43"/>
                                            </p:cond>
                                          </p:stCondLst>
                                          <p:endCondLst>
                                            <p:cond evt="onStopAudio" delay="0">
                                              <p:tgtEl>
                                                <p:sldTgt/>
                                              </p:tgtEl>
                                            </p:cond>
                                          </p:endCondLst>
                                        </p:cTn>
                                        <p:tgtEl>
                                          <p:sndTgt r:embed="rId3" name="wind.wav"/>
                                        </p:tgtEl>
                                      </p:cMediaNode>
                                    </p:audio>
                                  </p:sub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1000" fill="hold"/>
                                        <p:tgtEl>
                                          <p:spTgt spid="32"/>
                                        </p:tgtEl>
                                        <p:attrNameLst>
                                          <p:attrName>ppt_w</p:attrName>
                                        </p:attrNameLst>
                                      </p:cBhvr>
                                      <p:tavLst>
                                        <p:tav tm="0">
                                          <p:val>
                                            <p:fltVal val="0"/>
                                          </p:val>
                                        </p:tav>
                                        <p:tav tm="100000">
                                          <p:val>
                                            <p:strVal val="#ppt_w"/>
                                          </p:val>
                                        </p:tav>
                                      </p:tavLst>
                                    </p:anim>
                                    <p:anim calcmode="lin" valueType="num">
                                      <p:cBhvr>
                                        <p:cTn id="53" dur="1000" fill="hold"/>
                                        <p:tgtEl>
                                          <p:spTgt spid="32"/>
                                        </p:tgtEl>
                                        <p:attrNameLst>
                                          <p:attrName>ppt_h</p:attrName>
                                        </p:attrNameLst>
                                      </p:cBhvr>
                                      <p:tavLst>
                                        <p:tav tm="0">
                                          <p:val>
                                            <p:fltVal val="0"/>
                                          </p:val>
                                        </p:tav>
                                        <p:tav tm="100000">
                                          <p:val>
                                            <p:strVal val="#ppt_h"/>
                                          </p:val>
                                        </p:tav>
                                      </p:tavLst>
                                    </p:anim>
                                    <p:anim calcmode="lin" valueType="num">
                                      <p:cBhvr>
                                        <p:cTn id="54" dur="1000" fill="hold"/>
                                        <p:tgtEl>
                                          <p:spTgt spid="32"/>
                                        </p:tgtEl>
                                        <p:attrNameLst>
                                          <p:attrName>style.rotation</p:attrName>
                                        </p:attrNameLst>
                                      </p:cBhvr>
                                      <p:tavLst>
                                        <p:tav tm="0">
                                          <p:val>
                                            <p:fltVal val="90"/>
                                          </p:val>
                                        </p:tav>
                                        <p:tav tm="100000">
                                          <p:val>
                                            <p:fltVal val="0"/>
                                          </p:val>
                                        </p:tav>
                                      </p:tavLst>
                                    </p:anim>
                                    <p:animEffect transition="in" filter="fade">
                                      <p:cBhvr>
                                        <p:cTn id="55" dur="1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31"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lowchart: Manual Input 72"/>
          <p:cNvSpPr/>
          <p:nvPr/>
        </p:nvSpPr>
        <p:spPr>
          <a:xfrm>
            <a:off x="2242553" y="37522"/>
            <a:ext cx="5007077" cy="1337667"/>
          </a:xfrm>
          <a:prstGeom prst="flowChartManualInput">
            <a:avLst/>
          </a:prstGeom>
          <a:solidFill>
            <a:srgbClr val="EA4D3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r" rtl="1"/>
            <a:r>
              <a:rPr lang="ar-BH" sz="3200" b="1" dirty="0" smtClean="0">
                <a:solidFill>
                  <a:schemeClr val="bg1"/>
                </a:solidFill>
                <a:latin typeface="Sakkal Majalla" panose="02000000000000000000" pitchFamily="2" charset="-78"/>
                <a:cs typeface="Sakkal Majalla" panose="02000000000000000000" pitchFamily="2" charset="-78"/>
              </a:rPr>
              <a:t>مقارنة عمليات مرابحة البنوك الإسلامية وقروض البنوك التقليدية</a:t>
            </a:r>
          </a:p>
        </p:txBody>
      </p:sp>
      <p:sp>
        <p:nvSpPr>
          <p:cNvPr id="17" name="Rectangle 16"/>
          <p:cNvSpPr/>
          <p:nvPr/>
        </p:nvSpPr>
        <p:spPr>
          <a:xfrm>
            <a:off x="0" y="6548172"/>
            <a:ext cx="5722374" cy="30982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6000"/>
              </a:lnSpc>
              <a:spcAft>
                <a:spcPts val="800"/>
              </a:spcAft>
            </a:pP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الصيرفة والمصارف الإسلامية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مقدمة في البنوك والعمليات المصرفية    </a:t>
            </a:r>
            <a:r>
              <a:rPr lang="ar-BH" sz="12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بنك 211/ 804 </a:t>
            </a:r>
            <a:endParaRPr lang="en-US" sz="12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cxnSp>
        <p:nvCxnSpPr>
          <p:cNvPr id="18" name="Straight Connector 17"/>
          <p:cNvCxnSpPr/>
          <p:nvPr/>
        </p:nvCxnSpPr>
        <p:spPr>
          <a:xfrm flipV="1">
            <a:off x="1" y="6553200"/>
            <a:ext cx="914399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355260" y="6512586"/>
            <a:ext cx="37887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2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الفصل </a:t>
            </a:r>
            <a:r>
              <a:rPr lang="ar-BH" sz="12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6984" y="-9434"/>
            <a:ext cx="1646183" cy="1268068"/>
          </a:xfrm>
          <a:prstGeom prst="rect">
            <a:avLst/>
          </a:prstGeom>
        </p:spPr>
      </p:pic>
      <p:sp>
        <p:nvSpPr>
          <p:cNvPr id="21" name="Title 1"/>
          <p:cNvSpPr>
            <a:spLocks noGrp="1"/>
          </p:cNvSpPr>
          <p:nvPr>
            <p:ph type="title"/>
          </p:nvPr>
        </p:nvSpPr>
        <p:spPr>
          <a:xfrm>
            <a:off x="7271751" y="1384551"/>
            <a:ext cx="1530261" cy="934673"/>
          </a:xfr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ar-BH" sz="2400" b="1" dirty="0" smtClean="0">
                <a:solidFill>
                  <a:schemeClr val="bg1"/>
                </a:solidFill>
                <a:latin typeface="Sakkal Majalla" panose="02000000000000000000" pitchFamily="2" charset="-78"/>
                <a:cs typeface="Sakkal Majalla" panose="02000000000000000000" pitchFamily="2" charset="-78"/>
              </a:rPr>
              <a:t>وجه</a:t>
            </a:r>
            <a:br>
              <a:rPr lang="ar-BH" sz="2400" b="1" dirty="0" smtClean="0">
                <a:solidFill>
                  <a:schemeClr val="bg1"/>
                </a:solidFill>
                <a:latin typeface="Sakkal Majalla" panose="02000000000000000000" pitchFamily="2" charset="-78"/>
                <a:cs typeface="Sakkal Majalla" panose="02000000000000000000" pitchFamily="2" charset="-78"/>
              </a:rPr>
            </a:br>
            <a:r>
              <a:rPr lang="ar-BH" sz="2400" b="1" dirty="0" smtClean="0">
                <a:solidFill>
                  <a:schemeClr val="bg1"/>
                </a:solidFill>
                <a:latin typeface="Sakkal Majalla" panose="02000000000000000000" pitchFamily="2" charset="-78"/>
                <a:cs typeface="Sakkal Majalla" panose="02000000000000000000" pitchFamily="2" charset="-78"/>
              </a:rPr>
              <a:t> المقارنة</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22" name="Title 1"/>
          <p:cNvSpPr txBox="1">
            <a:spLocks/>
          </p:cNvSpPr>
          <p:nvPr/>
        </p:nvSpPr>
        <p:spPr>
          <a:xfrm>
            <a:off x="3833296" y="1348273"/>
            <a:ext cx="3312218" cy="986734"/>
          </a:xfrm>
          <a:prstGeom prst="rect">
            <a:avLst/>
          </a:prstGeom>
          <a:solidFill>
            <a:srgbClr val="FFFBC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400" b="1" dirty="0" smtClean="0">
                <a:latin typeface="Sakkal Majalla" panose="02000000000000000000" pitchFamily="2" charset="-78"/>
                <a:cs typeface="Sakkal Majalla" panose="02000000000000000000" pitchFamily="2" charset="-78"/>
              </a:rPr>
              <a:t>المرابحة </a:t>
            </a:r>
          </a:p>
          <a:p>
            <a:pPr algn="ctr"/>
            <a:r>
              <a:rPr lang="ar-BH" sz="2400" b="1" dirty="0" smtClean="0">
                <a:latin typeface="Sakkal Majalla" panose="02000000000000000000" pitchFamily="2" charset="-78"/>
                <a:cs typeface="Sakkal Majalla" panose="02000000000000000000" pitchFamily="2" charset="-78"/>
              </a:rPr>
              <a:t>عند البنك الإسلامي</a:t>
            </a:r>
            <a:endParaRPr lang="en-US" sz="2400" b="1" dirty="0">
              <a:latin typeface="Sakkal Majalla" panose="02000000000000000000" pitchFamily="2" charset="-78"/>
              <a:cs typeface="Sakkal Majalla" panose="02000000000000000000" pitchFamily="2" charset="-78"/>
            </a:endParaRPr>
          </a:p>
        </p:txBody>
      </p:sp>
      <p:sp>
        <p:nvSpPr>
          <p:cNvPr id="23" name="Title 1"/>
          <p:cNvSpPr txBox="1">
            <a:spLocks/>
          </p:cNvSpPr>
          <p:nvPr/>
        </p:nvSpPr>
        <p:spPr>
          <a:xfrm>
            <a:off x="437469" y="1387360"/>
            <a:ext cx="3310573" cy="983754"/>
          </a:xfrm>
          <a:prstGeom prst="rect">
            <a:avLst/>
          </a:prstGeom>
          <a:solidFill>
            <a:srgbClr val="FBD7C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400" b="1" dirty="0" smtClean="0">
                <a:latin typeface="Sakkal Majalla" panose="02000000000000000000" pitchFamily="2" charset="-78"/>
                <a:cs typeface="Sakkal Majalla" panose="02000000000000000000" pitchFamily="2" charset="-78"/>
              </a:rPr>
              <a:t>القروض </a:t>
            </a:r>
          </a:p>
          <a:p>
            <a:pPr algn="ctr"/>
            <a:r>
              <a:rPr lang="ar-BH" sz="2400" b="1" dirty="0" smtClean="0">
                <a:latin typeface="Sakkal Majalla" panose="02000000000000000000" pitchFamily="2" charset="-78"/>
                <a:cs typeface="Sakkal Majalla" panose="02000000000000000000" pitchFamily="2" charset="-78"/>
              </a:rPr>
              <a:t>عند البنك التقليدي</a:t>
            </a:r>
            <a:endParaRPr lang="en-US" sz="2400" b="1" dirty="0">
              <a:latin typeface="Sakkal Majalla" panose="02000000000000000000" pitchFamily="2" charset="-78"/>
              <a:cs typeface="Sakkal Majalla" panose="02000000000000000000" pitchFamily="2" charset="-78"/>
            </a:endParaRPr>
          </a:p>
        </p:txBody>
      </p:sp>
      <p:sp>
        <p:nvSpPr>
          <p:cNvPr id="26" name="Title 1"/>
          <p:cNvSpPr txBox="1">
            <a:spLocks/>
          </p:cNvSpPr>
          <p:nvPr/>
        </p:nvSpPr>
        <p:spPr>
          <a:xfrm>
            <a:off x="7249627" y="2523382"/>
            <a:ext cx="1530261" cy="426295"/>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400" b="1" dirty="0" smtClean="0">
                <a:solidFill>
                  <a:schemeClr val="bg1"/>
                </a:solidFill>
                <a:latin typeface="Sakkal Majalla" panose="02000000000000000000" pitchFamily="2" charset="-78"/>
                <a:cs typeface="Sakkal Majalla" panose="02000000000000000000" pitchFamily="2" charset="-78"/>
              </a:rPr>
              <a:t>العقد</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27" name="Title 1"/>
          <p:cNvSpPr txBox="1">
            <a:spLocks/>
          </p:cNvSpPr>
          <p:nvPr/>
        </p:nvSpPr>
        <p:spPr>
          <a:xfrm>
            <a:off x="3816952" y="2460924"/>
            <a:ext cx="3312218" cy="655708"/>
          </a:xfrm>
          <a:prstGeom prst="rect">
            <a:avLst/>
          </a:prstGeom>
          <a:solidFill>
            <a:srgbClr val="FFFD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000" b="1" dirty="0" smtClean="0">
                <a:latin typeface="Sakkal Majalla" panose="02000000000000000000" pitchFamily="2" charset="-78"/>
                <a:cs typeface="Sakkal Majalla" panose="02000000000000000000" pitchFamily="2" charset="-78"/>
              </a:rPr>
              <a:t>عقد بيع ويجوز فيه التربح والزيادة</a:t>
            </a:r>
            <a:endParaRPr lang="en-US" sz="2000" b="1" dirty="0">
              <a:latin typeface="Sakkal Majalla" panose="02000000000000000000" pitchFamily="2" charset="-78"/>
              <a:cs typeface="Sakkal Majalla" panose="02000000000000000000" pitchFamily="2" charset="-78"/>
            </a:endParaRPr>
          </a:p>
        </p:txBody>
      </p:sp>
      <p:sp>
        <p:nvSpPr>
          <p:cNvPr id="28" name="Title 1"/>
          <p:cNvSpPr txBox="1">
            <a:spLocks/>
          </p:cNvSpPr>
          <p:nvPr/>
        </p:nvSpPr>
        <p:spPr>
          <a:xfrm>
            <a:off x="389092" y="2442469"/>
            <a:ext cx="3312218" cy="655708"/>
          </a:xfrm>
          <a:prstGeom prst="rect">
            <a:avLst/>
          </a:prstGeom>
          <a:solidFill>
            <a:srgbClr val="FDED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000" b="1" dirty="0" smtClean="0">
                <a:latin typeface="Sakkal Majalla" panose="02000000000000000000" pitchFamily="2" charset="-78"/>
                <a:cs typeface="Sakkal Majalla" panose="02000000000000000000" pitchFamily="2" charset="-78"/>
              </a:rPr>
              <a:t>عقد قرض بزيادة ربوية</a:t>
            </a:r>
            <a:endParaRPr lang="en-US" sz="2000" b="1" dirty="0">
              <a:latin typeface="Sakkal Majalla" panose="02000000000000000000" pitchFamily="2" charset="-78"/>
              <a:cs typeface="Sakkal Majalla" panose="02000000000000000000" pitchFamily="2" charset="-78"/>
            </a:endParaRPr>
          </a:p>
        </p:txBody>
      </p:sp>
      <p:sp>
        <p:nvSpPr>
          <p:cNvPr id="29" name="Title 1"/>
          <p:cNvSpPr txBox="1">
            <a:spLocks/>
          </p:cNvSpPr>
          <p:nvPr/>
        </p:nvSpPr>
        <p:spPr>
          <a:xfrm>
            <a:off x="7249626" y="3254363"/>
            <a:ext cx="1530261" cy="427835"/>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400" b="1" dirty="0" smtClean="0">
                <a:solidFill>
                  <a:schemeClr val="bg1"/>
                </a:solidFill>
                <a:latin typeface="Sakkal Majalla" panose="02000000000000000000" pitchFamily="2" charset="-78"/>
                <a:cs typeface="Sakkal Majalla" panose="02000000000000000000" pitchFamily="2" charset="-78"/>
              </a:rPr>
              <a:t>محل العقد</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32" name="Title 1"/>
          <p:cNvSpPr txBox="1">
            <a:spLocks/>
          </p:cNvSpPr>
          <p:nvPr/>
        </p:nvSpPr>
        <p:spPr>
          <a:xfrm>
            <a:off x="3833296" y="3174566"/>
            <a:ext cx="3312218" cy="655708"/>
          </a:xfrm>
          <a:prstGeom prst="rect">
            <a:avLst/>
          </a:prstGeom>
          <a:solidFill>
            <a:srgbClr val="FFFD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000" b="1" dirty="0" smtClean="0">
                <a:latin typeface="Sakkal Majalla" panose="02000000000000000000" pitchFamily="2" charset="-78"/>
                <a:cs typeface="Sakkal Majalla" panose="02000000000000000000" pitchFamily="2" charset="-78"/>
              </a:rPr>
              <a:t>سلعة مقابل نقد</a:t>
            </a:r>
            <a:endParaRPr lang="en-US" sz="2000" b="1" dirty="0">
              <a:latin typeface="Sakkal Majalla" panose="02000000000000000000" pitchFamily="2" charset="-78"/>
              <a:cs typeface="Sakkal Majalla" panose="02000000000000000000" pitchFamily="2" charset="-78"/>
            </a:endParaRPr>
          </a:p>
        </p:txBody>
      </p:sp>
      <p:sp>
        <p:nvSpPr>
          <p:cNvPr id="33" name="Title 1"/>
          <p:cNvSpPr txBox="1">
            <a:spLocks/>
          </p:cNvSpPr>
          <p:nvPr/>
        </p:nvSpPr>
        <p:spPr>
          <a:xfrm>
            <a:off x="389092" y="3212480"/>
            <a:ext cx="3312218" cy="655708"/>
          </a:xfrm>
          <a:prstGeom prst="rect">
            <a:avLst/>
          </a:prstGeom>
          <a:solidFill>
            <a:srgbClr val="FDED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000" b="1" dirty="0" smtClean="0">
                <a:latin typeface="Sakkal Majalla" panose="02000000000000000000" pitchFamily="2" charset="-78"/>
                <a:cs typeface="Sakkal Majalla" panose="02000000000000000000" pitchFamily="2" charset="-78"/>
              </a:rPr>
              <a:t>نقد مقابل نقد</a:t>
            </a:r>
            <a:endParaRPr lang="en-US" sz="2000" b="1" dirty="0">
              <a:latin typeface="Sakkal Majalla" panose="02000000000000000000" pitchFamily="2" charset="-78"/>
              <a:cs typeface="Sakkal Majalla" panose="02000000000000000000" pitchFamily="2" charset="-78"/>
            </a:endParaRPr>
          </a:p>
        </p:txBody>
      </p:sp>
      <p:sp>
        <p:nvSpPr>
          <p:cNvPr id="34" name="Title 1"/>
          <p:cNvSpPr txBox="1">
            <a:spLocks/>
          </p:cNvSpPr>
          <p:nvPr/>
        </p:nvSpPr>
        <p:spPr>
          <a:xfrm>
            <a:off x="7269293" y="4022583"/>
            <a:ext cx="1530261" cy="450718"/>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400" b="1" dirty="0" smtClean="0">
                <a:solidFill>
                  <a:schemeClr val="bg1"/>
                </a:solidFill>
                <a:latin typeface="Sakkal Majalla" panose="02000000000000000000" pitchFamily="2" charset="-78"/>
                <a:cs typeface="Sakkal Majalla" panose="02000000000000000000" pitchFamily="2" charset="-78"/>
              </a:rPr>
              <a:t>الربح</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35" name="Title 1"/>
          <p:cNvSpPr txBox="1">
            <a:spLocks/>
          </p:cNvSpPr>
          <p:nvPr/>
        </p:nvSpPr>
        <p:spPr>
          <a:xfrm>
            <a:off x="3833296" y="4004603"/>
            <a:ext cx="3312218" cy="655708"/>
          </a:xfrm>
          <a:prstGeom prst="rect">
            <a:avLst/>
          </a:prstGeom>
          <a:solidFill>
            <a:srgbClr val="FFFD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000" b="1" dirty="0" smtClean="0">
                <a:latin typeface="Sakkal Majalla" panose="02000000000000000000" pitchFamily="2" charset="-78"/>
                <a:cs typeface="Sakkal Majalla" panose="02000000000000000000" pitchFamily="2" charset="-78"/>
              </a:rPr>
              <a:t>ثابت لا يتغير</a:t>
            </a:r>
            <a:endParaRPr lang="en-US" sz="2000" b="1" dirty="0">
              <a:latin typeface="Sakkal Majalla" panose="02000000000000000000" pitchFamily="2" charset="-78"/>
              <a:cs typeface="Sakkal Majalla" panose="02000000000000000000" pitchFamily="2" charset="-78"/>
            </a:endParaRPr>
          </a:p>
        </p:txBody>
      </p:sp>
      <p:sp>
        <p:nvSpPr>
          <p:cNvPr id="36" name="Title 1"/>
          <p:cNvSpPr txBox="1">
            <a:spLocks/>
          </p:cNvSpPr>
          <p:nvPr/>
        </p:nvSpPr>
        <p:spPr>
          <a:xfrm>
            <a:off x="367604" y="3971791"/>
            <a:ext cx="3312218" cy="655708"/>
          </a:xfrm>
          <a:prstGeom prst="rect">
            <a:avLst/>
          </a:prstGeom>
          <a:solidFill>
            <a:srgbClr val="FDED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000" b="1" dirty="0" smtClean="0">
                <a:latin typeface="Sakkal Majalla" panose="02000000000000000000" pitchFamily="2" charset="-78"/>
                <a:cs typeface="Sakkal Majalla" panose="02000000000000000000" pitchFamily="2" charset="-78"/>
              </a:rPr>
              <a:t>يأخذ البنك الزيادة(الفائدة) المشروطة، وزيادة عند تأخر سداد الأقساط</a:t>
            </a:r>
            <a:endParaRPr lang="en-US" sz="2000" b="1" dirty="0">
              <a:latin typeface="Sakkal Majalla" panose="02000000000000000000" pitchFamily="2" charset="-78"/>
              <a:cs typeface="Sakkal Majalla" panose="02000000000000000000" pitchFamily="2" charset="-78"/>
            </a:endParaRPr>
          </a:p>
        </p:txBody>
      </p:sp>
      <p:sp>
        <p:nvSpPr>
          <p:cNvPr id="38" name="Title 1"/>
          <p:cNvSpPr txBox="1">
            <a:spLocks/>
          </p:cNvSpPr>
          <p:nvPr/>
        </p:nvSpPr>
        <p:spPr>
          <a:xfrm>
            <a:off x="7249626" y="4912537"/>
            <a:ext cx="1530261" cy="473020"/>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400" b="1" dirty="0" smtClean="0">
                <a:solidFill>
                  <a:schemeClr val="bg1"/>
                </a:solidFill>
                <a:latin typeface="Sakkal Majalla" panose="02000000000000000000" pitchFamily="2" charset="-78"/>
                <a:cs typeface="Sakkal Majalla" panose="02000000000000000000" pitchFamily="2" charset="-78"/>
              </a:rPr>
              <a:t>الملكية</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39" name="Title 1"/>
          <p:cNvSpPr txBox="1">
            <a:spLocks/>
          </p:cNvSpPr>
          <p:nvPr/>
        </p:nvSpPr>
        <p:spPr>
          <a:xfrm>
            <a:off x="3837213" y="4855741"/>
            <a:ext cx="3312218" cy="655708"/>
          </a:xfrm>
          <a:prstGeom prst="rect">
            <a:avLst/>
          </a:prstGeom>
          <a:solidFill>
            <a:srgbClr val="FFFD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000" b="1" dirty="0" smtClean="0">
                <a:latin typeface="Sakkal Majalla" panose="02000000000000000000" pitchFamily="2" charset="-78"/>
                <a:cs typeface="Sakkal Majalla" panose="02000000000000000000" pitchFamily="2" charset="-78"/>
              </a:rPr>
              <a:t>يمتلك البنك السلعة قبل بيعها على العميل الذي يمتلكها بدوره بعد البيع.</a:t>
            </a:r>
            <a:endParaRPr lang="en-US" sz="2000" b="1" dirty="0">
              <a:latin typeface="Sakkal Majalla" panose="02000000000000000000" pitchFamily="2" charset="-78"/>
              <a:cs typeface="Sakkal Majalla" panose="02000000000000000000" pitchFamily="2" charset="-78"/>
            </a:endParaRPr>
          </a:p>
        </p:txBody>
      </p:sp>
      <p:sp>
        <p:nvSpPr>
          <p:cNvPr id="40" name="Title 1"/>
          <p:cNvSpPr txBox="1">
            <a:spLocks/>
          </p:cNvSpPr>
          <p:nvPr/>
        </p:nvSpPr>
        <p:spPr>
          <a:xfrm>
            <a:off x="376802" y="4864113"/>
            <a:ext cx="3312218" cy="655708"/>
          </a:xfrm>
          <a:prstGeom prst="rect">
            <a:avLst/>
          </a:prstGeom>
          <a:solidFill>
            <a:srgbClr val="FDED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000" b="1" dirty="0" smtClean="0">
                <a:latin typeface="Sakkal Majalla" panose="02000000000000000000" pitchFamily="2" charset="-78"/>
                <a:cs typeface="Sakkal Majalla" panose="02000000000000000000" pitchFamily="2" charset="-78"/>
              </a:rPr>
              <a:t>لا يمتلك البنك السلعة، ولا يمكن للبنك رهنها.</a:t>
            </a:r>
            <a:endParaRPr lang="en-US" sz="2000" b="1" dirty="0">
              <a:latin typeface="Sakkal Majalla" panose="02000000000000000000" pitchFamily="2" charset="-78"/>
              <a:cs typeface="Sakkal Majalla" panose="02000000000000000000" pitchFamily="2" charset="-78"/>
            </a:endParaRPr>
          </a:p>
        </p:txBody>
      </p:sp>
      <p:sp>
        <p:nvSpPr>
          <p:cNvPr id="41" name="Title 1"/>
          <p:cNvSpPr txBox="1">
            <a:spLocks/>
          </p:cNvSpPr>
          <p:nvPr/>
        </p:nvSpPr>
        <p:spPr>
          <a:xfrm>
            <a:off x="7249626" y="5824793"/>
            <a:ext cx="1530261" cy="427109"/>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400" b="1" dirty="0" smtClean="0">
                <a:solidFill>
                  <a:schemeClr val="bg1"/>
                </a:solidFill>
                <a:latin typeface="Sakkal Majalla" panose="02000000000000000000" pitchFamily="2" charset="-78"/>
                <a:cs typeface="Sakkal Majalla" panose="02000000000000000000" pitchFamily="2" charset="-78"/>
              </a:rPr>
              <a:t>الضمان </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42" name="Title 1"/>
          <p:cNvSpPr txBox="1">
            <a:spLocks/>
          </p:cNvSpPr>
          <p:nvPr/>
        </p:nvSpPr>
        <p:spPr>
          <a:xfrm>
            <a:off x="3765248" y="5730961"/>
            <a:ext cx="3312218" cy="655708"/>
          </a:xfrm>
          <a:prstGeom prst="rect">
            <a:avLst/>
          </a:prstGeom>
          <a:solidFill>
            <a:srgbClr val="FFFD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000" b="1" dirty="0" smtClean="0">
                <a:latin typeface="Sakkal Majalla" panose="02000000000000000000" pitchFamily="2" charset="-78"/>
                <a:cs typeface="Sakkal Majalla" panose="02000000000000000000" pitchFamily="2" charset="-78"/>
              </a:rPr>
              <a:t>يضمن البنك السلعة بعد الشراء وقبل بيعها على العميل.</a:t>
            </a:r>
            <a:endParaRPr lang="en-US" sz="2000" b="1" dirty="0">
              <a:latin typeface="Sakkal Majalla" panose="02000000000000000000" pitchFamily="2" charset="-78"/>
              <a:cs typeface="Sakkal Majalla" panose="02000000000000000000" pitchFamily="2" charset="-78"/>
            </a:endParaRPr>
          </a:p>
        </p:txBody>
      </p:sp>
      <p:sp>
        <p:nvSpPr>
          <p:cNvPr id="43" name="Title 1"/>
          <p:cNvSpPr txBox="1">
            <a:spLocks/>
          </p:cNvSpPr>
          <p:nvPr/>
        </p:nvSpPr>
        <p:spPr>
          <a:xfrm>
            <a:off x="366949" y="5730961"/>
            <a:ext cx="3312218" cy="655708"/>
          </a:xfrm>
          <a:prstGeom prst="rect">
            <a:avLst/>
          </a:prstGeom>
          <a:solidFill>
            <a:srgbClr val="FDED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2000" b="1" dirty="0" smtClean="0">
                <a:latin typeface="Sakkal Majalla" panose="02000000000000000000" pitchFamily="2" charset="-78"/>
                <a:cs typeface="Sakkal Majalla" panose="02000000000000000000" pitchFamily="2" charset="-78"/>
              </a:rPr>
              <a:t>لا يضمن البنك السلعة، ولا يتحمل هلاكها.</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9468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3"/>
                                        </p:tgtEl>
                                        <p:attrNameLst>
                                          <p:attrName>r</p:attrName>
                                        </p:attrNameLst>
                                      </p:cBhvr>
                                    </p:animRot>
                                    <p:animRot by="-240000">
                                      <p:cBhvr>
                                        <p:cTn id="7" dur="200" fill="hold">
                                          <p:stCondLst>
                                            <p:cond delay="200"/>
                                          </p:stCondLst>
                                        </p:cTn>
                                        <p:tgtEl>
                                          <p:spTgt spid="73"/>
                                        </p:tgtEl>
                                        <p:attrNameLst>
                                          <p:attrName>r</p:attrName>
                                        </p:attrNameLst>
                                      </p:cBhvr>
                                    </p:animRot>
                                    <p:animRot by="240000">
                                      <p:cBhvr>
                                        <p:cTn id="8" dur="200" fill="hold">
                                          <p:stCondLst>
                                            <p:cond delay="400"/>
                                          </p:stCondLst>
                                        </p:cTn>
                                        <p:tgtEl>
                                          <p:spTgt spid="73"/>
                                        </p:tgtEl>
                                        <p:attrNameLst>
                                          <p:attrName>r</p:attrName>
                                        </p:attrNameLst>
                                      </p:cBhvr>
                                    </p:animRot>
                                    <p:animRot by="-240000">
                                      <p:cBhvr>
                                        <p:cTn id="9" dur="200" fill="hold">
                                          <p:stCondLst>
                                            <p:cond delay="600"/>
                                          </p:stCondLst>
                                        </p:cTn>
                                        <p:tgtEl>
                                          <p:spTgt spid="73"/>
                                        </p:tgtEl>
                                        <p:attrNameLst>
                                          <p:attrName>r</p:attrName>
                                        </p:attrNameLst>
                                      </p:cBhvr>
                                    </p:animRot>
                                    <p:animRot by="120000">
                                      <p:cBhvr>
                                        <p:cTn id="10" dur="200" fill="hold">
                                          <p:stCondLst>
                                            <p:cond delay="800"/>
                                          </p:stCondLst>
                                        </p:cTn>
                                        <p:tgtEl>
                                          <p:spTgt spid="7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80">
                                          <p:stCondLst>
                                            <p:cond delay="0"/>
                                          </p:stCondLst>
                                        </p:cTn>
                                        <p:tgtEl>
                                          <p:spTgt spid="21"/>
                                        </p:tgtEl>
                                      </p:cBhvr>
                                    </p:animEffect>
                                    <p:anim calcmode="lin" valueType="num">
                                      <p:cBhvr>
                                        <p:cTn id="1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1" dur="26">
                                          <p:stCondLst>
                                            <p:cond delay="650"/>
                                          </p:stCondLst>
                                        </p:cTn>
                                        <p:tgtEl>
                                          <p:spTgt spid="21"/>
                                        </p:tgtEl>
                                      </p:cBhvr>
                                      <p:to x="100000" y="60000"/>
                                    </p:animScale>
                                    <p:animScale>
                                      <p:cBhvr>
                                        <p:cTn id="22" dur="166" decel="50000">
                                          <p:stCondLst>
                                            <p:cond delay="676"/>
                                          </p:stCondLst>
                                        </p:cTn>
                                        <p:tgtEl>
                                          <p:spTgt spid="21"/>
                                        </p:tgtEl>
                                      </p:cBhvr>
                                      <p:to x="100000" y="100000"/>
                                    </p:animScale>
                                    <p:animScale>
                                      <p:cBhvr>
                                        <p:cTn id="23" dur="26">
                                          <p:stCondLst>
                                            <p:cond delay="1312"/>
                                          </p:stCondLst>
                                        </p:cTn>
                                        <p:tgtEl>
                                          <p:spTgt spid="21"/>
                                        </p:tgtEl>
                                      </p:cBhvr>
                                      <p:to x="100000" y="80000"/>
                                    </p:animScale>
                                    <p:animScale>
                                      <p:cBhvr>
                                        <p:cTn id="24" dur="166" decel="50000">
                                          <p:stCondLst>
                                            <p:cond delay="1338"/>
                                          </p:stCondLst>
                                        </p:cTn>
                                        <p:tgtEl>
                                          <p:spTgt spid="21"/>
                                        </p:tgtEl>
                                      </p:cBhvr>
                                      <p:to x="100000" y="100000"/>
                                    </p:animScale>
                                    <p:animScale>
                                      <p:cBhvr>
                                        <p:cTn id="25" dur="26">
                                          <p:stCondLst>
                                            <p:cond delay="1642"/>
                                          </p:stCondLst>
                                        </p:cTn>
                                        <p:tgtEl>
                                          <p:spTgt spid="21"/>
                                        </p:tgtEl>
                                      </p:cBhvr>
                                      <p:to x="100000" y="90000"/>
                                    </p:animScale>
                                    <p:animScale>
                                      <p:cBhvr>
                                        <p:cTn id="26" dur="166" decel="50000">
                                          <p:stCondLst>
                                            <p:cond delay="1668"/>
                                          </p:stCondLst>
                                        </p:cTn>
                                        <p:tgtEl>
                                          <p:spTgt spid="21"/>
                                        </p:tgtEl>
                                      </p:cBhvr>
                                      <p:to x="100000" y="100000"/>
                                    </p:animScale>
                                    <p:animScale>
                                      <p:cBhvr>
                                        <p:cTn id="27" dur="26">
                                          <p:stCondLst>
                                            <p:cond delay="1808"/>
                                          </p:stCondLst>
                                        </p:cTn>
                                        <p:tgtEl>
                                          <p:spTgt spid="21"/>
                                        </p:tgtEl>
                                      </p:cBhvr>
                                      <p:to x="100000" y="95000"/>
                                    </p:animScale>
                                    <p:animScale>
                                      <p:cBhvr>
                                        <p:cTn id="28" dur="166" decel="50000">
                                          <p:stCondLst>
                                            <p:cond delay="1834"/>
                                          </p:stCondLst>
                                        </p:cTn>
                                        <p:tgtEl>
                                          <p:spTgt spid="21"/>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80">
                                          <p:stCondLst>
                                            <p:cond delay="0"/>
                                          </p:stCondLst>
                                        </p:cTn>
                                        <p:tgtEl>
                                          <p:spTgt spid="22"/>
                                        </p:tgtEl>
                                      </p:cBhvr>
                                    </p:animEffect>
                                    <p:anim calcmode="lin" valueType="num">
                                      <p:cBhvr>
                                        <p:cTn id="3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7" dur="26">
                                          <p:stCondLst>
                                            <p:cond delay="650"/>
                                          </p:stCondLst>
                                        </p:cTn>
                                        <p:tgtEl>
                                          <p:spTgt spid="22"/>
                                        </p:tgtEl>
                                      </p:cBhvr>
                                      <p:to x="100000" y="60000"/>
                                    </p:animScale>
                                    <p:animScale>
                                      <p:cBhvr>
                                        <p:cTn id="38" dur="166" decel="50000">
                                          <p:stCondLst>
                                            <p:cond delay="676"/>
                                          </p:stCondLst>
                                        </p:cTn>
                                        <p:tgtEl>
                                          <p:spTgt spid="22"/>
                                        </p:tgtEl>
                                      </p:cBhvr>
                                      <p:to x="100000" y="100000"/>
                                    </p:animScale>
                                    <p:animScale>
                                      <p:cBhvr>
                                        <p:cTn id="39" dur="26">
                                          <p:stCondLst>
                                            <p:cond delay="1312"/>
                                          </p:stCondLst>
                                        </p:cTn>
                                        <p:tgtEl>
                                          <p:spTgt spid="22"/>
                                        </p:tgtEl>
                                      </p:cBhvr>
                                      <p:to x="100000" y="80000"/>
                                    </p:animScale>
                                    <p:animScale>
                                      <p:cBhvr>
                                        <p:cTn id="40" dur="166" decel="50000">
                                          <p:stCondLst>
                                            <p:cond delay="1338"/>
                                          </p:stCondLst>
                                        </p:cTn>
                                        <p:tgtEl>
                                          <p:spTgt spid="22"/>
                                        </p:tgtEl>
                                      </p:cBhvr>
                                      <p:to x="100000" y="100000"/>
                                    </p:animScale>
                                    <p:animScale>
                                      <p:cBhvr>
                                        <p:cTn id="41" dur="26">
                                          <p:stCondLst>
                                            <p:cond delay="1642"/>
                                          </p:stCondLst>
                                        </p:cTn>
                                        <p:tgtEl>
                                          <p:spTgt spid="22"/>
                                        </p:tgtEl>
                                      </p:cBhvr>
                                      <p:to x="100000" y="90000"/>
                                    </p:animScale>
                                    <p:animScale>
                                      <p:cBhvr>
                                        <p:cTn id="42" dur="166" decel="50000">
                                          <p:stCondLst>
                                            <p:cond delay="1668"/>
                                          </p:stCondLst>
                                        </p:cTn>
                                        <p:tgtEl>
                                          <p:spTgt spid="22"/>
                                        </p:tgtEl>
                                      </p:cBhvr>
                                      <p:to x="100000" y="100000"/>
                                    </p:animScale>
                                    <p:animScale>
                                      <p:cBhvr>
                                        <p:cTn id="43" dur="26">
                                          <p:stCondLst>
                                            <p:cond delay="1808"/>
                                          </p:stCondLst>
                                        </p:cTn>
                                        <p:tgtEl>
                                          <p:spTgt spid="22"/>
                                        </p:tgtEl>
                                      </p:cBhvr>
                                      <p:to x="100000" y="95000"/>
                                    </p:animScale>
                                    <p:animScale>
                                      <p:cBhvr>
                                        <p:cTn id="44" dur="166" decel="50000">
                                          <p:stCondLst>
                                            <p:cond delay="1834"/>
                                          </p:stCondLst>
                                        </p:cTn>
                                        <p:tgtEl>
                                          <p:spTgt spid="22"/>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80">
                                          <p:stCondLst>
                                            <p:cond delay="0"/>
                                          </p:stCondLst>
                                        </p:cTn>
                                        <p:tgtEl>
                                          <p:spTgt spid="23"/>
                                        </p:tgtEl>
                                      </p:cBhvr>
                                    </p:animEffect>
                                    <p:anim calcmode="lin" valueType="num">
                                      <p:cBhvr>
                                        <p:cTn id="4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3" dur="26">
                                          <p:stCondLst>
                                            <p:cond delay="650"/>
                                          </p:stCondLst>
                                        </p:cTn>
                                        <p:tgtEl>
                                          <p:spTgt spid="23"/>
                                        </p:tgtEl>
                                      </p:cBhvr>
                                      <p:to x="100000" y="60000"/>
                                    </p:animScale>
                                    <p:animScale>
                                      <p:cBhvr>
                                        <p:cTn id="54" dur="166" decel="50000">
                                          <p:stCondLst>
                                            <p:cond delay="676"/>
                                          </p:stCondLst>
                                        </p:cTn>
                                        <p:tgtEl>
                                          <p:spTgt spid="23"/>
                                        </p:tgtEl>
                                      </p:cBhvr>
                                      <p:to x="100000" y="100000"/>
                                    </p:animScale>
                                    <p:animScale>
                                      <p:cBhvr>
                                        <p:cTn id="55" dur="26">
                                          <p:stCondLst>
                                            <p:cond delay="1312"/>
                                          </p:stCondLst>
                                        </p:cTn>
                                        <p:tgtEl>
                                          <p:spTgt spid="23"/>
                                        </p:tgtEl>
                                      </p:cBhvr>
                                      <p:to x="100000" y="80000"/>
                                    </p:animScale>
                                    <p:animScale>
                                      <p:cBhvr>
                                        <p:cTn id="56" dur="166" decel="50000">
                                          <p:stCondLst>
                                            <p:cond delay="1338"/>
                                          </p:stCondLst>
                                        </p:cTn>
                                        <p:tgtEl>
                                          <p:spTgt spid="23"/>
                                        </p:tgtEl>
                                      </p:cBhvr>
                                      <p:to x="100000" y="100000"/>
                                    </p:animScale>
                                    <p:animScale>
                                      <p:cBhvr>
                                        <p:cTn id="57" dur="26">
                                          <p:stCondLst>
                                            <p:cond delay="1642"/>
                                          </p:stCondLst>
                                        </p:cTn>
                                        <p:tgtEl>
                                          <p:spTgt spid="23"/>
                                        </p:tgtEl>
                                      </p:cBhvr>
                                      <p:to x="100000" y="90000"/>
                                    </p:animScale>
                                    <p:animScale>
                                      <p:cBhvr>
                                        <p:cTn id="58" dur="166" decel="50000">
                                          <p:stCondLst>
                                            <p:cond delay="1668"/>
                                          </p:stCondLst>
                                        </p:cTn>
                                        <p:tgtEl>
                                          <p:spTgt spid="23"/>
                                        </p:tgtEl>
                                      </p:cBhvr>
                                      <p:to x="100000" y="100000"/>
                                    </p:animScale>
                                    <p:animScale>
                                      <p:cBhvr>
                                        <p:cTn id="59" dur="26">
                                          <p:stCondLst>
                                            <p:cond delay="1808"/>
                                          </p:stCondLst>
                                        </p:cTn>
                                        <p:tgtEl>
                                          <p:spTgt spid="23"/>
                                        </p:tgtEl>
                                      </p:cBhvr>
                                      <p:to x="100000" y="95000"/>
                                    </p:animScale>
                                    <p:animScale>
                                      <p:cBhvr>
                                        <p:cTn id="60" dur="166" decel="50000">
                                          <p:stCondLst>
                                            <p:cond delay="1834"/>
                                          </p:stCondLst>
                                        </p:cTn>
                                        <p:tgtEl>
                                          <p:spTgt spid="23"/>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ppt_w</p:attrName>
                                        </p:attrNameLst>
                                      </p:cBhvr>
                                      <p:tavLst>
                                        <p:tav tm="0">
                                          <p:val>
                                            <p:fltVal val="0"/>
                                          </p:val>
                                        </p:tav>
                                        <p:tav tm="100000">
                                          <p:val>
                                            <p:strVal val="#ppt_w"/>
                                          </p:val>
                                        </p:tav>
                                      </p:tavLst>
                                    </p:anim>
                                    <p:anim calcmode="lin" valueType="num">
                                      <p:cBhvr>
                                        <p:cTn id="66" dur="500" fill="hold"/>
                                        <p:tgtEl>
                                          <p:spTgt spid="26"/>
                                        </p:tgtEl>
                                        <p:attrNameLst>
                                          <p:attrName>ppt_h</p:attrName>
                                        </p:attrNameLst>
                                      </p:cBhvr>
                                      <p:tavLst>
                                        <p:tav tm="0">
                                          <p:val>
                                            <p:fltVal val="0"/>
                                          </p:val>
                                        </p:tav>
                                        <p:tav tm="100000">
                                          <p:val>
                                            <p:strVal val="#ppt_h"/>
                                          </p:val>
                                        </p:tav>
                                      </p:tavLst>
                                    </p:anim>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56" presetClass="entr" presetSubtype="0" fill="hold" grpId="0" nodeType="clickEffect">
                                  <p:stCondLst>
                                    <p:cond delay="0"/>
                                  </p:stCondLst>
                                  <p:iterate type="lt">
                                    <p:tmPct val="10000"/>
                                  </p:iterate>
                                  <p:childTnLst>
                                    <p:set>
                                      <p:cBhvr>
                                        <p:cTn id="71" dur="1" fill="hold">
                                          <p:stCondLst>
                                            <p:cond delay="0"/>
                                          </p:stCondLst>
                                        </p:cTn>
                                        <p:tgtEl>
                                          <p:spTgt spid="27"/>
                                        </p:tgtEl>
                                        <p:attrNameLst>
                                          <p:attrName>style.visibility</p:attrName>
                                        </p:attrNameLst>
                                      </p:cBhvr>
                                      <p:to>
                                        <p:strVal val="visible"/>
                                      </p:to>
                                    </p:set>
                                    <p:anim by="(-#ppt_w*2)" calcmode="lin" valueType="num">
                                      <p:cBhvr rctx="PPT">
                                        <p:cTn id="72" dur="500" autoRev="1" fill="hold">
                                          <p:stCondLst>
                                            <p:cond delay="0"/>
                                          </p:stCondLst>
                                        </p:cTn>
                                        <p:tgtEl>
                                          <p:spTgt spid="27"/>
                                        </p:tgtEl>
                                        <p:attrNameLst>
                                          <p:attrName>ppt_w</p:attrName>
                                        </p:attrNameLst>
                                      </p:cBhvr>
                                    </p:anim>
                                    <p:anim by="(#ppt_w*0.50)" calcmode="lin" valueType="num">
                                      <p:cBhvr>
                                        <p:cTn id="73" dur="500" decel="50000" autoRev="1" fill="hold">
                                          <p:stCondLst>
                                            <p:cond delay="0"/>
                                          </p:stCondLst>
                                        </p:cTn>
                                        <p:tgtEl>
                                          <p:spTgt spid="27"/>
                                        </p:tgtEl>
                                        <p:attrNameLst>
                                          <p:attrName>ppt_x</p:attrName>
                                        </p:attrNameLst>
                                      </p:cBhvr>
                                    </p:anim>
                                    <p:anim from="(-#ppt_h/2)" to="(#ppt_y)" calcmode="lin" valueType="num">
                                      <p:cBhvr>
                                        <p:cTn id="74" dur="1000" fill="hold">
                                          <p:stCondLst>
                                            <p:cond delay="0"/>
                                          </p:stCondLst>
                                        </p:cTn>
                                        <p:tgtEl>
                                          <p:spTgt spid="27"/>
                                        </p:tgtEl>
                                        <p:attrNameLst>
                                          <p:attrName>ppt_y</p:attrName>
                                        </p:attrNameLst>
                                      </p:cBhvr>
                                    </p:anim>
                                    <p:animRot by="21600000">
                                      <p:cBhvr>
                                        <p:cTn id="75" dur="1000" fill="hold">
                                          <p:stCondLst>
                                            <p:cond delay="0"/>
                                          </p:stCondLst>
                                        </p:cTn>
                                        <p:tgtEl>
                                          <p:spTgt spid="27"/>
                                        </p:tgtEl>
                                        <p:attrNameLst>
                                          <p:attrName>r</p:attrName>
                                        </p:attrNameLst>
                                      </p:cBhvr>
                                    </p:animRot>
                                  </p:childTnLst>
                                  <p:subTnLst>
                                    <p:audio>
                                      <p:cMediaNode>
                                        <p:cTn display="0" masterRel="sameClick">
                                          <p:stCondLst>
                                            <p:cond evt="begin" delay="0">
                                              <p:tn val="70"/>
                                            </p:cond>
                                          </p:stCondLst>
                                          <p:endCondLst>
                                            <p:cond evt="onStopAudio" delay="0">
                                              <p:tgtEl>
                                                <p:sldTgt/>
                                              </p:tgtEl>
                                            </p:cond>
                                          </p:endCondLst>
                                        </p:cTn>
                                        <p:tgtEl>
                                          <p:sndTgt r:embed="rId4" name="click.wav"/>
                                        </p:tgtEl>
                                      </p:cMediaNode>
                                    </p:audio>
                                  </p:subTnLst>
                                </p:cTn>
                              </p:par>
                            </p:childTnLst>
                          </p:cTn>
                        </p:par>
                      </p:childTnLst>
                    </p:cTn>
                  </p:par>
                  <p:par>
                    <p:cTn id="76" fill="hold">
                      <p:stCondLst>
                        <p:cond delay="indefinite"/>
                      </p:stCondLst>
                      <p:childTnLst>
                        <p:par>
                          <p:cTn id="77" fill="hold">
                            <p:stCondLst>
                              <p:cond delay="0"/>
                            </p:stCondLst>
                            <p:childTnLst>
                              <p:par>
                                <p:cTn id="78" presetID="56" presetClass="entr" presetSubtype="0" fill="hold" grpId="0" nodeType="clickEffect">
                                  <p:stCondLst>
                                    <p:cond delay="0"/>
                                  </p:stCondLst>
                                  <p:iterate type="lt">
                                    <p:tmPct val="10000"/>
                                  </p:iterate>
                                  <p:childTnLst>
                                    <p:set>
                                      <p:cBhvr>
                                        <p:cTn id="79" dur="1" fill="hold">
                                          <p:stCondLst>
                                            <p:cond delay="0"/>
                                          </p:stCondLst>
                                        </p:cTn>
                                        <p:tgtEl>
                                          <p:spTgt spid="28"/>
                                        </p:tgtEl>
                                        <p:attrNameLst>
                                          <p:attrName>style.visibility</p:attrName>
                                        </p:attrNameLst>
                                      </p:cBhvr>
                                      <p:to>
                                        <p:strVal val="visible"/>
                                      </p:to>
                                    </p:set>
                                    <p:anim by="(-#ppt_w*2)" calcmode="lin" valueType="num">
                                      <p:cBhvr rctx="PPT">
                                        <p:cTn id="80" dur="500" autoRev="1" fill="hold">
                                          <p:stCondLst>
                                            <p:cond delay="0"/>
                                          </p:stCondLst>
                                        </p:cTn>
                                        <p:tgtEl>
                                          <p:spTgt spid="28"/>
                                        </p:tgtEl>
                                        <p:attrNameLst>
                                          <p:attrName>ppt_w</p:attrName>
                                        </p:attrNameLst>
                                      </p:cBhvr>
                                    </p:anim>
                                    <p:anim by="(#ppt_w*0.50)" calcmode="lin" valueType="num">
                                      <p:cBhvr>
                                        <p:cTn id="81" dur="500" decel="50000" autoRev="1" fill="hold">
                                          <p:stCondLst>
                                            <p:cond delay="0"/>
                                          </p:stCondLst>
                                        </p:cTn>
                                        <p:tgtEl>
                                          <p:spTgt spid="28"/>
                                        </p:tgtEl>
                                        <p:attrNameLst>
                                          <p:attrName>ppt_x</p:attrName>
                                        </p:attrNameLst>
                                      </p:cBhvr>
                                    </p:anim>
                                    <p:anim from="(-#ppt_h/2)" to="(#ppt_y)" calcmode="lin" valueType="num">
                                      <p:cBhvr>
                                        <p:cTn id="82" dur="1000" fill="hold">
                                          <p:stCondLst>
                                            <p:cond delay="0"/>
                                          </p:stCondLst>
                                        </p:cTn>
                                        <p:tgtEl>
                                          <p:spTgt spid="28"/>
                                        </p:tgtEl>
                                        <p:attrNameLst>
                                          <p:attrName>ppt_y</p:attrName>
                                        </p:attrNameLst>
                                      </p:cBhvr>
                                    </p:anim>
                                    <p:animRot by="21600000">
                                      <p:cBhvr>
                                        <p:cTn id="83" dur="1000" fill="hold">
                                          <p:stCondLst>
                                            <p:cond delay="0"/>
                                          </p:stCondLst>
                                        </p:cTn>
                                        <p:tgtEl>
                                          <p:spTgt spid="28"/>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4" name="click.wav"/>
                                        </p:tgtEl>
                                      </p:cMediaNode>
                                    </p:audio>
                                  </p:sub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500" fill="hold"/>
                                        <p:tgtEl>
                                          <p:spTgt spid="29"/>
                                        </p:tgtEl>
                                        <p:attrNameLst>
                                          <p:attrName>ppt_w</p:attrName>
                                        </p:attrNameLst>
                                      </p:cBhvr>
                                      <p:tavLst>
                                        <p:tav tm="0">
                                          <p:val>
                                            <p:fltVal val="0"/>
                                          </p:val>
                                        </p:tav>
                                        <p:tav tm="100000">
                                          <p:val>
                                            <p:strVal val="#ppt_w"/>
                                          </p:val>
                                        </p:tav>
                                      </p:tavLst>
                                    </p:anim>
                                    <p:anim calcmode="lin" valueType="num">
                                      <p:cBhvr>
                                        <p:cTn id="89" dur="500" fill="hold"/>
                                        <p:tgtEl>
                                          <p:spTgt spid="29"/>
                                        </p:tgtEl>
                                        <p:attrNameLst>
                                          <p:attrName>ppt_h</p:attrName>
                                        </p:attrNameLst>
                                      </p:cBhvr>
                                      <p:tavLst>
                                        <p:tav tm="0">
                                          <p:val>
                                            <p:fltVal val="0"/>
                                          </p:val>
                                        </p:tav>
                                        <p:tav tm="100000">
                                          <p:val>
                                            <p:strVal val="#ppt_h"/>
                                          </p:val>
                                        </p:tav>
                                      </p:tavLst>
                                    </p:anim>
                                    <p:animEffect transition="in" filter="fade">
                                      <p:cBhvr>
                                        <p:cTn id="90" dur="5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56" presetClass="entr" presetSubtype="0" fill="hold" grpId="0" nodeType="clickEffect">
                                  <p:stCondLst>
                                    <p:cond delay="0"/>
                                  </p:stCondLst>
                                  <p:iterate type="lt">
                                    <p:tmPct val="10000"/>
                                  </p:iterate>
                                  <p:childTnLst>
                                    <p:set>
                                      <p:cBhvr>
                                        <p:cTn id="94" dur="1" fill="hold">
                                          <p:stCondLst>
                                            <p:cond delay="0"/>
                                          </p:stCondLst>
                                        </p:cTn>
                                        <p:tgtEl>
                                          <p:spTgt spid="32"/>
                                        </p:tgtEl>
                                        <p:attrNameLst>
                                          <p:attrName>style.visibility</p:attrName>
                                        </p:attrNameLst>
                                      </p:cBhvr>
                                      <p:to>
                                        <p:strVal val="visible"/>
                                      </p:to>
                                    </p:set>
                                    <p:anim by="(-#ppt_w*2)" calcmode="lin" valueType="num">
                                      <p:cBhvr rctx="PPT">
                                        <p:cTn id="95" dur="500" autoRev="1" fill="hold">
                                          <p:stCondLst>
                                            <p:cond delay="0"/>
                                          </p:stCondLst>
                                        </p:cTn>
                                        <p:tgtEl>
                                          <p:spTgt spid="32"/>
                                        </p:tgtEl>
                                        <p:attrNameLst>
                                          <p:attrName>ppt_w</p:attrName>
                                        </p:attrNameLst>
                                      </p:cBhvr>
                                    </p:anim>
                                    <p:anim by="(#ppt_w*0.50)" calcmode="lin" valueType="num">
                                      <p:cBhvr>
                                        <p:cTn id="96" dur="500" decel="50000" autoRev="1" fill="hold">
                                          <p:stCondLst>
                                            <p:cond delay="0"/>
                                          </p:stCondLst>
                                        </p:cTn>
                                        <p:tgtEl>
                                          <p:spTgt spid="32"/>
                                        </p:tgtEl>
                                        <p:attrNameLst>
                                          <p:attrName>ppt_x</p:attrName>
                                        </p:attrNameLst>
                                      </p:cBhvr>
                                    </p:anim>
                                    <p:anim from="(-#ppt_h/2)" to="(#ppt_y)" calcmode="lin" valueType="num">
                                      <p:cBhvr>
                                        <p:cTn id="97" dur="1000" fill="hold">
                                          <p:stCondLst>
                                            <p:cond delay="0"/>
                                          </p:stCondLst>
                                        </p:cTn>
                                        <p:tgtEl>
                                          <p:spTgt spid="32"/>
                                        </p:tgtEl>
                                        <p:attrNameLst>
                                          <p:attrName>ppt_y</p:attrName>
                                        </p:attrNameLst>
                                      </p:cBhvr>
                                    </p:anim>
                                    <p:animRot by="21600000">
                                      <p:cBhvr>
                                        <p:cTn id="98" dur="1000" fill="hold">
                                          <p:stCondLst>
                                            <p:cond delay="0"/>
                                          </p:stCondLst>
                                        </p:cTn>
                                        <p:tgtEl>
                                          <p:spTgt spid="32"/>
                                        </p:tgtEl>
                                        <p:attrNameLst>
                                          <p:attrName>r</p:attrName>
                                        </p:attrNameLst>
                                      </p:cBhvr>
                                    </p:animRot>
                                  </p:childTnLst>
                                  <p:subTnLst>
                                    <p:audio>
                                      <p:cMediaNode>
                                        <p:cTn display="0" masterRel="sameClick">
                                          <p:stCondLst>
                                            <p:cond evt="begin" delay="0">
                                              <p:tn val="93"/>
                                            </p:cond>
                                          </p:stCondLst>
                                          <p:endCondLst>
                                            <p:cond evt="onStopAudio" delay="0">
                                              <p:tgtEl>
                                                <p:sldTgt/>
                                              </p:tgtEl>
                                            </p:cond>
                                          </p:endCondLst>
                                        </p:cTn>
                                        <p:tgtEl>
                                          <p:sndTgt r:embed="rId4" name="click.wav"/>
                                        </p:tgtEl>
                                      </p:cMediaNode>
                                    </p:audio>
                                  </p:subTnLst>
                                </p:cTn>
                              </p:par>
                            </p:childTnLst>
                          </p:cTn>
                        </p:par>
                      </p:childTnLst>
                    </p:cTn>
                  </p:par>
                  <p:par>
                    <p:cTn id="99" fill="hold">
                      <p:stCondLst>
                        <p:cond delay="indefinite"/>
                      </p:stCondLst>
                      <p:childTnLst>
                        <p:par>
                          <p:cTn id="100" fill="hold">
                            <p:stCondLst>
                              <p:cond delay="0"/>
                            </p:stCondLst>
                            <p:childTnLst>
                              <p:par>
                                <p:cTn id="101" presetID="56" presetClass="entr" presetSubtype="0" fill="hold" grpId="0" nodeType="clickEffect">
                                  <p:stCondLst>
                                    <p:cond delay="0"/>
                                  </p:stCondLst>
                                  <p:iterate type="lt">
                                    <p:tmPct val="10000"/>
                                  </p:iterate>
                                  <p:childTnLst>
                                    <p:set>
                                      <p:cBhvr>
                                        <p:cTn id="102" dur="1" fill="hold">
                                          <p:stCondLst>
                                            <p:cond delay="0"/>
                                          </p:stCondLst>
                                        </p:cTn>
                                        <p:tgtEl>
                                          <p:spTgt spid="33"/>
                                        </p:tgtEl>
                                        <p:attrNameLst>
                                          <p:attrName>style.visibility</p:attrName>
                                        </p:attrNameLst>
                                      </p:cBhvr>
                                      <p:to>
                                        <p:strVal val="visible"/>
                                      </p:to>
                                    </p:set>
                                    <p:anim by="(-#ppt_w*2)" calcmode="lin" valueType="num">
                                      <p:cBhvr rctx="PPT">
                                        <p:cTn id="103" dur="500" autoRev="1" fill="hold">
                                          <p:stCondLst>
                                            <p:cond delay="0"/>
                                          </p:stCondLst>
                                        </p:cTn>
                                        <p:tgtEl>
                                          <p:spTgt spid="33"/>
                                        </p:tgtEl>
                                        <p:attrNameLst>
                                          <p:attrName>ppt_w</p:attrName>
                                        </p:attrNameLst>
                                      </p:cBhvr>
                                    </p:anim>
                                    <p:anim by="(#ppt_w*0.50)" calcmode="lin" valueType="num">
                                      <p:cBhvr>
                                        <p:cTn id="104" dur="500" decel="50000" autoRev="1" fill="hold">
                                          <p:stCondLst>
                                            <p:cond delay="0"/>
                                          </p:stCondLst>
                                        </p:cTn>
                                        <p:tgtEl>
                                          <p:spTgt spid="33"/>
                                        </p:tgtEl>
                                        <p:attrNameLst>
                                          <p:attrName>ppt_x</p:attrName>
                                        </p:attrNameLst>
                                      </p:cBhvr>
                                    </p:anim>
                                    <p:anim from="(-#ppt_h/2)" to="(#ppt_y)" calcmode="lin" valueType="num">
                                      <p:cBhvr>
                                        <p:cTn id="105" dur="1000" fill="hold">
                                          <p:stCondLst>
                                            <p:cond delay="0"/>
                                          </p:stCondLst>
                                        </p:cTn>
                                        <p:tgtEl>
                                          <p:spTgt spid="33"/>
                                        </p:tgtEl>
                                        <p:attrNameLst>
                                          <p:attrName>ppt_y</p:attrName>
                                        </p:attrNameLst>
                                      </p:cBhvr>
                                    </p:anim>
                                    <p:animRot by="21600000">
                                      <p:cBhvr>
                                        <p:cTn id="106" dur="1000" fill="hold">
                                          <p:stCondLst>
                                            <p:cond delay="0"/>
                                          </p:stCondLst>
                                        </p:cTn>
                                        <p:tgtEl>
                                          <p:spTgt spid="33"/>
                                        </p:tgtEl>
                                        <p:attrNameLst>
                                          <p:attrName>r</p:attrName>
                                        </p:attrNameLst>
                                      </p:cBhvr>
                                    </p:animRo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34"/>
                                        </p:tgtEl>
                                        <p:attrNameLst>
                                          <p:attrName>style.visibility</p:attrName>
                                        </p:attrNameLst>
                                      </p:cBhvr>
                                      <p:to>
                                        <p:strVal val="visible"/>
                                      </p:to>
                                    </p:set>
                                    <p:anim calcmode="lin" valueType="num">
                                      <p:cBhvr>
                                        <p:cTn id="111" dur="500" fill="hold"/>
                                        <p:tgtEl>
                                          <p:spTgt spid="34"/>
                                        </p:tgtEl>
                                        <p:attrNameLst>
                                          <p:attrName>ppt_w</p:attrName>
                                        </p:attrNameLst>
                                      </p:cBhvr>
                                      <p:tavLst>
                                        <p:tav tm="0">
                                          <p:val>
                                            <p:fltVal val="0"/>
                                          </p:val>
                                        </p:tav>
                                        <p:tav tm="100000">
                                          <p:val>
                                            <p:strVal val="#ppt_w"/>
                                          </p:val>
                                        </p:tav>
                                      </p:tavLst>
                                    </p:anim>
                                    <p:anim calcmode="lin" valueType="num">
                                      <p:cBhvr>
                                        <p:cTn id="112" dur="500" fill="hold"/>
                                        <p:tgtEl>
                                          <p:spTgt spid="34"/>
                                        </p:tgtEl>
                                        <p:attrNameLst>
                                          <p:attrName>ppt_h</p:attrName>
                                        </p:attrNameLst>
                                      </p:cBhvr>
                                      <p:tavLst>
                                        <p:tav tm="0">
                                          <p:val>
                                            <p:fltVal val="0"/>
                                          </p:val>
                                        </p:tav>
                                        <p:tav tm="100000">
                                          <p:val>
                                            <p:strVal val="#ppt_h"/>
                                          </p:val>
                                        </p:tav>
                                      </p:tavLst>
                                    </p:anim>
                                    <p:animEffect transition="in" filter="fade">
                                      <p:cBhvr>
                                        <p:cTn id="113" dur="500"/>
                                        <p:tgtEl>
                                          <p:spTgt spid="34"/>
                                        </p:tgtEl>
                                      </p:cBhvr>
                                    </p:animEffect>
                                  </p:childTnLst>
                                </p:cTn>
                              </p:par>
                            </p:childTnLst>
                          </p:cTn>
                        </p:par>
                      </p:childTnLst>
                    </p:cTn>
                  </p:par>
                  <p:par>
                    <p:cTn id="114" fill="hold">
                      <p:stCondLst>
                        <p:cond delay="indefinite"/>
                      </p:stCondLst>
                      <p:childTnLst>
                        <p:par>
                          <p:cTn id="115" fill="hold">
                            <p:stCondLst>
                              <p:cond delay="0"/>
                            </p:stCondLst>
                            <p:childTnLst>
                              <p:par>
                                <p:cTn id="116" presetID="56" presetClass="entr" presetSubtype="0" fill="hold" grpId="0" nodeType="clickEffect">
                                  <p:stCondLst>
                                    <p:cond delay="0"/>
                                  </p:stCondLst>
                                  <p:iterate type="lt">
                                    <p:tmPct val="10000"/>
                                  </p:iterate>
                                  <p:childTnLst>
                                    <p:set>
                                      <p:cBhvr>
                                        <p:cTn id="117" dur="1" fill="hold">
                                          <p:stCondLst>
                                            <p:cond delay="0"/>
                                          </p:stCondLst>
                                        </p:cTn>
                                        <p:tgtEl>
                                          <p:spTgt spid="35"/>
                                        </p:tgtEl>
                                        <p:attrNameLst>
                                          <p:attrName>style.visibility</p:attrName>
                                        </p:attrNameLst>
                                      </p:cBhvr>
                                      <p:to>
                                        <p:strVal val="visible"/>
                                      </p:to>
                                    </p:set>
                                    <p:anim by="(-#ppt_w*2)" calcmode="lin" valueType="num">
                                      <p:cBhvr rctx="PPT">
                                        <p:cTn id="118" dur="500" autoRev="1" fill="hold">
                                          <p:stCondLst>
                                            <p:cond delay="0"/>
                                          </p:stCondLst>
                                        </p:cTn>
                                        <p:tgtEl>
                                          <p:spTgt spid="35"/>
                                        </p:tgtEl>
                                        <p:attrNameLst>
                                          <p:attrName>ppt_w</p:attrName>
                                        </p:attrNameLst>
                                      </p:cBhvr>
                                    </p:anim>
                                    <p:anim by="(#ppt_w*0.50)" calcmode="lin" valueType="num">
                                      <p:cBhvr>
                                        <p:cTn id="119" dur="500" decel="50000" autoRev="1" fill="hold">
                                          <p:stCondLst>
                                            <p:cond delay="0"/>
                                          </p:stCondLst>
                                        </p:cTn>
                                        <p:tgtEl>
                                          <p:spTgt spid="35"/>
                                        </p:tgtEl>
                                        <p:attrNameLst>
                                          <p:attrName>ppt_x</p:attrName>
                                        </p:attrNameLst>
                                      </p:cBhvr>
                                    </p:anim>
                                    <p:anim from="(-#ppt_h/2)" to="(#ppt_y)" calcmode="lin" valueType="num">
                                      <p:cBhvr>
                                        <p:cTn id="120" dur="1000" fill="hold">
                                          <p:stCondLst>
                                            <p:cond delay="0"/>
                                          </p:stCondLst>
                                        </p:cTn>
                                        <p:tgtEl>
                                          <p:spTgt spid="35"/>
                                        </p:tgtEl>
                                        <p:attrNameLst>
                                          <p:attrName>ppt_y</p:attrName>
                                        </p:attrNameLst>
                                      </p:cBhvr>
                                    </p:anim>
                                    <p:animRot by="21600000">
                                      <p:cBhvr>
                                        <p:cTn id="121" dur="1000" fill="hold">
                                          <p:stCondLst>
                                            <p:cond delay="0"/>
                                          </p:stCondLst>
                                        </p:cTn>
                                        <p:tgtEl>
                                          <p:spTgt spid="35"/>
                                        </p:tgtEl>
                                        <p:attrNameLst>
                                          <p:attrName>r</p:attrName>
                                        </p:attrNameLst>
                                      </p:cBhvr>
                                    </p:animRot>
                                  </p:childTnLst>
                                  <p:subTnLst>
                                    <p:audio>
                                      <p:cMediaNode>
                                        <p:cTn display="0" masterRel="sameClick">
                                          <p:stCondLst>
                                            <p:cond evt="begin" delay="0">
                                              <p:tn val="116"/>
                                            </p:cond>
                                          </p:stCondLst>
                                          <p:endCondLst>
                                            <p:cond evt="onStopAudio" delay="0">
                                              <p:tgtEl>
                                                <p:sldTgt/>
                                              </p:tgtEl>
                                            </p:cond>
                                          </p:endCondLst>
                                        </p:cTn>
                                        <p:tgtEl>
                                          <p:sndTgt r:embed="rId4" name="click.wav"/>
                                        </p:tgtEl>
                                      </p:cMediaNode>
                                    </p:audio>
                                  </p:subTnLst>
                                </p:cTn>
                              </p:par>
                            </p:childTnLst>
                          </p:cTn>
                        </p:par>
                      </p:childTnLst>
                    </p:cTn>
                  </p:par>
                  <p:par>
                    <p:cTn id="122" fill="hold">
                      <p:stCondLst>
                        <p:cond delay="indefinite"/>
                      </p:stCondLst>
                      <p:childTnLst>
                        <p:par>
                          <p:cTn id="123" fill="hold">
                            <p:stCondLst>
                              <p:cond delay="0"/>
                            </p:stCondLst>
                            <p:childTnLst>
                              <p:par>
                                <p:cTn id="124" presetID="56" presetClass="entr" presetSubtype="0" fill="hold" grpId="0" nodeType="clickEffect">
                                  <p:stCondLst>
                                    <p:cond delay="0"/>
                                  </p:stCondLst>
                                  <p:iterate type="lt">
                                    <p:tmPct val="10000"/>
                                  </p:iterate>
                                  <p:childTnLst>
                                    <p:set>
                                      <p:cBhvr>
                                        <p:cTn id="125" dur="1" fill="hold">
                                          <p:stCondLst>
                                            <p:cond delay="0"/>
                                          </p:stCondLst>
                                        </p:cTn>
                                        <p:tgtEl>
                                          <p:spTgt spid="36"/>
                                        </p:tgtEl>
                                        <p:attrNameLst>
                                          <p:attrName>style.visibility</p:attrName>
                                        </p:attrNameLst>
                                      </p:cBhvr>
                                      <p:to>
                                        <p:strVal val="visible"/>
                                      </p:to>
                                    </p:set>
                                    <p:anim by="(-#ppt_w*2)" calcmode="lin" valueType="num">
                                      <p:cBhvr rctx="PPT">
                                        <p:cTn id="126" dur="500" autoRev="1" fill="hold">
                                          <p:stCondLst>
                                            <p:cond delay="0"/>
                                          </p:stCondLst>
                                        </p:cTn>
                                        <p:tgtEl>
                                          <p:spTgt spid="36"/>
                                        </p:tgtEl>
                                        <p:attrNameLst>
                                          <p:attrName>ppt_w</p:attrName>
                                        </p:attrNameLst>
                                      </p:cBhvr>
                                    </p:anim>
                                    <p:anim by="(#ppt_w*0.50)" calcmode="lin" valueType="num">
                                      <p:cBhvr>
                                        <p:cTn id="127" dur="500" decel="50000" autoRev="1" fill="hold">
                                          <p:stCondLst>
                                            <p:cond delay="0"/>
                                          </p:stCondLst>
                                        </p:cTn>
                                        <p:tgtEl>
                                          <p:spTgt spid="36"/>
                                        </p:tgtEl>
                                        <p:attrNameLst>
                                          <p:attrName>ppt_x</p:attrName>
                                        </p:attrNameLst>
                                      </p:cBhvr>
                                    </p:anim>
                                    <p:anim from="(-#ppt_h/2)" to="(#ppt_y)" calcmode="lin" valueType="num">
                                      <p:cBhvr>
                                        <p:cTn id="128" dur="1000" fill="hold">
                                          <p:stCondLst>
                                            <p:cond delay="0"/>
                                          </p:stCondLst>
                                        </p:cTn>
                                        <p:tgtEl>
                                          <p:spTgt spid="36"/>
                                        </p:tgtEl>
                                        <p:attrNameLst>
                                          <p:attrName>ppt_y</p:attrName>
                                        </p:attrNameLst>
                                      </p:cBhvr>
                                    </p:anim>
                                    <p:animRot by="21600000">
                                      <p:cBhvr>
                                        <p:cTn id="129" dur="1000" fill="hold">
                                          <p:stCondLst>
                                            <p:cond delay="0"/>
                                          </p:stCondLst>
                                        </p:cTn>
                                        <p:tgtEl>
                                          <p:spTgt spid="36"/>
                                        </p:tgtEl>
                                        <p:attrNameLst>
                                          <p:attrName>r</p:attrName>
                                        </p:attrNameLst>
                                      </p:cBhvr>
                                    </p:animRot>
                                  </p:childTnLst>
                                  <p:subTnLst>
                                    <p:audio>
                                      <p:cMediaNode>
                                        <p:cTn display="0" masterRel="sameClick">
                                          <p:stCondLst>
                                            <p:cond evt="begin" delay="0">
                                              <p:tn val="124"/>
                                            </p:cond>
                                          </p:stCondLst>
                                          <p:endCondLst>
                                            <p:cond evt="onStopAudio" delay="0">
                                              <p:tgtEl>
                                                <p:sldTgt/>
                                              </p:tgtEl>
                                            </p:cond>
                                          </p:endCondLst>
                                        </p:cTn>
                                        <p:tgtEl>
                                          <p:sndTgt r:embed="rId4" name="click.wav"/>
                                        </p:tgtEl>
                                      </p:cMediaNode>
                                    </p:audio>
                                  </p:sub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childTnLst>
                                </p:cTn>
                              </p:par>
                            </p:childTnLst>
                          </p:cTn>
                        </p:par>
                      </p:childTnLst>
                    </p:cTn>
                  </p:par>
                  <p:par>
                    <p:cTn id="137" fill="hold">
                      <p:stCondLst>
                        <p:cond delay="indefinite"/>
                      </p:stCondLst>
                      <p:childTnLst>
                        <p:par>
                          <p:cTn id="138" fill="hold">
                            <p:stCondLst>
                              <p:cond delay="0"/>
                            </p:stCondLst>
                            <p:childTnLst>
                              <p:par>
                                <p:cTn id="139" presetID="56" presetClass="entr" presetSubtype="0" fill="hold" grpId="0" nodeType="clickEffect">
                                  <p:stCondLst>
                                    <p:cond delay="0"/>
                                  </p:stCondLst>
                                  <p:iterate type="lt">
                                    <p:tmPct val="10000"/>
                                  </p:iterate>
                                  <p:childTnLst>
                                    <p:set>
                                      <p:cBhvr>
                                        <p:cTn id="140" dur="1" fill="hold">
                                          <p:stCondLst>
                                            <p:cond delay="0"/>
                                          </p:stCondLst>
                                        </p:cTn>
                                        <p:tgtEl>
                                          <p:spTgt spid="39"/>
                                        </p:tgtEl>
                                        <p:attrNameLst>
                                          <p:attrName>style.visibility</p:attrName>
                                        </p:attrNameLst>
                                      </p:cBhvr>
                                      <p:to>
                                        <p:strVal val="visible"/>
                                      </p:to>
                                    </p:set>
                                    <p:anim by="(-#ppt_w*2)" calcmode="lin" valueType="num">
                                      <p:cBhvr rctx="PPT">
                                        <p:cTn id="141" dur="500" autoRev="1" fill="hold">
                                          <p:stCondLst>
                                            <p:cond delay="0"/>
                                          </p:stCondLst>
                                        </p:cTn>
                                        <p:tgtEl>
                                          <p:spTgt spid="39"/>
                                        </p:tgtEl>
                                        <p:attrNameLst>
                                          <p:attrName>ppt_w</p:attrName>
                                        </p:attrNameLst>
                                      </p:cBhvr>
                                    </p:anim>
                                    <p:anim by="(#ppt_w*0.50)" calcmode="lin" valueType="num">
                                      <p:cBhvr>
                                        <p:cTn id="142" dur="500" decel="50000" autoRev="1" fill="hold">
                                          <p:stCondLst>
                                            <p:cond delay="0"/>
                                          </p:stCondLst>
                                        </p:cTn>
                                        <p:tgtEl>
                                          <p:spTgt spid="39"/>
                                        </p:tgtEl>
                                        <p:attrNameLst>
                                          <p:attrName>ppt_x</p:attrName>
                                        </p:attrNameLst>
                                      </p:cBhvr>
                                    </p:anim>
                                    <p:anim from="(-#ppt_h/2)" to="(#ppt_y)" calcmode="lin" valueType="num">
                                      <p:cBhvr>
                                        <p:cTn id="143" dur="1000" fill="hold">
                                          <p:stCondLst>
                                            <p:cond delay="0"/>
                                          </p:stCondLst>
                                        </p:cTn>
                                        <p:tgtEl>
                                          <p:spTgt spid="39"/>
                                        </p:tgtEl>
                                        <p:attrNameLst>
                                          <p:attrName>ppt_y</p:attrName>
                                        </p:attrNameLst>
                                      </p:cBhvr>
                                    </p:anim>
                                    <p:animRot by="21600000">
                                      <p:cBhvr>
                                        <p:cTn id="144" dur="1000" fill="hold">
                                          <p:stCondLst>
                                            <p:cond delay="0"/>
                                          </p:stCondLst>
                                        </p:cTn>
                                        <p:tgtEl>
                                          <p:spTgt spid="39"/>
                                        </p:tgtEl>
                                        <p:attrNameLst>
                                          <p:attrName>r</p:attrName>
                                        </p:attrNameLst>
                                      </p:cBhvr>
                                    </p:animRot>
                                  </p:childTnLst>
                                  <p:subTnLst>
                                    <p:audio>
                                      <p:cMediaNode>
                                        <p:cTn display="0" masterRel="sameClick">
                                          <p:stCondLst>
                                            <p:cond evt="begin" delay="0">
                                              <p:tn val="139"/>
                                            </p:cond>
                                          </p:stCondLst>
                                          <p:endCondLst>
                                            <p:cond evt="onStopAudio" delay="0">
                                              <p:tgtEl>
                                                <p:sldTgt/>
                                              </p:tgtEl>
                                            </p:cond>
                                          </p:endCondLst>
                                        </p:cTn>
                                        <p:tgtEl>
                                          <p:sndTgt r:embed="rId4" name="click.wav"/>
                                        </p:tgtEl>
                                      </p:cMediaNode>
                                    </p:audio>
                                  </p:sub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40"/>
                                        </p:tgtEl>
                                        <p:attrNameLst>
                                          <p:attrName>style.visibility</p:attrName>
                                        </p:attrNameLst>
                                      </p:cBhvr>
                                      <p:to>
                                        <p:strVal val="visible"/>
                                      </p:to>
                                    </p:set>
                                    <p:anim by="(-#ppt_w*2)" calcmode="lin" valueType="num">
                                      <p:cBhvr rctx="PPT">
                                        <p:cTn id="149" dur="500" autoRev="1" fill="hold">
                                          <p:stCondLst>
                                            <p:cond delay="0"/>
                                          </p:stCondLst>
                                        </p:cTn>
                                        <p:tgtEl>
                                          <p:spTgt spid="40"/>
                                        </p:tgtEl>
                                        <p:attrNameLst>
                                          <p:attrName>ppt_w</p:attrName>
                                        </p:attrNameLst>
                                      </p:cBhvr>
                                    </p:anim>
                                    <p:anim by="(#ppt_w*0.50)" calcmode="lin" valueType="num">
                                      <p:cBhvr>
                                        <p:cTn id="150" dur="500" decel="50000" autoRev="1" fill="hold">
                                          <p:stCondLst>
                                            <p:cond delay="0"/>
                                          </p:stCondLst>
                                        </p:cTn>
                                        <p:tgtEl>
                                          <p:spTgt spid="40"/>
                                        </p:tgtEl>
                                        <p:attrNameLst>
                                          <p:attrName>ppt_x</p:attrName>
                                        </p:attrNameLst>
                                      </p:cBhvr>
                                    </p:anim>
                                    <p:anim from="(-#ppt_h/2)" to="(#ppt_y)" calcmode="lin" valueType="num">
                                      <p:cBhvr>
                                        <p:cTn id="151" dur="1000" fill="hold">
                                          <p:stCondLst>
                                            <p:cond delay="0"/>
                                          </p:stCondLst>
                                        </p:cTn>
                                        <p:tgtEl>
                                          <p:spTgt spid="40"/>
                                        </p:tgtEl>
                                        <p:attrNameLst>
                                          <p:attrName>ppt_y</p:attrName>
                                        </p:attrNameLst>
                                      </p:cBhvr>
                                    </p:anim>
                                    <p:animRot by="21600000">
                                      <p:cBhvr>
                                        <p:cTn id="152" dur="1000" fill="hold">
                                          <p:stCondLst>
                                            <p:cond delay="0"/>
                                          </p:stCondLst>
                                        </p:cTn>
                                        <p:tgtEl>
                                          <p:spTgt spid="40"/>
                                        </p:tgtEl>
                                        <p:attrNameLst>
                                          <p:attrName>r</p:attrName>
                                        </p:attrNameLst>
                                      </p:cBhvr>
                                    </p:animRot>
                                  </p:childTnLst>
                                  <p:subTnLst>
                                    <p:audio>
                                      <p:cMediaNode>
                                        <p:cTn display="0" masterRel="sameClick">
                                          <p:stCondLst>
                                            <p:cond evt="begin" delay="0">
                                              <p:tn val="147"/>
                                            </p:cond>
                                          </p:stCondLst>
                                          <p:endCondLst>
                                            <p:cond evt="onStopAudio" delay="0">
                                              <p:tgtEl>
                                                <p:sldTgt/>
                                              </p:tgtEl>
                                            </p:cond>
                                          </p:endCondLst>
                                        </p:cTn>
                                        <p:tgtEl>
                                          <p:sndTgt r:embed="rId4" name="click.wav"/>
                                        </p:tgtEl>
                                      </p:cMediaNode>
                                    </p:audio>
                                  </p:sub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grpId="0" nodeType="click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500" fill="hold"/>
                                        <p:tgtEl>
                                          <p:spTgt spid="41"/>
                                        </p:tgtEl>
                                        <p:attrNameLst>
                                          <p:attrName>ppt_w</p:attrName>
                                        </p:attrNameLst>
                                      </p:cBhvr>
                                      <p:tavLst>
                                        <p:tav tm="0">
                                          <p:val>
                                            <p:fltVal val="0"/>
                                          </p:val>
                                        </p:tav>
                                        <p:tav tm="100000">
                                          <p:val>
                                            <p:strVal val="#ppt_w"/>
                                          </p:val>
                                        </p:tav>
                                      </p:tavLst>
                                    </p:anim>
                                    <p:anim calcmode="lin" valueType="num">
                                      <p:cBhvr>
                                        <p:cTn id="158" dur="500" fill="hold"/>
                                        <p:tgtEl>
                                          <p:spTgt spid="41"/>
                                        </p:tgtEl>
                                        <p:attrNameLst>
                                          <p:attrName>ppt_h</p:attrName>
                                        </p:attrNameLst>
                                      </p:cBhvr>
                                      <p:tavLst>
                                        <p:tav tm="0">
                                          <p:val>
                                            <p:fltVal val="0"/>
                                          </p:val>
                                        </p:tav>
                                        <p:tav tm="100000">
                                          <p:val>
                                            <p:strVal val="#ppt_h"/>
                                          </p:val>
                                        </p:tav>
                                      </p:tavLst>
                                    </p:anim>
                                    <p:animEffect transition="in" filter="fade">
                                      <p:cBhvr>
                                        <p:cTn id="159" dur="500"/>
                                        <p:tgtEl>
                                          <p:spTgt spid="41"/>
                                        </p:tgtEl>
                                      </p:cBhvr>
                                    </p:animEffect>
                                  </p:childTnLst>
                                </p:cTn>
                              </p:par>
                            </p:childTnLst>
                          </p:cTn>
                        </p:par>
                      </p:childTnLst>
                    </p:cTn>
                  </p:par>
                  <p:par>
                    <p:cTn id="160" fill="hold">
                      <p:stCondLst>
                        <p:cond delay="indefinite"/>
                      </p:stCondLst>
                      <p:childTnLst>
                        <p:par>
                          <p:cTn id="161" fill="hold">
                            <p:stCondLst>
                              <p:cond delay="0"/>
                            </p:stCondLst>
                            <p:childTnLst>
                              <p:par>
                                <p:cTn id="162" presetID="56" presetClass="entr" presetSubtype="0" fill="hold" grpId="0" nodeType="clickEffect">
                                  <p:stCondLst>
                                    <p:cond delay="0"/>
                                  </p:stCondLst>
                                  <p:iterate type="lt">
                                    <p:tmPct val="10000"/>
                                  </p:iterate>
                                  <p:childTnLst>
                                    <p:set>
                                      <p:cBhvr>
                                        <p:cTn id="163" dur="1" fill="hold">
                                          <p:stCondLst>
                                            <p:cond delay="0"/>
                                          </p:stCondLst>
                                        </p:cTn>
                                        <p:tgtEl>
                                          <p:spTgt spid="42"/>
                                        </p:tgtEl>
                                        <p:attrNameLst>
                                          <p:attrName>style.visibility</p:attrName>
                                        </p:attrNameLst>
                                      </p:cBhvr>
                                      <p:to>
                                        <p:strVal val="visible"/>
                                      </p:to>
                                    </p:set>
                                    <p:anim by="(-#ppt_w*2)" calcmode="lin" valueType="num">
                                      <p:cBhvr rctx="PPT">
                                        <p:cTn id="164" dur="500" autoRev="1" fill="hold">
                                          <p:stCondLst>
                                            <p:cond delay="0"/>
                                          </p:stCondLst>
                                        </p:cTn>
                                        <p:tgtEl>
                                          <p:spTgt spid="42"/>
                                        </p:tgtEl>
                                        <p:attrNameLst>
                                          <p:attrName>ppt_w</p:attrName>
                                        </p:attrNameLst>
                                      </p:cBhvr>
                                    </p:anim>
                                    <p:anim by="(#ppt_w*0.50)" calcmode="lin" valueType="num">
                                      <p:cBhvr>
                                        <p:cTn id="165" dur="500" decel="50000" autoRev="1" fill="hold">
                                          <p:stCondLst>
                                            <p:cond delay="0"/>
                                          </p:stCondLst>
                                        </p:cTn>
                                        <p:tgtEl>
                                          <p:spTgt spid="42"/>
                                        </p:tgtEl>
                                        <p:attrNameLst>
                                          <p:attrName>ppt_x</p:attrName>
                                        </p:attrNameLst>
                                      </p:cBhvr>
                                    </p:anim>
                                    <p:anim from="(-#ppt_h/2)" to="(#ppt_y)" calcmode="lin" valueType="num">
                                      <p:cBhvr>
                                        <p:cTn id="166" dur="1000" fill="hold">
                                          <p:stCondLst>
                                            <p:cond delay="0"/>
                                          </p:stCondLst>
                                        </p:cTn>
                                        <p:tgtEl>
                                          <p:spTgt spid="42"/>
                                        </p:tgtEl>
                                        <p:attrNameLst>
                                          <p:attrName>ppt_y</p:attrName>
                                        </p:attrNameLst>
                                      </p:cBhvr>
                                    </p:anim>
                                    <p:animRot by="21600000">
                                      <p:cBhvr>
                                        <p:cTn id="167" dur="1000" fill="hold">
                                          <p:stCondLst>
                                            <p:cond delay="0"/>
                                          </p:stCondLst>
                                        </p:cTn>
                                        <p:tgtEl>
                                          <p:spTgt spid="42"/>
                                        </p:tgtEl>
                                        <p:attrNameLst>
                                          <p:attrName>r</p:attrName>
                                        </p:attrNameLst>
                                      </p:cBhvr>
                                    </p:animRot>
                                  </p:childTnLst>
                                </p:cTn>
                              </p:par>
                            </p:childTnLst>
                          </p:cTn>
                        </p:par>
                      </p:childTnLst>
                    </p:cTn>
                  </p:par>
                  <p:par>
                    <p:cTn id="168" fill="hold">
                      <p:stCondLst>
                        <p:cond delay="indefinite"/>
                      </p:stCondLst>
                      <p:childTnLst>
                        <p:par>
                          <p:cTn id="169" fill="hold">
                            <p:stCondLst>
                              <p:cond delay="0"/>
                            </p:stCondLst>
                            <p:childTnLst>
                              <p:par>
                                <p:cTn id="170" presetID="56" presetClass="entr" presetSubtype="0" fill="hold" grpId="0" nodeType="clickEffect">
                                  <p:stCondLst>
                                    <p:cond delay="0"/>
                                  </p:stCondLst>
                                  <p:iterate type="lt">
                                    <p:tmPct val="10000"/>
                                  </p:iterate>
                                  <p:childTnLst>
                                    <p:set>
                                      <p:cBhvr>
                                        <p:cTn id="171" dur="1" fill="hold">
                                          <p:stCondLst>
                                            <p:cond delay="0"/>
                                          </p:stCondLst>
                                        </p:cTn>
                                        <p:tgtEl>
                                          <p:spTgt spid="43"/>
                                        </p:tgtEl>
                                        <p:attrNameLst>
                                          <p:attrName>style.visibility</p:attrName>
                                        </p:attrNameLst>
                                      </p:cBhvr>
                                      <p:to>
                                        <p:strVal val="visible"/>
                                      </p:to>
                                    </p:set>
                                    <p:anim by="(-#ppt_w*2)" calcmode="lin" valueType="num">
                                      <p:cBhvr rctx="PPT">
                                        <p:cTn id="172" dur="500" autoRev="1" fill="hold">
                                          <p:stCondLst>
                                            <p:cond delay="0"/>
                                          </p:stCondLst>
                                        </p:cTn>
                                        <p:tgtEl>
                                          <p:spTgt spid="43"/>
                                        </p:tgtEl>
                                        <p:attrNameLst>
                                          <p:attrName>ppt_w</p:attrName>
                                        </p:attrNameLst>
                                      </p:cBhvr>
                                    </p:anim>
                                    <p:anim by="(#ppt_w*0.50)" calcmode="lin" valueType="num">
                                      <p:cBhvr>
                                        <p:cTn id="173" dur="500" decel="50000" autoRev="1" fill="hold">
                                          <p:stCondLst>
                                            <p:cond delay="0"/>
                                          </p:stCondLst>
                                        </p:cTn>
                                        <p:tgtEl>
                                          <p:spTgt spid="43"/>
                                        </p:tgtEl>
                                        <p:attrNameLst>
                                          <p:attrName>ppt_x</p:attrName>
                                        </p:attrNameLst>
                                      </p:cBhvr>
                                    </p:anim>
                                    <p:anim from="(-#ppt_h/2)" to="(#ppt_y)" calcmode="lin" valueType="num">
                                      <p:cBhvr>
                                        <p:cTn id="174" dur="1000" fill="hold">
                                          <p:stCondLst>
                                            <p:cond delay="0"/>
                                          </p:stCondLst>
                                        </p:cTn>
                                        <p:tgtEl>
                                          <p:spTgt spid="43"/>
                                        </p:tgtEl>
                                        <p:attrNameLst>
                                          <p:attrName>ppt_y</p:attrName>
                                        </p:attrNameLst>
                                      </p:cBhvr>
                                    </p:anim>
                                    <p:animRot by="21600000">
                                      <p:cBhvr>
                                        <p:cTn id="175" dur="1000" fill="hold">
                                          <p:stCondLst>
                                            <p:cond delay="0"/>
                                          </p:stCondLst>
                                        </p:cTn>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21" grpId="0" animBg="1"/>
      <p:bldP spid="22" grpId="0" animBg="1"/>
      <p:bldP spid="23" grpId="0" animBg="1"/>
      <p:bldP spid="26" grpId="0" animBg="1"/>
      <p:bldP spid="27" grpId="0" animBg="1"/>
      <p:bldP spid="28" grpId="0" animBg="1"/>
      <p:bldP spid="29" grpId="0" animBg="1"/>
      <p:bldP spid="32" grpId="0" animBg="1"/>
      <p:bldP spid="33" grpId="0" animBg="1"/>
      <p:bldP spid="34" grpId="0" animBg="1"/>
      <p:bldP spid="35" grpId="0" animBg="1"/>
      <p:bldP spid="36" grpId="0" animBg="1"/>
      <p:bldP spid="38" grpId="0" animBg="1"/>
      <p:bldP spid="39" grpId="0" animBg="1"/>
      <p:bldP spid="40" grpId="0" animBg="1"/>
      <p:bldP spid="41" grpId="0" animBg="1"/>
      <p:bldP spid="42" grpId="0" animBg="1"/>
      <p:bldP spid="43" grpId="0" animBg="1"/>
    </p:bld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6575</TotalTime>
  <Words>2472</Words>
  <Application>Microsoft Office PowerPoint</Application>
  <PresentationFormat>On-screen Show (4:3)</PresentationFormat>
  <Paragraphs>302</Paragraphs>
  <Slides>44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AGA Arabesque Desktop</vt:lpstr>
      <vt:lpstr>Arial</vt:lpstr>
      <vt:lpstr>Calibri</vt:lpstr>
      <vt:lpstr>Calibri Light</vt:lpstr>
      <vt:lpstr>Century Gothic</vt:lpstr>
      <vt:lpstr>Sakkal Majalla</vt:lpstr>
      <vt:lpstr>Wingdings</vt:lpstr>
      <vt:lpstr>Presentation2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وجه  المقارنة</vt:lpstr>
      <vt:lpstr>PowerPoint Presentation</vt:lpstr>
      <vt:lpstr>التقويم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Abdulhadi Ahmed Ali Alnatei</cp:lastModifiedBy>
  <cp:revision>990</cp:revision>
  <dcterms:created xsi:type="dcterms:W3CDTF">2020-03-03T05:49:03Z</dcterms:created>
  <dcterms:modified xsi:type="dcterms:W3CDTF">2021-01-25T05:14:02Z</dcterms:modified>
</cp:coreProperties>
</file>