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64" r:id="rId3"/>
    <p:sldId id="292" r:id="rId4"/>
    <p:sldId id="278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68" r:id="rId14"/>
    <p:sldId id="269" r:id="rId15"/>
    <p:sldId id="267" r:id="rId16"/>
    <p:sldId id="265" r:id="rId17"/>
    <p:sldId id="266" r:id="rId18"/>
    <p:sldId id="270" r:id="rId19"/>
    <p:sldId id="271" r:id="rId20"/>
    <p:sldId id="272" r:id="rId21"/>
    <p:sldId id="273" r:id="rId22"/>
    <p:sldId id="274" r:id="rId23"/>
    <p:sldId id="275" r:id="rId24"/>
    <p:sldId id="29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E7E208"/>
    <a:srgbClr val="66FF99"/>
    <a:srgbClr val="99FF66"/>
    <a:srgbClr val="95AF41"/>
    <a:srgbClr val="ED8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204E3-BA47-4553-AB49-BFD2203EC40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AC69B-6743-4285-BBD1-7CFFDBB36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9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AC69B-6743-4285-BBD1-7CFFDBB36D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0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6F383EE-90B1-4EEE-B5B6-CDFD959A62D4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6A11623-43E0-46A1-BB75-EFFC0F14C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wav"/><Relationship Id="rId13" Type="http://schemas.openxmlformats.org/officeDocument/2006/relationships/image" Target="../media/image6.png"/><Relationship Id="rId3" Type="http://schemas.microsoft.com/office/2007/relationships/media" Target="../media/media28.wav"/><Relationship Id="rId7" Type="http://schemas.microsoft.com/office/2007/relationships/media" Target="../media/media30.wav"/><Relationship Id="rId12" Type="http://schemas.openxmlformats.org/officeDocument/2006/relationships/image" Target="../media/image3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audio" Target="../media/media29.wav"/><Relationship Id="rId11" Type="http://schemas.openxmlformats.org/officeDocument/2006/relationships/image" Target="../media/image19.png"/><Relationship Id="rId5" Type="http://schemas.microsoft.com/office/2007/relationships/media" Target="../media/media29.wav"/><Relationship Id="rId10" Type="http://schemas.openxmlformats.org/officeDocument/2006/relationships/image" Target="../media/image18.png"/><Relationship Id="rId4" Type="http://schemas.openxmlformats.org/officeDocument/2006/relationships/audio" Target="../media/media28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.png"/><Relationship Id="rId3" Type="http://schemas.microsoft.com/office/2007/relationships/media" Target="../media/media32.wav"/><Relationship Id="rId7" Type="http://schemas.microsoft.com/office/2007/relationships/media" Target="../media/media34.wav"/><Relationship Id="rId12" Type="http://schemas.openxmlformats.org/officeDocument/2006/relationships/audio" Target="../media/media36.wav"/><Relationship Id="rId17" Type="http://schemas.openxmlformats.org/officeDocument/2006/relationships/image" Target="../media/image6.png"/><Relationship Id="rId2" Type="http://schemas.openxmlformats.org/officeDocument/2006/relationships/audio" Target="../media/media31.wav"/><Relationship Id="rId16" Type="http://schemas.openxmlformats.org/officeDocument/2006/relationships/image" Target="../media/image3.png"/><Relationship Id="rId1" Type="http://schemas.microsoft.com/office/2007/relationships/media" Target="../media/media31.wav"/><Relationship Id="rId6" Type="http://schemas.openxmlformats.org/officeDocument/2006/relationships/audio" Target="../media/media33.wav"/><Relationship Id="rId11" Type="http://schemas.microsoft.com/office/2007/relationships/media" Target="../media/media36.wav"/><Relationship Id="rId5" Type="http://schemas.microsoft.com/office/2007/relationships/media" Target="../media/media33.wav"/><Relationship Id="rId15" Type="http://schemas.openxmlformats.org/officeDocument/2006/relationships/image" Target="../media/image20.png"/><Relationship Id="rId10" Type="http://schemas.openxmlformats.org/officeDocument/2006/relationships/audio" Target="../media/media35.wav"/><Relationship Id="rId4" Type="http://schemas.openxmlformats.org/officeDocument/2006/relationships/audio" Target="../media/media32.wav"/><Relationship Id="rId9" Type="http://schemas.microsoft.com/office/2007/relationships/media" Target="../media/media35.wav"/><Relationship Id="rId1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9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3.png"/><Relationship Id="rId5" Type="http://schemas.microsoft.com/office/2007/relationships/media" Target="../media/media6.wav"/><Relationship Id="rId10" Type="http://schemas.openxmlformats.org/officeDocument/2006/relationships/image" Target="../media/image8.emf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9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9.wav"/><Relationship Id="rId11" Type="http://schemas.openxmlformats.org/officeDocument/2006/relationships/image" Target="../media/image3.png"/><Relationship Id="rId5" Type="http://schemas.microsoft.com/office/2007/relationships/media" Target="../media/media9.wav"/><Relationship Id="rId10" Type="http://schemas.openxmlformats.org/officeDocument/2006/relationships/image" Target="../media/image10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12.wav"/><Relationship Id="rId11" Type="http://schemas.openxmlformats.org/officeDocument/2006/relationships/image" Target="../media/image9.png"/><Relationship Id="rId5" Type="http://schemas.microsoft.com/office/2007/relationships/media" Target="../media/media12.wav"/><Relationship Id="rId10" Type="http://schemas.openxmlformats.org/officeDocument/2006/relationships/image" Target="../media/image6.png"/><Relationship Id="rId4" Type="http://schemas.openxmlformats.org/officeDocument/2006/relationships/audio" Target="../media/media11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9.png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14.wav"/><Relationship Id="rId11" Type="http://schemas.openxmlformats.org/officeDocument/2006/relationships/image" Target="../media/image3.png"/><Relationship Id="rId5" Type="http://schemas.microsoft.com/office/2007/relationships/media" Target="../media/media14.wav"/><Relationship Id="rId10" Type="http://schemas.openxmlformats.org/officeDocument/2006/relationships/image" Target="../media/image14.png"/><Relationship Id="rId4" Type="http://schemas.openxmlformats.org/officeDocument/2006/relationships/audio" Target="../media/media13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16.wav"/><Relationship Id="rId11" Type="http://schemas.openxmlformats.org/officeDocument/2006/relationships/image" Target="../media/image15.png"/><Relationship Id="rId5" Type="http://schemas.microsoft.com/office/2007/relationships/media" Target="../media/media16.wav"/><Relationship Id="rId10" Type="http://schemas.openxmlformats.org/officeDocument/2006/relationships/image" Target="../media/image9.png"/><Relationship Id="rId4" Type="http://schemas.openxmlformats.org/officeDocument/2006/relationships/audio" Target="../media/media15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microsoft.com/office/2007/relationships/media" Target="../media/media23.wav"/><Relationship Id="rId18" Type="http://schemas.openxmlformats.org/officeDocument/2006/relationships/audio" Target="../media/media25.wav"/><Relationship Id="rId26" Type="http://schemas.openxmlformats.org/officeDocument/2006/relationships/image" Target="../media/image17.png"/><Relationship Id="rId3" Type="http://schemas.microsoft.com/office/2007/relationships/media" Target="../media/media18.wav"/><Relationship Id="rId21" Type="http://schemas.openxmlformats.org/officeDocument/2006/relationships/slideLayout" Target="../slideLayouts/slideLayout2.xml"/><Relationship Id="rId7" Type="http://schemas.microsoft.com/office/2007/relationships/media" Target="../media/media20.wav"/><Relationship Id="rId12" Type="http://schemas.openxmlformats.org/officeDocument/2006/relationships/audio" Target="../media/media22.wav"/><Relationship Id="rId17" Type="http://schemas.microsoft.com/office/2007/relationships/media" Target="../media/media25.wav"/><Relationship Id="rId25" Type="http://schemas.openxmlformats.org/officeDocument/2006/relationships/image" Target="../media/image16.png"/><Relationship Id="rId2" Type="http://schemas.openxmlformats.org/officeDocument/2006/relationships/audio" Target="../media/media17.wav"/><Relationship Id="rId16" Type="http://schemas.openxmlformats.org/officeDocument/2006/relationships/audio" Target="../media/media24.wav"/><Relationship Id="rId20" Type="http://schemas.openxmlformats.org/officeDocument/2006/relationships/audio" Target="../media/media26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22.wav"/><Relationship Id="rId24" Type="http://schemas.openxmlformats.org/officeDocument/2006/relationships/image" Target="../media/image9.png"/><Relationship Id="rId5" Type="http://schemas.microsoft.com/office/2007/relationships/media" Target="../media/media19.wav"/><Relationship Id="rId15" Type="http://schemas.microsoft.com/office/2007/relationships/media" Target="../media/media24.wav"/><Relationship Id="rId23" Type="http://schemas.openxmlformats.org/officeDocument/2006/relationships/image" Target="../media/image6.png"/><Relationship Id="rId10" Type="http://schemas.openxmlformats.org/officeDocument/2006/relationships/audio" Target="../media/media21.wav"/><Relationship Id="rId19" Type="http://schemas.microsoft.com/office/2007/relationships/media" Target="../media/media26.wav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audio" Target="../media/media23.wav"/><Relationship Id="rId2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شعار علم البحرين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5000" y="3124200"/>
            <a:ext cx="3276600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</a:rPr>
              <a:t>مقرر</a:t>
            </a:r>
            <a:r>
              <a:rPr lang="en-GB" sz="2800" b="1" dirty="0" smtClean="0">
                <a:solidFill>
                  <a:schemeClr val="bg1"/>
                </a:solidFill>
              </a:rPr>
              <a:t> </a:t>
            </a:r>
            <a:r>
              <a:rPr lang="ar-BH" sz="2800" b="1" dirty="0" smtClean="0">
                <a:solidFill>
                  <a:schemeClr val="bg1"/>
                </a:solidFill>
              </a:rPr>
              <a:t>مقدمة في البنوك والعمليات المصرفية </a:t>
            </a:r>
            <a:r>
              <a:rPr lang="en-US" sz="2800" b="1" dirty="0" err="1" smtClean="0">
                <a:solidFill>
                  <a:schemeClr val="bg1"/>
                </a:solidFill>
              </a:rPr>
              <a:t>Introducation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chemeClr val="bg1"/>
                </a:solidFill>
              </a:rPr>
              <a:t>to Banks  </a:t>
            </a:r>
            <a:r>
              <a:rPr lang="en-US" sz="2800" b="1" dirty="0" smtClean="0">
                <a:solidFill>
                  <a:schemeClr val="bg1"/>
                </a:solidFill>
              </a:rPr>
              <a:t>and </a:t>
            </a:r>
            <a:r>
              <a:rPr lang="en-US" sz="2800" b="1" smtClean="0">
                <a:solidFill>
                  <a:schemeClr val="bg1"/>
                </a:solidFill>
              </a:rPr>
              <a:t>Banking Operations </a:t>
            </a:r>
            <a:r>
              <a:rPr lang="ar-BH" sz="2800" b="1" dirty="0" smtClean="0">
                <a:solidFill>
                  <a:schemeClr val="bg1"/>
                </a:solidFill>
              </a:rPr>
              <a:t>بنك211- </a:t>
            </a:r>
            <a:r>
              <a:rPr lang="ar-BH" sz="2800" b="1" dirty="0" smtClean="0">
                <a:solidFill>
                  <a:schemeClr val="bg1"/>
                </a:solidFill>
              </a:rPr>
              <a:t>804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166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4" y="3124200"/>
            <a:ext cx="502134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64770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r"/>
            <a:r>
              <a:rPr lang="ar-BH" dirty="0" smtClean="0">
                <a:solidFill>
                  <a:schemeClr val="bg1"/>
                </a:solidFill>
              </a:rPr>
              <a:t>الشبكة الوطنية للصراف الآلي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60" y="381000"/>
            <a:ext cx="107576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867" y="1971764"/>
            <a:ext cx="8315325" cy="461665"/>
          </a:xfrm>
          <a:prstGeom prst="rect">
            <a:avLst/>
          </a:prstGeom>
          <a:solidFill>
            <a:srgbClr val="E7E208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 smtClean="0"/>
              <a:t>الشبكة المسؤولة عن ربط جميع أجهزة الصراف الآلي في مملكة البحرين  </a:t>
            </a:r>
            <a:r>
              <a:rPr lang="en-US" sz="2400" b="1" dirty="0" smtClean="0">
                <a:solidFill>
                  <a:schemeClr val="accent1"/>
                </a:solidFill>
              </a:rPr>
              <a:t>ATM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2401" y="2411306"/>
            <a:ext cx="38862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isometricLeftDown">
              <a:rot lat="1800000" lon="600000" rev="2159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ar-BH" sz="2800" b="1" dirty="0" smtClean="0"/>
              <a:t>فوائد الشبكة للقطاع المالي</a:t>
            </a:r>
          </a:p>
          <a:p>
            <a:pPr algn="r"/>
            <a:r>
              <a:rPr lang="ar-BH" b="1" dirty="0" smtClean="0"/>
              <a:t>1- توفير الجهد والمال</a:t>
            </a:r>
          </a:p>
          <a:p>
            <a:pPr algn="r"/>
            <a:r>
              <a:rPr lang="ar-BH" b="1" dirty="0" smtClean="0"/>
              <a:t>2- تقليص حجم النقد</a:t>
            </a:r>
          </a:p>
          <a:p>
            <a:pPr algn="r"/>
            <a:endParaRPr lang="ar-BH" sz="1100" b="1" dirty="0" smtClean="0"/>
          </a:p>
          <a:p>
            <a:pPr algn="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7930" y="2590800"/>
            <a:ext cx="3657600" cy="1538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ar-BH" sz="2800" b="1" dirty="0" smtClean="0"/>
              <a:t>فوائد الشبكة للأفراد </a:t>
            </a:r>
          </a:p>
          <a:p>
            <a:pPr algn="r"/>
            <a:r>
              <a:rPr lang="ar-BH" b="1" dirty="0" smtClean="0"/>
              <a:t>1- سهولة السحب من إي مكان في البحرين </a:t>
            </a:r>
          </a:p>
          <a:p>
            <a:pPr algn="r"/>
            <a:r>
              <a:rPr lang="ar-BH" b="1" dirty="0" smtClean="0"/>
              <a:t>2- توفير الوقت والجهد</a:t>
            </a:r>
          </a:p>
          <a:p>
            <a:pPr algn="r"/>
            <a:endParaRPr lang="ar-BH" sz="1050" b="1" dirty="0" smtClean="0"/>
          </a:p>
          <a:p>
            <a:pPr algn="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60" y="3601414"/>
            <a:ext cx="4672782" cy="237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0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03842" y="381000"/>
            <a:ext cx="609600" cy="609600"/>
          </a:xfrm>
          <a:prstGeom prst="rect">
            <a:avLst/>
          </a:prstGeom>
        </p:spPr>
      </p:pic>
      <p:pic>
        <p:nvPicPr>
          <p:cNvPr id="8" name="10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" y="1849374"/>
            <a:ext cx="609600" cy="609600"/>
          </a:xfrm>
          <a:prstGeom prst="rect">
            <a:avLst/>
          </a:prstGeom>
        </p:spPr>
      </p:pic>
      <p:pic>
        <p:nvPicPr>
          <p:cNvPr id="9" name="10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4591" y="2990376"/>
            <a:ext cx="609600" cy="609600"/>
          </a:xfrm>
          <a:prstGeom prst="rect">
            <a:avLst/>
          </a:prstGeom>
        </p:spPr>
      </p:pic>
      <p:pic>
        <p:nvPicPr>
          <p:cNvPr id="10" name="10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8391" y="3124200"/>
            <a:ext cx="609600" cy="6096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6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9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1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ar-BH" b="1" dirty="0" smtClean="0">
                <a:solidFill>
                  <a:schemeClr val="bg1"/>
                </a:solidFill>
              </a:rPr>
              <a:t>نظام البحرين لمقاصة الشيكات الإلكتروني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720645"/>
            <a:ext cx="7772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400" b="1" dirty="0" smtClean="0"/>
              <a:t>نظام آلي لعملية تبادل (مقاصة) الشيكات بين البنوك.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2386940"/>
            <a:ext cx="4191000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 smtClean="0"/>
              <a:t>الفوائد</a:t>
            </a:r>
            <a:endParaRPr lang="en-US" sz="2800" b="1" dirty="0"/>
          </a:p>
        </p:txBody>
      </p:sp>
      <p:sp>
        <p:nvSpPr>
          <p:cNvPr id="8" name="Explosion 1 7"/>
          <p:cNvSpPr/>
          <p:nvPr/>
        </p:nvSpPr>
        <p:spPr>
          <a:xfrm>
            <a:off x="5700252" y="2910160"/>
            <a:ext cx="3054145" cy="16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السرعة والأمان</a:t>
            </a:r>
            <a:endParaRPr lang="en-US" b="1" dirty="0"/>
          </a:p>
        </p:txBody>
      </p:sp>
      <p:sp>
        <p:nvSpPr>
          <p:cNvPr id="9" name="Explosion 1 8"/>
          <p:cNvSpPr/>
          <p:nvPr/>
        </p:nvSpPr>
        <p:spPr>
          <a:xfrm>
            <a:off x="1219200" y="2947031"/>
            <a:ext cx="3054145" cy="16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تقلص الفترة الزمنية </a:t>
            </a:r>
            <a:endParaRPr lang="en-US" b="1" dirty="0"/>
          </a:p>
        </p:txBody>
      </p:sp>
      <p:sp>
        <p:nvSpPr>
          <p:cNvPr id="10" name="Explosion 1 9"/>
          <p:cNvSpPr/>
          <p:nvPr/>
        </p:nvSpPr>
        <p:spPr>
          <a:xfrm>
            <a:off x="3429000" y="4574081"/>
            <a:ext cx="3054145" cy="16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تعزيز العمليات المصرفية 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0" y="4528663"/>
            <a:ext cx="2448693" cy="175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1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86000" y="594880"/>
            <a:ext cx="609600" cy="609600"/>
          </a:xfrm>
          <a:prstGeom prst="rect">
            <a:avLst/>
          </a:prstGeom>
        </p:spPr>
      </p:pic>
      <p:pic>
        <p:nvPicPr>
          <p:cNvPr id="7" name="11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86000" y="1608138"/>
            <a:ext cx="609600" cy="609600"/>
          </a:xfrm>
          <a:prstGeom prst="rect">
            <a:avLst/>
          </a:prstGeom>
        </p:spPr>
      </p:pic>
      <p:pic>
        <p:nvPicPr>
          <p:cNvPr id="11" name="11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27146" y="2286183"/>
            <a:ext cx="609600" cy="609600"/>
          </a:xfrm>
          <a:prstGeom prst="rect">
            <a:avLst/>
          </a:prstGeom>
        </p:spPr>
      </p:pic>
      <p:pic>
        <p:nvPicPr>
          <p:cNvPr id="12" name="11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58000" y="3405460"/>
            <a:ext cx="609600" cy="609600"/>
          </a:xfrm>
          <a:prstGeom prst="rect">
            <a:avLst/>
          </a:prstGeom>
        </p:spPr>
      </p:pic>
      <p:pic>
        <p:nvPicPr>
          <p:cNvPr id="13" name="11_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" y="3405460"/>
            <a:ext cx="609600" cy="609600"/>
          </a:xfrm>
          <a:prstGeom prst="rect">
            <a:avLst/>
          </a:prstGeom>
        </p:spPr>
      </p:pic>
      <p:pic>
        <p:nvPicPr>
          <p:cNvPr id="14" name="11_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76700" y="5246025"/>
            <a:ext cx="609600" cy="6096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57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ar-BH" b="1" dirty="0" smtClean="0">
                <a:solidFill>
                  <a:schemeClr val="bg1"/>
                </a:solidFill>
              </a:rPr>
              <a:t>التقويم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5778" y="1406238"/>
            <a:ext cx="3647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r" rtl="1"/>
            <a:r>
              <a:rPr lang="ar-BH" sz="2400" b="1" dirty="0"/>
              <a:t> </a:t>
            </a:r>
            <a:r>
              <a:rPr lang="ar-BH" sz="2400" b="1" dirty="0" smtClean="0"/>
              <a:t>اختار الإجابة الصحيحة  في مايلي: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406" y="1926896"/>
            <a:ext cx="7819274" cy="1938992"/>
          </a:xfrm>
          <a:prstGeom prst="rect">
            <a:avLst/>
          </a:prstGeom>
          <a:solidFill>
            <a:srgbClr val="E7E208"/>
          </a:solidFill>
        </p:spPr>
        <p:txBody>
          <a:bodyPr wrap="square" rtlCol="0">
            <a:spAutoFit/>
          </a:bodyPr>
          <a:lstStyle/>
          <a:p>
            <a:pPr marL="339725" indent="-163513" algn="r" rtl="1"/>
            <a:r>
              <a:rPr lang="ar-BH" sz="2400" b="1" dirty="0" smtClean="0"/>
              <a:t>1.   من الموقع الإلكترونية الآمنة عن طريق الأنترنت  :</a:t>
            </a:r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2" action="ppaction://hlinksldjump"/>
              </a:rPr>
              <a:t>Prepaid Card</a:t>
            </a:r>
            <a:r>
              <a:rPr lang="ar-BH" sz="2400" b="1" dirty="0" smtClean="0">
                <a:hlinkClick r:id="rId2" action="ppaction://hlinksldjump"/>
              </a:rPr>
              <a:t>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2" action="ppaction://hlinksldjump"/>
              </a:rPr>
              <a:t>Western Union</a:t>
            </a:r>
            <a:r>
              <a:rPr lang="ar-BH" sz="2400" b="1" dirty="0" smtClean="0">
                <a:hlinkClick r:id="rId2" action="ppaction://hlinksldjump"/>
              </a:rPr>
              <a:t>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3" action="ppaction://hlinksldjump"/>
              </a:rPr>
              <a:t>PayPal</a:t>
            </a:r>
            <a:r>
              <a:rPr lang="ar-BH" sz="2400" b="1" dirty="0" smtClean="0">
                <a:hlinkClick r:id="rId3" action="ppaction://hlinksldjump"/>
              </a:rPr>
              <a:t>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2" action="ppaction://hlinksldjump"/>
              </a:rPr>
              <a:t>Master Card</a:t>
            </a:r>
            <a:r>
              <a:rPr lang="ar-BH" sz="2400" b="1" dirty="0" smtClean="0">
                <a:hlinkClick r:id="rId2" action="ppaction://hlinksldjump"/>
              </a:rPr>
              <a:t>.</a:t>
            </a:r>
            <a:endParaRPr lang="ar-BH" sz="2400" b="1" dirty="0" smtClean="0"/>
          </a:p>
        </p:txBody>
      </p:sp>
      <p:sp>
        <p:nvSpPr>
          <p:cNvPr id="11" name="Isosceles Triangle 10">
            <a:hlinkClick r:id="rId4" action="ppaction://hlinksldjump"/>
          </p:cNvPr>
          <p:cNvSpPr/>
          <p:nvPr/>
        </p:nvSpPr>
        <p:spPr>
          <a:xfrm rot="10800000">
            <a:off x="769406" y="3860972"/>
            <a:ext cx="1479723" cy="176285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10106" y="632252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b="1" dirty="0" smtClean="0"/>
              <a:t>وزارة التربية والتعليم – 2020م</a:t>
            </a:r>
            <a:endParaRPr lang="en-US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" y="6261401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51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741" y="1219200"/>
            <a:ext cx="7819274" cy="1938992"/>
          </a:xfrm>
          <a:prstGeom prst="rect">
            <a:avLst/>
          </a:prstGeom>
          <a:solidFill>
            <a:srgbClr val="E7E208"/>
          </a:solidFill>
        </p:spPr>
        <p:txBody>
          <a:bodyPr wrap="square" rtlCol="0">
            <a:spAutoFit/>
          </a:bodyPr>
          <a:lstStyle/>
          <a:p>
            <a:pPr marL="339725" indent="-163513" algn="r" rtl="1"/>
            <a:r>
              <a:rPr lang="ar-BH" sz="2400" b="1" dirty="0" smtClean="0"/>
              <a:t>2.   بطاقة تستعمل في الخصم المباشر من الحساب المصرفي للعميل :</a:t>
            </a:r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err="1" smtClean="0">
                <a:hlinkClick r:id="rId2" action="ppaction://hlinksldjump"/>
              </a:rPr>
              <a:t>Cerdit</a:t>
            </a:r>
            <a:r>
              <a:rPr lang="en-US" sz="2400" b="1" dirty="0" smtClean="0">
                <a:hlinkClick r:id="rId2" action="ppaction://hlinksldjump"/>
              </a:rPr>
              <a:t> Card</a:t>
            </a:r>
            <a:r>
              <a:rPr lang="ar-BH" sz="2400" b="1" dirty="0" smtClean="0">
                <a:hlinkClick r:id="rId2" action="ppaction://hlinksldjump"/>
              </a:rPr>
              <a:t>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3" action="ppaction://hlinksldjump"/>
              </a:rPr>
              <a:t>ATM Card</a:t>
            </a:r>
            <a:r>
              <a:rPr lang="ar-BH" sz="2400" b="1" dirty="0" smtClean="0">
                <a:hlinkClick r:id="rId3" action="ppaction://hlinksldjump"/>
              </a:rPr>
              <a:t>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2" action="ppaction://hlinksldjump"/>
              </a:rPr>
              <a:t>Visa Card</a:t>
            </a:r>
            <a:r>
              <a:rPr lang="ar-BH" sz="2400" b="1" dirty="0" smtClean="0">
                <a:hlinkClick r:id="rId2" action="ppaction://hlinksldjump"/>
              </a:rPr>
              <a:t>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en-US" sz="2400" b="1" dirty="0" smtClean="0">
                <a:hlinkClick r:id="rId2" action="ppaction://hlinksldjump"/>
              </a:rPr>
              <a:t>Benefit Card</a:t>
            </a:r>
            <a:r>
              <a:rPr lang="ar-BH" sz="2400" b="1" dirty="0" smtClean="0">
                <a:hlinkClick r:id="rId2" action="ppaction://hlinksldjump"/>
              </a:rPr>
              <a:t>.</a:t>
            </a:r>
            <a:endParaRPr lang="ar-BH" sz="2400" b="1" dirty="0" smtClean="0"/>
          </a:p>
        </p:txBody>
      </p:sp>
      <p:sp>
        <p:nvSpPr>
          <p:cNvPr id="5" name="Isosceles Triangle 4">
            <a:hlinkClick r:id="rId4" action="ppaction://hlinksldjump"/>
          </p:cNvPr>
          <p:cNvSpPr/>
          <p:nvPr/>
        </p:nvSpPr>
        <p:spPr>
          <a:xfrm rot="10800000">
            <a:off x="752199" y="3158192"/>
            <a:ext cx="1479723" cy="176285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10106" y="632252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b="1" dirty="0" smtClean="0"/>
              <a:t>وزارة التربية والتعليم – 2020م</a:t>
            </a:r>
            <a:endParaRPr lang="en-US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" y="6261401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990600"/>
            <a:ext cx="7819274" cy="1938992"/>
          </a:xfrm>
          <a:prstGeom prst="rect">
            <a:avLst/>
          </a:prstGeom>
          <a:solidFill>
            <a:srgbClr val="E7E208"/>
          </a:solidFill>
        </p:spPr>
        <p:txBody>
          <a:bodyPr wrap="square" rtlCol="0">
            <a:spAutoFit/>
          </a:bodyPr>
          <a:lstStyle/>
          <a:p>
            <a:pPr marL="339725" indent="-163513" algn="r" rtl="1"/>
            <a:r>
              <a:rPr lang="ar-BH" sz="2400" b="1" dirty="0" smtClean="0"/>
              <a:t>3. من  مزايا بطاقة الإئتمان العادية الحصول على :</a:t>
            </a:r>
          </a:p>
          <a:p>
            <a:pPr marL="1150938" indent="-576263" algn="r" rtl="1">
              <a:buFont typeface="+mj-lt"/>
              <a:buAutoNum type="alphaLcParenR"/>
            </a:pPr>
            <a:r>
              <a:rPr lang="ar-BH" sz="2400" b="1" dirty="0" smtClean="0">
                <a:hlinkClick r:id="rId2" action="ppaction://hlinksldjump"/>
              </a:rPr>
              <a:t>التأمين على المشريات.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ar-BH" sz="2400" b="1" dirty="0" smtClean="0">
                <a:hlinkClick r:id="rId2" action="ppaction://hlinksldjump"/>
              </a:rPr>
              <a:t> تأمين السفر.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ar-BH" sz="2400" b="1" dirty="0" smtClean="0">
                <a:hlinkClick r:id="rId2" action="ppaction://hlinksldjump"/>
              </a:rPr>
              <a:t>حجز الفنادق .</a:t>
            </a:r>
            <a:endParaRPr lang="ar-BH" sz="2400" b="1" dirty="0" smtClean="0"/>
          </a:p>
          <a:p>
            <a:pPr marL="1150938" indent="-576263" algn="r" rtl="1">
              <a:buFont typeface="+mj-lt"/>
              <a:buAutoNum type="alphaLcParenR"/>
            </a:pPr>
            <a:r>
              <a:rPr lang="ar-BH" sz="2400" b="1" dirty="0" smtClean="0">
                <a:hlinkClick r:id="rId3" action="ppaction://hlinksldjump"/>
              </a:rPr>
              <a:t>كل ما ذكر صحيح.</a:t>
            </a:r>
            <a:endParaRPr lang="ar-BH" sz="2400" b="1" dirty="0" smtClean="0"/>
          </a:p>
        </p:txBody>
      </p:sp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0800000">
            <a:off x="609600" y="2956631"/>
            <a:ext cx="1479723" cy="176285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10106" y="632252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b="1" dirty="0" smtClean="0"/>
              <a:t>وزارة التربية والتعليم – 2020م</a:t>
            </a:r>
            <a:endParaRPr lang="en-US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" y="6261401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0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762000"/>
            <a:ext cx="7829669" cy="1938992"/>
          </a:xfrm>
          <a:prstGeom prst="rect">
            <a:avLst/>
          </a:prstGeom>
          <a:solidFill>
            <a:srgbClr val="E7E208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2400" b="1" dirty="0" smtClean="0"/>
              <a:t>4. نظام آلي في مملكة البحرين يحدث بين البنوك والمصرف المركزي يوميا: </a:t>
            </a:r>
          </a:p>
          <a:p>
            <a:pPr marL="855663" indent="-515938" algn="r" rtl="1">
              <a:buFont typeface="+mj-lt"/>
              <a:buAutoNum type="alphaLcParenR"/>
            </a:pPr>
            <a:r>
              <a:rPr lang="ar-BH" sz="2400" b="1" dirty="0" smtClean="0">
                <a:hlinkClick r:id="rId2" action="ppaction://hlinksldjump"/>
              </a:rPr>
              <a:t>عملية مقاصة الشيكات .</a:t>
            </a:r>
            <a:endParaRPr lang="ar-BH" sz="2400" b="1" dirty="0" smtClean="0"/>
          </a:p>
          <a:p>
            <a:pPr marL="855663" indent="-515938" algn="r" rtl="1">
              <a:buFont typeface="+mj-lt"/>
              <a:buAutoNum type="alphaLcParenR"/>
            </a:pPr>
            <a:r>
              <a:rPr lang="ar-BH" sz="2400" b="1" dirty="0" smtClean="0">
                <a:hlinkClick r:id="rId3" action="ppaction://hlinksldjump"/>
              </a:rPr>
              <a:t>عملية تحويل الأموال محليا .</a:t>
            </a:r>
            <a:endParaRPr lang="ar-BH" sz="2400" b="1" dirty="0" smtClean="0"/>
          </a:p>
          <a:p>
            <a:pPr marL="855663" indent="-515938" algn="r" rtl="1">
              <a:buFont typeface="+mj-lt"/>
              <a:buAutoNum type="alphaLcParenR"/>
            </a:pPr>
            <a:r>
              <a:rPr lang="ar-BH" sz="2400" b="1" dirty="0" smtClean="0">
                <a:hlinkClick r:id="rId3" action="ppaction://hlinksldjump"/>
              </a:rPr>
              <a:t>عملية تحويل الأموال دوليا .</a:t>
            </a:r>
            <a:endParaRPr lang="ar-BH" sz="2400" b="1" dirty="0" smtClean="0"/>
          </a:p>
          <a:p>
            <a:pPr marL="855663" indent="-515938" algn="r" rtl="1">
              <a:buFont typeface="+mj-lt"/>
              <a:buAutoNum type="alphaLcParenR"/>
            </a:pPr>
            <a:r>
              <a:rPr lang="ar-BH" sz="2400" b="1" dirty="0" smtClean="0">
                <a:hlinkClick r:id="rId3" action="ppaction://hlinksldjump"/>
              </a:rPr>
              <a:t>عملية الإئتمان .</a:t>
            </a:r>
            <a:endParaRPr lang="ar-BH" sz="2400" b="1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248400"/>
            <a:ext cx="8955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10106" y="632252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b="1" dirty="0" smtClean="0"/>
              <a:t>وزارة التربية والتعليم – 2020م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1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514168"/>
            <a:ext cx="5105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ym typeface="Wingdings"/>
              </a:rPr>
              <a:t></a:t>
            </a:r>
            <a:endParaRPr lang="en-US" sz="28700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838200"/>
            <a:ext cx="3549370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dirty="0" smtClean="0">
                <a:sym typeface="Wingdings"/>
              </a:rPr>
              <a:t></a:t>
            </a:r>
            <a:endParaRPr lang="en-US" sz="41300" dirty="0"/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514168"/>
            <a:ext cx="5105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ym typeface="Wingdings"/>
              </a:rPr>
              <a:t></a:t>
            </a:r>
            <a:endParaRPr lang="en-US" sz="28700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838200"/>
            <a:ext cx="3549370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dirty="0" smtClean="0">
                <a:sym typeface="Wingdings"/>
              </a:rPr>
              <a:t></a:t>
            </a:r>
            <a:endParaRPr lang="en-US" sz="41300" dirty="0"/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30" y="152400"/>
            <a:ext cx="224856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425714"/>
            <a:ext cx="769620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6000" dirty="0" smtClean="0">
                <a:solidFill>
                  <a:schemeClr val="bg1">
                    <a:lumMod val="95000"/>
                  </a:schemeClr>
                </a:solidFill>
              </a:rPr>
              <a:t>الأهداف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667000"/>
            <a:ext cx="6543797" cy="2492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3600" b="1" dirty="0" smtClean="0"/>
              <a:t>يتوقع الطالب بعد دراسة هذا الفصل ان </a:t>
            </a:r>
            <a:r>
              <a:rPr lang="ar-BH" sz="3600" dirty="0" smtClean="0"/>
              <a:t>:</a:t>
            </a:r>
          </a:p>
          <a:p>
            <a:pPr algn="r"/>
            <a:r>
              <a:rPr lang="ar-BH" sz="2400" b="1" dirty="0" smtClean="0"/>
              <a:t>1</a:t>
            </a:r>
            <a:r>
              <a:rPr lang="ar-BH" dirty="0" smtClean="0"/>
              <a:t>- </a:t>
            </a:r>
            <a:r>
              <a:rPr lang="ar-BH" sz="2400" b="1" dirty="0" smtClean="0"/>
              <a:t>يعرف الدغع الألكتروني.</a:t>
            </a:r>
          </a:p>
          <a:p>
            <a:pPr algn="r"/>
            <a:r>
              <a:rPr lang="ar-BH" sz="2400" b="1" dirty="0" smtClean="0"/>
              <a:t>2- يعدد وسائل الدفع الألكتروني.</a:t>
            </a:r>
          </a:p>
          <a:p>
            <a:pPr algn="r"/>
            <a:r>
              <a:rPr lang="ar-BH" sz="2400" b="1" dirty="0" smtClean="0"/>
              <a:t>3- يستخرج خصائص بطاقات الدفع .</a:t>
            </a:r>
          </a:p>
          <a:p>
            <a:pPr algn="r"/>
            <a:r>
              <a:rPr lang="ar-BH" sz="2400" b="1" dirty="0" smtClean="0"/>
              <a:t>4- يلم بالشبكة الوطنية للصراف الآلي.</a:t>
            </a:r>
          </a:p>
          <a:p>
            <a:pPr algn="r"/>
            <a:r>
              <a:rPr lang="ar-BH" sz="2400" b="1" dirty="0" smtClean="0"/>
              <a:t>5-يميز أهداف مقاصة الشيكات الإلكتروني ف البحرين </a:t>
            </a:r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62484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271853"/>
            <a:ext cx="46767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30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514168"/>
            <a:ext cx="5105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ym typeface="Wingdings"/>
              </a:rPr>
              <a:t></a:t>
            </a:r>
            <a:endParaRPr lang="en-US" sz="28700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838200"/>
            <a:ext cx="3549370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dirty="0" smtClean="0">
                <a:sym typeface="Wingdings"/>
              </a:rPr>
              <a:t></a:t>
            </a:r>
            <a:endParaRPr lang="en-US" sz="41300" dirty="0"/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514168"/>
            <a:ext cx="5105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ym typeface="Wingdings"/>
              </a:rPr>
              <a:t></a:t>
            </a:r>
            <a:endParaRPr lang="en-US" sz="28700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838200"/>
            <a:ext cx="3549370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dirty="0" smtClean="0">
                <a:sym typeface="Wingdings"/>
              </a:rPr>
              <a:t></a:t>
            </a:r>
            <a:endParaRPr lang="en-US" sz="41300" dirty="0"/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228600" y="5486400"/>
            <a:ext cx="167640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6278" y="3276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b="1" dirty="0" smtClean="0">
                <a:cs typeface="+mj-cs"/>
              </a:rPr>
              <a:t>تمنياتنا لكم بالتوفيق والنجاح</a:t>
            </a:r>
            <a:endParaRPr lang="en-US" sz="2400" b="1" dirty="0"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6248400"/>
            <a:ext cx="8955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10106" y="632252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b="1" dirty="0" smtClean="0"/>
              <a:t>وزارة التربية والتعليم – 2020م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735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6437" y="1325846"/>
            <a:ext cx="396240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r>
              <a:rPr lang="ar-BH" sz="5400" b="1" dirty="0" smtClean="0"/>
              <a:t>الدفع الإلكتروني</a:t>
            </a:r>
          </a:p>
          <a:p>
            <a:pPr algn="r"/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2619931"/>
            <a:ext cx="5943600" cy="28007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b="1"/>
            </a:lvl1pPr>
          </a:lstStyle>
          <a:p>
            <a:pPr algn="just" rtl="1"/>
            <a:r>
              <a:rPr lang="ar-BH" sz="4400" dirty="0" smtClean="0"/>
              <a:t>منظومة متكاملة من النظم والبرامج التي توفرها البنوك، بهدف تسهيل عمليات الدفع الالكتروني الآمنة.</a:t>
            </a:r>
            <a:endParaRPr lang="en-US" sz="4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91465"/>
            <a:ext cx="2366258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31544"/>
            <a:ext cx="609600" cy="6096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6897" y="1043169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62484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67" y="6316483"/>
            <a:ext cx="46767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0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81000"/>
            <a:ext cx="4343400" cy="129540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ar-BH" b="1" dirty="0" smtClean="0"/>
              <a:t>وسائل الدفع الإلكتروني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1752600"/>
            <a:ext cx="54102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BH" sz="5400" b="1" dirty="0" smtClean="0"/>
              <a:t>1- بطاقات مسبقة الدفع</a:t>
            </a:r>
            <a:endParaRPr lang="en-US" sz="54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2366258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2800" y="2667000"/>
            <a:ext cx="38862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 smtClean="0">
                <a:solidFill>
                  <a:schemeClr val="tx1"/>
                </a:solidFill>
              </a:rPr>
              <a:t>أداة دفع وسحب نقدي.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Trapezoid 7"/>
          <p:cNvSpPr/>
          <p:nvPr/>
        </p:nvSpPr>
        <p:spPr>
          <a:xfrm>
            <a:off x="2514600" y="3733800"/>
            <a:ext cx="5562600" cy="1981200"/>
          </a:xfrm>
          <a:prstGeom prst="trapezoid">
            <a:avLst>
              <a:gd name="adj" fmla="val 4149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خصائصها </a:t>
            </a:r>
          </a:p>
          <a:p>
            <a:pPr indent="339725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أكثر أمنا من حمل المال.</a:t>
            </a:r>
          </a:p>
          <a:p>
            <a:pPr indent="339725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الاستفادة من تسهيلات ومزايا البطاقة.</a:t>
            </a:r>
          </a:p>
          <a:p>
            <a:pPr indent="339725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تطوير سلوك الأنفاق.</a:t>
            </a:r>
          </a:p>
          <a:p>
            <a:pPr indent="339725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ضبط الإنفاق.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8600" y="279640"/>
            <a:ext cx="609600" cy="609600"/>
          </a:xfrm>
          <a:prstGeom prst="rect">
            <a:avLst/>
          </a:prstGeom>
        </p:spPr>
      </p:pic>
      <p:pic>
        <p:nvPicPr>
          <p:cNvPr id="9" name="4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9732" y="1851237"/>
            <a:ext cx="609600" cy="609600"/>
          </a:xfrm>
          <a:prstGeom prst="rect">
            <a:avLst/>
          </a:prstGeom>
        </p:spPr>
      </p:pic>
      <p:pic>
        <p:nvPicPr>
          <p:cNvPr id="10" name="4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" y="685800"/>
            <a:ext cx="609600" cy="609600"/>
          </a:xfrm>
          <a:prstGeom prst="rect">
            <a:avLst/>
          </a:prstGeom>
        </p:spPr>
      </p:pic>
      <p:pic>
        <p:nvPicPr>
          <p:cNvPr id="11" name="4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95800" y="44196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5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81000"/>
            <a:ext cx="4343400" cy="129540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ar-BH" b="1" dirty="0" smtClean="0"/>
              <a:t>وسائل الدفع الإلكتروني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752600"/>
            <a:ext cx="6781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4400" b="1" dirty="0" smtClean="0"/>
              <a:t>2-المواقع الإلكترونية أو الحسابات 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1676400" y="2667000"/>
            <a:ext cx="60198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 smtClean="0">
                <a:solidFill>
                  <a:schemeClr val="tx1"/>
                </a:solidFill>
              </a:rPr>
              <a:t>نقل الأموال عن طريق الانترنت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Trapezoid 7"/>
          <p:cNvSpPr/>
          <p:nvPr/>
        </p:nvSpPr>
        <p:spPr>
          <a:xfrm>
            <a:off x="1981200" y="3657600"/>
            <a:ext cx="5562600" cy="1981200"/>
          </a:xfrm>
          <a:prstGeom prst="trapezoid">
            <a:avLst>
              <a:gd name="adj" fmla="val 4149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خصائصها </a:t>
            </a:r>
          </a:p>
          <a:p>
            <a:pPr indent="280988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وسيلة لإيداع </a:t>
            </a:r>
            <a:r>
              <a:rPr lang="ar-BH" sz="2000" b="1" dirty="0">
                <a:solidFill>
                  <a:schemeClr val="tx1"/>
                </a:solidFill>
              </a:rPr>
              <a:t>ا</a:t>
            </a:r>
            <a:r>
              <a:rPr lang="ar-BH" sz="2000" b="1" dirty="0" smtClean="0">
                <a:solidFill>
                  <a:schemeClr val="tx1"/>
                </a:solidFill>
              </a:rPr>
              <a:t>لأموال.</a:t>
            </a:r>
          </a:p>
          <a:p>
            <a:pPr indent="280988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وسيلة لإستقبال الأموال .</a:t>
            </a:r>
          </a:p>
          <a:p>
            <a:pPr indent="280988" algn="r" rtl="1">
              <a:buFont typeface="Arial" pitchFamily="34" charset="0"/>
              <a:buChar char="•"/>
            </a:pPr>
            <a:r>
              <a:rPr lang="ar-BH" sz="2000" b="1" dirty="0" smtClean="0">
                <a:solidFill>
                  <a:schemeClr val="tx1"/>
                </a:solidFill>
              </a:rPr>
              <a:t>وسيط بين البائع والمشتري.</a:t>
            </a:r>
          </a:p>
          <a:p>
            <a:pPr indent="280988" algn="r" rtl="1"/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3571568"/>
            <a:ext cx="2679130" cy="22921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500" y="646273"/>
            <a:ext cx="609600" cy="609600"/>
          </a:xfrm>
          <a:prstGeom prst="rect">
            <a:avLst/>
          </a:prstGeom>
        </p:spPr>
      </p:pic>
      <p:pic>
        <p:nvPicPr>
          <p:cNvPr id="6" name="5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7512" y="1832520"/>
            <a:ext cx="609600" cy="609600"/>
          </a:xfrm>
          <a:prstGeom prst="rect">
            <a:avLst/>
          </a:prstGeom>
        </p:spPr>
      </p:pic>
      <p:pic>
        <p:nvPicPr>
          <p:cNvPr id="9" name="5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5202" y="2819400"/>
            <a:ext cx="609600" cy="609600"/>
          </a:xfrm>
          <a:prstGeom prst="rect">
            <a:avLst/>
          </a:prstGeom>
        </p:spPr>
      </p:pic>
      <p:pic>
        <p:nvPicPr>
          <p:cNvPr id="10" name="5_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42391" y="5029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6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3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81000"/>
            <a:ext cx="4343400" cy="129540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ar-BH" b="1" dirty="0" smtClean="0"/>
              <a:t>وسائل الدفع الإلكتروني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752600"/>
            <a:ext cx="6781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4400" b="1" dirty="0" smtClean="0"/>
              <a:t>3- الحوالات المصرفية  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1676400" y="2667000"/>
            <a:ext cx="60198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 smtClean="0">
                <a:solidFill>
                  <a:schemeClr val="tx1"/>
                </a:solidFill>
              </a:rPr>
              <a:t>نقل المبالغ إلى شخص أخر عن طريق </a:t>
            </a:r>
            <a:r>
              <a:rPr lang="en-GB" sz="4000" dirty="0" err="1" smtClean="0">
                <a:solidFill>
                  <a:schemeClr val="tx1"/>
                </a:solidFill>
              </a:rPr>
              <a:t>حسابات</a:t>
            </a:r>
            <a:r>
              <a:rPr lang="en-GB" sz="4000" dirty="0" smtClean="0">
                <a:solidFill>
                  <a:schemeClr val="tx1"/>
                </a:solidFill>
              </a:rPr>
              <a:t> </a:t>
            </a:r>
            <a:r>
              <a:rPr lang="ar-BH" sz="4000" dirty="0" smtClean="0">
                <a:solidFill>
                  <a:schemeClr val="tx1"/>
                </a:solidFill>
              </a:rPr>
              <a:t>البنو</a:t>
            </a:r>
            <a:r>
              <a:rPr lang="en-GB" sz="4000" dirty="0" smtClean="0">
                <a:solidFill>
                  <a:schemeClr val="tx1"/>
                </a:solidFill>
              </a:rPr>
              <a:t>ك</a:t>
            </a:r>
            <a:r>
              <a:rPr lang="ar-BH" sz="4000" dirty="0" smtClean="0">
                <a:solidFill>
                  <a:schemeClr val="tx1"/>
                </a:solidFill>
              </a:rPr>
              <a:t>. 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2604775" cy="228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0" y="414787"/>
            <a:ext cx="609600" cy="609600"/>
          </a:xfrm>
          <a:prstGeom prst="rect">
            <a:avLst/>
          </a:prstGeom>
        </p:spPr>
      </p:pic>
      <p:pic>
        <p:nvPicPr>
          <p:cNvPr id="6" name="6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" y="1832520"/>
            <a:ext cx="609600" cy="609600"/>
          </a:xfrm>
          <a:prstGeom prst="rect">
            <a:avLst/>
          </a:prstGeom>
        </p:spPr>
      </p:pic>
      <p:pic>
        <p:nvPicPr>
          <p:cNvPr id="8" name="6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05223" y="4389767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8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381000"/>
            <a:ext cx="4953000" cy="129540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ar-BH" b="1" dirty="0" smtClean="0"/>
              <a:t>وسائل الدفع الإلكتروني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752600"/>
            <a:ext cx="6781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4400" b="1" dirty="0" smtClean="0"/>
              <a:t>4- شركات التحويل  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1676400" y="2667000"/>
            <a:ext cx="60198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 smtClean="0">
                <a:solidFill>
                  <a:schemeClr val="tx1"/>
                </a:solidFill>
              </a:rPr>
              <a:t>نقل المبالغ بسرعة  وأمان عن طريق المؤسسا</a:t>
            </a:r>
            <a:r>
              <a:rPr lang="en-GB" sz="4000" dirty="0" smtClean="0">
                <a:solidFill>
                  <a:schemeClr val="tx1"/>
                </a:solidFill>
              </a:rPr>
              <a:t>ت المالية</a:t>
            </a:r>
            <a:r>
              <a:rPr lang="ar-BH" sz="4000" dirty="0" smtClean="0">
                <a:solidFill>
                  <a:schemeClr val="tx1"/>
                </a:solidFill>
              </a:rPr>
              <a:t> العالمية.  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3130"/>
            <a:ext cx="2041862" cy="1103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24965"/>
            <a:ext cx="1710049" cy="10090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15041"/>
            <a:ext cx="2024227" cy="1037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65862" y="497198"/>
            <a:ext cx="609600" cy="609600"/>
          </a:xfrm>
          <a:prstGeom prst="rect">
            <a:avLst/>
          </a:prstGeom>
        </p:spPr>
      </p:pic>
      <p:pic>
        <p:nvPicPr>
          <p:cNvPr id="6" name="7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8400" y="1676400"/>
            <a:ext cx="609600" cy="609600"/>
          </a:xfrm>
          <a:prstGeom prst="rect">
            <a:avLst/>
          </a:prstGeom>
        </p:spPr>
      </p:pic>
      <p:pic>
        <p:nvPicPr>
          <p:cNvPr id="8" name="7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3829" y="3105765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2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81000"/>
            <a:ext cx="4343400" cy="129540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ar-BH" b="1" dirty="0" smtClean="0"/>
              <a:t>وسائل الدفع الإلكتروني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752600"/>
            <a:ext cx="6781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4400" b="1" dirty="0" smtClean="0"/>
              <a:t>5- بطاقات الدفع   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1524000" y="2667000"/>
            <a:ext cx="6400800" cy="175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 smtClean="0">
                <a:solidFill>
                  <a:schemeClr val="tx1"/>
                </a:solidFill>
              </a:rPr>
              <a:t>بطاقة تحمل علامات تجارية عالمية، تستعمل لتسديد المشتريات والسحب النقدي.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3400" y="640691"/>
            <a:ext cx="609600" cy="609600"/>
          </a:xfrm>
          <a:prstGeom prst="rect">
            <a:avLst/>
          </a:prstGeom>
        </p:spPr>
      </p:pic>
      <p:pic>
        <p:nvPicPr>
          <p:cNvPr id="6" name="8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1832520"/>
            <a:ext cx="609600" cy="609600"/>
          </a:xfrm>
          <a:prstGeom prst="rect">
            <a:avLst/>
          </a:prstGeom>
        </p:spPr>
      </p:pic>
      <p:pic>
        <p:nvPicPr>
          <p:cNvPr id="8" name="8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1200" y="3429000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4419600"/>
            <a:ext cx="1972174" cy="17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13" y="381000"/>
            <a:ext cx="44196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ar-BH" b="1" dirty="0" smtClean="0">
                <a:solidFill>
                  <a:schemeClr val="tx1"/>
                </a:solidFill>
              </a:rPr>
              <a:t>أنواع بطاقات الدفع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7870" y="1614844"/>
            <a:ext cx="4120330" cy="1354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Credit Card</a:t>
            </a:r>
            <a:r>
              <a:rPr lang="ar-BH" sz="2800" b="1" u="sng" dirty="0" smtClean="0"/>
              <a:t>بطاقة الإئتمان </a:t>
            </a:r>
          </a:p>
          <a:p>
            <a:pPr algn="r"/>
            <a:r>
              <a:rPr lang="ar-BH" b="1" dirty="0" smtClean="0"/>
              <a:t>تصدر البطاقات عن طرق البنوك أو الشركات المالية، وتستعمل في دفع ثمن السلع والخدمات </a:t>
            </a:r>
            <a:r>
              <a:rPr lang="ar-BH" b="1" dirty="0"/>
              <a:t>و</a:t>
            </a:r>
            <a:r>
              <a:rPr lang="ar-BH" b="1" dirty="0" smtClean="0"/>
              <a:t> السحب النقدي كقرض على العميل  بفائدة.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676400"/>
            <a:ext cx="3733800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u="sng" dirty="0" smtClean="0"/>
              <a:t>بطاقة الخصم المباشر</a:t>
            </a:r>
            <a:r>
              <a:rPr lang="en-US" sz="2400" b="1" u="sng" dirty="0"/>
              <a:t> </a:t>
            </a:r>
            <a:r>
              <a:rPr lang="en-US" sz="2400" b="1" u="sng" dirty="0" smtClean="0"/>
              <a:t>ATM Card</a:t>
            </a:r>
            <a:r>
              <a:rPr lang="ar-BH" sz="2400" b="1" u="sng" dirty="0" smtClean="0"/>
              <a:t> </a:t>
            </a:r>
          </a:p>
          <a:p>
            <a:pPr algn="r"/>
            <a:r>
              <a:rPr lang="ar-BH" b="1" dirty="0" smtClean="0"/>
              <a:t>تصدر عند فتح الحساب المصرفي، وتستعمل في دفع وشراء المشتريات </a:t>
            </a:r>
            <a:r>
              <a:rPr lang="ar-BH" b="1" dirty="0"/>
              <a:t>محليا </a:t>
            </a:r>
            <a:r>
              <a:rPr lang="ar-BH" b="1" dirty="0" smtClean="0"/>
              <a:t>أودوليا</a:t>
            </a:r>
            <a:r>
              <a:rPr lang="ar-BH" dirty="0" smtClean="0"/>
              <a:t> ، </a:t>
            </a:r>
            <a:r>
              <a:rPr lang="ar-BH" b="1" dirty="0" smtClean="0"/>
              <a:t>وتخصم من حساب العميل مباشرة</a:t>
            </a:r>
            <a:r>
              <a:rPr lang="ar-BH" dirty="0" smtClean="0"/>
              <a:t>.</a:t>
            </a:r>
            <a:endParaRPr lang="en-US" dirty="0"/>
          </a:p>
        </p:txBody>
      </p:sp>
      <p:sp>
        <p:nvSpPr>
          <p:cNvPr id="14" name="Explosion 1 13"/>
          <p:cNvSpPr/>
          <p:nvPr/>
        </p:nvSpPr>
        <p:spPr>
          <a:xfrm>
            <a:off x="6513197" y="5045242"/>
            <a:ext cx="1447800" cy="116740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>
                <a:solidFill>
                  <a:schemeClr val="bg1"/>
                </a:solidFill>
              </a:rPr>
              <a:t>السهولة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5210" y="2945302"/>
            <a:ext cx="2590800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/>
              <a:t>المزايا</a:t>
            </a:r>
            <a:endParaRPr lang="en-US" sz="2800" b="1" dirty="0"/>
          </a:p>
        </p:txBody>
      </p:sp>
      <p:sp>
        <p:nvSpPr>
          <p:cNvPr id="16" name="Explosion 1 15"/>
          <p:cNvSpPr/>
          <p:nvPr/>
        </p:nvSpPr>
        <p:spPr>
          <a:xfrm>
            <a:off x="4531442" y="3866748"/>
            <a:ext cx="1752600" cy="113156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الحماية</a:t>
            </a:r>
            <a:r>
              <a:rPr lang="en-GB" b="1" dirty="0" smtClean="0"/>
              <a:t> </a:t>
            </a:r>
            <a:r>
              <a:rPr lang="en-GB" b="1" dirty="0" err="1" smtClean="0"/>
              <a:t>التأمينية</a:t>
            </a:r>
            <a:r>
              <a:rPr lang="en-GB" b="1" dirty="0" smtClean="0"/>
              <a:t> </a:t>
            </a:r>
            <a:endParaRPr lang="en-US" b="1" dirty="0"/>
          </a:p>
        </p:txBody>
      </p:sp>
      <p:sp>
        <p:nvSpPr>
          <p:cNvPr id="17" name="Explosion 1 16"/>
          <p:cNvSpPr/>
          <p:nvPr/>
        </p:nvSpPr>
        <p:spPr>
          <a:xfrm>
            <a:off x="6284042" y="4261270"/>
            <a:ext cx="1219200" cy="990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مريحة</a:t>
            </a:r>
            <a:r>
              <a:rPr lang="en-GB" b="1" dirty="0" smtClean="0"/>
              <a:t> </a:t>
            </a:r>
            <a:endParaRPr lang="en-US" b="1" dirty="0"/>
          </a:p>
        </p:txBody>
      </p:sp>
      <p:sp>
        <p:nvSpPr>
          <p:cNvPr id="18" name="Explosion 1 17"/>
          <p:cNvSpPr/>
          <p:nvPr/>
        </p:nvSpPr>
        <p:spPr>
          <a:xfrm>
            <a:off x="2555158" y="3436661"/>
            <a:ext cx="1994720" cy="165023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تستعمل </a:t>
            </a:r>
            <a:r>
              <a:rPr lang="en-GB" b="1" dirty="0" err="1" smtClean="0"/>
              <a:t>في</a:t>
            </a:r>
            <a:r>
              <a:rPr lang="en-GB" b="1" dirty="0" smtClean="0"/>
              <a:t> </a:t>
            </a:r>
            <a:r>
              <a:rPr lang="en-GB" b="1" dirty="0" err="1" smtClean="0"/>
              <a:t>جمع</a:t>
            </a:r>
            <a:r>
              <a:rPr lang="en-GB" b="1" dirty="0" smtClean="0"/>
              <a:t> </a:t>
            </a:r>
            <a:r>
              <a:rPr lang="en-GB" b="1" dirty="0" err="1" smtClean="0"/>
              <a:t>انحاء</a:t>
            </a:r>
            <a:r>
              <a:rPr lang="en-GB" b="1" dirty="0" smtClean="0"/>
              <a:t> </a:t>
            </a:r>
            <a:r>
              <a:rPr lang="en-GB" b="1" dirty="0" err="1" smtClean="0"/>
              <a:t>العالم</a:t>
            </a:r>
            <a:r>
              <a:rPr lang="en-GB" b="1" dirty="0" smtClean="0"/>
              <a:t> </a:t>
            </a:r>
            <a:endParaRPr lang="en-US" b="1" dirty="0"/>
          </a:p>
        </p:txBody>
      </p:sp>
      <p:sp>
        <p:nvSpPr>
          <p:cNvPr id="19" name="Explosion 1 18"/>
          <p:cNvSpPr/>
          <p:nvPr/>
        </p:nvSpPr>
        <p:spPr>
          <a:xfrm>
            <a:off x="1930810" y="4824347"/>
            <a:ext cx="1828800" cy="117578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الأمان</a:t>
            </a:r>
            <a:endParaRPr lang="en-US" b="1" dirty="0"/>
          </a:p>
        </p:txBody>
      </p:sp>
      <p:sp>
        <p:nvSpPr>
          <p:cNvPr id="21" name="Explosion 1 20"/>
          <p:cNvSpPr/>
          <p:nvPr/>
        </p:nvSpPr>
        <p:spPr>
          <a:xfrm>
            <a:off x="3846917" y="4975812"/>
            <a:ext cx="2258961" cy="12976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 smtClean="0"/>
              <a:t>حدود ائتمانية متنوعة </a:t>
            </a:r>
            <a:r>
              <a:rPr lang="en-GB" b="1" dirty="0" smtClean="0"/>
              <a:t> </a:t>
            </a:r>
            <a:endParaRPr lang="en-US" b="1" dirty="0"/>
          </a:p>
        </p:txBody>
      </p:sp>
      <p:pic>
        <p:nvPicPr>
          <p:cNvPr id="4" name="9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48016" y="821121"/>
            <a:ext cx="609600" cy="609600"/>
          </a:xfrm>
          <a:prstGeom prst="rect">
            <a:avLst/>
          </a:prstGeom>
        </p:spPr>
      </p:pic>
      <p:pic>
        <p:nvPicPr>
          <p:cNvPr id="5" name="9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50573" y="1338808"/>
            <a:ext cx="609600" cy="609600"/>
          </a:xfrm>
          <a:prstGeom prst="rect">
            <a:avLst/>
          </a:prstGeom>
        </p:spPr>
      </p:pic>
      <p:pic>
        <p:nvPicPr>
          <p:cNvPr id="7" name="9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9600" y="2017931"/>
            <a:ext cx="609600" cy="609600"/>
          </a:xfrm>
          <a:prstGeom prst="rect">
            <a:avLst/>
          </a:prstGeom>
        </p:spPr>
      </p:pic>
      <p:pic>
        <p:nvPicPr>
          <p:cNvPr id="8" name="9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47640" y="2902112"/>
            <a:ext cx="609600" cy="609600"/>
          </a:xfrm>
          <a:prstGeom prst="rect">
            <a:avLst/>
          </a:prstGeom>
        </p:spPr>
      </p:pic>
      <p:pic>
        <p:nvPicPr>
          <p:cNvPr id="10" name="9_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5121" y="3863981"/>
            <a:ext cx="609600" cy="609600"/>
          </a:xfrm>
          <a:prstGeom prst="rect">
            <a:avLst/>
          </a:prstGeom>
        </p:spPr>
      </p:pic>
      <p:pic>
        <p:nvPicPr>
          <p:cNvPr id="11" name="9_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74508" y="4418136"/>
            <a:ext cx="609600" cy="609600"/>
          </a:xfrm>
          <a:prstGeom prst="rect">
            <a:avLst/>
          </a:prstGeom>
        </p:spPr>
      </p:pic>
      <p:pic>
        <p:nvPicPr>
          <p:cNvPr id="12" name="9_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32297" y="4473318"/>
            <a:ext cx="609600" cy="609600"/>
          </a:xfrm>
          <a:prstGeom prst="rect">
            <a:avLst/>
          </a:prstGeom>
        </p:spPr>
      </p:pic>
      <p:pic>
        <p:nvPicPr>
          <p:cNvPr id="13" name="9_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11079" y="5448567"/>
            <a:ext cx="609600" cy="609600"/>
          </a:xfrm>
          <a:prstGeom prst="rect">
            <a:avLst/>
          </a:prstGeom>
        </p:spPr>
      </p:pic>
      <p:pic>
        <p:nvPicPr>
          <p:cNvPr id="20" name="9_9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46261" y="5491099"/>
            <a:ext cx="609600" cy="609600"/>
          </a:xfrm>
          <a:prstGeom prst="rect">
            <a:avLst/>
          </a:prstGeom>
        </p:spPr>
      </p:pic>
      <p:pic>
        <p:nvPicPr>
          <p:cNvPr id="22" name="9_10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01799" y="5197313"/>
            <a:ext cx="609600" cy="6096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" y="6324600"/>
            <a:ext cx="90408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9" y="6355555"/>
            <a:ext cx="4676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68567" y="3176078"/>
            <a:ext cx="1738590" cy="1128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0392" y="3020225"/>
            <a:ext cx="2110146" cy="14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2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1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927</TotalTime>
  <Words>467</Words>
  <Application>Microsoft Office PowerPoint</Application>
  <PresentationFormat>On-screen Show (4:3)</PresentationFormat>
  <Paragraphs>97</Paragraphs>
  <Slides>24</Slides>
  <Notes>1</Notes>
  <HiddenSlides>0</HiddenSlides>
  <MMClips>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Equity</vt:lpstr>
      <vt:lpstr>PowerPoint Presentation</vt:lpstr>
      <vt:lpstr>PowerPoint Presentation</vt:lpstr>
      <vt:lpstr>PowerPoint Presentation</vt:lpstr>
      <vt:lpstr>وسائل الدفع الإلكتروني</vt:lpstr>
      <vt:lpstr>وسائل الدفع الإلكتروني</vt:lpstr>
      <vt:lpstr>وسائل الدفع الإلكتروني</vt:lpstr>
      <vt:lpstr>وسائل الدفع الإلكتروني</vt:lpstr>
      <vt:lpstr>وسائل الدفع الإلكتروني</vt:lpstr>
      <vt:lpstr>أنواع بطاقات الدفع </vt:lpstr>
      <vt:lpstr>الشبكة الوطنية للصراف الآلي</vt:lpstr>
      <vt:lpstr>نظام البحرين لمقاصة الشيكات الإلكتروني</vt:lpstr>
      <vt:lpstr>التقويم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مكونات سوق التأمين في مملكة البحرين</dc:title>
  <dc:creator>Amina Alseddiqi</dc:creator>
  <cp:lastModifiedBy>Amina Alseddiqi</cp:lastModifiedBy>
  <cp:revision>131</cp:revision>
  <dcterms:created xsi:type="dcterms:W3CDTF">2020-03-03T05:49:03Z</dcterms:created>
  <dcterms:modified xsi:type="dcterms:W3CDTF">2020-03-11T06:59:45Z</dcterms:modified>
</cp:coreProperties>
</file>