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hadi Ahmed Ali Alnatei" initials="AAAA" lastIdx="2" clrIdx="0">
    <p:extLst>
      <p:ext uri="{19B8F6BF-5375-455C-9EA6-DF929625EA0E}">
        <p15:presenceInfo xmlns:p15="http://schemas.microsoft.com/office/powerpoint/2012/main" userId="S-1-5-21-304698654-929525263-1519392985-230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0E04-8D28-4C6F-9EDB-CB11BC0D8207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FD27-8F9D-44FA-AA35-4746E0B5F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FD27-8F9D-44FA-AA35-4746E0B5F8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FD27-8F9D-44FA-AA35-4746E0B5F8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FD27-8F9D-44FA-AA35-4746E0B5F8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A4F8-B0F3-489C-ADEC-E389D8779C60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04A7-59B1-4D5F-B410-669C13BBB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6788" y="1900939"/>
            <a:ext cx="10823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سوق التعاملات بين البنوك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Inter Bank Market </a:t>
            </a:r>
            <a:endParaRPr lang="ar-BH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36218" t="17379" r="36218" b="14815"/>
          <a:stretch>
            <a:fillRect/>
          </a:stretch>
        </p:blipFill>
        <p:spPr bwMode="auto">
          <a:xfrm rot="20636955">
            <a:off x="540979" y="1919301"/>
            <a:ext cx="3651019" cy="34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srgbClr val="C00000">
                <a:alpha val="2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6203" y="3342807"/>
            <a:ext cx="247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 smtClean="0"/>
              <a:t>بنك 211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0673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5423" y="762000"/>
            <a:ext cx="6152646" cy="1938992"/>
          </a:xfrm>
          <a:prstGeom prst="rect">
            <a:avLst/>
          </a:prstGeom>
          <a:solidFill>
            <a:srgbClr val="E7E208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BH" sz="2400" b="1" dirty="0"/>
              <a:t>4. </a:t>
            </a:r>
            <a:r>
              <a:rPr lang="ar-BH" sz="2400" b="1" dirty="0" smtClean="0"/>
              <a:t>من الأنشطة المصرفية التي تُقدم على المستوى </a:t>
            </a:r>
            <a:r>
              <a:rPr lang="ar-BH" sz="2400" b="1" dirty="0" smtClean="0"/>
              <a:t>الدولي: </a:t>
            </a:r>
            <a:endParaRPr lang="ar-BH" sz="2400" b="1" dirty="0"/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solidFill>
                  <a:srgbClr val="0070C0"/>
                </a:solidFill>
                <a:hlinkClick r:id="rId2" action="ppaction://hlinksldjump"/>
              </a:rPr>
              <a:t>التعامل في المشتقات.</a:t>
            </a:r>
            <a:endParaRPr lang="ar-BH" sz="2400" b="1" dirty="0">
              <a:solidFill>
                <a:srgbClr val="0070C0"/>
              </a:solidFill>
            </a:endParaRPr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solidFill>
                  <a:srgbClr val="0070C0"/>
                </a:solidFill>
                <a:hlinkClick r:id="rId3" action="ppaction://hlinksldjump"/>
              </a:rPr>
              <a:t>تحويل العملات.</a:t>
            </a:r>
            <a:endParaRPr lang="ar-BH" sz="2400" b="1" dirty="0">
              <a:solidFill>
                <a:srgbClr val="0070C0"/>
              </a:solidFill>
            </a:endParaRPr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3" action="ppaction://hlinksldjump"/>
              </a:rPr>
              <a:t>منح القروض الشخصية.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solidFill>
                  <a:srgbClr val="0070C0"/>
                </a:solidFill>
                <a:hlinkClick r:id="rId3" action="ppaction://hlinksldjump"/>
              </a:rPr>
              <a:t>المقاصة بين الشيكات.</a:t>
            </a:r>
            <a:endParaRPr lang="ar-BH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71276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cs typeface="+mj-cs"/>
              </a:rPr>
              <a:t>تمنياتنا لكم بالتوفيق والنجاح</a:t>
            </a:r>
            <a:endParaRPr lang="en-US" sz="2400" b="1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10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514169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662153" y="4745421"/>
            <a:ext cx="2270233" cy="1789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</a:rPr>
              <a:t>Next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14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838201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8296" y="4792717"/>
            <a:ext cx="2535621" cy="1820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Back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0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514169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457200" y="4587768"/>
            <a:ext cx="2506717" cy="20416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11130" y="5356914"/>
            <a:ext cx="88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Next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3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838201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346841" y="4556234"/>
            <a:ext cx="2412125" cy="19549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Back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5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514169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520262" y="4619298"/>
            <a:ext cx="2420007" cy="1962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Next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06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838201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88731" y="4382814"/>
            <a:ext cx="2569779" cy="2159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Back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89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514169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ym typeface="Wingdings"/>
              </a:rPr>
              <a:t>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503456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838201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315311" y="4619297"/>
            <a:ext cx="2506718" cy="2025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Back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7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27819" y="1895271"/>
            <a:ext cx="425334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</a:rPr>
              <a:t>الأهداف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5487" y="2639790"/>
            <a:ext cx="76593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3600" b="1" u="sng" dirty="0" err="1" smtClean="0"/>
              <a:t>يتوقع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من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الطالب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بعد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دراسة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هذ</a:t>
            </a:r>
            <a:r>
              <a:rPr lang="ar-BH" sz="3600" b="1" u="sng" dirty="0" smtClean="0"/>
              <a:t>ا</a:t>
            </a:r>
            <a:r>
              <a:rPr lang="en-GB" sz="3600" b="1" u="sng" dirty="0" smtClean="0"/>
              <a:t> </a:t>
            </a:r>
            <a:r>
              <a:rPr lang="en-GB" sz="3600" b="1" u="sng" dirty="0" err="1" smtClean="0"/>
              <a:t>ال</a:t>
            </a:r>
            <a:r>
              <a:rPr lang="ar-BH" sz="3600" b="1" u="sng" dirty="0" smtClean="0"/>
              <a:t>فصل</a:t>
            </a:r>
            <a:r>
              <a:rPr lang="en-GB" sz="3600" b="1" u="sng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8291" y="3466230"/>
            <a:ext cx="769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 smtClean="0"/>
              <a:t>1. أن يتعرف على أنواع سوق </a:t>
            </a:r>
            <a:r>
              <a:rPr lang="ar-BH" sz="2400" b="1" dirty="0" smtClean="0"/>
              <a:t>البنوك</a:t>
            </a:r>
            <a:r>
              <a:rPr lang="en-GB" sz="2400" b="1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799" y="4008921"/>
            <a:ext cx="47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 smtClean="0"/>
              <a:t>2. أن يقسم السوق من الناحية الجغرافية.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52503" y="4551612"/>
            <a:ext cx="4717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 smtClean="0"/>
              <a:t>3. يعدد أهمية سوق التعاملات في البنوك.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55488" y="5032089"/>
            <a:ext cx="56828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 smtClean="0"/>
              <a:t>4. أن يحصر الأنشطة المصرفية على المستوى الدولي.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877" y="20986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8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0945" y="967016"/>
            <a:ext cx="425334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</a:rPr>
              <a:t>أنواع الأسواق المالية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25" y="740550"/>
            <a:ext cx="5807220" cy="5481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3639" y="1267057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</a:rPr>
              <a:t>سوق النقد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4370" y="3376860"/>
            <a:ext cx="17459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سوق </a:t>
            </a:r>
          </a:p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رأس المال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1021" y="2691438"/>
            <a:ext cx="14302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سوق </a:t>
            </a:r>
          </a:p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تبادل </a:t>
            </a:r>
          </a:p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العملات </a:t>
            </a:r>
          </a:p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الأجنبية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637" y="1817206"/>
            <a:ext cx="299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 smtClean="0">
                <a:solidFill>
                  <a:schemeClr val="bg1"/>
                </a:solidFill>
              </a:rPr>
              <a:t>سوق متخصص في تداول وسائل الائتمان القصير </a:t>
            </a:r>
            <a:r>
              <a:rPr lang="ar-BH" b="1" dirty="0" err="1" smtClean="0">
                <a:solidFill>
                  <a:schemeClr val="bg1"/>
                </a:solidFill>
              </a:rPr>
              <a:t>كالقورض</a:t>
            </a:r>
            <a:r>
              <a:rPr lang="ar-BH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5923" y="4557253"/>
            <a:ext cx="299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 smtClean="0">
                <a:solidFill>
                  <a:schemeClr val="bg1"/>
                </a:solidFill>
              </a:rPr>
              <a:t>سوق تبادل الأسهم والسندات قصير و متوسطة وطويلة الآجل.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54" y="4875006"/>
            <a:ext cx="661202" cy="816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791" y="2381087"/>
            <a:ext cx="856270" cy="778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599" y="5137010"/>
            <a:ext cx="636193" cy="5746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56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0945" y="967016"/>
            <a:ext cx="425334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</a:rPr>
              <a:t>تقسيم السوق جغرافيًا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5923" y="4557253"/>
            <a:ext cx="299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 smtClean="0">
                <a:solidFill>
                  <a:schemeClr val="bg1"/>
                </a:solidFill>
              </a:rPr>
              <a:t>سوق تبادل الأسهم والسندات قصير و متوسطة وطويلة الآجل.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19" y="1320959"/>
            <a:ext cx="4092826" cy="3922292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0" y="1663907"/>
            <a:ext cx="3837482" cy="3365291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</a:rPr>
              <a:t>السوق الأجنبي</a:t>
            </a:r>
          </a:p>
          <a:p>
            <a:pPr algn="ctr"/>
            <a:r>
              <a:rPr lang="ar-BH" sz="2400" b="1" dirty="0" smtClean="0">
                <a:solidFill>
                  <a:schemeClr val="bg1"/>
                </a:solidFill>
              </a:rPr>
              <a:t>تغطي الأسواق الخارجية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7884825" y="1708879"/>
            <a:ext cx="3792513" cy="334280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ar-BH" sz="4000" b="1" dirty="0" smtClean="0">
                <a:solidFill>
                  <a:schemeClr val="bg1"/>
                </a:solidFill>
              </a:rPr>
              <a:t>السوق المحلي</a:t>
            </a:r>
          </a:p>
          <a:p>
            <a:pPr algn="ctr"/>
            <a:r>
              <a:rPr lang="ar-BH" sz="2300" b="1" dirty="0" smtClean="0">
                <a:solidFill>
                  <a:schemeClr val="bg1"/>
                </a:solidFill>
              </a:rPr>
              <a:t>سوق المال  التي تغطي مستوى البلد </a:t>
            </a:r>
            <a:r>
              <a:rPr lang="ar-BH" sz="23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2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64793" y="967016"/>
            <a:ext cx="599949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solidFill>
                  <a:schemeClr val="bg1"/>
                </a:solidFill>
              </a:rPr>
              <a:t>أهمية سوق التعاملات واستعمالاتها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3639" y="1267057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solidFill>
                  <a:schemeClr val="bg1"/>
                </a:solidFill>
              </a:rPr>
              <a:t>سوق النقد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5923" y="4557253"/>
            <a:ext cx="299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 smtClean="0">
                <a:solidFill>
                  <a:schemeClr val="bg1"/>
                </a:solidFill>
              </a:rPr>
              <a:t>سوق تبادل الأسهم والسندات قصير و متوسطة وطويلة الآجل.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84026" y="2608289"/>
            <a:ext cx="9054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BH" sz="3200" b="1" dirty="0" smtClean="0"/>
              <a:t> الإقراض والاقتراض كجزء من عملية إدارة السيولة والربحية.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BH" sz="3200" b="1" dirty="0" smtClean="0"/>
              <a:t> إدارة مخاطر الفائدة وسعر الصرف التي تنشأ من أنشطة البنوك.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BH" sz="3200" b="1" dirty="0" smtClean="0"/>
              <a:t> تحديد سعر الفائدة في التعاملات بين البنوك.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7584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cision 9"/>
          <p:cNvSpPr/>
          <p:nvPr/>
        </p:nvSpPr>
        <p:spPr>
          <a:xfrm>
            <a:off x="2154383" y="290942"/>
            <a:ext cx="3491345" cy="1510146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2- اصدار خطاب الاعتماد والضمان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0" y="2992582"/>
            <a:ext cx="3311236" cy="1925781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6- المشاركة في الاكتتاب لإصدار الأسهم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599207" y="1423280"/>
            <a:ext cx="3422072" cy="1745674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4- تأكيد خطابات الاعتماد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6435434" y="124694"/>
            <a:ext cx="3449782" cy="156556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1- التعاملات بين البنوك المحلية والدولية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8825346" y="3034147"/>
            <a:ext cx="3366654" cy="1842654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5- خصم كتب الاعتماد المؤجلة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8160325" y="1225581"/>
            <a:ext cx="3505201" cy="1828800"/>
          </a:xfrm>
          <a:prstGeom prst="flowChartDecision">
            <a:avLst/>
          </a:prstGeom>
          <a:solidFill>
            <a:srgbClr val="F1F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smtClean="0">
                <a:solidFill>
                  <a:schemeClr val="tx1"/>
                </a:solidFill>
              </a:rPr>
              <a:t>3- المشاركة </a:t>
            </a:r>
            <a:r>
              <a:rPr lang="ar-BH" b="1" dirty="0" smtClean="0">
                <a:solidFill>
                  <a:schemeClr val="tx1"/>
                </a:solidFill>
              </a:rPr>
              <a:t>في منح التسهيلات والقروض الدولية المشتركة وتمويل المشروعات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1115290" y="4281053"/>
            <a:ext cx="3422073" cy="2022765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9- التعامل في المشتقات المالية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4391891" y="4225637"/>
            <a:ext cx="2867891" cy="1731817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8- التعاملات بين البنوك المراسلة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Flowchart: Decision 17"/>
          <p:cNvSpPr/>
          <p:nvPr/>
        </p:nvSpPr>
        <p:spPr>
          <a:xfrm>
            <a:off x="7259781" y="4211782"/>
            <a:ext cx="3546765" cy="2092036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chemeClr val="tx1"/>
                </a:solidFill>
              </a:rPr>
              <a:t>7- تحويل المبالغ على المستوى الدولي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Bevel 18"/>
          <p:cNvSpPr/>
          <p:nvPr/>
        </p:nvSpPr>
        <p:spPr>
          <a:xfrm>
            <a:off x="4260269" y="1904448"/>
            <a:ext cx="3629891" cy="1911928"/>
          </a:xfrm>
          <a:prstGeom prst="bevel">
            <a:avLst>
              <a:gd name="adj" fmla="val 7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/>
              <a:t>الأنشطة المصرفية التي تقدم على المستوى الدولي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9638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ar-BH" b="1" dirty="0" smtClean="0">
                <a:solidFill>
                  <a:schemeClr val="bg1"/>
                </a:solidFill>
              </a:rPr>
              <a:t>التقويم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1688" y="1406239"/>
            <a:ext cx="369524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BH" sz="2400" b="1" dirty="0"/>
              <a:t> اختار الإجابة الصحيحة </a:t>
            </a:r>
            <a:r>
              <a:rPr lang="ar-BH" sz="2400" b="1" dirty="0" smtClean="0"/>
              <a:t>في ما يلي</a:t>
            </a:r>
            <a:r>
              <a:rPr lang="ar-BH" sz="2400" b="1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3406" y="1926896"/>
            <a:ext cx="7819274" cy="1938992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marL="339725" indent="-163513" algn="r" rtl="1"/>
            <a:r>
              <a:rPr lang="ar-BH" sz="2400" b="1" dirty="0"/>
              <a:t>1.   </a:t>
            </a:r>
            <a:r>
              <a:rPr lang="ar-BH" sz="2400" b="1" dirty="0" smtClean="0"/>
              <a:t>السوق الذي يمكن أن يتبادل فيه القروض المتوسطة والطويلة الأجل:</a:t>
            </a:r>
            <a:endParaRPr lang="ar-BH" sz="2400" b="1" dirty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2" action="ppaction://hlinksldjump"/>
              </a:rPr>
              <a:t>سوق النقد.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2" action="ppaction://hlinksldjump"/>
              </a:rPr>
              <a:t>سوق تبادل العملات.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3" action="ppaction://hlinksldjump"/>
              </a:rPr>
              <a:t>سوق رأس المال. 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2" action="ppaction://hlinksldjump"/>
              </a:rPr>
              <a:t>كل ما ذكر صحيح.</a:t>
            </a:r>
            <a:endParaRPr lang="ar-BH" sz="2400" b="1" u="sng" dirty="0">
              <a:solidFill>
                <a:srgbClr val="0070C0"/>
              </a:solidFill>
            </a:endParaRPr>
          </a:p>
        </p:txBody>
      </p:sp>
      <p:sp>
        <p:nvSpPr>
          <p:cNvPr id="11" name="Isosceles Triangle 10">
            <a:hlinkClick r:id="rId4" action="ppaction://hlinksldjump"/>
          </p:cNvPr>
          <p:cNvSpPr/>
          <p:nvPr/>
        </p:nvSpPr>
        <p:spPr>
          <a:xfrm rot="10800000">
            <a:off x="2293407" y="3860972"/>
            <a:ext cx="1479723" cy="17628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22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3741" y="1219200"/>
            <a:ext cx="7819274" cy="1938992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marL="339725" indent="-163513" algn="r" rtl="1"/>
            <a:r>
              <a:rPr lang="ar-BH" sz="2400" b="1" dirty="0"/>
              <a:t>2.   </a:t>
            </a:r>
            <a:r>
              <a:rPr lang="ar-BH" sz="2400" b="1" dirty="0" smtClean="0"/>
              <a:t>يلعب </a:t>
            </a:r>
            <a:r>
              <a:rPr lang="ar-BH" sz="2400" b="1" dirty="0" smtClean="0"/>
              <a:t>دورًا مهمًا </a:t>
            </a:r>
            <a:r>
              <a:rPr lang="ar-BH" sz="2400" b="1" dirty="0" smtClean="0"/>
              <a:t>في الترتيب لعقد الصفقات:</a:t>
            </a:r>
            <a:endParaRPr lang="ar-BH" sz="2400" b="1" dirty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3" action="ppaction://hlinksldjump"/>
              </a:rPr>
              <a:t>البنوك الدولية.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4" action="ppaction://hlinksldjump"/>
              </a:rPr>
              <a:t>السماسرة.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u="sng" dirty="0" smtClean="0">
                <a:solidFill>
                  <a:srgbClr val="0070C0"/>
                </a:solidFill>
                <a:hlinkClick r:id="rId3" action="ppaction://hlinksldjump"/>
              </a:rPr>
              <a:t>المؤسسات المالية.</a:t>
            </a:r>
            <a:endParaRPr lang="ar-BH" sz="2400" b="1" u="sng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solidFill>
                  <a:srgbClr val="0070C0"/>
                </a:solidFill>
                <a:hlinkClick r:id="rId3" action="ppaction://hlinksldjump"/>
              </a:rPr>
              <a:t>البنوك الكبرى.</a:t>
            </a:r>
            <a:endParaRPr lang="ar-BH" sz="2400" b="1" dirty="0">
              <a:solidFill>
                <a:srgbClr val="0070C0"/>
              </a:solidFill>
            </a:endParaRPr>
          </a:p>
        </p:txBody>
      </p:sp>
      <p:sp>
        <p:nvSpPr>
          <p:cNvPr id="5" name="Isosceles Triangle 4">
            <a:hlinkClick r:id="rId5" action="ppaction://hlinksldjump"/>
          </p:cNvPr>
          <p:cNvSpPr/>
          <p:nvPr/>
        </p:nvSpPr>
        <p:spPr>
          <a:xfrm rot="10800000">
            <a:off x="2276200" y="3158192"/>
            <a:ext cx="1479723" cy="17628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1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990600"/>
            <a:ext cx="7819274" cy="1938992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marL="339725" indent="-163513" algn="r" rtl="1"/>
            <a:r>
              <a:rPr lang="ar-BH" sz="2400" b="1" dirty="0"/>
              <a:t>3. من  </a:t>
            </a:r>
            <a:r>
              <a:rPr lang="ar-BH" sz="2400" b="1" dirty="0" smtClean="0"/>
              <a:t>أهمية سوق التعاملات بين </a:t>
            </a:r>
            <a:r>
              <a:rPr lang="ar-BH" sz="2400" b="1" dirty="0" smtClean="0"/>
              <a:t>البنوك:</a:t>
            </a:r>
            <a:endParaRPr lang="ar-BH" sz="2400" b="1" dirty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solidFill>
                  <a:srgbClr val="0070C0"/>
                </a:solidFill>
                <a:hlinkClick r:id="rId2" action="ppaction://hlinksldjump"/>
              </a:rPr>
              <a:t>الإقراض والاقتراض .</a:t>
            </a:r>
            <a:endParaRPr lang="ar-BH" sz="2400" b="1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>
                <a:solidFill>
                  <a:srgbClr val="0070C0"/>
                </a:solidFill>
                <a:hlinkClick r:id="rId3" action="ppaction://hlinksldjump"/>
              </a:rPr>
              <a:t> </a:t>
            </a:r>
            <a:r>
              <a:rPr lang="ar-BH" sz="2400" b="1" dirty="0" smtClean="0">
                <a:solidFill>
                  <a:srgbClr val="0070C0"/>
                </a:solidFill>
                <a:hlinkClick r:id="rId2" action="ppaction://hlinksldjump"/>
              </a:rPr>
              <a:t>إدارة مخاطر الفائدة وسعر الصرف.</a:t>
            </a:r>
            <a:endParaRPr lang="ar-BH" sz="2400" b="1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solidFill>
                  <a:srgbClr val="0070C0"/>
                </a:solidFill>
                <a:hlinkClick r:id="rId2" action="ppaction://hlinksldjump"/>
              </a:rPr>
              <a:t>تحديد سعر الفائدة في تعاملات </a:t>
            </a:r>
            <a:r>
              <a:rPr lang="ar-BH" sz="2400" b="1" dirty="0" smtClean="0">
                <a:solidFill>
                  <a:srgbClr val="0070C0"/>
                </a:solidFill>
                <a:hlinkClick r:id="rId2" action="ppaction://hlinksldjump"/>
              </a:rPr>
              <a:t>البنوك.</a:t>
            </a:r>
            <a:endParaRPr lang="ar-BH" sz="2400" b="1" dirty="0">
              <a:solidFill>
                <a:srgbClr val="0070C0"/>
              </a:solidFill>
            </a:endParaRP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>
                <a:solidFill>
                  <a:srgbClr val="0070C0"/>
                </a:solidFill>
                <a:hlinkClick r:id="rId4" action="ppaction://hlinksldjump"/>
              </a:rPr>
              <a:t>كل ما ذكر صحيح.</a:t>
            </a:r>
            <a:endParaRPr lang="ar-BH" sz="2400" b="1" dirty="0">
              <a:solidFill>
                <a:srgbClr val="0070C0"/>
              </a:solidFill>
            </a:endParaRPr>
          </a:p>
        </p:txBody>
      </p:sp>
      <p:sp>
        <p:nvSpPr>
          <p:cNvPr id="7" name="Isosceles Triangle 6">
            <a:hlinkClick r:id="rId5" action="ppaction://hlinksldjump"/>
          </p:cNvPr>
          <p:cNvSpPr/>
          <p:nvPr/>
        </p:nvSpPr>
        <p:spPr>
          <a:xfrm rot="10800000">
            <a:off x="2133601" y="2956631"/>
            <a:ext cx="1479723" cy="17628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72272"/>
            <a:ext cx="12192000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10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</Template>
  <TotalTime>315</TotalTime>
  <Words>398</Words>
  <Application>Microsoft Office PowerPoint</Application>
  <PresentationFormat>Widescreen</PresentationFormat>
  <Paragraphs>91</Paragraphs>
  <Slides>18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Sultan bold</vt:lpstr>
      <vt:lpstr>Times New Roman</vt:lpstr>
      <vt:lpstr>Wingdings</vt:lpstr>
      <vt:lpstr>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Abdulhadi Ahmed Ali Alnatei</dc:creator>
  <cp:lastModifiedBy>user</cp:lastModifiedBy>
  <cp:revision>131</cp:revision>
  <dcterms:created xsi:type="dcterms:W3CDTF">2020-03-16T08:10:34Z</dcterms:created>
  <dcterms:modified xsi:type="dcterms:W3CDTF">2020-03-28T09:08:11Z</dcterms:modified>
</cp:coreProperties>
</file>