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1"/>
  </p:notesMasterIdLst>
  <p:sldIdLst>
    <p:sldId id="256" r:id="rId2"/>
    <p:sldId id="278" r:id="rId3"/>
    <p:sldId id="281" r:id="rId4"/>
    <p:sldId id="386" r:id="rId5"/>
    <p:sldId id="387" r:id="rId6"/>
    <p:sldId id="388" r:id="rId7"/>
    <p:sldId id="397" r:id="rId8"/>
    <p:sldId id="398" r:id="rId9"/>
    <p:sldId id="392" r:id="rId10"/>
    <p:sldId id="393" r:id="rId11"/>
    <p:sldId id="394" r:id="rId12"/>
    <p:sldId id="395" r:id="rId13"/>
    <p:sldId id="396" r:id="rId14"/>
    <p:sldId id="315" r:id="rId15"/>
    <p:sldId id="316" r:id="rId16"/>
    <p:sldId id="317" r:id="rId17"/>
    <p:sldId id="318" r:id="rId18"/>
    <p:sldId id="319" r:id="rId19"/>
    <p:sldId id="399" r:id="rId20"/>
    <p:sldId id="403" r:id="rId21"/>
    <p:sldId id="401" r:id="rId22"/>
    <p:sldId id="405" r:id="rId23"/>
    <p:sldId id="407" r:id="rId24"/>
    <p:sldId id="321" r:id="rId25"/>
    <p:sldId id="322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400" r:id="rId35"/>
    <p:sldId id="402" r:id="rId36"/>
    <p:sldId id="404" r:id="rId37"/>
    <p:sldId id="406" r:id="rId38"/>
    <p:sldId id="408" r:id="rId39"/>
    <p:sldId id="32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D3C"/>
    <a:srgbClr val="CC66FF"/>
    <a:srgbClr val="9933FF"/>
    <a:srgbClr val="CDDEE6"/>
    <a:srgbClr val="CCECFF"/>
    <a:srgbClr val="89C8A0"/>
    <a:srgbClr val="FEED98"/>
    <a:srgbClr val="FBAC3E"/>
    <a:srgbClr val="00B8D0"/>
    <a:srgbClr val="BCA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2" autoAdjust="0"/>
  </p:normalViewPr>
  <p:slideViewPr>
    <p:cSldViewPr>
      <p:cViewPr varScale="1">
        <p:scale>
          <a:sx n="69" d="100"/>
          <a:sy n="69" d="100"/>
        </p:scale>
        <p:origin x="123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204E3-BA47-4553-AB49-BFD2203EC400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AC69B-6743-4285-BBD1-7CFFDBB36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9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98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954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527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73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50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4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07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1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22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67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4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AC69B-6743-4285-BBD1-7CFFDBB36D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3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273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15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46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1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2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2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7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3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2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9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4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2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1.wav"/><Relationship Id="rId4" Type="http://schemas.openxmlformats.org/officeDocument/2006/relationships/audio" Target="../media/audio6.wav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audio" Target="../media/audio9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slide" Target="slide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5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6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20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26.png"/><Relationship Id="rId4" Type="http://schemas.openxmlformats.org/officeDocument/2006/relationships/slide" Target="slide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slide" Target="slide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24.xml"/><Relationship Id="rId4" Type="http://schemas.openxmlformats.org/officeDocument/2006/relationships/slide" Target="slide2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slide" Target="slide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slide" Target="slide2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39.xml"/><Relationship Id="rId4" Type="http://schemas.openxmlformats.org/officeDocument/2006/relationships/slide" Target="slid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26.png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dunet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6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3.wav"/><Relationship Id="rId4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audio" Target="../media/audio6.wav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7.wav"/><Relationship Id="rId10" Type="http://schemas.openxmlformats.org/officeDocument/2006/relationships/image" Target="../media/image3.png"/><Relationship Id="rId4" Type="http://schemas.openxmlformats.org/officeDocument/2006/relationships/audio" Target="../media/audio8.wav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6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10.wav"/><Relationship Id="rId10" Type="http://schemas.openxmlformats.org/officeDocument/2006/relationships/image" Target="../media/image3.png"/><Relationship Id="rId4" Type="http://schemas.openxmlformats.org/officeDocument/2006/relationships/audio" Target="../media/audio9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6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12.wav"/><Relationship Id="rId10" Type="http://schemas.openxmlformats.org/officeDocument/2006/relationships/image" Target="../media/image3.png"/><Relationship Id="rId4" Type="http://schemas.openxmlformats.org/officeDocument/2006/relationships/audio" Target="../media/audio4.wav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3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audio" Target="../media/audio6.wav"/><Relationship Id="rId4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3.wav"/><Relationship Id="rId4" Type="http://schemas.openxmlformats.org/officeDocument/2006/relationships/audio" Target="../media/audio12.wav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877529" y="170733"/>
            <a:ext cx="7162800" cy="1182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1111" y="3300162"/>
            <a:ext cx="3048000" cy="1077218"/>
          </a:xfrm>
          <a:prstGeom prst="rect">
            <a:avLst/>
          </a:prstGeom>
          <a:solidFill>
            <a:srgbClr val="BCAF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التأمين</a:t>
            </a:r>
          </a:p>
          <a:p>
            <a:pPr algn="ctr"/>
            <a:r>
              <a:rPr lang="ar-BH" sz="32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تام 211 / 802</a:t>
            </a:r>
            <a:endParaRPr 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828800" y="6550223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400" b="1" dirty="0" smtClean="0"/>
              <a:t>الصف</a:t>
            </a:r>
            <a:r>
              <a:rPr lang="ar-BH" sz="1400" dirty="0"/>
              <a:t>:  </a:t>
            </a:r>
            <a:r>
              <a:rPr lang="ar-BH" sz="1400" dirty="0" smtClean="0"/>
              <a:t>الثاني                   </a:t>
            </a:r>
            <a:r>
              <a:rPr lang="ar-BH" sz="1400" b="1" dirty="0"/>
              <a:t>الصفحة</a:t>
            </a:r>
            <a:r>
              <a:rPr lang="ar-BH" sz="1400" dirty="0"/>
              <a:t>: </a:t>
            </a:r>
            <a:r>
              <a:rPr lang="ar-BH" sz="1400" dirty="0" smtClean="0"/>
              <a:t>37-48 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4572000" y="142030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BH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الثامن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خطوات وإجراءات التأمين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00" y="1346016"/>
            <a:ext cx="4829802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0" y="6472310"/>
            <a:ext cx="9130587" cy="385690"/>
            <a:chOff x="-16700" y="6341235"/>
            <a:chExt cx="9130587" cy="385690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-16700" y="6341235"/>
              <a:ext cx="9130586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>
              <a:spLocks/>
            </p:cNvSpPr>
            <p:nvPr/>
          </p:nvSpPr>
          <p:spPr>
            <a:xfrm>
              <a:off x="5317301" y="6345925"/>
              <a:ext cx="3796586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</a:t>
              </a:r>
              <a:r>
                <a:rPr lang="ar-BH" sz="1400" b="1" dirty="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sp>
        <p:nvSpPr>
          <p:cNvPr id="6" name="Shape 189"/>
          <p:cNvSpPr txBox="1">
            <a:spLocks/>
          </p:cNvSpPr>
          <p:nvPr/>
        </p:nvSpPr>
        <p:spPr>
          <a:xfrm>
            <a:off x="7743185" y="1184339"/>
            <a:ext cx="1362215" cy="488200"/>
          </a:xfrm>
          <a:prstGeom prst="rect">
            <a:avLst/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ar-BH" dirty="0">
                <a:solidFill>
                  <a:schemeClr val="bg1"/>
                </a:solidFill>
              </a:rPr>
              <a:t>2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ar-BH" dirty="0">
                <a:solidFill>
                  <a:schemeClr val="bg1"/>
                </a:solidFill>
              </a:rPr>
              <a:t>مثال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hape 189"/>
          <p:cNvSpPr txBox="1">
            <a:spLocks/>
          </p:cNvSpPr>
          <p:nvPr/>
        </p:nvSpPr>
        <p:spPr>
          <a:xfrm>
            <a:off x="5512980" y="1490179"/>
            <a:ext cx="3700247" cy="1303847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Low" rtl="1"/>
            <a:r>
              <a:rPr lang="ar-BH" sz="18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  احسب </a:t>
            </a:r>
            <a:r>
              <a:rPr lang="ar-BH" sz="1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قسط تأمين الطرف الثالث لسيارة </a:t>
            </a:r>
            <a:r>
              <a:rPr lang="ar-BH" sz="18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تعليم سياقة سعة محركها 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 </a:t>
            </a:r>
            <a:r>
              <a:rPr lang="ar-BH" sz="1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 </a:t>
            </a:r>
            <a:r>
              <a:rPr lang="en-US" sz="1800" b="1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CC2200</a:t>
            </a:r>
            <a:r>
              <a:rPr lang="ar-BH" sz="18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 إذا كان مالكها عمره 24 </a:t>
            </a:r>
            <a:r>
              <a:rPr lang="ar-BH" sz="1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سنة.</a:t>
            </a:r>
            <a:endParaRPr lang="en-US" sz="1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PT Bold Heading" panose="02010400000000000000" pitchFamily="2" charset="-78"/>
            </a:endParaRPr>
          </a:p>
        </p:txBody>
      </p:sp>
      <p:sp>
        <p:nvSpPr>
          <p:cNvPr id="9" name="Shape 189"/>
          <p:cNvSpPr txBox="1">
            <a:spLocks/>
          </p:cNvSpPr>
          <p:nvPr/>
        </p:nvSpPr>
        <p:spPr>
          <a:xfrm>
            <a:off x="5673206" y="2980247"/>
            <a:ext cx="3379797" cy="8904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BH" sz="24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القسط الأساسي= </a:t>
            </a:r>
            <a:r>
              <a:rPr lang="ar-BH" sz="2400" b="1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73 </a:t>
            </a:r>
            <a:r>
              <a:rPr lang="ar-BH" sz="24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د.ب</a:t>
            </a:r>
            <a:endParaRPr lang="ar-BH" sz="2400" b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</p:txBody>
      </p:sp>
      <p:sp>
        <p:nvSpPr>
          <p:cNvPr id="19" name="Shape 189"/>
          <p:cNvSpPr txBox="1">
            <a:spLocks/>
          </p:cNvSpPr>
          <p:nvPr/>
        </p:nvSpPr>
        <p:spPr>
          <a:xfrm>
            <a:off x="5641251" y="3986981"/>
            <a:ext cx="3379797" cy="11184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تأمين أقل من 24 سنة:</a:t>
            </a:r>
          </a:p>
          <a:p>
            <a:pPr algn="r" rtl="1"/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73 </a:t>
            </a: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x</a:t>
            </a:r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</a:t>
            </a:r>
            <a:r>
              <a:rPr lang="ar-BH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25% </a:t>
            </a:r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= 18.250 د.ب </a:t>
            </a:r>
            <a:endParaRPr lang="en-US" sz="2400" b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</p:txBody>
      </p:sp>
      <p:sp>
        <p:nvSpPr>
          <p:cNvPr id="21" name="Shape 189"/>
          <p:cNvSpPr txBox="1">
            <a:spLocks/>
          </p:cNvSpPr>
          <p:nvPr/>
        </p:nvSpPr>
        <p:spPr>
          <a:xfrm>
            <a:off x="5281632" y="5309754"/>
            <a:ext cx="3771371" cy="10565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endParaRPr lang="ar-BH" sz="2400" dirty="0" smtClean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  <a:p>
            <a:pPr algn="r" rtl="1"/>
            <a:r>
              <a:rPr lang="ar-BH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مجموع القسط :</a:t>
            </a:r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</a:t>
            </a:r>
          </a:p>
          <a:p>
            <a:pPr algn="r" rtl="1"/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</a:t>
            </a:r>
            <a:r>
              <a:rPr lang="ar-BH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73 + </a:t>
            </a:r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18.250  = </a:t>
            </a:r>
            <a:r>
              <a:rPr lang="ar-BH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91.250 </a:t>
            </a:r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د.ب</a:t>
            </a:r>
            <a:endParaRPr lang="en-US" sz="2400" b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  <a:p>
            <a:pPr algn="r" rtl="1"/>
            <a:endParaRPr lang="ar-BH" sz="2400" b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9709" y="2307883"/>
            <a:ext cx="802858" cy="5300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608" y="-67858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96971" y="6477000"/>
            <a:ext cx="9440971" cy="381000"/>
            <a:chOff x="-1067503" y="6403778"/>
            <a:chExt cx="10246690" cy="381000"/>
          </a:xfrm>
        </p:grpSpPr>
        <p:sp>
          <p:nvSpPr>
            <p:cNvPr id="17" name="Rectangle 16"/>
            <p:cNvSpPr/>
            <p:nvPr/>
          </p:nvSpPr>
          <p:spPr>
            <a:xfrm>
              <a:off x="-1067503" y="6423837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خطوات وإجراءات التأمين.  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745188" y="6403778"/>
              <a:ext cx="9924375" cy="381000"/>
              <a:chOff x="-742224" y="6363096"/>
              <a:chExt cx="9924375" cy="3810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-742224" y="6363096"/>
                <a:ext cx="9924375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4936514" y="6363096"/>
                <a:ext cx="41495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3598" y="5223833"/>
            <a:ext cx="5195637" cy="1200329"/>
          </a:xfrm>
          <a:prstGeom prst="rect">
            <a:avLst/>
          </a:prstGeom>
          <a:gradFill rotWithShape="1">
            <a:gsLst>
              <a:gs pos="0">
                <a:srgbClr val="D6E0E0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12700">
            <a:solidFill>
              <a:srgbClr val="D6E0E0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1000"/>
              </a:spcAft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يضاف إلى قيمة قسط تأمين الطرف الثالث (المسئولية المدنية) النسب الآتية: </a:t>
            </a:r>
            <a:r>
              <a:rPr lang="ar-BH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25% للعمر أقل من 25سنة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-50% للسيارات الرياضية أولمن تسبب في حادث سابق  – 100%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لمن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تسبب في حادث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سابق وأدى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إلى الوفاة او الإصابات الجسمية.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432" y="378203"/>
            <a:ext cx="5057775" cy="4657725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 flipH="1">
            <a:off x="2971800" y="3564701"/>
            <a:ext cx="3329338" cy="214999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495800" y="4800600"/>
            <a:ext cx="3429000" cy="914400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2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9" grpId="0" animBg="1"/>
      <p:bldP spid="19" grpId="0" animBg="1"/>
      <p:bldP spid="2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sp>
        <p:nvSpPr>
          <p:cNvPr id="6" name="Shape 189"/>
          <p:cNvSpPr txBox="1">
            <a:spLocks/>
          </p:cNvSpPr>
          <p:nvPr/>
        </p:nvSpPr>
        <p:spPr>
          <a:xfrm>
            <a:off x="7553209" y="1376930"/>
            <a:ext cx="1590793" cy="510800"/>
          </a:xfrm>
          <a:prstGeom prst="rect">
            <a:avLst/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dirty="0" smtClean="0"/>
              <a:t>3 </a:t>
            </a:r>
            <a:r>
              <a:rPr lang="en-US" dirty="0" smtClean="0"/>
              <a:t> </a:t>
            </a:r>
            <a:r>
              <a:rPr lang="ar-BH" dirty="0"/>
              <a:t>مثال</a:t>
            </a:r>
            <a:endParaRPr lang="en-US" dirty="0"/>
          </a:p>
        </p:txBody>
      </p:sp>
      <p:sp>
        <p:nvSpPr>
          <p:cNvPr id="13" name="Shape 189"/>
          <p:cNvSpPr txBox="1">
            <a:spLocks/>
          </p:cNvSpPr>
          <p:nvPr/>
        </p:nvSpPr>
        <p:spPr>
          <a:xfrm>
            <a:off x="5558353" y="1645865"/>
            <a:ext cx="3585647" cy="1303847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Low" rtl="1"/>
            <a:r>
              <a:rPr lang="ar-BH" sz="18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  احسب </a:t>
            </a:r>
            <a:r>
              <a:rPr lang="ar-BH" sz="1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قسط تأمين الطرف الثالث لدراجة نارية خاصة سعتها </a:t>
            </a:r>
            <a:r>
              <a:rPr lang="en-US" sz="18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CC350</a:t>
            </a:r>
            <a:r>
              <a:rPr lang="ar-BH" sz="1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 تسبب</a:t>
            </a:r>
            <a:r>
              <a:rPr lang="ar-BH" sz="18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ت</a:t>
            </a:r>
            <a:r>
              <a:rPr lang="ar-BH" sz="1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 العام الماضي في حادث. </a:t>
            </a:r>
            <a:endParaRPr lang="en-US" sz="1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PT Bold Heading" panose="02010400000000000000" pitchFamily="2" charset="-78"/>
            </a:endParaRPr>
          </a:p>
        </p:txBody>
      </p:sp>
      <p:sp>
        <p:nvSpPr>
          <p:cNvPr id="9" name="Shape 189"/>
          <p:cNvSpPr txBox="1">
            <a:spLocks/>
          </p:cNvSpPr>
          <p:nvPr/>
        </p:nvSpPr>
        <p:spPr>
          <a:xfrm>
            <a:off x="5550091" y="3149713"/>
            <a:ext cx="3379797" cy="6891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BH" sz="24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القسط الأساسي= 70  د.ب</a:t>
            </a:r>
            <a:endParaRPr lang="ar-BH" sz="2400" b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</p:txBody>
      </p:sp>
      <p:sp>
        <p:nvSpPr>
          <p:cNvPr id="21" name="Shape 189"/>
          <p:cNvSpPr txBox="1">
            <a:spLocks/>
          </p:cNvSpPr>
          <p:nvPr/>
        </p:nvSpPr>
        <p:spPr>
          <a:xfrm>
            <a:off x="4752110" y="5444468"/>
            <a:ext cx="4088373" cy="885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endParaRPr lang="ar-BH" sz="2400" dirty="0" smtClean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  <a:p>
            <a:pPr algn="r" rtl="1"/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مجموع القسط</a:t>
            </a:r>
            <a:r>
              <a:rPr lang="ar-BH" sz="2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=</a:t>
            </a:r>
            <a:r>
              <a:rPr lang="ar-BH" sz="24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</a:t>
            </a:r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70</a:t>
            </a:r>
            <a:r>
              <a:rPr lang="ar-BH" sz="24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</a:t>
            </a:r>
            <a:r>
              <a:rPr lang="ar-BH" sz="2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+ </a:t>
            </a:r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35  = </a:t>
            </a:r>
            <a:r>
              <a:rPr lang="ar-BH" sz="2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105 د.ب</a:t>
            </a:r>
            <a:endParaRPr lang="en-US" sz="2400" b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  <a:p>
            <a:pPr algn="r" rtl="1"/>
            <a:endParaRPr lang="ar-BH" sz="2400" b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698594"/>
              </p:ext>
            </p:extLst>
          </p:nvPr>
        </p:nvGraphicFramePr>
        <p:xfrm>
          <a:off x="0" y="994177"/>
          <a:ext cx="5138142" cy="2420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669">
                  <a:extLst>
                    <a:ext uri="{9D8B030D-6E8A-4147-A177-3AD203B41FA5}">
                      <a16:colId xmlns:a16="http://schemas.microsoft.com/office/drawing/2014/main" val="225226207"/>
                    </a:ext>
                  </a:extLst>
                </a:gridCol>
                <a:gridCol w="859310">
                  <a:extLst>
                    <a:ext uri="{9D8B030D-6E8A-4147-A177-3AD203B41FA5}">
                      <a16:colId xmlns:a16="http://schemas.microsoft.com/office/drawing/2014/main" val="999549048"/>
                    </a:ext>
                  </a:extLst>
                </a:gridCol>
                <a:gridCol w="1051131">
                  <a:extLst>
                    <a:ext uri="{9D8B030D-6E8A-4147-A177-3AD203B41FA5}">
                      <a16:colId xmlns:a16="http://schemas.microsoft.com/office/drawing/2014/main" val="1893856648"/>
                    </a:ext>
                  </a:extLst>
                </a:gridCol>
                <a:gridCol w="966282">
                  <a:extLst>
                    <a:ext uri="{9D8B030D-6E8A-4147-A177-3AD203B41FA5}">
                      <a16:colId xmlns:a16="http://schemas.microsoft.com/office/drawing/2014/main" val="2647017328"/>
                    </a:ext>
                  </a:extLst>
                </a:gridCol>
                <a:gridCol w="674750">
                  <a:extLst>
                    <a:ext uri="{9D8B030D-6E8A-4147-A177-3AD203B41FA5}">
                      <a16:colId xmlns:a16="http://schemas.microsoft.com/office/drawing/2014/main" val="1854771010"/>
                    </a:ext>
                  </a:extLst>
                </a:gridCol>
              </a:tblGrid>
              <a:tr h="247650">
                <a:tc rowSpan="2">
                  <a:txBody>
                    <a:bodyPr/>
                    <a:lstStyle/>
                    <a:p>
                      <a:pPr algn="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Motorcycles </a:t>
                      </a:r>
                      <a:r>
                        <a:rPr lang="ar-BH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BH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الدراجة  النارية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Engine Capacity  (CC) </a:t>
                      </a:r>
                      <a:r>
                        <a:rPr lang="ar-BH" sz="1400">
                          <a:effectLst/>
                        </a:rPr>
                        <a:t> سعة المحرك سي سي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115157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1400" b="1" dirty="0" smtClean="0">
                          <a:effectLst/>
                        </a:rPr>
                        <a:t>أقل </a:t>
                      </a:r>
                      <a:r>
                        <a:rPr lang="ar-BH" sz="1400" b="1" dirty="0">
                          <a:effectLst/>
                        </a:rPr>
                        <a:t>من 250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251  - </a:t>
                      </a:r>
                      <a:r>
                        <a:rPr lang="en-US" sz="1400" b="1" dirty="0" smtClean="0">
                          <a:effectLst/>
                        </a:rPr>
                        <a:t>400</a:t>
                      </a:r>
                      <a:endParaRPr lang="en-US" sz="14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401 – </a:t>
                      </a:r>
                      <a:r>
                        <a:rPr lang="en-US" sz="1400" b="1" dirty="0" smtClean="0">
                          <a:effectLst/>
                        </a:rPr>
                        <a:t>750</a:t>
                      </a:r>
                      <a:endParaRPr lang="en-US" sz="14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1400" b="1" dirty="0" smtClean="0">
                          <a:effectLst/>
                        </a:rPr>
                        <a:t>أكثر</a:t>
                      </a:r>
                      <a:r>
                        <a:rPr lang="ar-BH" sz="1400" b="1" baseline="0" dirty="0" smtClean="0">
                          <a:effectLst/>
                        </a:rPr>
                        <a:t> من</a:t>
                      </a:r>
                      <a:r>
                        <a:rPr lang="ar-BH" sz="1400" b="1" dirty="0" smtClean="0">
                          <a:effectLst/>
                        </a:rPr>
                        <a:t> </a:t>
                      </a:r>
                      <a:r>
                        <a:rPr lang="ar-BH" sz="1400" b="1" dirty="0">
                          <a:effectLst/>
                        </a:rPr>
                        <a:t>750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807314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Private  </a:t>
                      </a:r>
                      <a:r>
                        <a:rPr lang="ar-BH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خاص                   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957055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</a:t>
                      </a:r>
                      <a:r>
                        <a:rPr lang="ar-BH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عام                         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7866749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 flipV="1">
            <a:off x="3124200" y="2286000"/>
            <a:ext cx="2999510" cy="1138657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189"/>
          <p:cNvSpPr txBox="1">
            <a:spLocks/>
          </p:cNvSpPr>
          <p:nvPr/>
        </p:nvSpPr>
        <p:spPr>
          <a:xfrm>
            <a:off x="5453959" y="3916904"/>
            <a:ext cx="3379797" cy="11184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تأمين حوادث سابقة:</a:t>
            </a:r>
          </a:p>
          <a:p>
            <a:pPr algn="r" rtl="1"/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70 </a:t>
            </a: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x</a:t>
            </a:r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</a:t>
            </a:r>
            <a:r>
              <a:rPr lang="ar-BH" sz="2400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50% </a:t>
            </a:r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= 35 د.ب </a:t>
            </a:r>
            <a:endParaRPr lang="en-US" sz="2400" b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390967" y="868973"/>
            <a:ext cx="1405329" cy="96621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96971" y="6477000"/>
            <a:ext cx="9440971" cy="381000"/>
            <a:chOff x="-1067503" y="6403778"/>
            <a:chExt cx="10246690" cy="381000"/>
          </a:xfrm>
        </p:grpSpPr>
        <p:sp>
          <p:nvSpPr>
            <p:cNvPr id="28" name="Rectangle 27"/>
            <p:cNvSpPr/>
            <p:nvPr/>
          </p:nvSpPr>
          <p:spPr>
            <a:xfrm>
              <a:off x="-1067503" y="6423837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خطوات وإجراءات التأمين.  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-745188" y="6403778"/>
              <a:ext cx="9924375" cy="381000"/>
              <a:chOff x="-742224" y="6363096"/>
              <a:chExt cx="9924375" cy="3810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-742224" y="6363096"/>
                <a:ext cx="9924375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/>
              <p:cNvSpPr>
                <a:spLocks/>
              </p:cNvSpPr>
              <p:nvPr/>
            </p:nvSpPr>
            <p:spPr>
              <a:xfrm>
                <a:off x="4936514" y="6363096"/>
                <a:ext cx="41495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36570" y="4166143"/>
            <a:ext cx="5195637" cy="1200329"/>
          </a:xfrm>
          <a:prstGeom prst="rect">
            <a:avLst/>
          </a:prstGeom>
          <a:gradFill rotWithShape="1">
            <a:gsLst>
              <a:gs pos="0">
                <a:srgbClr val="D6E0E0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12700">
            <a:solidFill>
              <a:srgbClr val="D6E0E0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1000"/>
              </a:spcAft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يضاف إلى قيمة قسط تأمين الطرف الثالث (المسئولية المدنية) النسب الآتية: 25%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لعمر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أقل من 25سنة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50 %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للسيارات الرياضية </a:t>
            </a:r>
            <a:r>
              <a:rPr lang="ar-BH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أولمن </a:t>
            </a:r>
            <a:r>
              <a:rPr lang="ar-BH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تسبب في حادث سابق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– 100%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لمن تسبب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حادث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سابق وأدى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إلى الوفاة او الإصابات الجسمية.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569071" y="4565856"/>
            <a:ext cx="4884673" cy="14538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2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9" grpId="0" animBg="1"/>
      <p:bldP spid="21" grpId="0" animBg="1"/>
      <p:bldP spid="20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9"/>
          <p:cNvSpPr txBox="1">
            <a:spLocks/>
          </p:cNvSpPr>
          <p:nvPr/>
        </p:nvSpPr>
        <p:spPr>
          <a:xfrm>
            <a:off x="5298711" y="3388295"/>
            <a:ext cx="3706590" cy="5166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     </a:t>
            </a:r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القسط الأساسي =</a:t>
            </a: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</a:t>
            </a:r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79</a:t>
            </a: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  </a:t>
            </a:r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د.ب </a:t>
            </a:r>
            <a:endParaRPr lang="en" sz="2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sp>
        <p:nvSpPr>
          <p:cNvPr id="6" name="Shape 189"/>
          <p:cNvSpPr txBox="1">
            <a:spLocks/>
          </p:cNvSpPr>
          <p:nvPr/>
        </p:nvSpPr>
        <p:spPr>
          <a:xfrm>
            <a:off x="7635818" y="1767371"/>
            <a:ext cx="1508182" cy="591616"/>
          </a:xfrm>
          <a:prstGeom prst="rect">
            <a:avLst/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dirty="0"/>
              <a:t> </a:t>
            </a:r>
            <a:r>
              <a:rPr lang="en-US" dirty="0"/>
              <a:t> </a:t>
            </a:r>
            <a:r>
              <a:rPr lang="ar-BH" dirty="0"/>
              <a:t>مثال 1</a:t>
            </a:r>
            <a:endParaRPr lang="en-US" dirty="0"/>
          </a:p>
        </p:txBody>
      </p:sp>
      <p:sp>
        <p:nvSpPr>
          <p:cNvPr id="13" name="Shape 189"/>
          <p:cNvSpPr txBox="1">
            <a:spLocks/>
          </p:cNvSpPr>
          <p:nvPr/>
        </p:nvSpPr>
        <p:spPr>
          <a:xfrm>
            <a:off x="5046522" y="2283488"/>
            <a:ext cx="4245125" cy="113245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rtl="1"/>
            <a:r>
              <a:rPr lang="ar-BH" sz="1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احسب قسط التأمين الشامل بنسبة 1% لحافلة عامة قيمتها 8000 د.ب،  تتسع لـ 12 راكب،</a:t>
            </a:r>
          </a:p>
          <a:p>
            <a:pPr algn="ctr" rtl="1"/>
            <a:r>
              <a:rPr lang="ar-BH" sz="1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 و سعة محركها  </a:t>
            </a:r>
            <a:r>
              <a:rPr lang="ar-BH" sz="28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CC3400</a:t>
            </a:r>
            <a:r>
              <a:rPr lang="ar-BH" sz="28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. </a:t>
            </a:r>
            <a:endParaRPr lang="en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PT Bold Heading" panose="02010400000000000000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94342" y="1205348"/>
            <a:ext cx="3749658" cy="604737"/>
          </a:xfrm>
          <a:prstGeom prst="rect">
            <a:avLst/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b="1" dirty="0"/>
              <a:t>التأمين  </a:t>
            </a:r>
            <a:r>
              <a:rPr lang="ar-BH" b="1" dirty="0" smtClean="0"/>
              <a:t>الشامل</a:t>
            </a:r>
            <a:endParaRPr lang="en-US" b="1" dirty="0"/>
          </a:p>
        </p:txBody>
      </p:sp>
      <p:sp>
        <p:nvSpPr>
          <p:cNvPr id="19" name="Shape 189"/>
          <p:cNvSpPr txBox="1">
            <a:spLocks/>
          </p:cNvSpPr>
          <p:nvPr/>
        </p:nvSpPr>
        <p:spPr>
          <a:xfrm>
            <a:off x="5240457" y="4831873"/>
            <a:ext cx="3676439" cy="651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BH" sz="2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تأمين شامل= 8000×1%=80د.ب </a:t>
            </a:r>
            <a:endParaRPr lang="en" sz="2400" b="1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735" y="1816307"/>
            <a:ext cx="523638" cy="542680"/>
          </a:xfrm>
          <a:prstGeom prst="rect">
            <a:avLst/>
          </a:prstGeom>
        </p:spPr>
      </p:pic>
      <p:sp>
        <p:nvSpPr>
          <p:cNvPr id="16" name="Shape 189"/>
          <p:cNvSpPr txBox="1">
            <a:spLocks/>
          </p:cNvSpPr>
          <p:nvPr/>
        </p:nvSpPr>
        <p:spPr>
          <a:xfrm>
            <a:off x="5283637" y="4030931"/>
            <a:ext cx="3706588" cy="660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BH" sz="2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تأمين الركاب=</a:t>
            </a:r>
            <a:r>
              <a:rPr lang="en-US" sz="2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</a:t>
            </a:r>
            <a:r>
              <a:rPr lang="ar-BH" sz="2400" b="1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12 × 3 = 36 د.ب </a:t>
            </a:r>
            <a:endParaRPr lang="en" sz="2400" b="1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</p:txBody>
      </p:sp>
      <p:sp>
        <p:nvSpPr>
          <p:cNvPr id="22" name="Shape 189"/>
          <p:cNvSpPr txBox="1">
            <a:spLocks/>
          </p:cNvSpPr>
          <p:nvPr/>
        </p:nvSpPr>
        <p:spPr>
          <a:xfrm>
            <a:off x="5305984" y="5593450"/>
            <a:ext cx="3626500" cy="6931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BH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مجموع القسط =</a:t>
            </a:r>
          </a:p>
          <a:p>
            <a:pPr algn="r" rtl="1"/>
            <a:r>
              <a:rPr lang="ar-BH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     </a:t>
            </a:r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79</a:t>
            </a:r>
            <a:r>
              <a:rPr lang="ar-BH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+ </a:t>
            </a:r>
            <a:r>
              <a:rPr lang="ar-BH" sz="2400" b="1" dirty="0" smtClean="0">
                <a:ln w="0"/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36</a:t>
            </a:r>
            <a:r>
              <a:rPr lang="ar-BH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 + </a:t>
            </a:r>
            <a:r>
              <a:rPr lang="ar-BH" sz="2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80</a:t>
            </a:r>
            <a:r>
              <a:rPr lang="ar-BH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= 195  د.ب </a:t>
            </a:r>
            <a:endParaRPr lang="en" sz="24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18874" y="5339283"/>
            <a:ext cx="5310278" cy="774571"/>
          </a:xfrm>
          <a:prstGeom prst="rect">
            <a:avLst/>
          </a:prstGeom>
          <a:gradFill rotWithShape="1">
            <a:gsLst>
              <a:gs pos="0">
                <a:srgbClr val="D6E0E0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12700">
            <a:solidFill>
              <a:srgbClr val="D6E0E0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1000"/>
              </a:spcAft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يضاف مبلغ 3د.ب عن كل مقعد من مقاعد الحافلات عدا السائق.</a:t>
            </a:r>
          </a:p>
          <a:p>
            <a:pPr algn="r" fontAlgn="base">
              <a:spcBef>
                <a:spcPct val="0"/>
              </a:spcBef>
              <a:spcAft>
                <a:spcPts val="1000"/>
              </a:spcAft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يضاف عن التأمين الشامل نسبة1%  إلى 3% من قيمة السيارة.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671267" y="5273250"/>
            <a:ext cx="3959538" cy="50478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191000" y="4466370"/>
            <a:ext cx="2451626" cy="97652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-296971" y="6477000"/>
            <a:ext cx="9440971" cy="381000"/>
            <a:chOff x="-1067503" y="6403778"/>
            <a:chExt cx="10246690" cy="381000"/>
          </a:xfrm>
        </p:grpSpPr>
        <p:sp>
          <p:nvSpPr>
            <p:cNvPr id="25" name="Rectangle 24"/>
            <p:cNvSpPr/>
            <p:nvPr/>
          </p:nvSpPr>
          <p:spPr>
            <a:xfrm>
              <a:off x="-1067503" y="6423837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خطوات وإجراءات التأمين.  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745188" y="6403778"/>
              <a:ext cx="9924375" cy="381000"/>
              <a:chOff x="-742224" y="6363096"/>
              <a:chExt cx="9924375" cy="3810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-742224" y="6363096"/>
                <a:ext cx="9924375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>
                <a:spLocks/>
              </p:cNvSpPr>
              <p:nvPr/>
            </p:nvSpPr>
            <p:spPr>
              <a:xfrm>
                <a:off x="4936514" y="6363096"/>
                <a:ext cx="41495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87" y="170239"/>
            <a:ext cx="5019675" cy="4695825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 flipH="1">
            <a:off x="4062688" y="3593457"/>
            <a:ext cx="2339810" cy="52107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/>
      <p:bldP spid="17" grpId="0" animBg="1"/>
      <p:bldP spid="19" grpId="0" animBg="1"/>
      <p:bldP spid="16" grpId="0" animBg="1"/>
      <p:bldP spid="2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sp>
        <p:nvSpPr>
          <p:cNvPr id="6" name="Shape 189"/>
          <p:cNvSpPr txBox="1">
            <a:spLocks/>
          </p:cNvSpPr>
          <p:nvPr/>
        </p:nvSpPr>
        <p:spPr>
          <a:xfrm>
            <a:off x="7779093" y="1135545"/>
            <a:ext cx="1364907" cy="510800"/>
          </a:xfrm>
          <a:prstGeom prst="rect">
            <a:avLst/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2 </a:t>
            </a:r>
            <a:r>
              <a:rPr lang="ar-BH" dirty="0"/>
              <a:t>مثال</a:t>
            </a:r>
            <a:endParaRPr lang="en-US" dirty="0"/>
          </a:p>
        </p:txBody>
      </p:sp>
      <p:sp>
        <p:nvSpPr>
          <p:cNvPr id="9" name="Shape 189"/>
          <p:cNvSpPr txBox="1">
            <a:spLocks/>
          </p:cNvSpPr>
          <p:nvPr/>
        </p:nvSpPr>
        <p:spPr>
          <a:xfrm>
            <a:off x="5654930" y="2980628"/>
            <a:ext cx="3379797" cy="591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BH" sz="24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القسط الأساسي= </a:t>
            </a:r>
            <a:r>
              <a:rPr lang="en-US" sz="24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119</a:t>
            </a:r>
            <a:r>
              <a:rPr lang="ar-BH" sz="24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 د.ب</a:t>
            </a:r>
            <a:endParaRPr lang="ar-BH" sz="2400" b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</p:txBody>
      </p:sp>
      <p:sp>
        <p:nvSpPr>
          <p:cNvPr id="21" name="Shape 189"/>
          <p:cNvSpPr txBox="1">
            <a:spLocks/>
          </p:cNvSpPr>
          <p:nvPr/>
        </p:nvSpPr>
        <p:spPr>
          <a:xfrm>
            <a:off x="5639506" y="5393984"/>
            <a:ext cx="3444480" cy="10629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endParaRPr lang="ar-BH" sz="2400" dirty="0" smtClean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  <a:p>
            <a:pPr algn="r" rtl="1"/>
            <a:r>
              <a:rPr lang="ar-BH" sz="24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مجموع القسط :</a:t>
            </a:r>
            <a:r>
              <a:rPr lang="ar-BH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</a:t>
            </a:r>
          </a:p>
          <a:p>
            <a:pPr algn="r" rtl="1"/>
            <a:r>
              <a:rPr lang="ar-BH" sz="2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119 + 100  + 20= 239 د.ب</a:t>
            </a:r>
          </a:p>
          <a:p>
            <a:pPr algn="r" rtl="1"/>
            <a:endParaRPr lang="en-US" sz="2400" b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  <a:p>
            <a:pPr algn="r" rtl="1"/>
            <a:endParaRPr lang="ar-BH" sz="2400" b="1" dirty="0" smtClean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39870"/>
              </p:ext>
            </p:extLst>
          </p:nvPr>
        </p:nvGraphicFramePr>
        <p:xfrm>
          <a:off x="101490" y="1565031"/>
          <a:ext cx="5138142" cy="2420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669">
                  <a:extLst>
                    <a:ext uri="{9D8B030D-6E8A-4147-A177-3AD203B41FA5}">
                      <a16:colId xmlns:a16="http://schemas.microsoft.com/office/drawing/2014/main" val="225226207"/>
                    </a:ext>
                  </a:extLst>
                </a:gridCol>
                <a:gridCol w="859310">
                  <a:extLst>
                    <a:ext uri="{9D8B030D-6E8A-4147-A177-3AD203B41FA5}">
                      <a16:colId xmlns:a16="http://schemas.microsoft.com/office/drawing/2014/main" val="999549048"/>
                    </a:ext>
                  </a:extLst>
                </a:gridCol>
                <a:gridCol w="1051131">
                  <a:extLst>
                    <a:ext uri="{9D8B030D-6E8A-4147-A177-3AD203B41FA5}">
                      <a16:colId xmlns:a16="http://schemas.microsoft.com/office/drawing/2014/main" val="1893856648"/>
                    </a:ext>
                  </a:extLst>
                </a:gridCol>
                <a:gridCol w="966282">
                  <a:extLst>
                    <a:ext uri="{9D8B030D-6E8A-4147-A177-3AD203B41FA5}">
                      <a16:colId xmlns:a16="http://schemas.microsoft.com/office/drawing/2014/main" val="2647017328"/>
                    </a:ext>
                  </a:extLst>
                </a:gridCol>
                <a:gridCol w="674750">
                  <a:extLst>
                    <a:ext uri="{9D8B030D-6E8A-4147-A177-3AD203B41FA5}">
                      <a16:colId xmlns:a16="http://schemas.microsoft.com/office/drawing/2014/main" val="1854771010"/>
                    </a:ext>
                  </a:extLst>
                </a:gridCol>
              </a:tblGrid>
              <a:tr h="247650">
                <a:tc rowSpan="2">
                  <a:txBody>
                    <a:bodyPr/>
                    <a:lstStyle/>
                    <a:p>
                      <a:pPr algn="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Motorcycles </a:t>
                      </a:r>
                      <a:r>
                        <a:rPr lang="ar-BH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BH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الدراجة  النارية 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Engine Capacity  (CC) </a:t>
                      </a:r>
                      <a:r>
                        <a:rPr lang="ar-BH" sz="1400" dirty="0">
                          <a:effectLst/>
                        </a:rPr>
                        <a:t> سعة المحرك سي </a:t>
                      </a:r>
                      <a:r>
                        <a:rPr lang="ar-BH" sz="1400" dirty="0" err="1">
                          <a:effectLst/>
                        </a:rPr>
                        <a:t>سي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115157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1400" b="1" dirty="0" smtClean="0">
                          <a:effectLst/>
                        </a:rPr>
                        <a:t>أقل </a:t>
                      </a:r>
                      <a:r>
                        <a:rPr lang="ar-BH" sz="1400" b="1" dirty="0">
                          <a:effectLst/>
                        </a:rPr>
                        <a:t>من 250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251  - 400</a:t>
                      </a:r>
                    </a:p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1400" b="1" dirty="0" smtClean="0">
                          <a:effectLst/>
                        </a:rPr>
                        <a:t> 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401 – </a:t>
                      </a:r>
                      <a:r>
                        <a:rPr lang="en-US" sz="1400" b="1" dirty="0" smtClean="0">
                          <a:effectLst/>
                        </a:rPr>
                        <a:t>750</a:t>
                      </a:r>
                      <a:endParaRPr lang="en-US" sz="14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BH" sz="1400" b="1" dirty="0" smtClean="0">
                          <a:effectLst/>
                        </a:rPr>
                        <a:t>أكثر من </a:t>
                      </a:r>
                      <a:r>
                        <a:rPr lang="ar-BH" sz="1400" b="1" dirty="0">
                          <a:effectLst/>
                        </a:rPr>
                        <a:t>750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807314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Private  </a:t>
                      </a:r>
                      <a:r>
                        <a:rPr lang="ar-BH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خاص                   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957055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</a:t>
                      </a:r>
                      <a:r>
                        <a:rPr lang="ar-BH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عام                          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7866749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4267200" y="3295798"/>
            <a:ext cx="1905000" cy="276814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189"/>
          <p:cNvSpPr txBox="1">
            <a:spLocks/>
          </p:cNvSpPr>
          <p:nvPr/>
        </p:nvSpPr>
        <p:spPr>
          <a:xfrm>
            <a:off x="5639506" y="3619659"/>
            <a:ext cx="3379797" cy="9024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BH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التأمين الشامل:</a:t>
            </a:r>
          </a:p>
          <a:p>
            <a:pPr algn="r" rtl="1"/>
            <a:r>
              <a:rPr lang="ar-BH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4000 </a:t>
            </a:r>
            <a:r>
              <a:rPr lang="en-US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x</a:t>
            </a:r>
            <a:r>
              <a:rPr lang="ar-BH" sz="2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2.5% = 100 د.ب </a:t>
            </a:r>
            <a:endParaRPr lang="en-US" sz="2400" b="1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17598" y="629377"/>
            <a:ext cx="1402002" cy="853574"/>
          </a:xfrm>
          <a:prstGeom prst="rect">
            <a:avLst/>
          </a:prstGeom>
        </p:spPr>
      </p:pic>
      <p:sp>
        <p:nvSpPr>
          <p:cNvPr id="15" name="Shape 189"/>
          <p:cNvSpPr txBox="1">
            <a:spLocks/>
          </p:cNvSpPr>
          <p:nvPr/>
        </p:nvSpPr>
        <p:spPr>
          <a:xfrm>
            <a:off x="5410199" y="1714268"/>
            <a:ext cx="3758839" cy="1132452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justLow" rtl="1"/>
            <a:r>
              <a:rPr lang="ar-BH" sz="1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احسب قسط التأمين الشامل بنسبة 2.5% لدراجة نارية  عامة قيمتها 4000 د.ب، و سعة محركها  </a:t>
            </a:r>
            <a:r>
              <a:rPr lang="ar-BH" sz="28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 CC650</a:t>
            </a:r>
            <a:r>
              <a:rPr lang="ar-BH" sz="28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،</a:t>
            </a:r>
            <a:r>
              <a:rPr lang="ar-BH" sz="1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مع </a:t>
            </a:r>
            <a:r>
              <a:rPr lang="ar-BH" sz="18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إضافة خدمة </a:t>
            </a:r>
            <a:r>
              <a:rPr lang="ar-BH" sz="1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الطريق.</a:t>
            </a:r>
            <a:endParaRPr lang="en" sz="18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PT Bold Heading" panose="02010400000000000000" pitchFamily="2" charset="-78"/>
            </a:endParaRPr>
          </a:p>
        </p:txBody>
      </p:sp>
      <p:sp>
        <p:nvSpPr>
          <p:cNvPr id="18" name="Shape 189"/>
          <p:cNvSpPr txBox="1">
            <a:spLocks/>
          </p:cNvSpPr>
          <p:nvPr/>
        </p:nvSpPr>
        <p:spPr>
          <a:xfrm>
            <a:off x="5642969" y="4631151"/>
            <a:ext cx="3372870" cy="6006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خدمة الطرق = 20 د.ب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00" y="-67623"/>
            <a:ext cx="1646183" cy="126806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-296971" y="6477000"/>
            <a:ext cx="9440971" cy="381000"/>
            <a:chOff x="-1067503" y="6403778"/>
            <a:chExt cx="10246690" cy="381000"/>
          </a:xfrm>
        </p:grpSpPr>
        <p:sp>
          <p:nvSpPr>
            <p:cNvPr id="24" name="Rectangle 23"/>
            <p:cNvSpPr/>
            <p:nvPr/>
          </p:nvSpPr>
          <p:spPr>
            <a:xfrm>
              <a:off x="-1067503" y="6423837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خطوات وإجراءات التأمين.  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-745188" y="6403778"/>
              <a:ext cx="9924375" cy="381000"/>
              <a:chOff x="-742224" y="6363096"/>
              <a:chExt cx="9924375" cy="381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-742224" y="6363096"/>
                <a:ext cx="9924375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>
                <a:spLocks/>
              </p:cNvSpPr>
              <p:nvPr/>
            </p:nvSpPr>
            <p:spPr>
              <a:xfrm>
                <a:off x="4936514" y="6363096"/>
                <a:ext cx="41495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9" name="Rectangle 28"/>
          <p:cNvSpPr/>
          <p:nvPr/>
        </p:nvSpPr>
        <p:spPr>
          <a:xfrm>
            <a:off x="101490" y="4629862"/>
            <a:ext cx="5195637" cy="1200329"/>
          </a:xfrm>
          <a:prstGeom prst="rect">
            <a:avLst/>
          </a:prstGeom>
          <a:gradFill rotWithShape="1">
            <a:gsLst>
              <a:gs pos="0">
                <a:srgbClr val="D6E0E0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12700">
            <a:solidFill>
              <a:srgbClr val="D6E0E0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1000"/>
              </a:spcAft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يضاف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عن التأمين الشامل نسبة من 1% إلى 3% من قيمة السيارة.</a:t>
            </a:r>
          </a:p>
          <a:p>
            <a:pPr algn="r" fontAlgn="base">
              <a:spcBef>
                <a:spcPct val="0"/>
              </a:spcBef>
              <a:spcAft>
                <a:spcPts val="1000"/>
              </a:spcAft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تحتسب 20د.ب . توفير مركبة بديلة خلال فترة التصليح.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658599" y="4979299"/>
            <a:ext cx="1894601" cy="41468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508140" y="4476633"/>
            <a:ext cx="4807060" cy="395634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6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1" grpId="0" animBg="1"/>
      <p:bldP spid="20" grpId="0" animBg="1"/>
      <p:bldP spid="15" grpId="0"/>
      <p:bldP spid="1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40483" y="316055"/>
            <a:ext cx="1530261" cy="868194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ar-BH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 </a:t>
            </a:r>
            <a:endParaRPr lang="en-US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953" y="1315232"/>
            <a:ext cx="874395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تنتهي خطوات وإجراءات التأمين عادة بـ :</a:t>
            </a:r>
          </a:p>
        </p:txBody>
      </p:sp>
      <p:sp>
        <p:nvSpPr>
          <p:cNvPr id="6" name="Flowchart: Terminator 5">
            <a:hlinkClick r:id="rId5" action="ppaction://hlinksldjump"/>
          </p:cNvPr>
          <p:cNvSpPr/>
          <p:nvPr/>
        </p:nvSpPr>
        <p:spPr>
          <a:xfrm>
            <a:off x="2819400" y="2331646"/>
            <a:ext cx="6063645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الكشف والمعاينة.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519320"/>
            <a:ext cx="4424187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اختار الإجابة الصحيحة فقط في ما يلي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5" action="ppaction://hlinksldjump"/>
          </p:cNvPr>
          <p:cNvSpPr/>
          <p:nvPr/>
        </p:nvSpPr>
        <p:spPr>
          <a:xfrm>
            <a:off x="1524001" y="3286925"/>
            <a:ext cx="6403930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قسط التأمين.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5" action="ppaction://hlinksldjump"/>
          </p:cNvPr>
          <p:cNvSpPr/>
          <p:nvPr/>
        </p:nvSpPr>
        <p:spPr>
          <a:xfrm>
            <a:off x="990600" y="4281394"/>
            <a:ext cx="5817323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إصدار وثيقة التأمين.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6" action="ppaction://hlinksldjump"/>
          </p:cNvPr>
          <p:cNvSpPr/>
          <p:nvPr/>
        </p:nvSpPr>
        <p:spPr>
          <a:xfrm>
            <a:off x="1" y="5279392"/>
            <a:ext cx="6182844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تقديم استمارة المطالب.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26527" y="6459829"/>
            <a:ext cx="9763457" cy="381000"/>
            <a:chOff x="-596708" y="6386607"/>
            <a:chExt cx="9763457" cy="381000"/>
          </a:xfrm>
        </p:grpSpPr>
        <p:sp>
          <p:nvSpPr>
            <p:cNvPr id="16" name="Rectangle 15"/>
            <p:cNvSpPr/>
            <p:nvPr/>
          </p:nvSpPr>
          <p:spPr>
            <a:xfrm>
              <a:off x="-596708" y="643846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5442983" y="6345925"/>
                <a:ext cx="36709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2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32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70" y="1292725"/>
            <a:ext cx="9067030" cy="800219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SA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مستند </a:t>
            </a:r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تعده شركات التأمين على هيئة أسئلة،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تملأ من طالب التأمين كإيجاب منه وإقرارا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بصحة الحقائق الجوهرية المتعلقة بموضوع </a:t>
            </a:r>
            <a:r>
              <a:rPr lang="ar-SA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3886200" y="2415311"/>
            <a:ext cx="4920645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تقرير الكشف والمعاينة.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3429000" y="3348488"/>
            <a:ext cx="4146331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وثيقة التأمين.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2209800" y="4311618"/>
            <a:ext cx="4403162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استمارة المطالبة.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668588" y="5351400"/>
            <a:ext cx="3936679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استمارة الطلب.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3" y="23567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584630" y="6462632"/>
            <a:ext cx="9728630" cy="381000"/>
            <a:chOff x="-561881" y="6386607"/>
            <a:chExt cx="9728630" cy="381000"/>
          </a:xfrm>
        </p:grpSpPr>
        <p:sp>
          <p:nvSpPr>
            <p:cNvPr id="14" name="Rectangle 13"/>
            <p:cNvSpPr/>
            <p:nvPr/>
          </p:nvSpPr>
          <p:spPr>
            <a:xfrm>
              <a:off x="-561881" y="6434583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5359713" y="6345925"/>
                <a:ext cx="375417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96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490" y="1221626"/>
            <a:ext cx="874395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3. الهدف من كشف ومعاينة موضوع التأمين :</a:t>
            </a:r>
            <a:endParaRPr lang="en-US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038600" y="1873133"/>
            <a:ext cx="4753265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التأكد من سلامة موضوع التأمين.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2057400" y="2887545"/>
            <a:ext cx="6082649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ملائمة مبلغ التأمين مع موضوع التأمين. 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942490" y="3868118"/>
            <a:ext cx="4705283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تقدير وحساب قسط التأمين.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4" action="ppaction://hlinksldjump"/>
          </p:cNvPr>
          <p:cNvSpPr/>
          <p:nvPr/>
        </p:nvSpPr>
        <p:spPr>
          <a:xfrm>
            <a:off x="0" y="5148210"/>
            <a:ext cx="4701287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كل ما ذكر صحيح.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555652" y="6459829"/>
            <a:ext cx="9692582" cy="381000"/>
            <a:chOff x="-525833" y="6386607"/>
            <a:chExt cx="9692582" cy="381000"/>
          </a:xfrm>
        </p:grpSpPr>
        <p:sp>
          <p:nvSpPr>
            <p:cNvPr id="14" name="Rectangle 13"/>
            <p:cNvSpPr/>
            <p:nvPr/>
          </p:nvSpPr>
          <p:spPr>
            <a:xfrm>
              <a:off x="-525833" y="644779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5393327" y="6345925"/>
                <a:ext cx="3720560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69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153" y="1190801"/>
            <a:ext cx="874395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4. المقابل المالي الذي يلتزم طالب التأمين بدفعه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2908956" y="2132904"/>
            <a:ext cx="6194947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مبلغ التحمّل.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3" action="ppaction://hlinksldjump"/>
          </p:cNvPr>
          <p:cNvSpPr/>
          <p:nvPr/>
        </p:nvSpPr>
        <p:spPr>
          <a:xfrm>
            <a:off x="1524000" y="3111250"/>
            <a:ext cx="7010400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مبلغ التأمين.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4" action="ppaction://hlinksldjump"/>
          </p:cNvPr>
          <p:cNvSpPr/>
          <p:nvPr/>
        </p:nvSpPr>
        <p:spPr>
          <a:xfrm>
            <a:off x="1018800" y="4089596"/>
            <a:ext cx="7129391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قسط التأمين.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419398" y="5060413"/>
            <a:ext cx="6622594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كل ما ذكر صحيح.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4" name="Rectangle 13"/>
            <p:cNvSpPr/>
            <p:nvPr/>
          </p:nvSpPr>
          <p:spPr>
            <a:xfrm>
              <a:off x="-525834" y="6408023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14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0411" y="1167881"/>
            <a:ext cx="8743950" cy="446276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5. يساهم في تخفيف قيمة القسط :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1106400" y="4871164"/>
            <a:ext cx="4899545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عمر المؤمن له.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Flowchart: Terminator 31">
            <a:hlinkClick r:id="rId4" action="ppaction://hlinksldjump"/>
          </p:cNvPr>
          <p:cNvSpPr/>
          <p:nvPr/>
        </p:nvSpPr>
        <p:spPr>
          <a:xfrm>
            <a:off x="2362200" y="2930952"/>
            <a:ext cx="5513736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مبلغ التحمّل.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Flowchart: Terminator 40">
            <a:hlinkClick r:id="rId3" action="ppaction://hlinksldjump"/>
          </p:cNvPr>
          <p:cNvSpPr/>
          <p:nvPr/>
        </p:nvSpPr>
        <p:spPr>
          <a:xfrm>
            <a:off x="1447800" y="3921412"/>
            <a:ext cx="5657056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ج-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الإضافية.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Flowchart: Terminator 41">
            <a:hlinkClick r:id="rId3" action="ppaction://hlinksldjump"/>
          </p:cNvPr>
          <p:cNvSpPr/>
          <p:nvPr/>
        </p:nvSpPr>
        <p:spPr>
          <a:xfrm>
            <a:off x="3556173" y="1981200"/>
            <a:ext cx="4899544" cy="820800"/>
          </a:xfrm>
          <a:prstGeom prst="flowChartTerminator">
            <a:avLst/>
          </a:prstGeom>
          <a:gradFill flip="none" rotWithShape="1">
            <a:gsLst>
              <a:gs pos="0">
                <a:srgbClr val="9933FF">
                  <a:tint val="66000"/>
                  <a:satMod val="160000"/>
                </a:srgbClr>
              </a:gs>
              <a:gs pos="50000">
                <a:srgbClr val="9933FF">
                  <a:tint val="44500"/>
                  <a:satMod val="160000"/>
                </a:srgbClr>
              </a:gs>
              <a:gs pos="100000">
                <a:srgbClr val="9933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C66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مبلغ التأمين.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685800" y="6459829"/>
            <a:ext cx="9822730" cy="381000"/>
            <a:chOff x="-655981" y="6386607"/>
            <a:chExt cx="9822730" cy="381000"/>
          </a:xfrm>
        </p:grpSpPr>
        <p:sp>
          <p:nvSpPr>
            <p:cNvPr id="14" name="Rectangle 13"/>
            <p:cNvSpPr/>
            <p:nvPr/>
          </p:nvSpPr>
          <p:spPr>
            <a:xfrm>
              <a:off x="-655981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5442983" y="6345925"/>
                <a:ext cx="36709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905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7800" y="1231660"/>
            <a:ext cx="3905340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-احسب 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قسط تأمين الطرف الثالث لسيارة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أجرة 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سعة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محركها 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CC2</a:t>
            </a:r>
            <a:r>
              <a:rPr lang="en-US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00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685800" y="6459829"/>
            <a:ext cx="9822730" cy="381000"/>
            <a:chOff x="-655981" y="6386607"/>
            <a:chExt cx="9822730" cy="381000"/>
          </a:xfrm>
        </p:grpSpPr>
        <p:sp>
          <p:nvSpPr>
            <p:cNvPr id="14" name="Rectangle 13"/>
            <p:cNvSpPr/>
            <p:nvPr/>
          </p:nvSpPr>
          <p:spPr>
            <a:xfrm>
              <a:off x="-655981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5442983" y="6345925"/>
                <a:ext cx="36709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" name="Shape 189"/>
          <p:cNvSpPr txBox="1">
            <a:spLocks/>
          </p:cNvSpPr>
          <p:nvPr/>
        </p:nvSpPr>
        <p:spPr>
          <a:xfrm>
            <a:off x="5755390" y="2472915"/>
            <a:ext cx="3300119" cy="1303847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rtl="1"/>
            <a:r>
              <a:rPr lang="ar-BH" sz="1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  </a:t>
            </a:r>
            <a:endParaRPr lang="en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PT Bold Heading" panose="020104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4387" y="1066800"/>
            <a:ext cx="7828360" cy="5234805"/>
            <a:chOff x="224387" y="1066800"/>
            <a:chExt cx="7828360" cy="5234805"/>
          </a:xfrm>
        </p:grpSpPr>
        <p:grpSp>
          <p:nvGrpSpPr>
            <p:cNvPr id="4" name="Group 3"/>
            <p:cNvGrpSpPr/>
            <p:nvPr/>
          </p:nvGrpSpPr>
          <p:grpSpPr>
            <a:xfrm>
              <a:off x="5257800" y="2491802"/>
              <a:ext cx="2794947" cy="3809803"/>
              <a:chOff x="5271655" y="2420475"/>
              <a:chExt cx="2794947" cy="3809803"/>
            </a:xfrm>
          </p:grpSpPr>
          <p:sp>
            <p:nvSpPr>
              <p:cNvPr id="18" name="Flowchart: Terminator 17">
                <a:hlinkClick r:id="rId4" action="ppaction://hlinksldjump"/>
              </p:cNvPr>
              <p:cNvSpPr/>
              <p:nvPr/>
            </p:nvSpPr>
            <p:spPr>
              <a:xfrm>
                <a:off x="5271655" y="5329071"/>
                <a:ext cx="2794947" cy="901207"/>
              </a:xfrm>
              <a:prstGeom prst="flowChartTerminator">
                <a:avLst/>
              </a:prstGeom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ar-BH" sz="2800" b="1" dirty="0" smtClean="0"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أضغط هنا للتحقق من صحة إجابتك. </a:t>
                </a:r>
                <a:endParaRPr lang="en-US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3509" y="2420475"/>
                <a:ext cx="1409700" cy="11049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4387" y="1066800"/>
              <a:ext cx="4804813" cy="4482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583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47800" y="3739566"/>
            <a:ext cx="6527773" cy="1990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</a:pPr>
            <a:r>
              <a:rPr lang="ar-BH" sz="2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400" dirty="0" smtClean="0"/>
              <a:t>يعدد خطوات التأمين</a:t>
            </a:r>
            <a:r>
              <a:rPr lang="ar-SA" sz="2400" dirty="0" smtClean="0"/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</a:pPr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sz="2400" dirty="0" smtClean="0"/>
              <a:t>يرتب خطوات إجراءات التأمين</a:t>
            </a:r>
            <a:r>
              <a:rPr lang="ar-SA" sz="2400" dirty="0" smtClean="0"/>
              <a:t>. 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/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يدرك أهمية </a:t>
            </a:r>
            <a:r>
              <a:rPr lang="ar-BH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كشف ومعاينة موضوع التأمين.</a:t>
            </a:r>
            <a:endParaRPr lang="ar-BH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يحسب قسط تأمين الطرف </a:t>
            </a:r>
            <a:r>
              <a:rPr lang="ar-BH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الثالث</a:t>
            </a:r>
            <a:r>
              <a:rPr lang="ar-BH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BH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5-</a:t>
            </a:r>
            <a:r>
              <a:rPr lang="ar-BH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BH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يقدر قسط </a:t>
            </a:r>
            <a:r>
              <a:rPr lang="ar-BH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وخدمات لتأمين </a:t>
            </a:r>
            <a:r>
              <a:rPr lang="ar-BH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الشامل للمركبات</a:t>
            </a:r>
            <a:r>
              <a:rPr lang="ar-BH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BH" sz="2400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325484" y="6477000"/>
            <a:ext cx="9406587" cy="381000"/>
            <a:chOff x="-1098449" y="6403778"/>
            <a:chExt cx="10209371" cy="381000"/>
          </a:xfrm>
        </p:grpSpPr>
        <p:sp>
          <p:nvSpPr>
            <p:cNvPr id="14" name="Rectangle 13"/>
            <p:cNvSpPr/>
            <p:nvPr/>
          </p:nvSpPr>
          <p:spPr>
            <a:xfrm>
              <a:off x="-1098449" y="6477001"/>
              <a:ext cx="64431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خطوات وإجراءات التأمين.  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-745188" y="6403778"/>
              <a:ext cx="9856110" cy="381000"/>
              <a:chOff x="-742224" y="6363096"/>
              <a:chExt cx="9856110" cy="3810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-742224" y="6380267"/>
                <a:ext cx="985611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>
                <a:spLocks/>
              </p:cNvSpPr>
              <p:nvPr/>
            </p:nvSpPr>
            <p:spPr>
              <a:xfrm>
                <a:off x="4964290" y="6363096"/>
                <a:ext cx="4149594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805913" y="651045"/>
            <a:ext cx="6363538" cy="2749340"/>
            <a:chOff x="1211733" y="1200929"/>
            <a:chExt cx="6363538" cy="274934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1733" y="1200929"/>
              <a:ext cx="6363538" cy="27493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5334000" y="2077935"/>
              <a:ext cx="189675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BH" sz="4400" b="1" dirty="0" smtClean="0">
                  <a:solidFill>
                    <a:schemeClr val="accent6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الأهداف</a:t>
              </a:r>
              <a:endParaRPr lang="en-US" sz="4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89314" y="3277616"/>
              <a:ext cx="600837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2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بعد الانتهاء من هذا الدرس ينبغي أن يكون الطالب قادرًا على أن:</a:t>
              </a:r>
              <a:endParaRPr lang="en-US" sz="2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32444"/>
            <a:ext cx="9152857" cy="1154162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 احسب 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قسط تأمين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المسؤولية المدنية تجاه الغير لدراجة  نارية خاصة، تسبب صاحبها في </a:t>
            </a:r>
          </a:p>
          <a:p>
            <a:pPr algn="r" rtl="1"/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حادث مروي أدى إلى إصابة جسدية لأحد المارة، علما بأن سعة محركها  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CC1000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endParaRPr lang="en" sz="23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685800" y="6459829"/>
            <a:ext cx="9822730" cy="381000"/>
            <a:chOff x="-655981" y="6386607"/>
            <a:chExt cx="9822730" cy="381000"/>
          </a:xfrm>
        </p:grpSpPr>
        <p:sp>
          <p:nvSpPr>
            <p:cNvPr id="14" name="Rectangle 13"/>
            <p:cNvSpPr/>
            <p:nvPr/>
          </p:nvSpPr>
          <p:spPr>
            <a:xfrm>
              <a:off x="-655981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5442983" y="6345925"/>
                <a:ext cx="36709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" name="Shape 189"/>
          <p:cNvSpPr txBox="1">
            <a:spLocks/>
          </p:cNvSpPr>
          <p:nvPr/>
        </p:nvSpPr>
        <p:spPr>
          <a:xfrm>
            <a:off x="5755390" y="2472915"/>
            <a:ext cx="3300119" cy="1303847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rtl="1"/>
            <a:r>
              <a:rPr lang="ar-BH" sz="1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  </a:t>
            </a:r>
            <a:endParaRPr lang="en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PT Bold Heading" panose="02010400000000000000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0524" y="2673046"/>
            <a:ext cx="8680158" cy="3336181"/>
            <a:chOff x="270524" y="2673046"/>
            <a:chExt cx="8680158" cy="3336181"/>
          </a:xfrm>
        </p:grpSpPr>
        <p:sp>
          <p:nvSpPr>
            <p:cNvPr id="18" name="Flowchart: Terminator 17">
              <a:hlinkClick r:id="rId4" action="ppaction://hlinksldjump"/>
            </p:cNvPr>
            <p:cNvSpPr/>
            <p:nvPr/>
          </p:nvSpPr>
          <p:spPr>
            <a:xfrm>
              <a:off x="6155735" y="5108020"/>
              <a:ext cx="2794947" cy="901207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28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هنا للتحقق من صحة إجابتك. </a:t>
              </a:r>
              <a:endPara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852208" y="2673046"/>
              <a:ext cx="1402002" cy="85357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70524" y="4594386"/>
              <a:ext cx="5577653" cy="1200329"/>
            </a:xfrm>
            <a:prstGeom prst="rect">
              <a:avLst/>
            </a:prstGeom>
            <a:gradFill rotWithShape="1">
              <a:gsLst>
                <a:gs pos="0">
                  <a:srgbClr val="D6E0E0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12700">
              <a:solidFill>
                <a:srgbClr val="D6E0E0"/>
              </a:solidFill>
              <a:round/>
              <a:headEnd/>
              <a:tailEnd/>
            </a:ln>
            <a:effectLst>
              <a:outerShdw dist="107763" dir="13500000" sx="75000" sy="75000" algn="tl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يضاف إلى قيمة قسط تأمين الطرف الثالث (المسئولية المدنية) النسب الآتية: 25% للعمر أقل من 25سنة </a:t>
              </a:r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50 % للسيارات الرياضية أولمن تسبب في حادث سابق  – 100% لمن تسبب في حادث </a:t>
              </a:r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سابق وأدى </a:t>
              </a: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إلى الوفاة او الإصابات الجسمية.</a:t>
              </a:r>
              <a:endParaRPr lang="en-US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850" y="2688005"/>
              <a:ext cx="4705350" cy="16772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27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1803" y="1228641"/>
            <a:ext cx="4275127" cy="2215991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8. احسب 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قسط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 الشامل لسيارة تأجير موديل 2021م سعة محركها 2000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CC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، مع إضافة خدمة الطريق والسيارة البديلة خلال التصليح، علما بأن شركة التأمين تحتسب نسبة 1.5% من سعر السيارة وقدره 6000 د.ب كتغطية شاملة.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685800" y="6459829"/>
            <a:ext cx="9822730" cy="381000"/>
            <a:chOff x="-655981" y="6386607"/>
            <a:chExt cx="9822730" cy="381000"/>
          </a:xfrm>
        </p:grpSpPr>
        <p:sp>
          <p:nvSpPr>
            <p:cNvPr id="14" name="Rectangle 13"/>
            <p:cNvSpPr/>
            <p:nvPr/>
          </p:nvSpPr>
          <p:spPr>
            <a:xfrm>
              <a:off x="-655981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5442983" y="6345925"/>
                <a:ext cx="36709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32986" y="217450"/>
            <a:ext cx="8410138" cy="5832715"/>
            <a:chOff x="200708" y="111580"/>
            <a:chExt cx="8410138" cy="5832715"/>
          </a:xfrm>
        </p:grpSpPr>
        <p:sp>
          <p:nvSpPr>
            <p:cNvPr id="18" name="Flowchart: Terminator 17">
              <a:hlinkClick r:id="rId3" action="ppaction://hlinksldjump"/>
            </p:cNvPr>
            <p:cNvSpPr/>
            <p:nvPr/>
          </p:nvSpPr>
          <p:spPr>
            <a:xfrm>
              <a:off x="5815899" y="4586557"/>
              <a:ext cx="2794947" cy="1178269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28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هنا للتحقق من صحة إجابتك. </a:t>
              </a:r>
              <a:endPara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344" y="4743966"/>
              <a:ext cx="5195637" cy="1200329"/>
            </a:xfrm>
            <a:prstGeom prst="rect">
              <a:avLst/>
            </a:prstGeom>
            <a:gradFill rotWithShape="1">
              <a:gsLst>
                <a:gs pos="0">
                  <a:srgbClr val="D6E0E0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12700">
              <a:solidFill>
                <a:srgbClr val="D6E0E0"/>
              </a:solidFill>
              <a:round/>
              <a:headEnd/>
              <a:tailEnd/>
            </a:ln>
            <a:effectLst>
              <a:outerShdw dist="107763" dir="13500000" sx="75000" sy="75000" algn="tl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يضاف </a:t>
              </a:r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عن التأمين الشامل نسبة من 1% إلى 3% من قيمة السيارة.</a:t>
              </a:r>
            </a:p>
            <a:p>
              <a:pPr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يحتسب 10 د.ب خدمة طريق و 20د.ب توفير مركبة بديلة خلال فترة التصليح.</a:t>
              </a:r>
              <a:endParaRPr lang="en-US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708" y="111580"/>
              <a:ext cx="4581525" cy="430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5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1803" y="1228641"/>
            <a:ext cx="4275127" cy="2215991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9. احسب 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قسط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 الشامل لشاحنة سعة محركها 4500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CC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وموديل 2021م، مع إضافة خدمة الطريق خلال التصليح، علما بأن شركة التأمين تحتسب نسبة 3% من سعر الشاحنة وقدرها 6000 د.ب كتغطية شاملة.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685800" y="6459829"/>
            <a:ext cx="9822730" cy="381000"/>
            <a:chOff x="-655981" y="6386607"/>
            <a:chExt cx="9822730" cy="381000"/>
          </a:xfrm>
        </p:grpSpPr>
        <p:sp>
          <p:nvSpPr>
            <p:cNvPr id="14" name="Rectangle 13"/>
            <p:cNvSpPr/>
            <p:nvPr/>
          </p:nvSpPr>
          <p:spPr>
            <a:xfrm>
              <a:off x="-655981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5442983" y="6345925"/>
                <a:ext cx="36709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32986" y="217450"/>
            <a:ext cx="8410138" cy="5832715"/>
            <a:chOff x="200708" y="111580"/>
            <a:chExt cx="8410138" cy="5832715"/>
          </a:xfrm>
        </p:grpSpPr>
        <p:sp>
          <p:nvSpPr>
            <p:cNvPr id="18" name="Flowchart: Terminator 17">
              <a:hlinkClick r:id="rId3" action="ppaction://hlinksldjump"/>
            </p:cNvPr>
            <p:cNvSpPr/>
            <p:nvPr/>
          </p:nvSpPr>
          <p:spPr>
            <a:xfrm>
              <a:off x="5815899" y="4586557"/>
              <a:ext cx="2794947" cy="1178269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28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هنا للتحقق من صحة إجابتك. </a:t>
              </a:r>
              <a:endPara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344" y="4743966"/>
              <a:ext cx="5195637" cy="1200329"/>
            </a:xfrm>
            <a:prstGeom prst="rect">
              <a:avLst/>
            </a:prstGeom>
            <a:gradFill rotWithShape="1">
              <a:gsLst>
                <a:gs pos="0">
                  <a:srgbClr val="D6E0E0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12700">
              <a:solidFill>
                <a:srgbClr val="D6E0E0"/>
              </a:solidFill>
              <a:round/>
              <a:headEnd/>
              <a:tailEnd/>
            </a:ln>
            <a:effectLst>
              <a:outerShdw dist="107763" dir="13500000" sx="75000" sy="75000" algn="tl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يضاف </a:t>
              </a:r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عن التأمين الشامل نسبة من 1% إلى 3% من قيمة السيارة.</a:t>
              </a:r>
            </a:p>
            <a:p>
              <a:pPr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يحتسب 10 د.ب خدمة طريق و 20د.ب توفير مركبة بديلة خلال فترة التصليح.</a:t>
              </a:r>
              <a:endParaRPr lang="en-US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708" y="111580"/>
              <a:ext cx="4581525" cy="430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93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14511" y="1228641"/>
            <a:ext cx="4322419" cy="2569934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algn="r" rtl="1"/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10. احسب </a:t>
            </a:r>
            <a:r>
              <a:rPr lang="ar-BH" sz="23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قسط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تجديد التأمين الشامل بعد  السنة الأولى - بدون حوادث - لحافلة ركاب سعة محركها  3600</a:t>
            </a:r>
            <a:r>
              <a:rPr lang="en-US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CC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موديل 2020م تسع لـ 11 راكب مع السائق، علما بأن شركة التأمين تحتسب نسبة 2% من سعر الحافلة وقدره 5000 د.ب كتغطية </a:t>
            </a:r>
            <a:r>
              <a:rPr lang="ar-BH" sz="23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شاملة مع مبلغ تحمّل 150د.ب.</a:t>
            </a:r>
            <a:endParaRPr lang="ar-BH" sz="23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685800" y="6459829"/>
            <a:ext cx="9822730" cy="381000"/>
            <a:chOff x="-655981" y="6386607"/>
            <a:chExt cx="9822730" cy="381000"/>
          </a:xfrm>
        </p:grpSpPr>
        <p:sp>
          <p:nvSpPr>
            <p:cNvPr id="14" name="Rectangle 13"/>
            <p:cNvSpPr/>
            <p:nvPr/>
          </p:nvSpPr>
          <p:spPr>
            <a:xfrm>
              <a:off x="-655981" y="643904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5442983" y="6345925"/>
                <a:ext cx="36709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32986" y="217450"/>
            <a:ext cx="8827335" cy="5832715"/>
            <a:chOff x="200708" y="111580"/>
            <a:chExt cx="8827335" cy="5832715"/>
          </a:xfrm>
        </p:grpSpPr>
        <p:sp>
          <p:nvSpPr>
            <p:cNvPr id="18" name="Flowchart: Terminator 17">
              <a:hlinkClick r:id="rId3" action="ppaction://hlinksldjump"/>
            </p:cNvPr>
            <p:cNvSpPr/>
            <p:nvPr/>
          </p:nvSpPr>
          <p:spPr>
            <a:xfrm>
              <a:off x="6233096" y="4656575"/>
              <a:ext cx="2794947" cy="1178269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2800" b="1" dirty="0" smtClean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أضغط هنا للتحقق من صحة إجابتك. </a:t>
              </a:r>
              <a:endParaRPr lang="en-US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5344" y="4743966"/>
              <a:ext cx="5997752" cy="1200329"/>
            </a:xfrm>
            <a:prstGeom prst="rect">
              <a:avLst/>
            </a:prstGeom>
            <a:gradFill rotWithShape="1">
              <a:gsLst>
                <a:gs pos="0">
                  <a:srgbClr val="D6E0E0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12700">
              <a:solidFill>
                <a:srgbClr val="D6E0E0"/>
              </a:solidFill>
              <a:round/>
              <a:headEnd/>
              <a:tailEnd/>
            </a:ln>
            <a:effectLst>
              <a:outerShdw dist="107763" dir="13500000" sx="75000" sy="75000" algn="tl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rtl="1" eaLnBrk="0"/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تخصم </a:t>
              </a: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مكافأة عدم حوادث عند التجديد عن قيمة قسط تغطية المسئولية المدنية </a:t>
              </a:r>
              <a:endParaRPr lang="en-US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rtl="1" eaLnBrk="0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فقط الواردة في الجدول أعلاه بدون الإضافات الأخرى بنسبة: 5% بعد السنة </a:t>
              </a:r>
              <a:endParaRPr lang="en-US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rtl="1" eaLnBrk="0"/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الأولى – 10% بعد سنتين -15% بعد 3سنوات -20% بعد السنة </a:t>
              </a:r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الرابعة </a:t>
              </a:r>
              <a:r>
                <a:rPr lang="ar-BH" b="1" dirty="0"/>
                <a:t>فأكثر</a:t>
              </a:r>
              <a:r>
                <a:rPr lang="en-US" b="1" dirty="0"/>
                <a:t>.</a:t>
              </a:r>
              <a:endParaRPr lang="en-US" dirty="0"/>
            </a:p>
            <a:p>
              <a:pPr algn="r" fontAlgn="base">
                <a:spcBef>
                  <a:spcPct val="0"/>
                </a:spcBef>
                <a:spcAft>
                  <a:spcPts val="1000"/>
                </a:spcAft>
              </a:pPr>
              <a:endParaRPr lang="en-US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708" y="111580"/>
              <a:ext cx="4581525" cy="430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03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14400" y="1447800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2" name="Rectangle 11"/>
            <p:cNvSpPr/>
            <p:nvPr/>
          </p:nvSpPr>
          <p:spPr>
            <a:xfrm>
              <a:off x="-525834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442983" y="6345925"/>
                <a:ext cx="36709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47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9" name="Rectangle 8"/>
            <p:cNvSpPr/>
            <p:nvPr/>
          </p:nvSpPr>
          <p:spPr>
            <a:xfrm>
              <a:off x="-525834" y="6425194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36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26847" y="6459829"/>
            <a:ext cx="9663777" cy="381000"/>
            <a:chOff x="-497028" y="6386607"/>
            <a:chExt cx="9663777" cy="381000"/>
          </a:xfrm>
        </p:grpSpPr>
        <p:sp>
          <p:nvSpPr>
            <p:cNvPr id="12" name="Rectangle 11"/>
            <p:cNvSpPr/>
            <p:nvPr/>
          </p:nvSpPr>
          <p:spPr>
            <a:xfrm>
              <a:off x="-497028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44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92656" y="6459829"/>
            <a:ext cx="9729586" cy="381000"/>
            <a:chOff x="-562837" y="6386607"/>
            <a:chExt cx="9729586" cy="381000"/>
          </a:xfrm>
        </p:grpSpPr>
        <p:sp>
          <p:nvSpPr>
            <p:cNvPr id="9" name="Rectangle 8"/>
            <p:cNvSpPr/>
            <p:nvPr/>
          </p:nvSpPr>
          <p:spPr>
            <a:xfrm>
              <a:off x="-562837" y="643078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99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92656" y="6459829"/>
            <a:ext cx="9729586" cy="381000"/>
            <a:chOff x="-562837" y="6386607"/>
            <a:chExt cx="9729586" cy="381000"/>
          </a:xfrm>
        </p:grpSpPr>
        <p:sp>
          <p:nvSpPr>
            <p:cNvPr id="12" name="Rectangle 11"/>
            <p:cNvSpPr/>
            <p:nvPr/>
          </p:nvSpPr>
          <p:spPr>
            <a:xfrm>
              <a:off x="-562837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34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9" name="Rectangle 8"/>
            <p:cNvSpPr/>
            <p:nvPr/>
          </p:nvSpPr>
          <p:spPr>
            <a:xfrm>
              <a:off x="-525834" y="6408023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061983" y="6345925"/>
                <a:ext cx="40519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14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585410" y="193332"/>
            <a:ext cx="3998665" cy="993534"/>
            <a:chOff x="4871183" y="303192"/>
            <a:chExt cx="399866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71183" y="303192"/>
              <a:ext cx="399866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594364" y="559527"/>
              <a:ext cx="20185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خطوات التأمين 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14" name="Left Arrow 13"/>
          <p:cNvSpPr/>
          <p:nvPr/>
        </p:nvSpPr>
        <p:spPr>
          <a:xfrm>
            <a:off x="5811695" y="1564302"/>
            <a:ext cx="2459737" cy="1312592"/>
          </a:xfrm>
          <a:prstGeom prst="leftArrow">
            <a:avLst>
              <a:gd name="adj1" fmla="val 83448"/>
              <a:gd name="adj2" fmla="val 27194"/>
            </a:avLst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</a:rPr>
              <a:t>تقديم الطلب </a:t>
            </a:r>
          </a:p>
        </p:txBody>
      </p:sp>
      <p:sp>
        <p:nvSpPr>
          <p:cNvPr id="50" name="Left Arrow 49"/>
          <p:cNvSpPr/>
          <p:nvPr/>
        </p:nvSpPr>
        <p:spPr>
          <a:xfrm>
            <a:off x="5093472" y="2367819"/>
            <a:ext cx="2459737" cy="1312592"/>
          </a:xfrm>
          <a:prstGeom prst="leftArrow">
            <a:avLst>
              <a:gd name="adj1" fmla="val 83448"/>
              <a:gd name="adj2" fmla="val 27194"/>
            </a:avLst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</a:rPr>
              <a:t>الكشف والمعاينة</a:t>
            </a:r>
            <a:endParaRPr lang="ar-BH" sz="2000" b="1" dirty="0">
              <a:solidFill>
                <a:schemeClr val="tx1"/>
              </a:solidFill>
            </a:endParaRPr>
          </a:p>
        </p:txBody>
      </p:sp>
      <p:sp>
        <p:nvSpPr>
          <p:cNvPr id="51" name="Left Arrow 50"/>
          <p:cNvSpPr/>
          <p:nvPr/>
        </p:nvSpPr>
        <p:spPr>
          <a:xfrm>
            <a:off x="3908604" y="3130745"/>
            <a:ext cx="2879993" cy="1312592"/>
          </a:xfrm>
          <a:prstGeom prst="leftArrow">
            <a:avLst>
              <a:gd name="adj1" fmla="val 83448"/>
              <a:gd name="adj2" fmla="val 27194"/>
            </a:avLst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</a:rPr>
              <a:t>حساب قسط التأمين</a:t>
            </a:r>
            <a:endParaRPr lang="ar-BH" sz="2000" b="1" dirty="0">
              <a:solidFill>
                <a:schemeClr val="tx1"/>
              </a:solidFill>
            </a:endParaRPr>
          </a:p>
        </p:txBody>
      </p:sp>
      <p:sp>
        <p:nvSpPr>
          <p:cNvPr id="52" name="Left Arrow 51"/>
          <p:cNvSpPr/>
          <p:nvPr/>
        </p:nvSpPr>
        <p:spPr>
          <a:xfrm>
            <a:off x="2892842" y="3766680"/>
            <a:ext cx="3023414" cy="1312592"/>
          </a:xfrm>
          <a:prstGeom prst="leftArrow">
            <a:avLst>
              <a:gd name="adj1" fmla="val 83448"/>
              <a:gd name="adj2" fmla="val 27194"/>
            </a:avLst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</a:rPr>
              <a:t>إصدار وثيقة التأمين</a:t>
            </a:r>
            <a:endParaRPr lang="ar-BH" sz="2000" b="1" dirty="0">
              <a:solidFill>
                <a:schemeClr val="tx1"/>
              </a:solidFill>
            </a:endParaRPr>
          </a:p>
        </p:txBody>
      </p:sp>
      <p:sp>
        <p:nvSpPr>
          <p:cNvPr id="53" name="Left Arrow 52"/>
          <p:cNvSpPr/>
          <p:nvPr/>
        </p:nvSpPr>
        <p:spPr>
          <a:xfrm>
            <a:off x="1457933" y="4670120"/>
            <a:ext cx="3023414" cy="1312592"/>
          </a:xfrm>
          <a:prstGeom prst="leftArrow">
            <a:avLst>
              <a:gd name="adj1" fmla="val 83448"/>
              <a:gd name="adj2" fmla="val 27194"/>
            </a:avLst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 smtClean="0">
                <a:solidFill>
                  <a:schemeClr val="tx1"/>
                </a:solidFill>
              </a:rPr>
              <a:t>المطالبة والتعويض</a:t>
            </a:r>
            <a:endParaRPr lang="ar-BH" sz="2000" b="1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75005" y="2165442"/>
            <a:ext cx="2585436" cy="2315684"/>
            <a:chOff x="975005" y="2165442"/>
            <a:chExt cx="2585436" cy="2315684"/>
          </a:xfrm>
        </p:grpSpPr>
        <p:pic>
          <p:nvPicPr>
            <p:cNvPr id="35" name="Picture 34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5" y="3403439"/>
              <a:ext cx="1558312" cy="10776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Picture 5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48828">
              <a:off x="2133737" y="2165442"/>
              <a:ext cx="1426704" cy="11673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304800" y="6494171"/>
            <a:ext cx="9385903" cy="440029"/>
            <a:chOff x="-1076000" y="6420949"/>
            <a:chExt cx="10186922" cy="440029"/>
          </a:xfrm>
        </p:grpSpPr>
        <p:sp>
          <p:nvSpPr>
            <p:cNvPr id="21" name="Rectangle 20"/>
            <p:cNvSpPr/>
            <p:nvPr/>
          </p:nvSpPr>
          <p:spPr>
            <a:xfrm>
              <a:off x="-1076000" y="6423218"/>
              <a:ext cx="64431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خطوات وإجراءات التأمين.  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745188" y="6420949"/>
              <a:ext cx="9856110" cy="440029"/>
              <a:chOff x="-742224" y="6380267"/>
              <a:chExt cx="9856110" cy="440029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-742224" y="6380267"/>
                <a:ext cx="985611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4964292" y="6439296"/>
                <a:ext cx="4149594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56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12" name="Rectangle 11"/>
            <p:cNvSpPr/>
            <p:nvPr/>
          </p:nvSpPr>
          <p:spPr>
            <a:xfrm>
              <a:off x="-525834" y="6435732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138183" y="6345925"/>
                <a:ext cx="39757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902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9" name="Rectangle 8"/>
            <p:cNvSpPr/>
            <p:nvPr/>
          </p:nvSpPr>
          <p:spPr>
            <a:xfrm>
              <a:off x="-525834" y="6423219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92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623616"/>
            <a:ext cx="6830731" cy="3796028"/>
            <a:chOff x="685800" y="1623616"/>
            <a:chExt cx="6830731" cy="3796028"/>
          </a:xfrm>
        </p:grpSpPr>
        <p:sp>
          <p:nvSpPr>
            <p:cNvPr id="10" name="Smiley Face 9"/>
            <p:cNvSpPr/>
            <p:nvPr/>
          </p:nvSpPr>
          <p:spPr>
            <a:xfrm>
              <a:off x="962269" y="1623616"/>
              <a:ext cx="2466731" cy="2139293"/>
            </a:xfrm>
            <a:prstGeom prst="smileyFace">
              <a:avLst>
                <a:gd name="adj" fmla="val 4653"/>
              </a:avLst>
            </a:prstGeom>
            <a:solidFill>
              <a:srgbClr val="00B050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5800" y="4276644"/>
              <a:ext cx="2743200" cy="1143000"/>
              <a:chOff x="685800" y="4958693"/>
              <a:chExt cx="2743200" cy="1143000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958693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 flipH="1">
                <a:off x="2057400" y="4958693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tx1"/>
                    </a:solidFill>
                  </a:rPr>
                  <a:t>أضغط  على السهم للانتقال إلى السؤال التالي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0" y="2057400"/>
              <a:ext cx="2182531" cy="236919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478357" y="6459829"/>
            <a:ext cx="9615287" cy="381000"/>
            <a:chOff x="-448538" y="6386607"/>
            <a:chExt cx="9615287" cy="381000"/>
          </a:xfrm>
        </p:grpSpPr>
        <p:sp>
          <p:nvSpPr>
            <p:cNvPr id="12" name="Rectangle 11"/>
            <p:cNvSpPr/>
            <p:nvPr/>
          </p:nvSpPr>
          <p:spPr>
            <a:xfrm>
              <a:off x="-448538" y="6452903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5366783" y="6345925"/>
                <a:ext cx="37471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290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6119327" cy="5773163"/>
            <a:chOff x="609600" y="457200"/>
            <a:chExt cx="6119327" cy="5773163"/>
          </a:xfrm>
        </p:grpSpPr>
        <p:sp>
          <p:nvSpPr>
            <p:cNvPr id="5" name="Smiley Face 4"/>
            <p:cNvSpPr/>
            <p:nvPr/>
          </p:nvSpPr>
          <p:spPr>
            <a:xfrm>
              <a:off x="1950098" y="457200"/>
              <a:ext cx="4778829" cy="4209037"/>
            </a:xfrm>
            <a:prstGeom prst="smileyFace">
              <a:avLst>
                <a:gd name="adj" fmla="val -4653"/>
              </a:avLst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ction Button: Back or Previous 7">
              <a:hlinkClick r:id="rId2" action="ppaction://hlinksldjump" highlightClick="1"/>
            </p:cNvPr>
            <p:cNvSpPr/>
            <p:nvPr/>
          </p:nvSpPr>
          <p:spPr>
            <a:xfrm>
              <a:off x="609600" y="5087363"/>
              <a:ext cx="1371600" cy="1143000"/>
            </a:xfrm>
            <a:prstGeom prst="actionButtonBackPrevio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flipH="1">
              <a:off x="1981200" y="5080554"/>
              <a:ext cx="16002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ar-BH" sz="2000" b="1" dirty="0">
                  <a:solidFill>
                    <a:schemeClr val="bg1"/>
                  </a:solidFill>
                </a:rPr>
                <a:t>أضغط على السهم  للرجوع إلى السؤال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555653" y="6459829"/>
            <a:ext cx="9692583" cy="381000"/>
            <a:chOff x="-525834" y="6386607"/>
            <a:chExt cx="9692583" cy="381000"/>
          </a:xfrm>
        </p:grpSpPr>
        <p:sp>
          <p:nvSpPr>
            <p:cNvPr id="9" name="Rectangle 8"/>
            <p:cNvSpPr/>
            <p:nvPr/>
          </p:nvSpPr>
          <p:spPr>
            <a:xfrm>
              <a:off x="-525834" y="6410760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5138183" y="6345925"/>
                <a:ext cx="39757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20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200" y="1684038"/>
            <a:ext cx="8623885" cy="4805315"/>
            <a:chOff x="120601" y="1667019"/>
            <a:chExt cx="8623885" cy="4805315"/>
          </a:xfrm>
        </p:grpSpPr>
        <p:grpSp>
          <p:nvGrpSpPr>
            <p:cNvPr id="7" name="Group 6"/>
            <p:cNvGrpSpPr/>
            <p:nvPr/>
          </p:nvGrpSpPr>
          <p:grpSpPr>
            <a:xfrm>
              <a:off x="120601" y="1667019"/>
              <a:ext cx="3088841" cy="4805315"/>
              <a:chOff x="378797" y="3290635"/>
              <a:chExt cx="3088841" cy="4805315"/>
            </a:xfrm>
          </p:grpSpPr>
          <p:sp>
            <p:nvSpPr>
              <p:cNvPr id="11" name="Smiley Face 10"/>
              <p:cNvSpPr/>
              <p:nvPr/>
            </p:nvSpPr>
            <p:spPr>
              <a:xfrm>
                <a:off x="378797" y="3290635"/>
                <a:ext cx="2211118" cy="2047647"/>
              </a:xfrm>
              <a:prstGeom prst="smileyFace">
                <a:avLst>
                  <a:gd name="adj" fmla="val 4653"/>
                </a:avLst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752837" y="6952950"/>
                <a:ext cx="2714801" cy="1143000"/>
                <a:chOff x="752837" y="7634999"/>
                <a:chExt cx="2714801" cy="1143000"/>
              </a:xfrm>
            </p:grpSpPr>
            <p:sp>
              <p:nvSpPr>
                <p:cNvPr id="14" name="Action Button: Back or Previous 13">
                  <a:hlinkClick r:id="rId3" action="ppaction://hlinksldjump" highlightClick="1"/>
                </p:cNvPr>
                <p:cNvSpPr/>
                <p:nvPr/>
              </p:nvSpPr>
              <p:spPr>
                <a:xfrm>
                  <a:off x="752837" y="7634999"/>
                  <a:ext cx="1371600" cy="1143000"/>
                </a:xfrm>
                <a:prstGeom prst="actionButtonBackPrevious">
                  <a:avLst/>
                </a:prstGeom>
                <a:solidFill>
                  <a:srgbClr val="00B05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Pentagon 14">
                  <a:hlinkClick r:id="rId4" action="ppaction://hlinksldjump"/>
                </p:cNvPr>
                <p:cNvSpPr/>
                <p:nvPr/>
              </p:nvSpPr>
              <p:spPr>
                <a:xfrm flipH="1">
                  <a:off x="2096038" y="7634999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tx1"/>
                      </a:solidFill>
                    </a:rPr>
                    <a:t>أضغط  على السهم للانتقال إلى السؤال التالي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235" y="5338282"/>
                <a:ext cx="1406243" cy="1526514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6016526" y="5329334"/>
              <a:ext cx="2727960" cy="1143000"/>
              <a:chOff x="6854726" y="5370394"/>
              <a:chExt cx="2727960" cy="1143000"/>
            </a:xfrm>
          </p:grpSpPr>
          <p:sp>
            <p:nvSpPr>
              <p:cNvPr id="9" name="Action Button: Back or Previous 8">
                <a:hlinkClick r:id="rId6" action="ppaction://hlinksldjump" highlightClick="1"/>
              </p:cNvPr>
              <p:cNvSpPr/>
              <p:nvPr/>
            </p:nvSpPr>
            <p:spPr>
              <a:xfrm rot="10800000">
                <a:off x="8211086" y="5370394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entagon 9"/>
              <p:cNvSpPr/>
              <p:nvPr/>
            </p:nvSpPr>
            <p:spPr>
              <a:xfrm flipH="1">
                <a:off x="6854726" y="5370394"/>
                <a:ext cx="1371600" cy="1143000"/>
              </a:xfrm>
              <a:prstGeom prst="homePlate">
                <a:avLst>
                  <a:gd name="adj" fmla="val 0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BH" b="1" dirty="0">
                    <a:solidFill>
                      <a:schemeClr val="bg1"/>
                    </a:solidFill>
                  </a:rPr>
                  <a:t>أضغط  على السهم  </a:t>
                </a:r>
                <a:r>
                  <a:rPr lang="ar-BH" b="1" dirty="0" smtClean="0">
                    <a:solidFill>
                      <a:schemeClr val="bg1"/>
                    </a:solidFill>
                  </a:rPr>
                  <a:t>للرجوع إلى السؤال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Rectangle 15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خطوات وإجراءات التأمين.             المقرر: التأمين               تام  211/ 802</a:t>
            </a:r>
            <a:r>
              <a:rPr lang="ar-BH" sz="1200" b="1" dirty="0"/>
              <a:t> </a:t>
            </a:r>
            <a:endParaRPr lang="en-US" sz="12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7356" y="653056"/>
            <a:ext cx="4039323" cy="45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4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خطوات وإجراءات التأمين.             المقرر: التأمين               تام  211/ 802</a:t>
            </a:r>
            <a:r>
              <a:rPr lang="ar-BH" sz="1200" b="1" dirty="0"/>
              <a:t> </a:t>
            </a:r>
            <a:endParaRPr lang="en-US" sz="12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2400" y="17760"/>
            <a:ext cx="8714983" cy="6365656"/>
            <a:chOff x="152400" y="17760"/>
            <a:chExt cx="8714983" cy="6365656"/>
          </a:xfrm>
        </p:grpSpPr>
        <p:grpSp>
          <p:nvGrpSpPr>
            <p:cNvPr id="6" name="Group 5"/>
            <p:cNvGrpSpPr/>
            <p:nvPr/>
          </p:nvGrpSpPr>
          <p:grpSpPr>
            <a:xfrm>
              <a:off x="152400" y="1837593"/>
              <a:ext cx="8558377" cy="4545823"/>
              <a:chOff x="186109" y="1926511"/>
              <a:chExt cx="8558377" cy="454582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86109" y="1926511"/>
                <a:ext cx="3023333" cy="4545823"/>
                <a:chOff x="444305" y="3550127"/>
                <a:chExt cx="3023333" cy="4545823"/>
              </a:xfrm>
            </p:grpSpPr>
            <p:sp>
              <p:nvSpPr>
                <p:cNvPr id="11" name="Smiley Face 10"/>
                <p:cNvSpPr/>
                <p:nvPr/>
              </p:nvSpPr>
              <p:spPr>
                <a:xfrm>
                  <a:off x="444305" y="3550127"/>
                  <a:ext cx="2211118" cy="2047647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00B050"/>
                </a:solidFill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752837" y="6952950"/>
                  <a:ext cx="2714801" cy="1143000"/>
                  <a:chOff x="752837" y="7634999"/>
                  <a:chExt cx="2714801" cy="1143000"/>
                </a:xfrm>
              </p:grpSpPr>
              <p:sp>
                <p:nvSpPr>
                  <p:cNvPr id="14" name="Action Button: Back or Previous 13">
                    <a:hlinkClick r:id="rId4" action="ppaction://hlinksldjump" highlightClick="1"/>
                  </p:cNvPr>
                  <p:cNvSpPr/>
                  <p:nvPr/>
                </p:nvSpPr>
                <p:spPr>
                  <a:xfrm>
                    <a:off x="752837" y="7634999"/>
                    <a:ext cx="1371600" cy="1143000"/>
                  </a:xfrm>
                  <a:prstGeom prst="actionButtonBackPrevious">
                    <a:avLst/>
                  </a:prstGeom>
                  <a:solidFill>
                    <a:srgbClr val="00B050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Pentagon 14">
                    <a:hlinkClick r:id="rId5" action="ppaction://hlinksldjump"/>
                  </p:cNvPr>
                  <p:cNvSpPr/>
                  <p:nvPr/>
                </p:nvSpPr>
                <p:spPr>
                  <a:xfrm flipH="1">
                    <a:off x="2096038" y="7634999"/>
                    <a:ext cx="1371600" cy="1143000"/>
                  </a:xfrm>
                  <a:prstGeom prst="homePlate">
                    <a:avLst>
                      <a:gd name="adj" fmla="val 0"/>
                    </a:avLst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ar-BH" b="1" dirty="0">
                        <a:solidFill>
                          <a:schemeClr val="tx1"/>
                        </a:solidFill>
                      </a:rPr>
                      <a:t>أضغط  على السهم للانتقال إلى السؤال التالي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1236" y="5730028"/>
                  <a:ext cx="1045362" cy="1134768"/>
                </a:xfrm>
                <a:prstGeom prst="rect">
                  <a:avLst/>
                </a:prstGeom>
              </p:spPr>
            </p:pic>
          </p:grpSp>
          <p:grpSp>
            <p:nvGrpSpPr>
              <p:cNvPr id="8" name="Group 7"/>
              <p:cNvGrpSpPr/>
              <p:nvPr/>
            </p:nvGrpSpPr>
            <p:grpSpPr>
              <a:xfrm>
                <a:off x="6016526" y="5329334"/>
                <a:ext cx="2727960" cy="1143000"/>
                <a:chOff x="6854726" y="5370394"/>
                <a:chExt cx="2727960" cy="1143000"/>
              </a:xfrm>
            </p:grpSpPr>
            <p:sp>
              <p:nvSpPr>
                <p:cNvPr id="9" name="Action Button: Back or Previous 8">
                  <a:hlinkClick r:id="rId7" action="ppaction://hlinksldjump" highlightClick="1"/>
                </p:cNvPr>
                <p:cNvSpPr/>
                <p:nvPr/>
              </p:nvSpPr>
              <p:spPr>
                <a:xfrm rot="10800000">
                  <a:off x="8211086" y="5370394"/>
                  <a:ext cx="1371600" cy="1143000"/>
                </a:xfrm>
                <a:prstGeom prst="actionButtonBackPrevious">
                  <a:avLst/>
                </a:prstGeom>
                <a:solidFill>
                  <a:srgbClr val="FF0000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Pentagon 9"/>
                <p:cNvSpPr/>
                <p:nvPr/>
              </p:nvSpPr>
              <p:spPr>
                <a:xfrm flipH="1">
                  <a:off x="6854726" y="5370394"/>
                  <a:ext cx="1371600" cy="1143000"/>
                </a:xfrm>
                <a:prstGeom prst="homePlate">
                  <a:avLst>
                    <a:gd name="adj" fmla="val 0"/>
                  </a:avLst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ar-BH" b="1" dirty="0">
                      <a:solidFill>
                        <a:schemeClr val="bg1"/>
                      </a:solidFill>
                    </a:rPr>
                    <a:t>أضغط  على السهم  </a:t>
                  </a:r>
                  <a:r>
                    <a:rPr lang="ar-BH" b="1" dirty="0" smtClean="0">
                      <a:solidFill>
                        <a:schemeClr val="bg1"/>
                      </a:solidFill>
                    </a:rPr>
                    <a:t>للرجوع إلى السؤال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1808230" y="3945675"/>
              <a:ext cx="7052498" cy="1200329"/>
            </a:xfrm>
            <a:prstGeom prst="rect">
              <a:avLst/>
            </a:prstGeom>
            <a:gradFill rotWithShape="1">
              <a:gsLst>
                <a:gs pos="0">
                  <a:srgbClr val="D6E0E0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12700">
              <a:solidFill>
                <a:srgbClr val="D6E0E0"/>
              </a:solidFill>
              <a:round/>
              <a:headEnd/>
              <a:tailEnd/>
            </a:ln>
            <a:effectLst>
              <a:outerShdw dist="107763" dir="13500000" sx="75000" sy="75000" algn="tl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يضاف إلى قيمة قسط تأمين الطرف الثالث (المسئولية المدنية) النسب الآتية: 25% للعمر أقل من 25سنة </a:t>
              </a:r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</a:t>
              </a: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50 % للسيارات الرياضية أولمن تسبب في حادث سابق  – </a:t>
              </a:r>
              <a:r>
                <a:rPr lang="ar-BH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100% لمن تسبب في حادث </a:t>
              </a:r>
              <a:r>
                <a:rPr lang="ar-BH" b="1" dirty="0" smtClean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سابق وأدى </a:t>
              </a:r>
              <a:r>
                <a:rPr lang="ar-BH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إلى الوفاة او الإصابات الجسمية.</a:t>
              </a:r>
              <a:endParaRPr lang="en-US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95913" y="2010463"/>
              <a:ext cx="467147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Low" rtl="1"/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القسط الأساسي</a:t>
              </a:r>
              <a:r>
                <a:rPr lang="en-US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= 150 د.ب.</a:t>
              </a:r>
            </a:p>
            <a:p>
              <a:pPr algn="justLow" rtl="1"/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justLow" rtl="1"/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قسط الحوادث= 150× 100% = 150 د.ب.</a:t>
              </a:r>
            </a:p>
            <a:p>
              <a:pPr algn="justLow" rtl="1"/>
              <a:endPara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justLow" rtl="1"/>
              <a:r>
                <a: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مجموع  القسط = 150+150= 300 د.ب.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65692" y="17760"/>
              <a:ext cx="4663707" cy="1992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60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خطوات وإجراءات التأمين.             المقرر: التأمين               تام  211/ 802</a:t>
            </a:r>
            <a:r>
              <a:rPr lang="ar-BH" sz="1200" b="1" dirty="0"/>
              <a:t> </a:t>
            </a:r>
            <a:endParaRPr lang="en-US" sz="12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52400" y="315022"/>
            <a:ext cx="8971505" cy="6068394"/>
            <a:chOff x="152400" y="315022"/>
            <a:chExt cx="8971505" cy="6068394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1837593"/>
              <a:ext cx="8971505" cy="4545823"/>
              <a:chOff x="152400" y="1837593"/>
              <a:chExt cx="8971505" cy="454582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52400" y="1837593"/>
                <a:ext cx="8558377" cy="4545823"/>
                <a:chOff x="186109" y="1926511"/>
                <a:chExt cx="8558377" cy="4545823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86109" y="1926511"/>
                  <a:ext cx="3023333" cy="4545823"/>
                  <a:chOff x="444305" y="3550127"/>
                  <a:chExt cx="3023333" cy="4545823"/>
                </a:xfrm>
              </p:grpSpPr>
              <p:sp>
                <p:nvSpPr>
                  <p:cNvPr id="11" name="Smiley Face 10"/>
                  <p:cNvSpPr/>
                  <p:nvPr/>
                </p:nvSpPr>
                <p:spPr>
                  <a:xfrm>
                    <a:off x="444305" y="3550127"/>
                    <a:ext cx="2211118" cy="2047647"/>
                  </a:xfrm>
                  <a:prstGeom prst="smileyFace">
                    <a:avLst>
                      <a:gd name="adj" fmla="val 4653"/>
                    </a:avLst>
                  </a:prstGeom>
                  <a:solidFill>
                    <a:srgbClr val="00B050"/>
                  </a:solidFill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752837" y="6952950"/>
                    <a:ext cx="2714801" cy="1143000"/>
                    <a:chOff x="752837" y="7634999"/>
                    <a:chExt cx="2714801" cy="1143000"/>
                  </a:xfrm>
                </p:grpSpPr>
                <p:sp>
                  <p:nvSpPr>
                    <p:cNvPr id="14" name="Action Button: Back or Previous 13">
                      <a:hlinkClick r:id="rId4" action="ppaction://hlinksldjump" highlightClick="1"/>
                    </p:cNvPr>
                    <p:cNvSpPr/>
                    <p:nvPr/>
                  </p:nvSpPr>
                  <p:spPr>
                    <a:xfrm>
                      <a:off x="752837" y="7634999"/>
                      <a:ext cx="1371600" cy="1143000"/>
                    </a:xfrm>
                    <a:prstGeom prst="actionButtonBackPrevious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Pentagon 14">
                      <a:hlinkClick r:id="rId5" action="ppaction://hlinksldjump"/>
                    </p:cNvPr>
                    <p:cNvSpPr/>
                    <p:nvPr/>
                  </p:nvSpPr>
                  <p:spPr>
                    <a:xfrm flipH="1">
                      <a:off x="2096038" y="7634999"/>
                      <a:ext cx="1371600" cy="1143000"/>
                    </a:xfrm>
                    <a:prstGeom prst="homePlate">
                      <a:avLst>
                        <a:gd name="adj" fmla="val 0"/>
                      </a:avLst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ar-BH" b="1" dirty="0">
                          <a:solidFill>
                            <a:schemeClr val="tx1"/>
                          </a:solidFill>
                        </a:rPr>
                        <a:t>أضغط  على السهم للانتقال إلى </a:t>
                      </a:r>
                      <a:r>
                        <a:rPr lang="ar-BH" b="1" dirty="0" smtClean="0">
                          <a:solidFill>
                            <a:schemeClr val="tx1"/>
                          </a:solidFill>
                        </a:rPr>
                        <a:t>السؤال التالي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81236" y="5730028"/>
                    <a:ext cx="1045362" cy="113476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6016526" y="5329334"/>
                  <a:ext cx="2727960" cy="1143000"/>
                  <a:chOff x="6854726" y="5370394"/>
                  <a:chExt cx="2727960" cy="1143000"/>
                </a:xfrm>
              </p:grpSpPr>
              <p:sp>
                <p:nvSpPr>
                  <p:cNvPr id="9" name="Action Button: Back or Previous 8">
                    <a:hlinkClick r:id="rId7" action="ppaction://hlinksldjump" highlightClick="1"/>
                  </p:cNvPr>
                  <p:cNvSpPr/>
                  <p:nvPr/>
                </p:nvSpPr>
                <p:spPr>
                  <a:xfrm rot="10800000">
                    <a:off x="8211086" y="5370394"/>
                    <a:ext cx="1371600" cy="1143000"/>
                  </a:xfrm>
                  <a:prstGeom prst="actionButtonBackPrevious">
                    <a:avLst/>
                  </a:prstGeom>
                  <a:solidFill>
                    <a:srgbClr val="FF0000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Pentagon 9"/>
                  <p:cNvSpPr/>
                  <p:nvPr/>
                </p:nvSpPr>
                <p:spPr>
                  <a:xfrm flipH="1">
                    <a:off x="6854726" y="5370394"/>
                    <a:ext cx="1371600" cy="1143000"/>
                  </a:xfrm>
                  <a:prstGeom prst="homePlate">
                    <a:avLst>
                      <a:gd name="adj" fmla="val 0"/>
                    </a:avLst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ar-BH" b="1" dirty="0">
                        <a:solidFill>
                          <a:schemeClr val="bg1"/>
                        </a:solidFill>
                      </a:rPr>
                      <a:t>أضغط  على السهم  </a:t>
                    </a:r>
                    <a:r>
                      <a:rPr lang="ar-BH" b="1" dirty="0" smtClean="0">
                        <a:solidFill>
                          <a:schemeClr val="bg1"/>
                        </a:solidFill>
                      </a:rPr>
                      <a:t>للرجوع إلى السؤال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20" name="Rectangle 19"/>
              <p:cNvSpPr/>
              <p:nvPr/>
            </p:nvSpPr>
            <p:spPr>
              <a:xfrm>
                <a:off x="4452435" y="2078659"/>
                <a:ext cx="467147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Low" rtl="1"/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القسط الأساسي</a:t>
                </a:r>
                <a:r>
                  <a:rPr lang="en-US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= 177 د.ب.</a:t>
                </a:r>
              </a:p>
              <a:p>
                <a:pPr algn="justLow" rtl="1"/>
                <a:endPara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justLow" rtl="1"/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قسط الشامل = 6000× 1.5% = 90 د.ب.</a:t>
                </a:r>
              </a:p>
              <a:p>
                <a:pPr algn="justLow" rtl="1"/>
                <a:endPara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justLow" rtl="1"/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مجموع  القسط = 177+90+10+20 = 297 د.ب.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538035" y="4017494"/>
              <a:ext cx="5195637" cy="1200329"/>
            </a:xfrm>
            <a:prstGeom prst="rect">
              <a:avLst/>
            </a:prstGeom>
            <a:gradFill rotWithShape="1">
              <a:gsLst>
                <a:gs pos="0">
                  <a:srgbClr val="D6E0E0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12700">
              <a:solidFill>
                <a:srgbClr val="D6E0E0"/>
              </a:solidFill>
              <a:round/>
              <a:headEnd/>
              <a:tailEnd/>
            </a:ln>
            <a:effectLst>
              <a:outerShdw dist="107763" dir="13500000" sx="75000" sy="75000" algn="tl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يضاف </a:t>
              </a:r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عن التأمين الشامل نسبة من 1% إلى 3% من قيمة السيارة.</a:t>
              </a:r>
            </a:p>
            <a:p>
              <a:pPr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يحتسب 10 د.ب خدمة طريق و 20د.ب توفير مركبة بديلة خلال فترة التصليح.</a:t>
              </a:r>
              <a:endParaRPr lang="en-US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4413" y="315022"/>
              <a:ext cx="3642640" cy="3423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63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خطوات وإجراءات التأمين.             المقرر: التأمين               تام  211/ 802</a:t>
            </a:r>
            <a:r>
              <a:rPr lang="ar-BH" sz="1200" b="1" dirty="0"/>
              <a:t> </a:t>
            </a:r>
            <a:endParaRPr lang="en-US" sz="12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52400" y="315022"/>
            <a:ext cx="8971505" cy="6068394"/>
            <a:chOff x="152400" y="315022"/>
            <a:chExt cx="8971505" cy="6068394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1837593"/>
              <a:ext cx="8971505" cy="4545823"/>
              <a:chOff x="152400" y="1837593"/>
              <a:chExt cx="8971505" cy="454582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52400" y="1837593"/>
                <a:ext cx="8558377" cy="4545823"/>
                <a:chOff x="186109" y="1926511"/>
                <a:chExt cx="8558377" cy="4545823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86109" y="1926511"/>
                  <a:ext cx="3023333" cy="4545823"/>
                  <a:chOff x="444305" y="3550127"/>
                  <a:chExt cx="3023333" cy="4545823"/>
                </a:xfrm>
              </p:grpSpPr>
              <p:sp>
                <p:nvSpPr>
                  <p:cNvPr id="11" name="Smiley Face 10"/>
                  <p:cNvSpPr/>
                  <p:nvPr/>
                </p:nvSpPr>
                <p:spPr>
                  <a:xfrm>
                    <a:off x="444305" y="3550127"/>
                    <a:ext cx="2211118" cy="2047647"/>
                  </a:xfrm>
                  <a:prstGeom prst="smileyFace">
                    <a:avLst>
                      <a:gd name="adj" fmla="val 4653"/>
                    </a:avLst>
                  </a:prstGeom>
                  <a:solidFill>
                    <a:srgbClr val="00B050"/>
                  </a:solidFill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752837" y="6952950"/>
                    <a:ext cx="2714801" cy="1143000"/>
                    <a:chOff x="752837" y="7634999"/>
                    <a:chExt cx="2714801" cy="1143000"/>
                  </a:xfrm>
                </p:grpSpPr>
                <p:sp>
                  <p:nvSpPr>
                    <p:cNvPr id="14" name="Action Button: Back or Previous 13">
                      <a:hlinkClick r:id="rId4" action="ppaction://hlinksldjump" highlightClick="1"/>
                    </p:cNvPr>
                    <p:cNvSpPr/>
                    <p:nvPr/>
                  </p:nvSpPr>
                  <p:spPr>
                    <a:xfrm>
                      <a:off x="752837" y="7634999"/>
                      <a:ext cx="1371600" cy="1143000"/>
                    </a:xfrm>
                    <a:prstGeom prst="actionButtonBackPrevious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Pentagon 14">
                      <a:hlinkClick r:id="rId5" action="ppaction://hlinksldjump"/>
                    </p:cNvPr>
                    <p:cNvSpPr/>
                    <p:nvPr/>
                  </p:nvSpPr>
                  <p:spPr>
                    <a:xfrm flipH="1">
                      <a:off x="2096038" y="7634999"/>
                      <a:ext cx="1371600" cy="1143000"/>
                    </a:xfrm>
                    <a:prstGeom prst="homePlate">
                      <a:avLst>
                        <a:gd name="adj" fmla="val 0"/>
                      </a:avLst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ar-BH" b="1" dirty="0">
                          <a:solidFill>
                            <a:schemeClr val="tx1"/>
                          </a:solidFill>
                        </a:rPr>
                        <a:t>أضغط  على السهم للانتقال إلى </a:t>
                      </a:r>
                      <a:r>
                        <a:rPr lang="ar-BH" b="1" dirty="0" smtClean="0">
                          <a:solidFill>
                            <a:schemeClr val="tx1"/>
                          </a:solidFill>
                        </a:rPr>
                        <a:t>السؤال التالي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81236" y="5730028"/>
                    <a:ext cx="1045362" cy="113476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6016526" y="5329334"/>
                  <a:ext cx="2727960" cy="1143000"/>
                  <a:chOff x="6854726" y="5370394"/>
                  <a:chExt cx="2727960" cy="1143000"/>
                </a:xfrm>
              </p:grpSpPr>
              <p:sp>
                <p:nvSpPr>
                  <p:cNvPr id="9" name="Action Button: Back or Previous 8">
                    <a:hlinkClick r:id="rId7" action="ppaction://hlinksldjump" highlightClick="1"/>
                  </p:cNvPr>
                  <p:cNvSpPr/>
                  <p:nvPr/>
                </p:nvSpPr>
                <p:spPr>
                  <a:xfrm rot="10800000">
                    <a:off x="8211086" y="5370394"/>
                    <a:ext cx="1371600" cy="1143000"/>
                  </a:xfrm>
                  <a:prstGeom prst="actionButtonBackPrevious">
                    <a:avLst/>
                  </a:prstGeom>
                  <a:solidFill>
                    <a:srgbClr val="FF0000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Pentagon 9"/>
                  <p:cNvSpPr/>
                  <p:nvPr/>
                </p:nvSpPr>
                <p:spPr>
                  <a:xfrm flipH="1">
                    <a:off x="6854726" y="5370394"/>
                    <a:ext cx="1371600" cy="1143000"/>
                  </a:xfrm>
                  <a:prstGeom prst="homePlate">
                    <a:avLst>
                      <a:gd name="adj" fmla="val 0"/>
                    </a:avLst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ar-BH" b="1" dirty="0">
                        <a:solidFill>
                          <a:schemeClr val="bg1"/>
                        </a:solidFill>
                      </a:rPr>
                      <a:t>أضغط  على السهم  </a:t>
                    </a:r>
                    <a:r>
                      <a:rPr lang="ar-BH" b="1" dirty="0" smtClean="0">
                        <a:solidFill>
                          <a:schemeClr val="bg1"/>
                        </a:solidFill>
                      </a:rPr>
                      <a:t>للرجوع إلى السؤال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20" name="Rectangle 19"/>
              <p:cNvSpPr/>
              <p:nvPr/>
            </p:nvSpPr>
            <p:spPr>
              <a:xfrm>
                <a:off x="4452435" y="2078659"/>
                <a:ext cx="467147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Low" rtl="1"/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القسط الأساسي</a:t>
                </a:r>
                <a:r>
                  <a:rPr lang="en-US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= 125 د.ب.</a:t>
                </a:r>
              </a:p>
              <a:p>
                <a:pPr algn="justLow" rtl="1"/>
                <a:endPara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justLow" rtl="1"/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قسط الشامل = 10000× 3% = 300 د.ب.</a:t>
                </a:r>
              </a:p>
              <a:p>
                <a:pPr algn="justLow" rtl="1"/>
                <a:endPara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justLow" rtl="1"/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مجموع  القسط = 125+300+10 = 435 د.ب.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538035" y="4017494"/>
              <a:ext cx="5195637" cy="1200329"/>
            </a:xfrm>
            <a:prstGeom prst="rect">
              <a:avLst/>
            </a:prstGeom>
            <a:gradFill rotWithShape="1">
              <a:gsLst>
                <a:gs pos="0">
                  <a:srgbClr val="D6E0E0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</a:gradFill>
            <a:ln w="12700">
              <a:solidFill>
                <a:srgbClr val="D6E0E0"/>
              </a:solidFill>
              <a:round/>
              <a:headEnd/>
              <a:tailEnd/>
            </a:ln>
            <a:effectLst>
              <a:outerShdw dist="107763" dir="13500000" sx="75000" sy="75000" algn="tl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ar-BH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يضاف </a:t>
              </a:r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عن التأمين الشامل نسبة من 1% إلى 3% من قيمة السيارة.</a:t>
              </a:r>
            </a:p>
            <a:p>
              <a:pPr algn="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ar-BH" b="1" dirty="0" smtClean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يحتسب 10 د.ب خدمة طريق و 20د.ب توفير مركبة بديلة خلال فترة التصليح.</a:t>
              </a:r>
              <a:endParaRPr lang="en-US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4413" y="315022"/>
              <a:ext cx="3642640" cy="3423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36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208895" y="6581001"/>
            <a:ext cx="5602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الدرس: خطوات وإجراءات التأمين.             المقرر: التأمين               تام  211/ 802</a:t>
            </a:r>
            <a:r>
              <a:rPr lang="ar-BH" sz="1200" b="1" dirty="0"/>
              <a:t> </a:t>
            </a:r>
            <a:endParaRPr lang="en-US" sz="1200" b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515670"/>
            <a:ext cx="91440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/>
          </p:cNvSpPr>
          <p:nvPr/>
        </p:nvSpPr>
        <p:spPr>
          <a:xfrm>
            <a:off x="5334479" y="6515670"/>
            <a:ext cx="377488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</a:t>
            </a:r>
            <a:r>
              <a:rPr lang="ar-BH" sz="14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الفصل </a:t>
            </a: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332"/>
            <a:ext cx="1646183" cy="12680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2400" y="-61418"/>
            <a:ext cx="8956964" cy="6444834"/>
            <a:chOff x="152400" y="-61418"/>
            <a:chExt cx="8956964" cy="6444834"/>
          </a:xfrm>
        </p:grpSpPr>
        <p:grpSp>
          <p:nvGrpSpPr>
            <p:cNvPr id="5" name="Group 4"/>
            <p:cNvGrpSpPr/>
            <p:nvPr/>
          </p:nvGrpSpPr>
          <p:grpSpPr>
            <a:xfrm>
              <a:off x="152400" y="1650093"/>
              <a:ext cx="8956964" cy="4733323"/>
              <a:chOff x="152400" y="1650093"/>
              <a:chExt cx="8956964" cy="473332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52400" y="1837593"/>
                <a:ext cx="8558377" cy="4545823"/>
                <a:chOff x="186109" y="1926511"/>
                <a:chExt cx="8558377" cy="4545823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186109" y="1926511"/>
                  <a:ext cx="3023333" cy="4545823"/>
                  <a:chOff x="444305" y="3550127"/>
                  <a:chExt cx="3023333" cy="4545823"/>
                </a:xfrm>
              </p:grpSpPr>
              <p:sp>
                <p:nvSpPr>
                  <p:cNvPr id="11" name="Smiley Face 10"/>
                  <p:cNvSpPr/>
                  <p:nvPr/>
                </p:nvSpPr>
                <p:spPr>
                  <a:xfrm>
                    <a:off x="444305" y="3550127"/>
                    <a:ext cx="2211118" cy="2047647"/>
                  </a:xfrm>
                  <a:prstGeom prst="smileyFace">
                    <a:avLst>
                      <a:gd name="adj" fmla="val 4653"/>
                    </a:avLst>
                  </a:prstGeom>
                  <a:solidFill>
                    <a:srgbClr val="00B050"/>
                  </a:solidFill>
                </p:spPr>
                <p:style>
                  <a:lnRef idx="3">
                    <a:schemeClr val="lt1"/>
                  </a:lnRef>
                  <a:fillRef idx="1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752837" y="6952950"/>
                    <a:ext cx="2714801" cy="1143000"/>
                    <a:chOff x="752837" y="7634999"/>
                    <a:chExt cx="2714801" cy="1143000"/>
                  </a:xfrm>
                </p:grpSpPr>
                <p:sp>
                  <p:nvSpPr>
                    <p:cNvPr id="14" name="Action Button: Back or Previous 13">
                      <a:hlinkClick r:id="rId4" action="ppaction://hlinksldjump" highlightClick="1"/>
                    </p:cNvPr>
                    <p:cNvSpPr/>
                    <p:nvPr/>
                  </p:nvSpPr>
                  <p:spPr>
                    <a:xfrm>
                      <a:off x="752837" y="7634999"/>
                      <a:ext cx="1371600" cy="1143000"/>
                    </a:xfrm>
                    <a:prstGeom prst="actionButtonBackPrevious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Pentagon 14">
                      <a:hlinkClick r:id="rId4" action="ppaction://hlinksldjump"/>
                    </p:cNvPr>
                    <p:cNvSpPr/>
                    <p:nvPr/>
                  </p:nvSpPr>
                  <p:spPr>
                    <a:xfrm flipH="1">
                      <a:off x="2096038" y="7634999"/>
                      <a:ext cx="1371600" cy="1143000"/>
                    </a:xfrm>
                    <a:prstGeom prst="homePlate">
                      <a:avLst>
                        <a:gd name="adj" fmla="val 0"/>
                      </a:avLst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ar-BH" b="1" dirty="0">
                          <a:solidFill>
                            <a:schemeClr val="tx1"/>
                          </a:solidFill>
                        </a:rPr>
                        <a:t>أضغط  على السهم للانتقال </a:t>
                      </a:r>
                      <a:r>
                        <a:rPr lang="ar-BH" b="1" dirty="0" smtClean="0">
                          <a:solidFill>
                            <a:schemeClr val="tx1"/>
                          </a:solidFill>
                        </a:rPr>
                        <a:t>إلى الشريحة التالية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81236" y="5730028"/>
                    <a:ext cx="1045362" cy="1134768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" name="Group 7"/>
                <p:cNvGrpSpPr/>
                <p:nvPr/>
              </p:nvGrpSpPr>
              <p:grpSpPr>
                <a:xfrm>
                  <a:off x="6016526" y="5329334"/>
                  <a:ext cx="2727960" cy="1143000"/>
                  <a:chOff x="6854726" y="5370394"/>
                  <a:chExt cx="2727960" cy="1143000"/>
                </a:xfrm>
              </p:grpSpPr>
              <p:sp>
                <p:nvSpPr>
                  <p:cNvPr id="9" name="Action Button: Back or Previous 8">
                    <a:hlinkClick r:id="rId6" action="ppaction://hlinksldjump" highlightClick="1"/>
                  </p:cNvPr>
                  <p:cNvSpPr/>
                  <p:nvPr/>
                </p:nvSpPr>
                <p:spPr>
                  <a:xfrm rot="10800000">
                    <a:off x="8211086" y="5370394"/>
                    <a:ext cx="1371600" cy="1143000"/>
                  </a:xfrm>
                  <a:prstGeom prst="actionButtonBackPrevious">
                    <a:avLst/>
                  </a:prstGeom>
                  <a:solidFill>
                    <a:srgbClr val="FF0000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Pentagon 9"/>
                  <p:cNvSpPr/>
                  <p:nvPr/>
                </p:nvSpPr>
                <p:spPr>
                  <a:xfrm flipH="1">
                    <a:off x="6854726" y="5370394"/>
                    <a:ext cx="1371600" cy="1143000"/>
                  </a:xfrm>
                  <a:prstGeom prst="homePlate">
                    <a:avLst>
                      <a:gd name="adj" fmla="val 0"/>
                    </a:avLst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ar-BH" b="1" dirty="0">
                        <a:solidFill>
                          <a:schemeClr val="bg1"/>
                        </a:solidFill>
                      </a:rPr>
                      <a:t>أضغط  على السهم  </a:t>
                    </a:r>
                    <a:r>
                      <a:rPr lang="ar-BH" b="1" dirty="0" smtClean="0">
                        <a:solidFill>
                          <a:schemeClr val="bg1"/>
                        </a:solidFill>
                      </a:rPr>
                      <a:t>للرجوع إلى السؤال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20" name="Rectangle 19"/>
              <p:cNvSpPr/>
              <p:nvPr/>
            </p:nvSpPr>
            <p:spPr>
              <a:xfrm>
                <a:off x="3991212" y="1650093"/>
                <a:ext cx="5118152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Low" rtl="1"/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قسط الطرف الثالث= 79 د.ب.</a:t>
                </a:r>
              </a:p>
              <a:p>
                <a:pPr algn="justLow" rtl="1"/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مكافأة عدم حوادث = 79 × 5%= 3.950 د.ب.</a:t>
                </a:r>
              </a:p>
              <a:p>
                <a:pPr algn="justLow" rtl="1"/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صافي القسط = 79 – 3.950 = 75.050 د.ب</a:t>
                </a:r>
              </a:p>
              <a:p>
                <a:pPr algn="justLow" rtl="1"/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تأمين الركاب = 11 -1 = 10 ×3 = 30 د.ب</a:t>
                </a:r>
                <a:endPara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justLow" rtl="1"/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قسط الشامل = 5000× 2% = 100 د.ب.</a:t>
                </a:r>
              </a:p>
              <a:p>
                <a:pPr algn="justLow" rtl="1"/>
                <a:endParaRPr lang="ar-BH" sz="2000" b="1" dirty="0" smtClean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justLow" rtl="1"/>
                <a:endPara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justLow" rtl="1"/>
                <a:r>
                  <a:rPr lang="ar-BH" sz="2000" b="1" dirty="0" smtClean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مجموع  القسط = 75.050 +30 +100 = 205.050 د.ب.</a:t>
                </a: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7959" y="-61418"/>
              <a:ext cx="3795450" cy="3566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32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miley Face 8"/>
          <p:cNvSpPr/>
          <p:nvPr/>
        </p:nvSpPr>
        <p:spPr>
          <a:xfrm>
            <a:off x="609600" y="40115"/>
            <a:ext cx="7543800" cy="5550133"/>
          </a:xfrm>
          <a:prstGeom prst="smileyFac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 smtClean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5602" y="768294"/>
            <a:ext cx="49717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آملين  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تحقيق 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أهدف درس </a:t>
            </a:r>
          </a:p>
          <a:p>
            <a:pPr algn="ctr"/>
            <a:r>
              <a:rPr lang="ar-BH" sz="3200" b="1" dirty="0" smtClean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خطوات وإجراءات التأمين</a:t>
            </a:r>
          </a:p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شكرا 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التوفيق </a:t>
            </a: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والنجاح</a:t>
            </a:r>
          </a:p>
          <a:p>
            <a:pPr algn="r"/>
            <a:endParaRPr lang="ar-BH" sz="2400" b="1" u="sng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5204135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4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</a:t>
            </a:r>
            <a:r>
              <a:rPr lang="ar-BH" sz="24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المعلومات: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Sakkal Majalla" panose="02000000000000000000" pitchFamily="2" charset="-78"/>
                <a:hlinkClick r:id="rId4"/>
              </a:rPr>
              <a:t>www.Edunet.com</a:t>
            </a:r>
            <a:r>
              <a:rPr lang="ar-BH" sz="2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Sakkal Majalla" panose="02000000000000000000" pitchFamily="2" charset="-78"/>
              </a:rPr>
              <a:t>       </a:t>
            </a:r>
            <a:r>
              <a:rPr lang="ar-BH" sz="2000" b="1" dirty="0" smtClean="0">
                <a:latin typeface="Century Gothic" panose="020B0502020202020204" pitchFamily="34" charset="0"/>
                <a:cs typeface="Sakkal Majalla" panose="02000000000000000000" pitchFamily="2" charset="-78"/>
              </a:rPr>
              <a:t>1- </a:t>
            </a:r>
            <a:r>
              <a:rPr lang="ar-BH" sz="2000" b="1" dirty="0">
                <a:latin typeface="Century Gothic" panose="020B0502020202020204" pitchFamily="34" charset="0"/>
                <a:cs typeface="Sakkal Majalla" panose="02000000000000000000" pitchFamily="2" charset="-78"/>
              </a:rPr>
              <a:t>زيارة البوابة التعليمية </a:t>
            </a:r>
            <a:endParaRPr lang="en-US" sz="2000" b="1" dirty="0">
              <a:latin typeface="Century Gothic" panose="020B0502020202020204" pitchFamily="34" charset="0"/>
              <a:cs typeface="Sakkal Majalla" panose="02000000000000000000" pitchFamily="2" charset="-78"/>
            </a:endParaRPr>
          </a:p>
          <a:p>
            <a:pPr algn="r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2-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حل أسئلة وأنشطة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الكتاب.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685800" y="6462954"/>
            <a:ext cx="9829800" cy="381000"/>
            <a:chOff x="-663051" y="6386607"/>
            <a:chExt cx="9829800" cy="381000"/>
          </a:xfrm>
        </p:grpSpPr>
        <p:sp>
          <p:nvSpPr>
            <p:cNvPr id="11" name="Rectangle 10"/>
            <p:cNvSpPr/>
            <p:nvPr/>
          </p:nvSpPr>
          <p:spPr>
            <a:xfrm>
              <a:off x="-663051" y="6423218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خطوات وإجراءات التأمين.             المقرر: التأمين               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9819" y="6386607"/>
              <a:ext cx="9136930" cy="381000"/>
              <a:chOff x="32783" y="6345925"/>
              <a:chExt cx="9136930" cy="381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32783" y="6345925"/>
                <a:ext cx="913693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5290583" y="6345925"/>
                <a:ext cx="382330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234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820975" y="1356439"/>
            <a:ext cx="1323025" cy="1055592"/>
            <a:chOff x="4871183" y="303192"/>
            <a:chExt cx="132302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1183" y="303192"/>
              <a:ext cx="132302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214790" y="589808"/>
              <a:ext cx="5998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أولا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50" name="Left Arrow 49"/>
          <p:cNvSpPr/>
          <p:nvPr/>
        </p:nvSpPr>
        <p:spPr>
          <a:xfrm>
            <a:off x="5533041" y="1162540"/>
            <a:ext cx="2459737" cy="1312592"/>
          </a:xfrm>
          <a:prstGeom prst="leftArrow">
            <a:avLst>
              <a:gd name="adj1" fmla="val 83448"/>
              <a:gd name="adj2" fmla="val 27194"/>
            </a:avLst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bg1"/>
                </a:solidFill>
              </a:rPr>
              <a:t>تقديم الطلب 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533708" y="204798"/>
            <a:ext cx="3998665" cy="993534"/>
            <a:chOff x="4871183" y="303192"/>
            <a:chExt cx="3998665" cy="99353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1183" y="303192"/>
              <a:ext cx="3998665" cy="993534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5594364" y="559527"/>
              <a:ext cx="20185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خطوات التأمين 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800" y="1274295"/>
            <a:ext cx="5228241" cy="4989268"/>
            <a:chOff x="304800" y="1274295"/>
            <a:chExt cx="5228241" cy="4989268"/>
          </a:xfrm>
        </p:grpSpPr>
        <p:sp>
          <p:nvSpPr>
            <p:cNvPr id="55" name="TextBox 54"/>
            <p:cNvSpPr txBox="1"/>
            <p:nvPr/>
          </p:nvSpPr>
          <p:spPr>
            <a:xfrm>
              <a:off x="304800" y="1274295"/>
              <a:ext cx="52282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ar-BH" sz="20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عند رغبة أي شخص في التأمين يتقدم بطلب إلى شركة التأمين من خلال ملء نموذج استمارة طلب التأمين المعد لهذا الغرض من قبل شركة التأمين. </a:t>
              </a:r>
              <a:endPara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4348">
              <a:off x="726157" y="2467774"/>
              <a:ext cx="3115810" cy="37957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7" name="AutoShape 2"/>
          <p:cNvSpPr>
            <a:spLocks noChangeArrowheads="1"/>
          </p:cNvSpPr>
          <p:nvPr/>
        </p:nvSpPr>
        <p:spPr bwMode="auto">
          <a:xfrm rot="10800000" flipV="1">
            <a:off x="4903234" y="2470940"/>
            <a:ext cx="3261348" cy="3505200"/>
          </a:xfrm>
          <a:prstGeom prst="foldedCorner">
            <a:avLst>
              <a:gd name="adj" fmla="val 20940"/>
            </a:avLst>
          </a:prstGeom>
          <a:gradFill rotWithShape="1">
            <a:gsLst>
              <a:gs pos="0">
                <a:srgbClr val="D6E0E0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12700">
            <a:solidFill>
              <a:srgbClr val="D6E0E0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B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Arial" pitchFamily="34" charset="0"/>
                <a:cs typeface="Simplified Arabic" pitchFamily="18" charset="-78"/>
              </a:rPr>
              <a:t>استمارة الطلب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ea typeface="Arial" pitchFamily="34" charset="0"/>
              <a:cs typeface="Simplified Arabic" pitchFamily="18" charset="-78"/>
            </a:endParaRPr>
          </a:p>
          <a:p>
            <a:pPr marR="285750" lvl="1" algn="justLow" rtl="1" fontAlgn="base">
              <a:spcBef>
                <a:spcPct val="0"/>
              </a:spcBef>
              <a:spcAft>
                <a:spcPts val="1000"/>
              </a:spcAf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Arial" pitchFamily="34" charset="0"/>
                <a:cs typeface="Simplified Arabic" pitchFamily="18" charset="-78"/>
              </a:rPr>
              <a:t>مستند تعده شركات التأمين على هيئة أسئلة،</a:t>
            </a:r>
            <a:r>
              <a:rPr kumimoji="0" lang="ar-B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Arial" pitchFamily="34" charset="0"/>
                <a:cs typeface="Simplified Arabic" pitchFamily="18" charset="-78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Arial" pitchFamily="34" charset="0"/>
                <a:cs typeface="Simplified Arabic" pitchFamily="18" charset="-78"/>
              </a:rPr>
              <a:t>تملأ من طالب التأمين كإيجاب منه وإقرارا</a:t>
            </a:r>
            <a:r>
              <a:rPr kumimoji="0" lang="ar-B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Arial" pitchFamily="34" charset="0"/>
                <a:cs typeface="Simplified Arabic" pitchFamily="18" charset="-78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Arial" pitchFamily="34" charset="0"/>
                <a:cs typeface="Simplified Arabic" pitchFamily="18" charset="-78"/>
              </a:rPr>
              <a:t>بصحة الحقائق الجوهرية المتعلقة بموضوع التأمين، لتتمكن شركة التأمين من اتخاذ قرار قبول </a:t>
            </a:r>
            <a:r>
              <a:rPr lang="ar-SA" sz="2000" b="1" dirty="0" smtClean="0">
                <a:latin typeface="Simplified Arabic" pitchFamily="18" charset="-78"/>
                <a:ea typeface="Arial" pitchFamily="34" charset="0"/>
                <a:cs typeface="Simplified Arabic" pitchFamily="18" charset="-78"/>
              </a:rPr>
              <a:t>أو</a:t>
            </a:r>
            <a:r>
              <a:rPr lang="ar-BH" sz="2000" b="1" dirty="0" smtClean="0">
                <a:latin typeface="Simplified Arabic" pitchFamily="18" charset="-78"/>
                <a:ea typeface="Arial" pitchFamily="34" charset="0"/>
                <a:cs typeface="Simplified Arabic" pitchFamily="18" charset="-78"/>
              </a:rPr>
              <a:t> </a:t>
            </a:r>
            <a:r>
              <a:rPr lang="ar-SA" sz="2000" b="1" dirty="0" smtClean="0">
                <a:latin typeface="Simplified Arabic" pitchFamily="18" charset="-78"/>
                <a:ea typeface="Arial" pitchFamily="34" charset="0"/>
                <a:cs typeface="Simplified Arabic" pitchFamily="18" charset="-78"/>
              </a:rPr>
              <a:t>رف</a:t>
            </a:r>
            <a:r>
              <a:rPr lang="ar-BH" sz="2000" b="1" dirty="0" smtClean="0">
                <a:latin typeface="Simplified Arabic" pitchFamily="18" charset="-78"/>
                <a:ea typeface="Arial" pitchFamily="34" charset="0"/>
                <a:cs typeface="Simplified Arabic" pitchFamily="18" charset="-78"/>
              </a:rPr>
              <a:t>ض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ar-BH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</a:t>
            </a:r>
            <a:r>
              <a:rPr lang="ar-SA" sz="2000" b="1" dirty="0" smtClean="0">
                <a:latin typeface="Simplified Arabic" pitchFamily="18" charset="-78"/>
                <a:ea typeface="Arial" pitchFamily="34" charset="0"/>
                <a:cs typeface="Simplified Arabic" pitchFamily="18" charset="-78"/>
              </a:rPr>
              <a:t>لطلب</a:t>
            </a:r>
            <a:r>
              <a:rPr lang="ar-BH" sz="2000" b="1" dirty="0" smtClean="0">
                <a:latin typeface="Simplified Arabic" pitchFamily="18" charset="-78"/>
                <a:ea typeface="Arial" pitchFamily="34" charset="0"/>
                <a:cs typeface="Simplified Arabic" pitchFamily="18" charset="-78"/>
              </a:rPr>
              <a:t>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304800" y="6494171"/>
            <a:ext cx="9385903" cy="440029"/>
            <a:chOff x="-1076000" y="6420949"/>
            <a:chExt cx="10186922" cy="440029"/>
          </a:xfrm>
        </p:grpSpPr>
        <p:sp>
          <p:nvSpPr>
            <p:cNvPr id="21" name="Rectangle 20"/>
            <p:cNvSpPr/>
            <p:nvPr/>
          </p:nvSpPr>
          <p:spPr>
            <a:xfrm>
              <a:off x="-1076000" y="6423218"/>
              <a:ext cx="64431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خطوات وإجراءات التأمين.  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745188" y="6420949"/>
              <a:ext cx="9856110" cy="440029"/>
              <a:chOff x="-742224" y="6380267"/>
              <a:chExt cx="9856110" cy="440029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-742224" y="6380267"/>
                <a:ext cx="985611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4964292" y="6439296"/>
                <a:ext cx="4149594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20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820975" y="1356438"/>
            <a:ext cx="1323025" cy="933520"/>
            <a:chOff x="4871183" y="303192"/>
            <a:chExt cx="132302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1183" y="303192"/>
              <a:ext cx="132302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214790" y="589808"/>
              <a:ext cx="671979" cy="492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ثانيا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50" name="Left Arrow 49"/>
          <p:cNvSpPr/>
          <p:nvPr/>
        </p:nvSpPr>
        <p:spPr>
          <a:xfrm>
            <a:off x="5029201" y="1162540"/>
            <a:ext cx="2963578" cy="1312592"/>
          </a:xfrm>
          <a:prstGeom prst="leftArrow">
            <a:avLst>
              <a:gd name="adj1" fmla="val 83448"/>
              <a:gd name="adj2" fmla="val 27194"/>
            </a:avLst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chemeClr val="bg1"/>
                </a:solidFill>
              </a:rPr>
              <a:t>الكشف والمعاينة</a:t>
            </a:r>
            <a:endParaRPr lang="ar-BH" sz="3600" b="1" dirty="0">
              <a:solidFill>
                <a:schemeClr val="bg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533762" y="271854"/>
            <a:ext cx="3998665" cy="993534"/>
            <a:chOff x="4871183" y="303192"/>
            <a:chExt cx="3998665" cy="99353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1183" y="303192"/>
              <a:ext cx="3998665" cy="993534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5594364" y="559527"/>
              <a:ext cx="20185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خطوات التأمين 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966985" y="1422130"/>
            <a:ext cx="3392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معاينة مندوب شركة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التأمين، أو إجراء الكشف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الطبي على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المؤمن عليه.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8986" y="2774540"/>
            <a:ext cx="1981200" cy="2817019"/>
            <a:chOff x="239479" y="2561880"/>
            <a:chExt cx="1981200" cy="281701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79" y="2561880"/>
              <a:ext cx="1981200" cy="1524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18" y="3825492"/>
              <a:ext cx="1546123" cy="1553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567892" y="3200400"/>
            <a:ext cx="5303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SzPct val="104000"/>
              <a:buBlip>
                <a:blip r:embed="rId9"/>
              </a:buBlip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التأكد من سلامة موضوع التأمين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04162" y="3744745"/>
            <a:ext cx="5303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Blip>
                <a:blip r:embed="rId9"/>
              </a:buBlip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ملائمة</a:t>
            </a:r>
            <a:r>
              <a:rPr lang="en-GB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0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مبلغ</a:t>
            </a:r>
            <a:r>
              <a:rPr lang="en-GB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لقيمة موضوع التأمين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48382" y="4267138"/>
            <a:ext cx="5303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Blip>
                <a:blip r:embed="rId9"/>
              </a:buBlip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تقدير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وحساب قسط التأمين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89474" y="4799255"/>
            <a:ext cx="5303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Blip>
                <a:blip r:embed="rId9"/>
              </a:buBlip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مدى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صحة البيانات الواردة في تقديم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استمارة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الطلب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20347" y="5911842"/>
            <a:ext cx="5303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Blip>
                <a:blip r:embed="rId9"/>
              </a:buBlip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التقليل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مؤثرات الخطر </a:t>
            </a:r>
            <a:r>
              <a:rPr lang="en-GB" sz="20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بتقديم</a:t>
            </a:r>
            <a:r>
              <a:rPr lang="en-GB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0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النص</a:t>
            </a:r>
            <a:r>
              <a:rPr lang="ar-BH" sz="20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ائح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en-GB" sz="20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والأرشادات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70686" y="5369174"/>
            <a:ext cx="5303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Blip>
                <a:blip r:embed="rId9"/>
              </a:buBlip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اتخاذ قرار قبول </a:t>
            </a:r>
            <a:r>
              <a:rPr lang="en-GB" sz="20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</a:t>
            </a:r>
            <a:r>
              <a:rPr lang="en-GB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0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رفض</a:t>
            </a:r>
            <a:r>
              <a:rPr lang="en-GB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</a:t>
            </a:r>
            <a:r>
              <a:rPr lang="ar-BH" sz="2000" b="1" dirty="0" smtClean="0"/>
              <a:t>.</a:t>
            </a:r>
            <a:endParaRPr lang="ar-BH" sz="2000" b="1" dirty="0"/>
          </a:p>
        </p:txBody>
      </p:sp>
      <p:sp>
        <p:nvSpPr>
          <p:cNvPr id="11" name="Down Arrow 10"/>
          <p:cNvSpPr/>
          <p:nvPr/>
        </p:nvSpPr>
        <p:spPr>
          <a:xfrm>
            <a:off x="3123560" y="2701743"/>
            <a:ext cx="5664511" cy="533451"/>
          </a:xfrm>
          <a:prstGeom prst="downArrow">
            <a:avLst>
              <a:gd name="adj1" fmla="val 100000"/>
              <a:gd name="adj2" fmla="val 59703"/>
            </a:avLst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 smtClean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الكشف والمعاينة </a:t>
            </a:r>
            <a:endParaRPr lang="en-US" sz="3600" b="1" dirty="0">
              <a:solidFill>
                <a:srgbClr val="99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-278765" y="6478608"/>
            <a:ext cx="9331606" cy="421135"/>
            <a:chOff x="-1017069" y="6420949"/>
            <a:chExt cx="10127991" cy="421135"/>
          </a:xfrm>
        </p:grpSpPr>
        <p:sp>
          <p:nvSpPr>
            <p:cNvPr id="30" name="Rectangle 29"/>
            <p:cNvSpPr/>
            <p:nvPr/>
          </p:nvSpPr>
          <p:spPr>
            <a:xfrm>
              <a:off x="-1017069" y="6481879"/>
              <a:ext cx="64431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خطوات وإجراءات التأمين.  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-745188" y="6420949"/>
              <a:ext cx="9856110" cy="421135"/>
              <a:chOff x="-742224" y="6380267"/>
              <a:chExt cx="9856110" cy="421135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-742224" y="6380267"/>
                <a:ext cx="985611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>
                <a:spLocks/>
              </p:cNvSpPr>
              <p:nvPr/>
            </p:nvSpPr>
            <p:spPr>
              <a:xfrm>
                <a:off x="4964292" y="6420402"/>
                <a:ext cx="4149594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70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5" grpId="0"/>
      <p:bldP spid="2" grpId="0"/>
      <p:bldP spid="24" grpId="0"/>
      <p:bldP spid="25" grpId="0"/>
      <p:bldP spid="26" grpId="0"/>
      <p:bldP spid="27" grpId="0"/>
      <p:bldP spid="31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41150" y="1497088"/>
            <a:ext cx="1323025" cy="933520"/>
            <a:chOff x="4871183" y="303192"/>
            <a:chExt cx="132302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1183" y="303192"/>
              <a:ext cx="132302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214790" y="589808"/>
              <a:ext cx="635110" cy="5568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ثالثا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50" name="Left Arrow 49"/>
          <p:cNvSpPr/>
          <p:nvPr/>
        </p:nvSpPr>
        <p:spPr>
          <a:xfrm>
            <a:off x="4450969" y="1284405"/>
            <a:ext cx="3531788" cy="1312592"/>
          </a:xfrm>
          <a:prstGeom prst="leftArrow">
            <a:avLst>
              <a:gd name="adj1" fmla="val 83448"/>
              <a:gd name="adj2" fmla="val 27194"/>
            </a:avLst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chemeClr val="bg1"/>
                </a:solidFill>
              </a:rPr>
              <a:t>حساب قسط التأمين</a:t>
            </a:r>
            <a:endParaRPr lang="ar-BH" sz="3600" b="1" dirty="0">
              <a:solidFill>
                <a:schemeClr val="bg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421798" y="273481"/>
            <a:ext cx="3998665" cy="993534"/>
            <a:chOff x="4871183" y="303192"/>
            <a:chExt cx="3998665" cy="99353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1183" y="303192"/>
              <a:ext cx="3998665" cy="993534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5594364" y="559527"/>
              <a:ext cx="20185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خطوات التأمين 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29" name="AutoShape 2"/>
          <p:cNvSpPr>
            <a:spLocks noChangeArrowheads="1"/>
          </p:cNvSpPr>
          <p:nvPr/>
        </p:nvSpPr>
        <p:spPr bwMode="auto">
          <a:xfrm rot="10800000" flipV="1">
            <a:off x="5310519" y="2575931"/>
            <a:ext cx="2819427" cy="2389888"/>
          </a:xfrm>
          <a:prstGeom prst="foldedCorner">
            <a:avLst>
              <a:gd name="adj" fmla="val 20940"/>
            </a:avLst>
          </a:prstGeom>
          <a:gradFill rotWithShape="1">
            <a:gsLst>
              <a:gs pos="0">
                <a:srgbClr val="D6E0E0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12700">
            <a:solidFill>
              <a:srgbClr val="D6E0E0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B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Arial" pitchFamily="34" charset="0"/>
                <a:cs typeface="Simplified Arabic" pitchFamily="18" charset="-78"/>
              </a:rPr>
              <a:t>الإكتواريون</a:t>
            </a: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ar-BH" b="1" dirty="0" smtClean="0">
                <a:latin typeface="Simplified Arabic" pitchFamily="18" charset="-78"/>
                <a:ea typeface="Arial" pitchFamily="34" charset="0"/>
                <a:cs typeface="Simplified Arabic" pitchFamily="18" charset="-78"/>
              </a:rPr>
              <a:t> هم خبراء مختصون في حساب أقساط التأمين وتقديرها في شكل جداول، بما لديهم من علم، ودراية بالإحصاء، والرياضيات، والتأمين، وينتمون لهيئات تأمينية.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ea typeface="Arial" pitchFamily="34" charset="0"/>
              <a:cs typeface="Simplified Arabic" pitchFamily="18" charset="-78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727">
            <a:off x="851296" y="2745917"/>
            <a:ext cx="3599015" cy="2634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1" y="1379519"/>
            <a:ext cx="3281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قسط التأمين </a:t>
            </a:r>
            <a:r>
              <a:rPr lang="ar-BH" sz="20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هوالمقابل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المالي لعقد التأمين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الذي يلتزم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بدفعه طالب التأمين للحصول على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غطاء التأمين من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شركة التأمين.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304104" y="6361425"/>
            <a:ext cx="9434249" cy="480544"/>
            <a:chOff x="-1128472" y="6380434"/>
            <a:chExt cx="10239394" cy="480544"/>
          </a:xfrm>
        </p:grpSpPr>
        <p:sp>
          <p:nvSpPr>
            <p:cNvPr id="21" name="Rectangle 20"/>
            <p:cNvSpPr/>
            <p:nvPr/>
          </p:nvSpPr>
          <p:spPr>
            <a:xfrm>
              <a:off x="-1128472" y="6523978"/>
              <a:ext cx="64431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خطوات وإجراءات التأمين.  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-777140" y="6380434"/>
              <a:ext cx="9888062" cy="480544"/>
              <a:chOff x="-774176" y="6339752"/>
              <a:chExt cx="9888062" cy="48054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-774176" y="6339752"/>
                <a:ext cx="985611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4964292" y="6439296"/>
                <a:ext cx="4149594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843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9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509470" y="1234100"/>
            <a:ext cx="1323025" cy="933520"/>
            <a:chOff x="4871183" y="303192"/>
            <a:chExt cx="132302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1183" y="303192"/>
              <a:ext cx="132302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214790" y="589808"/>
              <a:ext cx="635110" cy="5568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ثالثا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50" name="Left Arrow 49"/>
          <p:cNvSpPr/>
          <p:nvPr/>
        </p:nvSpPr>
        <p:spPr>
          <a:xfrm>
            <a:off x="3924651" y="849141"/>
            <a:ext cx="3531788" cy="1312592"/>
          </a:xfrm>
          <a:prstGeom prst="leftArrow">
            <a:avLst>
              <a:gd name="adj1" fmla="val 83448"/>
              <a:gd name="adj2" fmla="val 27194"/>
            </a:avLst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chemeClr val="bg1"/>
                </a:solidFill>
              </a:rPr>
              <a:t>حساب قسط التأمين</a:t>
            </a:r>
            <a:endParaRPr lang="ar-BH" sz="3600" b="1" dirty="0">
              <a:solidFill>
                <a:schemeClr val="bg1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414035" y="30866"/>
            <a:ext cx="3998665" cy="993534"/>
            <a:chOff x="4871183" y="303192"/>
            <a:chExt cx="3998665" cy="993534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1183" y="303192"/>
              <a:ext cx="3998665" cy="993534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5594364" y="559527"/>
              <a:ext cx="20185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خطوات التأمين 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651"/>
            <a:ext cx="7195953" cy="3458961"/>
          </a:xfrm>
          <a:prstGeom prst="rect">
            <a:avLst/>
          </a:prstGeom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71303" y="2512411"/>
            <a:ext cx="2209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تجدول أقساط تأمين الطرف الثالث على  المركبات في جدول حسب سعة محرك السيارة ونوع الاستعمال، و يضاف نسبة من قيمة السيارة للتأمين الشامل، إضافة إلى بعض الخدمات.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6365" y="2703607"/>
            <a:ext cx="696865" cy="420593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5404" y="5416961"/>
            <a:ext cx="436068" cy="37112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304800" y="6494171"/>
            <a:ext cx="9385903" cy="440029"/>
            <a:chOff x="-1076000" y="6420949"/>
            <a:chExt cx="10186922" cy="440029"/>
          </a:xfrm>
        </p:grpSpPr>
        <p:sp>
          <p:nvSpPr>
            <p:cNvPr id="21" name="Rectangle 20"/>
            <p:cNvSpPr/>
            <p:nvPr/>
          </p:nvSpPr>
          <p:spPr>
            <a:xfrm>
              <a:off x="-1076000" y="6423218"/>
              <a:ext cx="64431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خطوات وإجراءات التأمين.  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-745188" y="6420949"/>
              <a:ext cx="9856110" cy="440029"/>
              <a:chOff x="-742224" y="6380267"/>
              <a:chExt cx="9856110" cy="44002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-742224" y="6380267"/>
                <a:ext cx="985611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>
                <a:spLocks/>
              </p:cNvSpPr>
              <p:nvPr/>
            </p:nvSpPr>
            <p:spPr>
              <a:xfrm>
                <a:off x="4964292" y="6439296"/>
                <a:ext cx="4149594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60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30184" y="259659"/>
            <a:ext cx="1323025" cy="933520"/>
            <a:chOff x="4871183" y="303192"/>
            <a:chExt cx="1323025" cy="9935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71183" y="303192"/>
              <a:ext cx="1323025" cy="9935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214790" y="589808"/>
              <a:ext cx="635110" cy="5568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2800" b="1" dirty="0" smtClean="0">
                  <a:solidFill>
                    <a:srgbClr val="9933FF"/>
                  </a:solidFill>
                </a:rPr>
                <a:t>ثالثا</a:t>
              </a:r>
              <a:endParaRPr lang="en-US" sz="2800" dirty="0">
                <a:solidFill>
                  <a:srgbClr val="9933FF"/>
                </a:solidFill>
              </a:endParaRPr>
            </a:p>
          </p:txBody>
        </p:sp>
      </p:grpSp>
      <p:sp>
        <p:nvSpPr>
          <p:cNvPr id="50" name="Left Arrow 49"/>
          <p:cNvSpPr/>
          <p:nvPr/>
        </p:nvSpPr>
        <p:spPr>
          <a:xfrm>
            <a:off x="2863446" y="70123"/>
            <a:ext cx="3531788" cy="1312592"/>
          </a:xfrm>
          <a:prstGeom prst="leftArrow">
            <a:avLst>
              <a:gd name="adj1" fmla="val 83448"/>
              <a:gd name="adj2" fmla="val 27194"/>
            </a:avLst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chemeClr val="bg1"/>
                </a:solidFill>
              </a:rPr>
              <a:t>حساب قسط التأمين</a:t>
            </a:r>
            <a:endParaRPr lang="ar-BH" sz="36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52516" y="1766182"/>
            <a:ext cx="7794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 eaLnBrk="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يضاف إلى قيمة قسط تأمين الطرف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الثالث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lvl="0" algn="justLow" rtl="1" eaLnBrk="0">
              <a:buClr>
                <a:srgbClr val="FF0000"/>
              </a:buClr>
            </a:pP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(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المسئولية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المدنية تجاه الغير)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41545" y="1249858"/>
            <a:ext cx="703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 eaLnBrk="0"/>
            <a:r>
              <a:rPr lang="ar-BH" sz="2400" b="1" u="sng" dirty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ملاحظات تأخذ </a:t>
            </a:r>
            <a:r>
              <a:rPr lang="ar-BH" sz="2400" b="1" u="sng" dirty="0" smtClean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الاعتبار عند </a:t>
            </a:r>
            <a:r>
              <a:rPr lang="ar-BH" sz="2400" b="1" u="sng" dirty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حساب قسط تأمين </a:t>
            </a:r>
            <a:r>
              <a:rPr lang="ar-BH" sz="2400" b="1" u="sng" dirty="0" smtClean="0">
                <a:solidFill>
                  <a:srgbClr val="9933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المركبات</a:t>
            </a:r>
            <a:endParaRPr lang="en-US" sz="2400" b="1" u="sng" dirty="0">
              <a:solidFill>
                <a:srgbClr val="9933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72437" y="3477897"/>
            <a:ext cx="6211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 eaLnBrk="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يضاف مبلغ 3 د.ب عن كل مقعد من مقاعد الحافلات عدا السائق.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70253" y="2666625"/>
            <a:ext cx="3276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 rtl="1" eaLnBrk="0"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5%    بعد السنة الأولى.</a:t>
            </a:r>
          </a:p>
          <a:p>
            <a:pPr marL="285750" indent="-285750" algn="justLow" rtl="1" eaLnBrk="0"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%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بعد السنتين.  </a:t>
            </a:r>
          </a:p>
          <a:p>
            <a:pPr marL="285750" indent="-285750" algn="justLow" rtl="1" eaLnBrk="0"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15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% بعد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السنة الثالثة. </a:t>
            </a:r>
          </a:p>
          <a:p>
            <a:pPr marL="285750" indent="-285750" algn="justLow" rtl="1" eaLnBrk="0"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20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%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بعد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السنة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الرابعة فأكثر.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225877" y="1760695"/>
            <a:ext cx="5518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Low" rtl="1" eaLnBrk="0"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25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% للعمر أقل من 25سنة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lvl="0" indent="-285750" algn="justLow" rtl="1" eaLnBrk="0"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50% للسيارات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الرياضية، ومن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تسبب في حادث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سابق عند التجديد.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lvl="0" indent="-285750" algn="justLow" rtl="1" eaLnBrk="0"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100% عند التجديد لمن تسبب في حادث سابق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71268" y="2685972"/>
            <a:ext cx="6329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 eaLnBrk="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تخصم مكافأة عدم حوادث عند التجديد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من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قيمة قسط تغطية المسئولية المدنية فقط الواردة في الجدول أعلاه بدون الإضافات الأخرى بنسبة: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726" y="3914452"/>
            <a:ext cx="889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 eaLnBrk="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يضاف عن التأمين الشامل نسبة من 1% إلى 3% من قيمة السيارة حسب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نوع وسنة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الصنع، وإذا رغب المالك إضافة تغطية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الحوادث الشخصية التي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تصيب سائق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السيارة يضاف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للقسط مبلغ 20د.ب.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7460" y="4627370"/>
            <a:ext cx="8649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Low" rtl="1" eaLnBrk="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إضافة المزايا الآتية للتغطية مع احتساب مبلغ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اضافي </a:t>
            </a: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 الآتي: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1" algn="r"/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Low" rtl="1" eaLnBrk="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4904537"/>
            <a:ext cx="86490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Low" rtl="1" eaLnBrk="0"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 د.ب عن الخدمات على الطريق (سحب أو رفع المركبة وتبديل الإطار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الفارغ الهواء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والمساعدة عند نفاذ الوقود أو عند قفل المركبة المؤمنة مع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ترك المفتاح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الداخل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6656" y="5877481"/>
            <a:ext cx="5998544" cy="535772"/>
          </a:xfrm>
          <a:prstGeom prst="rect">
            <a:avLst/>
          </a:prstGeom>
          <a:gradFill rotWithShape="1">
            <a:gsLst>
              <a:gs pos="0">
                <a:srgbClr val="D6E0E0"/>
              </a:gs>
              <a:gs pos="100000">
                <a:srgbClr val="FFFFFF"/>
              </a:gs>
            </a:gsLst>
            <a:path path="rect">
              <a:fillToRect l="100000" t="100000"/>
            </a:path>
          </a:gradFill>
          <a:ln w="12700">
            <a:solidFill>
              <a:srgbClr val="D6E0E0"/>
            </a:solidFill>
            <a:round/>
            <a:headEnd/>
            <a:tailEnd/>
          </a:ln>
          <a:effectLst>
            <a:outerShdw dist="107763" dir="13500000" sx="75000" sy="75000" algn="tl" rotWithShape="0">
              <a:srgbClr val="80808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ts val="1000"/>
              </a:spcAft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يحتسب مبلغ التحمّل في التأمين الشامل بـ 150د.ب عند كل مطالبة، و250 د.ب</a:t>
            </a: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فأكثر عندما يكون المتسبب في الحادث عمره اقل من 25سنة أو قليل الخبرة.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2437" y="3368341"/>
            <a:ext cx="489354" cy="5071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-296971" y="6477000"/>
            <a:ext cx="9440971" cy="381000"/>
            <a:chOff x="-1067503" y="6403778"/>
            <a:chExt cx="10246690" cy="381000"/>
          </a:xfrm>
        </p:grpSpPr>
        <p:sp>
          <p:nvSpPr>
            <p:cNvPr id="30" name="Rectangle 29"/>
            <p:cNvSpPr/>
            <p:nvPr/>
          </p:nvSpPr>
          <p:spPr>
            <a:xfrm>
              <a:off x="-1067503" y="6423837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خطوات وإجراءات التأمين.  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-745188" y="6403778"/>
              <a:ext cx="9924375" cy="381000"/>
              <a:chOff x="-742224" y="6363096"/>
              <a:chExt cx="9924375" cy="3810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-742224" y="6363096"/>
                <a:ext cx="9924375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>
                <a:spLocks/>
              </p:cNvSpPr>
              <p:nvPr/>
            </p:nvSpPr>
            <p:spPr>
              <a:xfrm>
                <a:off x="4936514" y="6363096"/>
                <a:ext cx="41495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-76317" y="5488883"/>
            <a:ext cx="8649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Low" rtl="1" eaLnBrk="0">
              <a:buClr>
                <a:srgbClr val="9933FF"/>
              </a:buClr>
              <a:buFont typeface="Wingdings" panose="05000000000000000000" pitchFamily="2" charset="2"/>
              <a:buChar char="ü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20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د.ب عن توفير المركبة البديلة خلال فترة التصليح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8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" grpId="0"/>
      <p:bldP spid="28" grpId="0"/>
      <p:bldP spid="29" grpId="0"/>
      <p:bldP spid="5" grpId="0"/>
      <p:bldP spid="34" grpId="0"/>
      <p:bldP spid="35" grpId="0"/>
      <p:bldP spid="10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89"/>
          <p:cNvSpPr txBox="1">
            <a:spLocks/>
          </p:cNvSpPr>
          <p:nvPr/>
        </p:nvSpPr>
        <p:spPr>
          <a:xfrm>
            <a:off x="5266843" y="3648566"/>
            <a:ext cx="3581753" cy="6586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     </a:t>
            </a:r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القسط الأساسي =</a:t>
            </a: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</a:t>
            </a:r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71</a:t>
            </a: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  </a:t>
            </a:r>
            <a:r>
              <a:rPr lang="ar-BH" sz="2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د.ب </a:t>
            </a:r>
            <a:endParaRPr lang="en" sz="2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6182000"/>
            <a:ext cx="1487400" cy="4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6" name="Shape 189"/>
          <p:cNvSpPr txBox="1">
            <a:spLocks/>
          </p:cNvSpPr>
          <p:nvPr/>
        </p:nvSpPr>
        <p:spPr>
          <a:xfrm>
            <a:off x="7485265" y="1980481"/>
            <a:ext cx="1508182" cy="591616"/>
          </a:xfrm>
          <a:prstGeom prst="rect">
            <a:avLst/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sz="2800" dirty="0"/>
              <a:t> </a:t>
            </a:r>
            <a:r>
              <a:rPr lang="en-US" sz="2800" dirty="0"/>
              <a:t> </a:t>
            </a:r>
            <a:r>
              <a:rPr lang="ar-BH" sz="2800" dirty="0"/>
              <a:t>مثال 1</a:t>
            </a:r>
            <a:endParaRPr lang="en-US" sz="2800" dirty="0"/>
          </a:p>
        </p:txBody>
      </p:sp>
      <p:sp>
        <p:nvSpPr>
          <p:cNvPr id="13" name="Shape 189"/>
          <p:cNvSpPr txBox="1">
            <a:spLocks/>
          </p:cNvSpPr>
          <p:nvPr/>
        </p:nvSpPr>
        <p:spPr>
          <a:xfrm>
            <a:off x="5755390" y="2472915"/>
            <a:ext cx="3300119" cy="1303847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rtl="1"/>
            <a:r>
              <a:rPr lang="ar-BH" sz="1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  أ-احسب قسط تأمين الطرف الثالث لسيارة </a:t>
            </a:r>
            <a:r>
              <a:rPr lang="ar-BH" sz="18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خاصة سعة </a:t>
            </a:r>
            <a:r>
              <a:rPr lang="ar-BH" sz="1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محركها</a:t>
            </a:r>
          </a:p>
          <a:p>
            <a:pPr algn="ctr" rtl="1"/>
            <a:r>
              <a:rPr lang="ar-BH" sz="28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CC2400</a:t>
            </a:r>
            <a:r>
              <a:rPr lang="ar-BH" sz="28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. </a:t>
            </a:r>
            <a:endParaRPr lang="en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PT Bold Heading" panose="0201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652" y="2536120"/>
            <a:ext cx="939444" cy="588718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954265" y="1128780"/>
            <a:ext cx="4004546" cy="901011"/>
          </a:xfrm>
          <a:prstGeom prst="rect">
            <a:avLst/>
          </a:prstGeom>
          <a:solidFill>
            <a:srgbClr val="CC66FF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BH" b="0" dirty="0" smtClean="0">
                <a:solidFill>
                  <a:schemeClr val="tx1"/>
                </a:solidFill>
              </a:rPr>
              <a:t>قسط تأمين الطرف الثالث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8" name="Shape 189"/>
          <p:cNvSpPr txBox="1">
            <a:spLocks/>
          </p:cNvSpPr>
          <p:nvPr/>
        </p:nvSpPr>
        <p:spPr>
          <a:xfrm>
            <a:off x="5792495" y="4368480"/>
            <a:ext cx="3300119" cy="1303847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rtl="1"/>
            <a:r>
              <a:rPr lang="ar-BH" sz="1800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  ب-احسب قسط تأمين الطرف الثالث لسيارة نقل سعة محركها</a:t>
            </a:r>
          </a:p>
          <a:p>
            <a:pPr algn="ctr" rtl="1"/>
            <a:r>
              <a:rPr lang="ar-BH" sz="28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CC4400</a:t>
            </a:r>
            <a:r>
              <a:rPr lang="ar-BH" sz="28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PT Bold Heading" panose="02010400000000000000" pitchFamily="2" charset="-78"/>
              </a:rPr>
              <a:t>. </a:t>
            </a:r>
            <a:endParaRPr lang="en" sz="2800" b="1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PT Bold Heading" panose="02010400000000000000" pitchFamily="2" charset="-78"/>
            </a:endParaRPr>
          </a:p>
        </p:txBody>
      </p:sp>
      <p:sp>
        <p:nvSpPr>
          <p:cNvPr id="19" name="Shape 189"/>
          <p:cNvSpPr txBox="1">
            <a:spLocks/>
          </p:cNvSpPr>
          <p:nvPr/>
        </p:nvSpPr>
        <p:spPr>
          <a:xfrm>
            <a:off x="5411694" y="5566170"/>
            <a:ext cx="3581753" cy="6223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r" rtl="1"/>
            <a:r>
              <a:rPr lang="en-US" sz="2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     </a:t>
            </a:r>
            <a:r>
              <a:rPr lang="ar-BH" sz="2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القسط الأساسي =</a:t>
            </a:r>
            <a:r>
              <a:rPr lang="en-US" sz="2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125</a:t>
            </a:r>
            <a:r>
              <a:rPr lang="ar-BH" sz="2400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l-Mateen" panose="02060803050605020204" pitchFamily="18" charset="-78"/>
                <a:cs typeface="+mj-cs"/>
              </a:rPr>
              <a:t> د.ب </a:t>
            </a:r>
            <a:endParaRPr lang="en" sz="2400" b="1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l-Mateen" panose="02060803050605020204" pitchFamily="18" charset="-78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962" y="867019"/>
            <a:ext cx="4567290" cy="522898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3380161" y="3169719"/>
            <a:ext cx="2868239" cy="62710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09" y="30866"/>
            <a:ext cx="1646183" cy="126806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-296971" y="6477000"/>
            <a:ext cx="9440971" cy="381000"/>
            <a:chOff x="-1067503" y="6403778"/>
            <a:chExt cx="10246690" cy="381000"/>
          </a:xfrm>
        </p:grpSpPr>
        <p:sp>
          <p:nvSpPr>
            <p:cNvPr id="23" name="Rectangle 22"/>
            <p:cNvSpPr/>
            <p:nvPr/>
          </p:nvSpPr>
          <p:spPr>
            <a:xfrm>
              <a:off x="-1067503" y="6423837"/>
              <a:ext cx="64431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الدرس: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خطوات وإجراءات التأمين.  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المقرر: التأمين    </a:t>
              </a:r>
              <a:r>
                <a:rPr lang="ar-BH" sz="14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         </a:t>
              </a:r>
              <a:r>
                <a:rPr lang="ar-BH" sz="1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تام  211/ 802</a:t>
              </a:r>
              <a:r>
                <a:rPr lang="ar-BH" sz="1400" b="1" dirty="0"/>
                <a:t> </a:t>
              </a:r>
              <a:endParaRPr lang="en-US" sz="1400" b="1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-745188" y="6403778"/>
              <a:ext cx="9924375" cy="381000"/>
              <a:chOff x="-742224" y="6363096"/>
              <a:chExt cx="9924375" cy="3810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-742224" y="6363096"/>
                <a:ext cx="9924375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>
                <a:spLocks/>
              </p:cNvSpPr>
              <p:nvPr/>
            </p:nvSpPr>
            <p:spPr>
              <a:xfrm>
                <a:off x="4936514" y="6363096"/>
                <a:ext cx="4149593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–الفصل </a:t>
                </a:r>
                <a:r>
                  <a:rPr lang="ar-BH" sz="1400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الدراسي الثاني 2020-2021م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27" name="Straight Arrow Connector 26"/>
          <p:cNvCxnSpPr/>
          <p:nvPr/>
        </p:nvCxnSpPr>
        <p:spPr>
          <a:xfrm flipH="1">
            <a:off x="4419600" y="5726227"/>
            <a:ext cx="1704131" cy="736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74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/>
      <p:bldP spid="17" grpId="0" animBg="1"/>
      <p:bldP spid="18" grpId="0"/>
      <p:bldP spid="19" grpId="0" animBg="1"/>
    </p:bldLst>
  </p:timing>
</p:sld>
</file>

<file path=ppt/theme/theme1.xml><?xml version="1.0" encoding="utf-8"?>
<a:theme xmlns:a="http://schemas.openxmlformats.org/drawingml/2006/main" name="قالب الدرس الإلكتروني - الفصل الدراسي الثاني 2020-2021م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13086</TotalTime>
  <Words>2760</Words>
  <Application>Microsoft Office PowerPoint</Application>
  <PresentationFormat>On-screen Show (4:3)</PresentationFormat>
  <Paragraphs>354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Al-Mateen</vt:lpstr>
      <vt:lpstr>Arial</vt:lpstr>
      <vt:lpstr>Calibri</vt:lpstr>
      <vt:lpstr>Calibri Light</vt:lpstr>
      <vt:lpstr>Century Gothic</vt:lpstr>
      <vt:lpstr>PT Bold Heading</vt:lpstr>
      <vt:lpstr>Sakkal Majalla</vt:lpstr>
      <vt:lpstr>Simplified Arabic</vt:lpstr>
      <vt:lpstr>Times New Roman</vt:lpstr>
      <vt:lpstr>Wingdings</vt:lpstr>
      <vt:lpstr>قالب الدرس الإلكتروني - الفصل الدراسي الثاني 2020-2021م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التقويم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Abdulhadi Ahmed Ali Alnatei</cp:lastModifiedBy>
  <cp:revision>1118</cp:revision>
  <dcterms:created xsi:type="dcterms:W3CDTF">2020-03-03T05:49:03Z</dcterms:created>
  <dcterms:modified xsi:type="dcterms:W3CDTF">2021-02-04T06:01:30Z</dcterms:modified>
</cp:coreProperties>
</file>