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78" r:id="rId3"/>
    <p:sldId id="281" r:id="rId4"/>
    <p:sldId id="350" r:id="rId5"/>
    <p:sldId id="363" r:id="rId6"/>
    <p:sldId id="358" r:id="rId7"/>
    <p:sldId id="359" r:id="rId8"/>
    <p:sldId id="360" r:id="rId9"/>
    <p:sldId id="364" r:id="rId10"/>
    <p:sldId id="365" r:id="rId11"/>
    <p:sldId id="315" r:id="rId12"/>
    <p:sldId id="316" r:id="rId13"/>
    <p:sldId id="317" r:id="rId14"/>
    <p:sldId id="318" r:id="rId15"/>
    <p:sldId id="319" r:id="rId16"/>
    <p:sldId id="320" r:id="rId17"/>
    <p:sldId id="325" r:id="rId18"/>
    <p:sldId id="326" r:id="rId19"/>
    <p:sldId id="327" r:id="rId20"/>
    <p:sldId id="321" r:id="rId21"/>
    <p:sldId id="322"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2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CC66FF"/>
    <a:srgbClr val="EA4D3C"/>
    <a:srgbClr val="89C8A0"/>
    <a:srgbClr val="FEED98"/>
    <a:srgbClr val="FBAC3E"/>
    <a:srgbClr val="00B8D0"/>
    <a:srgbClr val="BCAF2B"/>
    <a:srgbClr val="FF99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2" autoAdjust="0"/>
  </p:normalViewPr>
  <p:slideViewPr>
    <p:cSldViewPr>
      <p:cViewPr varScale="1">
        <p:scale>
          <a:sx n="65" d="100"/>
          <a:sy n="65" d="100"/>
        </p:scale>
        <p:origin x="153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1/27/2021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332638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101643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52281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172025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567884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267815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399052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pPr/>
              <a:t>1/27/2021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5.wav"/><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2.wav"/><Relationship Id="rId10" Type="http://schemas.openxmlformats.org/officeDocument/2006/relationships/image" Target="../media/image3.png"/><Relationship Id="rId4" Type="http://schemas.openxmlformats.org/officeDocument/2006/relationships/audio" Target="../media/audio7.wav"/><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2.xml"/></Relationships>
</file>

<file path=ppt/slides/_rels/slide1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6.xml"/></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8.xml"/></Relationships>
</file>

<file path=ppt/slides/_rels/slide1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0.xml"/></Relationships>
</file>

<file path=ppt/slides/_rels/slide17.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2.xml"/></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4.xml"/></Relationships>
</file>

<file path=ppt/slides/_rels/slide1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4.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net.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5.wav"/><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1.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audio" Target="../media/audio7.wav"/><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audio" Target="../media/audio8.wav"/></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5.wav"/><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1.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5711111" y="3300162"/>
            <a:ext cx="3048000" cy="1077218"/>
          </a:xfrm>
          <a:prstGeom prst="rect">
            <a:avLst/>
          </a:prstGeom>
          <a:solidFill>
            <a:srgbClr val="BCAF2B"/>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التأمين</a:t>
            </a:r>
          </a:p>
          <a:p>
            <a:pPr algn="ctr"/>
            <a:r>
              <a:rPr lang="ar-BH" sz="3200" b="1" dirty="0" smtClean="0">
                <a:solidFill>
                  <a:schemeClr val="bg1"/>
                </a:solidFill>
                <a:latin typeface="Sakkal Majalla" panose="02000000000000000000" pitchFamily="2" charset="-78"/>
                <a:cs typeface="Sakkal Majalla" panose="02000000000000000000" pitchFamily="2" charset="-78"/>
              </a:rPr>
              <a:t>تام 211 / 802</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63500" y="6474541"/>
            <a:ext cx="4279900" cy="369332"/>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الصف: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الثاني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الصفحة: 17-24</a:t>
            </a:r>
            <a:r>
              <a:rPr lang="ar-BH" dirty="0" smtClean="0"/>
              <a:t> </a:t>
            </a:r>
            <a:endParaRPr lang="en-US" dirty="0"/>
          </a:p>
        </p:txBody>
      </p:sp>
      <p:sp>
        <p:nvSpPr>
          <p:cNvPr id="4" name="Rectangle 3"/>
          <p:cNvSpPr/>
          <p:nvPr/>
        </p:nvSpPr>
        <p:spPr>
          <a:xfrm>
            <a:off x="4343400" y="1481228"/>
            <a:ext cx="4572000" cy="1354217"/>
          </a:xfrm>
          <a:prstGeom prst="rect">
            <a:avLst/>
          </a:prstGeom>
        </p:spPr>
        <p:txBody>
          <a:bodyPr>
            <a:spAutoFit/>
          </a:bodyPr>
          <a:lstStyle/>
          <a:p>
            <a:pPr algn="ctr"/>
            <a:r>
              <a:rPr lang="ar-BH" b="1" dirty="0">
                <a:solidFill>
                  <a:schemeClr val="bg1"/>
                </a:solidFill>
                <a:latin typeface="Sakkal Majalla" panose="02000000000000000000" pitchFamily="2" charset="-78"/>
                <a:cs typeface="Sakkal Majalla" panose="02000000000000000000" pitchFamily="2" charset="-78"/>
              </a:rPr>
              <a:t>التأمين</a:t>
            </a:r>
          </a:p>
          <a:p>
            <a:pPr algn="ctr"/>
            <a:r>
              <a:rPr lang="ar-BH" sz="3200" b="1" dirty="0" smtClean="0">
                <a:solidFill>
                  <a:srgbClr val="FF0000"/>
                </a:solidFill>
                <a:latin typeface="Sakkal Majalla" panose="02000000000000000000" pitchFamily="2" charset="-78"/>
                <a:cs typeface="Sakkal Majalla" panose="02000000000000000000" pitchFamily="2" charset="-78"/>
              </a:rPr>
              <a:t>الفصل الثاني</a:t>
            </a:r>
          </a:p>
          <a:p>
            <a:pPr algn="ctr"/>
            <a:r>
              <a:rPr lang="ar-BH" sz="3200" b="1" dirty="0" smtClean="0">
                <a:solidFill>
                  <a:srgbClr val="9933FF"/>
                </a:solidFill>
                <a:latin typeface="Sakkal Majalla" panose="02000000000000000000" pitchFamily="2" charset="-78"/>
                <a:cs typeface="Sakkal Majalla" panose="02000000000000000000" pitchFamily="2" charset="-78"/>
              </a:rPr>
              <a:t>أخطار وخسائر التأمين</a:t>
            </a:r>
            <a:endParaRPr lang="en-US" sz="3200" b="1" dirty="0">
              <a:solidFill>
                <a:srgbClr val="9933FF"/>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4"/>
          <a:stretch>
            <a:fillRect/>
          </a:stretch>
        </p:blipFill>
        <p:spPr>
          <a:xfrm>
            <a:off x="304800" y="2904737"/>
            <a:ext cx="4871479" cy="294528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12" name="Straight Connector 11"/>
          <p:cNvCxnSpPr/>
          <p:nvPr/>
        </p:nvCxnSpPr>
        <p:spPr>
          <a:xfrm flipV="1">
            <a:off x="0" y="6434958"/>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3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59413" y="48629"/>
            <a:ext cx="3764448" cy="993534"/>
            <a:chOff x="5029200" y="318903"/>
            <a:chExt cx="3840648" cy="993534"/>
          </a:xfrm>
        </p:grpSpPr>
        <p:pic>
          <p:nvPicPr>
            <p:cNvPr id="6" name="Picture 5"/>
            <p:cNvPicPr>
              <a:picLocks noChangeAspect="1"/>
            </p:cNvPicPr>
            <p:nvPr/>
          </p:nvPicPr>
          <p:blipFill>
            <a:blip r:embed="rId7"/>
            <a:stretch>
              <a:fillRect/>
            </a:stretch>
          </p:blipFill>
          <p:spPr>
            <a:xfrm>
              <a:off x="5029200" y="318903"/>
              <a:ext cx="3840648" cy="993534"/>
            </a:xfrm>
            <a:prstGeom prst="rect">
              <a:avLst/>
            </a:prstGeom>
          </p:spPr>
        </p:pic>
        <p:sp>
          <p:nvSpPr>
            <p:cNvPr id="7" name="Rectangle 6"/>
            <p:cNvSpPr/>
            <p:nvPr/>
          </p:nvSpPr>
          <p:spPr>
            <a:xfrm>
              <a:off x="6004386" y="542898"/>
              <a:ext cx="1851658" cy="523220"/>
            </a:xfrm>
            <a:prstGeom prst="rect">
              <a:avLst/>
            </a:prstGeom>
          </p:spPr>
          <p:txBody>
            <a:bodyPr wrap="none">
              <a:spAutoFit/>
            </a:bodyPr>
            <a:lstStyle/>
            <a:p>
              <a:pPr algn="ctr"/>
              <a:r>
                <a:rPr lang="ar-BH" sz="2800" b="1" dirty="0" smtClean="0">
                  <a:solidFill>
                    <a:srgbClr val="9933FF"/>
                  </a:solidFill>
                </a:rPr>
                <a:t>خسائر التأمين</a:t>
              </a:r>
              <a:endParaRPr lang="en-US" sz="2800" dirty="0">
                <a:solidFill>
                  <a:srgbClr val="9933FF"/>
                </a:solidFill>
              </a:endParaRPr>
            </a:p>
          </p:txBody>
        </p:sp>
      </p:grpSp>
      <p:sp>
        <p:nvSpPr>
          <p:cNvPr id="29" name="Rectangle 28"/>
          <p:cNvSpPr/>
          <p:nvPr/>
        </p:nvSpPr>
        <p:spPr>
          <a:xfrm>
            <a:off x="5486399" y="2995505"/>
            <a:ext cx="2383763"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خسارة مادية كلية </a:t>
            </a:r>
            <a:endParaRPr lang="ar-BH" sz="2400" b="1" dirty="0">
              <a:latin typeface="Sakkal Majalla" panose="02000000000000000000" pitchFamily="2" charset="-78"/>
              <a:cs typeface="Sakkal Majalla" panose="02000000000000000000" pitchFamily="2" charset="-78"/>
            </a:endParaRPr>
          </a:p>
        </p:txBody>
      </p:sp>
      <p:sp>
        <p:nvSpPr>
          <p:cNvPr id="26" name="Rectangle 25"/>
          <p:cNvSpPr/>
          <p:nvPr/>
        </p:nvSpPr>
        <p:spPr>
          <a:xfrm>
            <a:off x="8032354" y="1550519"/>
            <a:ext cx="1010736"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مثال</a:t>
            </a:r>
            <a:endParaRPr lang="ar-BH" sz="2400" b="1" dirty="0">
              <a:latin typeface="Sakkal Majalla" panose="02000000000000000000" pitchFamily="2" charset="-78"/>
              <a:cs typeface="Sakkal Majalla" panose="02000000000000000000" pitchFamily="2" charset="-78"/>
            </a:endParaRPr>
          </a:p>
        </p:txBody>
      </p:sp>
      <p:sp>
        <p:nvSpPr>
          <p:cNvPr id="13" name="Rectangle 12"/>
          <p:cNvSpPr/>
          <p:nvPr/>
        </p:nvSpPr>
        <p:spPr>
          <a:xfrm>
            <a:off x="5486398" y="3660461"/>
            <a:ext cx="2383763"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خسارة مادية جزئية </a:t>
            </a:r>
            <a:endParaRPr lang="ar-BH" sz="24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331018" y="3672517"/>
            <a:ext cx="2910619" cy="46395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احتراق نصف مخزن الأثاث.</a:t>
            </a:r>
            <a:endParaRPr lang="ar-BH" sz="2000" b="1" dirty="0">
              <a:solidFill>
                <a:schemeClr val="tx1"/>
              </a:solidFill>
              <a:latin typeface="Sakkal Majalla" panose="02000000000000000000" pitchFamily="2" charset="-78"/>
              <a:cs typeface="Sakkal Majalla" panose="02000000000000000000" pitchFamily="2" charset="-78"/>
            </a:endParaRPr>
          </a:p>
        </p:txBody>
      </p:sp>
      <p:sp>
        <p:nvSpPr>
          <p:cNvPr id="15" name="Rectangle 14"/>
          <p:cNvSpPr/>
          <p:nvPr/>
        </p:nvSpPr>
        <p:spPr>
          <a:xfrm>
            <a:off x="5486397" y="4403418"/>
            <a:ext cx="2383763"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خسارة معنوية</a:t>
            </a:r>
            <a:endParaRPr lang="ar-BH" sz="2400" b="1" dirty="0">
              <a:latin typeface="Sakkal Majalla" panose="02000000000000000000" pitchFamily="2" charset="-78"/>
              <a:cs typeface="Sakkal Majalla" panose="02000000000000000000" pitchFamily="2" charset="-78"/>
            </a:endParaRPr>
          </a:p>
        </p:txBody>
      </p:sp>
      <p:sp>
        <p:nvSpPr>
          <p:cNvPr id="16" name="Rectangle 15"/>
          <p:cNvSpPr/>
          <p:nvPr/>
        </p:nvSpPr>
        <p:spPr>
          <a:xfrm>
            <a:off x="2331018" y="4404305"/>
            <a:ext cx="2910619" cy="46395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حزن مالك الورشة.</a:t>
            </a:r>
            <a:endParaRPr lang="ar-BH" sz="2000" b="1" dirty="0">
              <a:solidFill>
                <a:schemeClr val="tx1"/>
              </a:solidFill>
              <a:latin typeface="Sakkal Majalla" panose="02000000000000000000" pitchFamily="2" charset="-78"/>
              <a:cs typeface="Sakkal Majalla" panose="02000000000000000000" pitchFamily="2" charset="-78"/>
            </a:endParaRPr>
          </a:p>
        </p:txBody>
      </p:sp>
      <p:sp>
        <p:nvSpPr>
          <p:cNvPr id="19" name="Rectangle 18"/>
          <p:cNvSpPr/>
          <p:nvPr/>
        </p:nvSpPr>
        <p:spPr>
          <a:xfrm>
            <a:off x="5268576" y="5101202"/>
            <a:ext cx="2819404"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خسارة مادية غير مباشرة</a:t>
            </a:r>
            <a:endParaRPr lang="ar-BH" sz="2400" b="1" dirty="0">
              <a:latin typeface="Sakkal Majalla" panose="02000000000000000000" pitchFamily="2" charset="-78"/>
              <a:cs typeface="Sakkal Majalla" panose="02000000000000000000" pitchFamily="2" charset="-78"/>
            </a:endParaRPr>
          </a:p>
        </p:txBody>
      </p:sp>
      <p:sp>
        <p:nvSpPr>
          <p:cNvPr id="20" name="Rectangle 19"/>
          <p:cNvSpPr/>
          <p:nvPr/>
        </p:nvSpPr>
        <p:spPr>
          <a:xfrm>
            <a:off x="2331018" y="5101202"/>
            <a:ext cx="2910619" cy="633683"/>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كسر النافذة.</a:t>
            </a:r>
          </a:p>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تضرر السجاد بمياه الإطفاء.</a:t>
            </a:r>
            <a:endParaRPr lang="ar-BH" sz="2000" b="1" dirty="0">
              <a:solidFill>
                <a:schemeClr val="tx1"/>
              </a:solidFill>
              <a:latin typeface="Sakkal Majalla" panose="02000000000000000000" pitchFamily="2" charset="-78"/>
              <a:cs typeface="Sakkal Majalla" panose="02000000000000000000" pitchFamily="2" charset="-78"/>
            </a:endParaRPr>
          </a:p>
        </p:txBody>
      </p:sp>
      <p:sp>
        <p:nvSpPr>
          <p:cNvPr id="21" name="Rectangle 20"/>
          <p:cNvSpPr/>
          <p:nvPr/>
        </p:nvSpPr>
        <p:spPr>
          <a:xfrm>
            <a:off x="2368023" y="3072350"/>
            <a:ext cx="2910619" cy="46395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rtl="1">
              <a:buClr>
                <a:srgbClr val="FF0000"/>
              </a:buClr>
              <a:buFont typeface="Wingdings" panose="05000000000000000000" pitchFamily="2" charset="2"/>
              <a:buChar char="ü"/>
            </a:pPr>
            <a:r>
              <a:rPr lang="ar-BH" sz="2000" b="1" dirty="0" smtClean="0">
                <a:solidFill>
                  <a:schemeClr val="tx1"/>
                </a:solidFill>
                <a:latin typeface="Sakkal Majalla" panose="02000000000000000000" pitchFamily="2" charset="-78"/>
                <a:cs typeface="Sakkal Majalla" panose="02000000000000000000" pitchFamily="2" charset="-78"/>
              </a:rPr>
              <a:t>احتراق </a:t>
            </a:r>
            <a:r>
              <a:rPr lang="ar-BH" sz="2000" b="1" dirty="0">
                <a:solidFill>
                  <a:schemeClr val="tx1"/>
                </a:solidFill>
                <a:latin typeface="Sakkal Majalla" panose="02000000000000000000" pitchFamily="2" charset="-78"/>
                <a:cs typeface="Sakkal Majalla" panose="02000000000000000000" pitchFamily="2" charset="-78"/>
              </a:rPr>
              <a:t>غرفة </a:t>
            </a:r>
            <a:r>
              <a:rPr lang="ar-BH" sz="2000" b="1" dirty="0" smtClean="0">
                <a:solidFill>
                  <a:schemeClr val="tx1"/>
                </a:solidFill>
                <a:latin typeface="Sakkal Majalla" panose="02000000000000000000" pitchFamily="2" charset="-78"/>
                <a:cs typeface="Sakkal Majalla" panose="02000000000000000000" pitchFamily="2" charset="-78"/>
              </a:rPr>
              <a:t>النوم بالكامل.</a:t>
            </a:r>
            <a:endParaRPr lang="ar-BH" sz="2000" b="1" dirty="0">
              <a:solidFill>
                <a:schemeClr val="tx1"/>
              </a:solidFill>
              <a:latin typeface="Sakkal Majalla" panose="02000000000000000000" pitchFamily="2" charset="-78"/>
              <a:cs typeface="Sakkal Majalla" panose="02000000000000000000" pitchFamily="2" charset="-78"/>
            </a:endParaRPr>
          </a:p>
        </p:txBody>
      </p:sp>
      <p:grpSp>
        <p:nvGrpSpPr>
          <p:cNvPr id="4" name="Group 3"/>
          <p:cNvGrpSpPr/>
          <p:nvPr/>
        </p:nvGrpSpPr>
        <p:grpSpPr>
          <a:xfrm>
            <a:off x="278097" y="1337324"/>
            <a:ext cx="7551573" cy="3810228"/>
            <a:chOff x="278097" y="1196576"/>
            <a:chExt cx="7551573" cy="3950976"/>
          </a:xfrm>
        </p:grpSpPr>
        <p:sp>
          <p:nvSpPr>
            <p:cNvPr id="22" name="Rectangle 21"/>
            <p:cNvSpPr/>
            <p:nvPr/>
          </p:nvSpPr>
          <p:spPr>
            <a:xfrm>
              <a:off x="278097" y="1196576"/>
              <a:ext cx="7551573" cy="1631216"/>
            </a:xfrm>
            <a:prstGeom prst="rect">
              <a:avLst/>
            </a:prstGeom>
            <a:gradFill flip="none" rotWithShape="1">
              <a:gsLst>
                <a:gs pos="0">
                  <a:srgbClr val="CC66FF">
                    <a:tint val="66000"/>
                    <a:satMod val="160000"/>
                  </a:srgbClr>
                </a:gs>
                <a:gs pos="17000">
                  <a:srgbClr val="CC66FF">
                    <a:tint val="44500"/>
                    <a:satMod val="160000"/>
                  </a:srgbClr>
                </a:gs>
                <a:gs pos="100000">
                  <a:srgbClr val="CC66FF">
                    <a:tint val="23500"/>
                    <a:satMod val="160000"/>
                  </a:srgbClr>
                </a:gs>
              </a:gsLst>
              <a:lin ang="16200000" scaled="1"/>
              <a:tileRect/>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000" b="1" dirty="0" smtClean="0">
                  <a:latin typeface="Sakkal Majalla" panose="02000000000000000000" pitchFamily="2" charset="-78"/>
                  <a:cs typeface="Sakkal Majalla" panose="02000000000000000000" pitchFamily="2" charset="-78"/>
                </a:rPr>
                <a:t>اشتعلت نار غير صديقة في ورشة لصناعة الأثاث مما تسببت في احتراق غرفة النوم بالكامل، كما طالت النيران مخزن الأثاث المجاور وقد أضطر رجال الإطفاء إلى كسر الباب الخلفي للمخزن لمنع انتشار النيران لبقية المخزن الذي احترق نصفه، كما تضرر بعض السجاد في المخزن من جراء استعمال مياه الإطفاء، فحزن مالك الورشة حزنا شديدا.</a:t>
              </a:r>
            </a:p>
            <a:p>
              <a:pPr algn="ctr" rtl="1"/>
              <a:r>
                <a:rPr lang="ar-BH" sz="2000" b="1" dirty="0" smtClean="0">
                  <a:latin typeface="Sakkal Majalla" panose="02000000000000000000" pitchFamily="2" charset="-78"/>
                  <a:cs typeface="Sakkal Majalla" panose="02000000000000000000" pitchFamily="2" charset="-78"/>
                </a:rPr>
                <a:t>المطلوب </a:t>
              </a:r>
              <a:r>
                <a:rPr lang="ar-BH" sz="2000" b="1" dirty="0" smtClean="0">
                  <a:solidFill>
                    <a:srgbClr val="7030A0"/>
                  </a:solidFill>
                  <a:latin typeface="Sakkal Majalla" panose="02000000000000000000" pitchFamily="2" charset="-78"/>
                  <a:cs typeface="Sakkal Majalla" panose="02000000000000000000" pitchFamily="2" charset="-78"/>
                </a:rPr>
                <a:t>– </a:t>
              </a:r>
              <a:r>
                <a:rPr lang="ar-BH" sz="2000" b="1" u="sng" dirty="0" smtClean="0">
                  <a:solidFill>
                    <a:srgbClr val="7030A0"/>
                  </a:solidFill>
                  <a:latin typeface="Sakkal Majalla" panose="02000000000000000000" pitchFamily="2" charset="-78"/>
                  <a:cs typeface="Sakkal Majalla" panose="02000000000000000000" pitchFamily="2" charset="-78"/>
                </a:rPr>
                <a:t>حدد الخسائر التالية:</a:t>
              </a:r>
              <a:endParaRPr lang="ar-BH" sz="2000" b="1" u="sng" dirty="0">
                <a:solidFill>
                  <a:srgbClr val="7030A0"/>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Lst>
            </a:blip>
            <a:stretch>
              <a:fillRect/>
            </a:stretch>
          </p:blipFill>
          <p:spPr>
            <a:xfrm>
              <a:off x="278097" y="3448298"/>
              <a:ext cx="1986048" cy="1699254"/>
            </a:xfrm>
            <a:prstGeom prst="rect">
              <a:avLst/>
            </a:prstGeom>
          </p:spPr>
        </p:pic>
      </p:grpSp>
      <p:sp>
        <p:nvSpPr>
          <p:cNvPr id="23" name="Rectangle 22"/>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24" name="Straight Connector 23"/>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47451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laser.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laser.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6" name="click.wav"/>
                                        </p:tgtEl>
                                      </p:cMediaNode>
                                    </p:audio>
                                  </p:sub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laser.wav"/>
                                        </p:tgtEl>
                                      </p:cMediaNode>
                                    </p:audio>
                                  </p:sub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1000"/>
                                        <p:tgtEl>
                                          <p:spTgt spid="20"/>
                                        </p:tgtEl>
                                      </p:cBhvr>
                                    </p:animEffect>
                                    <p:anim calcmode="lin" valueType="num">
                                      <p:cBhvr>
                                        <p:cTn id="81" dur="1000" fill="hold"/>
                                        <p:tgtEl>
                                          <p:spTgt spid="20"/>
                                        </p:tgtEl>
                                        <p:attrNameLst>
                                          <p:attrName>ppt_x</p:attrName>
                                        </p:attrNameLst>
                                      </p:cBhvr>
                                      <p:tavLst>
                                        <p:tav tm="0">
                                          <p:val>
                                            <p:strVal val="#ppt_x"/>
                                          </p:val>
                                        </p:tav>
                                        <p:tav tm="100000">
                                          <p:val>
                                            <p:strVal val="#ppt_x"/>
                                          </p:val>
                                        </p:tav>
                                      </p:tavLst>
                                    </p:anim>
                                    <p:anim calcmode="lin" valueType="num">
                                      <p:cBhvr>
                                        <p:cTn id="82"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animBg="1"/>
      <p:bldP spid="13" grpId="0" animBg="1"/>
      <p:bldP spid="14" grpId="0" animBg="1"/>
      <p:bldP spid="15" grpId="0" animBg="1"/>
      <p:bldP spid="16"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30514" y="266791"/>
            <a:ext cx="1530261" cy="868853"/>
          </a:xfrm>
          <a:solidFill>
            <a:srgbClr val="FF0000"/>
          </a:solidFill>
        </p:spPr>
        <p:txBody>
          <a:bodyPr>
            <a:normAutofit fontScale="90000"/>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19664" y="1681776"/>
            <a:ext cx="9163666" cy="446276"/>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المحور الرئيسي في التأمين.</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5" action="ppaction://hlinksldjump"/>
          </p:cNvPr>
          <p:cNvSpPr/>
          <p:nvPr/>
        </p:nvSpPr>
        <p:spPr>
          <a:xfrm>
            <a:off x="4785908" y="2478063"/>
            <a:ext cx="403941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قسط التأمين.</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1216906" y="470385"/>
            <a:ext cx="4424187"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اختار الإجابة الصحيحة فقط في ما يلي</a:t>
            </a:r>
            <a:r>
              <a:rPr lang="ar-BH" sz="2400" b="1" dirty="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6" action="ppaction://hlinksldjump"/>
          </p:cNvPr>
          <p:cNvSpPr/>
          <p:nvPr/>
        </p:nvSpPr>
        <p:spPr>
          <a:xfrm>
            <a:off x="3429000" y="3348488"/>
            <a:ext cx="414633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الخطر .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5" action="ppaction://hlinksldjump"/>
          </p:cNvPr>
          <p:cNvSpPr/>
          <p:nvPr/>
        </p:nvSpPr>
        <p:spPr>
          <a:xfrm>
            <a:off x="1524000" y="4311618"/>
            <a:ext cx="508896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مبلغ التأمين.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5" action="ppaction://hlinksldjump"/>
          </p:cNvPr>
          <p:cNvSpPr/>
          <p:nvPr/>
        </p:nvSpPr>
        <p:spPr>
          <a:xfrm>
            <a:off x="639443" y="5279392"/>
            <a:ext cx="393667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كل ما ذكر صحيح.</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5" name="Straight Connector 14"/>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2"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4" y="1311541"/>
            <a:ext cx="9171813"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إن الإهمال في إصلاح التمديدات الكهربائية يعتبر من:</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962400" y="2331646"/>
            <a:ext cx="492064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مؤثرات الخطر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3429000" y="3348488"/>
            <a:ext cx="414633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مسببات الخطر.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2209800" y="4311618"/>
            <a:ext cx="440316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مؤثرات الخطر المعنوية.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668588" y="5274748"/>
            <a:ext cx="393667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مؤثرات الخطر المادية.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92960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4" y="1284679"/>
            <a:ext cx="9163666"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تركز شركات التأمين باهتمام على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197604" y="2357668"/>
            <a:ext cx="475326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مسببات الخطر.</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443196" y="3322525"/>
            <a:ext cx="493964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مؤثرات الخطر.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844962" y="4287382"/>
            <a:ext cx="4705283"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المؤثرات المعنوية.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587806" y="5338707"/>
            <a:ext cx="4701287"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المؤثرات المادية.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96690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4" y="1115574"/>
            <a:ext cx="9123567"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ترفض شركات التأمين تغطية خطر اهتراء إطارات المركبات لأنه:</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657600" y="2132904"/>
            <a:ext cx="5446303"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خطر محتمل الوقوع.</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819400" y="3111250"/>
            <a:ext cx="5715000"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خطر مؤكد الوقوع.</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057400" y="4089596"/>
            <a:ext cx="609079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خطر مستحيل الوقوع.</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1371600" y="5060413"/>
            <a:ext cx="567039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كل ما ذكر صحيح.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4091400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4" y="1148803"/>
            <a:ext cx="9123567"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ترفض شركات التأمين تغطية مخالفات السرعة لأنها:</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219200" y="5275200"/>
            <a:ext cx="489954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خطر غير قابل للقياس.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895600" y="3291448"/>
            <a:ext cx="4980336"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خطر غير مشروع.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062136" y="4223627"/>
            <a:ext cx="5042720"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خطر  مؤكد الوقوع.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570028" y="2239520"/>
            <a:ext cx="489954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خطر عرضي.</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269052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19200"/>
            <a:ext cx="9123567"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 من الأخطار التي ترفض شركات التأمين تغطيتها بسبب صعوبة قياس خسائرها:</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994487" y="2085209"/>
            <a:ext cx="695686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الوفاة.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1447800" y="3089197"/>
            <a:ext cx="71135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فقد الذاكرة.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074558" y="4039668"/>
            <a:ext cx="7017876"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a:t>
            </a:r>
            <a:r>
              <a:rPr lang="ar-BH" sz="2800" b="1" dirty="0" err="1">
                <a:solidFill>
                  <a:schemeClr val="tx1"/>
                </a:solidFill>
                <a:latin typeface="Sakkal Majalla" panose="02000000000000000000" pitchFamily="2" charset="-78"/>
                <a:cs typeface="Sakkal Majalla" panose="02000000000000000000" pitchFamily="2" charset="-78"/>
              </a:rPr>
              <a:t>العوارية</a:t>
            </a:r>
            <a:r>
              <a:rPr lang="ar-BH" sz="2800" b="1" dirty="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59953" y="4970400"/>
            <a:ext cx="691316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الخطر  المتجانس.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3601075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68820"/>
            <a:ext cx="913378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تصنف الاضرار التي تصيب مقدمة السيارة فقط بأنها: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5334000" y="2161409"/>
            <a:ext cx="3617348"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خسارة معنوية.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4191000" y="3165397"/>
            <a:ext cx="43703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خسارة مادية.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895600" y="4115868"/>
            <a:ext cx="51968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خسارة مادية كلية.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981200" y="5046600"/>
            <a:ext cx="52919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خسارة مادية جزئية.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07363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589" y="1309883"/>
            <a:ext cx="88753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تعتبر خسارة السجاد الناتج من استخدام مياه إطفاء الحريق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953000" y="2085209"/>
            <a:ext cx="3998348"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خسارة مادية.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4114800" y="3089197"/>
            <a:ext cx="44465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خسارة مادية جزئية.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3200400" y="4039668"/>
            <a:ext cx="48920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خسارة مادية مباشرة.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828800" y="4970400"/>
            <a:ext cx="54443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خسارة مادية غيرة مباشرة.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39500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63" y="1240389"/>
            <a:ext cx="9191738"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a:t>
            </a:r>
            <a:r>
              <a:rPr lang="en-US"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تعني </a:t>
            </a:r>
            <a:r>
              <a:rPr lang="ar-BH" sz="2300" b="1" dirty="0" err="1" smtClean="0">
                <a:latin typeface="Sakkal Majalla" panose="02000000000000000000" pitchFamily="2" charset="-78"/>
                <a:cs typeface="Sakkal Majalla" panose="02000000000000000000" pitchFamily="2" charset="-78"/>
              </a:rPr>
              <a:t>العوارية</a:t>
            </a:r>
            <a:r>
              <a:rPr lang="ar-BH" sz="2300" b="1" dirty="0" smtClean="0">
                <a:latin typeface="Sakkal Majalla" panose="02000000000000000000" pitchFamily="2" charset="-78"/>
                <a:cs typeface="Sakkal Majalla" panose="02000000000000000000" pitchFamily="2" charset="-78"/>
              </a:rPr>
              <a:t> في التأمين بـ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962399" y="1932809"/>
            <a:ext cx="498894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خسائر التأمين البحري.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3276600" y="2936797"/>
            <a:ext cx="52847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خسائر  التأمين الجوي.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2514600" y="3887268"/>
            <a:ext cx="55778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خسائر التأمين البري.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981200" y="4818000"/>
            <a:ext cx="52919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خسائر تأمين الحياة.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3" name="Straight Connector 12"/>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3514652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2757" y="4629188"/>
            <a:ext cx="6527773" cy="1692771"/>
          </a:xfrm>
          <a:prstGeom prst="rect">
            <a:avLst/>
          </a:prstGeom>
          <a:noFill/>
        </p:spPr>
        <p:txBody>
          <a:bodyPr wrap="square" rtlCol="0">
            <a:spAutoFit/>
          </a:bodyPr>
          <a:lstStyle/>
          <a:p>
            <a:pPr algn="just" rtl="1"/>
            <a:r>
              <a:rPr lang="ar-BH" sz="2000" b="1" dirty="0">
                <a:latin typeface="Sakkal Majalla" panose="02000000000000000000" pitchFamily="2" charset="-78"/>
                <a:cs typeface="Sakkal Majalla" panose="02000000000000000000" pitchFamily="2" charset="-78"/>
              </a:rPr>
              <a:t>1- </a:t>
            </a:r>
            <a:r>
              <a:rPr lang="ar-BH" sz="2000" b="1" dirty="0" smtClean="0">
                <a:latin typeface="Sakkal Majalla" panose="02000000000000000000" pitchFamily="2" charset="-78"/>
                <a:cs typeface="Sakkal Majalla" panose="02000000000000000000" pitchFamily="2" charset="-78"/>
              </a:rPr>
              <a:t>يذكر مقومات التأمين.</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2- </a:t>
            </a:r>
            <a:r>
              <a:rPr lang="ar-BH" sz="2000" b="1" dirty="0" smtClean="0">
                <a:latin typeface="Sakkal Majalla" panose="02000000000000000000" pitchFamily="2" charset="-78"/>
                <a:cs typeface="Sakkal Majalla" panose="02000000000000000000" pitchFamily="2" charset="-78"/>
              </a:rPr>
              <a:t>يعرف أخطار التأمين .</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3- </a:t>
            </a:r>
            <a:r>
              <a:rPr lang="ar-BH" sz="2000" b="1" dirty="0" smtClean="0">
                <a:latin typeface="Sakkal Majalla" panose="02000000000000000000" pitchFamily="2" charset="-78"/>
                <a:cs typeface="Sakkal Majalla" panose="02000000000000000000" pitchFamily="2" charset="-78"/>
              </a:rPr>
              <a:t>يصنف مصادر أخطار التأمين.</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4- </a:t>
            </a:r>
            <a:r>
              <a:rPr lang="ar-BH" sz="2000" b="1" dirty="0" smtClean="0">
                <a:latin typeface="Sakkal Majalla" panose="02000000000000000000" pitchFamily="2" charset="-78"/>
                <a:cs typeface="Sakkal Majalla" panose="02000000000000000000" pitchFamily="2" charset="-78"/>
              </a:rPr>
              <a:t>يعدد شروط الخطر القابل للتأمين.</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5- </a:t>
            </a:r>
            <a:r>
              <a:rPr lang="ar-BH" sz="2000" b="1" dirty="0" smtClean="0">
                <a:latin typeface="Sakkal Majalla" panose="02000000000000000000" pitchFamily="2" charset="-78"/>
                <a:cs typeface="Sakkal Majalla" panose="02000000000000000000" pitchFamily="2" charset="-78"/>
              </a:rPr>
              <a:t>يميز بين أنواع خسائر التأمين</a:t>
            </a:r>
            <a:r>
              <a:rPr lang="ar-BH" sz="2400" b="1" dirty="0" smtClean="0">
                <a:latin typeface="Sakkal Majalla" panose="02000000000000000000" pitchFamily="2" charset="-78"/>
                <a:cs typeface="Sakkal Majalla" panose="02000000000000000000" pitchFamily="2" charset="-78"/>
              </a:rPr>
              <a:t>.</a:t>
            </a:r>
          </a:p>
        </p:txBody>
      </p:sp>
      <p:sp>
        <p:nvSpPr>
          <p:cNvPr id="18" name="Rectangle 17"/>
          <p:cNvSpPr/>
          <p:nvPr/>
        </p:nvSpPr>
        <p:spPr>
          <a:xfrm>
            <a:off x="-406710" y="6673386"/>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22" name="Straight Connector 21"/>
          <p:cNvCxnSpPr/>
          <p:nvPr/>
        </p:nvCxnSpPr>
        <p:spPr>
          <a:xfrm flipV="1">
            <a:off x="0" y="6636774"/>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4870351" y="6636774"/>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817" y="152400"/>
            <a:ext cx="1646183" cy="1268068"/>
          </a:xfrm>
          <a:prstGeom prst="rect">
            <a:avLst/>
          </a:prstGeom>
        </p:spPr>
      </p:pic>
      <p:grpSp>
        <p:nvGrpSpPr>
          <p:cNvPr id="25" name="Group 24"/>
          <p:cNvGrpSpPr/>
          <p:nvPr/>
        </p:nvGrpSpPr>
        <p:grpSpPr>
          <a:xfrm>
            <a:off x="1390231" y="1560834"/>
            <a:ext cx="6363538" cy="2749340"/>
            <a:chOff x="1211733" y="1200929"/>
            <a:chExt cx="6363538" cy="2749340"/>
          </a:xfrm>
        </p:grpSpPr>
        <p:pic>
          <p:nvPicPr>
            <p:cNvPr id="26" name="Picture 25"/>
            <p:cNvPicPr>
              <a:picLocks noChangeAspect="1"/>
            </p:cNvPicPr>
            <p:nvPr/>
          </p:nvPicPr>
          <p:blipFill>
            <a:blip r:embed="rId5"/>
            <a:stretch>
              <a:fillRect/>
            </a:stretch>
          </p:blipFill>
          <p:spPr>
            <a:xfrm>
              <a:off x="1211733" y="1200929"/>
              <a:ext cx="6363538" cy="2749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Rectangle 26"/>
            <p:cNvSpPr/>
            <p:nvPr/>
          </p:nvSpPr>
          <p:spPr>
            <a:xfrm>
              <a:off x="5334000" y="2077935"/>
              <a:ext cx="1896751" cy="769441"/>
            </a:xfrm>
            <a:prstGeom prst="rect">
              <a:avLst/>
            </a:prstGeom>
          </p:spPr>
          <p:txBody>
            <a:bodyPr wrap="square">
              <a:spAutoFit/>
            </a:bodyPr>
            <a:lstStyle/>
            <a:p>
              <a:r>
                <a:rPr lang="ar-BH" sz="4400" b="1" dirty="0" smtClean="0">
                  <a:solidFill>
                    <a:schemeClr val="accent6">
                      <a:lumMod val="50000"/>
                    </a:schemeClr>
                  </a:solidFill>
                  <a:latin typeface="Sakkal Majalla" panose="02000000000000000000" pitchFamily="2" charset="-78"/>
                  <a:cs typeface="Sakkal Majalla" panose="02000000000000000000" pitchFamily="2" charset="-78"/>
                </a:rPr>
                <a:t>الأهداف</a:t>
              </a:r>
              <a:endParaRPr lang="en-US" sz="4400" dirty="0">
                <a:solidFill>
                  <a:schemeClr val="accent6">
                    <a:lumMod val="50000"/>
                  </a:schemeClr>
                </a:solidFill>
              </a:endParaRPr>
            </a:p>
          </p:txBody>
        </p:sp>
        <p:sp>
          <p:nvSpPr>
            <p:cNvPr id="28" name="Rectangle 27"/>
            <p:cNvSpPr/>
            <p:nvPr/>
          </p:nvSpPr>
          <p:spPr>
            <a:xfrm>
              <a:off x="1389314" y="3277616"/>
              <a:ext cx="6008376" cy="430887"/>
            </a:xfrm>
            <a:prstGeom prst="rect">
              <a:avLst/>
            </a:prstGeom>
          </p:spPr>
          <p:txBody>
            <a:bodyPr wrap="none">
              <a:spAutoFit/>
            </a:bodyPr>
            <a:lstStyle/>
            <a:p>
              <a:r>
                <a:rPr lang="ar-BH" sz="2200" b="1" dirty="0" smtClean="0">
                  <a:latin typeface="Sakkal Majalla" panose="02000000000000000000" pitchFamily="2" charset="-78"/>
                  <a:cs typeface="Sakkal Majalla" panose="02000000000000000000" pitchFamily="2" charset="-78"/>
                </a:rPr>
                <a:t>بعد الانتهاء من هذا الدرس ينبغي أن يكون الطالب قادرًا على أن:</a:t>
              </a:r>
              <a:endParaRPr lang="en-US"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7" dur="1000" fill="hold"/>
                                        <p:tgtEl>
                                          <p:spTgt spid="2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25"/>
                                        </p:tgtEl>
                                      </p:cBhvr>
                                    </p:animEffect>
                                  </p:childTnLst>
                                  <p:subTnLst>
                                    <p:audio>
                                      <p:cMediaNode>
                                        <p:cTn display="0" masterRel="sameClick">
                                          <p:stCondLst>
                                            <p:cond evt="begin" delay="0">
                                              <p:tn val="12"/>
                                            </p:cond>
                                          </p:stCondLst>
                                          <p:endCondLst>
                                            <p:cond evt="onStopAudio" delay="0">
                                              <p:tgtEl>
                                                <p:sldTgt/>
                                              </p:tgtEl>
                                            </p:cond>
                                          </p:endCondLst>
                                        </p:cTn>
                                        <p:tgtEl>
                                          <p:sndTgt r:embed="rId3" name="wind.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xEl>
                                              <p:pRg st="4" end="4"/>
                                            </p:txEl>
                                          </p:spTgt>
                                        </p:tgtEl>
                                        <p:attrNameLst>
                                          <p:attrName>style.visibility</p:attrName>
                                        </p:attrNameLst>
                                      </p:cBhvr>
                                      <p:to>
                                        <p:strVal val="visible"/>
                                      </p:to>
                                    </p:set>
                                    <p:animEffect transition="in" filter="fade">
                                      <p:cBhvr>
                                        <p:cTn id="54" dur="1000"/>
                                        <p:tgtEl>
                                          <p:spTgt spid="21">
                                            <p:txEl>
                                              <p:pRg st="4" end="4"/>
                                            </p:txEl>
                                          </p:spTgt>
                                        </p:tgtEl>
                                      </p:cBhvr>
                                    </p:animEffect>
                                    <p:anim calcmode="lin" valueType="num">
                                      <p:cBhvr>
                                        <p:cTn id="55"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3644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249940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2234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62142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7890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75929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31029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07207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99152" y="354897"/>
            <a:ext cx="3998665" cy="993534"/>
            <a:chOff x="4871183" y="318903"/>
            <a:chExt cx="3998665" cy="993534"/>
          </a:xfrm>
        </p:grpSpPr>
        <p:pic>
          <p:nvPicPr>
            <p:cNvPr id="6" name="Picture 5"/>
            <p:cNvPicPr>
              <a:picLocks noChangeAspect="1"/>
            </p:cNvPicPr>
            <p:nvPr/>
          </p:nvPicPr>
          <p:blipFill>
            <a:blip r:embed="rId6"/>
            <a:stretch>
              <a:fillRect/>
            </a:stretch>
          </p:blipFill>
          <p:spPr>
            <a:xfrm>
              <a:off x="4871183" y="318903"/>
              <a:ext cx="3998665" cy="993534"/>
            </a:xfrm>
            <a:prstGeom prst="rect">
              <a:avLst/>
            </a:prstGeom>
          </p:spPr>
        </p:pic>
        <p:sp>
          <p:nvSpPr>
            <p:cNvPr id="7" name="Rectangle 6"/>
            <p:cNvSpPr/>
            <p:nvPr/>
          </p:nvSpPr>
          <p:spPr>
            <a:xfrm>
              <a:off x="6245311" y="542941"/>
              <a:ext cx="1965603" cy="523220"/>
            </a:xfrm>
            <a:prstGeom prst="rect">
              <a:avLst/>
            </a:prstGeom>
          </p:spPr>
          <p:txBody>
            <a:bodyPr wrap="none">
              <a:spAutoFit/>
            </a:bodyPr>
            <a:lstStyle/>
            <a:p>
              <a:r>
                <a:rPr lang="ar-BH" sz="2800" b="1" dirty="0" smtClean="0">
                  <a:solidFill>
                    <a:srgbClr val="9933FF"/>
                  </a:solidFill>
                </a:rPr>
                <a:t>مقومات التأمين</a:t>
              </a:r>
              <a:endParaRPr lang="en-US" sz="2800" dirty="0">
                <a:solidFill>
                  <a:srgbClr val="9933FF"/>
                </a:solidFill>
              </a:endParaRPr>
            </a:p>
          </p:txBody>
        </p:sp>
      </p:grpSp>
      <p:sp>
        <p:nvSpPr>
          <p:cNvPr id="39" name="Rectangle 38"/>
          <p:cNvSpPr/>
          <p:nvPr/>
        </p:nvSpPr>
        <p:spPr>
          <a:xfrm>
            <a:off x="1250327" y="5946027"/>
            <a:ext cx="6100413" cy="400110"/>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rgbClr val="7030A0"/>
                </a:solidFill>
                <a:latin typeface="Sakkal Majalla" panose="02000000000000000000" pitchFamily="2" charset="-78"/>
                <a:cs typeface="Sakkal Majalla" panose="02000000000000000000" pitchFamily="2" charset="-78"/>
              </a:rPr>
              <a:t>يعد الخطر المحور الرئيسي في التأمين الذي يحدد قسط وبمبلغ التأمين .</a:t>
            </a:r>
          </a:p>
        </p:txBody>
      </p:sp>
      <p:sp>
        <p:nvSpPr>
          <p:cNvPr id="10" name="Isosceles Triangle 9"/>
          <p:cNvSpPr/>
          <p:nvPr/>
        </p:nvSpPr>
        <p:spPr>
          <a:xfrm>
            <a:off x="3429062" y="2187346"/>
            <a:ext cx="1904871" cy="141699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bg1"/>
                </a:solidFill>
              </a:rPr>
              <a:t>مقومات التأمين</a:t>
            </a:r>
            <a:endParaRPr lang="en-US" sz="2400" dirty="0">
              <a:solidFill>
                <a:schemeClr val="bg1"/>
              </a:solidFill>
            </a:endParaRPr>
          </a:p>
          <a:p>
            <a:pPr algn="ctr"/>
            <a:endParaRPr lang="en-US" sz="2400" b="1" dirty="0">
              <a:solidFill>
                <a:srgbClr val="9933FF"/>
              </a:solidFill>
            </a:endParaRPr>
          </a:p>
        </p:txBody>
      </p:sp>
      <p:sp>
        <p:nvSpPr>
          <p:cNvPr id="27" name="Oval Callout 26"/>
          <p:cNvSpPr/>
          <p:nvPr/>
        </p:nvSpPr>
        <p:spPr>
          <a:xfrm>
            <a:off x="3352928" y="1447800"/>
            <a:ext cx="2057141" cy="649188"/>
          </a:xfrm>
          <a:prstGeom prst="wedgeEllipseCallout">
            <a:avLst>
              <a:gd name="adj1" fmla="val 28"/>
              <a:gd name="adj2" fmla="val 60845"/>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solidFill>
                  <a:schemeClr val="tx1"/>
                </a:solidFill>
                <a:latin typeface="Sakkal Majalla" panose="02000000000000000000" pitchFamily="2" charset="-78"/>
                <a:cs typeface="Sakkal Majalla" panose="02000000000000000000" pitchFamily="2" charset="-78"/>
              </a:rPr>
              <a:t>الخطر</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8" name="Oval Callout 27"/>
          <p:cNvSpPr/>
          <p:nvPr/>
        </p:nvSpPr>
        <p:spPr>
          <a:xfrm>
            <a:off x="1250327" y="3457866"/>
            <a:ext cx="2254107" cy="649188"/>
          </a:xfrm>
          <a:prstGeom prst="wedgeEllipseCallout">
            <a:avLst>
              <a:gd name="adj1" fmla="val 52288"/>
              <a:gd name="adj2" fmla="val -33420"/>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solidFill>
                  <a:schemeClr val="tx1"/>
                </a:solidFill>
                <a:latin typeface="Sakkal Majalla" panose="02000000000000000000" pitchFamily="2" charset="-78"/>
                <a:cs typeface="Sakkal Majalla" panose="02000000000000000000" pitchFamily="2" charset="-78"/>
              </a:rPr>
              <a:t>مبلغ التأمين</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29" name="Oval Callout 28"/>
          <p:cNvSpPr/>
          <p:nvPr/>
        </p:nvSpPr>
        <p:spPr>
          <a:xfrm>
            <a:off x="5410069" y="3449380"/>
            <a:ext cx="2254107" cy="649188"/>
          </a:xfrm>
          <a:prstGeom prst="wedgeEllipseCallout">
            <a:avLst>
              <a:gd name="adj1" fmla="val -56707"/>
              <a:gd name="adj2" fmla="val -27729"/>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solidFill>
                  <a:schemeClr val="tx1"/>
                </a:solidFill>
                <a:latin typeface="Sakkal Majalla" panose="02000000000000000000" pitchFamily="2" charset="-78"/>
                <a:cs typeface="Sakkal Majalla" panose="02000000000000000000" pitchFamily="2" charset="-78"/>
              </a:rPr>
              <a:t>قسط التأمين</a:t>
            </a:r>
            <a:endParaRPr lang="en-US" sz="2400" b="1" dirty="0">
              <a:solidFill>
                <a:schemeClr val="tx1"/>
              </a:solidFill>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7"/>
          <a:stretch>
            <a:fillRect/>
          </a:stretch>
        </p:blipFill>
        <p:spPr>
          <a:xfrm>
            <a:off x="2971800" y="3499293"/>
            <a:ext cx="2698350" cy="2620408"/>
          </a:xfrm>
          <a:prstGeom prst="ellipse">
            <a:avLst/>
          </a:prstGeom>
          <a:ln>
            <a:noFill/>
          </a:ln>
          <a:effectLst>
            <a:softEdge rad="112500"/>
          </a:effectLst>
        </p:spPr>
      </p:pic>
      <p:sp>
        <p:nvSpPr>
          <p:cNvPr id="14" name="Rectangle 13"/>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6" name="Straight Connector 15"/>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subTnLst>
                                    <p:audio>
                                      <p:cMediaNode>
                                        <p:cTn display="0" masterRel="sameClick">
                                          <p:stCondLst>
                                            <p:cond evt="begin" delay="0">
                                              <p:tn val="19"/>
                                            </p:cond>
                                          </p:stCondLst>
                                          <p:endCondLst>
                                            <p:cond evt="onStopAudio" delay="0">
                                              <p:tgtEl>
                                                <p:sldTgt/>
                                              </p:tgtEl>
                                            </p:cond>
                                          </p:endCondLst>
                                        </p:cTn>
                                        <p:tgtEl>
                                          <p:sndTgt r:embed="rId4" name="breez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subTnLst>
                                    <p:audio>
                                      <p:cMediaNode>
                                        <p:cTn display="0" masterRel="sameClick">
                                          <p:stCondLst>
                                            <p:cond evt="begin" delay="0">
                                              <p:tn val="24"/>
                                            </p:cond>
                                          </p:stCondLst>
                                          <p:endCondLst>
                                            <p:cond evt="onStopAudio" delay="0">
                                              <p:tgtEl>
                                                <p:sldTgt/>
                                              </p:tgtEl>
                                            </p:cond>
                                          </p:endCondLst>
                                        </p:cTn>
                                        <p:tgtEl>
                                          <p:sndTgt r:embed="rId4" name="breez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subTnLst>
                                    <p:audio>
                                      <p:cMediaNode>
                                        <p:cTn display="0" masterRel="sameClick">
                                          <p:stCondLst>
                                            <p:cond evt="begin" delay="0">
                                              <p:tn val="29"/>
                                            </p:cond>
                                          </p:stCondLst>
                                          <p:endCondLst>
                                            <p:cond evt="onStopAudio" delay="0">
                                              <p:tgtEl>
                                                <p:sldTgt/>
                                              </p:tgtEl>
                                            </p:cond>
                                          </p:endCondLst>
                                        </p:cTn>
                                        <p:tgtEl>
                                          <p:sndTgt r:embed="rId4" name="breeze.wav"/>
                                        </p:tgtEl>
                                      </p:cMediaNode>
                                    </p:audio>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2000"/>
                                        <p:tgtEl>
                                          <p:spTgt spid="39"/>
                                        </p:tgtEl>
                                      </p:cBhvr>
                                    </p:animEffect>
                                    <p:anim calcmode="lin" valueType="num">
                                      <p:cBhvr>
                                        <p:cTn id="44" dur="2000" fill="hold"/>
                                        <p:tgtEl>
                                          <p:spTgt spid="39"/>
                                        </p:tgtEl>
                                        <p:attrNameLst>
                                          <p:attrName>ppt_w</p:attrName>
                                        </p:attrNameLst>
                                      </p:cBhvr>
                                      <p:tavLst>
                                        <p:tav tm="0" fmla="#ppt_w*sin(2.5*pi*$)">
                                          <p:val>
                                            <p:fltVal val="0"/>
                                          </p:val>
                                        </p:tav>
                                        <p:tav tm="100000">
                                          <p:val>
                                            <p:fltVal val="1"/>
                                          </p:val>
                                        </p:tav>
                                      </p:tavLst>
                                    </p:anim>
                                    <p:anim calcmode="lin" valueType="num">
                                      <p:cBhvr>
                                        <p:cTn id="45" dur="2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8785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66865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42860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1023908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4018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980493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الشرحة التالية </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1" name="Straight Connector 1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6520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7" name="Straight Connector 6"/>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34526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4971795" cy="4401205"/>
          </a:xfrm>
          <a:prstGeom prst="rect">
            <a:avLst/>
          </a:prstGeom>
        </p:spPr>
        <p:txBody>
          <a:bodyPr wrap="square">
            <a:spAutoFit/>
          </a:bodyPr>
          <a:lstStyle/>
          <a:p>
            <a:pPr algn="ctr"/>
            <a:r>
              <a:rPr lang="ar-BH" sz="3200" b="1" dirty="0">
                <a:solidFill>
                  <a:srgbClr val="FF0000"/>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rgbClr val="FF0000"/>
                </a:solidFill>
                <a:latin typeface="Sakkal Majalla" panose="02000000000000000000" pitchFamily="2" charset="-78"/>
                <a:cs typeface="Sakkal Majalla" panose="02000000000000000000" pitchFamily="2" charset="-78"/>
              </a:rPr>
              <a:t>آملين  </a:t>
            </a:r>
          </a:p>
          <a:p>
            <a:pPr algn="ctr"/>
            <a:r>
              <a:rPr lang="ar-BH" sz="3200" b="1" dirty="0" smtClean="0">
                <a:solidFill>
                  <a:srgbClr val="FF0000"/>
                </a:solidFill>
                <a:latin typeface="Sakkal Majalla" panose="02000000000000000000" pitchFamily="2" charset="-78"/>
                <a:cs typeface="Sakkal Majalla" panose="02000000000000000000" pitchFamily="2" charset="-78"/>
              </a:rPr>
              <a:t>تحقيق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smtClean="0">
                <a:solidFill>
                  <a:srgbClr val="FF0000"/>
                </a:solidFill>
                <a:latin typeface="Sakkal Majalla" panose="02000000000000000000" pitchFamily="2" charset="-78"/>
                <a:cs typeface="Sakkal Majalla" panose="02000000000000000000" pitchFamily="2" charset="-78"/>
              </a:rPr>
              <a:t>أهدف درس </a:t>
            </a:r>
          </a:p>
          <a:p>
            <a:pPr algn="ctr"/>
            <a:r>
              <a:rPr lang="ar-BH" sz="3200" b="1" dirty="0" smtClean="0">
                <a:solidFill>
                  <a:srgbClr val="9933FF"/>
                </a:solidFill>
                <a:latin typeface="Sakkal Majalla" panose="02000000000000000000" pitchFamily="2" charset="-78"/>
                <a:cs typeface="Sakkal Majalla" panose="02000000000000000000" pitchFamily="2" charset="-78"/>
              </a:rPr>
              <a:t>أخطار وخسائر التأمين  </a:t>
            </a:r>
          </a:p>
          <a:p>
            <a:pPr algn="ctr"/>
            <a:r>
              <a:rPr lang="ar-BH" sz="3200" b="1" dirty="0" smtClean="0">
                <a:solidFill>
                  <a:srgbClr val="FF0000"/>
                </a:solidFill>
                <a:latin typeface="Sakkal Majalla" panose="02000000000000000000" pitchFamily="2" charset="-78"/>
                <a:cs typeface="Sakkal Majalla" panose="02000000000000000000" pitchFamily="2" charset="-78"/>
              </a:rPr>
              <a:t>شكرا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a:solidFill>
                  <a:srgbClr val="FF0000"/>
                </a:solidFill>
                <a:latin typeface="Sakkal Majalla" panose="02000000000000000000" pitchFamily="2" charset="-78"/>
                <a:cs typeface="Sakkal Majalla" panose="02000000000000000000" pitchFamily="2" charset="-78"/>
              </a:rPr>
              <a:t>مع التوفيق </a:t>
            </a:r>
            <a:r>
              <a:rPr lang="ar-BH" sz="3200" b="1" dirty="0" smtClean="0">
                <a:solidFill>
                  <a:srgbClr val="FF0000"/>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648161" y="5205524"/>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a:t>
            </a:r>
            <a:r>
              <a:rPr lang="ar-BH" sz="2000" b="1" dirty="0" smtClean="0">
                <a:latin typeface="Sakkal Majalla" panose="02000000000000000000" pitchFamily="2" charset="-78"/>
                <a:cs typeface="Sakkal Majalla" panose="02000000000000000000" pitchFamily="2" charset="-78"/>
              </a:rPr>
              <a:t>الكتاب.</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8" name="Rectangle 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0" name="Straight Connector 9"/>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40016" y="30929"/>
            <a:ext cx="3764448" cy="993534"/>
            <a:chOff x="5029200" y="318903"/>
            <a:chExt cx="3840648" cy="993534"/>
          </a:xfrm>
        </p:grpSpPr>
        <p:pic>
          <p:nvPicPr>
            <p:cNvPr id="6" name="Picture 5"/>
            <p:cNvPicPr>
              <a:picLocks noChangeAspect="1"/>
            </p:cNvPicPr>
            <p:nvPr/>
          </p:nvPicPr>
          <p:blipFill>
            <a:blip r:embed="rId7"/>
            <a:stretch>
              <a:fillRect/>
            </a:stretch>
          </p:blipFill>
          <p:spPr>
            <a:xfrm>
              <a:off x="5029200" y="318903"/>
              <a:ext cx="3840648" cy="993534"/>
            </a:xfrm>
            <a:prstGeom prst="rect">
              <a:avLst/>
            </a:prstGeom>
          </p:spPr>
        </p:pic>
        <p:sp>
          <p:nvSpPr>
            <p:cNvPr id="7" name="Rectangle 6"/>
            <p:cNvSpPr/>
            <p:nvPr/>
          </p:nvSpPr>
          <p:spPr>
            <a:xfrm>
              <a:off x="5728881" y="542534"/>
              <a:ext cx="2679196" cy="523220"/>
            </a:xfrm>
            <a:prstGeom prst="rect">
              <a:avLst/>
            </a:prstGeom>
          </p:spPr>
          <p:txBody>
            <a:bodyPr wrap="none">
              <a:spAutoFit/>
            </a:bodyPr>
            <a:lstStyle/>
            <a:p>
              <a:r>
                <a:rPr lang="ar-BH" sz="2800" b="1" dirty="0" smtClean="0">
                  <a:solidFill>
                    <a:srgbClr val="9933FF"/>
                  </a:solidFill>
                </a:rPr>
                <a:t>تصنيف مصدر الخطر</a:t>
              </a:r>
              <a:endParaRPr lang="en-US" sz="2800" dirty="0">
                <a:solidFill>
                  <a:srgbClr val="9933FF"/>
                </a:solidFill>
              </a:endParaRPr>
            </a:p>
          </p:txBody>
        </p:sp>
      </p:grpSp>
      <p:sp>
        <p:nvSpPr>
          <p:cNvPr id="24" name="Rectangle 23"/>
          <p:cNvSpPr/>
          <p:nvPr/>
        </p:nvSpPr>
        <p:spPr>
          <a:xfrm>
            <a:off x="4953000" y="1333169"/>
            <a:ext cx="2436908"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مصدر الخطر</a:t>
            </a:r>
            <a:endParaRPr lang="ar-BH" sz="2400" b="1" dirty="0">
              <a:latin typeface="Sakkal Majalla" panose="02000000000000000000" pitchFamily="2" charset="-78"/>
              <a:cs typeface="Sakkal Majalla" panose="02000000000000000000" pitchFamily="2" charset="-78"/>
            </a:endParaRPr>
          </a:p>
        </p:txBody>
      </p:sp>
      <p:sp>
        <p:nvSpPr>
          <p:cNvPr id="5" name="Left Brace 4"/>
          <p:cNvSpPr/>
          <p:nvPr/>
        </p:nvSpPr>
        <p:spPr>
          <a:xfrm rot="5400000">
            <a:off x="6084474" y="591036"/>
            <a:ext cx="365327" cy="3237877"/>
          </a:xfrm>
          <a:prstGeom prst="leftBrace">
            <a:avLst/>
          </a:prstGeom>
          <a:ln w="381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6548261" y="2404959"/>
            <a:ext cx="2436908"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a:latin typeface="Sakkal Majalla" panose="02000000000000000000" pitchFamily="2" charset="-78"/>
                <a:cs typeface="Sakkal Majalla" panose="02000000000000000000" pitchFamily="2" charset="-78"/>
              </a:rPr>
              <a:t>مسببات الخطر</a:t>
            </a:r>
          </a:p>
        </p:txBody>
      </p:sp>
      <p:sp>
        <p:nvSpPr>
          <p:cNvPr id="25" name="Rectangle 24"/>
          <p:cNvSpPr/>
          <p:nvPr/>
        </p:nvSpPr>
        <p:spPr>
          <a:xfrm>
            <a:off x="6548261" y="3094672"/>
            <a:ext cx="2436907" cy="1477328"/>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هو السبب الأساسي للخطر الخارج عن إرادة الإنسان، وتتمثل في الظواهر الطبيعية كالعواصف والزلزال والفيضانات والحوادث العرضية كالحريق والغرق.</a:t>
            </a:r>
            <a:endParaRPr lang="ar-BH" dirty="0">
              <a:latin typeface="Sakkal Majalla" panose="02000000000000000000" pitchFamily="2" charset="-78"/>
              <a:cs typeface="Sakkal Majalla" panose="02000000000000000000" pitchFamily="2" charset="-78"/>
            </a:endParaRPr>
          </a:p>
        </p:txBody>
      </p:sp>
      <p:sp>
        <p:nvSpPr>
          <p:cNvPr id="17" name="Rectangle 16"/>
          <p:cNvSpPr/>
          <p:nvPr/>
        </p:nvSpPr>
        <p:spPr>
          <a:xfrm>
            <a:off x="3740142" y="3063270"/>
            <a:ext cx="2027382" cy="1200329"/>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هي عوامل تساعد على زيادة حدة الخطر أو تقليلها وتخضع لإرادة وسيطرة الأنسان.</a:t>
            </a:r>
            <a:endParaRPr lang="ar-BH" dirty="0">
              <a:latin typeface="Sakkal Majalla" panose="02000000000000000000" pitchFamily="2" charset="-78"/>
              <a:cs typeface="Sakkal Majalla" panose="02000000000000000000" pitchFamily="2" charset="-78"/>
            </a:endParaRPr>
          </a:p>
        </p:txBody>
      </p:sp>
      <p:sp>
        <p:nvSpPr>
          <p:cNvPr id="29" name="Rectangle 28"/>
          <p:cNvSpPr/>
          <p:nvPr/>
        </p:nvSpPr>
        <p:spPr>
          <a:xfrm>
            <a:off x="3861495" y="2433433"/>
            <a:ext cx="1860745"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مؤثرات الخطر</a:t>
            </a:r>
            <a:endParaRPr lang="ar-BH" sz="2400" b="1" dirty="0">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8"/>
          <a:stretch>
            <a:fillRect/>
          </a:stretch>
        </p:blipFill>
        <p:spPr>
          <a:xfrm>
            <a:off x="6627104" y="4798883"/>
            <a:ext cx="2279220" cy="1608861"/>
          </a:xfrm>
          <a:prstGeom prst="ellipse">
            <a:avLst/>
          </a:prstGeom>
          <a:ln>
            <a:noFill/>
          </a:ln>
          <a:effectLst>
            <a:softEdge rad="112500"/>
          </a:effectLst>
        </p:spPr>
      </p:pic>
      <p:sp>
        <p:nvSpPr>
          <p:cNvPr id="23" name="Left Brace 22"/>
          <p:cNvSpPr/>
          <p:nvPr/>
        </p:nvSpPr>
        <p:spPr>
          <a:xfrm rot="10800000">
            <a:off x="3479625" y="1237475"/>
            <a:ext cx="201655" cy="2767649"/>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2527886" y="3563653"/>
            <a:ext cx="991002" cy="830997"/>
          </a:xfrm>
          <a:prstGeom prst="rect">
            <a:avLst/>
          </a:prstGeom>
          <a:solidFill>
            <a:schemeClr val="accent6">
              <a:lumMod val="40000"/>
              <a:lumOff val="60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مؤثرات معنوية</a:t>
            </a:r>
            <a:endParaRPr lang="ar-BH" sz="2400" b="1" dirty="0">
              <a:latin typeface="Sakkal Majalla" panose="02000000000000000000" pitchFamily="2" charset="-78"/>
              <a:cs typeface="Sakkal Majalla" panose="02000000000000000000" pitchFamily="2" charset="-78"/>
            </a:endParaRPr>
          </a:p>
        </p:txBody>
      </p:sp>
      <p:sp>
        <p:nvSpPr>
          <p:cNvPr id="32" name="Rectangle 31"/>
          <p:cNvSpPr/>
          <p:nvPr/>
        </p:nvSpPr>
        <p:spPr>
          <a:xfrm>
            <a:off x="1022351" y="3276600"/>
            <a:ext cx="1453610" cy="1754326"/>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ترتبط بسلوك الإنسان كالإهمال وسوء الإدارة كعدم استعمال حزام السلامة، أو إهمال الصيانة الدورية.</a:t>
            </a:r>
            <a:endParaRPr lang="ar-BH" dirty="0">
              <a:latin typeface="Sakkal Majalla" panose="02000000000000000000" pitchFamily="2" charset="-78"/>
              <a:cs typeface="Sakkal Majalla" panose="02000000000000000000" pitchFamily="2" charset="-78"/>
            </a:endParaRPr>
          </a:p>
        </p:txBody>
      </p:sp>
      <p:pic>
        <p:nvPicPr>
          <p:cNvPr id="34" name="Picture 33"/>
          <p:cNvPicPr>
            <a:picLocks noChangeAspect="1"/>
          </p:cNvPicPr>
          <p:nvPr/>
        </p:nvPicPr>
        <p:blipFill>
          <a:blip r:embed="rId9"/>
          <a:stretch>
            <a:fillRect/>
          </a:stretch>
        </p:blipFill>
        <p:spPr>
          <a:xfrm>
            <a:off x="605672" y="2027311"/>
            <a:ext cx="833358" cy="935512"/>
          </a:xfrm>
          <a:prstGeom prst="rect">
            <a:avLst/>
          </a:prstGeom>
        </p:spPr>
      </p:pic>
      <p:sp>
        <p:nvSpPr>
          <p:cNvPr id="35" name="Rectangle 34"/>
          <p:cNvSpPr/>
          <p:nvPr/>
        </p:nvSpPr>
        <p:spPr>
          <a:xfrm>
            <a:off x="790412" y="550840"/>
            <a:ext cx="1644092" cy="1477328"/>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ترتبط بموضوع التأمين كرداءة التوصيلات الكهربائية أو قرب المنزل من محطة الوقود.</a:t>
            </a:r>
            <a:endParaRPr lang="ar-BH" dirty="0">
              <a:latin typeface="Sakkal Majalla" panose="02000000000000000000" pitchFamily="2" charset="-78"/>
              <a:cs typeface="Sakkal Majalla" panose="02000000000000000000" pitchFamily="2" charset="-78"/>
            </a:endParaRPr>
          </a:p>
        </p:txBody>
      </p:sp>
      <p:sp>
        <p:nvSpPr>
          <p:cNvPr id="36" name="Rectangle 35"/>
          <p:cNvSpPr/>
          <p:nvPr/>
        </p:nvSpPr>
        <p:spPr>
          <a:xfrm>
            <a:off x="2543087" y="781177"/>
            <a:ext cx="975801" cy="830997"/>
          </a:xfrm>
          <a:prstGeom prst="rect">
            <a:avLst/>
          </a:prstGeom>
          <a:solidFill>
            <a:schemeClr val="accent6">
              <a:lumMod val="40000"/>
              <a:lumOff val="60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مؤثرات مادية</a:t>
            </a:r>
            <a:endParaRPr lang="ar-BH" sz="2400" b="1" dirty="0">
              <a:latin typeface="Sakkal Majalla" panose="02000000000000000000" pitchFamily="2" charset="-78"/>
              <a:cs typeface="Sakkal Majalla" panose="02000000000000000000" pitchFamily="2" charset="-78"/>
            </a:endParaRPr>
          </a:p>
        </p:txBody>
      </p:sp>
      <p:sp>
        <p:nvSpPr>
          <p:cNvPr id="30" name="Rectangle 29"/>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31" name="Straight Connector 30"/>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06317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anim calcmode="lin" valueType="num">
                                      <p:cBhvr>
                                        <p:cTn id="15" dur="2000" fill="hold"/>
                                        <p:tgtEl>
                                          <p:spTgt spid="24"/>
                                        </p:tgtEl>
                                        <p:attrNameLst>
                                          <p:attrName>ppt_w</p:attrName>
                                        </p:attrNameLst>
                                      </p:cBhvr>
                                      <p:tavLst>
                                        <p:tav tm="0" fmla="#ppt_w*sin(2.5*pi*$)">
                                          <p:val>
                                            <p:fltVal val="0"/>
                                          </p:val>
                                        </p:tav>
                                        <p:tav tm="100000">
                                          <p:val>
                                            <p:fltVal val="1"/>
                                          </p:val>
                                        </p:tav>
                                      </p:tavLst>
                                    </p:anim>
                                    <p:anim calcmode="lin" valueType="num">
                                      <p:cBhvr>
                                        <p:cTn id="16" dur="2000" fill="hold"/>
                                        <p:tgtEl>
                                          <p:spTgt spid="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par>
                                <p:cTn id="35" presetID="42"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laser.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subTnLst>
                                    <p:audio>
                                      <p:cMediaNode>
                                        <p:cTn display="0" masterRel="sameClick">
                                          <p:stCondLst>
                                            <p:cond evt="begin" delay="0">
                                              <p:tn val="48"/>
                                            </p:cond>
                                          </p:stCondLst>
                                          <p:endCondLst>
                                            <p:cond evt="onStopAudio" delay="0">
                                              <p:tgtEl>
                                                <p:sldTgt/>
                                              </p:tgtEl>
                                            </p:cond>
                                          </p:endCondLst>
                                        </p:cTn>
                                        <p:tgtEl>
                                          <p:sndTgt r:embed="rId5" name="breeze.wav"/>
                                        </p:tgtEl>
                                      </p:cMediaNode>
                                    </p:audio>
                                  </p:subTnLst>
                                </p:cTn>
                              </p:par>
                              <p:par>
                                <p:cTn id="53" presetID="53" presetClass="entr" presetSubtype="16"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subTnLst>
                                    <p:audio>
                                      <p:cMediaNode>
                                        <p:cTn display="0" masterRel="sameClick">
                                          <p:stCondLst>
                                            <p:cond evt="begin" delay="0">
                                              <p:tn val="58"/>
                                            </p:cond>
                                          </p:stCondLst>
                                          <p:endCondLst>
                                            <p:cond evt="onStopAudio" delay="0">
                                              <p:tgtEl>
                                                <p:sldTgt/>
                                              </p:tgtEl>
                                            </p:cond>
                                          </p:endCondLst>
                                        </p:cTn>
                                        <p:tgtEl>
                                          <p:sndTgt r:embed="rId5" name="breeze.wav"/>
                                        </p:tgtEl>
                                      </p:cMediaNode>
                                    </p:audio>
                                  </p:sub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inVertical)">
                                      <p:cBhvr>
                                        <p:cTn id="67" dur="500"/>
                                        <p:tgtEl>
                                          <p:spTgt spid="35"/>
                                        </p:tgtEl>
                                      </p:cBhvr>
                                    </p:animEffect>
                                  </p:childTnLst>
                                  <p:subTnLst>
                                    <p:audio>
                                      <p:cMediaNode>
                                        <p:cTn display="0" masterRel="sameClick">
                                          <p:stCondLst>
                                            <p:cond evt="begin" delay="0">
                                              <p:tn val="65"/>
                                            </p:cond>
                                          </p:stCondLst>
                                          <p:endCondLst>
                                            <p:cond evt="onStopAudio" delay="0">
                                              <p:tgtEl>
                                                <p:sldTgt/>
                                              </p:tgtEl>
                                            </p:cond>
                                          </p:endCondLst>
                                        </p:cTn>
                                        <p:tgtEl>
                                          <p:sndTgt r:embed="rId6" name="click.wav"/>
                                        </p:tgtEl>
                                      </p:cMediaNode>
                                    </p:audio>
                                  </p:subTnLst>
                                </p:cTn>
                              </p:par>
                              <p:par>
                                <p:cTn id="68" presetID="16" presetClass="entr" presetSubtype="21"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arn(inVertical)">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18" grpId="0" animBg="1"/>
      <p:bldP spid="25" grpId="0"/>
      <p:bldP spid="17" grpId="0"/>
      <p:bldP spid="29" grpId="0" animBg="1"/>
      <p:bldP spid="23" grpId="0" animBg="1"/>
      <p:bldP spid="27" grpId="0" animBg="1"/>
      <p:bldP spid="32" grpId="0"/>
      <p:bldP spid="35"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16532" y="59610"/>
            <a:ext cx="3764448" cy="993534"/>
            <a:chOff x="5029200" y="318903"/>
            <a:chExt cx="3840648" cy="993534"/>
          </a:xfrm>
        </p:grpSpPr>
        <p:pic>
          <p:nvPicPr>
            <p:cNvPr id="6" name="Picture 5"/>
            <p:cNvPicPr>
              <a:picLocks noChangeAspect="1"/>
            </p:cNvPicPr>
            <p:nvPr/>
          </p:nvPicPr>
          <p:blipFill>
            <a:blip r:embed="rId6"/>
            <a:stretch>
              <a:fillRect/>
            </a:stretch>
          </p:blipFill>
          <p:spPr>
            <a:xfrm>
              <a:off x="5029200" y="318903"/>
              <a:ext cx="3840648" cy="993534"/>
            </a:xfrm>
            <a:prstGeom prst="rect">
              <a:avLst/>
            </a:prstGeom>
          </p:spPr>
        </p:pic>
        <p:sp>
          <p:nvSpPr>
            <p:cNvPr id="7" name="Rectangle 6"/>
            <p:cNvSpPr/>
            <p:nvPr/>
          </p:nvSpPr>
          <p:spPr>
            <a:xfrm>
              <a:off x="5728881" y="542534"/>
              <a:ext cx="2679196" cy="523220"/>
            </a:xfrm>
            <a:prstGeom prst="rect">
              <a:avLst/>
            </a:prstGeom>
          </p:spPr>
          <p:txBody>
            <a:bodyPr wrap="none">
              <a:spAutoFit/>
            </a:bodyPr>
            <a:lstStyle/>
            <a:p>
              <a:r>
                <a:rPr lang="ar-BH" sz="2800" b="1" dirty="0" smtClean="0">
                  <a:solidFill>
                    <a:srgbClr val="9933FF"/>
                  </a:solidFill>
                </a:rPr>
                <a:t>تصنيف مصدر الخطر</a:t>
              </a:r>
              <a:endParaRPr lang="en-US" sz="2800" dirty="0">
                <a:solidFill>
                  <a:srgbClr val="9933FF"/>
                </a:solidFill>
              </a:endParaRPr>
            </a:p>
          </p:txBody>
        </p:sp>
      </p:grpSp>
      <p:sp>
        <p:nvSpPr>
          <p:cNvPr id="25" name="Rectangle 24"/>
          <p:cNvSpPr/>
          <p:nvPr/>
        </p:nvSpPr>
        <p:spPr>
          <a:xfrm>
            <a:off x="6862863" y="4242637"/>
            <a:ext cx="2436907" cy="400110"/>
          </a:xfrm>
          <a:prstGeom prst="rect">
            <a:avLst/>
          </a:prstGeom>
        </p:spPr>
        <p:txBody>
          <a:bodyPr wrap="square">
            <a:spAutoFit/>
          </a:bodyPr>
          <a:lstStyle/>
          <a:p>
            <a:pPr marL="342900" indent="-342900" algn="ctr" rtl="1">
              <a:buClr>
                <a:srgbClr val="7030A0"/>
              </a:buClr>
              <a:buFont typeface="Wingdings" panose="05000000000000000000" pitchFamily="2" charset="2"/>
              <a:buChar char="v"/>
            </a:pPr>
            <a:r>
              <a:rPr lang="ar-BH" sz="2000" b="1" dirty="0" smtClean="0">
                <a:solidFill>
                  <a:srgbClr val="FF0000"/>
                </a:solidFill>
                <a:latin typeface="Sakkal Majalla" panose="02000000000000000000" pitchFamily="2" charset="-78"/>
                <a:cs typeface="Sakkal Majalla" panose="02000000000000000000" pitchFamily="2" charset="-78"/>
              </a:rPr>
              <a:t>الحريق</a:t>
            </a:r>
            <a:r>
              <a:rPr lang="en-US" sz="2000" b="1" dirty="0" smtClean="0">
                <a:solidFill>
                  <a:srgbClr val="FF0000"/>
                </a:solidFill>
                <a:latin typeface="Sakkal Majalla" panose="02000000000000000000" pitchFamily="2" charset="-78"/>
                <a:cs typeface="Sakkal Majalla" panose="02000000000000000000" pitchFamily="2" charset="-78"/>
              </a:rPr>
              <a:t> </a:t>
            </a:r>
            <a:r>
              <a:rPr lang="ar-BH" sz="2000" b="1" dirty="0" smtClean="0">
                <a:solidFill>
                  <a:srgbClr val="FF0000"/>
                </a:solidFill>
                <a:latin typeface="Sakkal Majalla" panose="02000000000000000000" pitchFamily="2" charset="-78"/>
                <a:cs typeface="Sakkal Majalla" panose="02000000000000000000" pitchFamily="2" charset="-78"/>
              </a:rPr>
              <a:t>.</a:t>
            </a:r>
            <a:endParaRPr lang="ar-BH" sz="2000" b="1" dirty="0">
              <a:solidFill>
                <a:srgbClr val="FF0000"/>
              </a:solidFill>
              <a:latin typeface="Sakkal Majalla" panose="02000000000000000000" pitchFamily="2" charset="-78"/>
              <a:cs typeface="Sakkal Majalla" panose="02000000000000000000" pitchFamily="2" charset="-78"/>
            </a:endParaRPr>
          </a:p>
        </p:txBody>
      </p:sp>
      <p:sp>
        <p:nvSpPr>
          <p:cNvPr id="17" name="Rectangle 16"/>
          <p:cNvSpPr/>
          <p:nvPr/>
        </p:nvSpPr>
        <p:spPr>
          <a:xfrm>
            <a:off x="4028578" y="4257103"/>
            <a:ext cx="2567765" cy="1754326"/>
          </a:xfrm>
          <a:prstGeom prst="rect">
            <a:avLst/>
          </a:prstGeom>
        </p:spPr>
        <p:txBody>
          <a:bodyPr wrap="square">
            <a:spAutoFit/>
          </a:bodyPr>
          <a:lstStyle/>
          <a:p>
            <a:pPr marL="285750" indent="-285750" algn="justLow" rtl="1">
              <a:buClr>
                <a:srgbClr val="7030A0"/>
              </a:buClr>
              <a:buFont typeface="Wingdings" panose="05000000000000000000" pitchFamily="2" charset="2"/>
              <a:buChar char="q"/>
            </a:pPr>
            <a:r>
              <a:rPr lang="ar-BH" b="1" dirty="0" smtClean="0">
                <a:solidFill>
                  <a:srgbClr val="FF0000"/>
                </a:solidFill>
                <a:latin typeface="Sakkal Majalla" panose="02000000000000000000" pitchFamily="2" charset="-78"/>
                <a:cs typeface="Sakkal Majalla" panose="02000000000000000000" pitchFamily="2" charset="-78"/>
              </a:rPr>
              <a:t>ملاصقة المنزل لمطعم.</a:t>
            </a:r>
          </a:p>
          <a:p>
            <a:pPr marL="285750" indent="-285750" algn="justLow" rtl="1">
              <a:buClr>
                <a:srgbClr val="7030A0"/>
              </a:buClr>
              <a:buFont typeface="Wingdings" panose="05000000000000000000" pitchFamily="2" charset="2"/>
              <a:buChar char="q"/>
            </a:pPr>
            <a:endParaRPr lang="ar-BH" dirty="0">
              <a:solidFill>
                <a:srgbClr val="FF0000"/>
              </a:solidFill>
              <a:latin typeface="Sakkal Majalla" panose="02000000000000000000" pitchFamily="2" charset="-78"/>
              <a:cs typeface="Sakkal Majalla" panose="02000000000000000000" pitchFamily="2" charset="-78"/>
            </a:endParaRPr>
          </a:p>
          <a:p>
            <a:pPr marL="285750" indent="-285750" algn="justLow" rtl="1">
              <a:buClr>
                <a:srgbClr val="7030A0"/>
              </a:buClr>
              <a:buFont typeface="Wingdings" panose="05000000000000000000" pitchFamily="2" charset="2"/>
              <a:buChar char="q"/>
            </a:pPr>
            <a:r>
              <a:rPr lang="ar-BH" b="1" dirty="0" smtClean="0">
                <a:solidFill>
                  <a:srgbClr val="FF0000"/>
                </a:solidFill>
                <a:latin typeface="Sakkal Majalla" panose="02000000000000000000" pitchFamily="2" charset="-78"/>
                <a:cs typeface="Sakkal Majalla" panose="02000000000000000000" pitchFamily="2" charset="-78"/>
              </a:rPr>
              <a:t>رداءة الاسلاك الكهربائية.</a:t>
            </a:r>
          </a:p>
          <a:p>
            <a:pPr marL="285750" indent="-285750" algn="justLow" rtl="1">
              <a:buClr>
                <a:srgbClr val="7030A0"/>
              </a:buClr>
              <a:buFont typeface="Wingdings" panose="05000000000000000000" pitchFamily="2" charset="2"/>
              <a:buChar char="q"/>
            </a:pPr>
            <a:endParaRPr lang="ar-BH" dirty="0">
              <a:solidFill>
                <a:srgbClr val="FF0000"/>
              </a:solidFill>
              <a:latin typeface="Sakkal Majalla" panose="02000000000000000000" pitchFamily="2" charset="-78"/>
              <a:cs typeface="Sakkal Majalla" panose="02000000000000000000" pitchFamily="2" charset="-78"/>
            </a:endParaRPr>
          </a:p>
          <a:p>
            <a:pPr marL="285750" indent="-285750" algn="justLow" rtl="1">
              <a:buClr>
                <a:srgbClr val="7030A0"/>
              </a:buClr>
              <a:buFont typeface="Wingdings" panose="05000000000000000000" pitchFamily="2" charset="2"/>
              <a:buChar char="q"/>
            </a:pPr>
            <a:r>
              <a:rPr lang="ar-BH" b="1" dirty="0" smtClean="0">
                <a:solidFill>
                  <a:srgbClr val="FF0000"/>
                </a:solidFill>
                <a:latin typeface="Sakkal Majalla" panose="02000000000000000000" pitchFamily="2" charset="-78"/>
                <a:cs typeface="Sakkal Majalla" panose="02000000000000000000" pitchFamily="2" charset="-78"/>
              </a:rPr>
              <a:t>إهمال الصيانة الدورية.</a:t>
            </a:r>
          </a:p>
          <a:p>
            <a:pPr marL="285750" indent="-285750" algn="justLow" rtl="1">
              <a:buClr>
                <a:srgbClr val="7030A0"/>
              </a:buClr>
              <a:buFont typeface="Wingdings" panose="05000000000000000000" pitchFamily="2" charset="2"/>
              <a:buChar char="q"/>
            </a:pPr>
            <a:endParaRPr lang="ar-BH" dirty="0" smtClean="0">
              <a:latin typeface="Sakkal Majalla" panose="02000000000000000000" pitchFamily="2" charset="-78"/>
              <a:cs typeface="Sakkal Majalla" panose="02000000000000000000" pitchFamily="2" charset="-78"/>
            </a:endParaRPr>
          </a:p>
        </p:txBody>
      </p:sp>
      <p:sp>
        <p:nvSpPr>
          <p:cNvPr id="32" name="Rectangle 31"/>
          <p:cNvSpPr/>
          <p:nvPr/>
        </p:nvSpPr>
        <p:spPr>
          <a:xfrm>
            <a:off x="-148374" y="5015940"/>
            <a:ext cx="2320688" cy="369332"/>
          </a:xfrm>
          <a:prstGeom prst="rect">
            <a:avLst/>
          </a:prstGeom>
        </p:spPr>
        <p:txBody>
          <a:bodyPr wrap="square">
            <a:spAutoFit/>
          </a:bodyPr>
          <a:lstStyle/>
          <a:p>
            <a:pPr marL="342900" indent="-342900" algn="justLow" rtl="1">
              <a:buClr>
                <a:srgbClr val="7030A0"/>
              </a:buClr>
              <a:buFont typeface="Wingdings" panose="05000000000000000000" pitchFamily="2" charset="2"/>
              <a:buChar char="ü"/>
            </a:pPr>
            <a:r>
              <a:rPr lang="ar-BH" b="1" dirty="0" smtClean="0">
                <a:solidFill>
                  <a:srgbClr val="FF0000"/>
                </a:solidFill>
                <a:latin typeface="Sakkal Majalla" panose="02000000000000000000" pitchFamily="2" charset="-78"/>
                <a:cs typeface="Sakkal Majalla" panose="02000000000000000000" pitchFamily="2" charset="-78"/>
              </a:rPr>
              <a:t>إهمال الصيانة الدورية.</a:t>
            </a:r>
            <a:endParaRPr lang="ar-BH" b="1" dirty="0">
              <a:solidFill>
                <a:srgbClr val="FF0000"/>
              </a:solidFill>
              <a:latin typeface="Sakkal Majalla" panose="02000000000000000000" pitchFamily="2" charset="-78"/>
              <a:cs typeface="Sakkal Majalla" panose="02000000000000000000" pitchFamily="2" charset="-78"/>
            </a:endParaRPr>
          </a:p>
        </p:txBody>
      </p:sp>
      <p:sp>
        <p:nvSpPr>
          <p:cNvPr id="35" name="Rectangle 34"/>
          <p:cNvSpPr/>
          <p:nvPr/>
        </p:nvSpPr>
        <p:spPr>
          <a:xfrm>
            <a:off x="-133279" y="2680668"/>
            <a:ext cx="2413752" cy="923330"/>
          </a:xfrm>
          <a:prstGeom prst="rect">
            <a:avLst/>
          </a:prstGeom>
        </p:spPr>
        <p:txBody>
          <a:bodyPr wrap="square">
            <a:spAutoFit/>
          </a:bodyPr>
          <a:lstStyle/>
          <a:p>
            <a:pPr marL="285750" indent="-285750" algn="justLow" rtl="1">
              <a:buClr>
                <a:srgbClr val="7030A0"/>
              </a:buClr>
              <a:buFont typeface="Wingdings" panose="05000000000000000000" pitchFamily="2" charset="2"/>
              <a:buChar char="ü"/>
            </a:pPr>
            <a:r>
              <a:rPr lang="ar-BH" b="1" dirty="0">
                <a:solidFill>
                  <a:srgbClr val="FF0000"/>
                </a:solidFill>
                <a:latin typeface="Sakkal Majalla" panose="02000000000000000000" pitchFamily="2" charset="-78"/>
                <a:cs typeface="Sakkal Majalla" panose="02000000000000000000" pitchFamily="2" charset="-78"/>
              </a:rPr>
              <a:t>ملاصقة المنزل لمطعم.</a:t>
            </a:r>
          </a:p>
          <a:p>
            <a:pPr marL="285750" indent="-285750" algn="justLow" rtl="1">
              <a:buClr>
                <a:srgbClr val="7030A0"/>
              </a:buClr>
              <a:buFont typeface="Wingdings" panose="05000000000000000000" pitchFamily="2" charset="2"/>
              <a:buChar char="ü"/>
            </a:pPr>
            <a:endParaRPr lang="ar-BH" dirty="0">
              <a:solidFill>
                <a:srgbClr val="FF0000"/>
              </a:solidFill>
              <a:latin typeface="Sakkal Majalla" panose="02000000000000000000" pitchFamily="2" charset="-78"/>
              <a:cs typeface="Sakkal Majalla" panose="02000000000000000000" pitchFamily="2" charset="-78"/>
            </a:endParaRPr>
          </a:p>
          <a:p>
            <a:pPr marL="285750" indent="-285750" algn="justLow" rtl="1">
              <a:buClr>
                <a:srgbClr val="7030A0"/>
              </a:buClr>
              <a:buFont typeface="Wingdings" panose="05000000000000000000" pitchFamily="2" charset="2"/>
              <a:buChar char="ü"/>
            </a:pPr>
            <a:r>
              <a:rPr lang="ar-BH" b="1" dirty="0">
                <a:solidFill>
                  <a:srgbClr val="FF0000"/>
                </a:solidFill>
                <a:latin typeface="Sakkal Majalla" panose="02000000000000000000" pitchFamily="2" charset="-78"/>
                <a:cs typeface="Sakkal Majalla" panose="02000000000000000000" pitchFamily="2" charset="-78"/>
              </a:rPr>
              <a:t>رداءة الاسلاك الكهربائية.</a:t>
            </a:r>
          </a:p>
        </p:txBody>
      </p:sp>
      <p:sp>
        <p:nvSpPr>
          <p:cNvPr id="21" name="Rectangle 20"/>
          <p:cNvSpPr/>
          <p:nvPr/>
        </p:nvSpPr>
        <p:spPr>
          <a:xfrm>
            <a:off x="547254" y="1237832"/>
            <a:ext cx="6767946" cy="1323439"/>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lin ang="16200000" scaled="1"/>
            <a:tileRect/>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justLow" rtl="1"/>
            <a:r>
              <a:rPr lang="ar-BH" sz="2000" b="1" dirty="0" smtClean="0">
                <a:latin typeface="Sakkal Majalla" panose="02000000000000000000" pitchFamily="2" charset="-78"/>
                <a:cs typeface="Sakkal Majalla" panose="02000000000000000000" pitchFamily="2" charset="-78"/>
              </a:rPr>
              <a:t>خلال زيارة مندوب شركة التأمين منزلا لمعاينته قبل التأمين عليه ضد أخطار الحريق، وجد أن المنزل ملاصق لمطعم مشويات، وإن بعض الأسلاك الكهربائية رديئة تحتاج إلى صيانة دورية ومهملة منذ فترة من الزمن.</a:t>
            </a:r>
          </a:p>
          <a:p>
            <a:pPr algn="ctr" rtl="1"/>
            <a:r>
              <a:rPr lang="ar-BH" sz="2000" b="1" dirty="0" smtClean="0">
                <a:latin typeface="Sakkal Majalla" panose="02000000000000000000" pitchFamily="2" charset="-78"/>
                <a:cs typeface="Sakkal Majalla" panose="02000000000000000000" pitchFamily="2" charset="-78"/>
              </a:rPr>
              <a:t>المطلوب -</a:t>
            </a:r>
            <a:r>
              <a:rPr lang="ar-BH" sz="2000" b="1" dirty="0" smtClean="0">
                <a:solidFill>
                  <a:srgbClr val="FF0000"/>
                </a:solidFill>
                <a:latin typeface="Sakkal Majalla" panose="02000000000000000000" pitchFamily="2" charset="-78"/>
                <a:cs typeface="Sakkal Majalla" panose="02000000000000000000" pitchFamily="2" charset="-78"/>
              </a:rPr>
              <a:t> حدد مصدر الخطر حسب التصنيف التالي:</a:t>
            </a:r>
            <a:endParaRPr lang="ar-BH" sz="2000" b="1" dirty="0">
              <a:solidFill>
                <a:srgbClr val="FF0000"/>
              </a:solidFill>
              <a:latin typeface="Sakkal Majalla" panose="02000000000000000000" pitchFamily="2" charset="-78"/>
              <a:cs typeface="Sakkal Majalla" panose="02000000000000000000" pitchFamily="2" charset="-78"/>
            </a:endParaRPr>
          </a:p>
        </p:txBody>
      </p:sp>
      <p:grpSp>
        <p:nvGrpSpPr>
          <p:cNvPr id="4" name="Group 3"/>
          <p:cNvGrpSpPr/>
          <p:nvPr/>
        </p:nvGrpSpPr>
        <p:grpSpPr>
          <a:xfrm>
            <a:off x="2133600" y="2720073"/>
            <a:ext cx="6781800" cy="2603039"/>
            <a:chOff x="1725340" y="2567002"/>
            <a:chExt cx="6930483" cy="2603039"/>
          </a:xfrm>
        </p:grpSpPr>
        <p:sp>
          <p:nvSpPr>
            <p:cNvPr id="5" name="Left Brace 4"/>
            <p:cNvSpPr/>
            <p:nvPr/>
          </p:nvSpPr>
          <p:spPr>
            <a:xfrm rot="5400000">
              <a:off x="6114333" y="1783212"/>
              <a:ext cx="365327" cy="3117393"/>
            </a:xfrm>
            <a:prstGeom prst="leftBrace">
              <a:avLst/>
            </a:prstGeom>
            <a:ln w="381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6709058" y="3592809"/>
              <a:ext cx="1946765"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a:latin typeface="Sakkal Majalla" panose="02000000000000000000" pitchFamily="2" charset="-78"/>
                  <a:cs typeface="Sakkal Majalla" panose="02000000000000000000" pitchFamily="2" charset="-78"/>
                </a:rPr>
                <a:t>مسببات الخطر</a:t>
              </a:r>
            </a:p>
          </p:txBody>
        </p:sp>
        <p:sp>
          <p:nvSpPr>
            <p:cNvPr id="29" name="Rectangle 28"/>
            <p:cNvSpPr/>
            <p:nvPr/>
          </p:nvSpPr>
          <p:spPr>
            <a:xfrm>
              <a:off x="3983587" y="3573111"/>
              <a:ext cx="2028489"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مؤثرات الخطر</a:t>
              </a:r>
              <a:endParaRPr lang="ar-BH" sz="2400" b="1" dirty="0">
                <a:latin typeface="Sakkal Majalla" panose="02000000000000000000" pitchFamily="2" charset="-78"/>
                <a:cs typeface="Sakkal Majalla" panose="02000000000000000000" pitchFamily="2" charset="-78"/>
              </a:endParaRPr>
            </a:p>
          </p:txBody>
        </p:sp>
        <p:sp>
          <p:nvSpPr>
            <p:cNvPr id="23" name="Left Brace 22"/>
            <p:cNvSpPr/>
            <p:nvPr/>
          </p:nvSpPr>
          <p:spPr>
            <a:xfrm rot="10800000">
              <a:off x="3607481" y="2770536"/>
              <a:ext cx="239167" cy="2066816"/>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1725340" y="4708376"/>
              <a:ext cx="1720813" cy="461665"/>
            </a:xfrm>
            <a:prstGeom prst="rect">
              <a:avLst/>
            </a:prstGeom>
            <a:solidFill>
              <a:schemeClr val="accent6">
                <a:lumMod val="40000"/>
                <a:lumOff val="60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مؤثرات معنوية</a:t>
              </a:r>
              <a:endParaRPr lang="ar-BH" sz="2400" b="1" dirty="0">
                <a:latin typeface="Sakkal Majalla" panose="02000000000000000000" pitchFamily="2" charset="-78"/>
                <a:cs typeface="Sakkal Majalla" panose="02000000000000000000" pitchFamily="2" charset="-78"/>
              </a:endParaRPr>
            </a:p>
          </p:txBody>
        </p:sp>
        <p:sp>
          <p:nvSpPr>
            <p:cNvPr id="36" name="Rectangle 35"/>
            <p:cNvSpPr/>
            <p:nvPr/>
          </p:nvSpPr>
          <p:spPr>
            <a:xfrm>
              <a:off x="1810266" y="2626439"/>
              <a:ext cx="1581505" cy="461665"/>
            </a:xfrm>
            <a:prstGeom prst="rect">
              <a:avLst/>
            </a:prstGeom>
            <a:solidFill>
              <a:schemeClr val="accent6">
                <a:lumMod val="40000"/>
                <a:lumOff val="60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مؤثرات مادية</a:t>
              </a:r>
              <a:endParaRPr lang="ar-BH" sz="2400" b="1" dirty="0">
                <a:latin typeface="Sakkal Majalla" panose="02000000000000000000" pitchFamily="2" charset="-78"/>
                <a:cs typeface="Sakkal Majalla" panose="02000000000000000000" pitchFamily="2" charset="-78"/>
              </a:endParaRPr>
            </a:p>
          </p:txBody>
        </p:sp>
        <p:sp>
          <p:nvSpPr>
            <p:cNvPr id="22" name="Rectangle 21"/>
            <p:cNvSpPr/>
            <p:nvPr/>
          </p:nvSpPr>
          <p:spPr>
            <a:xfrm>
              <a:off x="4844074" y="2567002"/>
              <a:ext cx="2436908"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مصدر الخطر</a:t>
              </a:r>
              <a:endParaRPr lang="ar-BH" sz="2400" b="1" dirty="0">
                <a:latin typeface="Sakkal Majalla" panose="02000000000000000000" pitchFamily="2" charset="-78"/>
                <a:cs typeface="Sakkal Majalla" panose="02000000000000000000" pitchFamily="2" charset="-78"/>
              </a:endParaRPr>
            </a:p>
          </p:txBody>
        </p:sp>
      </p:grpSp>
      <p:sp>
        <p:nvSpPr>
          <p:cNvPr id="28" name="Rectangle 27"/>
          <p:cNvSpPr/>
          <p:nvPr/>
        </p:nvSpPr>
        <p:spPr>
          <a:xfrm>
            <a:off x="7759512" y="1492697"/>
            <a:ext cx="1122792"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مثال</a:t>
            </a:r>
            <a:endParaRPr lang="ar-BH" sz="2400" b="1" dirty="0">
              <a:latin typeface="Sakkal Majalla" panose="02000000000000000000" pitchFamily="2" charset="-78"/>
              <a:cs typeface="Sakkal Majalla" panose="02000000000000000000" pitchFamily="2" charset="-78"/>
            </a:endParaRPr>
          </a:p>
        </p:txBody>
      </p:sp>
      <p:sp>
        <p:nvSpPr>
          <p:cNvPr id="24" name="Rectangle 23"/>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26" name="Straight Connector 25"/>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8388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laser.wav"/>
                                        </p:tgtEl>
                                      </p:cMediaNode>
                                    </p:audio>
                                  </p:sub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laser.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laser.wav"/>
                                        </p:tgtEl>
                                      </p:cMediaNode>
                                    </p:audio>
                                  </p:sub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 grpId="0"/>
      <p:bldP spid="32" grpId="0"/>
      <p:bldP spid="35" grpId="0"/>
      <p:bldP spid="21"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98821" y="119966"/>
            <a:ext cx="8486832" cy="993534"/>
            <a:chOff x="2734759" y="299502"/>
            <a:chExt cx="8658621" cy="993534"/>
          </a:xfrm>
        </p:grpSpPr>
        <p:pic>
          <p:nvPicPr>
            <p:cNvPr id="6" name="Picture 5"/>
            <p:cNvPicPr>
              <a:picLocks noChangeAspect="1"/>
            </p:cNvPicPr>
            <p:nvPr/>
          </p:nvPicPr>
          <p:blipFill>
            <a:blip r:embed="rId5"/>
            <a:stretch>
              <a:fillRect/>
            </a:stretch>
          </p:blipFill>
          <p:spPr>
            <a:xfrm>
              <a:off x="2734759" y="299502"/>
              <a:ext cx="6297139" cy="993534"/>
            </a:xfrm>
            <a:prstGeom prst="rect">
              <a:avLst/>
            </a:prstGeom>
          </p:spPr>
        </p:pic>
        <p:sp>
          <p:nvSpPr>
            <p:cNvPr id="7" name="Rectangle 6"/>
            <p:cNvSpPr/>
            <p:nvPr/>
          </p:nvSpPr>
          <p:spPr>
            <a:xfrm>
              <a:off x="3128341" y="531788"/>
              <a:ext cx="8265039" cy="523220"/>
            </a:xfrm>
            <a:prstGeom prst="rect">
              <a:avLst/>
            </a:prstGeom>
          </p:spPr>
          <p:txBody>
            <a:bodyPr wrap="square">
              <a:spAutoFit/>
            </a:bodyPr>
            <a:lstStyle/>
            <a:p>
              <a:r>
                <a:rPr lang="ar-BH" sz="2800" b="1" dirty="0" smtClean="0">
                  <a:solidFill>
                    <a:srgbClr val="9933FF"/>
                  </a:solidFill>
                </a:rPr>
                <a:t>الشروط الواجب توافرها في الخطر القابل للتأمين</a:t>
              </a:r>
              <a:endParaRPr lang="en-US" sz="2800" dirty="0">
                <a:solidFill>
                  <a:srgbClr val="9933FF"/>
                </a:solidFill>
              </a:endParaRPr>
            </a:p>
          </p:txBody>
        </p:sp>
      </p:grpSp>
      <p:sp>
        <p:nvSpPr>
          <p:cNvPr id="5" name="Left Brace 4"/>
          <p:cNvSpPr/>
          <p:nvPr/>
        </p:nvSpPr>
        <p:spPr>
          <a:xfrm rot="10800000">
            <a:off x="6945643" y="2326388"/>
            <a:ext cx="365327" cy="3378922"/>
          </a:xfrm>
          <a:prstGeom prst="leftBrace">
            <a:avLst/>
          </a:prstGeom>
          <a:ln w="381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ectangle 24"/>
          <p:cNvSpPr/>
          <p:nvPr/>
        </p:nvSpPr>
        <p:spPr>
          <a:xfrm>
            <a:off x="7467600" y="2132167"/>
            <a:ext cx="1290898" cy="3785652"/>
          </a:xfrm>
          <a:prstGeom prst="rect">
            <a:avLst/>
          </a:prstGeom>
        </p:spPr>
        <p:txBody>
          <a:bodyPr wrap="square">
            <a:spAutoFit/>
          </a:bodyPr>
          <a:lstStyle/>
          <a:p>
            <a:pPr algn="justLow" rtl="1">
              <a:buClr>
                <a:srgbClr val="7030A0"/>
              </a:buClr>
            </a:pPr>
            <a:r>
              <a:rPr lang="ar-BH" sz="2000" dirty="0" smtClean="0">
                <a:latin typeface="Sakkal Majalla" panose="02000000000000000000" pitchFamily="2" charset="-78"/>
                <a:cs typeface="Sakkal Majalla" panose="02000000000000000000" pitchFamily="2" charset="-78"/>
              </a:rPr>
              <a:t>تمتنع شركات التأمين عن تغطية أخطار وقعت في الماضي، أما الأخطار التي قد تقع في المستقبل فتقسم نسبة احتمال وقوعها إلى ثلاثة احتمالات.</a:t>
            </a:r>
            <a:r>
              <a:rPr lang="ar-BH" dirty="0" smtClean="0">
                <a:latin typeface="Sakkal Majalla" panose="02000000000000000000" pitchFamily="2" charset="-78"/>
                <a:cs typeface="Sakkal Majalla" panose="02000000000000000000" pitchFamily="2" charset="-78"/>
              </a:rPr>
              <a:t> </a:t>
            </a:r>
            <a:endParaRPr lang="ar-BH" dirty="0">
              <a:latin typeface="Sakkal Majalla" panose="02000000000000000000" pitchFamily="2" charset="-78"/>
              <a:cs typeface="Sakkal Majalla" panose="02000000000000000000" pitchFamily="2" charset="-78"/>
            </a:endParaRPr>
          </a:p>
        </p:txBody>
      </p:sp>
      <p:sp>
        <p:nvSpPr>
          <p:cNvPr id="17" name="Rectangle 16"/>
          <p:cNvSpPr/>
          <p:nvPr/>
        </p:nvSpPr>
        <p:spPr>
          <a:xfrm>
            <a:off x="1332558" y="2102622"/>
            <a:ext cx="3944503" cy="923330"/>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أخطار يحتمل وقوعها بنسبة تقترب من 100% مثل التقادم والاستهلاك الطبيعي للمباني والآلات أو الأمراض الخطيرة.</a:t>
            </a:r>
            <a:endParaRPr lang="ar-BH" dirty="0">
              <a:latin typeface="Sakkal Majalla" panose="02000000000000000000" pitchFamily="2" charset="-78"/>
              <a:cs typeface="Sakkal Majalla" panose="02000000000000000000" pitchFamily="2" charset="-78"/>
            </a:endParaRPr>
          </a:p>
        </p:txBody>
      </p:sp>
      <p:grpSp>
        <p:nvGrpSpPr>
          <p:cNvPr id="12" name="Group 11"/>
          <p:cNvGrpSpPr/>
          <p:nvPr/>
        </p:nvGrpSpPr>
        <p:grpSpPr>
          <a:xfrm>
            <a:off x="3085218" y="1311896"/>
            <a:ext cx="4127830" cy="548522"/>
            <a:chOff x="4623502" y="1296664"/>
            <a:chExt cx="4127830" cy="548522"/>
          </a:xfrm>
        </p:grpSpPr>
        <p:sp>
          <p:nvSpPr>
            <p:cNvPr id="24" name="Rectangle 23"/>
            <p:cNvSpPr/>
            <p:nvPr/>
          </p:nvSpPr>
          <p:spPr>
            <a:xfrm>
              <a:off x="4623502" y="1340093"/>
              <a:ext cx="3594430"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أن يكون الخطر محتمل الوقوع</a:t>
              </a:r>
              <a:endParaRPr lang="ar-BH" sz="2400" b="1" dirty="0">
                <a:latin typeface="Sakkal Majalla" panose="02000000000000000000" pitchFamily="2" charset="-78"/>
                <a:cs typeface="Sakkal Majalla" panose="02000000000000000000" pitchFamily="2" charset="-78"/>
              </a:endParaRPr>
            </a:p>
          </p:txBody>
        </p:sp>
        <p:sp>
          <p:nvSpPr>
            <p:cNvPr id="11" name="Rectangle 10"/>
            <p:cNvSpPr/>
            <p:nvPr/>
          </p:nvSpPr>
          <p:spPr>
            <a:xfrm>
              <a:off x="8217932" y="1296664"/>
              <a:ext cx="533400" cy="548522"/>
            </a:xfrm>
            <a:prstGeom prst="rect">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500" b="1" dirty="0" smtClean="0"/>
                <a:t>1</a:t>
              </a:r>
              <a:endParaRPr lang="en-US" sz="2500" b="1" dirty="0"/>
            </a:p>
          </p:txBody>
        </p:sp>
      </p:grpSp>
      <p:grpSp>
        <p:nvGrpSpPr>
          <p:cNvPr id="16" name="Group 15"/>
          <p:cNvGrpSpPr/>
          <p:nvPr/>
        </p:nvGrpSpPr>
        <p:grpSpPr>
          <a:xfrm>
            <a:off x="5370848" y="2139572"/>
            <a:ext cx="1574794" cy="964736"/>
            <a:chOff x="5370848" y="2139572"/>
            <a:chExt cx="1574794" cy="964736"/>
          </a:xfrm>
        </p:grpSpPr>
        <p:sp>
          <p:nvSpPr>
            <p:cNvPr id="13" name="Oval 12"/>
            <p:cNvSpPr/>
            <p:nvPr/>
          </p:nvSpPr>
          <p:spPr>
            <a:xfrm>
              <a:off x="6563477" y="2139572"/>
              <a:ext cx="382165" cy="415461"/>
            </a:xfrm>
            <a:prstGeom prst="ellipse">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dirty="0" smtClean="0"/>
                <a:t>أ</a:t>
              </a:r>
              <a:endParaRPr lang="en-US" sz="2000" b="1" dirty="0"/>
            </a:p>
          </p:txBody>
        </p:sp>
        <p:sp>
          <p:nvSpPr>
            <p:cNvPr id="14" name="Rectangle 13"/>
            <p:cNvSpPr/>
            <p:nvPr/>
          </p:nvSpPr>
          <p:spPr>
            <a:xfrm>
              <a:off x="5370848" y="2180978"/>
              <a:ext cx="1250352" cy="923330"/>
            </a:xfrm>
            <a:prstGeom prst="rect">
              <a:avLst/>
            </a:prstGeom>
          </p:spPr>
          <p:txBody>
            <a:bodyPr wrap="square">
              <a:spAutoFit/>
            </a:bodyPr>
            <a:lstStyle/>
            <a:p>
              <a:pPr algn="ctr" rtl="1"/>
              <a:r>
                <a:rPr lang="ar-BH" b="1" dirty="0" smtClean="0">
                  <a:solidFill>
                    <a:srgbClr val="7030A0"/>
                  </a:solidFill>
                  <a:latin typeface="Sakkal Majalla" panose="02000000000000000000" pitchFamily="2" charset="-78"/>
                  <a:cs typeface="Sakkal Majalla" panose="02000000000000000000" pitchFamily="2" charset="-78"/>
                </a:rPr>
                <a:t>أخطار </a:t>
              </a:r>
            </a:p>
            <a:p>
              <a:pPr algn="ctr" rtl="1"/>
              <a:r>
                <a:rPr lang="ar-BH" b="1" dirty="0" smtClean="0">
                  <a:solidFill>
                    <a:srgbClr val="7030A0"/>
                  </a:solidFill>
                  <a:latin typeface="Sakkal Majalla" panose="02000000000000000000" pitchFamily="2" charset="-78"/>
                  <a:cs typeface="Sakkal Majalla" panose="02000000000000000000" pitchFamily="2" charset="-78"/>
                </a:rPr>
                <a:t>مؤكدة الوقوع:</a:t>
              </a:r>
            </a:p>
            <a:p>
              <a:pPr algn="ctr" rtl="1"/>
              <a:r>
                <a:rPr lang="ar-BH" dirty="0">
                  <a:latin typeface="Sakkal Majalla" panose="02000000000000000000" pitchFamily="2" charset="-78"/>
                  <a:cs typeface="Sakkal Majalla" panose="02000000000000000000" pitchFamily="2" charset="-78"/>
                </a:rPr>
                <a:t>100%</a:t>
              </a:r>
              <a:endParaRPr lang="ar-BH" b="1" dirty="0">
                <a:solidFill>
                  <a:srgbClr val="7030A0"/>
                </a:solidFill>
                <a:latin typeface="Sakkal Majalla" panose="02000000000000000000" pitchFamily="2" charset="-78"/>
                <a:cs typeface="Sakkal Majalla" panose="02000000000000000000" pitchFamily="2" charset="-78"/>
              </a:endParaRPr>
            </a:p>
          </p:txBody>
        </p:sp>
      </p:grpSp>
      <p:sp>
        <p:nvSpPr>
          <p:cNvPr id="34" name="Rectangle 33"/>
          <p:cNvSpPr/>
          <p:nvPr/>
        </p:nvSpPr>
        <p:spPr>
          <a:xfrm>
            <a:off x="872160" y="3558652"/>
            <a:ext cx="4426116" cy="1477328"/>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تعد عقود التأمين من العقود الاحتمالية التي تقوم على الشك في احتمال وقوع الخطر مستقبلا بنسبة تقترب من 50%  مثل احتمال حريق منزل، وفي  تأمين الحياة تغطي شركة التأمين خطر </a:t>
            </a:r>
            <a:r>
              <a:rPr lang="ar-BH" b="1" u="sng" dirty="0" smtClean="0">
                <a:latin typeface="Sakkal Majalla" panose="02000000000000000000" pitchFamily="2" charset="-78"/>
                <a:cs typeface="Sakkal Majalla" panose="02000000000000000000" pitchFamily="2" charset="-78"/>
              </a:rPr>
              <a:t>تاريخ الوفاة</a:t>
            </a:r>
            <a:r>
              <a:rPr lang="ar-BH" dirty="0" smtClean="0">
                <a:latin typeface="Sakkal Majalla" panose="02000000000000000000" pitchFamily="2" charset="-78"/>
                <a:cs typeface="Sakkal Majalla" panose="02000000000000000000" pitchFamily="2" charset="-78"/>
              </a:rPr>
              <a:t> كخطر محتمل الوقوع، وليس الوفاة لأنها خطر موكد الوقوع .</a:t>
            </a:r>
            <a:endParaRPr lang="ar-BH" dirty="0">
              <a:latin typeface="Sakkal Majalla" panose="02000000000000000000" pitchFamily="2" charset="-78"/>
              <a:cs typeface="Sakkal Majalla" panose="02000000000000000000" pitchFamily="2" charset="-78"/>
            </a:endParaRPr>
          </a:p>
        </p:txBody>
      </p:sp>
      <p:grpSp>
        <p:nvGrpSpPr>
          <p:cNvPr id="35" name="Group 34"/>
          <p:cNvGrpSpPr/>
          <p:nvPr/>
        </p:nvGrpSpPr>
        <p:grpSpPr>
          <a:xfrm>
            <a:off x="5432359" y="3791867"/>
            <a:ext cx="1641479" cy="982990"/>
            <a:chOff x="5304163" y="2139572"/>
            <a:chExt cx="1641479" cy="982990"/>
          </a:xfrm>
        </p:grpSpPr>
        <p:sp>
          <p:nvSpPr>
            <p:cNvPr id="36" name="Oval 35"/>
            <p:cNvSpPr/>
            <p:nvPr/>
          </p:nvSpPr>
          <p:spPr>
            <a:xfrm>
              <a:off x="6563477" y="2139572"/>
              <a:ext cx="382165" cy="415461"/>
            </a:xfrm>
            <a:prstGeom prst="ellipse">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t>ب</a:t>
              </a:r>
              <a:endParaRPr lang="en-US" sz="2000" b="1" dirty="0"/>
            </a:p>
          </p:txBody>
        </p:sp>
        <p:sp>
          <p:nvSpPr>
            <p:cNvPr id="37" name="Rectangle 36"/>
            <p:cNvSpPr/>
            <p:nvPr/>
          </p:nvSpPr>
          <p:spPr>
            <a:xfrm>
              <a:off x="5304163" y="2199232"/>
              <a:ext cx="1345240" cy="923330"/>
            </a:xfrm>
            <a:prstGeom prst="rect">
              <a:avLst/>
            </a:prstGeom>
          </p:spPr>
          <p:txBody>
            <a:bodyPr wrap="none">
              <a:spAutoFit/>
            </a:bodyPr>
            <a:lstStyle/>
            <a:p>
              <a:pPr algn="ctr" rtl="1"/>
              <a:r>
                <a:rPr lang="ar-BH" b="1" dirty="0" smtClean="0">
                  <a:solidFill>
                    <a:srgbClr val="7030A0"/>
                  </a:solidFill>
                  <a:latin typeface="Sakkal Majalla" panose="02000000000000000000" pitchFamily="2" charset="-78"/>
                  <a:cs typeface="Sakkal Majalla" panose="02000000000000000000" pitchFamily="2" charset="-78"/>
                </a:rPr>
                <a:t>أخطار </a:t>
              </a:r>
            </a:p>
            <a:p>
              <a:pPr algn="ctr" rtl="1"/>
              <a:r>
                <a:rPr lang="ar-BH" b="1" dirty="0" smtClean="0">
                  <a:solidFill>
                    <a:srgbClr val="7030A0"/>
                  </a:solidFill>
                  <a:latin typeface="Sakkal Majalla" panose="02000000000000000000" pitchFamily="2" charset="-78"/>
                  <a:cs typeface="Sakkal Majalla" panose="02000000000000000000" pitchFamily="2" charset="-78"/>
                </a:rPr>
                <a:t>محتملة الوقوع:</a:t>
              </a:r>
            </a:p>
            <a:p>
              <a:pPr algn="ctr" rtl="1"/>
              <a:r>
                <a:rPr lang="ar-BH" dirty="0" smtClean="0">
                  <a:latin typeface="Sakkal Majalla" panose="02000000000000000000" pitchFamily="2" charset="-78"/>
                  <a:cs typeface="Sakkal Majalla" panose="02000000000000000000" pitchFamily="2" charset="-78"/>
                </a:rPr>
                <a:t>50</a:t>
              </a:r>
              <a:r>
                <a:rPr lang="ar-BH" dirty="0">
                  <a:latin typeface="Sakkal Majalla" panose="02000000000000000000" pitchFamily="2" charset="-78"/>
                  <a:cs typeface="Sakkal Majalla" panose="02000000000000000000" pitchFamily="2" charset="-78"/>
                </a:rPr>
                <a:t>%</a:t>
              </a:r>
              <a:endParaRPr lang="ar-BH" b="1" dirty="0">
                <a:solidFill>
                  <a:srgbClr val="7030A0"/>
                </a:solidFill>
                <a:latin typeface="Sakkal Majalla" panose="02000000000000000000" pitchFamily="2" charset="-78"/>
                <a:cs typeface="Sakkal Majalla" panose="02000000000000000000" pitchFamily="2" charset="-78"/>
              </a:endParaRPr>
            </a:p>
          </p:txBody>
        </p:sp>
      </p:grpSp>
      <p:pic>
        <p:nvPicPr>
          <p:cNvPr id="40" name="Picture 39"/>
          <p:cNvPicPr>
            <a:picLocks noChangeAspect="1"/>
          </p:cNvPicPr>
          <p:nvPr/>
        </p:nvPicPr>
        <p:blipFill>
          <a:blip r:embed="rId6"/>
          <a:stretch>
            <a:fillRect/>
          </a:stretch>
        </p:blipFill>
        <p:spPr>
          <a:xfrm>
            <a:off x="200956" y="1545838"/>
            <a:ext cx="1131601" cy="1536222"/>
          </a:xfrm>
          <a:prstGeom prst="rect">
            <a:avLst/>
          </a:prstGeom>
          <a:ln>
            <a:noFill/>
          </a:ln>
          <a:effectLst>
            <a:softEdge rad="112500"/>
          </a:effectLst>
        </p:spPr>
      </p:pic>
      <p:sp>
        <p:nvSpPr>
          <p:cNvPr id="44" name="Rectangle 43"/>
          <p:cNvSpPr/>
          <p:nvPr/>
        </p:nvSpPr>
        <p:spPr>
          <a:xfrm>
            <a:off x="1332557" y="5296808"/>
            <a:ext cx="3944503" cy="923330"/>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يمتنع الأفراد وشركات التأمين تغطية الأخطار التي يحتمل وقوعها بنسبة تقترب من الصفر%، كالتأمين على أخطار حوادث القطارات في مملكة البحرين.</a:t>
            </a:r>
            <a:endParaRPr lang="ar-BH" dirty="0">
              <a:latin typeface="Sakkal Majalla" panose="02000000000000000000" pitchFamily="2" charset="-78"/>
              <a:cs typeface="Sakkal Majalla" panose="02000000000000000000" pitchFamily="2" charset="-78"/>
            </a:endParaRPr>
          </a:p>
        </p:txBody>
      </p:sp>
      <p:grpSp>
        <p:nvGrpSpPr>
          <p:cNvPr id="45" name="Group 44"/>
          <p:cNvGrpSpPr/>
          <p:nvPr/>
        </p:nvGrpSpPr>
        <p:grpSpPr>
          <a:xfrm>
            <a:off x="5356912" y="5480479"/>
            <a:ext cx="1527169" cy="988639"/>
            <a:chOff x="5418473" y="2139572"/>
            <a:chExt cx="1527169" cy="988639"/>
          </a:xfrm>
        </p:grpSpPr>
        <p:sp>
          <p:nvSpPr>
            <p:cNvPr id="46" name="Oval 45"/>
            <p:cNvSpPr/>
            <p:nvPr/>
          </p:nvSpPr>
          <p:spPr>
            <a:xfrm>
              <a:off x="6563477" y="2139572"/>
              <a:ext cx="382165" cy="415461"/>
            </a:xfrm>
            <a:prstGeom prst="ellipse">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t>ج</a:t>
              </a:r>
              <a:endParaRPr lang="en-US" sz="2000" b="1" dirty="0"/>
            </a:p>
          </p:txBody>
        </p:sp>
        <p:sp>
          <p:nvSpPr>
            <p:cNvPr id="47" name="Rectangle 46"/>
            <p:cNvSpPr/>
            <p:nvPr/>
          </p:nvSpPr>
          <p:spPr>
            <a:xfrm>
              <a:off x="5418473" y="2204881"/>
              <a:ext cx="1452642" cy="923330"/>
            </a:xfrm>
            <a:prstGeom prst="rect">
              <a:avLst/>
            </a:prstGeom>
          </p:spPr>
          <p:txBody>
            <a:bodyPr wrap="none">
              <a:spAutoFit/>
            </a:bodyPr>
            <a:lstStyle/>
            <a:p>
              <a:pPr algn="ctr" rtl="1"/>
              <a:r>
                <a:rPr lang="ar-BH" b="1" dirty="0" smtClean="0">
                  <a:solidFill>
                    <a:srgbClr val="7030A0"/>
                  </a:solidFill>
                  <a:latin typeface="Sakkal Majalla" panose="02000000000000000000" pitchFamily="2" charset="-78"/>
                  <a:cs typeface="Sakkal Majalla" panose="02000000000000000000" pitchFamily="2" charset="-78"/>
                </a:rPr>
                <a:t>أخطار </a:t>
              </a:r>
            </a:p>
            <a:p>
              <a:pPr algn="ctr" rtl="1"/>
              <a:r>
                <a:rPr lang="ar-BH" b="1" dirty="0" smtClean="0">
                  <a:solidFill>
                    <a:srgbClr val="7030A0"/>
                  </a:solidFill>
                  <a:latin typeface="Sakkal Majalla" panose="02000000000000000000" pitchFamily="2" charset="-78"/>
                  <a:cs typeface="Sakkal Majalla" panose="02000000000000000000" pitchFamily="2" charset="-78"/>
                </a:rPr>
                <a:t>مستحيلة الوقوع:</a:t>
              </a:r>
            </a:p>
            <a:p>
              <a:pPr algn="ctr" rtl="1"/>
              <a:r>
                <a:rPr lang="ar-BH" dirty="0" smtClean="0">
                  <a:latin typeface="Sakkal Majalla" panose="02000000000000000000" pitchFamily="2" charset="-78"/>
                  <a:cs typeface="Sakkal Majalla" panose="02000000000000000000" pitchFamily="2" charset="-78"/>
                </a:rPr>
                <a:t>0</a:t>
              </a:r>
              <a:r>
                <a:rPr lang="ar-BH" dirty="0">
                  <a:latin typeface="Sakkal Majalla" panose="02000000000000000000" pitchFamily="2" charset="-78"/>
                  <a:cs typeface="Sakkal Majalla" panose="02000000000000000000" pitchFamily="2" charset="-78"/>
                </a:rPr>
                <a:t>%</a:t>
              </a:r>
              <a:endParaRPr lang="ar-BH" b="1" dirty="0">
                <a:solidFill>
                  <a:srgbClr val="7030A0"/>
                </a:solidFill>
                <a:latin typeface="Sakkal Majalla" panose="02000000000000000000" pitchFamily="2" charset="-78"/>
                <a:cs typeface="Sakkal Majalla" panose="02000000000000000000" pitchFamily="2" charset="-78"/>
              </a:endParaRPr>
            </a:p>
          </p:txBody>
        </p:sp>
      </p:grpSp>
      <p:pic>
        <p:nvPicPr>
          <p:cNvPr id="43" name="Picture 42"/>
          <p:cNvPicPr>
            <a:picLocks noChangeAspect="1"/>
          </p:cNvPicPr>
          <p:nvPr/>
        </p:nvPicPr>
        <p:blipFill>
          <a:blip r:embed="rId7"/>
          <a:stretch>
            <a:fillRect/>
          </a:stretch>
        </p:blipFill>
        <p:spPr>
          <a:xfrm>
            <a:off x="0" y="3431998"/>
            <a:ext cx="1066800" cy="1524000"/>
          </a:xfrm>
          <a:prstGeom prst="rect">
            <a:avLst/>
          </a:prstGeom>
          <a:ln>
            <a:noFill/>
          </a:ln>
          <a:effectLst>
            <a:softEdge rad="112500"/>
          </a:effectLst>
        </p:spPr>
      </p:pic>
      <p:pic>
        <p:nvPicPr>
          <p:cNvPr id="49" name="Picture 48"/>
          <p:cNvPicPr>
            <a:picLocks noChangeAspect="1"/>
          </p:cNvPicPr>
          <p:nvPr/>
        </p:nvPicPr>
        <p:blipFill>
          <a:blip r:embed="rId8"/>
          <a:stretch>
            <a:fillRect/>
          </a:stretch>
        </p:blipFill>
        <p:spPr>
          <a:xfrm flipH="1">
            <a:off x="5250" y="5093252"/>
            <a:ext cx="1338519" cy="1257300"/>
          </a:xfrm>
          <a:prstGeom prst="rect">
            <a:avLst/>
          </a:prstGeom>
          <a:ln>
            <a:noFill/>
          </a:ln>
          <a:effectLst>
            <a:softEdge rad="112500"/>
          </a:effectLst>
        </p:spPr>
      </p:pic>
      <p:sp>
        <p:nvSpPr>
          <p:cNvPr id="28" name="Rectangle 27"/>
          <p:cNvSpPr/>
          <p:nvPr/>
        </p:nvSpPr>
        <p:spPr>
          <a:xfrm>
            <a:off x="-406710" y="6518035"/>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29" name="Straight Connector 28"/>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1" name="Picture 3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331874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camera.wav"/>
                                        </p:tgtEl>
                                      </p:cMediaNode>
                                    </p:audio>
                                  </p:sub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17" grpId="0"/>
      <p:bldP spid="3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48459" y="166126"/>
            <a:ext cx="8486832" cy="993534"/>
            <a:chOff x="2734759" y="299502"/>
            <a:chExt cx="8658621" cy="993534"/>
          </a:xfrm>
        </p:grpSpPr>
        <p:pic>
          <p:nvPicPr>
            <p:cNvPr id="6" name="Picture 5"/>
            <p:cNvPicPr>
              <a:picLocks noChangeAspect="1"/>
            </p:cNvPicPr>
            <p:nvPr/>
          </p:nvPicPr>
          <p:blipFill>
            <a:blip r:embed="rId4"/>
            <a:stretch>
              <a:fillRect/>
            </a:stretch>
          </p:blipFill>
          <p:spPr>
            <a:xfrm>
              <a:off x="2734759" y="299502"/>
              <a:ext cx="6297139" cy="993534"/>
            </a:xfrm>
            <a:prstGeom prst="rect">
              <a:avLst/>
            </a:prstGeom>
          </p:spPr>
        </p:pic>
        <p:sp>
          <p:nvSpPr>
            <p:cNvPr id="7" name="Rectangle 6"/>
            <p:cNvSpPr/>
            <p:nvPr/>
          </p:nvSpPr>
          <p:spPr>
            <a:xfrm>
              <a:off x="3128341" y="531788"/>
              <a:ext cx="8265039" cy="523220"/>
            </a:xfrm>
            <a:prstGeom prst="rect">
              <a:avLst/>
            </a:prstGeom>
          </p:spPr>
          <p:txBody>
            <a:bodyPr wrap="square">
              <a:spAutoFit/>
            </a:bodyPr>
            <a:lstStyle/>
            <a:p>
              <a:r>
                <a:rPr lang="ar-BH" sz="2800" b="1" dirty="0" smtClean="0">
                  <a:solidFill>
                    <a:srgbClr val="9933FF"/>
                  </a:solidFill>
                </a:rPr>
                <a:t>الشروط الواجب توافرها في الخطر القابل للتأمين</a:t>
              </a:r>
              <a:endParaRPr lang="en-US" sz="2800" dirty="0">
                <a:solidFill>
                  <a:srgbClr val="9933FF"/>
                </a:solidFill>
              </a:endParaRPr>
            </a:p>
          </p:txBody>
        </p:sp>
      </p:grpSp>
      <p:grpSp>
        <p:nvGrpSpPr>
          <p:cNvPr id="12" name="Group 11"/>
          <p:cNvGrpSpPr/>
          <p:nvPr/>
        </p:nvGrpSpPr>
        <p:grpSpPr>
          <a:xfrm>
            <a:off x="5726786" y="1236099"/>
            <a:ext cx="3213430" cy="548522"/>
            <a:chOff x="5537902" y="1296664"/>
            <a:chExt cx="3213430" cy="548522"/>
          </a:xfrm>
        </p:grpSpPr>
        <p:sp>
          <p:nvSpPr>
            <p:cNvPr id="24" name="Rectangle 23"/>
            <p:cNvSpPr/>
            <p:nvPr/>
          </p:nvSpPr>
          <p:spPr>
            <a:xfrm>
              <a:off x="5537902" y="1340093"/>
              <a:ext cx="2680030"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أن يقع الخطر عرضيا</a:t>
              </a:r>
              <a:endParaRPr lang="ar-BH" sz="2400" b="1" dirty="0">
                <a:latin typeface="Sakkal Majalla" panose="02000000000000000000" pitchFamily="2" charset="-78"/>
                <a:cs typeface="Sakkal Majalla" panose="02000000000000000000" pitchFamily="2" charset="-78"/>
              </a:endParaRPr>
            </a:p>
          </p:txBody>
        </p:sp>
        <p:sp>
          <p:nvSpPr>
            <p:cNvPr id="11" name="Rectangle 10"/>
            <p:cNvSpPr/>
            <p:nvPr/>
          </p:nvSpPr>
          <p:spPr>
            <a:xfrm>
              <a:off x="8217932" y="1296664"/>
              <a:ext cx="533400" cy="548522"/>
            </a:xfrm>
            <a:prstGeom prst="rect">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500" b="1" dirty="0" smtClean="0"/>
                <a:t>2</a:t>
              </a:r>
              <a:endParaRPr lang="en-US" sz="2500" b="1" dirty="0"/>
            </a:p>
          </p:txBody>
        </p:sp>
      </p:grpSp>
      <p:sp>
        <p:nvSpPr>
          <p:cNvPr id="29" name="Rectangle 28"/>
          <p:cNvSpPr/>
          <p:nvPr/>
        </p:nvSpPr>
        <p:spPr>
          <a:xfrm>
            <a:off x="4915166" y="2778060"/>
            <a:ext cx="2432076" cy="369332"/>
          </a:xfrm>
          <a:prstGeom prst="rect">
            <a:avLst/>
          </a:prstGeom>
        </p:spPr>
        <p:txBody>
          <a:bodyPr wrap="none">
            <a:spAutoFit/>
          </a:bodyPr>
          <a:lstStyle/>
          <a:p>
            <a:pPr marL="285750" indent="-285750" algn="ctr" rtl="1">
              <a:buClr>
                <a:srgbClr val="9933FF"/>
              </a:buClr>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منع تشجيع انتشار جرائم. </a:t>
            </a:r>
            <a:endParaRPr lang="ar-BH" b="1" dirty="0">
              <a:latin typeface="Sakkal Majalla" panose="02000000000000000000" pitchFamily="2" charset="-78"/>
              <a:cs typeface="Sakkal Majalla" panose="02000000000000000000" pitchFamily="2" charset="-78"/>
            </a:endParaRPr>
          </a:p>
        </p:txBody>
      </p:sp>
      <p:sp>
        <p:nvSpPr>
          <p:cNvPr id="4" name="Rectangle 3"/>
          <p:cNvSpPr/>
          <p:nvPr/>
        </p:nvSpPr>
        <p:spPr>
          <a:xfrm>
            <a:off x="3569902" y="3142772"/>
            <a:ext cx="3643947" cy="369332"/>
          </a:xfrm>
          <a:prstGeom prst="rect">
            <a:avLst/>
          </a:prstGeom>
        </p:spPr>
        <p:txBody>
          <a:bodyPr wrap="none">
            <a:spAutoFit/>
          </a:bodyPr>
          <a:lstStyle/>
          <a:p>
            <a:pPr marL="285750" indent="-285750" algn="ctr" rtl="1">
              <a:buClr>
                <a:srgbClr val="9933FF"/>
              </a:buClr>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منع جعل التأمين مصدرا للتكسب غير المشروع.</a:t>
            </a:r>
            <a:endParaRPr lang="ar-BH" b="1" dirty="0">
              <a:latin typeface="Sakkal Majalla" panose="02000000000000000000" pitchFamily="2" charset="-78"/>
              <a:cs typeface="Sakkal Majalla" panose="02000000000000000000" pitchFamily="2" charset="-78"/>
            </a:endParaRPr>
          </a:p>
        </p:txBody>
      </p:sp>
      <p:sp>
        <p:nvSpPr>
          <p:cNvPr id="31" name="Rectangle 30"/>
          <p:cNvSpPr/>
          <p:nvPr/>
        </p:nvSpPr>
        <p:spPr>
          <a:xfrm>
            <a:off x="2514600" y="3524560"/>
            <a:ext cx="5330306" cy="369332"/>
          </a:xfrm>
          <a:prstGeom prst="rect">
            <a:avLst/>
          </a:prstGeom>
        </p:spPr>
        <p:txBody>
          <a:bodyPr wrap="none">
            <a:spAutoFit/>
          </a:bodyPr>
          <a:lstStyle/>
          <a:p>
            <a:pPr marL="742950" lvl="1" indent="-285750" algn="ctr" rtl="1">
              <a:buClr>
                <a:srgbClr val="9933FF"/>
              </a:buClr>
              <a:buFont typeface="Wingdings" panose="05000000000000000000" pitchFamily="2" charset="2"/>
              <a:buChar char="Ø"/>
            </a:pPr>
            <a:r>
              <a:rPr lang="ar-BH" b="1" dirty="0" smtClean="0">
                <a:latin typeface="Sakkal Majalla" panose="02000000000000000000" pitchFamily="2" charset="-78"/>
                <a:cs typeface="Sakkal Majalla" panose="02000000000000000000" pitchFamily="2" charset="-78"/>
              </a:rPr>
              <a:t>منع  التشجيع على الانتحار والتكسب خصوصا بداية التعاقد.</a:t>
            </a:r>
            <a:endParaRPr lang="ar-BH" b="1" dirty="0">
              <a:latin typeface="Sakkal Majalla" panose="02000000000000000000" pitchFamily="2" charset="-78"/>
              <a:cs typeface="Sakkal Majalla" panose="02000000000000000000" pitchFamily="2" charset="-78"/>
            </a:endParaRPr>
          </a:p>
        </p:txBody>
      </p:sp>
      <p:grpSp>
        <p:nvGrpSpPr>
          <p:cNvPr id="2" name="Group 1"/>
          <p:cNvGrpSpPr/>
          <p:nvPr/>
        </p:nvGrpSpPr>
        <p:grpSpPr>
          <a:xfrm>
            <a:off x="273375" y="1792537"/>
            <a:ext cx="7880025" cy="1350236"/>
            <a:chOff x="273375" y="1792537"/>
            <a:chExt cx="7880025" cy="1350236"/>
          </a:xfrm>
        </p:grpSpPr>
        <p:sp>
          <p:nvSpPr>
            <p:cNvPr id="17" name="Rectangle 16"/>
            <p:cNvSpPr/>
            <p:nvPr/>
          </p:nvSpPr>
          <p:spPr>
            <a:xfrm>
              <a:off x="1295400" y="1805879"/>
              <a:ext cx="6858000" cy="1015663"/>
            </a:xfrm>
            <a:prstGeom prst="rect">
              <a:avLst/>
            </a:prstGeom>
          </p:spPr>
          <p:txBody>
            <a:bodyPr wrap="square">
              <a:spAutoFit/>
            </a:bodyPr>
            <a:lstStyle/>
            <a:p>
              <a:pPr algn="justLow" rtl="1">
                <a:buClr>
                  <a:srgbClr val="7030A0"/>
                </a:buClr>
              </a:pPr>
              <a:r>
                <a:rPr lang="ar-BH" sz="2000" b="1" dirty="0" smtClean="0">
                  <a:latin typeface="Sakkal Majalla" panose="02000000000000000000" pitchFamily="2" charset="-78"/>
                  <a:cs typeface="Sakkal Majalla" panose="02000000000000000000" pitchFamily="2" charset="-78"/>
                </a:rPr>
                <a:t>احتمالية وقوع الخطر  تلازمه أن يقع الخطر بشكل مفاجئ وعرضي من دون أن يكون متعمدا بنية قصد وقوع الخطر، حيث ترفض شركات التأمين تعويض الأخطار المتعمدة وذللك للأسباب التالية</a:t>
              </a:r>
              <a:r>
                <a:rPr lang="ar-BH" sz="2000" dirty="0" smtClean="0">
                  <a:latin typeface="Sakkal Majalla" panose="02000000000000000000" pitchFamily="2" charset="-78"/>
                  <a:cs typeface="Sakkal Majalla" panose="02000000000000000000" pitchFamily="2" charset="-78"/>
                </a:rPr>
                <a:t>: </a:t>
              </a:r>
              <a:endParaRPr lang="ar-BH" sz="2000" dirty="0">
                <a:latin typeface="Sakkal Majalla" panose="02000000000000000000" pitchFamily="2" charset="-78"/>
                <a:cs typeface="Sakkal Majalla" panose="02000000000000000000" pitchFamily="2" charset="-78"/>
              </a:endParaRPr>
            </a:p>
          </p:txBody>
        </p:sp>
        <p:pic>
          <p:nvPicPr>
            <p:cNvPr id="15" name="Picture 14"/>
            <p:cNvPicPr>
              <a:picLocks noChangeAspect="1"/>
            </p:cNvPicPr>
            <p:nvPr/>
          </p:nvPicPr>
          <p:blipFill>
            <a:blip r:embed="rId5"/>
            <a:stretch>
              <a:fillRect/>
            </a:stretch>
          </p:blipFill>
          <p:spPr>
            <a:xfrm flipH="1">
              <a:off x="273375" y="1792537"/>
              <a:ext cx="922797" cy="1350236"/>
            </a:xfrm>
            <a:prstGeom prst="rect">
              <a:avLst/>
            </a:prstGeom>
            <a:ln>
              <a:noFill/>
            </a:ln>
            <a:effectLst>
              <a:softEdge rad="112500"/>
            </a:effectLst>
          </p:spPr>
        </p:pic>
      </p:grpSp>
      <p:grpSp>
        <p:nvGrpSpPr>
          <p:cNvPr id="38" name="Group 37"/>
          <p:cNvGrpSpPr/>
          <p:nvPr/>
        </p:nvGrpSpPr>
        <p:grpSpPr>
          <a:xfrm>
            <a:off x="5607134" y="4227496"/>
            <a:ext cx="3213430" cy="548522"/>
            <a:chOff x="5537902" y="1296664"/>
            <a:chExt cx="3213430" cy="548522"/>
          </a:xfrm>
        </p:grpSpPr>
        <p:sp>
          <p:nvSpPr>
            <p:cNvPr id="39" name="Rectangle 38"/>
            <p:cNvSpPr/>
            <p:nvPr/>
          </p:nvSpPr>
          <p:spPr>
            <a:xfrm>
              <a:off x="5537902" y="1340093"/>
              <a:ext cx="2680030"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أن يكون الخطر مشروعا</a:t>
              </a:r>
              <a:endParaRPr lang="ar-BH" sz="2400" b="1" dirty="0">
                <a:latin typeface="Sakkal Majalla" panose="02000000000000000000" pitchFamily="2" charset="-78"/>
                <a:cs typeface="Sakkal Majalla" panose="02000000000000000000" pitchFamily="2" charset="-78"/>
              </a:endParaRPr>
            </a:p>
          </p:txBody>
        </p:sp>
        <p:sp>
          <p:nvSpPr>
            <p:cNvPr id="41" name="Rectangle 40"/>
            <p:cNvSpPr/>
            <p:nvPr/>
          </p:nvSpPr>
          <p:spPr>
            <a:xfrm>
              <a:off x="8217932" y="1296664"/>
              <a:ext cx="533400" cy="548522"/>
            </a:xfrm>
            <a:prstGeom prst="rect">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500" b="1" dirty="0" smtClean="0"/>
                <a:t>3</a:t>
              </a:r>
              <a:endParaRPr lang="en-US" sz="2500" b="1" dirty="0"/>
            </a:p>
          </p:txBody>
        </p:sp>
      </p:grpSp>
      <p:sp>
        <p:nvSpPr>
          <p:cNvPr id="42" name="Rectangle 41"/>
          <p:cNvSpPr/>
          <p:nvPr/>
        </p:nvSpPr>
        <p:spPr>
          <a:xfrm>
            <a:off x="1093683" y="4790372"/>
            <a:ext cx="6858000" cy="707886"/>
          </a:xfrm>
          <a:prstGeom prst="rect">
            <a:avLst/>
          </a:prstGeom>
        </p:spPr>
        <p:txBody>
          <a:bodyPr wrap="square">
            <a:spAutoFit/>
          </a:bodyPr>
          <a:lstStyle/>
          <a:p>
            <a:pPr algn="justLow" rtl="1">
              <a:buClr>
                <a:srgbClr val="7030A0"/>
              </a:buClr>
            </a:pPr>
            <a:r>
              <a:rPr lang="ar-BH" sz="2000" b="1" dirty="0" smtClean="0">
                <a:latin typeface="Sakkal Majalla" panose="02000000000000000000" pitchFamily="2" charset="-78"/>
                <a:cs typeface="Sakkal Majalla" panose="02000000000000000000" pitchFamily="2" charset="-78"/>
              </a:rPr>
              <a:t>يجب أن يكون الخطر المؤمن ضده مشروعا غير مخالف للقوانين والأنظمة، </a:t>
            </a:r>
            <a:r>
              <a:rPr lang="ar-BH" sz="2000" b="1" dirty="0">
                <a:latin typeface="Sakkal Majalla" panose="02000000000000000000" pitchFamily="2" charset="-78"/>
                <a:cs typeface="Sakkal Majalla" panose="02000000000000000000" pitchFamily="2" charset="-78"/>
              </a:rPr>
              <a:t>فترفض شركات التأمين تغطية المخالفات المرورية أو البضائع الممنوعة </a:t>
            </a:r>
            <a:r>
              <a:rPr lang="ar-BH" sz="2000" b="1" dirty="0" smtClean="0">
                <a:latin typeface="Sakkal Majalla" panose="02000000000000000000" pitchFamily="2" charset="-78"/>
                <a:cs typeface="Sakkal Majalla" panose="02000000000000000000" pitchFamily="2" charset="-78"/>
              </a:rPr>
              <a:t>كالمخدرات وغيرها. </a:t>
            </a:r>
            <a:endParaRPr lang="ar-BH" sz="2000" b="1" dirty="0">
              <a:latin typeface="Sakkal Majalla" panose="02000000000000000000" pitchFamily="2" charset="-78"/>
              <a:cs typeface="Sakkal Majalla" panose="02000000000000000000" pitchFamily="2" charset="-78"/>
            </a:endParaRPr>
          </a:p>
        </p:txBody>
      </p:sp>
      <p:pic>
        <p:nvPicPr>
          <p:cNvPr id="5" name="Picture 4"/>
          <p:cNvPicPr>
            <a:picLocks noChangeAspect="1"/>
          </p:cNvPicPr>
          <p:nvPr/>
        </p:nvPicPr>
        <p:blipFill>
          <a:blip r:embed="rId6"/>
          <a:stretch>
            <a:fillRect/>
          </a:stretch>
        </p:blipFill>
        <p:spPr>
          <a:xfrm>
            <a:off x="16417" y="4501757"/>
            <a:ext cx="1106827" cy="1072238"/>
          </a:xfrm>
          <a:prstGeom prst="rect">
            <a:avLst/>
          </a:prstGeom>
          <a:ln>
            <a:noFill/>
          </a:ln>
          <a:effectLst>
            <a:softEdge rad="112500"/>
          </a:effectLst>
        </p:spPr>
      </p:pic>
      <p:sp>
        <p:nvSpPr>
          <p:cNvPr id="21" name="Rectangle 20"/>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22" name="Straight Connector 21"/>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9957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80">
                                          <p:stCondLst>
                                            <p:cond delay="0"/>
                                          </p:stCondLst>
                                        </p:cTn>
                                        <p:tgtEl>
                                          <p:spTgt spid="29"/>
                                        </p:tgtEl>
                                      </p:cBhvr>
                                    </p:animEffect>
                                    <p:anim calcmode="lin" valueType="num">
                                      <p:cBhvr>
                                        <p:cTn id="31"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6" dur="26">
                                          <p:stCondLst>
                                            <p:cond delay="650"/>
                                          </p:stCondLst>
                                        </p:cTn>
                                        <p:tgtEl>
                                          <p:spTgt spid="29"/>
                                        </p:tgtEl>
                                      </p:cBhvr>
                                      <p:to x="100000" y="60000"/>
                                    </p:animScale>
                                    <p:animScale>
                                      <p:cBhvr>
                                        <p:cTn id="37" dur="166" decel="50000">
                                          <p:stCondLst>
                                            <p:cond delay="676"/>
                                          </p:stCondLst>
                                        </p:cTn>
                                        <p:tgtEl>
                                          <p:spTgt spid="29"/>
                                        </p:tgtEl>
                                      </p:cBhvr>
                                      <p:to x="100000" y="100000"/>
                                    </p:animScale>
                                    <p:animScale>
                                      <p:cBhvr>
                                        <p:cTn id="38" dur="26">
                                          <p:stCondLst>
                                            <p:cond delay="1312"/>
                                          </p:stCondLst>
                                        </p:cTn>
                                        <p:tgtEl>
                                          <p:spTgt spid="29"/>
                                        </p:tgtEl>
                                      </p:cBhvr>
                                      <p:to x="100000" y="80000"/>
                                    </p:animScale>
                                    <p:animScale>
                                      <p:cBhvr>
                                        <p:cTn id="39" dur="166" decel="50000">
                                          <p:stCondLst>
                                            <p:cond delay="1338"/>
                                          </p:stCondLst>
                                        </p:cTn>
                                        <p:tgtEl>
                                          <p:spTgt spid="29"/>
                                        </p:tgtEl>
                                      </p:cBhvr>
                                      <p:to x="100000" y="100000"/>
                                    </p:animScale>
                                    <p:animScale>
                                      <p:cBhvr>
                                        <p:cTn id="40" dur="26">
                                          <p:stCondLst>
                                            <p:cond delay="1642"/>
                                          </p:stCondLst>
                                        </p:cTn>
                                        <p:tgtEl>
                                          <p:spTgt spid="29"/>
                                        </p:tgtEl>
                                      </p:cBhvr>
                                      <p:to x="100000" y="90000"/>
                                    </p:animScale>
                                    <p:animScale>
                                      <p:cBhvr>
                                        <p:cTn id="41" dur="166" decel="50000">
                                          <p:stCondLst>
                                            <p:cond delay="1668"/>
                                          </p:stCondLst>
                                        </p:cTn>
                                        <p:tgtEl>
                                          <p:spTgt spid="29"/>
                                        </p:tgtEl>
                                      </p:cBhvr>
                                      <p:to x="100000" y="100000"/>
                                    </p:animScale>
                                    <p:animScale>
                                      <p:cBhvr>
                                        <p:cTn id="42" dur="26">
                                          <p:stCondLst>
                                            <p:cond delay="1808"/>
                                          </p:stCondLst>
                                        </p:cTn>
                                        <p:tgtEl>
                                          <p:spTgt spid="29"/>
                                        </p:tgtEl>
                                      </p:cBhvr>
                                      <p:to x="100000" y="95000"/>
                                    </p:animScale>
                                    <p:animScale>
                                      <p:cBhvr>
                                        <p:cTn id="43" dur="166" decel="50000">
                                          <p:stCondLst>
                                            <p:cond delay="1834"/>
                                          </p:stCondLst>
                                        </p:cTn>
                                        <p:tgtEl>
                                          <p:spTgt spid="2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80">
                                          <p:stCondLst>
                                            <p:cond delay="0"/>
                                          </p:stCondLst>
                                        </p:cTn>
                                        <p:tgtEl>
                                          <p:spTgt spid="31"/>
                                        </p:tgtEl>
                                      </p:cBhvr>
                                    </p:animEffect>
                                    <p:anim calcmode="lin" valueType="num">
                                      <p:cBhvr>
                                        <p:cTn id="67"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2" dur="26">
                                          <p:stCondLst>
                                            <p:cond delay="650"/>
                                          </p:stCondLst>
                                        </p:cTn>
                                        <p:tgtEl>
                                          <p:spTgt spid="31"/>
                                        </p:tgtEl>
                                      </p:cBhvr>
                                      <p:to x="100000" y="60000"/>
                                    </p:animScale>
                                    <p:animScale>
                                      <p:cBhvr>
                                        <p:cTn id="73" dur="166" decel="50000">
                                          <p:stCondLst>
                                            <p:cond delay="676"/>
                                          </p:stCondLst>
                                        </p:cTn>
                                        <p:tgtEl>
                                          <p:spTgt spid="31"/>
                                        </p:tgtEl>
                                      </p:cBhvr>
                                      <p:to x="100000" y="100000"/>
                                    </p:animScale>
                                    <p:animScale>
                                      <p:cBhvr>
                                        <p:cTn id="74" dur="26">
                                          <p:stCondLst>
                                            <p:cond delay="1312"/>
                                          </p:stCondLst>
                                        </p:cTn>
                                        <p:tgtEl>
                                          <p:spTgt spid="31"/>
                                        </p:tgtEl>
                                      </p:cBhvr>
                                      <p:to x="100000" y="80000"/>
                                    </p:animScale>
                                    <p:animScale>
                                      <p:cBhvr>
                                        <p:cTn id="75" dur="166" decel="50000">
                                          <p:stCondLst>
                                            <p:cond delay="1338"/>
                                          </p:stCondLst>
                                        </p:cTn>
                                        <p:tgtEl>
                                          <p:spTgt spid="31"/>
                                        </p:tgtEl>
                                      </p:cBhvr>
                                      <p:to x="100000" y="100000"/>
                                    </p:animScale>
                                    <p:animScale>
                                      <p:cBhvr>
                                        <p:cTn id="76" dur="26">
                                          <p:stCondLst>
                                            <p:cond delay="1642"/>
                                          </p:stCondLst>
                                        </p:cTn>
                                        <p:tgtEl>
                                          <p:spTgt spid="31"/>
                                        </p:tgtEl>
                                      </p:cBhvr>
                                      <p:to x="100000" y="90000"/>
                                    </p:animScale>
                                    <p:animScale>
                                      <p:cBhvr>
                                        <p:cTn id="77" dur="166" decel="50000">
                                          <p:stCondLst>
                                            <p:cond delay="1668"/>
                                          </p:stCondLst>
                                        </p:cTn>
                                        <p:tgtEl>
                                          <p:spTgt spid="31"/>
                                        </p:tgtEl>
                                      </p:cBhvr>
                                      <p:to x="100000" y="100000"/>
                                    </p:animScale>
                                    <p:animScale>
                                      <p:cBhvr>
                                        <p:cTn id="78" dur="26">
                                          <p:stCondLst>
                                            <p:cond delay="1808"/>
                                          </p:stCondLst>
                                        </p:cTn>
                                        <p:tgtEl>
                                          <p:spTgt spid="31"/>
                                        </p:tgtEl>
                                      </p:cBhvr>
                                      <p:to x="100000" y="95000"/>
                                    </p:animScale>
                                    <p:animScale>
                                      <p:cBhvr>
                                        <p:cTn id="79" dur="166" decel="50000">
                                          <p:stCondLst>
                                            <p:cond delay="1834"/>
                                          </p:stCondLst>
                                        </p:cTn>
                                        <p:tgtEl>
                                          <p:spTgt spid="3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circle(in)">
                                      <p:cBhvr>
                                        <p:cTn id="84" dur="20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1000" fill="hold"/>
                                        <p:tgtEl>
                                          <p:spTgt spid="42"/>
                                        </p:tgtEl>
                                        <p:attrNameLst>
                                          <p:attrName>ppt_w</p:attrName>
                                        </p:attrNameLst>
                                      </p:cBhvr>
                                      <p:tavLst>
                                        <p:tav tm="0">
                                          <p:val>
                                            <p:fltVal val="0"/>
                                          </p:val>
                                        </p:tav>
                                        <p:tav tm="100000">
                                          <p:val>
                                            <p:strVal val="#ppt_w"/>
                                          </p:val>
                                        </p:tav>
                                      </p:tavLst>
                                    </p:anim>
                                    <p:anim calcmode="lin" valueType="num">
                                      <p:cBhvr>
                                        <p:cTn id="90" dur="1000" fill="hold"/>
                                        <p:tgtEl>
                                          <p:spTgt spid="42"/>
                                        </p:tgtEl>
                                        <p:attrNameLst>
                                          <p:attrName>ppt_h</p:attrName>
                                        </p:attrNameLst>
                                      </p:cBhvr>
                                      <p:tavLst>
                                        <p:tav tm="0">
                                          <p:val>
                                            <p:fltVal val="0"/>
                                          </p:val>
                                        </p:tav>
                                        <p:tav tm="100000">
                                          <p:val>
                                            <p:strVal val="#ppt_h"/>
                                          </p:val>
                                        </p:tav>
                                      </p:tavLst>
                                    </p:anim>
                                    <p:anim calcmode="lin" valueType="num">
                                      <p:cBhvr>
                                        <p:cTn id="9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4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7"/>
                                            </p:cond>
                                          </p:stCondLst>
                                          <p:endCondLst>
                                            <p:cond evt="onStopAudio" delay="0">
                                              <p:tgtEl>
                                                <p:sldTgt/>
                                              </p:tgtEl>
                                            </p:cond>
                                          </p:endCondLst>
                                        </p:cTn>
                                        <p:tgtEl>
                                          <p:sndTgt r:embed="rId3" name="camera.wav"/>
                                        </p:tgtEl>
                                      </p:cMediaNode>
                                    </p:audio>
                                  </p:subTnLst>
                                </p:cTn>
                              </p:par>
                              <p:par>
                                <p:cTn id="93" presetID="15" presetClass="entr" presetSubtype="0"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1000" fill="hold"/>
                                        <p:tgtEl>
                                          <p:spTgt spid="5"/>
                                        </p:tgtEl>
                                        <p:attrNameLst>
                                          <p:attrName>ppt_w</p:attrName>
                                        </p:attrNameLst>
                                      </p:cBhvr>
                                      <p:tavLst>
                                        <p:tav tm="0">
                                          <p:val>
                                            <p:fltVal val="0"/>
                                          </p:val>
                                        </p:tav>
                                        <p:tav tm="100000">
                                          <p:val>
                                            <p:strVal val="#ppt_w"/>
                                          </p:val>
                                        </p:tav>
                                      </p:tavLst>
                                    </p:anim>
                                    <p:anim calcmode="lin" valueType="num">
                                      <p:cBhvr>
                                        <p:cTn id="96" dur="1000" fill="hold"/>
                                        <p:tgtEl>
                                          <p:spTgt spid="5"/>
                                        </p:tgtEl>
                                        <p:attrNameLst>
                                          <p:attrName>ppt_h</p:attrName>
                                        </p:attrNameLst>
                                      </p:cBhvr>
                                      <p:tavLst>
                                        <p:tav tm="0">
                                          <p:val>
                                            <p:fltVal val="0"/>
                                          </p:val>
                                        </p:tav>
                                        <p:tav tm="100000">
                                          <p:val>
                                            <p:strVal val="#ppt_h"/>
                                          </p:val>
                                        </p:tav>
                                      </p:tavLst>
                                    </p:anim>
                                    <p:anim calcmode="lin" valueType="num">
                                      <p:cBhvr>
                                        <p:cTn id="9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p:bldP spid="3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19200" y="34756"/>
            <a:ext cx="8486832" cy="993534"/>
            <a:chOff x="2734759" y="299502"/>
            <a:chExt cx="8658621" cy="993534"/>
          </a:xfrm>
        </p:grpSpPr>
        <p:pic>
          <p:nvPicPr>
            <p:cNvPr id="6" name="Picture 5"/>
            <p:cNvPicPr>
              <a:picLocks noChangeAspect="1"/>
            </p:cNvPicPr>
            <p:nvPr/>
          </p:nvPicPr>
          <p:blipFill>
            <a:blip r:embed="rId5"/>
            <a:stretch>
              <a:fillRect/>
            </a:stretch>
          </p:blipFill>
          <p:spPr>
            <a:xfrm>
              <a:off x="2734759" y="299502"/>
              <a:ext cx="6297139" cy="993534"/>
            </a:xfrm>
            <a:prstGeom prst="rect">
              <a:avLst/>
            </a:prstGeom>
          </p:spPr>
        </p:pic>
        <p:sp>
          <p:nvSpPr>
            <p:cNvPr id="7" name="Rectangle 6"/>
            <p:cNvSpPr/>
            <p:nvPr/>
          </p:nvSpPr>
          <p:spPr>
            <a:xfrm>
              <a:off x="3128341" y="531788"/>
              <a:ext cx="8265039" cy="523220"/>
            </a:xfrm>
            <a:prstGeom prst="rect">
              <a:avLst/>
            </a:prstGeom>
          </p:spPr>
          <p:txBody>
            <a:bodyPr wrap="square">
              <a:spAutoFit/>
            </a:bodyPr>
            <a:lstStyle/>
            <a:p>
              <a:r>
                <a:rPr lang="ar-BH" sz="2800" b="1" dirty="0" smtClean="0">
                  <a:solidFill>
                    <a:srgbClr val="9933FF"/>
                  </a:solidFill>
                </a:rPr>
                <a:t>الشروط الواجب توافرها في الخطر القابل للتأمين</a:t>
              </a:r>
              <a:endParaRPr lang="en-US" sz="2800" dirty="0">
                <a:solidFill>
                  <a:srgbClr val="9933FF"/>
                </a:solidFill>
              </a:endParaRPr>
            </a:p>
          </p:txBody>
        </p:sp>
      </p:grpSp>
      <p:sp>
        <p:nvSpPr>
          <p:cNvPr id="17" name="Rectangle 16"/>
          <p:cNvSpPr/>
          <p:nvPr/>
        </p:nvSpPr>
        <p:spPr>
          <a:xfrm>
            <a:off x="1635099" y="2204599"/>
            <a:ext cx="6600187" cy="1015663"/>
          </a:xfrm>
          <a:prstGeom prst="rect">
            <a:avLst/>
          </a:prstGeom>
        </p:spPr>
        <p:txBody>
          <a:bodyPr wrap="square">
            <a:spAutoFit/>
          </a:bodyPr>
          <a:lstStyle/>
          <a:p>
            <a:pPr algn="justLow" rtl="1">
              <a:buClr>
                <a:srgbClr val="7030A0"/>
              </a:buClr>
            </a:pPr>
            <a:r>
              <a:rPr lang="ar-BH" sz="2000" b="1" dirty="0" smtClean="0">
                <a:latin typeface="Sakkal Majalla" panose="02000000000000000000" pitchFamily="2" charset="-78"/>
                <a:cs typeface="Sakkal Majalla" panose="02000000000000000000" pitchFamily="2" charset="-78"/>
              </a:rPr>
              <a:t>تغطي  شركات  التأمين الأخطار المادية التي يمكن قياس قيمة خسائرها وتقدير  قسط التأمين، بخلاف الأخطار المعنوية التي يتعذر قياس أضرارها كالأمراض النفسية و مرض فقدان الذاكرة التي ترفض شركات التأمين تغطيتها.</a:t>
            </a:r>
            <a:endParaRPr lang="ar-BH" sz="2000" dirty="0">
              <a:latin typeface="Sakkal Majalla" panose="02000000000000000000" pitchFamily="2" charset="-78"/>
              <a:cs typeface="Sakkal Majalla" panose="02000000000000000000" pitchFamily="2" charset="-78"/>
            </a:endParaRPr>
          </a:p>
        </p:txBody>
      </p:sp>
      <p:grpSp>
        <p:nvGrpSpPr>
          <p:cNvPr id="12" name="Group 11"/>
          <p:cNvGrpSpPr/>
          <p:nvPr/>
        </p:nvGrpSpPr>
        <p:grpSpPr>
          <a:xfrm>
            <a:off x="4305301" y="1392693"/>
            <a:ext cx="4520616" cy="548522"/>
            <a:chOff x="4230716" y="1296664"/>
            <a:chExt cx="4520616" cy="548522"/>
          </a:xfrm>
        </p:grpSpPr>
        <p:sp>
          <p:nvSpPr>
            <p:cNvPr id="24" name="Rectangle 23"/>
            <p:cNvSpPr/>
            <p:nvPr/>
          </p:nvSpPr>
          <p:spPr>
            <a:xfrm>
              <a:off x="4230716" y="1340093"/>
              <a:ext cx="3987216"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أن يكون الخطر قابلا لقياس والتقييم</a:t>
              </a:r>
              <a:endParaRPr lang="ar-BH" sz="2400" b="1" dirty="0">
                <a:latin typeface="Sakkal Majalla" panose="02000000000000000000" pitchFamily="2" charset="-78"/>
                <a:cs typeface="Sakkal Majalla" panose="02000000000000000000" pitchFamily="2" charset="-78"/>
              </a:endParaRPr>
            </a:p>
          </p:txBody>
        </p:sp>
        <p:sp>
          <p:nvSpPr>
            <p:cNvPr id="11" name="Rectangle 10"/>
            <p:cNvSpPr/>
            <p:nvPr/>
          </p:nvSpPr>
          <p:spPr>
            <a:xfrm>
              <a:off x="8217932" y="1296664"/>
              <a:ext cx="533400" cy="548522"/>
            </a:xfrm>
            <a:prstGeom prst="rect">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500" b="1" dirty="0" smtClean="0"/>
                <a:t>4</a:t>
              </a:r>
              <a:endParaRPr lang="en-US" sz="2500" b="1" dirty="0"/>
            </a:p>
          </p:txBody>
        </p:sp>
      </p:grpSp>
      <p:pic>
        <p:nvPicPr>
          <p:cNvPr id="15" name="Picture 14"/>
          <p:cNvPicPr>
            <a:picLocks noChangeAspect="1"/>
          </p:cNvPicPr>
          <p:nvPr/>
        </p:nvPicPr>
        <p:blipFill>
          <a:blip r:embed="rId6"/>
          <a:stretch>
            <a:fillRect/>
          </a:stretch>
        </p:blipFill>
        <p:spPr>
          <a:xfrm flipH="1">
            <a:off x="213865" y="1741193"/>
            <a:ext cx="1225088" cy="1792548"/>
          </a:xfrm>
          <a:prstGeom prst="rect">
            <a:avLst/>
          </a:prstGeom>
          <a:ln>
            <a:noFill/>
          </a:ln>
          <a:effectLst>
            <a:softEdge rad="112500"/>
          </a:effectLst>
        </p:spPr>
      </p:pic>
      <p:grpSp>
        <p:nvGrpSpPr>
          <p:cNvPr id="38" name="Group 37"/>
          <p:cNvGrpSpPr/>
          <p:nvPr/>
        </p:nvGrpSpPr>
        <p:grpSpPr>
          <a:xfrm>
            <a:off x="3763061" y="3720362"/>
            <a:ext cx="5042230" cy="548522"/>
            <a:chOff x="4166302" y="1296664"/>
            <a:chExt cx="4585030" cy="548522"/>
          </a:xfrm>
        </p:grpSpPr>
        <p:sp>
          <p:nvSpPr>
            <p:cNvPr id="39" name="Rectangle 38"/>
            <p:cNvSpPr/>
            <p:nvPr/>
          </p:nvSpPr>
          <p:spPr>
            <a:xfrm>
              <a:off x="4166302" y="1340093"/>
              <a:ext cx="4051630"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أن يكون الخطر متواترا وموزعا ومتجانسا</a:t>
              </a:r>
              <a:endParaRPr lang="ar-BH" sz="2400" b="1" dirty="0">
                <a:latin typeface="Sakkal Majalla" panose="02000000000000000000" pitchFamily="2" charset="-78"/>
                <a:cs typeface="Sakkal Majalla" panose="02000000000000000000" pitchFamily="2" charset="-78"/>
              </a:endParaRPr>
            </a:p>
          </p:txBody>
        </p:sp>
        <p:sp>
          <p:nvSpPr>
            <p:cNvPr id="41" name="Rectangle 40"/>
            <p:cNvSpPr/>
            <p:nvPr/>
          </p:nvSpPr>
          <p:spPr>
            <a:xfrm>
              <a:off x="8217932" y="1296664"/>
              <a:ext cx="533400" cy="548522"/>
            </a:xfrm>
            <a:prstGeom prst="rect">
              <a:avLst/>
            </a:prstGeom>
            <a:solidFill>
              <a:srgbClr val="9933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500" b="1" dirty="0" smtClean="0"/>
                <a:t>5</a:t>
              </a:r>
              <a:endParaRPr lang="en-US" sz="2500" b="1" dirty="0"/>
            </a:p>
          </p:txBody>
        </p:sp>
      </p:grpSp>
      <p:sp>
        <p:nvSpPr>
          <p:cNvPr id="42" name="Rectangle 41"/>
          <p:cNvSpPr/>
          <p:nvPr/>
        </p:nvSpPr>
        <p:spPr>
          <a:xfrm>
            <a:off x="362980" y="4439237"/>
            <a:ext cx="7884642" cy="1015663"/>
          </a:xfrm>
          <a:prstGeom prst="rect">
            <a:avLst/>
          </a:prstGeom>
        </p:spPr>
        <p:txBody>
          <a:bodyPr wrap="square">
            <a:spAutoFit/>
          </a:bodyPr>
          <a:lstStyle/>
          <a:p>
            <a:pPr algn="justLow" rtl="1">
              <a:buClr>
                <a:srgbClr val="7030A0"/>
              </a:buClr>
            </a:pPr>
            <a:r>
              <a:rPr lang="ar-BH" sz="2000" b="1" dirty="0" smtClean="0">
                <a:latin typeface="Sakkal Majalla" panose="02000000000000000000" pitchFamily="2" charset="-78"/>
                <a:cs typeface="Sakkal Majalla" panose="02000000000000000000" pitchFamily="2" charset="-78"/>
              </a:rPr>
              <a:t>تعتبر حوادث المركبات في العالم من الأخطار </a:t>
            </a:r>
            <a:r>
              <a:rPr lang="ar-BH" sz="2000" b="1" dirty="0">
                <a:latin typeface="Sakkal Majalla" panose="02000000000000000000" pitchFamily="2" charset="-78"/>
                <a:cs typeface="Sakkal Majalla" panose="02000000000000000000" pitchFamily="2" charset="-78"/>
              </a:rPr>
              <a:t> </a:t>
            </a:r>
            <a:r>
              <a:rPr lang="ar-BH" sz="2000" b="1" dirty="0" smtClean="0">
                <a:latin typeface="Sakkal Majalla" panose="02000000000000000000" pitchFamily="2" charset="-78"/>
                <a:cs typeface="Sakkal Majalla" panose="02000000000000000000" pitchFamily="2" charset="-78"/>
              </a:rPr>
              <a:t>المتشابهة و المتكررة خلال فترات زمنية متقاربة وموزعة على أعداد من شرائح المجتمع المختلفة، مما تساعد على توفير بيانات دقيقة على نسبة احتمال تحقق الخطر ، أما  الأخطار النادرة تمتنع شركات الطيران عن تغطية أخطارها. </a:t>
            </a:r>
            <a:endParaRPr lang="ar-BH" sz="2000" b="1" dirty="0">
              <a:latin typeface="Sakkal Majalla" panose="02000000000000000000" pitchFamily="2" charset="-78"/>
              <a:cs typeface="Sakkal Majalla" panose="02000000000000000000" pitchFamily="2" charset="-78"/>
            </a:endParaRPr>
          </a:p>
        </p:txBody>
      </p:sp>
      <p:sp>
        <p:nvSpPr>
          <p:cNvPr id="18" name="Rectangle 17"/>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19" name="Straight Connector 18"/>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4339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1000"/>
                                        <p:tgtEl>
                                          <p:spTgt spid="17">
                                            <p:txEl>
                                              <p:pRg st="0" end="0"/>
                                            </p:txEl>
                                          </p:spTgt>
                                        </p:tgtEl>
                                      </p:cBhvr>
                                    </p:animEffect>
                                    <p:anim calcmode="lin" valueType="num">
                                      <p:cBhvr>
                                        <p:cTn id="20"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circle(in)">
                                      <p:cBhvr>
                                        <p:cTn id="26" dur="20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42"/>
                                        </p:tgtEl>
                                        <p:attrNameLst>
                                          <p:attrName>style.visibility</p:attrName>
                                        </p:attrNameLst>
                                      </p:cBhvr>
                                      <p:to>
                                        <p:strVal val="visible"/>
                                      </p:to>
                                    </p:set>
                                    <p:anim by="(-#ppt_w*2)" calcmode="lin" valueType="num">
                                      <p:cBhvr rctx="PPT">
                                        <p:cTn id="31" dur="500" autoRev="1" fill="hold">
                                          <p:stCondLst>
                                            <p:cond delay="0"/>
                                          </p:stCondLst>
                                        </p:cTn>
                                        <p:tgtEl>
                                          <p:spTgt spid="42"/>
                                        </p:tgtEl>
                                        <p:attrNameLst>
                                          <p:attrName>ppt_w</p:attrName>
                                        </p:attrNameLst>
                                      </p:cBhvr>
                                    </p:anim>
                                    <p:anim by="(#ppt_w*0.50)" calcmode="lin" valueType="num">
                                      <p:cBhvr>
                                        <p:cTn id="32" dur="500" decel="50000" autoRev="1" fill="hold">
                                          <p:stCondLst>
                                            <p:cond delay="0"/>
                                          </p:stCondLst>
                                        </p:cTn>
                                        <p:tgtEl>
                                          <p:spTgt spid="42"/>
                                        </p:tgtEl>
                                        <p:attrNameLst>
                                          <p:attrName>ppt_x</p:attrName>
                                        </p:attrNameLst>
                                      </p:cBhvr>
                                    </p:anim>
                                    <p:anim from="(-#ppt_h/2)" to="(#ppt_y)" calcmode="lin" valueType="num">
                                      <p:cBhvr>
                                        <p:cTn id="33" dur="1000" fill="hold">
                                          <p:stCondLst>
                                            <p:cond delay="0"/>
                                          </p:stCondLst>
                                        </p:cTn>
                                        <p:tgtEl>
                                          <p:spTgt spid="42"/>
                                        </p:tgtEl>
                                        <p:attrNameLst>
                                          <p:attrName>ppt_y</p:attrName>
                                        </p:attrNameLst>
                                      </p:cBhvr>
                                    </p:anim>
                                    <p:animRot by="21600000">
                                      <p:cBhvr>
                                        <p:cTn id="34" dur="1000" fill="hold">
                                          <p:stCondLst>
                                            <p:cond delay="0"/>
                                          </p:stCondLst>
                                        </p:cTn>
                                        <p:tgtEl>
                                          <p:spTgt spid="42"/>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37672" y="71598"/>
            <a:ext cx="3764448" cy="993534"/>
            <a:chOff x="5029200" y="318903"/>
            <a:chExt cx="3840648" cy="993534"/>
          </a:xfrm>
        </p:grpSpPr>
        <p:pic>
          <p:nvPicPr>
            <p:cNvPr id="6" name="Picture 5"/>
            <p:cNvPicPr>
              <a:picLocks noChangeAspect="1"/>
            </p:cNvPicPr>
            <p:nvPr/>
          </p:nvPicPr>
          <p:blipFill>
            <a:blip r:embed="rId7"/>
            <a:stretch>
              <a:fillRect/>
            </a:stretch>
          </p:blipFill>
          <p:spPr>
            <a:xfrm>
              <a:off x="5029200" y="318903"/>
              <a:ext cx="3840648" cy="993534"/>
            </a:xfrm>
            <a:prstGeom prst="rect">
              <a:avLst/>
            </a:prstGeom>
          </p:spPr>
        </p:pic>
        <p:sp>
          <p:nvSpPr>
            <p:cNvPr id="7" name="Rectangle 6"/>
            <p:cNvSpPr/>
            <p:nvPr/>
          </p:nvSpPr>
          <p:spPr>
            <a:xfrm>
              <a:off x="6004386" y="542898"/>
              <a:ext cx="1851658" cy="523220"/>
            </a:xfrm>
            <a:prstGeom prst="rect">
              <a:avLst/>
            </a:prstGeom>
          </p:spPr>
          <p:txBody>
            <a:bodyPr wrap="none">
              <a:spAutoFit/>
            </a:bodyPr>
            <a:lstStyle/>
            <a:p>
              <a:pPr algn="ctr"/>
              <a:r>
                <a:rPr lang="ar-BH" sz="2800" b="1" dirty="0" smtClean="0">
                  <a:solidFill>
                    <a:srgbClr val="9933FF"/>
                  </a:solidFill>
                </a:rPr>
                <a:t>خسائر التأمين</a:t>
              </a:r>
              <a:endParaRPr lang="en-US" sz="2800" dirty="0">
                <a:solidFill>
                  <a:srgbClr val="9933FF"/>
                </a:solidFill>
              </a:endParaRPr>
            </a:p>
          </p:txBody>
        </p:sp>
      </p:grpSp>
      <p:sp>
        <p:nvSpPr>
          <p:cNvPr id="24" name="Rectangle 23"/>
          <p:cNvSpPr/>
          <p:nvPr/>
        </p:nvSpPr>
        <p:spPr>
          <a:xfrm>
            <a:off x="3981883" y="1169799"/>
            <a:ext cx="2436908" cy="461665"/>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أنواع خسائر التأمين</a:t>
            </a:r>
            <a:endParaRPr lang="ar-BH" sz="2400" b="1" dirty="0">
              <a:latin typeface="Sakkal Majalla" panose="02000000000000000000" pitchFamily="2" charset="-78"/>
              <a:cs typeface="Sakkal Majalla" panose="02000000000000000000" pitchFamily="2" charset="-78"/>
            </a:endParaRPr>
          </a:p>
        </p:txBody>
      </p:sp>
      <p:sp>
        <p:nvSpPr>
          <p:cNvPr id="5" name="Left Brace 4"/>
          <p:cNvSpPr/>
          <p:nvPr/>
        </p:nvSpPr>
        <p:spPr>
          <a:xfrm rot="5400000">
            <a:off x="4985040" y="-728476"/>
            <a:ext cx="365327" cy="5371476"/>
          </a:xfrm>
          <a:prstGeom prst="leftBrace">
            <a:avLst/>
          </a:prstGeom>
          <a:ln w="3810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6502073" y="2175354"/>
            <a:ext cx="2436908"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الخسائر المعنوية</a:t>
            </a:r>
            <a:endParaRPr lang="ar-BH" sz="2400" b="1" dirty="0">
              <a:latin typeface="Sakkal Majalla" panose="02000000000000000000" pitchFamily="2" charset="-78"/>
              <a:cs typeface="Sakkal Majalla" panose="02000000000000000000" pitchFamily="2" charset="-78"/>
            </a:endParaRPr>
          </a:p>
        </p:txBody>
      </p:sp>
      <p:sp>
        <p:nvSpPr>
          <p:cNvPr id="25" name="Rectangle 24"/>
          <p:cNvSpPr/>
          <p:nvPr/>
        </p:nvSpPr>
        <p:spPr>
          <a:xfrm>
            <a:off x="5819109" y="2776315"/>
            <a:ext cx="3223981" cy="646331"/>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هي الخسائر التي يصعب تقدير أو قياس قيمتها بعد تعرض موضوع التأمين للخطر كالحزن.</a:t>
            </a:r>
            <a:endParaRPr lang="ar-BH" dirty="0">
              <a:latin typeface="Sakkal Majalla" panose="02000000000000000000" pitchFamily="2" charset="-78"/>
              <a:cs typeface="Sakkal Majalla" panose="02000000000000000000" pitchFamily="2" charset="-78"/>
            </a:endParaRPr>
          </a:p>
        </p:txBody>
      </p:sp>
      <p:sp>
        <p:nvSpPr>
          <p:cNvPr id="17" name="Rectangle 16"/>
          <p:cNvSpPr/>
          <p:nvPr/>
        </p:nvSpPr>
        <p:spPr>
          <a:xfrm>
            <a:off x="814738" y="2688073"/>
            <a:ext cx="4584655" cy="923330"/>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هي الخسائر التي يمكن تقدير وقياس قيمتها بعد تعرض موضوع التأمين للخطر بشكل مباشر </a:t>
            </a:r>
            <a:r>
              <a:rPr lang="ar-BH" dirty="0" err="1" smtClean="0">
                <a:latin typeface="Sakkal Majalla" panose="02000000000000000000" pitchFamily="2" charset="-78"/>
                <a:cs typeface="Sakkal Majalla" panose="02000000000000000000" pitchFamily="2" charset="-78"/>
              </a:rPr>
              <a:t>أوغير</a:t>
            </a:r>
            <a:r>
              <a:rPr lang="ar-BH" dirty="0" smtClean="0">
                <a:latin typeface="Sakkal Majalla" panose="02000000000000000000" pitchFamily="2" charset="-78"/>
                <a:cs typeface="Sakkal Majalla" panose="02000000000000000000" pitchFamily="2" charset="-78"/>
              </a:rPr>
              <a:t> مباشر كاشتعال النار في البضاعة.           وتنقسم  إلى: </a:t>
            </a:r>
            <a:endParaRPr lang="ar-BH" dirty="0">
              <a:latin typeface="Sakkal Majalla" panose="02000000000000000000" pitchFamily="2" charset="-78"/>
              <a:cs typeface="Sakkal Majalla" panose="02000000000000000000" pitchFamily="2" charset="-78"/>
            </a:endParaRPr>
          </a:p>
        </p:txBody>
      </p:sp>
      <p:sp>
        <p:nvSpPr>
          <p:cNvPr id="29" name="Rectangle 28"/>
          <p:cNvSpPr/>
          <p:nvPr/>
        </p:nvSpPr>
        <p:spPr>
          <a:xfrm>
            <a:off x="1557656" y="2164555"/>
            <a:ext cx="1860745" cy="461665"/>
          </a:xfrm>
          <a:prstGeom prst="rect">
            <a:avLst/>
          </a:prstGeom>
          <a:gradFill flip="none" rotWithShape="1">
            <a:gsLst>
              <a:gs pos="0">
                <a:srgbClr val="CC66FF">
                  <a:tint val="66000"/>
                  <a:satMod val="160000"/>
                </a:srgbClr>
              </a:gs>
              <a:gs pos="16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الخسائر المادية</a:t>
            </a:r>
            <a:endParaRPr lang="ar-BH" sz="2400" b="1" dirty="0">
              <a:latin typeface="Sakkal Majalla" panose="02000000000000000000" pitchFamily="2" charset="-78"/>
              <a:cs typeface="Sakkal Majalla" panose="02000000000000000000" pitchFamily="2" charset="-78"/>
            </a:endParaRPr>
          </a:p>
        </p:txBody>
      </p:sp>
      <p:sp>
        <p:nvSpPr>
          <p:cNvPr id="23" name="Left Brace 22"/>
          <p:cNvSpPr/>
          <p:nvPr/>
        </p:nvSpPr>
        <p:spPr>
          <a:xfrm rot="5400000">
            <a:off x="2692304" y="2053908"/>
            <a:ext cx="356013" cy="3555777"/>
          </a:xfrm>
          <a:prstGeom prst="lef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300094" y="4032979"/>
            <a:ext cx="1672341" cy="461665"/>
          </a:xfrm>
          <a:prstGeom prst="rect">
            <a:avLst/>
          </a:prstGeom>
          <a:solidFill>
            <a:schemeClr val="accent6">
              <a:lumMod val="40000"/>
              <a:lumOff val="60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خسارة جزئية</a:t>
            </a:r>
            <a:endParaRPr lang="ar-BH" sz="2400" b="1" dirty="0">
              <a:latin typeface="Sakkal Majalla" panose="02000000000000000000" pitchFamily="2" charset="-78"/>
              <a:cs typeface="Sakkal Majalla" panose="02000000000000000000" pitchFamily="2" charset="-78"/>
            </a:endParaRPr>
          </a:p>
        </p:txBody>
      </p:sp>
      <p:sp>
        <p:nvSpPr>
          <p:cNvPr id="32" name="Rectangle 31"/>
          <p:cNvSpPr/>
          <p:nvPr/>
        </p:nvSpPr>
        <p:spPr>
          <a:xfrm>
            <a:off x="109571" y="4564475"/>
            <a:ext cx="2590800" cy="923330"/>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هي الهلاك الجزئي لموضوع التأمين كاحتراق جزء من المنزل أو تلف جزء من البضاعة.</a:t>
            </a:r>
            <a:endParaRPr lang="ar-BH" dirty="0">
              <a:latin typeface="Sakkal Majalla" panose="02000000000000000000" pitchFamily="2" charset="-78"/>
              <a:cs typeface="Sakkal Majalla" panose="02000000000000000000" pitchFamily="2" charset="-78"/>
            </a:endParaRPr>
          </a:p>
        </p:txBody>
      </p:sp>
      <p:sp>
        <p:nvSpPr>
          <p:cNvPr id="36" name="Rectangle 35"/>
          <p:cNvSpPr/>
          <p:nvPr/>
        </p:nvSpPr>
        <p:spPr>
          <a:xfrm>
            <a:off x="3854866" y="4021567"/>
            <a:ext cx="1586665" cy="461665"/>
          </a:xfrm>
          <a:prstGeom prst="rect">
            <a:avLst/>
          </a:prstGeom>
          <a:solidFill>
            <a:schemeClr val="accent6">
              <a:lumMod val="40000"/>
              <a:lumOff val="60000"/>
            </a:scheme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خسارة كلية </a:t>
            </a:r>
            <a:endParaRPr lang="ar-BH" sz="2400" b="1" dirty="0">
              <a:latin typeface="Sakkal Majalla" panose="02000000000000000000" pitchFamily="2" charset="-78"/>
              <a:cs typeface="Sakkal Majalla" panose="02000000000000000000" pitchFamily="2" charset="-78"/>
            </a:endParaRPr>
          </a:p>
        </p:txBody>
      </p:sp>
      <p:grpSp>
        <p:nvGrpSpPr>
          <p:cNvPr id="9" name="Group 8"/>
          <p:cNvGrpSpPr/>
          <p:nvPr/>
        </p:nvGrpSpPr>
        <p:grpSpPr>
          <a:xfrm>
            <a:off x="3386503" y="4588249"/>
            <a:ext cx="2551086" cy="1638845"/>
            <a:chOff x="3392514" y="4611237"/>
            <a:chExt cx="2551086" cy="1638845"/>
          </a:xfrm>
        </p:grpSpPr>
        <p:sp>
          <p:nvSpPr>
            <p:cNvPr id="35" name="Rectangle 34"/>
            <p:cNvSpPr/>
            <p:nvPr/>
          </p:nvSpPr>
          <p:spPr>
            <a:xfrm>
              <a:off x="3392514" y="4611237"/>
              <a:ext cx="2551086" cy="923330"/>
            </a:xfrm>
            <a:prstGeom prst="rect">
              <a:avLst/>
            </a:prstGeom>
          </p:spPr>
          <p:txBody>
            <a:bodyPr wrap="square">
              <a:spAutoFit/>
            </a:bodyPr>
            <a:lstStyle/>
            <a:p>
              <a:pPr algn="justLow" rtl="1">
                <a:buClr>
                  <a:srgbClr val="7030A0"/>
                </a:buClr>
              </a:pPr>
              <a:r>
                <a:rPr lang="ar-BH" dirty="0" smtClean="0">
                  <a:latin typeface="Sakkal Majalla" panose="02000000000000000000" pitchFamily="2" charset="-78"/>
                  <a:cs typeface="Sakkal Majalla" panose="02000000000000000000" pitchFamily="2" charset="-78"/>
                </a:rPr>
                <a:t>هو الهلاك الكلي لموضوع التأمين كاحتراق كامل المنزل أو السيارة أو تلف البضاعة بالكامل.</a:t>
              </a:r>
              <a:endParaRPr lang="ar-BH" dirty="0">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8"/>
            <a:stretch>
              <a:fillRect/>
            </a:stretch>
          </p:blipFill>
          <p:spPr>
            <a:xfrm>
              <a:off x="4249411" y="5443857"/>
              <a:ext cx="961812" cy="806225"/>
            </a:xfrm>
            <a:prstGeom prst="rect">
              <a:avLst/>
            </a:prstGeom>
          </p:spPr>
        </p:pic>
      </p:grpSp>
      <p:pic>
        <p:nvPicPr>
          <p:cNvPr id="10" name="Picture 9"/>
          <p:cNvPicPr>
            <a:picLocks noChangeAspect="1"/>
          </p:cNvPicPr>
          <p:nvPr/>
        </p:nvPicPr>
        <p:blipFill>
          <a:blip r:embed="rId9"/>
          <a:stretch>
            <a:fillRect/>
          </a:stretch>
        </p:blipFill>
        <p:spPr>
          <a:xfrm>
            <a:off x="843091" y="5487805"/>
            <a:ext cx="1180467" cy="757789"/>
          </a:xfrm>
          <a:prstGeom prst="rect">
            <a:avLst/>
          </a:prstGeom>
        </p:spPr>
      </p:pic>
      <p:sp>
        <p:nvSpPr>
          <p:cNvPr id="22" name="Rectangle 21"/>
          <p:cNvSpPr/>
          <p:nvPr/>
        </p:nvSpPr>
        <p:spPr>
          <a:xfrm>
            <a:off x="-406710" y="6550223"/>
            <a:ext cx="5683771" cy="307777"/>
          </a:xfrm>
          <a:prstGeom prst="rect">
            <a:avLst/>
          </a:prstGeom>
        </p:spPr>
        <p:txBody>
          <a:bodyPr wrap="square">
            <a:spAutoFit/>
          </a:bodyPr>
          <a:lstStyle/>
          <a:p>
            <a:pPr algn="ctr"/>
            <a:r>
              <a:rPr lang="ar-BH" sz="1400" b="1" dirty="0"/>
              <a:t>ا</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أخطار وخسائر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تام  211/ 802</a:t>
            </a:r>
            <a:r>
              <a:rPr lang="ar-BH" sz="1400" b="1" dirty="0"/>
              <a:t> </a:t>
            </a:r>
            <a:endParaRPr lang="en-US" sz="1400" b="1" dirty="0"/>
          </a:p>
        </p:txBody>
      </p:sp>
      <p:cxnSp>
        <p:nvCxnSpPr>
          <p:cNvPr id="26" name="Straight Connector 25"/>
          <p:cNvCxnSpPr/>
          <p:nvPr/>
        </p:nvCxnSpPr>
        <p:spPr>
          <a:xfrm flipV="1">
            <a:off x="0" y="6480966"/>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4870351" y="6477000"/>
            <a:ext cx="427364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97817" y="0"/>
            <a:ext cx="1646183" cy="1268068"/>
          </a:xfrm>
          <a:prstGeom prst="rect">
            <a:avLst/>
          </a:prstGeom>
        </p:spPr>
      </p:pic>
    </p:spTree>
    <p:extLst>
      <p:ext uri="{BB962C8B-B14F-4D97-AF65-F5344CB8AC3E}">
        <p14:creationId xmlns:p14="http://schemas.microsoft.com/office/powerpoint/2010/main" val="24224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anim calcmode="lin" valueType="num">
                                      <p:cBhvr>
                                        <p:cTn id="15" dur="2000" fill="hold"/>
                                        <p:tgtEl>
                                          <p:spTgt spid="24"/>
                                        </p:tgtEl>
                                        <p:attrNameLst>
                                          <p:attrName>ppt_w</p:attrName>
                                        </p:attrNameLst>
                                      </p:cBhvr>
                                      <p:tavLst>
                                        <p:tav tm="0" fmla="#ppt_w*sin(2.5*pi*$)">
                                          <p:val>
                                            <p:fltVal val="0"/>
                                          </p:val>
                                        </p:tav>
                                        <p:tav tm="100000">
                                          <p:val>
                                            <p:fltVal val="1"/>
                                          </p:val>
                                        </p:tav>
                                      </p:tavLst>
                                    </p:anim>
                                    <p:anim calcmode="lin" valueType="num">
                                      <p:cBhvr>
                                        <p:cTn id="16" dur="2000" fill="hold"/>
                                        <p:tgtEl>
                                          <p:spTgt spid="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par>
                                <p:cTn id="22" presetID="6"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laser.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subTnLst>
                                    <p:audio>
                                      <p:cMediaNode>
                                        <p:cTn display="0" masterRel="sameClick">
                                          <p:stCondLst>
                                            <p:cond evt="begin" delay="0">
                                              <p:tn val="43"/>
                                            </p:cond>
                                          </p:stCondLst>
                                          <p:endCondLst>
                                            <p:cond evt="onStopAudio" delay="0">
                                              <p:tgtEl>
                                                <p:sldTgt/>
                                              </p:tgtEl>
                                            </p:cond>
                                          </p:endCondLst>
                                        </p:cTn>
                                        <p:tgtEl>
                                          <p:sndTgt r:embed="rId5" name="breeze.wav"/>
                                        </p:tgtEl>
                                      </p:cMediaNode>
                                    </p:audio>
                                  </p:subTnLst>
                                </p:cTn>
                              </p:par>
                              <p:par>
                                <p:cTn id="48" presetID="53" presetClass="entr" presetSubtype="16"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subTnLst>
                                    <p:audio>
                                      <p:cMediaNode>
                                        <p:cTn display="0" masterRel="sameClick">
                                          <p:stCondLst>
                                            <p:cond evt="begin" delay="0">
                                              <p:tn val="53"/>
                                            </p:cond>
                                          </p:stCondLst>
                                          <p:endCondLst>
                                            <p:cond evt="onStopAudio" delay="0">
                                              <p:tgtEl>
                                                <p:sldTgt/>
                                              </p:tgtEl>
                                            </p:cond>
                                          </p:endCondLst>
                                        </p:cTn>
                                        <p:tgtEl>
                                          <p:sndTgt r:embed="rId5" name="breeze.wav"/>
                                        </p:tgtEl>
                                      </p:cMediaNode>
                                    </p:audio>
                                  </p:sub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000"/>
                                        <p:tgtEl>
                                          <p:spTgt spid="9"/>
                                        </p:tgtEl>
                                      </p:cBhvr>
                                    </p:animEffect>
                                    <p:anim calcmode="lin" valueType="num">
                                      <p:cBhvr>
                                        <p:cTn id="63" dur="1000" fill="hold"/>
                                        <p:tgtEl>
                                          <p:spTgt spid="9"/>
                                        </p:tgtEl>
                                        <p:attrNameLst>
                                          <p:attrName>ppt_x</p:attrName>
                                        </p:attrNameLst>
                                      </p:cBhvr>
                                      <p:tavLst>
                                        <p:tav tm="0">
                                          <p:val>
                                            <p:strVal val="#ppt_x"/>
                                          </p:val>
                                        </p:tav>
                                        <p:tav tm="100000">
                                          <p:val>
                                            <p:strVal val="#ppt_x"/>
                                          </p:val>
                                        </p:tav>
                                      </p:tavLst>
                                    </p:anim>
                                    <p:anim calcmode="lin" valueType="num">
                                      <p:cBhvr>
                                        <p:cTn id="64"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6" name="wind.wav"/>
                                        </p:tgtEl>
                                      </p:cMediaNode>
                                    </p:audio>
                                  </p:sub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wind.wav"/>
                                        </p:tgtEl>
                                      </p:cMediaNode>
                                    </p:audio>
                                  </p:subTnLst>
                                </p:cTn>
                              </p:par>
                              <p:par>
                                <p:cTn id="72" presetID="42" presetClass="entr" presetSubtype="0"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anim calcmode="lin" valueType="num">
                                      <p:cBhvr>
                                        <p:cTn id="75" dur="1000" fill="hold"/>
                                        <p:tgtEl>
                                          <p:spTgt spid="10"/>
                                        </p:tgtEl>
                                        <p:attrNameLst>
                                          <p:attrName>ppt_x</p:attrName>
                                        </p:attrNameLst>
                                      </p:cBhvr>
                                      <p:tavLst>
                                        <p:tav tm="0">
                                          <p:val>
                                            <p:strVal val="#ppt_x"/>
                                          </p:val>
                                        </p:tav>
                                        <p:tav tm="100000">
                                          <p:val>
                                            <p:strVal val="#ppt_x"/>
                                          </p:val>
                                        </p:tav>
                                      </p:tavLst>
                                    </p:anim>
                                    <p:anim calcmode="lin" valueType="num">
                                      <p:cBhvr>
                                        <p:cTn id="76"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18" grpId="0" animBg="1"/>
      <p:bldP spid="25" grpId="0"/>
      <p:bldP spid="17" grpId="0"/>
      <p:bldP spid="29" grpId="0" animBg="1"/>
      <p:bldP spid="23" grpId="0" animBg="1"/>
      <p:bldP spid="27" grpId="0" animBg="1"/>
      <p:bldP spid="32" grpId="0"/>
      <p:bldP spid="36"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7502</TotalTime>
  <Words>1971</Words>
  <Application>Microsoft Office PowerPoint</Application>
  <PresentationFormat>On-screen Show (4:3)</PresentationFormat>
  <Paragraphs>278</Paragraphs>
  <Slides>38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Century Gothic</vt:lpstr>
      <vt:lpstr>Sakkal Majalla</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847</cp:revision>
  <dcterms:created xsi:type="dcterms:W3CDTF">2020-03-03T05:49:03Z</dcterms:created>
  <dcterms:modified xsi:type="dcterms:W3CDTF">2021-01-27T09:01:09Z</dcterms:modified>
</cp:coreProperties>
</file>