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304" r:id="rId8"/>
    <p:sldId id="316" r:id="rId9"/>
    <p:sldId id="317" r:id="rId10"/>
    <p:sldId id="296" r:id="rId11"/>
    <p:sldId id="289" r:id="rId12"/>
    <p:sldId id="329" r:id="rId13"/>
    <p:sldId id="318" r:id="rId14"/>
    <p:sldId id="305" r:id="rId15"/>
    <p:sldId id="306" r:id="rId16"/>
    <p:sldId id="321" r:id="rId17"/>
    <p:sldId id="301" r:id="rId18"/>
    <p:sldId id="322" r:id="rId19"/>
    <p:sldId id="319" r:id="rId20"/>
    <p:sldId id="323" r:id="rId21"/>
    <p:sldId id="275" r:id="rId22"/>
    <p:sldId id="325" r:id="rId23"/>
    <p:sldId id="324" r:id="rId24"/>
    <p:sldId id="326" r:id="rId25"/>
    <p:sldId id="276" r:id="rId26"/>
    <p:sldId id="330" r:id="rId27"/>
    <p:sldId id="279" r:id="rId28"/>
    <p:sldId id="288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27" r:id="rId38"/>
    <p:sldId id="328" r:id="rId39"/>
    <p:sldId id="33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FF5050"/>
    <a:srgbClr val="FF9800"/>
    <a:srgbClr val="5577A9"/>
    <a:srgbClr val="EAEAEA"/>
    <a:srgbClr val="2F7381"/>
    <a:srgbClr val="92A8C8"/>
    <a:srgbClr val="C7D3E6"/>
    <a:srgbClr val="77D3E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image" Target="http://www.fotosearch.com/bthumb/UNN/UNN287/u16123357.jpg" TargetMode="External"/><Relationship Id="rId12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3" Type="http://schemas.openxmlformats.org/officeDocument/2006/relationships/slide" Target="slide19.xml"/><Relationship Id="rId7" Type="http://schemas.openxmlformats.org/officeDocument/2006/relationships/image" Target="http://www.fotosearch.com/bthumb/UNN/UNN287/u16123357.jpg" TargetMode="External"/><Relationship Id="rId12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1.png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0.xml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0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9.xml"/><Relationship Id="rId9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2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1.xml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4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3.xml"/><Relationship Id="rId9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6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5.xml"/><Relationship Id="rId9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7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8.xml"/><Relationship Id="rId9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3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3.png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jpg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jpg"/><Relationship Id="rId9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1.xml"/><Relationship Id="rId3" Type="http://schemas.openxmlformats.org/officeDocument/2006/relationships/slide" Target="slide10.xml"/><Relationship Id="rId7" Type="http://schemas.openxmlformats.org/officeDocument/2006/relationships/image" Target="../media/image12.png"/><Relationship Id="rId12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11.xml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AF00B596-7B01-43CA-B059-816B316262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08E178-21ED-4169-889D-B770A7D668E4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985F83-96FA-41F0-9616-49BFBDCC2B79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q.4 page 26 in the workbook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90CCFF-658B-4816-BBF1-FFE2BBB2C03D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7F10A801-8AB7-4295-B37C-E2EDD9D309F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8C953935-6226-4CA2-B368-6F2F5B22006C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5E20BE1-F40B-4CA6-B6ED-9A661C2F4B3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617E9EB-F523-4B9B-8AA8-03279490E62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C8B66855-BD57-4E6F-9350-4BF3063068C9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3600" b="1" u="sng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=""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866850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Qualities &amp; Duties of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Receptionist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ED44512-6803-49AE-8F38-836A092B2602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03969E4-109D-4AD2-B396-C62FA861527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C668051E-AF77-4163-A055-4A8777A814C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AE086889-73F7-41DF-A90D-C2DF12786F2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AD36E4-64B5-48E0-B1AD-164828D0839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332F3449-8BC7-4BF8-97BB-B3B61E14827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="" xmlns:a16="http://schemas.microsoft.com/office/drawing/2014/main" id="{B3421A00-543B-4E6B-AABD-4C70A3D40E18}"/>
              </a:ext>
            </a:extLst>
          </p:cNvPr>
          <p:cNvSpPr/>
          <p:nvPr/>
        </p:nvSpPr>
        <p:spPr>
          <a:xfrm>
            <a:off x="369728" y="1897811"/>
            <a:ext cx="2649517" cy="1531189"/>
          </a:xfrm>
          <a:prstGeom prst="stripedRight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Qualities</a:t>
            </a:r>
            <a:endParaRPr lang="ar-SA" sz="2800" dirty="0">
              <a:ln>
                <a:solidFill>
                  <a:sysClr val="windowText" lastClr="00000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52" name="Arrow: Striped Right 51">
            <a:extLst>
              <a:ext uri="{FF2B5EF4-FFF2-40B4-BE49-F238E27FC236}">
                <a16:creationId xmlns="" xmlns:a16="http://schemas.microsoft.com/office/drawing/2014/main" id="{1FE79383-BB2E-447B-B016-AC1BDF0ABD7D}"/>
              </a:ext>
            </a:extLst>
          </p:cNvPr>
          <p:cNvSpPr/>
          <p:nvPr/>
        </p:nvSpPr>
        <p:spPr>
          <a:xfrm>
            <a:off x="369727" y="3907969"/>
            <a:ext cx="2649517" cy="1531189"/>
          </a:xfrm>
          <a:prstGeom prst="stripedRight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Duties</a:t>
            </a:r>
            <a:endParaRPr lang="ar-SA" sz="2800" dirty="0">
              <a:ln>
                <a:solidFill>
                  <a:sysClr val="windowText" lastClr="00000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F890CB-67D4-46FB-B2E5-8F989E494886}"/>
              </a:ext>
            </a:extLst>
          </p:cNvPr>
          <p:cNvSpPr/>
          <p:nvPr/>
        </p:nvSpPr>
        <p:spPr>
          <a:xfrm>
            <a:off x="3127794" y="1897810"/>
            <a:ext cx="6288657" cy="1531189"/>
          </a:xfrm>
          <a:prstGeom prst="roundRect">
            <a:avLst>
              <a:gd name="adj" fmla="val 65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good things about your character that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make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you an asset to the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company, such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being helpful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 patient,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polite, hardworking, etc... 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3ACA5912-00AE-4C36-93F7-9FD97747FE53}"/>
              </a:ext>
            </a:extLst>
          </p:cNvPr>
          <p:cNvSpPr/>
          <p:nvPr/>
        </p:nvSpPr>
        <p:spPr>
          <a:xfrm>
            <a:off x="3127793" y="3846596"/>
            <a:ext cx="6288657" cy="1531189"/>
          </a:xfrm>
          <a:prstGeom prst="roundRect">
            <a:avLst>
              <a:gd name="adj" fmla="val 65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tasks you carry out as part of your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job, such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 typing, filing,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answering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phone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calls, etc…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r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eceptionist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should treat visitors in a good way and let them feel that they have time for them even if they were busy.</a:t>
            </a:r>
          </a:p>
          <a:p>
            <a:endParaRPr lang="en-US" sz="2800" b="1" u="sng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3600" b="1" u="sng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Qualities of a good receptionist: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=""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866850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Qualities 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 a Receptionist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EC6565-1A04-40E7-B5B9-B33B19423448}"/>
              </a:ext>
            </a:extLst>
          </p:cNvPr>
          <p:cNvSpPr/>
          <p:nvPr/>
        </p:nvSpPr>
        <p:spPr>
          <a:xfrm>
            <a:off x="-276045" y="3094383"/>
            <a:ext cx="95738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Polite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and with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good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skills.</a:t>
            </a:r>
          </a:p>
          <a:p>
            <a:pPr marL="896938" indent="-342900">
              <a:buFont typeface="Arial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Friendly, helpful, reliable, honest  &amp; able to work with</a:t>
            </a:r>
          </a:p>
          <a:p>
            <a:pPr marL="554038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others.</a:t>
            </a:r>
          </a:p>
          <a:p>
            <a:pPr marL="896938" indent="-342900">
              <a:buFont typeface="Arial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Enthusiastic &amp; having the ability to multitask.</a:t>
            </a:r>
          </a:p>
          <a:p>
            <a:pPr marL="896938" indent="-342900">
              <a:buFont typeface="Arial" pitchFamily="34" charset="0"/>
              <a:buChar char="•"/>
            </a:pP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Having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enough information about the firm’s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products,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staff &amp; layout.</a:t>
            </a:r>
          </a:p>
          <a:p>
            <a:pPr marL="1974850" indent="-342900">
              <a:buFont typeface="Arial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Patient &amp; having good telephone etiquette.</a:t>
            </a:r>
          </a:p>
          <a:p>
            <a:pPr marL="1974850" indent="-342900">
              <a:buFont typeface="Arial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Appropriate Appearance / Dress well.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54F103-4047-4D7A-B565-1F22887F3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25" y="2210662"/>
            <a:ext cx="2436675" cy="2436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ED44512-6803-49AE-8F38-836A092B2602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903969E4-109D-4AD2-B396-C62FA8615273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C668051E-AF77-4163-A055-4A8777A814C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AE086889-73F7-41DF-A90D-C2DF12786F22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AD36E4-64B5-48E0-B1AD-164828D0839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332F3449-8BC7-4BF8-97BB-B3B61E14827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656048" y="406802"/>
            <a:ext cx="7157299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Positive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Image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of a Receptionist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03EFDA8-D526-4B9C-B852-37945D0C4B7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A25EF7D-67C4-4FCC-83DF-5D9D90275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97" y="2263640"/>
            <a:ext cx="2755477" cy="377175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7840A59-20FD-4B55-92EB-E73D9AEE0A79}"/>
              </a:ext>
            </a:extLst>
          </p:cNvPr>
          <p:cNvSpPr/>
          <p:nvPr/>
        </p:nvSpPr>
        <p:spPr>
          <a:xfrm>
            <a:off x="4416724" y="4675518"/>
            <a:ext cx="733245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Freeform 43">
            <a:extLst>
              <a:ext uri="{FF2B5EF4-FFF2-40B4-BE49-F238E27FC236}">
                <a16:creationId xmlns="" xmlns:a16="http://schemas.microsoft.com/office/drawing/2014/main" id="{70C74CC1-35DB-4221-A218-94DFF620C6FD}"/>
              </a:ext>
            </a:extLst>
          </p:cNvPr>
          <p:cNvSpPr/>
          <p:nvPr/>
        </p:nvSpPr>
        <p:spPr>
          <a:xfrm>
            <a:off x="2603525" y="1720178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Freeform 44">
            <a:extLst>
              <a:ext uri="{FF2B5EF4-FFF2-40B4-BE49-F238E27FC236}">
                <a16:creationId xmlns="" xmlns:a16="http://schemas.microsoft.com/office/drawing/2014/main" id="{2720B16A-8F4B-4482-886C-DC7934030C93}"/>
              </a:ext>
            </a:extLst>
          </p:cNvPr>
          <p:cNvSpPr/>
          <p:nvPr/>
        </p:nvSpPr>
        <p:spPr>
          <a:xfrm>
            <a:off x="6296171" y="1720178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Freeform 45">
            <a:extLst>
              <a:ext uri="{FF2B5EF4-FFF2-40B4-BE49-F238E27FC236}">
                <a16:creationId xmlns="" xmlns:a16="http://schemas.microsoft.com/office/drawing/2014/main" id="{4C6337D3-5090-458B-843A-8817B5A218D1}"/>
              </a:ext>
            </a:extLst>
          </p:cNvPr>
          <p:cNvSpPr/>
          <p:nvPr/>
        </p:nvSpPr>
        <p:spPr>
          <a:xfrm>
            <a:off x="2603525" y="3245080"/>
            <a:ext cx="859971" cy="859971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Freeform 46">
            <a:extLst>
              <a:ext uri="{FF2B5EF4-FFF2-40B4-BE49-F238E27FC236}">
                <a16:creationId xmlns="" xmlns:a16="http://schemas.microsoft.com/office/drawing/2014/main" id="{E1DD9794-4FCB-4007-A111-FF5D71F467D8}"/>
              </a:ext>
            </a:extLst>
          </p:cNvPr>
          <p:cNvSpPr/>
          <p:nvPr/>
        </p:nvSpPr>
        <p:spPr>
          <a:xfrm>
            <a:off x="6295709" y="3253679"/>
            <a:ext cx="672812" cy="859971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6" name="Freeform 47">
            <a:extLst>
              <a:ext uri="{FF2B5EF4-FFF2-40B4-BE49-F238E27FC236}">
                <a16:creationId xmlns="" xmlns:a16="http://schemas.microsoft.com/office/drawing/2014/main" id="{E6EDE5D5-6D05-4261-850A-3E8139CEBFFC}"/>
              </a:ext>
            </a:extLst>
          </p:cNvPr>
          <p:cNvSpPr/>
          <p:nvPr/>
        </p:nvSpPr>
        <p:spPr>
          <a:xfrm>
            <a:off x="2603525" y="4804922"/>
            <a:ext cx="859971" cy="859971"/>
          </a:xfrm>
          <a:custGeom>
            <a:avLst/>
            <a:gdLst>
              <a:gd name="connsiteX0" fmla="*/ 802944 w 1146628"/>
              <a:gd name="connsiteY0" fmla="*/ 238903 h 1146628"/>
              <a:gd name="connsiteX1" fmla="*/ 1146628 w 1146628"/>
              <a:gd name="connsiteY1" fmla="*/ 238903 h 1146628"/>
              <a:gd name="connsiteX2" fmla="*/ 1146628 w 1146628"/>
              <a:gd name="connsiteY2" fmla="*/ 455520 h 1146628"/>
              <a:gd name="connsiteX3" fmla="*/ 1109900 w 1146628"/>
              <a:gd name="connsiteY3" fmla="*/ 426778 h 1146628"/>
              <a:gd name="connsiteX4" fmla="*/ 926853 w 1146628"/>
              <a:gd name="connsiteY4" fmla="*/ 379708 h 1146628"/>
              <a:gd name="connsiteX5" fmla="*/ 877772 w 1146628"/>
              <a:gd name="connsiteY5" fmla="*/ 380915 h 1146628"/>
              <a:gd name="connsiteX6" fmla="*/ 788461 w 1146628"/>
              <a:gd name="connsiteY6" fmla="*/ 394191 h 1146628"/>
              <a:gd name="connsiteX7" fmla="*/ 0 w 1146628"/>
              <a:gd name="connsiteY7" fmla="*/ 0 h 1146628"/>
              <a:gd name="connsiteX8" fmla="*/ 530759 w 1146628"/>
              <a:gd name="connsiteY8" fmla="*/ 0 h 1146628"/>
              <a:gd name="connsiteX9" fmla="*/ 488345 w 1146628"/>
              <a:gd name="connsiteY9" fmla="*/ 595342 h 1146628"/>
              <a:gd name="connsiteX10" fmla="*/ 605012 w 1146628"/>
              <a:gd name="connsiteY10" fmla="*/ 653273 h 1146628"/>
              <a:gd name="connsiteX11" fmla="*/ 766737 w 1146628"/>
              <a:gd name="connsiteY11" fmla="*/ 625112 h 1146628"/>
              <a:gd name="connsiteX12" fmla="*/ 913175 w 1146628"/>
              <a:gd name="connsiteY12" fmla="*/ 662928 h 1146628"/>
              <a:gd name="connsiteX13" fmla="*/ 961451 w 1146628"/>
              <a:gd name="connsiteY13" fmla="*/ 768331 h 1146628"/>
              <a:gd name="connsiteX14" fmla="*/ 913979 w 1146628"/>
              <a:gd name="connsiteY14" fmla="*/ 878964 h 1146628"/>
              <a:gd name="connsiteX15" fmla="*/ 778002 w 1146628"/>
              <a:gd name="connsiteY15" fmla="*/ 916378 h 1146628"/>
              <a:gd name="connsiteX16" fmla="*/ 626334 w 1146628"/>
              <a:gd name="connsiteY16" fmla="*/ 895458 h 1146628"/>
              <a:gd name="connsiteX17" fmla="*/ 468230 w 1146628"/>
              <a:gd name="connsiteY17" fmla="*/ 842355 h 1146628"/>
              <a:gd name="connsiteX18" fmla="*/ 468230 w 1146628"/>
              <a:gd name="connsiteY18" fmla="*/ 1103046 h 1146628"/>
              <a:gd name="connsiteX19" fmla="*/ 538130 w 1146628"/>
              <a:gd name="connsiteY19" fmla="*/ 1130855 h 1146628"/>
              <a:gd name="connsiteX20" fmla="*/ 601144 w 1146628"/>
              <a:gd name="connsiteY20" fmla="*/ 1146628 h 1146628"/>
              <a:gd name="connsiteX21" fmla="*/ 0 w 1146628"/>
              <a:gd name="connsiteY21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6628" h="1146628">
                <a:moveTo>
                  <a:pt x="802944" y="238903"/>
                </a:moveTo>
                <a:lnTo>
                  <a:pt x="1146628" y="238903"/>
                </a:lnTo>
                <a:lnTo>
                  <a:pt x="1146628" y="455520"/>
                </a:lnTo>
                <a:lnTo>
                  <a:pt x="1109900" y="426778"/>
                </a:lnTo>
                <a:cubicBezTo>
                  <a:pt x="1055455" y="395398"/>
                  <a:pt x="994440" y="379708"/>
                  <a:pt x="926853" y="379708"/>
                </a:cubicBezTo>
                <a:cubicBezTo>
                  <a:pt x="911834" y="379708"/>
                  <a:pt x="895473" y="380111"/>
                  <a:pt x="877772" y="380915"/>
                </a:cubicBezTo>
                <a:cubicBezTo>
                  <a:pt x="860071" y="381720"/>
                  <a:pt x="830301" y="386145"/>
                  <a:pt x="788461" y="394191"/>
                </a:cubicBezTo>
                <a:close/>
                <a:moveTo>
                  <a:pt x="0" y="0"/>
                </a:moveTo>
                <a:lnTo>
                  <a:pt x="530759" y="0"/>
                </a:lnTo>
                <a:lnTo>
                  <a:pt x="488345" y="595342"/>
                </a:lnTo>
                <a:lnTo>
                  <a:pt x="605012" y="653273"/>
                </a:lnTo>
                <a:cubicBezTo>
                  <a:pt x="662944" y="634499"/>
                  <a:pt x="716852" y="625112"/>
                  <a:pt x="766737" y="625112"/>
                </a:cubicBezTo>
                <a:cubicBezTo>
                  <a:pt x="832178" y="625112"/>
                  <a:pt x="880991" y="637717"/>
                  <a:pt x="913175" y="662928"/>
                </a:cubicBezTo>
                <a:cubicBezTo>
                  <a:pt x="945359" y="688139"/>
                  <a:pt x="961451" y="723274"/>
                  <a:pt x="961451" y="768331"/>
                </a:cubicBezTo>
                <a:cubicBezTo>
                  <a:pt x="961451" y="817144"/>
                  <a:pt x="945627" y="854021"/>
                  <a:pt x="913979" y="878964"/>
                </a:cubicBezTo>
                <a:cubicBezTo>
                  <a:pt x="882332" y="903907"/>
                  <a:pt x="837006" y="916378"/>
                  <a:pt x="778002" y="916378"/>
                </a:cubicBezTo>
                <a:cubicBezTo>
                  <a:pt x="735626" y="916378"/>
                  <a:pt x="685070" y="909405"/>
                  <a:pt x="626334" y="895458"/>
                </a:cubicBezTo>
                <a:cubicBezTo>
                  <a:pt x="567598" y="881512"/>
                  <a:pt x="514897" y="863811"/>
                  <a:pt x="468230" y="842355"/>
                </a:cubicBezTo>
                <a:lnTo>
                  <a:pt x="468230" y="1103046"/>
                </a:lnTo>
                <a:cubicBezTo>
                  <a:pt x="489954" y="1113640"/>
                  <a:pt x="513254" y="1122909"/>
                  <a:pt x="538130" y="1130855"/>
                </a:cubicBezTo>
                <a:lnTo>
                  <a:pt x="601144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Freeform 48">
            <a:extLst>
              <a:ext uri="{FF2B5EF4-FFF2-40B4-BE49-F238E27FC236}">
                <a16:creationId xmlns="" xmlns:a16="http://schemas.microsoft.com/office/drawing/2014/main" id="{ADB1ED1B-7198-403F-9D31-601914AE0C89}"/>
              </a:ext>
            </a:extLst>
          </p:cNvPr>
          <p:cNvSpPr/>
          <p:nvPr/>
        </p:nvSpPr>
        <p:spPr>
          <a:xfrm>
            <a:off x="6296171" y="4793200"/>
            <a:ext cx="859971" cy="859971"/>
          </a:xfrm>
          <a:custGeom>
            <a:avLst/>
            <a:gdLst>
              <a:gd name="connsiteX0" fmla="*/ 888232 w 1146628"/>
              <a:gd name="connsiteY0" fmla="*/ 611434 h 1146628"/>
              <a:gd name="connsiteX1" fmla="*/ 999267 w 1146628"/>
              <a:gd name="connsiteY1" fmla="*/ 754653 h 1146628"/>
              <a:gd name="connsiteX2" fmla="*/ 967485 w 1146628"/>
              <a:gd name="connsiteY2" fmla="*/ 876550 h 1146628"/>
              <a:gd name="connsiteX3" fmla="*/ 885014 w 1146628"/>
              <a:gd name="connsiteY3" fmla="*/ 914769 h 1146628"/>
              <a:gd name="connsiteX4" fmla="*/ 798117 w 1146628"/>
              <a:gd name="connsiteY4" fmla="*/ 865286 h 1146628"/>
              <a:gd name="connsiteX5" fmla="*/ 765128 w 1146628"/>
              <a:gd name="connsiteY5" fmla="*/ 738561 h 1146628"/>
              <a:gd name="connsiteX6" fmla="*/ 799324 w 1146628"/>
              <a:gd name="connsiteY6" fmla="*/ 648446 h 1146628"/>
              <a:gd name="connsiteX7" fmla="*/ 888232 w 1146628"/>
              <a:gd name="connsiteY7" fmla="*/ 611434 h 1146628"/>
              <a:gd name="connsiteX8" fmla="*/ 1058003 w 1146628"/>
              <a:gd name="connsiteY8" fmla="*/ 204305 h 1146628"/>
              <a:gd name="connsiteX9" fmla="*/ 1146628 w 1146628"/>
              <a:gd name="connsiteY9" fmla="*/ 208039 h 1146628"/>
              <a:gd name="connsiteX10" fmla="*/ 1146628 w 1146628"/>
              <a:gd name="connsiteY10" fmla="*/ 407927 h 1146628"/>
              <a:gd name="connsiteX11" fmla="*/ 1116840 w 1146628"/>
              <a:gd name="connsiteY11" fmla="*/ 391275 h 1146628"/>
              <a:gd name="connsiteX12" fmla="*/ 977543 w 1146628"/>
              <a:gd name="connsiteY12" fmla="*/ 366030 h 1146628"/>
              <a:gd name="connsiteX13" fmla="*/ 745013 w 1146628"/>
              <a:gd name="connsiteY13" fmla="*/ 502813 h 1146628"/>
              <a:gd name="connsiteX14" fmla="*/ 735358 w 1146628"/>
              <a:gd name="connsiteY14" fmla="*/ 502813 h 1146628"/>
              <a:gd name="connsiteX15" fmla="*/ 820646 w 1146628"/>
              <a:gd name="connsiteY15" fmla="*/ 274306 h 1146628"/>
              <a:gd name="connsiteX16" fmla="*/ 1058003 w 1146628"/>
              <a:gd name="connsiteY16" fmla="*/ 204305 h 1146628"/>
              <a:gd name="connsiteX17" fmla="*/ 0 w 1146628"/>
              <a:gd name="connsiteY17" fmla="*/ 0 h 1146628"/>
              <a:gd name="connsiteX18" fmla="*/ 794975 w 1146628"/>
              <a:gd name="connsiteY18" fmla="*/ 0 h 1146628"/>
              <a:gd name="connsiteX19" fmla="*/ 726909 w 1146628"/>
              <a:gd name="connsiteY19" fmla="*/ 29706 h 1146628"/>
              <a:gd name="connsiteX20" fmla="*/ 519322 w 1146628"/>
              <a:gd name="connsiteY20" fmla="*/ 254593 h 1146628"/>
              <a:gd name="connsiteX21" fmla="*/ 448919 w 1146628"/>
              <a:gd name="connsiteY21" fmla="*/ 653273 h 1146628"/>
              <a:gd name="connsiteX22" fmla="*/ 566391 w 1146628"/>
              <a:gd name="connsiteY22" fmla="*/ 1031436 h 1146628"/>
              <a:gd name="connsiteX23" fmla="*/ 706593 w 1146628"/>
              <a:gd name="connsiteY23" fmla="*/ 1132816 h 1146628"/>
              <a:gd name="connsiteX24" fmla="*/ 754086 w 1146628"/>
              <a:gd name="connsiteY24" fmla="*/ 1146628 h 1146628"/>
              <a:gd name="connsiteX25" fmla="*/ 0 w 1146628"/>
              <a:gd name="connsiteY25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6628" h="1146628">
                <a:moveTo>
                  <a:pt x="888232" y="611434"/>
                </a:moveTo>
                <a:cubicBezTo>
                  <a:pt x="962255" y="611434"/>
                  <a:pt x="999267" y="659174"/>
                  <a:pt x="999267" y="754653"/>
                </a:cubicBezTo>
                <a:cubicBezTo>
                  <a:pt x="999267" y="810439"/>
                  <a:pt x="988673" y="851071"/>
                  <a:pt x="967485" y="876550"/>
                </a:cubicBezTo>
                <a:cubicBezTo>
                  <a:pt x="946298" y="902029"/>
                  <a:pt x="918807" y="914769"/>
                  <a:pt x="885014" y="914769"/>
                </a:cubicBezTo>
                <a:cubicBezTo>
                  <a:pt x="849075" y="914769"/>
                  <a:pt x="820109" y="898274"/>
                  <a:pt x="798117" y="865286"/>
                </a:cubicBezTo>
                <a:cubicBezTo>
                  <a:pt x="776124" y="832297"/>
                  <a:pt x="765128" y="790055"/>
                  <a:pt x="765128" y="738561"/>
                </a:cubicBezTo>
                <a:cubicBezTo>
                  <a:pt x="765128" y="703158"/>
                  <a:pt x="776526" y="673120"/>
                  <a:pt x="799324" y="648446"/>
                </a:cubicBezTo>
                <a:cubicBezTo>
                  <a:pt x="822121" y="623771"/>
                  <a:pt x="851757" y="611434"/>
                  <a:pt x="888232" y="611434"/>
                </a:cubicBezTo>
                <a:close/>
                <a:moveTo>
                  <a:pt x="1058003" y="204305"/>
                </a:moveTo>
                <a:lnTo>
                  <a:pt x="1146628" y="208039"/>
                </a:lnTo>
                <a:lnTo>
                  <a:pt x="1146628" y="407927"/>
                </a:lnTo>
                <a:lnTo>
                  <a:pt x="1116840" y="391275"/>
                </a:lnTo>
                <a:cubicBezTo>
                  <a:pt x="1076274" y="374445"/>
                  <a:pt x="1029842" y="366030"/>
                  <a:pt x="977543" y="366030"/>
                </a:cubicBezTo>
                <a:cubicBezTo>
                  <a:pt x="870799" y="366030"/>
                  <a:pt x="793289" y="411624"/>
                  <a:pt x="745013" y="502813"/>
                </a:cubicBezTo>
                <a:lnTo>
                  <a:pt x="735358" y="502813"/>
                </a:lnTo>
                <a:cubicBezTo>
                  <a:pt x="740185" y="397142"/>
                  <a:pt x="768615" y="320972"/>
                  <a:pt x="820646" y="274306"/>
                </a:cubicBezTo>
                <a:cubicBezTo>
                  <a:pt x="872676" y="227639"/>
                  <a:pt x="951796" y="204305"/>
                  <a:pt x="1058003" y="204305"/>
                </a:cubicBezTo>
                <a:close/>
                <a:moveTo>
                  <a:pt x="0" y="0"/>
                </a:moveTo>
                <a:lnTo>
                  <a:pt x="794975" y="0"/>
                </a:lnTo>
                <a:lnTo>
                  <a:pt x="726909" y="29706"/>
                </a:lnTo>
                <a:cubicBezTo>
                  <a:pt x="635453" y="77983"/>
                  <a:pt x="566257" y="152945"/>
                  <a:pt x="519322" y="254593"/>
                </a:cubicBezTo>
                <a:cubicBezTo>
                  <a:pt x="472387" y="356241"/>
                  <a:pt x="448919" y="489134"/>
                  <a:pt x="448919" y="653273"/>
                </a:cubicBezTo>
                <a:cubicBezTo>
                  <a:pt x="448919" y="815266"/>
                  <a:pt x="488077" y="941321"/>
                  <a:pt x="566391" y="1031436"/>
                </a:cubicBezTo>
                <a:cubicBezTo>
                  <a:pt x="605549" y="1076494"/>
                  <a:pt x="652283" y="1110287"/>
                  <a:pt x="706593" y="1132816"/>
                </a:cubicBezTo>
                <a:lnTo>
                  <a:pt x="754086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2F7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40B67E4-AC48-4414-88E5-3A16006121FD}"/>
              </a:ext>
            </a:extLst>
          </p:cNvPr>
          <p:cNvSpPr/>
          <p:nvPr/>
        </p:nvSpPr>
        <p:spPr>
          <a:xfrm>
            <a:off x="146939" y="1564036"/>
            <a:ext cx="2361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Dress appropriately for your organisation and its image.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45BD9B5-7E38-4DDB-9395-6B2A3105F0FB}"/>
              </a:ext>
            </a:extLst>
          </p:cNvPr>
          <p:cNvSpPr/>
          <p:nvPr/>
        </p:nvSpPr>
        <p:spPr>
          <a:xfrm>
            <a:off x="7140296" y="1764149"/>
            <a:ext cx="1581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Have time for people.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164A53F-FC59-4ADD-B61E-624F7B163D17}"/>
              </a:ext>
            </a:extLst>
          </p:cNvPr>
          <p:cNvSpPr/>
          <p:nvPr/>
        </p:nvSpPr>
        <p:spPr>
          <a:xfrm>
            <a:off x="232199" y="3501311"/>
            <a:ext cx="215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Be well groomed.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9003CF9-F3E4-44A4-BCD5-70A6652331D6}"/>
              </a:ext>
            </a:extLst>
          </p:cNvPr>
          <p:cNvSpPr/>
          <p:nvPr/>
        </p:nvSpPr>
        <p:spPr>
          <a:xfrm>
            <a:off x="6923204" y="3501310"/>
            <a:ext cx="1900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Be polite.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12EBE37-5F67-4D1B-8D12-BE13EB284825}"/>
              </a:ext>
            </a:extLst>
          </p:cNvPr>
          <p:cNvSpPr/>
          <p:nvPr/>
        </p:nvSpPr>
        <p:spPr>
          <a:xfrm>
            <a:off x="371226" y="4634742"/>
            <a:ext cx="1724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Look pleasant, cheerful and welcoming.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8F25818-2F8D-40E7-98B2-03313D062AAA}"/>
              </a:ext>
            </a:extLst>
          </p:cNvPr>
          <p:cNvSpPr/>
          <p:nvPr/>
        </p:nvSpPr>
        <p:spPr>
          <a:xfrm>
            <a:off x="7249261" y="4623020"/>
            <a:ext cx="2293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Treat everyone </a:t>
            </a:r>
            <a:r>
              <a:rPr lang="en-GB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 the 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same </a:t>
            </a:r>
            <a:r>
              <a:rPr lang="en-GB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way regardless 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of their appearance.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6BE217-AC3D-4EC9-9554-366C99A8A2A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569A34F0-41B8-452E-98A1-67E61D97CF5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CD08636-A475-4E68-B20E-A248144B994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448D0FE7-B4C1-4526-B8F1-E09D4EA2926C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9DDB748C-38E4-48D1-8B87-71F03D807E40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receptionist’s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voice should be clear &amp; pleasant.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Must know the departments in the organization.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Must know the work they do.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Must have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list of the staff, their job title &amp; telephone extension number.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General information about the business.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Details of their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products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(flyers,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brochures…)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Physical layout of the building.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Where people are located.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Which security areas are not allowed for visitors to enter.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to do in an emergency.</a:t>
            </a:r>
          </a:p>
          <a:p>
            <a:pPr marL="1165225" indent="-182563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Understanding the business procedures of how to deal with visitors.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656048" y="406802"/>
            <a:ext cx="7157299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Skills of Receptionist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03EFDA8-D526-4B9C-B852-37945D0C4B7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889E197-730B-40D8-8611-714AB8F0890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CB181FD5-EB5E-48D0-A8F2-8BE6C803131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0EF2E84D-F52B-4F19-AADD-953D9836AFD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26482F20-1253-4682-9361-1D077D20850A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4BD74B34-648E-4B01-B351-B0CF86BED30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q.5 page 26 in the workbook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26C6609-1E8D-45A2-864B-FAC05D983EDE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58435AB1-A48F-42CC-A41A-8AD6DF9B2775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7FB23E35-3895-47A7-A2EB-304EBB6AD1AB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7A6ACFB4-64E4-4803-9FDE-7B99EC1C5D7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AFC31C73-6946-4651-9F13-C7D80BE3E9B3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88B82498-147C-42C0-84C7-FC6FF84F7C0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Match the picture with the correct duty in the next slide.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26C6609-1E8D-45A2-864B-FAC05D983EDE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91B0AD-C2A9-43B8-BCE5-DC8EB1A101B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79" name="Google Shape;606;p37">
            <a:extLst>
              <a:ext uri="{FF2B5EF4-FFF2-40B4-BE49-F238E27FC236}">
                <a16:creationId xmlns="" xmlns:a16="http://schemas.microsoft.com/office/drawing/2014/main" id="{FD855ABF-F991-4ACC-B68E-55A184759E7C}"/>
              </a:ext>
            </a:extLst>
          </p:cNvPr>
          <p:cNvGrpSpPr/>
          <p:nvPr/>
        </p:nvGrpSpPr>
        <p:grpSpPr>
          <a:xfrm>
            <a:off x="412559" y="290963"/>
            <a:ext cx="821018" cy="906086"/>
            <a:chOff x="1923675" y="1633650"/>
            <a:chExt cx="436000" cy="435975"/>
          </a:xfrm>
        </p:grpSpPr>
        <p:sp>
          <p:nvSpPr>
            <p:cNvPr id="80" name="Google Shape;607;p37">
              <a:extLst>
                <a:ext uri="{FF2B5EF4-FFF2-40B4-BE49-F238E27FC236}">
                  <a16:creationId xmlns="" xmlns:a16="http://schemas.microsoft.com/office/drawing/2014/main" id="{F3E671D8-7C09-47E2-9817-4A29466BFD6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608;p37">
              <a:extLst>
                <a:ext uri="{FF2B5EF4-FFF2-40B4-BE49-F238E27FC236}">
                  <a16:creationId xmlns="" xmlns:a16="http://schemas.microsoft.com/office/drawing/2014/main" id="{68282E0B-6763-44B1-89AC-756BFF1AF276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609;p37">
              <a:extLst>
                <a:ext uri="{FF2B5EF4-FFF2-40B4-BE49-F238E27FC236}">
                  <a16:creationId xmlns="" xmlns:a16="http://schemas.microsoft.com/office/drawing/2014/main" id="{92144C65-1A59-4BEC-ACEF-B6D369CD36AF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610;p37">
              <a:extLst>
                <a:ext uri="{FF2B5EF4-FFF2-40B4-BE49-F238E27FC236}">
                  <a16:creationId xmlns="" xmlns:a16="http://schemas.microsoft.com/office/drawing/2014/main" id="{F67C8084-D55C-4AC1-8838-3AF216A9A09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11;p37">
              <a:extLst>
                <a:ext uri="{FF2B5EF4-FFF2-40B4-BE49-F238E27FC236}">
                  <a16:creationId xmlns="" xmlns:a16="http://schemas.microsoft.com/office/drawing/2014/main" id="{9E0C7D38-3EB2-46E0-95E7-7DC2914D4C43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612;p37">
              <a:extLst>
                <a:ext uri="{FF2B5EF4-FFF2-40B4-BE49-F238E27FC236}">
                  <a16:creationId xmlns="" xmlns:a16="http://schemas.microsoft.com/office/drawing/2014/main" id="{7E96FC5C-3345-4821-AD4C-22E9DEC51E8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6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A456865-7417-425E-93A2-1381445A69E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243EFAE0-CBED-4B7D-B978-9441CCA4516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8AAB0-5F64-416A-AA45-69C88F0EEAA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C8341B8D-8CC2-4B7F-B6AD-85799E20FCD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DE55E5-9C78-4158-BA8F-92C25A2EBB00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5211A2-D938-4A2B-BAD6-DE0FE116C9CC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5FBBBCB-7D94-4CE6-8260-BD29BB7750A7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2055" name="Picture 7" descr="Receptionist Customer Service - Free image on Pixabay">
            <a:extLst>
              <a:ext uri="{FF2B5EF4-FFF2-40B4-BE49-F238E27FC236}">
                <a16:creationId xmlns="" xmlns:a16="http://schemas.microsoft.com/office/drawing/2014/main" id="{5657BF52-6DBE-4820-9845-8A4A4261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98" y="1148520"/>
            <a:ext cx="2318266" cy="28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8C8FA7-D313-4BEE-8847-9A398EFA4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0"/>
          <a:stretch/>
        </p:blipFill>
        <p:spPr>
          <a:xfrm>
            <a:off x="1780266" y="1543135"/>
            <a:ext cx="3571336" cy="2144596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7BF5D6DE-2D95-4411-9E36-CDBF5FC3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41" y="1563588"/>
            <a:ext cx="2016274" cy="21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D056405-1115-4206-9EFD-DD8F84451302}"/>
              </a:ext>
            </a:extLst>
          </p:cNvPr>
          <p:cNvGrpSpPr/>
          <p:nvPr/>
        </p:nvGrpSpPr>
        <p:grpSpPr>
          <a:xfrm>
            <a:off x="97464" y="1604848"/>
            <a:ext cx="1752780" cy="1894746"/>
            <a:chOff x="1687192" y="4177229"/>
            <a:chExt cx="1564966" cy="1594870"/>
          </a:xfrm>
        </p:grpSpPr>
        <p:pic>
          <p:nvPicPr>
            <p:cNvPr id="2058" name="Picture 10" descr="Agenda,note,notebook,documents,files - free image from needpix.com">
              <a:extLst>
                <a:ext uri="{FF2B5EF4-FFF2-40B4-BE49-F238E27FC236}">
                  <a16:creationId xmlns="" xmlns:a16="http://schemas.microsoft.com/office/drawing/2014/main" id="{B0DD3DF7-7199-4E61-8570-427499173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192" y="4177229"/>
              <a:ext cx="1564966" cy="1594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6B4451B-E3D7-4B32-94A9-49AAABD2572B}"/>
                </a:ext>
              </a:extLst>
            </p:cNvPr>
            <p:cNvSpPr/>
            <p:nvPr/>
          </p:nvSpPr>
          <p:spPr>
            <a:xfrm>
              <a:off x="1999155" y="4400996"/>
              <a:ext cx="846148" cy="3367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Appointments</a:t>
              </a:r>
            </a:p>
            <a:p>
              <a:pPr algn="ctr"/>
              <a:r>
                <a:rPr lang="en-US" sz="1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Dairy</a:t>
              </a:r>
            </a:p>
          </p:txBody>
        </p:sp>
      </p:grpSp>
      <p:pic>
        <p:nvPicPr>
          <p:cNvPr id="2060" name="Picture 12" descr="VISITOR BOOK – Stationery JB, Stationery Supplier in Johor Bahru ...">
            <a:extLst>
              <a:ext uri="{FF2B5EF4-FFF2-40B4-BE49-F238E27FC236}">
                <a16:creationId xmlns="" xmlns:a16="http://schemas.microsoft.com/office/drawing/2014/main" id="{F6CCBE52-7533-4DD0-9F24-B9E1D9AE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83" y="4259830"/>
            <a:ext cx="2681541" cy="15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11C609B5-66BB-46CB-8645-E8731FDA642A}"/>
              </a:ext>
            </a:extLst>
          </p:cNvPr>
          <p:cNvSpPr/>
          <p:nvPr/>
        </p:nvSpPr>
        <p:spPr>
          <a:xfrm>
            <a:off x="4032579" y="1295070"/>
            <a:ext cx="1391038" cy="744155"/>
          </a:xfrm>
          <a:prstGeom prst="wedgeRoundRectCallout">
            <a:avLst>
              <a:gd name="adj1" fmla="val -49360"/>
              <a:gd name="adj2" fmla="val 78322"/>
              <a:gd name="adj3" fmla="val 16667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rgbClr val="3F5378"/>
                </a:solidFill>
              </a:rPr>
              <a:t>Purchase dept. go to the </a:t>
            </a:r>
            <a:r>
              <a:rPr lang="en-US" sz="1100" b="1" dirty="0" smtClean="0">
                <a:solidFill>
                  <a:srgbClr val="3F5378"/>
                </a:solidFill>
              </a:rPr>
              <a:t>right, </a:t>
            </a:r>
            <a:r>
              <a:rPr lang="en-US" sz="1100" b="1" dirty="0">
                <a:solidFill>
                  <a:srgbClr val="3F5378"/>
                </a:solidFill>
              </a:rPr>
              <a:t>the second door on your left hand</a:t>
            </a:r>
            <a:endParaRPr lang="ar-SA" sz="1100" b="1" dirty="0">
              <a:solidFill>
                <a:srgbClr val="3F5378"/>
              </a:solidFill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="" xmlns:a16="http://schemas.microsoft.com/office/drawing/2014/main" id="{8E0851B6-FD53-49B8-AD73-1317C3FD7608}"/>
              </a:ext>
            </a:extLst>
          </p:cNvPr>
          <p:cNvSpPr/>
          <p:nvPr/>
        </p:nvSpPr>
        <p:spPr>
          <a:xfrm>
            <a:off x="1896065" y="1655070"/>
            <a:ext cx="870833" cy="309666"/>
          </a:xfrm>
          <a:prstGeom prst="wedgeRoundRectCallout">
            <a:avLst>
              <a:gd name="adj1" fmla="val -1504"/>
              <a:gd name="adj2" fmla="val 135178"/>
              <a:gd name="adj3" fmla="val 16667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rgbClr val="3F5378"/>
                </a:solidFill>
              </a:rPr>
              <a:t>Thank you</a:t>
            </a:r>
            <a:endParaRPr lang="ar-SA" sz="1100" b="1" dirty="0">
              <a:solidFill>
                <a:srgbClr val="3F537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E2FA3CB-910A-474B-B73D-31904FC7AC39}"/>
              </a:ext>
            </a:extLst>
          </p:cNvPr>
          <p:cNvSpPr/>
          <p:nvPr/>
        </p:nvSpPr>
        <p:spPr>
          <a:xfrm>
            <a:off x="1203118" y="382945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b="1" dirty="0" smtClean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Receptionist’s </a:t>
            </a:r>
            <a:r>
              <a:rPr lang="en-GB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Duties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Dealing with different types of visitors.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Directing visitors to the appropriate sections.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Maintaining </a:t>
            </a:r>
            <a:r>
              <a:rPr lang="en-GB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reception </a:t>
            </a: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register.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Maintaining </a:t>
            </a:r>
            <a:r>
              <a:rPr lang="en-GB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diary</a:t>
            </a: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Making business phone calls.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4A31130-DAD8-46C2-AA14-94EBF5E4A526}"/>
              </a:ext>
            </a:extLst>
          </p:cNvPr>
          <p:cNvSpPr/>
          <p:nvPr/>
        </p:nvSpPr>
        <p:spPr>
          <a:xfrm>
            <a:off x="308473" y="3389079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(A)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8C84F3B-8312-40FF-A5FD-FD7D2097318E}"/>
              </a:ext>
            </a:extLst>
          </p:cNvPr>
          <p:cNvSpPr/>
          <p:nvPr/>
        </p:nvSpPr>
        <p:spPr>
          <a:xfrm>
            <a:off x="2952172" y="3379350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(B)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6BDEF41-2BD8-4BBF-9DE1-5865DCD9C9FB}"/>
              </a:ext>
            </a:extLst>
          </p:cNvPr>
          <p:cNvSpPr/>
          <p:nvPr/>
        </p:nvSpPr>
        <p:spPr>
          <a:xfrm>
            <a:off x="5968205" y="3389079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(C)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9C4BECE-E8DC-4E91-BE3A-FFD0FEC55629}"/>
              </a:ext>
            </a:extLst>
          </p:cNvPr>
          <p:cNvSpPr/>
          <p:nvPr/>
        </p:nvSpPr>
        <p:spPr>
          <a:xfrm>
            <a:off x="7495248" y="5848245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(E)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961A893-8F93-43BE-B3F8-8F81747DEF16}"/>
              </a:ext>
            </a:extLst>
          </p:cNvPr>
          <p:cNvSpPr/>
          <p:nvPr/>
        </p:nvSpPr>
        <p:spPr>
          <a:xfrm>
            <a:off x="7851896" y="3392249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(D)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="" xmlns:a16="http://schemas.microsoft.com/office/drawing/2014/main" id="{2CEE9612-ECCE-40BB-A680-3CFB6715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6" name="Google Shape;606;p37">
            <a:extLst>
              <a:ext uri="{FF2B5EF4-FFF2-40B4-BE49-F238E27FC236}">
                <a16:creationId xmlns="" xmlns:a16="http://schemas.microsoft.com/office/drawing/2014/main" id="{0E12FB19-27F9-4973-B534-7568B748A75B}"/>
              </a:ext>
            </a:extLst>
          </p:cNvPr>
          <p:cNvGrpSpPr/>
          <p:nvPr/>
        </p:nvGrpSpPr>
        <p:grpSpPr>
          <a:xfrm>
            <a:off x="412559" y="290963"/>
            <a:ext cx="821018" cy="906086"/>
            <a:chOff x="1923675" y="1633650"/>
            <a:chExt cx="436000" cy="435975"/>
          </a:xfrm>
        </p:grpSpPr>
        <p:sp>
          <p:nvSpPr>
            <p:cNvPr id="67" name="Google Shape;607;p37">
              <a:extLst>
                <a:ext uri="{FF2B5EF4-FFF2-40B4-BE49-F238E27FC236}">
                  <a16:creationId xmlns="" xmlns:a16="http://schemas.microsoft.com/office/drawing/2014/main" id="{205CD805-0B6A-436B-AF39-69E2FF40D68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08;p37">
              <a:extLst>
                <a:ext uri="{FF2B5EF4-FFF2-40B4-BE49-F238E27FC236}">
                  <a16:creationId xmlns="" xmlns:a16="http://schemas.microsoft.com/office/drawing/2014/main" id="{BCB44119-6059-4617-AF93-C4FD778491E3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09;p37">
              <a:extLst>
                <a:ext uri="{FF2B5EF4-FFF2-40B4-BE49-F238E27FC236}">
                  <a16:creationId xmlns="" xmlns:a16="http://schemas.microsoft.com/office/drawing/2014/main" id="{C52F76CA-08F2-4BB7-A764-2E440BEBBE84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610;p37">
              <a:extLst>
                <a:ext uri="{FF2B5EF4-FFF2-40B4-BE49-F238E27FC236}">
                  <a16:creationId xmlns="" xmlns:a16="http://schemas.microsoft.com/office/drawing/2014/main" id="{FD07D93D-4504-4658-A91F-79FC37015F0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611;p37">
              <a:extLst>
                <a:ext uri="{FF2B5EF4-FFF2-40B4-BE49-F238E27FC236}">
                  <a16:creationId xmlns="" xmlns:a16="http://schemas.microsoft.com/office/drawing/2014/main" id="{57A34994-4AFE-4D17-8F42-C4C3010135B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612;p37">
              <a:extLst>
                <a:ext uri="{FF2B5EF4-FFF2-40B4-BE49-F238E27FC236}">
                  <a16:creationId xmlns="" xmlns:a16="http://schemas.microsoft.com/office/drawing/2014/main" id="{56E9FEE8-A0CC-4CBB-AD0C-A9F1F919737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6691A0BB-58A9-48BF-B8B7-AC4C0127C801}"/>
              </a:ext>
            </a:extLst>
          </p:cNvPr>
          <p:cNvSpPr/>
          <p:nvPr/>
        </p:nvSpPr>
        <p:spPr>
          <a:xfrm>
            <a:off x="10177412" y="143409"/>
            <a:ext cx="1355400" cy="13454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00" name="Shape 851">
            <a:extLst>
              <a:ext uri="{FF2B5EF4-FFF2-40B4-BE49-F238E27FC236}">
                <a16:creationId xmlns="" xmlns:a16="http://schemas.microsoft.com/office/drawing/2014/main" id="{230C036E-28FA-4FA3-AB4A-5CE08D4A4764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101" name="Shape 852">
              <a:extLst>
                <a:ext uri="{FF2B5EF4-FFF2-40B4-BE49-F238E27FC236}">
                  <a16:creationId xmlns="" xmlns:a16="http://schemas.microsoft.com/office/drawing/2014/main" id="{DFA238AA-98D4-4B48-926E-DB12EA33921E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2" name="Shape 853">
              <a:extLst>
                <a:ext uri="{FF2B5EF4-FFF2-40B4-BE49-F238E27FC236}">
                  <a16:creationId xmlns="" xmlns:a16="http://schemas.microsoft.com/office/drawing/2014/main" id="{88073425-9974-4BE2-A2D4-EB3DFC7F9217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3" name="Shape 854">
              <a:extLst>
                <a:ext uri="{FF2B5EF4-FFF2-40B4-BE49-F238E27FC236}">
                  <a16:creationId xmlns="" xmlns:a16="http://schemas.microsoft.com/office/drawing/2014/main" id="{9FA47D7D-40C1-4FC5-A9BB-60F261D7095B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4" name="Shape 855">
              <a:extLst>
                <a:ext uri="{FF2B5EF4-FFF2-40B4-BE49-F238E27FC236}">
                  <a16:creationId xmlns="" xmlns:a16="http://schemas.microsoft.com/office/drawing/2014/main" id="{931A1DA5-6033-4190-AD67-D67E8F19BB70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5" name="Shape 856">
              <a:extLst>
                <a:ext uri="{FF2B5EF4-FFF2-40B4-BE49-F238E27FC236}">
                  <a16:creationId xmlns="" xmlns:a16="http://schemas.microsoft.com/office/drawing/2014/main" id="{2E8B1C22-8BC8-4D82-A2B0-BDF080B87CE2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6" name="Shape 857">
              <a:extLst>
                <a:ext uri="{FF2B5EF4-FFF2-40B4-BE49-F238E27FC236}">
                  <a16:creationId xmlns="" xmlns:a16="http://schemas.microsoft.com/office/drawing/2014/main" id="{EFA60C6F-A192-4902-960F-E90E75C4D73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7" name="Shape 858">
              <a:extLst>
                <a:ext uri="{FF2B5EF4-FFF2-40B4-BE49-F238E27FC236}">
                  <a16:creationId xmlns="" xmlns:a16="http://schemas.microsoft.com/office/drawing/2014/main" id="{F68F38CD-62A0-4E3B-8B3F-6DBAFF295534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8" name="Shape 859">
              <a:extLst>
                <a:ext uri="{FF2B5EF4-FFF2-40B4-BE49-F238E27FC236}">
                  <a16:creationId xmlns="" xmlns:a16="http://schemas.microsoft.com/office/drawing/2014/main" id="{A11423D3-9386-4791-A751-AF3A092A6EB4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9" name="Shape 860">
              <a:extLst>
                <a:ext uri="{FF2B5EF4-FFF2-40B4-BE49-F238E27FC236}">
                  <a16:creationId xmlns="" xmlns:a16="http://schemas.microsoft.com/office/drawing/2014/main" id="{4851C074-9A15-44D3-B619-098B263C0444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0" name="Shape 861">
              <a:extLst>
                <a:ext uri="{FF2B5EF4-FFF2-40B4-BE49-F238E27FC236}">
                  <a16:creationId xmlns="" xmlns:a16="http://schemas.microsoft.com/office/drawing/2014/main" id="{B82101C1-B98C-4829-8388-B428C012BF74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1" name="Shape 862">
              <a:extLst>
                <a:ext uri="{FF2B5EF4-FFF2-40B4-BE49-F238E27FC236}">
                  <a16:creationId xmlns="" xmlns:a16="http://schemas.microsoft.com/office/drawing/2014/main" id="{569EAEA8-06BD-468A-BA24-D56476D5AAF6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2" name="Shape 863">
              <a:extLst>
                <a:ext uri="{FF2B5EF4-FFF2-40B4-BE49-F238E27FC236}">
                  <a16:creationId xmlns="" xmlns:a16="http://schemas.microsoft.com/office/drawing/2014/main" id="{078EA8D3-A9D9-4116-BC88-017FBC7D1611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3" name="Shape 864">
              <a:extLst>
                <a:ext uri="{FF2B5EF4-FFF2-40B4-BE49-F238E27FC236}">
                  <a16:creationId xmlns="" xmlns:a16="http://schemas.microsoft.com/office/drawing/2014/main" id="{E8A85BFC-65A4-4D31-A7FE-A81D3A754CB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4" name="Shape 865">
              <a:extLst>
                <a:ext uri="{FF2B5EF4-FFF2-40B4-BE49-F238E27FC236}">
                  <a16:creationId xmlns="" xmlns:a16="http://schemas.microsoft.com/office/drawing/2014/main" id="{C4FC6CE8-8FAA-419F-A029-ACE2C12CFCB3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5" name="Shape 866">
              <a:extLst>
                <a:ext uri="{FF2B5EF4-FFF2-40B4-BE49-F238E27FC236}">
                  <a16:creationId xmlns="" xmlns:a16="http://schemas.microsoft.com/office/drawing/2014/main" id="{18CA1C14-F4E5-4BAA-891B-1A350150E2E0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6" name="Shape 867">
              <a:extLst>
                <a:ext uri="{FF2B5EF4-FFF2-40B4-BE49-F238E27FC236}">
                  <a16:creationId xmlns="" xmlns:a16="http://schemas.microsoft.com/office/drawing/2014/main" id="{C9D77350-8B40-434B-A442-24485987DB8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7" name="Shape 868">
              <a:extLst>
                <a:ext uri="{FF2B5EF4-FFF2-40B4-BE49-F238E27FC236}">
                  <a16:creationId xmlns="" xmlns:a16="http://schemas.microsoft.com/office/drawing/2014/main" id="{342683E0-B17F-4943-B67E-B5FCDBBE2ABD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8" name="Shape 869">
              <a:extLst>
                <a:ext uri="{FF2B5EF4-FFF2-40B4-BE49-F238E27FC236}">
                  <a16:creationId xmlns="" xmlns:a16="http://schemas.microsoft.com/office/drawing/2014/main" id="{220B1B58-AA92-4BE6-82B9-B6BBFCCFF360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9" name="Shape 870">
              <a:extLst>
                <a:ext uri="{FF2B5EF4-FFF2-40B4-BE49-F238E27FC236}">
                  <a16:creationId xmlns="" xmlns:a16="http://schemas.microsoft.com/office/drawing/2014/main" id="{1034D028-3E86-4F1D-8CE5-BD472D86425C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0" name="Shape 871">
              <a:extLst>
                <a:ext uri="{FF2B5EF4-FFF2-40B4-BE49-F238E27FC236}">
                  <a16:creationId xmlns="" xmlns:a16="http://schemas.microsoft.com/office/drawing/2014/main" id="{78566422-57FA-483D-B1C0-A698B448B369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1" name="Shape 872">
              <a:extLst>
                <a:ext uri="{FF2B5EF4-FFF2-40B4-BE49-F238E27FC236}">
                  <a16:creationId xmlns="" xmlns:a16="http://schemas.microsoft.com/office/drawing/2014/main" id="{6BD41543-6CD9-40C6-B2A7-FF2D3F1DD497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2" name="Shape 873">
              <a:extLst>
                <a:ext uri="{FF2B5EF4-FFF2-40B4-BE49-F238E27FC236}">
                  <a16:creationId xmlns="" xmlns:a16="http://schemas.microsoft.com/office/drawing/2014/main" id="{3AE76E54-52C4-4AFA-80DA-429BCCAC8F42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3" name="Shape 874">
              <a:extLst>
                <a:ext uri="{FF2B5EF4-FFF2-40B4-BE49-F238E27FC236}">
                  <a16:creationId xmlns="" xmlns:a16="http://schemas.microsoft.com/office/drawing/2014/main" id="{24FDC53E-6F5B-4B28-B902-12453A9EBD9E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24" name="مستطيل مستدير الزوايا 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F8F37E4-C829-410A-99B7-0F756E4A27C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5" name="مستطيل مستدير الزوايا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C08B07E-BE67-4103-8B15-D93B38E79830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مستطيل مستدير الزوايا 1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35B2D3F-D887-4557-B17E-92F47614413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7" name="مستطيل مستدير الزوايا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3D54C00-105B-4008-86B3-375BEA15DAA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مستطيل مستدير الزوايا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1B8A544-8638-4171-AAC1-0BE0162DE693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/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5211A2-D938-4A2B-BAD6-DE0FE116C9CC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5FBBBCB-7D94-4CE6-8260-BD29BB7750A7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2055" name="Picture 7" descr="Receptionist Customer Service - Free image on Pixabay">
            <a:extLst>
              <a:ext uri="{FF2B5EF4-FFF2-40B4-BE49-F238E27FC236}">
                <a16:creationId xmlns="" xmlns:a16="http://schemas.microsoft.com/office/drawing/2014/main" id="{5657BF52-6DBE-4820-9845-8A4A4261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45" y="3832074"/>
            <a:ext cx="2318266" cy="28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8C8FA7-D313-4BEE-8847-9A398EFA4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0"/>
          <a:stretch/>
        </p:blipFill>
        <p:spPr>
          <a:xfrm>
            <a:off x="2742209" y="1563292"/>
            <a:ext cx="3571336" cy="2144596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7BF5D6DE-2D95-4411-9E36-CDBF5FC3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35" y="1581057"/>
            <a:ext cx="2016274" cy="21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D056405-1115-4206-9EFD-DD8F84451302}"/>
              </a:ext>
            </a:extLst>
          </p:cNvPr>
          <p:cNvGrpSpPr/>
          <p:nvPr/>
        </p:nvGrpSpPr>
        <p:grpSpPr>
          <a:xfrm>
            <a:off x="564608" y="1478319"/>
            <a:ext cx="1752780" cy="1894746"/>
            <a:chOff x="1687192" y="4177229"/>
            <a:chExt cx="1564966" cy="1594870"/>
          </a:xfrm>
        </p:grpSpPr>
        <p:pic>
          <p:nvPicPr>
            <p:cNvPr id="2058" name="Picture 10" descr="Agenda,note,notebook,documents,files - free image from needpix.com">
              <a:extLst>
                <a:ext uri="{FF2B5EF4-FFF2-40B4-BE49-F238E27FC236}">
                  <a16:creationId xmlns="" xmlns:a16="http://schemas.microsoft.com/office/drawing/2014/main" id="{B0DD3DF7-7199-4E61-8570-427499173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192" y="4177229"/>
              <a:ext cx="1564966" cy="1594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6B4451B-E3D7-4B32-94A9-49AAABD2572B}"/>
                </a:ext>
              </a:extLst>
            </p:cNvPr>
            <p:cNvSpPr/>
            <p:nvPr/>
          </p:nvSpPr>
          <p:spPr>
            <a:xfrm>
              <a:off x="1999155" y="4400996"/>
              <a:ext cx="846148" cy="3367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Appointments</a:t>
              </a:r>
            </a:p>
            <a:p>
              <a:pPr algn="ctr"/>
              <a:r>
                <a:rPr lang="en-US" sz="1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Dairy</a:t>
              </a:r>
            </a:p>
          </p:txBody>
        </p:sp>
      </p:grpSp>
      <p:pic>
        <p:nvPicPr>
          <p:cNvPr id="2060" name="Picture 12" descr="VISITOR BOOK – Stationery JB, Stationery Supplier in Johor Bahru ...">
            <a:extLst>
              <a:ext uri="{FF2B5EF4-FFF2-40B4-BE49-F238E27FC236}">
                <a16:creationId xmlns="" xmlns:a16="http://schemas.microsoft.com/office/drawing/2014/main" id="{F6CCBE52-7533-4DD0-9F24-B9E1D9AE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53" y="4479640"/>
            <a:ext cx="2681541" cy="15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11C609B5-66BB-46CB-8645-E8731FDA642A}"/>
              </a:ext>
            </a:extLst>
          </p:cNvPr>
          <p:cNvSpPr/>
          <p:nvPr/>
        </p:nvSpPr>
        <p:spPr>
          <a:xfrm>
            <a:off x="4994522" y="1315227"/>
            <a:ext cx="1391038" cy="744155"/>
          </a:xfrm>
          <a:prstGeom prst="wedgeRoundRectCallout">
            <a:avLst>
              <a:gd name="adj1" fmla="val -49360"/>
              <a:gd name="adj2" fmla="val 78322"/>
              <a:gd name="adj3" fmla="val 16667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rgbClr val="3F5378"/>
                </a:solidFill>
              </a:rPr>
              <a:t>Purchase dept. go to the right the second door on your left hand</a:t>
            </a:r>
            <a:endParaRPr lang="ar-SA" sz="1100" b="1" dirty="0">
              <a:solidFill>
                <a:srgbClr val="3F5378"/>
              </a:solidFill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="" xmlns:a16="http://schemas.microsoft.com/office/drawing/2014/main" id="{8E0851B6-FD53-49B8-AD73-1317C3FD7608}"/>
              </a:ext>
            </a:extLst>
          </p:cNvPr>
          <p:cNvSpPr/>
          <p:nvPr/>
        </p:nvSpPr>
        <p:spPr>
          <a:xfrm>
            <a:off x="2858008" y="1675227"/>
            <a:ext cx="870833" cy="309666"/>
          </a:xfrm>
          <a:prstGeom prst="wedgeRoundRectCallout">
            <a:avLst>
              <a:gd name="adj1" fmla="val -1504"/>
              <a:gd name="adj2" fmla="val 135178"/>
              <a:gd name="adj3" fmla="val 16667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rgbClr val="3F5378"/>
                </a:solidFill>
              </a:rPr>
              <a:t>Thank you</a:t>
            </a:r>
            <a:endParaRPr lang="ar-SA" sz="1100" b="1" dirty="0">
              <a:solidFill>
                <a:srgbClr val="3F537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E2FA3CB-910A-474B-B73D-31904FC7AC39}"/>
              </a:ext>
            </a:extLst>
          </p:cNvPr>
          <p:cNvSpPr/>
          <p:nvPr/>
        </p:nvSpPr>
        <p:spPr>
          <a:xfrm>
            <a:off x="190361" y="4852923"/>
            <a:ext cx="230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5) Making business phone calls.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4A31130-DAD8-46C2-AA14-94EBF5E4A526}"/>
              </a:ext>
            </a:extLst>
          </p:cNvPr>
          <p:cNvSpPr/>
          <p:nvPr/>
        </p:nvSpPr>
        <p:spPr>
          <a:xfrm>
            <a:off x="775617" y="3262550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(A)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8C84F3B-8312-40FF-A5FD-FD7D2097318E}"/>
              </a:ext>
            </a:extLst>
          </p:cNvPr>
          <p:cNvSpPr/>
          <p:nvPr/>
        </p:nvSpPr>
        <p:spPr>
          <a:xfrm>
            <a:off x="3914115" y="3399507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(B)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6BDEF41-2BD8-4BBF-9DE1-5865DCD9C9FB}"/>
              </a:ext>
            </a:extLst>
          </p:cNvPr>
          <p:cNvSpPr/>
          <p:nvPr/>
        </p:nvSpPr>
        <p:spPr>
          <a:xfrm>
            <a:off x="7643099" y="3406548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(C)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9C4BECE-E8DC-4E91-BE3A-FFD0FEC55629}"/>
              </a:ext>
            </a:extLst>
          </p:cNvPr>
          <p:cNvSpPr/>
          <p:nvPr/>
        </p:nvSpPr>
        <p:spPr>
          <a:xfrm>
            <a:off x="7416118" y="6068055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(E)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961A893-8F93-43BE-B3F8-8F81747DEF16}"/>
              </a:ext>
            </a:extLst>
          </p:cNvPr>
          <p:cNvSpPr/>
          <p:nvPr/>
        </p:nvSpPr>
        <p:spPr>
          <a:xfrm>
            <a:off x="1818843" y="6075803"/>
            <a:ext cx="1084849" cy="338554"/>
          </a:xfrm>
          <a:prstGeom prst="rect">
            <a:avLst/>
          </a:prstGeom>
          <a:solidFill>
            <a:srgbClr val="3F537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(D)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6EC744-5DC7-478C-A72A-B72719B3241B}"/>
              </a:ext>
            </a:extLst>
          </p:cNvPr>
          <p:cNvSpPr/>
          <p:nvPr/>
        </p:nvSpPr>
        <p:spPr>
          <a:xfrm>
            <a:off x="6881647" y="3690752"/>
            <a:ext cx="2773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 Dealing with different types of visitors.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09575E-7EF1-49CF-8F7B-8D57B7D6934D}"/>
              </a:ext>
            </a:extLst>
          </p:cNvPr>
          <p:cNvSpPr/>
          <p:nvPr/>
        </p:nvSpPr>
        <p:spPr>
          <a:xfrm>
            <a:off x="3102602" y="3672667"/>
            <a:ext cx="2837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Directing visitors to the appropriate sections.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D34392-504F-4638-9D39-F090B7720E3A}"/>
              </a:ext>
            </a:extLst>
          </p:cNvPr>
          <p:cNvSpPr/>
          <p:nvPr/>
        </p:nvSpPr>
        <p:spPr>
          <a:xfrm>
            <a:off x="5205046" y="5071135"/>
            <a:ext cx="2057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Maintaining </a:t>
            </a:r>
            <a:r>
              <a:rPr lang="en-GB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 reception 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register.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18802C-251D-41F4-87AB-8DD0E67166D7}"/>
              </a:ext>
            </a:extLst>
          </p:cNvPr>
          <p:cNvSpPr/>
          <p:nvPr/>
        </p:nvSpPr>
        <p:spPr>
          <a:xfrm>
            <a:off x="138907" y="3547459"/>
            <a:ext cx="237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Maintaining </a:t>
            </a:r>
            <a:r>
              <a:rPr lang="en-GB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diary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عنوان 1">
            <a:extLst>
              <a:ext uri="{FF2B5EF4-FFF2-40B4-BE49-F238E27FC236}">
                <a16:creationId xmlns="" xmlns:a16="http://schemas.microsoft.com/office/drawing/2014/main" id="{C43E1D18-3404-46D6-8916-69BE7E4F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9" name="Google Shape;606;p37">
            <a:extLst>
              <a:ext uri="{FF2B5EF4-FFF2-40B4-BE49-F238E27FC236}">
                <a16:creationId xmlns="" xmlns:a16="http://schemas.microsoft.com/office/drawing/2014/main" id="{1DEE3E98-A693-4AF4-A2B9-9A2FC3D1CB77}"/>
              </a:ext>
            </a:extLst>
          </p:cNvPr>
          <p:cNvGrpSpPr/>
          <p:nvPr/>
        </p:nvGrpSpPr>
        <p:grpSpPr>
          <a:xfrm>
            <a:off x="412559" y="290963"/>
            <a:ext cx="821018" cy="906086"/>
            <a:chOff x="1923675" y="1633650"/>
            <a:chExt cx="436000" cy="435975"/>
          </a:xfrm>
        </p:grpSpPr>
        <p:sp>
          <p:nvSpPr>
            <p:cNvPr id="50" name="Google Shape;607;p37">
              <a:extLst>
                <a:ext uri="{FF2B5EF4-FFF2-40B4-BE49-F238E27FC236}">
                  <a16:creationId xmlns="" xmlns:a16="http://schemas.microsoft.com/office/drawing/2014/main" id="{CD3A9B49-AA21-443F-AF1E-96832BCCAB4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608;p37">
              <a:extLst>
                <a:ext uri="{FF2B5EF4-FFF2-40B4-BE49-F238E27FC236}">
                  <a16:creationId xmlns="" xmlns:a16="http://schemas.microsoft.com/office/drawing/2014/main" id="{349B04DD-F35D-4F76-9E64-90EBC233977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09;p37">
              <a:extLst>
                <a:ext uri="{FF2B5EF4-FFF2-40B4-BE49-F238E27FC236}">
                  <a16:creationId xmlns="" xmlns:a16="http://schemas.microsoft.com/office/drawing/2014/main" id="{E917957D-56CE-45BC-A998-CB53147807CF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610;p37">
              <a:extLst>
                <a:ext uri="{FF2B5EF4-FFF2-40B4-BE49-F238E27FC236}">
                  <a16:creationId xmlns="" xmlns:a16="http://schemas.microsoft.com/office/drawing/2014/main" id="{9FFB820E-64F4-4A17-BC3A-2F5D1DE9BE07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11;p37">
              <a:extLst>
                <a:ext uri="{FF2B5EF4-FFF2-40B4-BE49-F238E27FC236}">
                  <a16:creationId xmlns="" xmlns:a16="http://schemas.microsoft.com/office/drawing/2014/main" id="{53555060-357F-4A27-8AD3-51770D1E6BF9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12;p37">
              <a:extLst>
                <a:ext uri="{FF2B5EF4-FFF2-40B4-BE49-F238E27FC236}">
                  <a16:creationId xmlns="" xmlns:a16="http://schemas.microsoft.com/office/drawing/2014/main" id="{9BC4FD1C-D12E-4890-8947-EF5C07DC632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" name="مستطيل مستدير الزوايا 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E2AE052-E4C6-44BF-B6AC-545B55D3B0E6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مستطيل مستدير الزوايا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DACD80E-066C-4B15-A383-29D873BA2F0D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مستطيل مستدير الزوايا 1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5884649-2896-49BA-8DF2-A5341D68761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مستطيل مستدير الزوايا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8D8DD6-F22A-473E-B926-72AE466CB64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مستطيل مستدير الزوايا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35CE292-6C19-4B98-B12C-806FE104B012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There will be time when there are no visitors and other general office work needs to be done.   These duties may include the following: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4" name="عنوان 1">
            <a:extLst>
              <a:ext uri="{FF2B5EF4-FFF2-40B4-BE49-F238E27FC236}">
                <a16:creationId xmlns="" xmlns:a16="http://schemas.microsoft.com/office/drawing/2014/main" id="{49B683CA-2359-4F51-898A-FA833A4F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48" y="406802"/>
            <a:ext cx="7157299" cy="766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Receptionist’s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Duties</a:t>
            </a:r>
          </a:p>
        </p:txBody>
      </p:sp>
      <p:grpSp>
        <p:nvGrpSpPr>
          <p:cNvPr id="74" name="Google Shape;536;p37">
            <a:extLst>
              <a:ext uri="{FF2B5EF4-FFF2-40B4-BE49-F238E27FC236}">
                <a16:creationId xmlns="" xmlns:a16="http://schemas.microsoft.com/office/drawing/2014/main" id="{D79F5676-A62F-4E33-A52B-A3B88ACCDC6C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79" name="Google Shape;537;p37">
              <a:extLst>
                <a:ext uri="{FF2B5EF4-FFF2-40B4-BE49-F238E27FC236}">
                  <a16:creationId xmlns="" xmlns:a16="http://schemas.microsoft.com/office/drawing/2014/main" id="{88C22E67-F49D-4196-A010-09436B2B08A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538;p37">
              <a:extLst>
                <a:ext uri="{FF2B5EF4-FFF2-40B4-BE49-F238E27FC236}">
                  <a16:creationId xmlns="" xmlns:a16="http://schemas.microsoft.com/office/drawing/2014/main" id="{9D0BEF3D-95FE-440A-806E-67B75620B7F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539;p37">
              <a:extLst>
                <a:ext uri="{FF2B5EF4-FFF2-40B4-BE49-F238E27FC236}">
                  <a16:creationId xmlns="" xmlns:a16="http://schemas.microsoft.com/office/drawing/2014/main" id="{9FC14DE7-D75B-4962-A99E-446B3193B9B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540;p37">
              <a:extLst>
                <a:ext uri="{FF2B5EF4-FFF2-40B4-BE49-F238E27FC236}">
                  <a16:creationId xmlns="" xmlns:a16="http://schemas.microsoft.com/office/drawing/2014/main" id="{8B73059A-2D45-4C24-95CC-B1EE727DF4B6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541;p37">
              <a:extLst>
                <a:ext uri="{FF2B5EF4-FFF2-40B4-BE49-F238E27FC236}">
                  <a16:creationId xmlns="" xmlns:a16="http://schemas.microsoft.com/office/drawing/2014/main" id="{2B668111-7DAB-431B-949C-6E83CC6DA8A7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542;p37">
              <a:extLst>
                <a:ext uri="{FF2B5EF4-FFF2-40B4-BE49-F238E27FC236}">
                  <a16:creationId xmlns="" xmlns:a16="http://schemas.microsoft.com/office/drawing/2014/main" id="{BBB44DDC-CE35-4A0D-B404-878C7687F46C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543;p37">
              <a:extLst>
                <a:ext uri="{FF2B5EF4-FFF2-40B4-BE49-F238E27FC236}">
                  <a16:creationId xmlns="" xmlns:a16="http://schemas.microsoft.com/office/drawing/2014/main" id="{4622B8E5-FC58-488B-BBFD-BD5345ECBC5D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544;p37">
              <a:extLst>
                <a:ext uri="{FF2B5EF4-FFF2-40B4-BE49-F238E27FC236}">
                  <a16:creationId xmlns="" xmlns:a16="http://schemas.microsoft.com/office/drawing/2014/main" id="{24C041D8-B75D-489F-8D6C-47FAA9526918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545;p37">
              <a:extLst>
                <a:ext uri="{FF2B5EF4-FFF2-40B4-BE49-F238E27FC236}">
                  <a16:creationId xmlns="" xmlns:a16="http://schemas.microsoft.com/office/drawing/2014/main" id="{75314A88-8372-4A80-85DB-03116B82D407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546;p37">
              <a:extLst>
                <a:ext uri="{FF2B5EF4-FFF2-40B4-BE49-F238E27FC236}">
                  <a16:creationId xmlns="" xmlns:a16="http://schemas.microsoft.com/office/drawing/2014/main" id="{E82E6F8B-4B9B-4E19-8EAD-A21AFBE25D97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547;p37">
              <a:extLst>
                <a:ext uri="{FF2B5EF4-FFF2-40B4-BE49-F238E27FC236}">
                  <a16:creationId xmlns="" xmlns:a16="http://schemas.microsoft.com/office/drawing/2014/main" id="{5AFFC361-A0E9-4E6C-95BB-6AA76364C82C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548;p37">
              <a:extLst>
                <a:ext uri="{FF2B5EF4-FFF2-40B4-BE49-F238E27FC236}">
                  <a16:creationId xmlns="" xmlns:a16="http://schemas.microsoft.com/office/drawing/2014/main" id="{586AF11B-35D7-49DE-9349-FB7FB4A6D9F7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549;p37">
              <a:extLst>
                <a:ext uri="{FF2B5EF4-FFF2-40B4-BE49-F238E27FC236}">
                  <a16:creationId xmlns="" xmlns:a16="http://schemas.microsoft.com/office/drawing/2014/main" id="{B02D7940-9464-4540-BD40-61D60004B55B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550;p37">
              <a:extLst>
                <a:ext uri="{FF2B5EF4-FFF2-40B4-BE49-F238E27FC236}">
                  <a16:creationId xmlns="" xmlns:a16="http://schemas.microsoft.com/office/drawing/2014/main" id="{17F7A532-6239-4B46-92E0-E14CD9977483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Freeform 43">
            <a:extLst>
              <a:ext uri="{FF2B5EF4-FFF2-40B4-BE49-F238E27FC236}">
                <a16:creationId xmlns="" xmlns:a16="http://schemas.microsoft.com/office/drawing/2014/main" id="{713B41C6-2A94-4919-A5BE-D31E9A6D8AFE}"/>
              </a:ext>
            </a:extLst>
          </p:cNvPr>
          <p:cNvSpPr/>
          <p:nvPr/>
        </p:nvSpPr>
        <p:spPr>
          <a:xfrm>
            <a:off x="2603525" y="2436164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4" name="Freeform 44">
            <a:extLst>
              <a:ext uri="{FF2B5EF4-FFF2-40B4-BE49-F238E27FC236}">
                <a16:creationId xmlns="" xmlns:a16="http://schemas.microsoft.com/office/drawing/2014/main" id="{33E534BA-A3D7-4BFA-8C61-7AFC18E01B05}"/>
              </a:ext>
            </a:extLst>
          </p:cNvPr>
          <p:cNvSpPr/>
          <p:nvPr/>
        </p:nvSpPr>
        <p:spPr>
          <a:xfrm>
            <a:off x="6296171" y="2436164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Freeform 45">
            <a:extLst>
              <a:ext uri="{FF2B5EF4-FFF2-40B4-BE49-F238E27FC236}">
                <a16:creationId xmlns="" xmlns:a16="http://schemas.microsoft.com/office/drawing/2014/main" id="{A54B0707-AB10-498E-8B28-2457C5DFD28A}"/>
              </a:ext>
            </a:extLst>
          </p:cNvPr>
          <p:cNvSpPr/>
          <p:nvPr/>
        </p:nvSpPr>
        <p:spPr>
          <a:xfrm>
            <a:off x="2603525" y="3892056"/>
            <a:ext cx="859971" cy="859971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6" name="Freeform 46">
            <a:extLst>
              <a:ext uri="{FF2B5EF4-FFF2-40B4-BE49-F238E27FC236}">
                <a16:creationId xmlns="" xmlns:a16="http://schemas.microsoft.com/office/drawing/2014/main" id="{234C799A-9C03-499D-9373-AC734262061B}"/>
              </a:ext>
            </a:extLst>
          </p:cNvPr>
          <p:cNvSpPr/>
          <p:nvPr/>
        </p:nvSpPr>
        <p:spPr>
          <a:xfrm>
            <a:off x="6295709" y="3900655"/>
            <a:ext cx="672812" cy="859971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7" name="Freeform 47">
            <a:extLst>
              <a:ext uri="{FF2B5EF4-FFF2-40B4-BE49-F238E27FC236}">
                <a16:creationId xmlns="" xmlns:a16="http://schemas.microsoft.com/office/drawing/2014/main" id="{69F4CC97-BD6A-4BD2-98C6-640415CE76E8}"/>
              </a:ext>
            </a:extLst>
          </p:cNvPr>
          <p:cNvSpPr/>
          <p:nvPr/>
        </p:nvSpPr>
        <p:spPr>
          <a:xfrm>
            <a:off x="2603525" y="5305242"/>
            <a:ext cx="859971" cy="859971"/>
          </a:xfrm>
          <a:custGeom>
            <a:avLst/>
            <a:gdLst>
              <a:gd name="connsiteX0" fmla="*/ 802944 w 1146628"/>
              <a:gd name="connsiteY0" fmla="*/ 238903 h 1146628"/>
              <a:gd name="connsiteX1" fmla="*/ 1146628 w 1146628"/>
              <a:gd name="connsiteY1" fmla="*/ 238903 h 1146628"/>
              <a:gd name="connsiteX2" fmla="*/ 1146628 w 1146628"/>
              <a:gd name="connsiteY2" fmla="*/ 455520 h 1146628"/>
              <a:gd name="connsiteX3" fmla="*/ 1109900 w 1146628"/>
              <a:gd name="connsiteY3" fmla="*/ 426778 h 1146628"/>
              <a:gd name="connsiteX4" fmla="*/ 926853 w 1146628"/>
              <a:gd name="connsiteY4" fmla="*/ 379708 h 1146628"/>
              <a:gd name="connsiteX5" fmla="*/ 877772 w 1146628"/>
              <a:gd name="connsiteY5" fmla="*/ 380915 h 1146628"/>
              <a:gd name="connsiteX6" fmla="*/ 788461 w 1146628"/>
              <a:gd name="connsiteY6" fmla="*/ 394191 h 1146628"/>
              <a:gd name="connsiteX7" fmla="*/ 0 w 1146628"/>
              <a:gd name="connsiteY7" fmla="*/ 0 h 1146628"/>
              <a:gd name="connsiteX8" fmla="*/ 530759 w 1146628"/>
              <a:gd name="connsiteY8" fmla="*/ 0 h 1146628"/>
              <a:gd name="connsiteX9" fmla="*/ 488345 w 1146628"/>
              <a:gd name="connsiteY9" fmla="*/ 595342 h 1146628"/>
              <a:gd name="connsiteX10" fmla="*/ 605012 w 1146628"/>
              <a:gd name="connsiteY10" fmla="*/ 653273 h 1146628"/>
              <a:gd name="connsiteX11" fmla="*/ 766737 w 1146628"/>
              <a:gd name="connsiteY11" fmla="*/ 625112 h 1146628"/>
              <a:gd name="connsiteX12" fmla="*/ 913175 w 1146628"/>
              <a:gd name="connsiteY12" fmla="*/ 662928 h 1146628"/>
              <a:gd name="connsiteX13" fmla="*/ 961451 w 1146628"/>
              <a:gd name="connsiteY13" fmla="*/ 768331 h 1146628"/>
              <a:gd name="connsiteX14" fmla="*/ 913979 w 1146628"/>
              <a:gd name="connsiteY14" fmla="*/ 878964 h 1146628"/>
              <a:gd name="connsiteX15" fmla="*/ 778002 w 1146628"/>
              <a:gd name="connsiteY15" fmla="*/ 916378 h 1146628"/>
              <a:gd name="connsiteX16" fmla="*/ 626334 w 1146628"/>
              <a:gd name="connsiteY16" fmla="*/ 895458 h 1146628"/>
              <a:gd name="connsiteX17" fmla="*/ 468230 w 1146628"/>
              <a:gd name="connsiteY17" fmla="*/ 842355 h 1146628"/>
              <a:gd name="connsiteX18" fmla="*/ 468230 w 1146628"/>
              <a:gd name="connsiteY18" fmla="*/ 1103046 h 1146628"/>
              <a:gd name="connsiteX19" fmla="*/ 538130 w 1146628"/>
              <a:gd name="connsiteY19" fmla="*/ 1130855 h 1146628"/>
              <a:gd name="connsiteX20" fmla="*/ 601144 w 1146628"/>
              <a:gd name="connsiteY20" fmla="*/ 1146628 h 1146628"/>
              <a:gd name="connsiteX21" fmla="*/ 0 w 1146628"/>
              <a:gd name="connsiteY21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6628" h="1146628">
                <a:moveTo>
                  <a:pt x="802944" y="238903"/>
                </a:moveTo>
                <a:lnTo>
                  <a:pt x="1146628" y="238903"/>
                </a:lnTo>
                <a:lnTo>
                  <a:pt x="1146628" y="455520"/>
                </a:lnTo>
                <a:lnTo>
                  <a:pt x="1109900" y="426778"/>
                </a:lnTo>
                <a:cubicBezTo>
                  <a:pt x="1055455" y="395398"/>
                  <a:pt x="994440" y="379708"/>
                  <a:pt x="926853" y="379708"/>
                </a:cubicBezTo>
                <a:cubicBezTo>
                  <a:pt x="911834" y="379708"/>
                  <a:pt x="895473" y="380111"/>
                  <a:pt x="877772" y="380915"/>
                </a:cubicBezTo>
                <a:cubicBezTo>
                  <a:pt x="860071" y="381720"/>
                  <a:pt x="830301" y="386145"/>
                  <a:pt x="788461" y="394191"/>
                </a:cubicBezTo>
                <a:close/>
                <a:moveTo>
                  <a:pt x="0" y="0"/>
                </a:moveTo>
                <a:lnTo>
                  <a:pt x="530759" y="0"/>
                </a:lnTo>
                <a:lnTo>
                  <a:pt x="488345" y="595342"/>
                </a:lnTo>
                <a:lnTo>
                  <a:pt x="605012" y="653273"/>
                </a:lnTo>
                <a:cubicBezTo>
                  <a:pt x="662944" y="634499"/>
                  <a:pt x="716852" y="625112"/>
                  <a:pt x="766737" y="625112"/>
                </a:cubicBezTo>
                <a:cubicBezTo>
                  <a:pt x="832178" y="625112"/>
                  <a:pt x="880991" y="637717"/>
                  <a:pt x="913175" y="662928"/>
                </a:cubicBezTo>
                <a:cubicBezTo>
                  <a:pt x="945359" y="688139"/>
                  <a:pt x="961451" y="723274"/>
                  <a:pt x="961451" y="768331"/>
                </a:cubicBezTo>
                <a:cubicBezTo>
                  <a:pt x="961451" y="817144"/>
                  <a:pt x="945627" y="854021"/>
                  <a:pt x="913979" y="878964"/>
                </a:cubicBezTo>
                <a:cubicBezTo>
                  <a:pt x="882332" y="903907"/>
                  <a:pt x="837006" y="916378"/>
                  <a:pt x="778002" y="916378"/>
                </a:cubicBezTo>
                <a:cubicBezTo>
                  <a:pt x="735626" y="916378"/>
                  <a:pt x="685070" y="909405"/>
                  <a:pt x="626334" y="895458"/>
                </a:cubicBezTo>
                <a:cubicBezTo>
                  <a:pt x="567598" y="881512"/>
                  <a:pt x="514897" y="863811"/>
                  <a:pt x="468230" y="842355"/>
                </a:cubicBezTo>
                <a:lnTo>
                  <a:pt x="468230" y="1103046"/>
                </a:lnTo>
                <a:cubicBezTo>
                  <a:pt x="489954" y="1113640"/>
                  <a:pt x="513254" y="1122909"/>
                  <a:pt x="538130" y="1130855"/>
                </a:cubicBezTo>
                <a:lnTo>
                  <a:pt x="601144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8" name="Freeform 48">
            <a:extLst>
              <a:ext uri="{FF2B5EF4-FFF2-40B4-BE49-F238E27FC236}">
                <a16:creationId xmlns="" xmlns:a16="http://schemas.microsoft.com/office/drawing/2014/main" id="{FD76DC87-2CE3-4E2F-A43B-E2F1D61CB5EE}"/>
              </a:ext>
            </a:extLst>
          </p:cNvPr>
          <p:cNvSpPr/>
          <p:nvPr/>
        </p:nvSpPr>
        <p:spPr>
          <a:xfrm>
            <a:off x="6296171" y="5293520"/>
            <a:ext cx="859971" cy="859971"/>
          </a:xfrm>
          <a:custGeom>
            <a:avLst/>
            <a:gdLst>
              <a:gd name="connsiteX0" fmla="*/ 888232 w 1146628"/>
              <a:gd name="connsiteY0" fmla="*/ 611434 h 1146628"/>
              <a:gd name="connsiteX1" fmla="*/ 999267 w 1146628"/>
              <a:gd name="connsiteY1" fmla="*/ 754653 h 1146628"/>
              <a:gd name="connsiteX2" fmla="*/ 967485 w 1146628"/>
              <a:gd name="connsiteY2" fmla="*/ 876550 h 1146628"/>
              <a:gd name="connsiteX3" fmla="*/ 885014 w 1146628"/>
              <a:gd name="connsiteY3" fmla="*/ 914769 h 1146628"/>
              <a:gd name="connsiteX4" fmla="*/ 798117 w 1146628"/>
              <a:gd name="connsiteY4" fmla="*/ 865286 h 1146628"/>
              <a:gd name="connsiteX5" fmla="*/ 765128 w 1146628"/>
              <a:gd name="connsiteY5" fmla="*/ 738561 h 1146628"/>
              <a:gd name="connsiteX6" fmla="*/ 799324 w 1146628"/>
              <a:gd name="connsiteY6" fmla="*/ 648446 h 1146628"/>
              <a:gd name="connsiteX7" fmla="*/ 888232 w 1146628"/>
              <a:gd name="connsiteY7" fmla="*/ 611434 h 1146628"/>
              <a:gd name="connsiteX8" fmla="*/ 1058003 w 1146628"/>
              <a:gd name="connsiteY8" fmla="*/ 204305 h 1146628"/>
              <a:gd name="connsiteX9" fmla="*/ 1146628 w 1146628"/>
              <a:gd name="connsiteY9" fmla="*/ 208039 h 1146628"/>
              <a:gd name="connsiteX10" fmla="*/ 1146628 w 1146628"/>
              <a:gd name="connsiteY10" fmla="*/ 407927 h 1146628"/>
              <a:gd name="connsiteX11" fmla="*/ 1116840 w 1146628"/>
              <a:gd name="connsiteY11" fmla="*/ 391275 h 1146628"/>
              <a:gd name="connsiteX12" fmla="*/ 977543 w 1146628"/>
              <a:gd name="connsiteY12" fmla="*/ 366030 h 1146628"/>
              <a:gd name="connsiteX13" fmla="*/ 745013 w 1146628"/>
              <a:gd name="connsiteY13" fmla="*/ 502813 h 1146628"/>
              <a:gd name="connsiteX14" fmla="*/ 735358 w 1146628"/>
              <a:gd name="connsiteY14" fmla="*/ 502813 h 1146628"/>
              <a:gd name="connsiteX15" fmla="*/ 820646 w 1146628"/>
              <a:gd name="connsiteY15" fmla="*/ 274306 h 1146628"/>
              <a:gd name="connsiteX16" fmla="*/ 1058003 w 1146628"/>
              <a:gd name="connsiteY16" fmla="*/ 204305 h 1146628"/>
              <a:gd name="connsiteX17" fmla="*/ 0 w 1146628"/>
              <a:gd name="connsiteY17" fmla="*/ 0 h 1146628"/>
              <a:gd name="connsiteX18" fmla="*/ 794975 w 1146628"/>
              <a:gd name="connsiteY18" fmla="*/ 0 h 1146628"/>
              <a:gd name="connsiteX19" fmla="*/ 726909 w 1146628"/>
              <a:gd name="connsiteY19" fmla="*/ 29706 h 1146628"/>
              <a:gd name="connsiteX20" fmla="*/ 519322 w 1146628"/>
              <a:gd name="connsiteY20" fmla="*/ 254593 h 1146628"/>
              <a:gd name="connsiteX21" fmla="*/ 448919 w 1146628"/>
              <a:gd name="connsiteY21" fmla="*/ 653273 h 1146628"/>
              <a:gd name="connsiteX22" fmla="*/ 566391 w 1146628"/>
              <a:gd name="connsiteY22" fmla="*/ 1031436 h 1146628"/>
              <a:gd name="connsiteX23" fmla="*/ 706593 w 1146628"/>
              <a:gd name="connsiteY23" fmla="*/ 1132816 h 1146628"/>
              <a:gd name="connsiteX24" fmla="*/ 754086 w 1146628"/>
              <a:gd name="connsiteY24" fmla="*/ 1146628 h 1146628"/>
              <a:gd name="connsiteX25" fmla="*/ 0 w 1146628"/>
              <a:gd name="connsiteY25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6628" h="1146628">
                <a:moveTo>
                  <a:pt x="888232" y="611434"/>
                </a:moveTo>
                <a:cubicBezTo>
                  <a:pt x="962255" y="611434"/>
                  <a:pt x="999267" y="659174"/>
                  <a:pt x="999267" y="754653"/>
                </a:cubicBezTo>
                <a:cubicBezTo>
                  <a:pt x="999267" y="810439"/>
                  <a:pt x="988673" y="851071"/>
                  <a:pt x="967485" y="876550"/>
                </a:cubicBezTo>
                <a:cubicBezTo>
                  <a:pt x="946298" y="902029"/>
                  <a:pt x="918807" y="914769"/>
                  <a:pt x="885014" y="914769"/>
                </a:cubicBezTo>
                <a:cubicBezTo>
                  <a:pt x="849075" y="914769"/>
                  <a:pt x="820109" y="898274"/>
                  <a:pt x="798117" y="865286"/>
                </a:cubicBezTo>
                <a:cubicBezTo>
                  <a:pt x="776124" y="832297"/>
                  <a:pt x="765128" y="790055"/>
                  <a:pt x="765128" y="738561"/>
                </a:cubicBezTo>
                <a:cubicBezTo>
                  <a:pt x="765128" y="703158"/>
                  <a:pt x="776526" y="673120"/>
                  <a:pt x="799324" y="648446"/>
                </a:cubicBezTo>
                <a:cubicBezTo>
                  <a:pt x="822121" y="623771"/>
                  <a:pt x="851757" y="611434"/>
                  <a:pt x="888232" y="611434"/>
                </a:cubicBezTo>
                <a:close/>
                <a:moveTo>
                  <a:pt x="1058003" y="204305"/>
                </a:moveTo>
                <a:lnTo>
                  <a:pt x="1146628" y="208039"/>
                </a:lnTo>
                <a:lnTo>
                  <a:pt x="1146628" y="407927"/>
                </a:lnTo>
                <a:lnTo>
                  <a:pt x="1116840" y="391275"/>
                </a:lnTo>
                <a:cubicBezTo>
                  <a:pt x="1076274" y="374445"/>
                  <a:pt x="1029842" y="366030"/>
                  <a:pt x="977543" y="366030"/>
                </a:cubicBezTo>
                <a:cubicBezTo>
                  <a:pt x="870799" y="366030"/>
                  <a:pt x="793289" y="411624"/>
                  <a:pt x="745013" y="502813"/>
                </a:cubicBezTo>
                <a:lnTo>
                  <a:pt x="735358" y="502813"/>
                </a:lnTo>
                <a:cubicBezTo>
                  <a:pt x="740185" y="397142"/>
                  <a:pt x="768615" y="320972"/>
                  <a:pt x="820646" y="274306"/>
                </a:cubicBezTo>
                <a:cubicBezTo>
                  <a:pt x="872676" y="227639"/>
                  <a:pt x="951796" y="204305"/>
                  <a:pt x="1058003" y="204305"/>
                </a:cubicBezTo>
                <a:close/>
                <a:moveTo>
                  <a:pt x="0" y="0"/>
                </a:moveTo>
                <a:lnTo>
                  <a:pt x="794975" y="0"/>
                </a:lnTo>
                <a:lnTo>
                  <a:pt x="726909" y="29706"/>
                </a:lnTo>
                <a:cubicBezTo>
                  <a:pt x="635453" y="77983"/>
                  <a:pt x="566257" y="152945"/>
                  <a:pt x="519322" y="254593"/>
                </a:cubicBezTo>
                <a:cubicBezTo>
                  <a:pt x="472387" y="356241"/>
                  <a:pt x="448919" y="489134"/>
                  <a:pt x="448919" y="653273"/>
                </a:cubicBezTo>
                <a:cubicBezTo>
                  <a:pt x="448919" y="815266"/>
                  <a:pt x="488077" y="941321"/>
                  <a:pt x="566391" y="1031436"/>
                </a:cubicBezTo>
                <a:cubicBezTo>
                  <a:pt x="605549" y="1076494"/>
                  <a:pt x="652283" y="1110287"/>
                  <a:pt x="706593" y="1132816"/>
                </a:cubicBezTo>
                <a:lnTo>
                  <a:pt x="754086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2F7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C37789B-B980-4028-8C51-2DBB7697BBEF}"/>
              </a:ext>
            </a:extLst>
          </p:cNvPr>
          <p:cNvSpPr/>
          <p:nvPr/>
        </p:nvSpPr>
        <p:spPr>
          <a:xfrm>
            <a:off x="310192" y="2602078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Word processing.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1C942D-6E2D-45B0-A963-9A5277954F0A}"/>
              </a:ext>
            </a:extLst>
          </p:cNvPr>
          <p:cNvSpPr/>
          <p:nvPr/>
        </p:nvSpPr>
        <p:spPr>
          <a:xfrm>
            <a:off x="7304728" y="2303505"/>
            <a:ext cx="2357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Operating a telephone switchboard.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04C26D-7627-44EF-8377-F8A1C5DA0997}"/>
              </a:ext>
            </a:extLst>
          </p:cNvPr>
          <p:cNvSpPr/>
          <p:nvPr/>
        </p:nvSpPr>
        <p:spPr>
          <a:xfrm>
            <a:off x="266892" y="5305242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documents.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B26321C-358E-41A9-BD37-6BC17CF9A85E}"/>
              </a:ext>
            </a:extLst>
          </p:cNvPr>
          <p:cNvSpPr/>
          <p:nvPr/>
        </p:nvSpPr>
        <p:spPr>
          <a:xfrm>
            <a:off x="7186921" y="3730713"/>
            <a:ext cx="2675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Distributing incoming mail to departments &amp; other staff.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0E0D91-8348-49C3-AC19-12119580C3F6}"/>
              </a:ext>
            </a:extLst>
          </p:cNvPr>
          <p:cNvSpPr/>
          <p:nvPr/>
        </p:nvSpPr>
        <p:spPr>
          <a:xfrm>
            <a:off x="304143" y="3813953"/>
            <a:ext cx="2293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Dealing with outgoing mail.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11435E4-8F67-42A6-9F1F-ECD8F0BF8C75}"/>
              </a:ext>
            </a:extLst>
          </p:cNvPr>
          <p:cNvSpPr/>
          <p:nvPr/>
        </p:nvSpPr>
        <p:spPr>
          <a:xfrm>
            <a:off x="7273742" y="5322493"/>
            <a:ext cx="2360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Giving </a:t>
            </a:r>
            <a:r>
              <a:rPr lang="en-US" sz="28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basic First Aid.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5211A2-D938-4A2B-BAD6-DE0FE116C9CC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BAC1E2C-EFD6-48C7-97DD-57D0EB6B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46" y="2579178"/>
            <a:ext cx="2839804" cy="29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lowchart: Terminator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ED72763B-FC67-4932-8E55-049109EA7D35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3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0CD8582F-7C91-4D61-8CF1-E3190F741EE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59C10086-7752-4819-9B50-BEB1C9BFD81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1B8A111-F315-4482-86E8-E7BB45A9D714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DC26BA80-ED46-4DF3-913F-C4C692B4C4D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64829ED-EBE4-454D-A1BD-DF2DBAE63B4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2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82618" y="4391618"/>
            <a:ext cx="52912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Reception</a:t>
            </a:r>
            <a:endParaRPr lang="ar-SA" sz="80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26C6609-1E8D-45A2-864B-FAC05D983EDE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Shape 412">
            <a:extLst>
              <a:ext uri="{FF2B5EF4-FFF2-40B4-BE49-F238E27FC236}">
                <a16:creationId xmlns="" xmlns:a16="http://schemas.microsoft.com/office/drawing/2014/main" id="{E98CC83C-33DA-48E5-8C10-EE510781608E}"/>
              </a:ext>
            </a:extLst>
          </p:cNvPr>
          <p:cNvSpPr txBox="1">
            <a:spLocks/>
          </p:cNvSpPr>
          <p:nvPr/>
        </p:nvSpPr>
        <p:spPr>
          <a:xfrm>
            <a:off x="2816323" y="2819392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any 2 duties of the receptionist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221C191C-59CE-463D-B4E0-28FEBB05F09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706058-DEE7-4603-AB0E-0CBC2D26520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EFAD3235-4A55-4311-A7CE-EC4FFEAD9DA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681FBB8-FB0D-49ED-8875-DBC1B57273F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CBA858DB-93A4-43F6-B4BF-3D2D7278CE16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67750" y="1576982"/>
            <a:ext cx="875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The first point of contact that visitors have with a business: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1FE795-E0C1-4B42-B713-829972EFF78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Mail Room.</a:t>
            </a:r>
          </a:p>
        </p:txBody>
      </p:sp>
      <p:sp>
        <p:nvSpPr>
          <p:cNvPr id="25" name="Rectangle: Rounded Corners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Reception.</a:t>
            </a: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Clerk Office Room.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Sales clerk office .</a:t>
            </a: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CC2554DA-C513-4EE6-94BD-2842713E0CBE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0104DDA9-18A1-410D-BAA3-2AF0E95BE252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ADF177EC-C259-4C78-B78B-DC4DF05A0374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CF5681C6-5268-4FDE-A0EE-221D2E6716E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14F8D638-044B-451B-A301-7A1E2242D59D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67750" y="1576982"/>
            <a:ext cx="875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Y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ou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will find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all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following equipment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 </a:t>
            </a: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 area, </a:t>
            </a:r>
            <a:r>
              <a:rPr lang="en-US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except for: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1FE795-E0C1-4B42-B713-829972EFF78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Drinks Facilities.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T.V.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Bed.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Chairs.</a:t>
            </a:r>
          </a:p>
        </p:txBody>
      </p:sp>
      <p:sp>
        <p:nvSpPr>
          <p:cNvPr id="21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64443EEC-09A9-4AA2-8284-410CA7974DC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08EF92B-619A-46CC-8B6D-662D7C4CE2A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FC09C12-1252-47FF-BBF7-5324B62580E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393D5601-3B71-4EA0-B759-BB0FB285298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366AD0D7-712A-4944-AEA7-2142AE483D8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67750" y="1576982"/>
            <a:ext cx="875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The ability to do many duties (jobs) is called: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1FE795-E0C1-4B42-B713-829972EFF78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Typing.</a:t>
            </a:r>
          </a:p>
        </p:txBody>
      </p:sp>
      <p:sp>
        <p:nvSpPr>
          <p:cNvPr id="25" name="Rectangle: Rounded Corners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Multi-tasking.</a:t>
            </a: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Filing.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Greeting Visitor.</a:t>
            </a:r>
          </a:p>
        </p:txBody>
      </p:sp>
      <p:sp>
        <p:nvSpPr>
          <p:cNvPr id="21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AEFC58C-654E-481D-AEE5-516BD851811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57E92DDD-9EC5-4605-93DE-07A3542B8C48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DC54F63-BFC0-4DAF-A2E0-A79D2FD8C18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B44163E3-6CC6-4BA0-ABE9-E41832BE8E86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CB704D00-FC0A-44FB-B271-D52DB4AFA8E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67750" y="1576982"/>
            <a:ext cx="8757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Why the receptionist’s job is important?  It is important because the receptionist ……….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1FE795-E0C1-4B42-B713-829972EFF78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966532" y="3023532"/>
            <a:ext cx="6359683" cy="706137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Has a good knowledge of the business.</a:t>
            </a:r>
          </a:p>
        </p:txBody>
      </p:sp>
      <p:sp>
        <p:nvSpPr>
          <p:cNvPr id="30" name="Rectangle: Rounded Corners 29">
            <a:hlinkClick r:id="rId3" action="ppaction://hlinksldjump"/>
            <a:extLst>
              <a:ext uri="{FF2B5EF4-FFF2-40B4-BE49-F238E27FC236}">
                <a16:creationId xmlns="" xmlns:a16="http://schemas.microsoft.com/office/drawing/2014/main" id="{5C627E07-AC5D-430F-A002-5FE1421C8137}"/>
              </a:ext>
            </a:extLst>
          </p:cNvPr>
          <p:cNvSpPr/>
          <p:nvPr/>
        </p:nvSpPr>
        <p:spPr>
          <a:xfrm>
            <a:off x="1966532" y="3883614"/>
            <a:ext cx="6359683" cy="706137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 Knows what to do in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emergency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1" name="Rectangle: Rounded Corners 30">
            <a:hlinkClick r:id="rId3" action="ppaction://hlinksldjump"/>
            <a:extLst>
              <a:ext uri="{FF2B5EF4-FFF2-40B4-BE49-F238E27FC236}">
                <a16:creationId xmlns="" xmlns:a16="http://schemas.microsoft.com/office/drawing/2014/main" id="{E2F935E6-401D-454C-A848-09C1D0276050}"/>
              </a:ext>
            </a:extLst>
          </p:cNvPr>
          <p:cNvSpPr/>
          <p:nvPr/>
        </p:nvSpPr>
        <p:spPr>
          <a:xfrm>
            <a:off x="1966532" y="4709866"/>
            <a:ext cx="6359683" cy="706137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 Is seated near the main entrance of the office.</a:t>
            </a:r>
          </a:p>
        </p:txBody>
      </p:sp>
      <p:sp>
        <p:nvSpPr>
          <p:cNvPr id="32" name="Rectangle: Rounded Corners 31">
            <a:hlinkClick r:id="rId4" action="ppaction://hlinksldjump"/>
            <a:extLst>
              <a:ext uri="{FF2B5EF4-FFF2-40B4-BE49-F238E27FC236}">
                <a16:creationId xmlns="" xmlns:a16="http://schemas.microsoft.com/office/drawing/2014/main" id="{8DD65914-F338-48B5-BED5-ECD82ADF8C97}"/>
              </a:ext>
            </a:extLst>
          </p:cNvPr>
          <p:cNvSpPr/>
          <p:nvPr/>
        </p:nvSpPr>
        <p:spPr>
          <a:xfrm>
            <a:off x="1966532" y="5569948"/>
            <a:ext cx="6359683" cy="706137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 Provides the first impression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visitors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3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FAA6706-E616-40E3-A748-EBBC0073F21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F061724A-ECD8-44B6-84DE-3BE24EAD4C04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4370DA16-6435-4A4F-8986-F16CD3A5B28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93E4972-A3A2-4310-958B-A7158707871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F949543A-3C23-4211-9D62-4E54FD9A813D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A good receptionist should be able to work with others.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E67359-4311-4A03-91F7-B844DD686757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8EAC6A79-9341-40A3-832C-05291A2E772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F9BCBFB8-B5B9-49D7-88A0-56026AA93F6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D4343F02-DDBC-4D5F-BB99-58D5DA3E52C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41BBF65F-5C08-4C8E-A87C-44EE4E7691B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FD697B96-24DF-45F5-8128-59AFE6A5AE2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There are a number of good and bad qualities in the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picture below.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Place a tick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 for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good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receptionist qualities: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E67359-4311-4A03-91F7-B844DD686757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EAC6A79-9341-40A3-832C-05291A2E7729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F9BCBFB8-B5B9-49D7-88A0-56026AA93F63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D4343F02-DDBC-4D5F-BB99-58D5DA3E52CB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1BBF65F-5C08-4C8E-A87C-44EE4E7691B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FD697B96-24DF-45F5-8128-59AFE6A5AE2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ammer Admin Transparent &amp; PNG Clipart Free Download - YAWD">
            <a:extLst>
              <a:ext uri="{FF2B5EF4-FFF2-40B4-BE49-F238E27FC236}">
                <a16:creationId xmlns="" xmlns:a16="http://schemas.microsoft.com/office/drawing/2014/main" id="{02338AFC-2EB9-4593-AFDB-9A0718BB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78" y="2526824"/>
            <a:ext cx="5102026" cy="39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Terminator 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1927844-4786-4EE1-A388-A37370BC152B}"/>
              </a:ext>
            </a:extLst>
          </p:cNvPr>
          <p:cNvSpPr/>
          <p:nvPr/>
        </p:nvSpPr>
        <p:spPr>
          <a:xfrm>
            <a:off x="7384211" y="5739518"/>
            <a:ext cx="2053087" cy="591755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C3EC53-146D-4556-9241-8525EFF1FCBA}"/>
              </a:ext>
            </a:extLst>
          </p:cNvPr>
          <p:cNvSpPr/>
          <p:nvPr/>
        </p:nvSpPr>
        <p:spPr>
          <a:xfrm>
            <a:off x="1589200" y="2459174"/>
            <a:ext cx="12363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Polite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705E0FE-3BA1-419C-AC6D-2EBF75AF03E4}"/>
              </a:ext>
            </a:extLst>
          </p:cNvPr>
          <p:cNvSpPr/>
          <p:nvPr/>
        </p:nvSpPr>
        <p:spPr>
          <a:xfrm>
            <a:off x="1030423" y="3247069"/>
            <a:ext cx="19325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Not helpful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2ACD139-41FC-4991-9FC5-21ACDFE57C53}"/>
              </a:ext>
            </a:extLst>
          </p:cNvPr>
          <p:cNvSpPr/>
          <p:nvPr/>
        </p:nvSpPr>
        <p:spPr>
          <a:xfrm>
            <a:off x="434236" y="4127145"/>
            <a:ext cx="23099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Well Informed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2908B77-E58D-4762-99F9-51191F318E81}"/>
              </a:ext>
            </a:extLst>
          </p:cNvPr>
          <p:cNvSpPr/>
          <p:nvPr/>
        </p:nvSpPr>
        <p:spPr>
          <a:xfrm>
            <a:off x="1127930" y="5137220"/>
            <a:ext cx="1417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Honest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3BDA0AE-EA27-4671-991F-DB07D300BFF4}"/>
              </a:ext>
            </a:extLst>
          </p:cNvPr>
          <p:cNvSpPr/>
          <p:nvPr/>
        </p:nvSpPr>
        <p:spPr>
          <a:xfrm>
            <a:off x="1353544" y="5908655"/>
            <a:ext cx="24529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Unenthusiastic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6A4DCBF-B3E6-4D80-B3F0-F6650632A368}"/>
              </a:ext>
            </a:extLst>
          </p:cNvPr>
          <p:cNvSpPr/>
          <p:nvPr/>
        </p:nvSpPr>
        <p:spPr>
          <a:xfrm>
            <a:off x="6109695" y="2472212"/>
            <a:ext cx="21579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Not friendly </a:t>
            </a:r>
            <a:r>
              <a:rPr lang="en-US" sz="240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293A8B3-0540-4FD2-B84B-614F112AF957}"/>
              </a:ext>
            </a:extLst>
          </p:cNvPr>
          <p:cNvSpPr/>
          <p:nvPr/>
        </p:nvSpPr>
        <p:spPr>
          <a:xfrm>
            <a:off x="6596795" y="3247069"/>
            <a:ext cx="18139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Impatient </a:t>
            </a:r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A6D38D6-F08B-4C07-BB41-1DF1D30FEA31}"/>
              </a:ext>
            </a:extLst>
          </p:cNvPr>
          <p:cNvSpPr/>
          <p:nvPr/>
        </p:nvSpPr>
        <p:spPr>
          <a:xfrm>
            <a:off x="6328051" y="3968132"/>
            <a:ext cx="2928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Good Communication Skills</a:t>
            </a:r>
            <a:endParaRPr lang="en-US" sz="20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4AC732-1598-4C0A-80F2-76E92B4E569F}"/>
              </a:ext>
            </a:extLst>
          </p:cNvPr>
          <p:cNvSpPr/>
          <p:nvPr/>
        </p:nvSpPr>
        <p:spPr>
          <a:xfrm>
            <a:off x="8866056" y="397654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</a:t>
            </a:r>
            <a:endParaRPr lang="ar-SA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A8C4D77-D390-4DE8-A948-323A75931258}"/>
              </a:ext>
            </a:extLst>
          </p:cNvPr>
          <p:cNvSpPr/>
          <p:nvPr/>
        </p:nvSpPr>
        <p:spPr>
          <a:xfrm>
            <a:off x="5754577" y="5901400"/>
            <a:ext cx="13404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Smart </a:t>
            </a:r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62A427E-AE90-40FE-830D-14FC32AC36E9}"/>
              </a:ext>
            </a:extLst>
          </p:cNvPr>
          <p:cNvSpPr/>
          <p:nvPr/>
        </p:nvSpPr>
        <p:spPr>
          <a:xfrm>
            <a:off x="6539962" y="5129965"/>
            <a:ext cx="1852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Organized </a:t>
            </a:r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3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412559" y="290963"/>
            <a:ext cx="821018" cy="906086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=""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=""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=""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=""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=""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=""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=""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page 25-27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=""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B08BB27-DAB7-4424-B995-AF641604815C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EF9C7DD-64F7-44B7-A619-95F9608D52C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7E5183-DD45-40F5-952E-DBC714A2567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4704CE0F-A9D5-4FC0-AAB8-D3774FCBF50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A206DCCA-C3DD-4E26-9EB0-9C3A4DB156CA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C900BFC1-8F85-4B3C-B7FC-8366C8DEFB52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03C216-9A0D-445F-9122-4C1110BDEB7E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016DD9-18C8-4399-8EF4-7EB5DE750AB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25562ED-C647-42EA-8218-C83F4D72F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A30CBC-F583-474C-AC7C-5FD8F801DDEB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6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DE8860-E7CD-423B-A2BC-532C4BB304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0" y="-181895"/>
            <a:ext cx="7082250" cy="4968815"/>
          </a:xfrm>
          <a:prstGeom prst="rect">
            <a:avLst/>
          </a:prstGeom>
          <a:ln w="76200">
            <a:noFill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86264" y="3550920"/>
            <a:ext cx="9164416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The Importance of Reception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1861467" y="4644420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Reception Area.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Qualities &amp; Skills of a good receptionist.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Receptionist Duties.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177473-69E3-49F8-A721-DA1C57CCE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097747-7082-4462-BD81-614E1073243B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19-25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D0E0ACF-C18E-4162-87A1-321F76C46AA1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="" xmlns:a16="http://schemas.microsoft.com/office/drawing/2014/main" id="{A24C1F8C-FDC3-4522-BBBE-197834086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64FA9A-3DA4-47CB-BC64-E880B31A3B08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4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016DD9-18C8-4399-8EF4-7EB5DE750AB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25562ED-C647-42EA-8218-C83F4D72F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84346F-6B7C-4359-A878-F75E024FED14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5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D0E0ACF-C18E-4162-87A1-321F76C46AA1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="" xmlns:a16="http://schemas.microsoft.com/office/drawing/2014/main" id="{A24C1F8C-FDC3-4522-BBBE-197834086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F2D734-54DB-4E83-8242-649295369667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016DD9-18C8-4399-8EF4-7EB5DE750AB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25562ED-C647-42EA-8218-C83F4D72F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906922-67B2-4EC2-84CC-73599D440A2B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8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D0E0ACF-C18E-4162-87A1-321F76C46AA1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="" xmlns:a16="http://schemas.microsoft.com/office/drawing/2014/main" id="{A24C1F8C-FDC3-4522-BBBE-197834086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E1023D-2B57-4DFB-8394-38567317C803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5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016DD9-18C8-4399-8EF4-7EB5DE750AB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25562ED-C647-42EA-8218-C83F4D72F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BBC900-6DDE-4C35-AD0E-124057B1AC9C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0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D0E0ACF-C18E-4162-87A1-321F76C46AA1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="" xmlns:a16="http://schemas.microsoft.com/office/drawing/2014/main" id="{A24C1F8C-FDC3-4522-BBBE-197834086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6A117-008F-4BEB-BB67-F0DC68D3CD7B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2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016DD9-18C8-4399-8EF4-7EB5DE750AB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25562ED-C647-42EA-8218-C83F4D72F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BBC900-6DDE-4C35-AD0E-124057B1AC9C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6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D0E0ACF-C18E-4162-87A1-321F76C46AA1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6" name="صورة 4">
            <a:extLst>
              <a:ext uri="{FF2B5EF4-FFF2-40B4-BE49-F238E27FC236}">
                <a16:creationId xmlns="" xmlns:a16="http://schemas.microsoft.com/office/drawing/2014/main" id="{A24C1F8C-FDC3-4522-BBBE-197834086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6A117-008F-4BEB-BB67-F0DC68D3CD7B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7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399" y="1445619"/>
            <a:ext cx="11890075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There are a number of good and bad qualities in the below picture.  Place a tick </a:t>
            </a:r>
            <a:r>
              <a:rPr lang="en-US" sz="28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 </a:t>
            </a:r>
            <a:r>
              <a:rPr lang="en-US" sz="28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for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good receptionist qualities: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E67359-4311-4A03-91F7-B844DD686757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Hammer Admin Transparent &amp; PNG Clipart Free Download - YAWD">
            <a:extLst>
              <a:ext uri="{FF2B5EF4-FFF2-40B4-BE49-F238E27FC236}">
                <a16:creationId xmlns="" xmlns:a16="http://schemas.microsoft.com/office/drawing/2014/main" id="{02338AFC-2EB9-4593-AFDB-9A0718BB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24" y="2518198"/>
            <a:ext cx="5102026" cy="39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C3EC53-146D-4556-9241-8525EFF1FCBA}"/>
              </a:ext>
            </a:extLst>
          </p:cNvPr>
          <p:cNvSpPr/>
          <p:nvPr/>
        </p:nvSpPr>
        <p:spPr>
          <a:xfrm>
            <a:off x="3107446" y="2450548"/>
            <a:ext cx="12363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 Polite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705E0FE-3BA1-419C-AC6D-2EBF75AF03E4}"/>
              </a:ext>
            </a:extLst>
          </p:cNvPr>
          <p:cNvSpPr/>
          <p:nvPr/>
        </p:nvSpPr>
        <p:spPr>
          <a:xfrm>
            <a:off x="2548669" y="3238443"/>
            <a:ext cx="19325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Not helpful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2ACD139-41FC-4991-9FC5-21ACDFE57C53}"/>
              </a:ext>
            </a:extLst>
          </p:cNvPr>
          <p:cNvSpPr/>
          <p:nvPr/>
        </p:nvSpPr>
        <p:spPr>
          <a:xfrm>
            <a:off x="1952482" y="4118519"/>
            <a:ext cx="23099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</a:t>
            </a:r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Well Informed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2908B77-E58D-4762-99F9-51191F318E81}"/>
              </a:ext>
            </a:extLst>
          </p:cNvPr>
          <p:cNvSpPr/>
          <p:nvPr/>
        </p:nvSpPr>
        <p:spPr>
          <a:xfrm>
            <a:off x="2646176" y="5128594"/>
            <a:ext cx="1417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</a:t>
            </a:r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 Honest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3BDA0AE-EA27-4671-991F-DB07D300BFF4}"/>
              </a:ext>
            </a:extLst>
          </p:cNvPr>
          <p:cNvSpPr/>
          <p:nvPr/>
        </p:nvSpPr>
        <p:spPr>
          <a:xfrm>
            <a:off x="2871790" y="5900029"/>
            <a:ext cx="24529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Unenthusiastic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6A4DCBF-B3E6-4D80-B3F0-F6650632A368}"/>
              </a:ext>
            </a:extLst>
          </p:cNvPr>
          <p:cNvSpPr/>
          <p:nvPr/>
        </p:nvSpPr>
        <p:spPr>
          <a:xfrm>
            <a:off x="7627941" y="2463586"/>
            <a:ext cx="21579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Not friendly </a:t>
            </a:r>
            <a:r>
              <a:rPr lang="en-US" sz="240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293A8B3-0540-4FD2-B84B-614F112AF957}"/>
              </a:ext>
            </a:extLst>
          </p:cNvPr>
          <p:cNvSpPr/>
          <p:nvPr/>
        </p:nvSpPr>
        <p:spPr>
          <a:xfrm>
            <a:off x="8115041" y="3238443"/>
            <a:ext cx="18139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Impatient </a:t>
            </a:r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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A6D38D6-F08B-4C07-BB41-1DF1D30FEA31}"/>
              </a:ext>
            </a:extLst>
          </p:cNvPr>
          <p:cNvSpPr/>
          <p:nvPr/>
        </p:nvSpPr>
        <p:spPr>
          <a:xfrm>
            <a:off x="7846297" y="3959506"/>
            <a:ext cx="2928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Good Communication Skills</a:t>
            </a:r>
            <a:endParaRPr lang="en-US" sz="20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4AC732-1598-4C0A-80F2-76E92B4E569F}"/>
              </a:ext>
            </a:extLst>
          </p:cNvPr>
          <p:cNvSpPr/>
          <p:nvPr/>
        </p:nvSpPr>
        <p:spPr>
          <a:xfrm>
            <a:off x="10384302" y="396791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</a:t>
            </a:r>
            <a:endParaRPr lang="ar-SA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A8C4D77-D390-4DE8-A948-323A75931258}"/>
              </a:ext>
            </a:extLst>
          </p:cNvPr>
          <p:cNvSpPr/>
          <p:nvPr/>
        </p:nvSpPr>
        <p:spPr>
          <a:xfrm>
            <a:off x="7272823" y="5892774"/>
            <a:ext cx="13404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Smart </a:t>
            </a:r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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62A427E-AE90-40FE-830D-14FC32AC36E9}"/>
              </a:ext>
            </a:extLst>
          </p:cNvPr>
          <p:cNvSpPr/>
          <p:nvPr/>
        </p:nvSpPr>
        <p:spPr>
          <a:xfrm>
            <a:off x="8058208" y="5121339"/>
            <a:ext cx="1852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Organized </a:t>
            </a:r>
            <a:r>
              <a:rPr lang="en-US" sz="240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 </a:t>
            </a:r>
            <a:endParaRPr lang="en-US" sz="2400" b="0" cap="none" spc="0" dirty="0">
              <a:ln w="0"/>
              <a:solidFill>
                <a:srgbClr val="3F53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owchart: Terminator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DF9DED6-961B-4D16-A4FF-B146605D2656}"/>
              </a:ext>
            </a:extLst>
          </p:cNvPr>
          <p:cNvSpPr/>
          <p:nvPr/>
        </p:nvSpPr>
        <p:spPr>
          <a:xfrm>
            <a:off x="287071" y="5667730"/>
            <a:ext cx="1273329" cy="614072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38" name="Google Shape;606;p37">
            <a:extLst>
              <a:ext uri="{FF2B5EF4-FFF2-40B4-BE49-F238E27FC236}">
                <a16:creationId xmlns="" xmlns:a16="http://schemas.microsoft.com/office/drawing/2014/main" id="{635B9EE9-1BE5-4549-8BCF-E7F47BABBF15}"/>
              </a:ext>
            </a:extLst>
          </p:cNvPr>
          <p:cNvGrpSpPr/>
          <p:nvPr/>
        </p:nvGrpSpPr>
        <p:grpSpPr>
          <a:xfrm>
            <a:off x="412559" y="290963"/>
            <a:ext cx="821018" cy="906086"/>
            <a:chOff x="1923675" y="1633650"/>
            <a:chExt cx="436000" cy="435975"/>
          </a:xfrm>
        </p:grpSpPr>
        <p:sp>
          <p:nvSpPr>
            <p:cNvPr id="39" name="Google Shape;607;p37">
              <a:extLst>
                <a:ext uri="{FF2B5EF4-FFF2-40B4-BE49-F238E27FC236}">
                  <a16:creationId xmlns="" xmlns:a16="http://schemas.microsoft.com/office/drawing/2014/main" id="{39435CE4-3B24-4C6A-9A4E-E3921AD26880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608;p37">
              <a:extLst>
                <a:ext uri="{FF2B5EF4-FFF2-40B4-BE49-F238E27FC236}">
                  <a16:creationId xmlns="" xmlns:a16="http://schemas.microsoft.com/office/drawing/2014/main" id="{B1500A14-CBCF-4B66-8EDA-4D762C395CD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609;p37">
              <a:extLst>
                <a:ext uri="{FF2B5EF4-FFF2-40B4-BE49-F238E27FC236}">
                  <a16:creationId xmlns="" xmlns:a16="http://schemas.microsoft.com/office/drawing/2014/main" id="{4B193576-1360-44F2-B724-21F2F530540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610;p37">
              <a:extLst>
                <a:ext uri="{FF2B5EF4-FFF2-40B4-BE49-F238E27FC236}">
                  <a16:creationId xmlns="" xmlns:a16="http://schemas.microsoft.com/office/drawing/2014/main" id="{87BF279F-911C-4C95-A4CF-3015A9AA43ED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611;p37">
              <a:extLst>
                <a:ext uri="{FF2B5EF4-FFF2-40B4-BE49-F238E27FC236}">
                  <a16:creationId xmlns="" xmlns:a16="http://schemas.microsoft.com/office/drawing/2014/main" id="{E4A40131-4CDA-4D6F-B678-2129A83A1714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612;p37">
              <a:extLst>
                <a:ext uri="{FF2B5EF4-FFF2-40B4-BE49-F238E27FC236}">
                  <a16:creationId xmlns="" xmlns:a16="http://schemas.microsoft.com/office/drawing/2014/main" id="{3FC1F195-D5D2-4961-BFB7-9D730622C7C9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093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</a:t>
            </a:r>
            <a:r>
              <a:rPr lang="en-US" sz="44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students </a:t>
            </a:r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should be able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Describe the reception area.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Discuss the qualities &amp; business skills of a good receptionist.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Match the picture with the correct receptionist duty.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CFE1C69-2662-4DB0-8735-9A5100D91083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does the above picture represent?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Where did you see this area before?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Why do you think the reception area is important?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FE341B-E4B4-4ABE-8BE5-A322D5832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02" y="1525797"/>
            <a:ext cx="5497278" cy="3298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F20C848-0F11-4216-9C5D-9852B3D80380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D7245EF8-7DF5-4ED0-910C-6B18D4465EA8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ED6B157F-113B-4E41-B33E-3C913A6AA4D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B6C2F668-8A05-42D8-B086-2EF6D1E11BF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045029F3-E711-4E07-8F71-2854F15ED78E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Provides the first impression to outsiders.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Reflects the image of the business.</a:t>
            </a: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Visitors may pass through doors in the office for security.</a:t>
            </a: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is in a separate room, 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not in the reception &amp; waiting room.</a:t>
            </a:r>
          </a:p>
          <a:p>
            <a:endParaRPr lang="en-US" sz="2800" b="1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3200" b="1" u="sng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People visit an office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1431925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attend a meeting.</a:t>
            </a:r>
          </a:p>
          <a:p>
            <a:pPr marL="1431925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apply for a job.</a:t>
            </a:r>
          </a:p>
          <a:p>
            <a:pPr marL="1431925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Family visit to an employee.</a:t>
            </a:r>
          </a:p>
          <a:p>
            <a:pPr marL="1431925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customer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has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complaint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431925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Contract agreement with suppliers.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Reception Area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3F21365-6DA4-418A-97BD-55D4E688B920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639124-7F97-43B3-B213-50F2DAF79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94" y="3469086"/>
            <a:ext cx="3646679" cy="2432306"/>
          </a:xfrm>
          <a:prstGeom prst="rect">
            <a:avLst/>
          </a:prstGeom>
        </p:spPr>
      </p:pic>
      <p:sp>
        <p:nvSpPr>
          <p:cNvPr id="51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77B4809-0497-4FF7-838D-4979D50C18A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5419ABC5-D73E-4D9A-A5B2-6CBBA349FE8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2F8159C0-F538-44E9-8B13-0954F6482157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C9729EBD-9B6D-4F79-8E8A-66524BE38D8E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4DB0F28E-BD90-4AB1-B00E-F10CC24501F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Reception Area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01A0C1-89BF-41C3-8459-BA3530766340}"/>
              </a:ext>
            </a:extLst>
          </p:cNvPr>
          <p:cNvSpPr/>
          <p:nvPr/>
        </p:nvSpPr>
        <p:spPr>
          <a:xfrm>
            <a:off x="3455250" y="4734889"/>
            <a:ext cx="57688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96938"/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people visiting the company.</a:t>
            </a:r>
          </a:p>
        </p:txBody>
      </p: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60" name="Google Shape;425;p27">
            <a:extLst>
              <a:ext uri="{FF2B5EF4-FFF2-40B4-BE49-F238E27FC236}">
                <a16:creationId xmlns="" xmlns:a16="http://schemas.microsoft.com/office/drawing/2014/main" id="{064FDB23-1223-455D-B429-02C1CBBC6800}"/>
              </a:ext>
            </a:extLst>
          </p:cNvPr>
          <p:cNvGrpSpPr/>
          <p:nvPr/>
        </p:nvGrpSpPr>
        <p:grpSpPr>
          <a:xfrm rot="10800000">
            <a:off x="225754" y="4510716"/>
            <a:ext cx="4253718" cy="866227"/>
            <a:chOff x="185742" y="1697030"/>
            <a:chExt cx="5165699" cy="1658130"/>
          </a:xfrm>
        </p:grpSpPr>
        <p:sp>
          <p:nvSpPr>
            <p:cNvPr id="61" name="Google Shape;426;p27">
              <a:extLst>
                <a:ext uri="{FF2B5EF4-FFF2-40B4-BE49-F238E27FC236}">
                  <a16:creationId xmlns="" xmlns:a16="http://schemas.microsoft.com/office/drawing/2014/main" id="{84707ACE-BDE7-4822-9151-1712215370E1}"/>
                </a:ext>
              </a:extLst>
            </p:cNvPr>
            <p:cNvSpPr/>
            <p:nvPr/>
          </p:nvSpPr>
          <p:spPr>
            <a:xfrm rot="10800000" flipH="1">
              <a:off x="1426312" y="1697030"/>
              <a:ext cx="2873266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" name="Google Shape;427;p27">
              <a:extLst>
                <a:ext uri="{FF2B5EF4-FFF2-40B4-BE49-F238E27FC236}">
                  <a16:creationId xmlns="" xmlns:a16="http://schemas.microsoft.com/office/drawing/2014/main" id="{3ADD89FC-B626-49C1-8360-AAAD3A1A6E68}"/>
                </a:ext>
              </a:extLst>
            </p:cNvPr>
            <p:cNvSpPr/>
            <p:nvPr/>
          </p:nvSpPr>
          <p:spPr>
            <a:xfrm rot="10800000" flipH="1">
              <a:off x="4299586" y="1697043"/>
              <a:ext cx="1051855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3" name="Google Shape;428;p27">
              <a:extLst>
                <a:ext uri="{FF2B5EF4-FFF2-40B4-BE49-F238E27FC236}">
                  <a16:creationId xmlns="" xmlns:a16="http://schemas.microsoft.com/office/drawing/2014/main" id="{D5547FE3-91E5-4AF4-98F9-41878275FBC7}"/>
                </a:ext>
              </a:extLst>
            </p:cNvPr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4" name="Google Shape;429;p27">
              <a:extLst>
                <a:ext uri="{FF2B5EF4-FFF2-40B4-BE49-F238E27FC236}">
                  <a16:creationId xmlns="" xmlns:a16="http://schemas.microsoft.com/office/drawing/2014/main" id="{F90DE2B4-6F3A-445C-BF79-AE4A96610864}"/>
                </a:ext>
              </a:extLst>
            </p:cNvPr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2AE5749-E5C4-4C26-9300-2D18634BE789}"/>
              </a:ext>
            </a:extLst>
          </p:cNvPr>
          <p:cNvSpPr/>
          <p:nvPr/>
        </p:nvSpPr>
        <p:spPr>
          <a:xfrm>
            <a:off x="3455249" y="1943647"/>
            <a:ext cx="576880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96938"/>
            <a:r>
              <a:rPr lang="en-US" sz="3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first point of contact </a:t>
            </a:r>
            <a:r>
              <a:rPr lang="en-US" sz="32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</a:t>
            </a:r>
            <a:r>
              <a:rPr lang="en-US" sz="3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company.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D0AA2A27-5996-432A-AB6F-9719898251EA}"/>
              </a:ext>
            </a:extLst>
          </p:cNvPr>
          <p:cNvSpPr/>
          <p:nvPr/>
        </p:nvSpPr>
        <p:spPr>
          <a:xfrm>
            <a:off x="1603705" y="4763356"/>
            <a:ext cx="1456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Visitors</a:t>
            </a:r>
            <a:endParaRPr lang="ar-S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751E26-4670-457B-92BA-31150DE842E4}"/>
              </a:ext>
            </a:extLst>
          </p:cNvPr>
          <p:cNvSpPr/>
          <p:nvPr/>
        </p:nvSpPr>
        <p:spPr>
          <a:xfrm>
            <a:off x="3455249" y="3272913"/>
            <a:ext cx="57688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96938"/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person who works in the reception area.</a:t>
            </a:r>
          </a:p>
        </p:txBody>
      </p:sp>
      <p:grpSp>
        <p:nvGrpSpPr>
          <p:cNvPr id="27" name="Google Shape;425;p27">
            <a:extLst>
              <a:ext uri="{FF2B5EF4-FFF2-40B4-BE49-F238E27FC236}">
                <a16:creationId xmlns="" xmlns:a16="http://schemas.microsoft.com/office/drawing/2014/main" id="{DD79CA9F-CA01-4B77-B971-F6BE77C57156}"/>
              </a:ext>
            </a:extLst>
          </p:cNvPr>
          <p:cNvGrpSpPr/>
          <p:nvPr/>
        </p:nvGrpSpPr>
        <p:grpSpPr>
          <a:xfrm rot="10800000">
            <a:off x="225759" y="1719541"/>
            <a:ext cx="4253718" cy="866227"/>
            <a:chOff x="185742" y="1697030"/>
            <a:chExt cx="5165699" cy="1658130"/>
          </a:xfrm>
        </p:grpSpPr>
        <p:sp>
          <p:nvSpPr>
            <p:cNvPr id="28" name="Google Shape;426;p27">
              <a:extLst>
                <a:ext uri="{FF2B5EF4-FFF2-40B4-BE49-F238E27FC236}">
                  <a16:creationId xmlns="" xmlns:a16="http://schemas.microsoft.com/office/drawing/2014/main" id="{744F230F-88C3-4637-A7B4-DB4242C330C5}"/>
                </a:ext>
              </a:extLst>
            </p:cNvPr>
            <p:cNvSpPr/>
            <p:nvPr/>
          </p:nvSpPr>
          <p:spPr>
            <a:xfrm rot="10800000" flipH="1">
              <a:off x="1426312" y="1697030"/>
              <a:ext cx="2873266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" name="Google Shape;427;p27">
              <a:extLst>
                <a:ext uri="{FF2B5EF4-FFF2-40B4-BE49-F238E27FC236}">
                  <a16:creationId xmlns="" xmlns:a16="http://schemas.microsoft.com/office/drawing/2014/main" id="{15AE591E-E2FC-4B84-9436-07A6CDE9F039}"/>
                </a:ext>
              </a:extLst>
            </p:cNvPr>
            <p:cNvSpPr/>
            <p:nvPr/>
          </p:nvSpPr>
          <p:spPr>
            <a:xfrm rot="10800000" flipH="1">
              <a:off x="4299586" y="1697043"/>
              <a:ext cx="1051855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2" name="Google Shape;428;p27">
              <a:extLst>
                <a:ext uri="{FF2B5EF4-FFF2-40B4-BE49-F238E27FC236}">
                  <a16:creationId xmlns="" xmlns:a16="http://schemas.microsoft.com/office/drawing/2014/main" id="{EE549A2A-3392-48B6-AF6A-4EFD38F684C0}"/>
                </a:ext>
              </a:extLst>
            </p:cNvPr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" name="Google Shape;429;p27">
              <a:extLst>
                <a:ext uri="{FF2B5EF4-FFF2-40B4-BE49-F238E27FC236}">
                  <a16:creationId xmlns="" xmlns:a16="http://schemas.microsoft.com/office/drawing/2014/main" id="{C48891C9-C64E-43FF-B236-C8D2170FE454}"/>
                </a:ext>
              </a:extLst>
            </p:cNvPr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37090C1-6551-4DAA-ABA9-C459EDFAE955}"/>
              </a:ext>
            </a:extLst>
          </p:cNvPr>
          <p:cNvSpPr/>
          <p:nvPr/>
        </p:nvSpPr>
        <p:spPr>
          <a:xfrm>
            <a:off x="937661" y="1972181"/>
            <a:ext cx="27885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Reception Area</a:t>
            </a:r>
            <a:endParaRPr lang="ar-S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54" name="Google Shape;425;p27">
            <a:extLst>
              <a:ext uri="{FF2B5EF4-FFF2-40B4-BE49-F238E27FC236}">
                <a16:creationId xmlns="" xmlns:a16="http://schemas.microsoft.com/office/drawing/2014/main" id="{33CDC88B-0F2A-4063-9D1F-427080DB8A2F}"/>
              </a:ext>
            </a:extLst>
          </p:cNvPr>
          <p:cNvGrpSpPr/>
          <p:nvPr/>
        </p:nvGrpSpPr>
        <p:grpSpPr>
          <a:xfrm rot="10800000">
            <a:off x="225749" y="3053482"/>
            <a:ext cx="4253718" cy="866227"/>
            <a:chOff x="185742" y="1697030"/>
            <a:chExt cx="5165699" cy="1658130"/>
          </a:xfrm>
        </p:grpSpPr>
        <p:sp>
          <p:nvSpPr>
            <p:cNvPr id="55" name="Google Shape;426;p27">
              <a:extLst>
                <a:ext uri="{FF2B5EF4-FFF2-40B4-BE49-F238E27FC236}">
                  <a16:creationId xmlns="" xmlns:a16="http://schemas.microsoft.com/office/drawing/2014/main" id="{684DB6B1-37C9-4508-AC66-77ECF64D6B2C}"/>
                </a:ext>
              </a:extLst>
            </p:cNvPr>
            <p:cNvSpPr/>
            <p:nvPr/>
          </p:nvSpPr>
          <p:spPr>
            <a:xfrm rot="10800000" flipH="1">
              <a:off x="1426312" y="1697030"/>
              <a:ext cx="2873266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" name="Google Shape;427;p27">
              <a:extLst>
                <a:ext uri="{FF2B5EF4-FFF2-40B4-BE49-F238E27FC236}">
                  <a16:creationId xmlns="" xmlns:a16="http://schemas.microsoft.com/office/drawing/2014/main" id="{C0D77BEF-9564-4C6A-ACE3-8726EC4CDDC8}"/>
                </a:ext>
              </a:extLst>
            </p:cNvPr>
            <p:cNvSpPr/>
            <p:nvPr/>
          </p:nvSpPr>
          <p:spPr>
            <a:xfrm rot="10800000" flipH="1">
              <a:off x="4299586" y="1697043"/>
              <a:ext cx="1051855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7" name="Google Shape;428;p27">
              <a:extLst>
                <a:ext uri="{FF2B5EF4-FFF2-40B4-BE49-F238E27FC236}">
                  <a16:creationId xmlns="" xmlns:a16="http://schemas.microsoft.com/office/drawing/2014/main" id="{5DF37ECA-B79E-475E-AA9B-78FD5229172D}"/>
                </a:ext>
              </a:extLst>
            </p:cNvPr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8" name="Google Shape;429;p27">
              <a:extLst>
                <a:ext uri="{FF2B5EF4-FFF2-40B4-BE49-F238E27FC236}">
                  <a16:creationId xmlns="" xmlns:a16="http://schemas.microsoft.com/office/drawing/2014/main" id="{4D416876-DB8B-4B31-BDA7-ECA392353B90}"/>
                </a:ext>
              </a:extLst>
            </p:cNvPr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1D7D186-4449-4607-8D42-DFB2262338F5}"/>
              </a:ext>
            </a:extLst>
          </p:cNvPr>
          <p:cNvSpPr/>
          <p:nvPr/>
        </p:nvSpPr>
        <p:spPr>
          <a:xfrm>
            <a:off x="1182110" y="3306122"/>
            <a:ext cx="2299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Receptionist</a:t>
            </a:r>
            <a:endParaRPr lang="ar-S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884906D-B96F-46D2-9E69-ACAED18D0E61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D8C6D24A-3ED0-4280-9187-063043E27E1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28515841-2C90-4B37-9C7A-55832EB083C7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1DD05A-B97F-499E-9FE2-E1A286AC7AB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97C6A83-AAD2-4F0D-A156-30E2FB332112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D96924DD-8E40-414A-93FE-50504B4AD406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5" grpId="0"/>
      <p:bldP spid="7" grpId="0" animBg="1"/>
      <p:bldP spid="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receptionist's special equipment and materials are likely to include: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65225" lvl="0" indent="-268288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appointments or visitors book.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65225" lvl="0" indent="-268288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Reference material and a reference book.</a:t>
            </a:r>
          </a:p>
          <a:p>
            <a:pPr marL="1165225" lvl="0" indent="-268288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computer terminal.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65225" lvl="0" indent="-268288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telephone and fax machine.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65225" lvl="0" indent="-268288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Relevant security items ,such as visitors badges, car park passes and keys or ID permits for specific access points.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65225" lvl="0" indent="-268288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Various stationery.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27670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Reception Area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884906D-B96F-46D2-9E69-ACAED18D0E61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EBDA97-D405-4664-9AEB-D542E8ACE3C7}"/>
              </a:ext>
            </a:extLst>
          </p:cNvPr>
          <p:cNvSpPr/>
          <p:nvPr/>
        </p:nvSpPr>
        <p:spPr>
          <a:xfrm>
            <a:off x="146939" y="1485821"/>
            <a:ext cx="5764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Equipment &amp; Materials: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21A21B-94E2-4505-A8E3-8FD5EA846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70" y="2923624"/>
            <a:ext cx="1756913" cy="1756913"/>
          </a:xfrm>
          <a:prstGeom prst="rect">
            <a:avLst/>
          </a:prstGeom>
        </p:spPr>
      </p:pic>
      <p:sp>
        <p:nvSpPr>
          <p:cNvPr id="66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42A22F0-20F6-4931-AD1C-F33D07D8CC7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5D0F4EC-EA6D-4B76-8FF1-CD42E5195A7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B6792C64-918D-4122-A4C9-4388F5D7A64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A6CCA00-F03B-41FA-9A82-C9360C07416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59E8FCEF-097F-46A3-9F15-02ADB235274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Reception Area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884906D-B96F-46D2-9E69-ACAED18D0E61}"/>
              </a:ext>
            </a:extLst>
          </p:cNvPr>
          <p:cNvSpPr txBox="1"/>
          <p:nvPr/>
        </p:nvSpPr>
        <p:spPr>
          <a:xfrm>
            <a:off x="1233577" y="6510703"/>
            <a:ext cx="7542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The Importance of Reception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EBDA97-D405-4664-9AEB-D542E8ACE3C7}"/>
              </a:ext>
            </a:extLst>
          </p:cNvPr>
          <p:cNvSpPr/>
          <p:nvPr/>
        </p:nvSpPr>
        <p:spPr>
          <a:xfrm>
            <a:off x="146939" y="1485821"/>
            <a:ext cx="5764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Equipment &amp; Materials: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Items to impress visitors include: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desk(s).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drink facilities.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seating area for visitors.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filling cabinets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nice, clean decoration.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background music or even a T.V.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658F7108-AFD1-4490-A4F1-ED37485D6507}"/>
              </a:ext>
            </a:extLst>
          </p:cNvPr>
          <p:cNvSpPr/>
          <p:nvPr/>
        </p:nvSpPr>
        <p:spPr>
          <a:xfrm>
            <a:off x="299339" y="1638221"/>
            <a:ext cx="5764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3F53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Equipment &amp; Materials:</a:t>
            </a:r>
          </a:p>
        </p:txBody>
      </p:sp>
      <p:pic>
        <p:nvPicPr>
          <p:cNvPr id="1028" name="Picture 4" descr="Water Cooler Vector Clipart image - Free stock photo - Public ...">
            <a:extLst>
              <a:ext uri="{FF2B5EF4-FFF2-40B4-BE49-F238E27FC236}">
                <a16:creationId xmlns="" xmlns:a16="http://schemas.microsoft.com/office/drawing/2014/main" id="{5FF24467-92CF-4856-BD56-580F6AEE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79" y="2612793"/>
            <a:ext cx="1035170" cy="23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t TV vector image | Free SVG">
            <a:extLst>
              <a:ext uri="{FF2B5EF4-FFF2-40B4-BE49-F238E27FC236}">
                <a16:creationId xmlns="" xmlns:a16="http://schemas.microsoft.com/office/drawing/2014/main" id="{B05AFC5D-5E77-442A-B1EC-3D854DAC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02" y="2934661"/>
            <a:ext cx="2349309" cy="16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blic Domain Clip Art Image | Green tall plant in its pot | ID ...">
            <a:extLst>
              <a:ext uri="{FF2B5EF4-FFF2-40B4-BE49-F238E27FC236}">
                <a16:creationId xmlns="" xmlns:a16="http://schemas.microsoft.com/office/drawing/2014/main" id="{83E8233F-E89F-4F68-8133-D60382B7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43" y="1354568"/>
            <a:ext cx="2139254" cy="28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0009163D-0A7B-4F57-B52F-1951F925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10" y="4367772"/>
            <a:ext cx="2075560" cy="20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355CA95E-9DC1-43A2-A45F-786A3222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66" y="4915141"/>
            <a:ext cx="991464" cy="1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325522A7-317E-4026-AAE4-CE24E0DBE1CB}"/>
              </a:ext>
            </a:extLst>
          </p:cNvPr>
          <p:cNvSpPr/>
          <p:nvPr/>
        </p:nvSpPr>
        <p:spPr>
          <a:xfrm>
            <a:off x="339960" y="5798098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3" name="مستطيل مستدير الزوايا 5">
            <a:hlinkClick r:id="rId9" action="ppaction://hlinksldjump"/>
            <a:extLst>
              <a:ext uri="{FF2B5EF4-FFF2-40B4-BE49-F238E27FC236}">
                <a16:creationId xmlns="" xmlns:a16="http://schemas.microsoft.com/office/drawing/2014/main" id="{4FE159D7-E2BC-460F-ADDF-576276EF8655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F151BE2-37B1-4F20-AE2F-9506493F270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3F6E29E-C4F9-4799-9EE5-D5EDEE589AFA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1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19337B3-1866-412F-8C3B-AE6107BCDE2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1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0158A5-90D0-4212-9A83-F1A6617979B7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1244</TotalTime>
  <Words>2034</Words>
  <Application>Microsoft Office PowerPoint</Application>
  <PresentationFormat>Widescreen</PresentationFormat>
  <Paragraphs>415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Aharoni</vt:lpstr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Wingdings 2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Reception Area </vt:lpstr>
      <vt:lpstr>Reception Area </vt:lpstr>
      <vt:lpstr>Reception Area </vt:lpstr>
      <vt:lpstr>Reception Area </vt:lpstr>
      <vt:lpstr>Evaluation Activity</vt:lpstr>
      <vt:lpstr>PowerPoint Presentation</vt:lpstr>
      <vt:lpstr>PowerPoint Presentation</vt:lpstr>
      <vt:lpstr>Positive Image of a Receptionist</vt:lpstr>
      <vt:lpstr>Skills of Receptionist </vt:lpstr>
      <vt:lpstr>Evaluation Activity</vt:lpstr>
      <vt:lpstr>Activity</vt:lpstr>
      <vt:lpstr>Activity</vt:lpstr>
      <vt:lpstr>Activity</vt:lpstr>
      <vt:lpstr>Receptionist’s Duties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78</cp:revision>
  <dcterms:created xsi:type="dcterms:W3CDTF">2020-03-04T10:47:58Z</dcterms:created>
  <dcterms:modified xsi:type="dcterms:W3CDTF">2020-09-13T11:12:56Z</dcterms:modified>
</cp:coreProperties>
</file>