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4" r:id="rId5"/>
    <p:sldId id="285" r:id="rId6"/>
    <p:sldId id="286" r:id="rId7"/>
    <p:sldId id="287" r:id="rId8"/>
    <p:sldId id="288" r:id="rId9"/>
    <p:sldId id="289" r:id="rId10"/>
    <p:sldId id="290" r:id="rId11"/>
    <p:sldId id="291" r:id="rId12"/>
    <p:sldId id="292" r:id="rId13"/>
    <p:sldId id="259" r:id="rId14"/>
    <p:sldId id="282" r:id="rId15"/>
    <p:sldId id="280" r:id="rId16"/>
    <p:sldId id="293" r:id="rId17"/>
    <p:sldId id="296" r:id="rId18"/>
    <p:sldId id="260" r:id="rId19"/>
    <p:sldId id="261" r:id="rId20"/>
    <p:sldId id="262" r:id="rId21"/>
    <p:sldId id="263" r:id="rId22"/>
    <p:sldId id="281" r:id="rId23"/>
    <p:sldId id="283" r:id="rId24"/>
    <p:sldId id="297" r:id="rId25"/>
    <p:sldId id="298" r:id="rId26"/>
    <p:sldId id="294" r:id="rId27"/>
    <p:sldId id="295" r:id="rId28"/>
    <p:sldId id="264"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8.jpg"/><Relationship Id="rId4" Type="http://schemas.openxmlformats.org/officeDocument/2006/relationships/slide" Target="slide1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image" Target="../media/image8.jpg"/><Relationship Id="rId4" Type="http://schemas.openxmlformats.org/officeDocument/2006/relationships/slide" Target="slide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image" Target="../media/image8.jpg"/><Relationship Id="rId4" Type="http://schemas.openxmlformats.org/officeDocument/2006/relationships/slide" Target="slide2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image" Target="../media/image8.jpg"/><Relationship Id="rId4" Type="http://schemas.openxmlformats.org/officeDocument/2006/relationships/slide" Target="slide2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image" Target="../media/image8.jpg"/><Relationship Id="rId4" Type="http://schemas.openxmlformats.org/officeDocument/2006/relationships/slide" Target="slide2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78212" y="108588"/>
            <a:ext cx="7162800" cy="1182210"/>
          </a:xfrm>
          <a:prstGeom prst="rect">
            <a:avLst/>
          </a:prstGeom>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p:cNvSpPr txBox="1"/>
          <p:nvPr/>
        </p:nvSpPr>
        <p:spPr bwMode="auto">
          <a:xfrm>
            <a:off x="72775" y="3691361"/>
            <a:ext cx="12119225" cy="1938954"/>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02" tIns="45701" rIns="91402" bIns="45701" rtlCol="1" anchor="ctr">
            <a:spAutoFit/>
          </a:bodyPr>
          <a:lstStyle/>
          <a:p>
            <a:pPr algn="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الوحدة الثانية:</a:t>
            </a:r>
            <a:r>
              <a:rPr lang="ar-BH" sz="4000" b="1" dirty="0" smtClean="0">
                <a:ln w="12700">
                  <a:noFill/>
                  <a:prstDash val="solid"/>
                </a:ln>
                <a:solidFill>
                  <a:schemeClr val="accent4">
                    <a:lumMod val="40000"/>
                    <a:lumOff val="60000"/>
                  </a:schemeClr>
                </a:solidFill>
                <a:latin typeface="Sakkal Majalla" panose="02000000000000000000" pitchFamily="2" charset="-78"/>
                <a:cs typeface="Sakkal Majalla" panose="02000000000000000000" pitchFamily="2" charset="-78"/>
              </a:rPr>
              <a:t>: </a:t>
            </a: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مفهوم عقد العمل والمراحل الممهدة له</a:t>
            </a:r>
            <a:endParaRPr lang="en-US" sz="4000" b="1" dirty="0" smtClean="0">
              <a:ln w="12700">
                <a:noFill/>
                <a:prstDash val="solid"/>
              </a:ln>
              <a:solidFill>
                <a:srgbClr val="C00000"/>
              </a:solidFill>
              <a:latin typeface="Sakkal Majalla" panose="02000000000000000000" pitchFamily="2" charset="-78"/>
              <a:cs typeface="Sakkal Majalla" panose="02000000000000000000" pitchFamily="2" charset="-78"/>
            </a:endParaRPr>
          </a:p>
          <a:p>
            <a:pPr algn="r" rtl="1">
              <a:defRPr/>
            </a:pPr>
            <a:r>
              <a:rPr lang="ar-BH" sz="40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الدرس الرابع</a:t>
            </a:r>
          </a:p>
          <a:p>
            <a:pPr algn="r" rtl="1">
              <a:defRPr/>
            </a:pPr>
            <a:r>
              <a:rPr lang="ar-BH" sz="40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 قيود حرية العمل</a:t>
            </a:r>
          </a:p>
        </p:txBody>
      </p:sp>
      <p:sp>
        <p:nvSpPr>
          <p:cNvPr id="8" name="TextBox 7"/>
          <p:cNvSpPr txBox="1"/>
          <p:nvPr/>
        </p:nvSpPr>
        <p:spPr bwMode="auto">
          <a:xfrm>
            <a:off x="99317" y="1583732"/>
            <a:ext cx="12092683" cy="1323401"/>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02" tIns="45701" rIns="91402" bIns="45701" rtlCol="1" anchor="ctr">
            <a:spAutoFit/>
          </a:bodyPr>
          <a:lstStyle/>
          <a:p>
            <a:pPr algn="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إسم و رمز المساق:</a:t>
            </a:r>
          </a:p>
          <a:p>
            <a:pPr algn="ctr" rtl="1">
              <a:defRPr/>
            </a:pP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قانون العمل</a:t>
            </a:r>
            <a:r>
              <a:rPr lang="en-US" sz="4000" b="1" dirty="0" smtClean="0">
                <a:ln w="12700">
                  <a:noFill/>
                  <a:prstDash val="solid"/>
                </a:ln>
                <a:solidFill>
                  <a:srgbClr val="C00000"/>
                </a:solidFill>
                <a:latin typeface="Sakkal Majalla" panose="02000000000000000000" pitchFamily="2" charset="-78"/>
                <a:cs typeface="Sakkal Majalla" panose="02000000000000000000" pitchFamily="2" charset="-78"/>
              </a:rPr>
              <a:t>- </a:t>
            </a: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 قان322 - 806</a:t>
            </a:r>
            <a:endParaRPr lang="en-US" sz="4000" b="1" dirty="0">
              <a:ln w="12700">
                <a:noFill/>
                <a:prstDash val="solid"/>
              </a:ln>
              <a:solidFill>
                <a:srgbClr val="C00000"/>
              </a:solidFill>
              <a:latin typeface="Sakkal Majalla" panose="02000000000000000000" pitchFamily="2" charset="-78"/>
              <a:cs typeface="Sakkal Majalla" panose="02000000000000000000" pitchFamily="2" charset="-78"/>
            </a:endParaRPr>
          </a:p>
        </p:txBody>
      </p:sp>
      <p:pic>
        <p:nvPicPr>
          <p:cNvPr id="9" name="Picture 8"/>
          <p:cNvPicPr/>
          <p:nvPr/>
        </p:nvPicPr>
        <p:blipFill>
          <a:blip r:embed="rId3"/>
          <a:srcRect l="36539" t="17094" r="36378" b="18234"/>
          <a:stretch>
            <a:fillRect/>
          </a:stretch>
        </p:blipFill>
        <p:spPr bwMode="auto">
          <a:xfrm>
            <a:off x="405745" y="2000433"/>
            <a:ext cx="3075993" cy="3728423"/>
          </a:xfrm>
          <a:prstGeom prst="rect">
            <a:avLst/>
          </a:prstGeom>
          <a:noFill/>
          <a:ln w="9525">
            <a:noFill/>
            <a:miter lim="800000"/>
            <a:headEnd/>
            <a:tailEnd/>
          </a:ln>
          <a:effectLst>
            <a:glow rad="749300">
              <a:schemeClr val="accent6">
                <a:satMod val="175000"/>
                <a:alpha val="40000"/>
              </a:schemeClr>
            </a:glow>
            <a:outerShdw blurRad="50800" dist="50800" dir="5400000" sx="126000" sy="126000" algn="ctr" rotWithShape="0">
              <a:srgbClr val="000000">
                <a:alpha val="43137"/>
              </a:srgbClr>
            </a:outerShdw>
          </a:effectLst>
        </p:spPr>
      </p:pic>
      <p:sp>
        <p:nvSpPr>
          <p:cNvPr id="11" name="Rectangle 10"/>
          <p:cNvSpPr/>
          <p:nvPr/>
        </p:nvSpPr>
        <p:spPr>
          <a:xfrm>
            <a:off x="9392694" y="5915862"/>
            <a:ext cx="2376264" cy="348303"/>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المرحلة الثانوية – المستوى الثاني</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3887667" y="5897969"/>
            <a:ext cx="165618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الصفحات 36 - 45</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Content Placeholder 2"/>
          <p:cNvSpPr txBox="1">
            <a:spLocks/>
          </p:cNvSpPr>
          <p:nvPr/>
        </p:nvSpPr>
        <p:spPr>
          <a:xfrm>
            <a:off x="4095482" y="3396504"/>
            <a:ext cx="7484423" cy="2347473"/>
          </a:xfrm>
          <a:prstGeom prst="rect">
            <a:avLst/>
          </a:prstGeom>
          <a:solidFill>
            <a:schemeClr val="bg2"/>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يجب أن تعامل المرأة معالمة بما يتفق وطبيعتها وظروفها الجسمانية والعائلية، لهذا يحرص القانون على التوفيق ما أمكن، بين عمل المرأة خارج المنزل وعملها وواجباتها داخل المنزل، وتمثلت الحماية التشريعية في حظر بعض الأعمال عليها، ومن أمثلة الأعمال التي يحظر على المرأة العمل فيها الآتي:</a:t>
            </a:r>
            <a:endParaRPr lang="ar-BH" b="1" dirty="0">
              <a:solidFill>
                <a:srgbClr val="002060"/>
              </a:solidFill>
              <a:latin typeface="Sakkal Majalla" panose="02000000000000000000" pitchFamily="2" charset="-78"/>
              <a:cs typeface="Sakkal Majalla" panose="02000000000000000000" pitchFamily="2" charset="-78"/>
            </a:endParaRPr>
          </a:p>
        </p:txBody>
      </p:sp>
      <p:sp>
        <p:nvSpPr>
          <p:cNvPr id="9" name="Content Placeholder 2"/>
          <p:cNvSpPr txBox="1">
            <a:spLocks/>
          </p:cNvSpPr>
          <p:nvPr/>
        </p:nvSpPr>
        <p:spPr>
          <a:xfrm>
            <a:off x="8128717" y="2614392"/>
            <a:ext cx="3451188" cy="559296"/>
          </a:xfrm>
          <a:prstGeom prst="rect">
            <a:avLst/>
          </a:prstGeom>
          <a:solidFill>
            <a:schemeClr val="bg2"/>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(ب) – قيود تشغيل النساء:</a:t>
            </a:r>
          </a:p>
        </p:txBody>
      </p:sp>
      <p:sp>
        <p:nvSpPr>
          <p:cNvPr id="12" name="Content Placeholder 2"/>
          <p:cNvSpPr txBox="1">
            <a:spLocks/>
          </p:cNvSpPr>
          <p:nvPr/>
        </p:nvSpPr>
        <p:spPr>
          <a:xfrm>
            <a:off x="1996225" y="1159100"/>
            <a:ext cx="9583680" cy="1267756"/>
          </a:xfrm>
          <a:prstGeom prst="rect">
            <a:avLst/>
          </a:prstGeom>
          <a:solidFill>
            <a:schemeClr val="accent6">
              <a:lumMod val="20000"/>
              <a:lumOff val="8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ماهي عقوبة مخالفة قواعد تشغيل الأحداث؟</a:t>
            </a:r>
          </a:p>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يعاقب صاحب العمل بعقوبة غرامة مالية تتراوح بين مائتي دينار وخمسمائة دينار.</a:t>
            </a:r>
          </a:p>
        </p:txBody>
      </p:sp>
      <p:pic>
        <p:nvPicPr>
          <p:cNvPr id="2050" name="Picture 2" descr="عمل المرأة في الإسلا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41" y="2730321"/>
            <a:ext cx="3695537" cy="30136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4" name="Rectangle 13"/>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5026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1000"/>
                                        <p:tgtEl>
                                          <p:spTgt spid="2050"/>
                                        </p:tgtEl>
                                      </p:cBhvr>
                                    </p:animEffect>
                                    <p:anim calcmode="lin" valueType="num">
                                      <p:cBhvr>
                                        <p:cTn id="29" dur="1000" fill="hold"/>
                                        <p:tgtEl>
                                          <p:spTgt spid="2050"/>
                                        </p:tgtEl>
                                        <p:attrNameLst>
                                          <p:attrName>ppt_x</p:attrName>
                                        </p:attrNameLst>
                                      </p:cBhvr>
                                      <p:tavLst>
                                        <p:tav tm="0">
                                          <p:val>
                                            <p:strVal val="#ppt_x"/>
                                          </p:val>
                                        </p:tav>
                                        <p:tav tm="100000">
                                          <p:val>
                                            <p:strVal val="#ppt_x"/>
                                          </p:val>
                                        </p:tav>
                                      </p:tavLst>
                                    </p:anim>
                                    <p:anim calcmode="lin" valueType="num">
                                      <p:cBhvr>
                                        <p:cTn id="3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3848903328"/>
              </p:ext>
            </p:extLst>
          </p:nvPr>
        </p:nvGraphicFramePr>
        <p:xfrm>
          <a:off x="888644" y="1402247"/>
          <a:ext cx="10187187" cy="451481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395729"/>
                <a:gridCol w="3395729"/>
                <a:gridCol w="3395729"/>
              </a:tblGrid>
              <a:tr h="695378">
                <a:tc>
                  <a:txBody>
                    <a:bodyPr/>
                    <a:lstStyle/>
                    <a:p>
                      <a:pPr algn="ctr"/>
                      <a:r>
                        <a:rPr lang="ar-BH" sz="2000" dirty="0" smtClean="0">
                          <a:solidFill>
                            <a:schemeClr val="bg1"/>
                          </a:solidFill>
                          <a:latin typeface="Sakkal Majalla" panose="02000000000000000000" pitchFamily="2" charset="-78"/>
                          <a:cs typeface="Sakkal Majalla" panose="02000000000000000000" pitchFamily="2" charset="-78"/>
                        </a:rPr>
                        <a:t>أعمال محظورة</a:t>
                      </a:r>
                      <a:r>
                        <a:rPr lang="ar-BH" sz="2000" baseline="0" dirty="0" smtClean="0">
                          <a:solidFill>
                            <a:schemeClr val="bg1"/>
                          </a:solidFill>
                          <a:latin typeface="Sakkal Majalla" panose="02000000000000000000" pitchFamily="2" charset="-78"/>
                          <a:cs typeface="Sakkal Majalla" panose="02000000000000000000" pitchFamily="2" charset="-78"/>
                        </a:rPr>
                        <a:t> فقط خلال فترة الليل</a:t>
                      </a:r>
                    </a:p>
                    <a:p>
                      <a:pPr algn="ctr"/>
                      <a:r>
                        <a:rPr lang="ar-BH" sz="2000" baseline="0" dirty="0" smtClean="0">
                          <a:solidFill>
                            <a:schemeClr val="bg1"/>
                          </a:solidFill>
                          <a:latin typeface="Sakkal Majalla" panose="02000000000000000000" pitchFamily="2" charset="-78"/>
                          <a:cs typeface="Sakkal Majalla" panose="02000000000000000000" pitchFamily="2" charset="-78"/>
                        </a:rPr>
                        <a:t>(7 صباحًا – 7 مساءً)</a:t>
                      </a:r>
                      <a:endParaRPr lang="en-US" sz="2000" dirty="0">
                        <a:solidFill>
                          <a:schemeClr val="bg1"/>
                        </a:solidFill>
                        <a:latin typeface="Sakkal Majalla" panose="02000000000000000000" pitchFamily="2" charset="-78"/>
                        <a:cs typeface="Sakkal Majalla" panose="02000000000000000000" pitchFamily="2" charset="-78"/>
                      </a:endParaRPr>
                    </a:p>
                  </a:txBody>
                  <a:tcPr anchor="ctr"/>
                </a:tc>
                <a:tc>
                  <a:txBody>
                    <a:bodyPr/>
                    <a:lstStyle/>
                    <a:p>
                      <a:pPr algn="ctr"/>
                      <a:r>
                        <a:rPr lang="ar-BH" sz="2000" dirty="0" smtClean="0">
                          <a:solidFill>
                            <a:schemeClr val="bg1"/>
                          </a:solidFill>
                          <a:latin typeface="Sakkal Majalla" panose="02000000000000000000" pitchFamily="2" charset="-78"/>
                          <a:cs typeface="Sakkal Majalla" panose="02000000000000000000" pitchFamily="2" charset="-78"/>
                        </a:rPr>
                        <a:t>أعمال محظورة فقط على النساء الحوامل</a:t>
                      </a:r>
                      <a:endParaRPr lang="en-US" sz="2000" dirty="0">
                        <a:solidFill>
                          <a:schemeClr val="bg1"/>
                        </a:solidFill>
                        <a:latin typeface="Sakkal Majalla" panose="02000000000000000000" pitchFamily="2" charset="-78"/>
                        <a:cs typeface="Sakkal Majalla" panose="02000000000000000000" pitchFamily="2" charset="-78"/>
                      </a:endParaRPr>
                    </a:p>
                  </a:txBody>
                  <a:tcPr anchor="ctr"/>
                </a:tc>
                <a:tc>
                  <a:txBody>
                    <a:bodyPr/>
                    <a:lstStyle/>
                    <a:p>
                      <a:pPr algn="ctr"/>
                      <a:r>
                        <a:rPr lang="ar-BH" sz="2000" dirty="0" smtClean="0">
                          <a:solidFill>
                            <a:schemeClr val="bg1"/>
                          </a:solidFill>
                          <a:latin typeface="Sakkal Majalla" panose="02000000000000000000" pitchFamily="2" charset="-78"/>
                          <a:cs typeface="Sakkal Majalla" panose="02000000000000000000" pitchFamily="2" charset="-78"/>
                        </a:rPr>
                        <a:t>أعمال</a:t>
                      </a:r>
                      <a:r>
                        <a:rPr lang="ar-BH" sz="2000" baseline="0" dirty="0" smtClean="0">
                          <a:solidFill>
                            <a:schemeClr val="bg1"/>
                          </a:solidFill>
                          <a:latin typeface="Sakkal Majalla" panose="02000000000000000000" pitchFamily="2" charset="-78"/>
                          <a:cs typeface="Sakkal Majalla" panose="02000000000000000000" pitchFamily="2" charset="-78"/>
                        </a:rPr>
                        <a:t> خطرة وشاقة محظورة على النساء حظرًا مطلقًا</a:t>
                      </a:r>
                      <a:endParaRPr lang="en-US" sz="2000" dirty="0">
                        <a:solidFill>
                          <a:schemeClr val="bg1"/>
                        </a:solidFill>
                        <a:latin typeface="Sakkal Majalla" panose="02000000000000000000" pitchFamily="2" charset="-78"/>
                        <a:cs typeface="Sakkal Majalla" panose="02000000000000000000" pitchFamily="2" charset="-78"/>
                      </a:endParaRPr>
                    </a:p>
                  </a:txBody>
                  <a:tcPr anchor="ctr"/>
                </a:tc>
              </a:tr>
              <a:tr h="903016">
                <a:tc>
                  <a:txBody>
                    <a:bodyPr/>
                    <a:lstStyle/>
                    <a:p>
                      <a:pPr algn="ctr"/>
                      <a:r>
                        <a:rPr lang="ar-BH" sz="2400" dirty="0" smtClean="0">
                          <a:solidFill>
                            <a:schemeClr val="tx1"/>
                          </a:solidFill>
                          <a:latin typeface="Sakkal Majalla" panose="02000000000000000000" pitchFamily="2" charset="-78"/>
                          <a:cs typeface="Sakkal Majalla" panose="02000000000000000000" pitchFamily="2" charset="-78"/>
                        </a:rPr>
                        <a:t>المنشآت الصناعية لتصنيع المواد وتعديلها</a:t>
                      </a:r>
                      <a:r>
                        <a:rPr lang="ar-BH" sz="2400" baseline="0" dirty="0" smtClean="0">
                          <a:solidFill>
                            <a:schemeClr val="tx1"/>
                          </a:solidFill>
                          <a:latin typeface="Sakkal Majalla" panose="02000000000000000000" pitchFamily="2" charset="-78"/>
                          <a:cs typeface="Sakkal Majalla" panose="02000000000000000000" pitchFamily="2" charset="-78"/>
                        </a:rPr>
                        <a:t> أو تفكيكها أو تدميرها</a:t>
                      </a:r>
                      <a:endParaRPr lang="en-US" sz="2400" dirty="0">
                        <a:solidFill>
                          <a:schemeClr val="tx1"/>
                        </a:solidFill>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solidFill>
                            <a:schemeClr val="tx1"/>
                          </a:solidFill>
                          <a:latin typeface="Sakkal Majalla" panose="02000000000000000000" pitchFamily="2" charset="-78"/>
                          <a:cs typeface="Sakkal Majalla" panose="02000000000000000000" pitchFamily="2" charset="-78"/>
                        </a:rPr>
                        <a:t>أعمال الإشعاعات الذرية أو النووية أو أشعة أكس</a:t>
                      </a:r>
                      <a:endParaRPr lang="en-US" sz="2400" dirty="0">
                        <a:solidFill>
                          <a:schemeClr val="tx1"/>
                        </a:solidFill>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solidFill>
                            <a:schemeClr val="tx1"/>
                          </a:solidFill>
                          <a:latin typeface="Sakkal Majalla" panose="02000000000000000000" pitchFamily="2" charset="-78"/>
                          <a:cs typeface="Sakkal Majalla" panose="02000000000000000000" pitchFamily="2" charset="-78"/>
                        </a:rPr>
                        <a:t>الأعمال التي تؤدى تحت الأرض</a:t>
                      </a:r>
                      <a:endParaRPr lang="en-US" sz="2400" dirty="0">
                        <a:solidFill>
                          <a:schemeClr val="tx1"/>
                        </a:solidFill>
                        <a:latin typeface="Sakkal Majalla" panose="02000000000000000000" pitchFamily="2" charset="-78"/>
                        <a:cs typeface="Sakkal Majalla" panose="02000000000000000000" pitchFamily="2" charset="-78"/>
                      </a:endParaRPr>
                    </a:p>
                  </a:txBody>
                  <a:tcPr anchor="ctr"/>
                </a:tc>
              </a:tr>
              <a:tr h="894240">
                <a:tc>
                  <a:txBody>
                    <a:bodyPr/>
                    <a:lstStyle/>
                    <a:p>
                      <a:pPr algn="ctr"/>
                      <a:r>
                        <a:rPr lang="ar-BH" sz="2400" dirty="0" smtClean="0">
                          <a:solidFill>
                            <a:schemeClr val="tx1"/>
                          </a:solidFill>
                          <a:latin typeface="Sakkal Majalla" panose="02000000000000000000" pitchFamily="2" charset="-78"/>
                          <a:cs typeface="Sakkal Majalla" panose="02000000000000000000" pitchFamily="2" charset="-78"/>
                        </a:rPr>
                        <a:t>المنشآت</a:t>
                      </a:r>
                      <a:r>
                        <a:rPr lang="ar-BH" sz="2400" baseline="0" dirty="0" smtClean="0">
                          <a:solidFill>
                            <a:schemeClr val="tx1"/>
                          </a:solidFill>
                          <a:latin typeface="Sakkal Majalla" panose="02000000000000000000" pitchFamily="2" charset="-78"/>
                          <a:cs typeface="Sakkal Majalla" panose="02000000000000000000" pitchFamily="2" charset="-78"/>
                        </a:rPr>
                        <a:t> الصناعية لمشروعات البناء والتشييد والترميم والصيانة والهدم</a:t>
                      </a:r>
                      <a:endParaRPr lang="en-US" sz="2400" dirty="0">
                        <a:solidFill>
                          <a:schemeClr val="tx1"/>
                        </a:solidFill>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solidFill>
                            <a:schemeClr val="tx1"/>
                          </a:solidFill>
                          <a:latin typeface="Sakkal Majalla" panose="02000000000000000000" pitchFamily="2" charset="-78"/>
                          <a:cs typeface="Sakkal Majalla" panose="02000000000000000000" pitchFamily="2" charset="-78"/>
                        </a:rPr>
                        <a:t>التعرض لأبخرة أو</a:t>
                      </a:r>
                      <a:r>
                        <a:rPr lang="ar-BH" sz="2400" baseline="0" dirty="0" smtClean="0">
                          <a:solidFill>
                            <a:schemeClr val="tx1"/>
                          </a:solidFill>
                          <a:latin typeface="Sakkal Majalla" panose="02000000000000000000" pitchFamily="2" charset="-78"/>
                          <a:cs typeface="Sakkal Majalla" panose="02000000000000000000" pitchFamily="2" charset="-78"/>
                        </a:rPr>
                        <a:t> دخان البنزين أو أحد مشتقاته</a:t>
                      </a:r>
                      <a:endParaRPr lang="en-US" sz="2400" dirty="0">
                        <a:solidFill>
                          <a:schemeClr val="tx1"/>
                        </a:solidFill>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solidFill>
                            <a:schemeClr val="tx1"/>
                          </a:solidFill>
                          <a:latin typeface="Sakkal Majalla" panose="02000000000000000000" pitchFamily="2" charset="-78"/>
                          <a:cs typeface="Sakkal Majalla" panose="02000000000000000000" pitchFamily="2" charset="-78"/>
                        </a:rPr>
                        <a:t>أعمال</a:t>
                      </a:r>
                      <a:r>
                        <a:rPr lang="ar-BH" sz="2400" baseline="0" dirty="0" smtClean="0">
                          <a:solidFill>
                            <a:schemeClr val="tx1"/>
                          </a:solidFill>
                          <a:latin typeface="Sakkal Majalla" panose="02000000000000000000" pitchFamily="2" charset="-78"/>
                          <a:cs typeface="Sakkal Majalla" panose="02000000000000000000" pitchFamily="2" charset="-78"/>
                        </a:rPr>
                        <a:t> فيها حرارة شديدة (أفران صهر المعادن)</a:t>
                      </a:r>
                      <a:endParaRPr lang="en-US" sz="2400" dirty="0">
                        <a:solidFill>
                          <a:schemeClr val="tx1"/>
                        </a:solidFill>
                        <a:latin typeface="Sakkal Majalla" panose="02000000000000000000" pitchFamily="2" charset="-78"/>
                        <a:cs typeface="Sakkal Majalla" panose="02000000000000000000" pitchFamily="2" charset="-78"/>
                      </a:endParaRPr>
                    </a:p>
                  </a:txBody>
                  <a:tcPr anchor="ctr"/>
                </a:tc>
              </a:tr>
              <a:tr h="1008261">
                <a:tc>
                  <a:txBody>
                    <a:bodyPr/>
                    <a:lstStyle/>
                    <a:p>
                      <a:pPr algn="ctr"/>
                      <a:endParaRPr lang="en-US" sz="2400" dirty="0">
                        <a:solidFill>
                          <a:schemeClr val="tx1"/>
                        </a:solidFill>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solidFill>
                            <a:schemeClr val="tx1"/>
                          </a:solidFill>
                          <a:latin typeface="Sakkal Majalla" panose="02000000000000000000" pitchFamily="2" charset="-78"/>
                          <a:cs typeface="Sakkal Majalla" panose="02000000000000000000" pitchFamily="2" charset="-78"/>
                        </a:rPr>
                        <a:t>الأعمال التي يصحبها التعرض لمواد ماسخة للأجنة</a:t>
                      </a:r>
                      <a:endParaRPr lang="en-US" sz="2400" dirty="0">
                        <a:solidFill>
                          <a:schemeClr val="tx1"/>
                        </a:solidFill>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solidFill>
                            <a:schemeClr val="tx1"/>
                          </a:solidFill>
                          <a:latin typeface="Sakkal Majalla" panose="02000000000000000000" pitchFamily="2" charset="-78"/>
                          <a:cs typeface="Sakkal Majalla" panose="02000000000000000000" pitchFamily="2" charset="-78"/>
                        </a:rPr>
                        <a:t>أعمال حمل أو جر الأثقال لأكثر من 15 – 20 كجم</a:t>
                      </a:r>
                      <a:endParaRPr lang="en-US" sz="2400" dirty="0">
                        <a:solidFill>
                          <a:schemeClr val="tx1"/>
                        </a:solidFill>
                        <a:latin typeface="Sakkal Majalla" panose="02000000000000000000" pitchFamily="2" charset="-78"/>
                        <a:cs typeface="Sakkal Majalla" panose="02000000000000000000" pitchFamily="2" charset="-78"/>
                      </a:endParaRPr>
                    </a:p>
                  </a:txBody>
                  <a:tcPr anchor="ctr"/>
                </a:tc>
              </a:tr>
              <a:tr h="1008261">
                <a:tc>
                  <a:txBody>
                    <a:bodyPr/>
                    <a:lstStyle/>
                    <a:p>
                      <a:pPr algn="ctr"/>
                      <a:endParaRPr lang="en-US" sz="2400" dirty="0">
                        <a:solidFill>
                          <a:schemeClr val="tx1"/>
                        </a:solidFill>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solidFill>
                            <a:schemeClr val="tx1"/>
                          </a:solidFill>
                          <a:latin typeface="Sakkal Majalla" panose="02000000000000000000" pitchFamily="2" charset="-78"/>
                          <a:cs typeface="Sakkal Majalla" panose="02000000000000000000" pitchFamily="2" charset="-78"/>
                        </a:rPr>
                        <a:t>التعرض إلى المواد الهيدروكربونية</a:t>
                      </a:r>
                      <a:r>
                        <a:rPr lang="ar-BH" sz="2400" baseline="0" dirty="0" smtClean="0">
                          <a:solidFill>
                            <a:schemeClr val="tx1"/>
                          </a:solidFill>
                          <a:latin typeface="Sakkal Majalla" panose="02000000000000000000" pitchFamily="2" charset="-78"/>
                          <a:cs typeface="Sakkal Majalla" panose="02000000000000000000" pitchFamily="2" charset="-78"/>
                        </a:rPr>
                        <a:t> في تكرير البترول أو الزئبق أو الفسفور</a:t>
                      </a:r>
                      <a:endParaRPr lang="en-US" sz="2400" dirty="0">
                        <a:solidFill>
                          <a:schemeClr val="tx1"/>
                        </a:solidFill>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solidFill>
                            <a:schemeClr val="tx1"/>
                          </a:solidFill>
                          <a:latin typeface="Sakkal Majalla" panose="02000000000000000000" pitchFamily="2" charset="-78"/>
                          <a:cs typeface="Sakkal Majalla" panose="02000000000000000000" pitchFamily="2" charset="-78"/>
                        </a:rPr>
                        <a:t>أعمال الذبذبات الضارة مثل عمليات التخريم في الصخور</a:t>
                      </a:r>
                      <a:endParaRPr lang="en-US" sz="2400" dirty="0">
                        <a:solidFill>
                          <a:schemeClr val="tx1"/>
                        </a:solidFill>
                        <a:latin typeface="Sakkal Majalla" panose="02000000000000000000" pitchFamily="2" charset="-78"/>
                        <a:cs typeface="Sakkal Majalla" panose="02000000000000000000" pitchFamily="2" charset="-78"/>
                      </a:endParaRPr>
                    </a:p>
                  </a:txBody>
                  <a:tcPr anchor="ctr"/>
                </a:tc>
              </a:tr>
            </a:tbl>
          </a:graphicData>
        </a:graphic>
      </p:graphicFrame>
      <p:sp>
        <p:nvSpPr>
          <p:cNvPr id="13" name="Rectangle 12"/>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4778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Content Placeholder 2"/>
          <p:cNvSpPr txBox="1">
            <a:spLocks/>
          </p:cNvSpPr>
          <p:nvPr/>
        </p:nvSpPr>
        <p:spPr>
          <a:xfrm>
            <a:off x="1258798" y="1451177"/>
            <a:ext cx="9583680" cy="3404158"/>
          </a:xfrm>
          <a:prstGeom prst="rect">
            <a:avLst/>
          </a:prstGeom>
          <a:solidFill>
            <a:schemeClr val="accent6">
              <a:lumMod val="20000"/>
              <a:lumOff val="8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هل كفل المشرّع في قانون العمل المساواة وعدم التمييز ضد المرأة؟</a:t>
            </a:r>
          </a:p>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أكد المشرع على وجوب التسوية بين المرأة والرجل في مجال العمل، وأن تطبق على النساء سائر الأحكام المتعلقة بتنظيم تشغيل العمل، دون تمييز بين النساء والرجال متى تماثلت أوضاعهم.</a:t>
            </a:r>
          </a:p>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ويهدف ذلك إلى القضاء على كافة صور التمييز ضد المرأة، كما حظر فصل المرأة من العمل بسبب الحمل أو الرضاعة أو الحالة العائلية عمومًا.</a:t>
            </a:r>
          </a:p>
        </p:txBody>
      </p:sp>
      <p:sp>
        <p:nvSpPr>
          <p:cNvPr id="9" name="Rectangle 8"/>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1607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Plaque 4"/>
          <p:cNvSpPr/>
          <p:nvPr/>
        </p:nvSpPr>
        <p:spPr bwMode="auto">
          <a:xfrm>
            <a:off x="207286" y="2382895"/>
            <a:ext cx="11839073" cy="3832969"/>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الحدث في قانون العمل كل من بلغ من العمر خمس عشرة سنة ولم يكمل ثماني عشرة سنة.</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6" name="Title 9"/>
          <p:cNvSpPr txBox="1">
            <a:spLocks/>
          </p:cNvSpPr>
          <p:nvPr/>
        </p:nvSpPr>
        <p:spPr bwMode="auto">
          <a:xfrm>
            <a:off x="4182104" y="634034"/>
            <a:ext cx="4167379"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99" y="855267"/>
            <a:ext cx="1531513" cy="1367861"/>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824" y="3669525"/>
            <a:ext cx="1656506" cy="1479812"/>
          </a:xfrm>
          <a:prstGeom prst="rect">
            <a:avLst/>
          </a:prstGeom>
        </p:spPr>
      </p:pic>
      <p:pic>
        <p:nvPicPr>
          <p:cNvPr id="11" name="Picture 10">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370" y="3669525"/>
            <a:ext cx="1504279" cy="1491311"/>
          </a:xfrm>
          <a:prstGeom prst="rect">
            <a:avLst/>
          </a:prstGeom>
        </p:spPr>
      </p:pic>
      <p:sp>
        <p:nvSpPr>
          <p:cNvPr id="13" name="Rectangle 12"/>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0868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80">
                                          <p:stCondLst>
                                            <p:cond delay="0"/>
                                          </p:stCondLst>
                                        </p:cTn>
                                        <p:tgtEl>
                                          <p:spTgt spid="11"/>
                                        </p:tgtEl>
                                      </p:cBhvr>
                                    </p:animEffect>
                                    <p:anim calcmode="lin" valueType="num">
                                      <p:cBhvr>
                                        <p:cTn id="3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0" dur="26">
                                          <p:stCondLst>
                                            <p:cond delay="650"/>
                                          </p:stCondLst>
                                        </p:cTn>
                                        <p:tgtEl>
                                          <p:spTgt spid="11"/>
                                        </p:tgtEl>
                                      </p:cBhvr>
                                      <p:to x="100000" y="60000"/>
                                    </p:animScale>
                                    <p:animScale>
                                      <p:cBhvr>
                                        <p:cTn id="41" dur="166" decel="50000">
                                          <p:stCondLst>
                                            <p:cond delay="676"/>
                                          </p:stCondLst>
                                        </p:cTn>
                                        <p:tgtEl>
                                          <p:spTgt spid="11"/>
                                        </p:tgtEl>
                                      </p:cBhvr>
                                      <p:to x="100000" y="100000"/>
                                    </p:animScale>
                                    <p:animScale>
                                      <p:cBhvr>
                                        <p:cTn id="42" dur="26">
                                          <p:stCondLst>
                                            <p:cond delay="1312"/>
                                          </p:stCondLst>
                                        </p:cTn>
                                        <p:tgtEl>
                                          <p:spTgt spid="11"/>
                                        </p:tgtEl>
                                      </p:cBhvr>
                                      <p:to x="100000" y="80000"/>
                                    </p:animScale>
                                    <p:animScale>
                                      <p:cBhvr>
                                        <p:cTn id="43" dur="166" decel="50000">
                                          <p:stCondLst>
                                            <p:cond delay="1338"/>
                                          </p:stCondLst>
                                        </p:cTn>
                                        <p:tgtEl>
                                          <p:spTgt spid="11"/>
                                        </p:tgtEl>
                                      </p:cBhvr>
                                      <p:to x="100000" y="100000"/>
                                    </p:animScale>
                                    <p:animScale>
                                      <p:cBhvr>
                                        <p:cTn id="44" dur="26">
                                          <p:stCondLst>
                                            <p:cond delay="1642"/>
                                          </p:stCondLst>
                                        </p:cTn>
                                        <p:tgtEl>
                                          <p:spTgt spid="11"/>
                                        </p:tgtEl>
                                      </p:cBhvr>
                                      <p:to x="100000" y="90000"/>
                                    </p:animScale>
                                    <p:animScale>
                                      <p:cBhvr>
                                        <p:cTn id="45" dur="166" decel="50000">
                                          <p:stCondLst>
                                            <p:cond delay="1668"/>
                                          </p:stCondLst>
                                        </p:cTn>
                                        <p:tgtEl>
                                          <p:spTgt spid="11"/>
                                        </p:tgtEl>
                                      </p:cBhvr>
                                      <p:to x="100000" y="100000"/>
                                    </p:animScale>
                                    <p:animScale>
                                      <p:cBhvr>
                                        <p:cTn id="46" dur="26">
                                          <p:stCondLst>
                                            <p:cond delay="1808"/>
                                          </p:stCondLst>
                                        </p:cTn>
                                        <p:tgtEl>
                                          <p:spTgt spid="11"/>
                                        </p:tgtEl>
                                      </p:cBhvr>
                                      <p:to x="100000" y="95000"/>
                                    </p:animScale>
                                    <p:animScale>
                                      <p:cBhvr>
                                        <p:cTn id="4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Plaque 4"/>
          <p:cNvSpPr/>
          <p:nvPr/>
        </p:nvSpPr>
        <p:spPr bwMode="auto">
          <a:xfrm>
            <a:off x="207286" y="2382895"/>
            <a:ext cx="11839073" cy="3832969"/>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يجوز تشغيل الحدث أكثر من ست ساعات فعلية في اليوم.</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6" name="Title 9"/>
          <p:cNvSpPr txBox="1">
            <a:spLocks/>
          </p:cNvSpPr>
          <p:nvPr/>
        </p:nvSpPr>
        <p:spPr bwMode="auto">
          <a:xfrm>
            <a:off x="4237149" y="638002"/>
            <a:ext cx="409010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99" y="829912"/>
            <a:ext cx="1766235" cy="1418572"/>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824" y="3669525"/>
            <a:ext cx="1656506" cy="1479812"/>
          </a:xfrm>
          <a:prstGeom prst="rect">
            <a:avLst/>
          </a:prstGeom>
        </p:spPr>
      </p:pic>
      <p:pic>
        <p:nvPicPr>
          <p:cNvPr id="11" name="Picture 10">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370" y="3669525"/>
            <a:ext cx="1504279" cy="1491311"/>
          </a:xfrm>
          <a:prstGeom prst="rect">
            <a:avLst/>
          </a:prstGeom>
        </p:spPr>
      </p:pic>
      <p:sp>
        <p:nvSpPr>
          <p:cNvPr id="13" name="Rectangle 12"/>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9498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80">
                                          <p:stCondLst>
                                            <p:cond delay="0"/>
                                          </p:stCondLst>
                                        </p:cTn>
                                        <p:tgtEl>
                                          <p:spTgt spid="11"/>
                                        </p:tgtEl>
                                      </p:cBhvr>
                                    </p:animEffect>
                                    <p:anim calcmode="lin" valueType="num">
                                      <p:cBhvr>
                                        <p:cTn id="3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0" dur="26">
                                          <p:stCondLst>
                                            <p:cond delay="650"/>
                                          </p:stCondLst>
                                        </p:cTn>
                                        <p:tgtEl>
                                          <p:spTgt spid="11"/>
                                        </p:tgtEl>
                                      </p:cBhvr>
                                      <p:to x="100000" y="60000"/>
                                    </p:animScale>
                                    <p:animScale>
                                      <p:cBhvr>
                                        <p:cTn id="41" dur="166" decel="50000">
                                          <p:stCondLst>
                                            <p:cond delay="676"/>
                                          </p:stCondLst>
                                        </p:cTn>
                                        <p:tgtEl>
                                          <p:spTgt spid="11"/>
                                        </p:tgtEl>
                                      </p:cBhvr>
                                      <p:to x="100000" y="100000"/>
                                    </p:animScale>
                                    <p:animScale>
                                      <p:cBhvr>
                                        <p:cTn id="42" dur="26">
                                          <p:stCondLst>
                                            <p:cond delay="1312"/>
                                          </p:stCondLst>
                                        </p:cTn>
                                        <p:tgtEl>
                                          <p:spTgt spid="11"/>
                                        </p:tgtEl>
                                      </p:cBhvr>
                                      <p:to x="100000" y="80000"/>
                                    </p:animScale>
                                    <p:animScale>
                                      <p:cBhvr>
                                        <p:cTn id="43" dur="166" decel="50000">
                                          <p:stCondLst>
                                            <p:cond delay="1338"/>
                                          </p:stCondLst>
                                        </p:cTn>
                                        <p:tgtEl>
                                          <p:spTgt spid="11"/>
                                        </p:tgtEl>
                                      </p:cBhvr>
                                      <p:to x="100000" y="100000"/>
                                    </p:animScale>
                                    <p:animScale>
                                      <p:cBhvr>
                                        <p:cTn id="44" dur="26">
                                          <p:stCondLst>
                                            <p:cond delay="1642"/>
                                          </p:stCondLst>
                                        </p:cTn>
                                        <p:tgtEl>
                                          <p:spTgt spid="11"/>
                                        </p:tgtEl>
                                      </p:cBhvr>
                                      <p:to x="100000" y="90000"/>
                                    </p:animScale>
                                    <p:animScale>
                                      <p:cBhvr>
                                        <p:cTn id="45" dur="166" decel="50000">
                                          <p:stCondLst>
                                            <p:cond delay="1668"/>
                                          </p:stCondLst>
                                        </p:cTn>
                                        <p:tgtEl>
                                          <p:spTgt spid="11"/>
                                        </p:tgtEl>
                                      </p:cBhvr>
                                      <p:to x="100000" y="100000"/>
                                    </p:animScale>
                                    <p:animScale>
                                      <p:cBhvr>
                                        <p:cTn id="46" dur="26">
                                          <p:stCondLst>
                                            <p:cond delay="1808"/>
                                          </p:stCondLst>
                                        </p:cTn>
                                        <p:tgtEl>
                                          <p:spTgt spid="11"/>
                                        </p:tgtEl>
                                      </p:cBhvr>
                                      <p:to x="100000" y="95000"/>
                                    </p:animScale>
                                    <p:animScale>
                                      <p:cBhvr>
                                        <p:cTn id="4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Plaque 4"/>
          <p:cNvSpPr/>
          <p:nvPr/>
        </p:nvSpPr>
        <p:spPr bwMode="auto">
          <a:xfrm>
            <a:off x="207286" y="2295329"/>
            <a:ext cx="11839073" cy="3920535"/>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لا يجوز تكليف الحدث بساعات عمل إضافية مهما كانت الأحوال.</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6" name="Title 9"/>
          <p:cNvSpPr txBox="1">
            <a:spLocks/>
          </p:cNvSpPr>
          <p:nvPr/>
        </p:nvSpPr>
        <p:spPr bwMode="auto">
          <a:xfrm>
            <a:off x="4288665" y="638002"/>
            <a:ext cx="4038590"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99" y="682580"/>
            <a:ext cx="1804871" cy="1522406"/>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824" y="3669525"/>
            <a:ext cx="1656506" cy="1479812"/>
          </a:xfrm>
          <a:prstGeom prst="rect">
            <a:avLst/>
          </a:prstGeom>
        </p:spPr>
      </p:pic>
      <p:pic>
        <p:nvPicPr>
          <p:cNvPr id="11" name="Picture 10">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370" y="3669525"/>
            <a:ext cx="1504279" cy="1491311"/>
          </a:xfrm>
          <a:prstGeom prst="rect">
            <a:avLst/>
          </a:prstGeom>
        </p:spPr>
      </p:pic>
      <p:sp>
        <p:nvSpPr>
          <p:cNvPr id="13" name="Rectangle 12"/>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9915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80">
                                          <p:stCondLst>
                                            <p:cond delay="0"/>
                                          </p:stCondLst>
                                        </p:cTn>
                                        <p:tgtEl>
                                          <p:spTgt spid="11"/>
                                        </p:tgtEl>
                                      </p:cBhvr>
                                    </p:animEffect>
                                    <p:anim calcmode="lin" valueType="num">
                                      <p:cBhvr>
                                        <p:cTn id="3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0" dur="26">
                                          <p:stCondLst>
                                            <p:cond delay="650"/>
                                          </p:stCondLst>
                                        </p:cTn>
                                        <p:tgtEl>
                                          <p:spTgt spid="11"/>
                                        </p:tgtEl>
                                      </p:cBhvr>
                                      <p:to x="100000" y="60000"/>
                                    </p:animScale>
                                    <p:animScale>
                                      <p:cBhvr>
                                        <p:cTn id="41" dur="166" decel="50000">
                                          <p:stCondLst>
                                            <p:cond delay="676"/>
                                          </p:stCondLst>
                                        </p:cTn>
                                        <p:tgtEl>
                                          <p:spTgt spid="11"/>
                                        </p:tgtEl>
                                      </p:cBhvr>
                                      <p:to x="100000" y="100000"/>
                                    </p:animScale>
                                    <p:animScale>
                                      <p:cBhvr>
                                        <p:cTn id="42" dur="26">
                                          <p:stCondLst>
                                            <p:cond delay="1312"/>
                                          </p:stCondLst>
                                        </p:cTn>
                                        <p:tgtEl>
                                          <p:spTgt spid="11"/>
                                        </p:tgtEl>
                                      </p:cBhvr>
                                      <p:to x="100000" y="80000"/>
                                    </p:animScale>
                                    <p:animScale>
                                      <p:cBhvr>
                                        <p:cTn id="43" dur="166" decel="50000">
                                          <p:stCondLst>
                                            <p:cond delay="1338"/>
                                          </p:stCondLst>
                                        </p:cTn>
                                        <p:tgtEl>
                                          <p:spTgt spid="11"/>
                                        </p:tgtEl>
                                      </p:cBhvr>
                                      <p:to x="100000" y="100000"/>
                                    </p:animScale>
                                    <p:animScale>
                                      <p:cBhvr>
                                        <p:cTn id="44" dur="26">
                                          <p:stCondLst>
                                            <p:cond delay="1642"/>
                                          </p:stCondLst>
                                        </p:cTn>
                                        <p:tgtEl>
                                          <p:spTgt spid="11"/>
                                        </p:tgtEl>
                                      </p:cBhvr>
                                      <p:to x="100000" y="90000"/>
                                    </p:animScale>
                                    <p:animScale>
                                      <p:cBhvr>
                                        <p:cTn id="45" dur="166" decel="50000">
                                          <p:stCondLst>
                                            <p:cond delay="1668"/>
                                          </p:stCondLst>
                                        </p:cTn>
                                        <p:tgtEl>
                                          <p:spTgt spid="11"/>
                                        </p:tgtEl>
                                      </p:cBhvr>
                                      <p:to x="100000" y="100000"/>
                                    </p:animScale>
                                    <p:animScale>
                                      <p:cBhvr>
                                        <p:cTn id="46" dur="26">
                                          <p:stCondLst>
                                            <p:cond delay="1808"/>
                                          </p:stCondLst>
                                        </p:cTn>
                                        <p:tgtEl>
                                          <p:spTgt spid="11"/>
                                        </p:tgtEl>
                                      </p:cBhvr>
                                      <p:to x="100000" y="95000"/>
                                    </p:animScale>
                                    <p:animScale>
                                      <p:cBhvr>
                                        <p:cTn id="4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Plaque 4"/>
          <p:cNvSpPr/>
          <p:nvPr/>
        </p:nvSpPr>
        <p:spPr bwMode="auto">
          <a:xfrm>
            <a:off x="207286" y="2295329"/>
            <a:ext cx="11839073" cy="3920535"/>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من الممكن تكليف المرأة بأعمال تعرضها للحرارة الشديدة كالعمل أمام أفران صهر المعادن.</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6" name="Title 9"/>
          <p:cNvSpPr txBox="1">
            <a:spLocks/>
          </p:cNvSpPr>
          <p:nvPr/>
        </p:nvSpPr>
        <p:spPr bwMode="auto">
          <a:xfrm>
            <a:off x="4340179" y="638002"/>
            <a:ext cx="3987075"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92" y="677441"/>
            <a:ext cx="1849063" cy="1527545"/>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824" y="3669525"/>
            <a:ext cx="1656506" cy="1479812"/>
          </a:xfrm>
          <a:prstGeom prst="rect">
            <a:avLst/>
          </a:prstGeom>
        </p:spPr>
      </p:pic>
      <p:pic>
        <p:nvPicPr>
          <p:cNvPr id="11" name="Picture 10">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370" y="3669525"/>
            <a:ext cx="1504279" cy="1491311"/>
          </a:xfrm>
          <a:prstGeom prst="rect">
            <a:avLst/>
          </a:prstGeom>
        </p:spPr>
      </p:pic>
      <p:sp>
        <p:nvSpPr>
          <p:cNvPr id="13" name="Rectangle 12"/>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2193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80">
                                          <p:stCondLst>
                                            <p:cond delay="0"/>
                                          </p:stCondLst>
                                        </p:cTn>
                                        <p:tgtEl>
                                          <p:spTgt spid="11"/>
                                        </p:tgtEl>
                                      </p:cBhvr>
                                    </p:animEffect>
                                    <p:anim calcmode="lin" valueType="num">
                                      <p:cBhvr>
                                        <p:cTn id="3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0" dur="26">
                                          <p:stCondLst>
                                            <p:cond delay="650"/>
                                          </p:stCondLst>
                                        </p:cTn>
                                        <p:tgtEl>
                                          <p:spTgt spid="11"/>
                                        </p:tgtEl>
                                      </p:cBhvr>
                                      <p:to x="100000" y="60000"/>
                                    </p:animScale>
                                    <p:animScale>
                                      <p:cBhvr>
                                        <p:cTn id="41" dur="166" decel="50000">
                                          <p:stCondLst>
                                            <p:cond delay="676"/>
                                          </p:stCondLst>
                                        </p:cTn>
                                        <p:tgtEl>
                                          <p:spTgt spid="11"/>
                                        </p:tgtEl>
                                      </p:cBhvr>
                                      <p:to x="100000" y="100000"/>
                                    </p:animScale>
                                    <p:animScale>
                                      <p:cBhvr>
                                        <p:cTn id="42" dur="26">
                                          <p:stCondLst>
                                            <p:cond delay="1312"/>
                                          </p:stCondLst>
                                        </p:cTn>
                                        <p:tgtEl>
                                          <p:spTgt spid="11"/>
                                        </p:tgtEl>
                                      </p:cBhvr>
                                      <p:to x="100000" y="80000"/>
                                    </p:animScale>
                                    <p:animScale>
                                      <p:cBhvr>
                                        <p:cTn id="43" dur="166" decel="50000">
                                          <p:stCondLst>
                                            <p:cond delay="1338"/>
                                          </p:stCondLst>
                                        </p:cTn>
                                        <p:tgtEl>
                                          <p:spTgt spid="11"/>
                                        </p:tgtEl>
                                      </p:cBhvr>
                                      <p:to x="100000" y="100000"/>
                                    </p:animScale>
                                    <p:animScale>
                                      <p:cBhvr>
                                        <p:cTn id="44" dur="26">
                                          <p:stCondLst>
                                            <p:cond delay="1642"/>
                                          </p:stCondLst>
                                        </p:cTn>
                                        <p:tgtEl>
                                          <p:spTgt spid="11"/>
                                        </p:tgtEl>
                                      </p:cBhvr>
                                      <p:to x="100000" y="90000"/>
                                    </p:animScale>
                                    <p:animScale>
                                      <p:cBhvr>
                                        <p:cTn id="45" dur="166" decel="50000">
                                          <p:stCondLst>
                                            <p:cond delay="1668"/>
                                          </p:stCondLst>
                                        </p:cTn>
                                        <p:tgtEl>
                                          <p:spTgt spid="11"/>
                                        </p:tgtEl>
                                      </p:cBhvr>
                                      <p:to x="100000" y="100000"/>
                                    </p:animScale>
                                    <p:animScale>
                                      <p:cBhvr>
                                        <p:cTn id="46" dur="26">
                                          <p:stCondLst>
                                            <p:cond delay="1808"/>
                                          </p:stCondLst>
                                        </p:cTn>
                                        <p:tgtEl>
                                          <p:spTgt spid="11"/>
                                        </p:tgtEl>
                                      </p:cBhvr>
                                      <p:to x="100000" y="95000"/>
                                    </p:animScale>
                                    <p:animScale>
                                      <p:cBhvr>
                                        <p:cTn id="4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Plaque 4"/>
          <p:cNvSpPr/>
          <p:nvPr/>
        </p:nvSpPr>
        <p:spPr bwMode="auto">
          <a:xfrm>
            <a:off x="207286" y="2295328"/>
            <a:ext cx="11839073" cy="3920535"/>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أكد المشرّع على وجوب التسوية بين المرأة والرجل في مجال العمل.</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6" name="Title 9"/>
          <p:cNvSpPr txBox="1">
            <a:spLocks/>
          </p:cNvSpPr>
          <p:nvPr/>
        </p:nvSpPr>
        <p:spPr bwMode="auto">
          <a:xfrm>
            <a:off x="4430331" y="638002"/>
            <a:ext cx="3896923"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99" y="685874"/>
            <a:ext cx="1727598" cy="1531513"/>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824" y="3669525"/>
            <a:ext cx="1656506" cy="1479812"/>
          </a:xfrm>
          <a:prstGeom prst="rect">
            <a:avLst/>
          </a:prstGeom>
        </p:spPr>
      </p:pic>
      <p:pic>
        <p:nvPicPr>
          <p:cNvPr id="11" name="Picture 10">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370" y="3669525"/>
            <a:ext cx="1504279" cy="1491311"/>
          </a:xfrm>
          <a:prstGeom prst="rect">
            <a:avLst/>
          </a:prstGeom>
        </p:spPr>
      </p:pic>
      <p:sp>
        <p:nvSpPr>
          <p:cNvPr id="13" name="Rectangle 12"/>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6730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80">
                                          <p:stCondLst>
                                            <p:cond delay="0"/>
                                          </p:stCondLst>
                                        </p:cTn>
                                        <p:tgtEl>
                                          <p:spTgt spid="11"/>
                                        </p:tgtEl>
                                      </p:cBhvr>
                                    </p:animEffect>
                                    <p:anim calcmode="lin" valueType="num">
                                      <p:cBhvr>
                                        <p:cTn id="3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0" dur="26">
                                          <p:stCondLst>
                                            <p:cond delay="650"/>
                                          </p:stCondLst>
                                        </p:cTn>
                                        <p:tgtEl>
                                          <p:spTgt spid="11"/>
                                        </p:tgtEl>
                                      </p:cBhvr>
                                      <p:to x="100000" y="60000"/>
                                    </p:animScale>
                                    <p:animScale>
                                      <p:cBhvr>
                                        <p:cTn id="41" dur="166" decel="50000">
                                          <p:stCondLst>
                                            <p:cond delay="676"/>
                                          </p:stCondLst>
                                        </p:cTn>
                                        <p:tgtEl>
                                          <p:spTgt spid="11"/>
                                        </p:tgtEl>
                                      </p:cBhvr>
                                      <p:to x="100000" y="100000"/>
                                    </p:animScale>
                                    <p:animScale>
                                      <p:cBhvr>
                                        <p:cTn id="42" dur="26">
                                          <p:stCondLst>
                                            <p:cond delay="1312"/>
                                          </p:stCondLst>
                                        </p:cTn>
                                        <p:tgtEl>
                                          <p:spTgt spid="11"/>
                                        </p:tgtEl>
                                      </p:cBhvr>
                                      <p:to x="100000" y="80000"/>
                                    </p:animScale>
                                    <p:animScale>
                                      <p:cBhvr>
                                        <p:cTn id="43" dur="166" decel="50000">
                                          <p:stCondLst>
                                            <p:cond delay="1338"/>
                                          </p:stCondLst>
                                        </p:cTn>
                                        <p:tgtEl>
                                          <p:spTgt spid="11"/>
                                        </p:tgtEl>
                                      </p:cBhvr>
                                      <p:to x="100000" y="100000"/>
                                    </p:animScale>
                                    <p:animScale>
                                      <p:cBhvr>
                                        <p:cTn id="44" dur="26">
                                          <p:stCondLst>
                                            <p:cond delay="1642"/>
                                          </p:stCondLst>
                                        </p:cTn>
                                        <p:tgtEl>
                                          <p:spTgt spid="11"/>
                                        </p:tgtEl>
                                      </p:cBhvr>
                                      <p:to x="100000" y="90000"/>
                                    </p:animScale>
                                    <p:animScale>
                                      <p:cBhvr>
                                        <p:cTn id="45" dur="166" decel="50000">
                                          <p:stCondLst>
                                            <p:cond delay="1668"/>
                                          </p:stCondLst>
                                        </p:cTn>
                                        <p:tgtEl>
                                          <p:spTgt spid="11"/>
                                        </p:tgtEl>
                                      </p:cBhvr>
                                      <p:to x="100000" y="100000"/>
                                    </p:animScale>
                                    <p:animScale>
                                      <p:cBhvr>
                                        <p:cTn id="46" dur="26">
                                          <p:stCondLst>
                                            <p:cond delay="1808"/>
                                          </p:stCondLst>
                                        </p:cTn>
                                        <p:tgtEl>
                                          <p:spTgt spid="11"/>
                                        </p:tgtEl>
                                      </p:cBhvr>
                                      <p:to x="100000" y="95000"/>
                                    </p:animScale>
                                    <p:animScale>
                                      <p:cBhvr>
                                        <p:cTn id="4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Left Arrow 7">
            <a:hlinkClick r:id="rId4"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4"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31125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Left Arrow 7">
            <a:hlinkClick r:id="rId4"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4"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60487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6" descr="http://t3.gstatic.com/images?q=tbn:ANd9GcQ6Oaxw7uZSMQCOekqMph2E9LVJrWekgULlNq38lSvVrtlR9A0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764" y="188672"/>
            <a:ext cx="2214562" cy="143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laque 8"/>
          <p:cNvSpPr/>
          <p:nvPr/>
        </p:nvSpPr>
        <p:spPr bwMode="auto">
          <a:xfrm>
            <a:off x="185517" y="1621291"/>
            <a:ext cx="11744470" cy="4261874"/>
          </a:xfrm>
          <a:prstGeom prst="plaque">
            <a:avLst>
              <a:gd name="adj" fmla="val 11628"/>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1" anchor="ctr"/>
          <a:lstStyle/>
          <a:p>
            <a:pPr algn="r" defTabSz="914012" rtl="1">
              <a:spcBef>
                <a:spcPts val="600"/>
              </a:spcBef>
              <a:spcAft>
                <a:spcPts val="600"/>
              </a:spcAft>
              <a:defRPr/>
            </a:pPr>
            <a:r>
              <a:rPr lang="ar-BH" sz="3200" b="1" dirty="0">
                <a:solidFill>
                  <a:srgbClr val="C00000"/>
                </a:solidFill>
                <a:latin typeface="Sakkal Majalla" panose="02000000000000000000" pitchFamily="2" charset="-78"/>
                <a:cs typeface="Sakkal Majalla" panose="02000000000000000000" pitchFamily="2" charset="-78"/>
              </a:rPr>
              <a:t>يتوقع من الطالب </a:t>
            </a:r>
            <a:r>
              <a:rPr lang="ar-BH" sz="3200" b="1" dirty="0" smtClean="0">
                <a:solidFill>
                  <a:srgbClr val="C00000"/>
                </a:solidFill>
                <a:latin typeface="Sakkal Majalla" panose="02000000000000000000" pitchFamily="2" charset="-78"/>
                <a:cs typeface="Sakkal Majalla" panose="02000000000000000000" pitchFamily="2" charset="-78"/>
              </a:rPr>
              <a:t>بعد دراسة هذا الدرس أن:</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يناقش القيود الواردة على حرية العمل.</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يحلل القيود المرتبطة بعمل الأجانب.</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يلم بالقيود والأعمال المحظورة على الأحداث والنساء.</a:t>
            </a:r>
          </a:p>
        </p:txBody>
      </p:sp>
      <p:sp>
        <p:nvSpPr>
          <p:cNvPr id="10" name="Title 9"/>
          <p:cNvSpPr txBox="1">
            <a:spLocks/>
          </p:cNvSpPr>
          <p:nvPr/>
        </p:nvSpPr>
        <p:spPr bwMode="auto">
          <a:xfrm>
            <a:off x="3952860" y="798457"/>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a:solidFill>
                  <a:schemeClr val="bg1"/>
                </a:solidFill>
                <a:latin typeface="Sakkal Majalla" panose="02000000000000000000" pitchFamily="2" charset="-78"/>
                <a:cs typeface="Sakkal Majalla" panose="02000000000000000000" pitchFamily="2" charset="-78"/>
              </a:rPr>
              <a:t>أهـداف </a:t>
            </a:r>
            <a:r>
              <a:rPr lang="ar-BH" sz="3600" b="1" kern="0" dirty="0" smtClean="0">
                <a:solidFill>
                  <a:schemeClr val="bg1"/>
                </a:solidFill>
                <a:latin typeface="Sakkal Majalla" panose="02000000000000000000" pitchFamily="2" charset="-78"/>
                <a:cs typeface="Sakkal Majalla" panose="02000000000000000000" pitchFamily="2" charset="-78"/>
              </a:rPr>
              <a:t>الدرس</a:t>
            </a:r>
            <a:endParaRPr lang="ar-BH" sz="3600" b="1" kern="0" dirty="0">
              <a:solidFill>
                <a:schemeClr val="bg1"/>
              </a:solidFill>
              <a:latin typeface="Sakkal Majalla" panose="02000000000000000000" pitchFamily="2" charset="-78"/>
              <a:cs typeface="Sakkal Majalla" panose="02000000000000000000" pitchFamily="2" charset="-78"/>
            </a:endParaRPr>
          </a:p>
        </p:txBody>
      </p:sp>
      <p:sp>
        <p:nvSpPr>
          <p:cNvPr id="11" name="Rectangle 10"/>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565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8" name="TextBox 7"/>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9" name="Left Arrow 8">
            <a:hlinkClick r:id="rId4"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4"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11" name="Rectangle 10"/>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62429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8" name="TextBox 7"/>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9" name="Left Arrow 8">
            <a:hlinkClick r:id="rId4"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sp>
        <p:nvSpPr>
          <p:cNvPr id="11" name="Rectangle 10"/>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54270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4546242" y="14521"/>
            <a:ext cx="2699642"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عقد العمل وتمييزه عن غيره من العقود</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6"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8" name="TextBox 7"/>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1" name="Left Arrow 10">
            <a:hlinkClick r:id="rId4" action="ppaction://hlinksldjump"/>
          </p:cNvPr>
          <p:cNvSpPr/>
          <p:nvPr/>
        </p:nvSpPr>
        <p:spPr>
          <a:xfrm>
            <a:off x="579550" y="5362160"/>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sp>
        <p:nvSpPr>
          <p:cNvPr id="12" name="Rectangle 11"/>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35184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12" name="TextBox 11"/>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Left Arrow 7">
            <a:hlinkClick r:id="rId4" action="ppaction://hlinksldjump"/>
          </p:cNvPr>
          <p:cNvSpPr/>
          <p:nvPr/>
        </p:nvSpPr>
        <p:spPr>
          <a:xfrm>
            <a:off x="631066" y="519881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5"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9" name="Rectangle 8"/>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65575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13" name="TextBox 12"/>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4" name="Left Arrow 13">
            <a:hlinkClick r:id="rId4" action="ppaction://hlinksldjump"/>
          </p:cNvPr>
          <p:cNvSpPr/>
          <p:nvPr/>
        </p:nvSpPr>
        <p:spPr>
          <a:xfrm>
            <a:off x="579550" y="5362160"/>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5"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15" name="Rectangle 14"/>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6" name="Rectangle 15"/>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94507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12" name="TextBox 11"/>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Left Arrow 7">
            <a:hlinkClick r:id="rId4" action="ppaction://hlinksldjump"/>
          </p:cNvPr>
          <p:cNvSpPr/>
          <p:nvPr/>
        </p:nvSpPr>
        <p:spPr>
          <a:xfrm>
            <a:off x="631066" y="519881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4"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9" name="Rectangle 8"/>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04956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9" name="TextBox 8"/>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4" name="Left Arrow 13">
            <a:hlinkClick r:id="" action="ppaction://noaction"/>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4"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15" name="Rectangle 14"/>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6" name="Rectangle 15"/>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6949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12" name="TextBox 11"/>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Left Arrow 12">
            <a:hlinkClick r:id="rId4"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chemeClr val="bg1"/>
                </a:solidFill>
                <a:latin typeface="Sakkal Majalla" panose="02000000000000000000" pitchFamily="2" charset="-78"/>
                <a:cs typeface="Sakkal Majalla" panose="02000000000000000000" pitchFamily="2" charset="-78"/>
                <a:hlinkClick r:id="rId4" action="ppaction://hlinksldjump"/>
              </a:rPr>
              <a:t>التالي</a:t>
            </a:r>
            <a:endParaRPr lang="ar-BH" sz="2800" dirty="0">
              <a:latin typeface="Sakkal Majalla" panose="02000000000000000000" pitchFamily="2" charset="-78"/>
              <a:cs typeface="Sakkal Majalla" panose="02000000000000000000" pitchFamily="2" charset="-78"/>
            </a:endParaRPr>
          </a:p>
        </p:txBody>
      </p:sp>
      <p:sp>
        <p:nvSpPr>
          <p:cNvPr id="8" name="Rectangle 7"/>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839152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Horizontal Scroll 4"/>
          <p:cNvSpPr/>
          <p:nvPr/>
        </p:nvSpPr>
        <p:spPr>
          <a:xfrm>
            <a:off x="9460819" y="476543"/>
            <a:ext cx="2057401" cy="815934"/>
          </a:xfrm>
          <a:prstGeom prst="horizontalScroll">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6" name="Content Placeholder 6"/>
          <p:cNvSpPr txBox="1">
            <a:spLocks/>
          </p:cNvSpPr>
          <p:nvPr/>
        </p:nvSpPr>
        <p:spPr>
          <a:xfrm>
            <a:off x="3623735" y="1509486"/>
            <a:ext cx="7894485" cy="2346983"/>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r" rtl="1"/>
            <a:r>
              <a:rPr lang="ar-BH" b="1" dirty="0" smtClean="0">
                <a:solidFill>
                  <a:srgbClr val="FF0000"/>
                </a:solidFill>
                <a:latin typeface="Sakkal Majalla" panose="02000000000000000000" pitchFamily="2" charset="-78"/>
                <a:cs typeface="Sakkal Majalla" panose="02000000000000000000" pitchFamily="2" charset="-78"/>
              </a:rPr>
              <a:t>أن يكون حقق الطالب أهداف الدرس:</a:t>
            </a:r>
            <a:endParaRPr lang="ar-BH" b="1" dirty="0">
              <a:solidFill>
                <a:srgbClr val="FF0000"/>
              </a:solidFill>
              <a:latin typeface="Sakkal Majalla" panose="02000000000000000000" pitchFamily="2" charset="-78"/>
              <a:cs typeface="Sakkal Majalla" panose="02000000000000000000" pitchFamily="2" charset="-78"/>
            </a:endParaRP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يناقش القيود الواردة على حرية العمل.</a:t>
            </a: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يحلل القيود المرتبطة بعمل الأجانب.</a:t>
            </a: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يلم بالقيود والأعمال المحظورة على الأحداث والنساء.</a:t>
            </a:r>
          </a:p>
        </p:txBody>
      </p:sp>
      <p:sp>
        <p:nvSpPr>
          <p:cNvPr id="8" name="Rectangular Callout 7"/>
          <p:cNvSpPr/>
          <p:nvPr/>
        </p:nvSpPr>
        <p:spPr>
          <a:xfrm>
            <a:off x="6634840" y="4116756"/>
            <a:ext cx="4883380" cy="1859306"/>
          </a:xfrm>
          <a:prstGeom prst="wedgeRectCallout">
            <a:avLst>
              <a:gd name="adj1" fmla="val -90011"/>
              <a:gd name="adj2" fmla="val 9546"/>
            </a:avLst>
          </a:prstGeom>
          <a:solidFill>
            <a:schemeClr val="bg2">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r"/>
            <a:r>
              <a:rPr lang="ar-BH" sz="3200" b="1" u="sng" dirty="0">
                <a:solidFill>
                  <a:srgbClr val="FF0000"/>
                </a:solidFill>
                <a:latin typeface="Sakkal Majalla" panose="02000000000000000000" pitchFamily="2" charset="-78"/>
                <a:cs typeface="Sakkal Majalla" panose="02000000000000000000" pitchFamily="2" charset="-78"/>
              </a:rPr>
              <a:t>لمزيد من المعلومات</a:t>
            </a:r>
            <a:r>
              <a:rPr lang="ar-BH" sz="3200" b="1" u="sng" dirty="0" smtClean="0">
                <a:solidFill>
                  <a:srgbClr val="FF0000"/>
                </a:solidFill>
                <a:latin typeface="Sakkal Majalla" panose="02000000000000000000" pitchFamily="2" charset="-78"/>
                <a:cs typeface="Sakkal Majalla" panose="02000000000000000000" pitchFamily="2" charset="-78"/>
              </a:rPr>
              <a:t>:</a:t>
            </a:r>
            <a:endParaRPr lang="en-US" sz="2100" b="1" dirty="0">
              <a:solidFill>
                <a:srgbClr val="FF0000"/>
              </a:solidFill>
              <a:latin typeface="Arial" panose="020B0604020202020204" pitchFamily="34" charset="0"/>
              <a:cs typeface="Arial" panose="020B0604020202020204" pitchFamily="34" charset="0"/>
            </a:endParaRPr>
          </a:p>
          <a:p>
            <a:pPr algn="r"/>
            <a:r>
              <a:rPr lang="en-US" sz="2100" b="1" dirty="0">
                <a:solidFill>
                  <a:srgbClr val="FF0000"/>
                </a:solidFill>
                <a:latin typeface="Arial" panose="020B0604020202020204" pitchFamily="34" charset="0"/>
                <a:cs typeface="Arial" panose="020B0604020202020204" pitchFamily="34" charset="0"/>
              </a:rPr>
              <a:t>www.Edunet.com</a:t>
            </a:r>
            <a:r>
              <a:rPr lang="ar-BH" sz="2400" b="1" dirty="0">
                <a:solidFill>
                  <a:schemeClr val="tx1"/>
                </a:solidFill>
                <a:latin typeface="Sakkal Majalla" panose="02000000000000000000" pitchFamily="2" charset="-78"/>
                <a:cs typeface="Sakkal Majalla" panose="02000000000000000000" pitchFamily="2" charset="-78"/>
              </a:rPr>
              <a:t>1- زيارة البوابة التعليمية </a:t>
            </a:r>
            <a:endParaRPr lang="en-US" sz="2400" b="1" dirty="0">
              <a:solidFill>
                <a:schemeClr val="tx1"/>
              </a:solidFill>
              <a:latin typeface="Sakkal Majalla" panose="02000000000000000000" pitchFamily="2" charset="-78"/>
              <a:cs typeface="Sakkal Majalla" panose="02000000000000000000" pitchFamily="2" charset="-78"/>
            </a:endParaRPr>
          </a:p>
          <a:p>
            <a:pPr algn="r"/>
            <a:r>
              <a:rPr lang="ar-BH" sz="2400" b="1" dirty="0">
                <a:solidFill>
                  <a:schemeClr val="tx1"/>
                </a:solidFill>
                <a:latin typeface="Sakkal Majalla" panose="02000000000000000000" pitchFamily="2" charset="-78"/>
                <a:cs typeface="Sakkal Majalla" panose="02000000000000000000" pitchFamily="2" charset="-78"/>
              </a:rPr>
              <a:t>2- حل أسئلة وأنشطة الكتاب المدرسي.</a:t>
            </a:r>
            <a:endParaRPr lang="en-US" sz="2400" b="1" dirty="0">
              <a:solidFill>
                <a:schemeClr val="tx1"/>
              </a:solidFill>
              <a:latin typeface="Sakkal Majalla" panose="02000000000000000000" pitchFamily="2" charset="-78"/>
              <a:cs typeface="Sakkal Majalla" panose="02000000000000000000" pitchFamily="2" charset="-78"/>
            </a:endParaRPr>
          </a:p>
          <a:p>
            <a:pPr algn="ctr"/>
            <a:endParaRPr lang="en-GB" sz="1500" dirty="0"/>
          </a:p>
        </p:txBody>
      </p:sp>
      <p:pic>
        <p:nvPicPr>
          <p:cNvPr id="9" name="Picture 8">
            <a:extLst>
              <a:ext uri="{FF2B5EF4-FFF2-40B4-BE49-F238E27FC236}">
                <a16:creationId xmlns:a16="http://schemas.microsoft.com/office/drawing/2014/main" xmlns="" id="{DD41B4E8-A5E3-4108-8CE7-CD9102958ABF}"/>
              </a:ext>
            </a:extLst>
          </p:cNvPr>
          <p:cNvPicPr>
            <a:picLocks noChangeAspect="1"/>
          </p:cNvPicPr>
          <p:nvPr/>
        </p:nvPicPr>
        <p:blipFill rotWithShape="1">
          <a:blip r:embed="rId3"/>
          <a:srcRect l="71278" t="8769" r="3248" b="83713"/>
          <a:stretch/>
        </p:blipFill>
        <p:spPr>
          <a:xfrm>
            <a:off x="2442161" y="4876834"/>
            <a:ext cx="1965347" cy="580577"/>
          </a:xfrm>
          <a:prstGeom prst="rect">
            <a:avLst/>
          </a:prstGeom>
        </p:spPr>
      </p:pic>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9620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itle 9"/>
          <p:cNvSpPr txBox="1">
            <a:spLocks/>
          </p:cNvSpPr>
          <p:nvPr/>
        </p:nvSpPr>
        <p:spPr bwMode="auto">
          <a:xfrm>
            <a:off x="2143970" y="714070"/>
            <a:ext cx="736671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قيود حرية العمل</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861085" y="1448086"/>
            <a:ext cx="10317427" cy="1468190"/>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الأصل العام هو حرية العمل، وهي حرية كلفها الدستور والقانون والمواثيق الدولية، غير أن المشرّع حماية للعمال وتوفيقًا بين مصالحهم ومصالح أصحاب الأعمال، وضع بعض القيود عليها، أهمها الآتي:</a:t>
            </a: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Content Placeholder 2"/>
          <p:cNvSpPr txBox="1">
            <a:spLocks/>
          </p:cNvSpPr>
          <p:nvPr/>
        </p:nvSpPr>
        <p:spPr>
          <a:xfrm>
            <a:off x="6517798" y="4484441"/>
            <a:ext cx="3663369" cy="1367915"/>
          </a:xfrm>
          <a:prstGeom prst="rect">
            <a:avLst/>
          </a:prstGeom>
          <a:solidFill>
            <a:schemeClr val="accent1">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defPPr>
              <a:defRPr lang="en-US"/>
            </a:defPPr>
            <a:lvl1pPr indent="0" algn="ctr" rtl="1">
              <a:lnSpc>
                <a:spcPct val="90000"/>
              </a:lnSpc>
              <a:spcBef>
                <a:spcPts val="1000"/>
              </a:spcBef>
              <a:buFont typeface="Arial" panose="020B0604020202020204" pitchFamily="34" charset="0"/>
              <a:buNone/>
              <a:defRPr sz="2800" b="1">
                <a:solidFill>
                  <a:srgbClr val="002060"/>
                </a:solidFill>
                <a:latin typeface="Sakkal Majalla" panose="02000000000000000000" pitchFamily="2" charset="-78"/>
                <a:cs typeface="Sakkal Majalla" panose="02000000000000000000" pitchFamily="2" charset="-78"/>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BH" dirty="0"/>
              <a:t>وطنية </a:t>
            </a:r>
          </a:p>
        </p:txBody>
      </p:sp>
      <p:sp>
        <p:nvSpPr>
          <p:cNvPr id="13" name="Content Placeholder 2"/>
          <p:cNvSpPr txBox="1">
            <a:spLocks/>
          </p:cNvSpPr>
          <p:nvPr/>
        </p:nvSpPr>
        <p:spPr>
          <a:xfrm>
            <a:off x="3459093" y="3184930"/>
            <a:ext cx="4736469" cy="490350"/>
          </a:xfrm>
          <a:prstGeom prst="rect">
            <a:avLst/>
          </a:prstGeom>
          <a:solidFill>
            <a:schemeClr val="accent2">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b="1" dirty="0" smtClean="0">
                <a:solidFill>
                  <a:srgbClr val="C00000"/>
                </a:solidFill>
                <a:latin typeface="Sakkal Majalla" panose="02000000000000000000" pitchFamily="2" charset="-78"/>
                <a:cs typeface="Sakkal Majalla" panose="02000000000000000000" pitchFamily="2" charset="-78"/>
              </a:rPr>
              <a:t>القيود المفروضة على حرية العمل لاعتبارات</a:t>
            </a:r>
          </a:p>
        </p:txBody>
      </p:sp>
      <p:sp>
        <p:nvSpPr>
          <p:cNvPr id="18" name="Content Placeholder 2"/>
          <p:cNvSpPr txBox="1">
            <a:spLocks/>
          </p:cNvSpPr>
          <p:nvPr/>
        </p:nvSpPr>
        <p:spPr>
          <a:xfrm>
            <a:off x="1463898" y="4464902"/>
            <a:ext cx="3663369" cy="1367915"/>
          </a:xfrm>
          <a:prstGeom prst="rect">
            <a:avLst/>
          </a:prstGeom>
          <a:solidFill>
            <a:schemeClr val="accent1">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b="1" smtClean="0">
                <a:solidFill>
                  <a:srgbClr val="002060"/>
                </a:solidFill>
                <a:latin typeface="Sakkal Majalla" panose="02000000000000000000" pitchFamily="2" charset="-78"/>
                <a:cs typeface="Sakkal Majalla" panose="02000000000000000000" pitchFamily="2" charset="-78"/>
              </a:rPr>
              <a:t>إنسانية</a:t>
            </a:r>
            <a:endParaRPr lang="ar-BH" b="1" dirty="0" smtClean="0">
              <a:solidFill>
                <a:srgbClr val="002060"/>
              </a:solidFill>
              <a:latin typeface="Sakkal Majalla" panose="02000000000000000000" pitchFamily="2" charset="-78"/>
              <a:cs typeface="Sakkal Majalla" panose="02000000000000000000" pitchFamily="2" charset="-78"/>
            </a:endParaRPr>
          </a:p>
        </p:txBody>
      </p:sp>
      <p:grpSp>
        <p:nvGrpSpPr>
          <p:cNvPr id="2" name="Group 1"/>
          <p:cNvGrpSpPr/>
          <p:nvPr/>
        </p:nvGrpSpPr>
        <p:grpSpPr>
          <a:xfrm>
            <a:off x="3295583" y="3699690"/>
            <a:ext cx="5072738" cy="622021"/>
            <a:chOff x="3295583" y="3699690"/>
            <a:chExt cx="5072738" cy="622021"/>
          </a:xfrm>
        </p:grpSpPr>
        <p:cxnSp>
          <p:nvCxnSpPr>
            <p:cNvPr id="20" name="Straight Connector 19"/>
            <p:cNvCxnSpPr/>
            <p:nvPr/>
          </p:nvCxnSpPr>
          <p:spPr>
            <a:xfrm>
              <a:off x="5831952" y="3699690"/>
              <a:ext cx="0" cy="4049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295583" y="4114557"/>
              <a:ext cx="5072738" cy="744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21340" y="4133534"/>
              <a:ext cx="0" cy="1803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8342237" y="4120655"/>
              <a:ext cx="3973" cy="2010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189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2" grpId="0" animBg="1"/>
      <p:bldP spid="13"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Content Placeholder 2"/>
          <p:cNvSpPr txBox="1">
            <a:spLocks/>
          </p:cNvSpPr>
          <p:nvPr/>
        </p:nvSpPr>
        <p:spPr>
          <a:xfrm>
            <a:off x="901521" y="2326651"/>
            <a:ext cx="10317427" cy="983220"/>
          </a:xfrm>
          <a:prstGeom prst="rect">
            <a:avLst/>
          </a:prstGeom>
          <a:solidFill>
            <a:schemeClr val="accent2">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 حماية للعمالة الوطنية  من منافسة اليد العاملة الأجنبية تسعى كل الدول عادة إلى تقييد عمل الأجانب في إقليمها.</a:t>
            </a:r>
          </a:p>
        </p:txBody>
      </p:sp>
      <p:sp>
        <p:nvSpPr>
          <p:cNvPr id="17" name="Content Placeholder 2"/>
          <p:cNvSpPr txBox="1">
            <a:spLocks/>
          </p:cNvSpPr>
          <p:nvPr/>
        </p:nvSpPr>
        <p:spPr>
          <a:xfrm>
            <a:off x="2318197" y="1448087"/>
            <a:ext cx="8860315" cy="651170"/>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أولا: القيود المفروضة لاعتبارات وطينة على حرية عمل الأجانب (قيود عمل الأجانب):</a:t>
            </a: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Content Placeholder 2"/>
          <p:cNvSpPr txBox="1">
            <a:spLocks/>
          </p:cNvSpPr>
          <p:nvPr/>
        </p:nvSpPr>
        <p:spPr>
          <a:xfrm>
            <a:off x="901521" y="3537264"/>
            <a:ext cx="10317427" cy="1652921"/>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 </a:t>
            </a:r>
            <a:r>
              <a:rPr lang="ar-BH" b="1" dirty="0" smtClean="0">
                <a:solidFill>
                  <a:srgbClr val="FF0000"/>
                </a:solidFill>
                <a:latin typeface="Sakkal Majalla" panose="02000000000000000000" pitchFamily="2" charset="-78"/>
                <a:cs typeface="Sakkal Majalla" panose="02000000000000000000" pitchFamily="2" charset="-78"/>
              </a:rPr>
              <a:t>يلتزم كل صاحب عمل قبل أن يلحق أي عامل بالعمل لديه، بالتأكد من جنسيته، فإن كان أجنبيًا أي غير بحريني، فلا يجوز له إلحاقه بالعمل إلا بعد استخراج تصريح عمل والتثبت من لياقته الصحية بمعرفة الجهات المختصة.</a:t>
            </a:r>
          </a:p>
        </p:txBody>
      </p:sp>
      <p:sp>
        <p:nvSpPr>
          <p:cNvPr id="12" name="Rectangle 11"/>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4004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Content Placeholder 2"/>
          <p:cNvSpPr txBox="1">
            <a:spLocks/>
          </p:cNvSpPr>
          <p:nvPr/>
        </p:nvSpPr>
        <p:spPr>
          <a:xfrm>
            <a:off x="881302" y="2634788"/>
            <a:ext cx="10317427" cy="3070553"/>
          </a:xfrm>
          <a:prstGeom prst="rect">
            <a:avLst/>
          </a:prstGeom>
          <a:solidFill>
            <a:schemeClr val="accent6">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 ( أ ) - الحصول على تصريح عمل شرط تشغيل العامل الأجنبي.</a:t>
            </a:r>
          </a:p>
          <a:p>
            <a:pPr marL="0" indent="0" algn="just" rtl="1">
              <a:buNone/>
            </a:pPr>
            <a:r>
              <a:rPr lang="ar-BH" b="1" dirty="0" smtClean="0">
                <a:latin typeface="Sakkal Majalla" panose="02000000000000000000" pitchFamily="2" charset="-78"/>
                <a:cs typeface="Sakkal Majalla" panose="02000000000000000000" pitchFamily="2" charset="-78"/>
              </a:rPr>
              <a:t>( ب ) - مدة صلاحية تصريح العمل سنتين تبدأ من تاريخ وصول العامل الأجنبي وتكون قابلة للتجديد        لمدد أخرى مماثلة.</a:t>
            </a:r>
          </a:p>
          <a:p>
            <a:pPr marL="0" indent="0" algn="just" rtl="1">
              <a:buNone/>
            </a:pPr>
            <a:r>
              <a:rPr lang="ar-BH" b="1" dirty="0" smtClean="0">
                <a:latin typeface="Sakkal Majalla" panose="02000000000000000000" pitchFamily="2" charset="-78"/>
                <a:cs typeface="Sakkal Majalla" panose="02000000000000000000" pitchFamily="2" charset="-78"/>
              </a:rPr>
              <a:t>(ج ) - يشترط للحصول على تصريح عمل أن يكون صاحب العمل مسجل في السجل التجاري، وأن يدفع الرسوم المستحقة عليه لهيئة تنظيم سوق العمل، وغيرها من الشروط للحول على تصريح العمل.</a:t>
            </a:r>
          </a:p>
          <a:p>
            <a:pPr marL="0" indent="0" algn="just" rtl="1">
              <a:buNone/>
            </a:pPr>
            <a:endParaRPr lang="ar-BH" b="1" dirty="0" smtClean="0">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901521" y="1448086"/>
            <a:ext cx="10276991" cy="973141"/>
          </a:xfrm>
          <a:prstGeom prst="rect">
            <a:avLst/>
          </a:prstGeom>
          <a:solidFill>
            <a:srgbClr val="FFFF00"/>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وقد نظم المشرّع ضوابط عملية استقدام العمال الأجانب في القانون رقم 19 لسنة 2006م بشأن تنظيم سوق العمل على النحو الآتي: </a:t>
            </a: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3438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Content Placeholder 2"/>
          <p:cNvSpPr txBox="1">
            <a:spLocks/>
          </p:cNvSpPr>
          <p:nvPr/>
        </p:nvSpPr>
        <p:spPr>
          <a:xfrm>
            <a:off x="881302" y="2634788"/>
            <a:ext cx="10317427" cy="3248377"/>
          </a:xfrm>
          <a:prstGeom prst="rect">
            <a:avLst/>
          </a:prstGeom>
          <a:solidFill>
            <a:schemeClr val="accent2">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70C0"/>
                </a:solidFill>
                <a:latin typeface="Sakkal Majalla" panose="02000000000000000000" pitchFamily="2" charset="-78"/>
                <a:cs typeface="Sakkal Majalla" panose="02000000000000000000" pitchFamily="2" charset="-78"/>
              </a:rPr>
              <a:t>1– الأجانب من غير المدنيين التي تستخدمهم قوة دفاع البحرين والحرس الوطني وكافة أجهزة الأمن بالمملكة.</a:t>
            </a:r>
          </a:p>
          <a:p>
            <a:pPr marL="0" indent="0" algn="just" rtl="1">
              <a:buNone/>
            </a:pPr>
            <a:r>
              <a:rPr lang="ar-BH" b="1" dirty="0" smtClean="0">
                <a:solidFill>
                  <a:srgbClr val="0070C0"/>
                </a:solidFill>
                <a:latin typeface="Sakkal Majalla" panose="02000000000000000000" pitchFamily="2" charset="-78"/>
                <a:cs typeface="Sakkal Majalla" panose="02000000000000000000" pitchFamily="2" charset="-78"/>
              </a:rPr>
              <a:t>2 – الأجانب الذين يوفدون إلى المملكة لعمل مؤقت يستغرق أقل من 15 يوم مثل إقامة الأسواق والمعارض.</a:t>
            </a:r>
          </a:p>
          <a:p>
            <a:pPr marL="0" indent="0" algn="just" rtl="1">
              <a:buNone/>
            </a:pPr>
            <a:r>
              <a:rPr lang="ar-BH" b="1" dirty="0">
                <a:solidFill>
                  <a:srgbClr val="0070C0"/>
                </a:solidFill>
                <a:latin typeface="Sakkal Majalla" panose="02000000000000000000" pitchFamily="2" charset="-78"/>
                <a:cs typeface="Sakkal Majalla" panose="02000000000000000000" pitchFamily="2" charset="-78"/>
              </a:rPr>
              <a:t>3 – </a:t>
            </a:r>
            <a:r>
              <a:rPr lang="ar-BH" b="1" dirty="0" smtClean="0">
                <a:solidFill>
                  <a:srgbClr val="0070C0"/>
                </a:solidFill>
                <a:latin typeface="Sakkal Majalla" panose="02000000000000000000" pitchFamily="2" charset="-78"/>
                <a:cs typeface="Sakkal Majalla" panose="02000000000000000000" pitchFamily="2" charset="-78"/>
              </a:rPr>
              <a:t>الأجانب من أعضاء وإداري البعثات الدبلوماسية والقنصلية والدولية.</a:t>
            </a:r>
          </a:p>
          <a:p>
            <a:pPr marL="0" indent="0" algn="just" rtl="1">
              <a:buNone/>
            </a:pPr>
            <a:r>
              <a:rPr lang="ar-BH" b="1" dirty="0" smtClean="0">
                <a:solidFill>
                  <a:srgbClr val="0070C0"/>
                </a:solidFill>
                <a:latin typeface="Sakkal Majalla" panose="02000000000000000000" pitchFamily="2" charset="-78"/>
                <a:cs typeface="Sakkal Majalla" panose="02000000000000000000" pitchFamily="2" charset="-78"/>
              </a:rPr>
              <a:t>4 – الأجانب المعفيون بموجب اتفاقيات دولية تكون مملكة البحرين طرفًا فيها.</a:t>
            </a:r>
          </a:p>
        </p:txBody>
      </p:sp>
      <p:sp>
        <p:nvSpPr>
          <p:cNvPr id="17" name="Content Placeholder 2"/>
          <p:cNvSpPr txBox="1">
            <a:spLocks/>
          </p:cNvSpPr>
          <p:nvPr/>
        </p:nvSpPr>
        <p:spPr>
          <a:xfrm>
            <a:off x="901521" y="1448086"/>
            <a:ext cx="10276991" cy="973141"/>
          </a:xfrm>
          <a:prstGeom prst="rect">
            <a:avLst/>
          </a:prstGeom>
          <a:solidFill>
            <a:schemeClr val="accent4">
              <a:lumMod val="20000"/>
              <a:lumOff val="8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استثنى المشرّع بعض الفئات من شرط الحصول على تصريح عمل وهي:</a:t>
            </a: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1727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Content Placeholder 2"/>
          <p:cNvSpPr txBox="1">
            <a:spLocks/>
          </p:cNvSpPr>
          <p:nvPr/>
        </p:nvSpPr>
        <p:spPr>
          <a:xfrm>
            <a:off x="941957" y="4074742"/>
            <a:ext cx="10317427" cy="1785145"/>
          </a:xfrm>
          <a:prstGeom prst="rect">
            <a:avLst/>
          </a:prstGeom>
          <a:solidFill>
            <a:schemeClr val="accent6">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ما هو الجزاء على مخالفة صاحب العمل قواعد (شروط) تشغيل العمال الأجانب؟</a:t>
            </a:r>
            <a:endParaRPr lang="ar-BH" b="1" dirty="0">
              <a:solidFill>
                <a:srgbClr val="FF0000"/>
              </a:solidFill>
              <a:latin typeface="Sakkal Majalla" panose="02000000000000000000" pitchFamily="2" charset="-78"/>
              <a:cs typeface="Sakkal Majalla" panose="02000000000000000000" pitchFamily="2" charset="-78"/>
            </a:endParaRPr>
          </a:p>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الحبس مدة لا تقل عن ثلاثة أشهر ولا تزيد على ستة أشهر، والغرامة لا تقل عن ألف دينار ولا تتجاوز ألفي دينار.</a:t>
            </a:r>
            <a:endParaRPr lang="ar-BH" b="1" dirty="0">
              <a:solidFill>
                <a:srgbClr val="002060"/>
              </a:solidFill>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941957" y="2158146"/>
            <a:ext cx="10276991" cy="1535596"/>
          </a:xfrm>
          <a:prstGeom prst="rect">
            <a:avLst/>
          </a:prstGeom>
          <a:solidFill>
            <a:srgbClr val="92D050"/>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هل يحق للعامل الأجنبي الانتقال من صاحب عمل إلى آخر؟</a:t>
            </a:r>
          </a:p>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نعم يحق له دون موافقة صاحب العمل الأول؛ بشرط أن يمضي سنة في العمل مع (صاحب العمل الأول) ولا يخل ذلك بحقوق صاحب العمل العقدية والقانونية.</a:t>
            </a: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 name="Action Button: Help 1">
            <a:hlinkClick r:id="" action="ppaction://noaction" highlightClick="1"/>
          </p:cNvPr>
          <p:cNvSpPr/>
          <p:nvPr/>
        </p:nvSpPr>
        <p:spPr>
          <a:xfrm>
            <a:off x="10040121" y="1256004"/>
            <a:ext cx="1172797" cy="776267"/>
          </a:xfrm>
          <a:prstGeom prst="actionButtonHelp">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55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Content Placeholder 2"/>
          <p:cNvSpPr txBox="1">
            <a:spLocks/>
          </p:cNvSpPr>
          <p:nvPr/>
        </p:nvSpPr>
        <p:spPr>
          <a:xfrm>
            <a:off x="1019231" y="3278841"/>
            <a:ext cx="10159281" cy="917859"/>
          </a:xfrm>
          <a:prstGeom prst="rect">
            <a:avLst/>
          </a:prstGeom>
          <a:solidFill>
            <a:schemeClr val="bg2"/>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تعريف الحدث: </a:t>
            </a:r>
            <a:r>
              <a:rPr lang="ar-BH" b="1" dirty="0" smtClean="0">
                <a:solidFill>
                  <a:srgbClr val="002060"/>
                </a:solidFill>
                <a:latin typeface="Sakkal Majalla" panose="02000000000000000000" pitchFamily="2" charset="-78"/>
                <a:cs typeface="Sakkal Majalla" panose="02000000000000000000" pitchFamily="2" charset="-78"/>
              </a:rPr>
              <a:t>يقصد بالحدث في قانون العمل كل بلغ من العمر خمسة عشرة سنة ولم يكمل ثماني عشرة سنة.</a:t>
            </a:r>
            <a:endParaRPr lang="ar-BH" b="1" dirty="0">
              <a:solidFill>
                <a:srgbClr val="002060"/>
              </a:solidFill>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7708004" y="2338545"/>
            <a:ext cx="3451188" cy="559296"/>
          </a:xfrm>
          <a:prstGeom prst="rect">
            <a:avLst/>
          </a:prstGeom>
          <a:solidFill>
            <a:schemeClr val="bg2"/>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 أ ) – قيود تشغيل الأحداث</a:t>
            </a: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Content Placeholder 2"/>
          <p:cNvSpPr txBox="1">
            <a:spLocks/>
          </p:cNvSpPr>
          <p:nvPr/>
        </p:nvSpPr>
        <p:spPr>
          <a:xfrm>
            <a:off x="5486399" y="732515"/>
            <a:ext cx="4443211" cy="932047"/>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ثانيًا: القيود المفروضة على حرية العمل لاعتبارات إنسانية:</a:t>
            </a:r>
          </a:p>
        </p:txBody>
      </p:sp>
      <p:sp>
        <p:nvSpPr>
          <p:cNvPr id="13" name="Content Placeholder 2"/>
          <p:cNvSpPr txBox="1">
            <a:spLocks/>
          </p:cNvSpPr>
          <p:nvPr/>
        </p:nvSpPr>
        <p:spPr>
          <a:xfrm>
            <a:off x="1019231" y="4349780"/>
            <a:ext cx="10159281" cy="1866191"/>
          </a:xfrm>
          <a:prstGeom prst="rect">
            <a:avLst/>
          </a:prstGeom>
          <a:solidFill>
            <a:schemeClr val="bg2"/>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حماية للأطفال صغار السن لم يجز المشرّع تشغيلهم أو تدريبهم قبل بلوغ سن خمس عشرة سنة كاملة.</a:t>
            </a:r>
          </a:p>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ويجوز بعد بلوغ الشخص 15 سنة إلحاقه بالعمل في أعمال لا تكون شاقة أو مرهقة، فإذا أكمل 18 سنة زالت قيود التشغيل، وجاز الالتحاق بأي عمل.</a:t>
            </a:r>
            <a:endParaRPr lang="ar-BH" b="1" dirty="0">
              <a:solidFill>
                <a:srgbClr val="002060"/>
              </a:solidFill>
              <a:latin typeface="Sakkal Majalla" panose="02000000000000000000" pitchFamily="2" charset="-78"/>
              <a:cs typeface="Sakkal Majalla" panose="02000000000000000000" pitchFamily="2" charset="-78"/>
            </a:endParaRPr>
          </a:p>
        </p:txBody>
      </p:sp>
      <p:pic>
        <p:nvPicPr>
          <p:cNvPr id="1026" name="Picture 2" descr="إطلاق حملة تفتيشية توعوية على عمل الأحداث والأطفال - وكالة خبر الفلسطينية  للصحاف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231" y="734096"/>
            <a:ext cx="4000921" cy="24965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Rectangle 14"/>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381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4279147573"/>
              </p:ext>
            </p:extLst>
          </p:nvPr>
        </p:nvGraphicFramePr>
        <p:xfrm>
          <a:off x="540913" y="1268068"/>
          <a:ext cx="10431886" cy="49072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378817"/>
                <a:gridCol w="837126"/>
                <a:gridCol w="4404575"/>
                <a:gridCol w="811368"/>
              </a:tblGrid>
              <a:tr h="303156">
                <a:tc gridSpan="2">
                  <a:txBody>
                    <a:bodyPr/>
                    <a:lstStyle/>
                    <a:p>
                      <a:pPr algn="ctr"/>
                      <a:r>
                        <a:rPr lang="ar-BH" sz="2800" dirty="0" smtClean="0">
                          <a:latin typeface="Sakkal Majalla" panose="02000000000000000000" pitchFamily="2" charset="-78"/>
                          <a:cs typeface="Sakkal Majalla" panose="02000000000000000000" pitchFamily="2" charset="-78"/>
                        </a:rPr>
                        <a:t>عند</a:t>
                      </a:r>
                      <a:r>
                        <a:rPr lang="ar-BH" sz="2800" baseline="0" dirty="0" smtClean="0">
                          <a:latin typeface="Sakkal Majalla" panose="02000000000000000000" pitchFamily="2" charset="-78"/>
                          <a:cs typeface="Sakkal Majalla" panose="02000000000000000000" pitchFamily="2" charset="-78"/>
                        </a:rPr>
                        <a:t> تشغيل الحدث</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dirty="0"/>
                    </a:p>
                  </a:txBody>
                  <a:tcPr anchor="ctr"/>
                </a:tc>
                <a:tc gridSpan="2">
                  <a:txBody>
                    <a:bodyPr/>
                    <a:lstStyle/>
                    <a:p>
                      <a:pPr algn="ctr"/>
                      <a:r>
                        <a:rPr lang="ar-BH" sz="2800" dirty="0" smtClean="0">
                          <a:latin typeface="Sakkal Majalla" panose="02000000000000000000" pitchFamily="2" charset="-78"/>
                          <a:cs typeface="Sakkal Majalla" panose="02000000000000000000" pitchFamily="2" charset="-78"/>
                        </a:rPr>
                        <a:t>قبل إلحاق الحدث بالعمل</a:t>
                      </a:r>
                      <a:endParaRPr lang="en-US" sz="2800" dirty="0">
                        <a:latin typeface="Sakkal Majalla" panose="02000000000000000000" pitchFamily="2" charset="-78"/>
                        <a:cs typeface="Sakkal Majalla" panose="02000000000000000000" pitchFamily="2" charset="-7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US" dirty="0"/>
                    </a:p>
                  </a:txBody>
                  <a:tcPr anchor="ctr"/>
                </a:tc>
              </a:tr>
              <a:tr h="145604">
                <a:tc>
                  <a:txBody>
                    <a:bodyPr/>
                    <a:lstStyle/>
                    <a:p>
                      <a:pPr algn="r" rtl="1"/>
                      <a:r>
                        <a:rPr lang="ar-BH" sz="2400" dirty="0" smtClean="0">
                          <a:latin typeface="Sakkal Majalla" panose="02000000000000000000" pitchFamily="2" charset="-78"/>
                          <a:cs typeface="Sakkal Majalla" panose="02000000000000000000" pitchFamily="2" charset="-78"/>
                        </a:rPr>
                        <a:t>لا تزيد مدة عمله عن 6</a:t>
                      </a:r>
                      <a:r>
                        <a:rPr lang="ar-BH" sz="2400" baseline="0" dirty="0" smtClean="0">
                          <a:latin typeface="Sakkal Majalla" panose="02000000000000000000" pitchFamily="2" charset="-78"/>
                          <a:cs typeface="Sakkal Majalla" panose="02000000000000000000" pitchFamily="2" charset="-78"/>
                        </a:rPr>
                        <a:t> ساعات في اليوم.</a:t>
                      </a:r>
                      <a:endParaRPr lang="en-US" sz="24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a:r>
                        <a:rPr lang="en-US" sz="2400" dirty="0" smtClean="0">
                          <a:latin typeface="Sakkal Majalla" panose="02000000000000000000" pitchFamily="2" charset="-78"/>
                          <a:cs typeface="Sakkal Majalla" panose="02000000000000000000" pitchFamily="2" charset="-78"/>
                        </a:rPr>
                        <a:t>1</a:t>
                      </a:r>
                      <a:endParaRPr lang="en-US" sz="2400" dirty="0">
                        <a:latin typeface="Sakkal Majalla" panose="02000000000000000000" pitchFamily="2" charset="-78"/>
                        <a:cs typeface="Sakkal Majalla" panose="02000000000000000000" pitchFamily="2" charset="-78"/>
                      </a:endParaRPr>
                    </a:p>
                  </a:txBody>
                  <a:tcPr anchor="ctr">
                    <a:solidFill>
                      <a:schemeClr val="accent1">
                        <a:lumMod val="60000"/>
                        <a:lumOff val="40000"/>
                      </a:schemeClr>
                    </a:solidFill>
                  </a:tcPr>
                </a:tc>
                <a:tc>
                  <a:txBody>
                    <a:bodyPr/>
                    <a:lstStyle/>
                    <a:p>
                      <a:pPr algn="just" rtl="1"/>
                      <a:r>
                        <a:rPr lang="ar-BH" sz="2400" dirty="0" smtClean="0">
                          <a:latin typeface="Sakkal Majalla" panose="02000000000000000000" pitchFamily="2" charset="-78"/>
                          <a:cs typeface="Sakkal Majalla" panose="02000000000000000000" pitchFamily="2" charset="-78"/>
                        </a:rPr>
                        <a:t>إخطار وزارة العمل.</a:t>
                      </a:r>
                      <a:endParaRPr lang="en-US" sz="2400" dirty="0">
                        <a:latin typeface="Sakkal Majalla" panose="02000000000000000000" pitchFamily="2" charset="-78"/>
                        <a:cs typeface="Sakkal Majalla" panose="02000000000000000000" pitchFamily="2" charset="-78"/>
                      </a:endParaRPr>
                    </a:p>
                  </a:txBody>
                  <a:tcPr anchor="ctr">
                    <a:solidFill>
                      <a:schemeClr val="accent1">
                        <a:lumMod val="60000"/>
                        <a:lumOff val="40000"/>
                      </a:schemeClr>
                    </a:solidFill>
                  </a:tcPr>
                </a:tc>
                <a:tc>
                  <a:txBody>
                    <a:bodyPr/>
                    <a:lstStyle/>
                    <a:p>
                      <a:pPr algn="ctr"/>
                      <a:r>
                        <a:rPr lang="en-US" sz="2400" dirty="0" smtClean="0">
                          <a:latin typeface="Sakkal Majalla" panose="02000000000000000000" pitchFamily="2" charset="-78"/>
                          <a:cs typeface="Sakkal Majalla" panose="02000000000000000000" pitchFamily="2" charset="-78"/>
                        </a:rPr>
                        <a:t>1</a:t>
                      </a:r>
                      <a:endParaRPr lang="en-US" sz="2400" dirty="0">
                        <a:latin typeface="Sakkal Majalla" panose="02000000000000000000" pitchFamily="2" charset="-78"/>
                        <a:cs typeface="Sakkal Majalla" panose="02000000000000000000" pitchFamily="2" charset="-78"/>
                      </a:endParaRPr>
                    </a:p>
                  </a:txBody>
                  <a:tcPr anchor="ctr">
                    <a:lnR w="12700" cap="flat" cmpd="sng" algn="ctr">
                      <a:solidFill>
                        <a:schemeClr val="tx1"/>
                      </a:solidFill>
                      <a:prstDash val="solid"/>
                      <a:round/>
                      <a:headEnd type="none" w="med" len="med"/>
                      <a:tailEnd type="none" w="med" len="med"/>
                    </a:lnR>
                    <a:solidFill>
                      <a:schemeClr val="accent1">
                        <a:lumMod val="60000"/>
                        <a:lumOff val="40000"/>
                      </a:schemeClr>
                    </a:solidFill>
                  </a:tcPr>
                </a:tc>
              </a:tr>
              <a:tr h="0">
                <a:tc>
                  <a:txBody>
                    <a:bodyPr/>
                    <a:lstStyle/>
                    <a:p>
                      <a:pPr algn="r" rtl="1"/>
                      <a:r>
                        <a:rPr lang="ar-BH" sz="2400" dirty="0" smtClean="0">
                          <a:latin typeface="Sakkal Majalla" panose="02000000000000000000" pitchFamily="2" charset="-78"/>
                          <a:cs typeface="Sakkal Majalla" panose="02000000000000000000" pitchFamily="2" charset="-78"/>
                        </a:rPr>
                        <a:t>لا</a:t>
                      </a:r>
                      <a:r>
                        <a:rPr lang="ar-BH" sz="2400" baseline="0" dirty="0" smtClean="0">
                          <a:latin typeface="Sakkal Majalla" panose="02000000000000000000" pitchFamily="2" charset="-78"/>
                          <a:cs typeface="Sakkal Majalla" panose="02000000000000000000" pitchFamily="2" charset="-78"/>
                        </a:rPr>
                        <a:t> يقل وقت الراحة عن ساعة، ولا يعمل أكثر من أربع ساعات متواصلة.</a:t>
                      </a:r>
                      <a:endParaRPr lang="en-US" sz="24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400" dirty="0" smtClean="0">
                          <a:latin typeface="Sakkal Majalla" panose="02000000000000000000" pitchFamily="2" charset="-78"/>
                          <a:cs typeface="Sakkal Majalla" panose="02000000000000000000" pitchFamily="2" charset="-78"/>
                        </a:rPr>
                        <a:t>2</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just" rtl="1"/>
                      <a:r>
                        <a:rPr lang="ar-BH" sz="2400" dirty="0" smtClean="0">
                          <a:latin typeface="Sakkal Majalla" panose="02000000000000000000" pitchFamily="2" charset="-78"/>
                          <a:cs typeface="Sakkal Majalla" panose="02000000000000000000" pitchFamily="2" charset="-78"/>
                        </a:rPr>
                        <a:t>إجراء الكشف الطبي.</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r>
                        <a:rPr lang="en-US" sz="2400" dirty="0" smtClean="0">
                          <a:latin typeface="Sakkal Majalla" panose="02000000000000000000" pitchFamily="2" charset="-78"/>
                          <a:cs typeface="Sakkal Majalla" panose="02000000000000000000" pitchFamily="2" charset="-78"/>
                        </a:rPr>
                        <a:t>2</a:t>
                      </a:r>
                      <a:endParaRPr lang="en-US" sz="2400" dirty="0">
                        <a:latin typeface="Sakkal Majalla" panose="02000000000000000000" pitchFamily="2" charset="-78"/>
                        <a:cs typeface="Sakkal Majalla" panose="02000000000000000000" pitchFamily="2" charset="-78"/>
                      </a:endParaRPr>
                    </a:p>
                  </a:txBody>
                  <a:tcPr anchor="ctr">
                    <a:lnR w="12700" cap="flat" cmpd="sng" algn="ctr">
                      <a:solidFill>
                        <a:schemeClr val="tx1"/>
                      </a:solidFill>
                      <a:prstDash val="solid"/>
                      <a:round/>
                      <a:headEnd type="none" w="med" len="med"/>
                      <a:tailEnd type="none" w="med" len="med"/>
                    </a:lnR>
                  </a:tcPr>
                </a:tc>
              </a:tr>
              <a:tr h="152473">
                <a:tc>
                  <a:txBody>
                    <a:bodyPr/>
                    <a:lstStyle/>
                    <a:p>
                      <a:pPr algn="r" rtl="1"/>
                      <a:r>
                        <a:rPr lang="ar-BH" sz="2400" dirty="0" smtClean="0">
                          <a:latin typeface="Sakkal Majalla" panose="02000000000000000000" pitchFamily="2" charset="-78"/>
                          <a:cs typeface="Sakkal Majalla" panose="02000000000000000000" pitchFamily="2" charset="-78"/>
                        </a:rPr>
                        <a:t>لا يبقى في العمل أكثر من 7 ساعات متواصلة.</a:t>
                      </a:r>
                      <a:endParaRPr lang="en-US" sz="24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400" dirty="0" smtClean="0">
                          <a:latin typeface="Sakkal Majalla" panose="02000000000000000000" pitchFamily="2" charset="-78"/>
                          <a:cs typeface="Sakkal Majalla" panose="02000000000000000000" pitchFamily="2" charset="-78"/>
                        </a:rPr>
                        <a:t>3</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just" rtl="1"/>
                      <a:r>
                        <a:rPr lang="ar-BH" sz="2400" dirty="0" smtClean="0">
                          <a:latin typeface="Sakkal Majalla" panose="02000000000000000000" pitchFamily="2" charset="-78"/>
                          <a:cs typeface="Sakkal Majalla" panose="02000000000000000000" pitchFamily="2" charset="-78"/>
                        </a:rPr>
                        <a:t>التحقق من موافقة الولي</a:t>
                      </a:r>
                      <a:r>
                        <a:rPr lang="ar-BH" sz="2400" baseline="0" dirty="0" smtClean="0">
                          <a:latin typeface="Sakkal Majalla" panose="02000000000000000000" pitchFamily="2" charset="-78"/>
                          <a:cs typeface="Sakkal Majalla" panose="02000000000000000000" pitchFamily="2" charset="-78"/>
                        </a:rPr>
                        <a:t> أو الوصي.</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r>
                        <a:rPr lang="en-US" sz="2400" dirty="0" smtClean="0">
                          <a:latin typeface="Sakkal Majalla" panose="02000000000000000000" pitchFamily="2" charset="-78"/>
                          <a:cs typeface="Sakkal Majalla" panose="02000000000000000000" pitchFamily="2" charset="-78"/>
                        </a:rPr>
                        <a:t>3</a:t>
                      </a:r>
                      <a:endParaRPr lang="en-US" sz="2400" dirty="0">
                        <a:latin typeface="Sakkal Majalla" panose="02000000000000000000" pitchFamily="2" charset="-78"/>
                        <a:cs typeface="Sakkal Majalla" panose="02000000000000000000" pitchFamily="2" charset="-78"/>
                      </a:endParaRPr>
                    </a:p>
                  </a:txBody>
                  <a:tcPr anchor="ctr">
                    <a:lnR w="12700" cap="flat" cmpd="sng" algn="ctr">
                      <a:solidFill>
                        <a:schemeClr val="tx1"/>
                      </a:solidFill>
                      <a:prstDash val="solid"/>
                      <a:round/>
                      <a:headEnd type="none" w="med" len="med"/>
                      <a:tailEnd type="none" w="med" len="med"/>
                    </a:lnR>
                  </a:tcPr>
                </a:tc>
              </a:tr>
              <a:tr h="0">
                <a:tc>
                  <a:txBody>
                    <a:bodyPr/>
                    <a:lstStyle/>
                    <a:p>
                      <a:pPr algn="r" rtl="1"/>
                      <a:r>
                        <a:rPr lang="ar-BH" sz="2400" dirty="0" smtClean="0">
                          <a:latin typeface="Sakkal Majalla" panose="02000000000000000000" pitchFamily="2" charset="-78"/>
                          <a:cs typeface="Sakkal Majalla" panose="02000000000000000000" pitchFamily="2" charset="-78"/>
                        </a:rPr>
                        <a:t>لا يجوز تشغيله في الفترة من 7 م</a:t>
                      </a:r>
                      <a:r>
                        <a:rPr lang="ar-BH" sz="2400" baseline="0" dirty="0" smtClean="0">
                          <a:latin typeface="Sakkal Majalla" panose="02000000000000000000" pitchFamily="2" charset="-78"/>
                          <a:cs typeface="Sakkal Majalla" panose="02000000000000000000" pitchFamily="2" charset="-78"/>
                        </a:rPr>
                        <a:t> إلى 7 ص.</a:t>
                      </a:r>
                      <a:endParaRPr lang="en-US" sz="24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400" dirty="0" smtClean="0">
                          <a:latin typeface="Sakkal Majalla" panose="02000000000000000000" pitchFamily="2" charset="-78"/>
                          <a:cs typeface="Sakkal Majalla" panose="02000000000000000000" pitchFamily="2" charset="-78"/>
                        </a:rPr>
                        <a:t>4</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just" rtl="1"/>
                      <a:r>
                        <a:rPr lang="ar-BH" sz="2400" dirty="0" smtClean="0">
                          <a:latin typeface="Sakkal Majalla" panose="02000000000000000000" pitchFamily="2" charset="-78"/>
                          <a:cs typeface="Sakkal Majalla" panose="02000000000000000000" pitchFamily="2" charset="-78"/>
                        </a:rPr>
                        <a:t>أن لا يؤدي</a:t>
                      </a:r>
                      <a:r>
                        <a:rPr lang="ar-BH" sz="2400" baseline="0" dirty="0" smtClean="0">
                          <a:latin typeface="Sakkal Majalla" panose="02000000000000000000" pitchFamily="2" charset="-78"/>
                          <a:cs typeface="Sakkal Majalla" panose="02000000000000000000" pitchFamily="2" charset="-78"/>
                        </a:rPr>
                        <a:t> الأعمال الشاقة والخطرة.</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r>
                        <a:rPr lang="en-US" sz="2400" dirty="0" smtClean="0">
                          <a:latin typeface="Sakkal Majalla" panose="02000000000000000000" pitchFamily="2" charset="-78"/>
                          <a:cs typeface="Sakkal Majalla" panose="02000000000000000000" pitchFamily="2" charset="-78"/>
                        </a:rPr>
                        <a:t>4</a:t>
                      </a:r>
                      <a:endParaRPr lang="en-US" sz="2400" dirty="0">
                        <a:latin typeface="Sakkal Majalla" panose="02000000000000000000" pitchFamily="2" charset="-78"/>
                        <a:cs typeface="Sakkal Majalla" panose="02000000000000000000" pitchFamily="2" charset="-78"/>
                      </a:endParaRPr>
                    </a:p>
                  </a:txBody>
                  <a:tcPr anchor="ctr">
                    <a:lnR w="12700" cap="flat" cmpd="sng" algn="ctr">
                      <a:solidFill>
                        <a:schemeClr val="tx1"/>
                      </a:solidFill>
                      <a:prstDash val="solid"/>
                      <a:round/>
                      <a:headEnd type="none" w="med" len="med"/>
                      <a:tailEnd type="none" w="med" len="med"/>
                    </a:lnR>
                  </a:tcPr>
                </a:tc>
              </a:tr>
              <a:tr h="0">
                <a:tc>
                  <a:txBody>
                    <a:bodyPr/>
                    <a:lstStyle/>
                    <a:p>
                      <a:pPr algn="r" rtl="1"/>
                      <a:r>
                        <a:rPr lang="ar-BH" sz="2400" dirty="0" smtClean="0">
                          <a:latin typeface="Sakkal Majalla" panose="02000000000000000000" pitchFamily="2" charset="-78"/>
                          <a:cs typeface="Sakkal Majalla" panose="02000000000000000000" pitchFamily="2" charset="-78"/>
                        </a:rPr>
                        <a:t>لا يكلف بساعات العمل الإضافية.</a:t>
                      </a:r>
                      <a:endParaRPr lang="en-US" sz="24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400" dirty="0" smtClean="0">
                          <a:latin typeface="Sakkal Majalla" panose="02000000000000000000" pitchFamily="2" charset="-78"/>
                          <a:cs typeface="Sakkal Majalla" panose="02000000000000000000" pitchFamily="2" charset="-78"/>
                        </a:rPr>
                        <a:t>5</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just" rtl="1"/>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endParaRPr lang="en-US" sz="2400" dirty="0">
                        <a:latin typeface="Sakkal Majalla" panose="02000000000000000000" pitchFamily="2" charset="-78"/>
                        <a:cs typeface="Sakkal Majalla" panose="02000000000000000000" pitchFamily="2" charset="-78"/>
                      </a:endParaRPr>
                    </a:p>
                  </a:txBody>
                  <a:tcPr anchor="ctr">
                    <a:lnR w="12700" cap="flat" cmpd="sng" algn="ctr">
                      <a:solidFill>
                        <a:schemeClr val="tx1"/>
                      </a:solidFill>
                      <a:prstDash val="solid"/>
                      <a:round/>
                      <a:headEnd type="none" w="med" len="med"/>
                      <a:tailEnd type="none" w="med" len="med"/>
                    </a:lnR>
                  </a:tcPr>
                </a:tc>
              </a:tr>
              <a:tr h="0">
                <a:tc>
                  <a:txBody>
                    <a:bodyPr/>
                    <a:lstStyle/>
                    <a:p>
                      <a:pPr algn="r" rtl="1"/>
                      <a:r>
                        <a:rPr lang="ar-BH" sz="2400" dirty="0" smtClean="0">
                          <a:latin typeface="Sakkal Majalla" panose="02000000000000000000" pitchFamily="2" charset="-78"/>
                          <a:cs typeface="Sakkal Majalla" panose="02000000000000000000" pitchFamily="2" charset="-78"/>
                        </a:rPr>
                        <a:t>لا يعمل في أيام الراحة الأسبوعية.</a:t>
                      </a:r>
                      <a:endParaRPr lang="en-US" sz="24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400" dirty="0" smtClean="0">
                          <a:latin typeface="Sakkal Majalla" panose="02000000000000000000" pitchFamily="2" charset="-78"/>
                          <a:cs typeface="Sakkal Majalla" panose="02000000000000000000" pitchFamily="2" charset="-78"/>
                        </a:rPr>
                        <a:t>6</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just" rtl="1"/>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endParaRPr lang="en-US" sz="2400" dirty="0">
                        <a:latin typeface="Sakkal Majalla" panose="02000000000000000000" pitchFamily="2" charset="-78"/>
                        <a:cs typeface="Sakkal Majalla" panose="02000000000000000000" pitchFamily="2" charset="-78"/>
                      </a:endParaRPr>
                    </a:p>
                  </a:txBody>
                  <a:tcPr anchor="ctr">
                    <a:lnR w="12700" cap="flat" cmpd="sng" algn="ctr">
                      <a:solidFill>
                        <a:schemeClr val="tx1"/>
                      </a:solidFill>
                      <a:prstDash val="solid"/>
                      <a:round/>
                      <a:headEnd type="none" w="med" len="med"/>
                      <a:tailEnd type="none" w="med" len="med"/>
                    </a:lnR>
                  </a:tcPr>
                </a:tc>
              </a:tr>
              <a:tr h="0">
                <a:tc>
                  <a:txBody>
                    <a:bodyPr/>
                    <a:lstStyle/>
                    <a:p>
                      <a:pPr algn="r" rtl="1"/>
                      <a:r>
                        <a:rPr lang="ar-BH" sz="2400" dirty="0" smtClean="0">
                          <a:latin typeface="Sakkal Majalla" panose="02000000000000000000" pitchFamily="2" charset="-78"/>
                          <a:cs typeface="Sakkal Majalla" panose="02000000000000000000" pitchFamily="2" charset="-78"/>
                        </a:rPr>
                        <a:t>لا</a:t>
                      </a:r>
                      <a:r>
                        <a:rPr lang="ar-BH" sz="2400" baseline="0" dirty="0" smtClean="0">
                          <a:latin typeface="Sakkal Majalla" panose="02000000000000000000" pitchFamily="2" charset="-78"/>
                          <a:cs typeface="Sakkal Majalla" panose="02000000000000000000" pitchFamily="2" charset="-78"/>
                        </a:rPr>
                        <a:t> تقل إجازته السنوية عن شهر كامل، ولا يجوز تجزئتها أو قطعها.</a:t>
                      </a:r>
                      <a:endParaRPr lang="en-US" sz="24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400" dirty="0" smtClean="0">
                          <a:latin typeface="Sakkal Majalla" panose="02000000000000000000" pitchFamily="2" charset="-78"/>
                          <a:cs typeface="Sakkal Majalla" panose="02000000000000000000" pitchFamily="2" charset="-78"/>
                        </a:rPr>
                        <a:t>7</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just" rtl="1"/>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endParaRPr lang="en-US" sz="2400" dirty="0">
                        <a:latin typeface="Sakkal Majalla" panose="02000000000000000000" pitchFamily="2" charset="-78"/>
                        <a:cs typeface="Sakkal Majalla" panose="02000000000000000000" pitchFamily="2" charset="-78"/>
                      </a:endParaRPr>
                    </a:p>
                  </a:txBody>
                  <a:tcPr anchor="ctr">
                    <a:lnR w="12700" cap="flat" cmpd="sng" algn="ctr">
                      <a:solidFill>
                        <a:schemeClr val="tx1"/>
                      </a:solidFill>
                      <a:prstDash val="solid"/>
                      <a:round/>
                      <a:headEnd type="none" w="med" len="med"/>
                      <a:tailEnd type="none" w="med" len="med"/>
                    </a:lnR>
                  </a:tcPr>
                </a:tc>
              </a:tr>
              <a:tr h="0">
                <a:tc>
                  <a:txBody>
                    <a:bodyPr/>
                    <a:lstStyle/>
                    <a:p>
                      <a:pPr algn="r" rtl="1"/>
                      <a:r>
                        <a:rPr lang="ar-BH" sz="2400" dirty="0" smtClean="0">
                          <a:latin typeface="Sakkal Majalla" panose="02000000000000000000" pitchFamily="2" charset="-78"/>
                          <a:cs typeface="Sakkal Majalla" panose="02000000000000000000" pitchFamily="2" charset="-78"/>
                        </a:rPr>
                        <a:t>إجراء الكشف الدوري</a:t>
                      </a:r>
                      <a:r>
                        <a:rPr lang="ar-BH" sz="2400" baseline="0" dirty="0" smtClean="0">
                          <a:latin typeface="Sakkal Majalla" panose="02000000000000000000" pitchFamily="2" charset="-78"/>
                          <a:cs typeface="Sakkal Majalla" panose="02000000000000000000" pitchFamily="2" charset="-78"/>
                        </a:rPr>
                        <a:t> عليه.</a:t>
                      </a:r>
                      <a:endParaRPr lang="en-US" sz="24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Sakkal Majalla" panose="02000000000000000000" pitchFamily="2" charset="-78"/>
                          <a:cs typeface="Sakkal Majalla" panose="02000000000000000000" pitchFamily="2" charset="-78"/>
                        </a:rPr>
                        <a:t>8</a:t>
                      </a:r>
                      <a:endParaRPr lang="en-US" sz="2400" dirty="0">
                        <a:latin typeface="Sakkal Majalla" panose="02000000000000000000" pitchFamily="2" charset="-78"/>
                        <a:cs typeface="Sakkal Majalla" panose="02000000000000000000" pitchFamily="2" charset="-78"/>
                      </a:endParaRPr>
                    </a:p>
                  </a:txBody>
                  <a:tcPr anchor="ctr">
                    <a:lnB w="12700" cap="flat" cmpd="sng" algn="ctr">
                      <a:solidFill>
                        <a:schemeClr val="tx1"/>
                      </a:solidFill>
                      <a:prstDash val="solid"/>
                      <a:round/>
                      <a:headEnd type="none" w="med" len="med"/>
                      <a:tailEnd type="none" w="med" len="med"/>
                    </a:lnB>
                  </a:tcPr>
                </a:tc>
                <a:tc>
                  <a:txBody>
                    <a:bodyPr/>
                    <a:lstStyle/>
                    <a:p>
                      <a:pPr algn="just" rtl="1"/>
                      <a:endParaRPr lang="en-US" sz="2400" dirty="0">
                        <a:latin typeface="Sakkal Majalla" panose="02000000000000000000" pitchFamily="2" charset="-78"/>
                        <a:cs typeface="Sakkal Majalla" panose="02000000000000000000" pitchFamily="2" charset="-78"/>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US" sz="2400" dirty="0">
                        <a:latin typeface="Sakkal Majalla" panose="02000000000000000000" pitchFamily="2" charset="-78"/>
                        <a:cs typeface="Sakkal Majalla" panose="02000000000000000000" pitchFamily="2" charset="-7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8" name="Rectangle 7"/>
          <p:cNvSpPr/>
          <p:nvPr/>
        </p:nvSpPr>
        <p:spPr>
          <a:xfrm>
            <a:off x="4912573" y="14520"/>
            <a:ext cx="16814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قيود حرية العمل</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1983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544</TotalTime>
  <Words>1455</Words>
  <Application>Microsoft Office PowerPoint</Application>
  <PresentationFormat>Widescreen</PresentationFormat>
  <Paragraphs>234</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Sakkal Majalla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Ebrahim Mohammed Abu Edress</cp:lastModifiedBy>
  <cp:revision>125</cp:revision>
  <cp:lastPrinted>2021-01-17T11:49:49Z</cp:lastPrinted>
  <dcterms:created xsi:type="dcterms:W3CDTF">2020-03-04T10:47:58Z</dcterms:created>
  <dcterms:modified xsi:type="dcterms:W3CDTF">2021-01-21T06:41:40Z</dcterms:modified>
</cp:coreProperties>
</file>