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256" r:id="rId2"/>
    <p:sldId id="278" r:id="rId3"/>
    <p:sldId id="281" r:id="rId4"/>
    <p:sldId id="350" r:id="rId5"/>
    <p:sldId id="351" r:id="rId6"/>
    <p:sldId id="353" r:id="rId7"/>
    <p:sldId id="352" r:id="rId8"/>
    <p:sldId id="354" r:id="rId9"/>
    <p:sldId id="302" r:id="rId10"/>
    <p:sldId id="355" r:id="rId11"/>
    <p:sldId id="356" r:id="rId12"/>
    <p:sldId id="357" r:id="rId13"/>
    <p:sldId id="358" r:id="rId14"/>
    <p:sldId id="359" r:id="rId15"/>
    <p:sldId id="360" r:id="rId16"/>
    <p:sldId id="405" r:id="rId17"/>
    <p:sldId id="386" r:id="rId18"/>
    <p:sldId id="387" r:id="rId19"/>
    <p:sldId id="388" r:id="rId20"/>
    <p:sldId id="406" r:id="rId21"/>
    <p:sldId id="407" r:id="rId22"/>
    <p:sldId id="408" r:id="rId23"/>
    <p:sldId id="409" r:id="rId24"/>
    <p:sldId id="410" r:id="rId25"/>
    <p:sldId id="415" r:id="rId26"/>
    <p:sldId id="417" r:id="rId27"/>
    <p:sldId id="420"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381" r:id="rId45"/>
    <p:sldId id="416" r:id="rId46"/>
    <p:sldId id="418" r:id="rId47"/>
    <p:sldId id="419" r:id="rId48"/>
    <p:sldId id="32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A4D3C"/>
    <a:srgbClr val="CCECFF"/>
    <a:srgbClr val="DAF6FF"/>
    <a:srgbClr val="ED8733"/>
    <a:srgbClr val="66FF99"/>
    <a:srgbClr val="FFFF00"/>
    <a:srgbClr val="FF33CC"/>
    <a:srgbClr val="FF9966"/>
    <a:srgbClr val="E7E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2" autoAdjust="0"/>
  </p:normalViewPr>
  <p:slideViewPr>
    <p:cSldViewPr>
      <p:cViewPr varScale="1">
        <p:scale>
          <a:sx n="69" d="100"/>
          <a:sy n="69" d="100"/>
        </p:scale>
        <p:origin x="70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12</a:t>
            </a:fld>
            <a:endParaRPr lang="en-US"/>
          </a:p>
        </p:txBody>
      </p:sp>
    </p:spTree>
    <p:extLst>
      <p:ext uri="{BB962C8B-B14F-4D97-AF65-F5344CB8AC3E}">
        <p14:creationId xmlns:p14="http://schemas.microsoft.com/office/powerpoint/2010/main" val="3099097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13</a:t>
            </a:fld>
            <a:endParaRPr lang="en-US"/>
          </a:p>
        </p:txBody>
      </p:sp>
    </p:spTree>
    <p:extLst>
      <p:ext uri="{BB962C8B-B14F-4D97-AF65-F5344CB8AC3E}">
        <p14:creationId xmlns:p14="http://schemas.microsoft.com/office/powerpoint/2010/main" val="406655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14</a:t>
            </a:fld>
            <a:endParaRPr lang="en-US"/>
          </a:p>
        </p:txBody>
      </p:sp>
    </p:spTree>
    <p:extLst>
      <p:ext uri="{BB962C8B-B14F-4D97-AF65-F5344CB8AC3E}">
        <p14:creationId xmlns:p14="http://schemas.microsoft.com/office/powerpoint/2010/main" val="1289364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15</a:t>
            </a:fld>
            <a:endParaRPr lang="en-US"/>
          </a:p>
        </p:txBody>
      </p:sp>
    </p:spTree>
    <p:extLst>
      <p:ext uri="{BB962C8B-B14F-4D97-AF65-F5344CB8AC3E}">
        <p14:creationId xmlns:p14="http://schemas.microsoft.com/office/powerpoint/2010/main" val="328516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44</a:t>
            </a:fld>
            <a:endParaRPr lang="en-US"/>
          </a:p>
        </p:txBody>
      </p:sp>
    </p:spTree>
    <p:extLst>
      <p:ext uri="{BB962C8B-B14F-4D97-AF65-F5344CB8AC3E}">
        <p14:creationId xmlns:p14="http://schemas.microsoft.com/office/powerpoint/2010/main" val="3025328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45</a:t>
            </a:fld>
            <a:endParaRPr lang="en-US"/>
          </a:p>
        </p:txBody>
      </p:sp>
    </p:spTree>
    <p:extLst>
      <p:ext uri="{BB962C8B-B14F-4D97-AF65-F5344CB8AC3E}">
        <p14:creationId xmlns:p14="http://schemas.microsoft.com/office/powerpoint/2010/main" val="290781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46</a:t>
            </a:fld>
            <a:endParaRPr lang="en-US"/>
          </a:p>
        </p:txBody>
      </p:sp>
    </p:spTree>
    <p:extLst>
      <p:ext uri="{BB962C8B-B14F-4D97-AF65-F5344CB8AC3E}">
        <p14:creationId xmlns:p14="http://schemas.microsoft.com/office/powerpoint/2010/main" val="345767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47</a:t>
            </a:fld>
            <a:endParaRPr lang="en-US"/>
          </a:p>
        </p:txBody>
      </p:sp>
    </p:spTree>
    <p:extLst>
      <p:ext uri="{BB962C8B-B14F-4D97-AF65-F5344CB8AC3E}">
        <p14:creationId xmlns:p14="http://schemas.microsoft.com/office/powerpoint/2010/main" val="101310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277773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125429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408526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255138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143355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300759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110901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11</a:t>
            </a:fld>
            <a:endParaRPr lang="en-US"/>
          </a:p>
        </p:txBody>
      </p:sp>
    </p:spTree>
    <p:extLst>
      <p:ext uri="{BB962C8B-B14F-4D97-AF65-F5344CB8AC3E}">
        <p14:creationId xmlns:p14="http://schemas.microsoft.com/office/powerpoint/2010/main" val="140929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83EE-90B1-4EEE-B5B6-CDFD959A62D4}" type="datetimeFigureOut">
              <a:rPr lang="en-US" smtClean="0"/>
              <a:pPr/>
              <a:t>2/17/2021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4.wdp"/><Relationship Id="rId3" Type="http://schemas.openxmlformats.org/officeDocument/2006/relationships/audio" Target="../media/audio8.wav"/><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9.wav"/><Relationship Id="rId11" Type="http://schemas.microsoft.com/office/2007/relationships/hdphoto" Target="../media/hdphoto13.wdp"/><Relationship Id="rId5" Type="http://schemas.openxmlformats.org/officeDocument/2006/relationships/audio" Target="../media/audio5.wav"/><Relationship Id="rId10" Type="http://schemas.openxmlformats.org/officeDocument/2006/relationships/image" Target="../media/image23.png"/><Relationship Id="rId4" Type="http://schemas.openxmlformats.org/officeDocument/2006/relationships/audio" Target="../media/audio2.wav"/><Relationship Id="rId9" Type="http://schemas.microsoft.com/office/2007/relationships/hdphoto" Target="../media/hdphoto12.wdp"/></Relationships>
</file>

<file path=ppt/slides/_rels/slide11.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audio" Target="../media/audio3.wav"/><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8.wav"/><Relationship Id="rId4" Type="http://schemas.openxmlformats.org/officeDocument/2006/relationships/audio" Target="../media/audio1.wav"/><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8.wav"/><Relationship Id="rId7" Type="http://schemas.microsoft.com/office/2007/relationships/hdphoto" Target="../media/hdphoto15.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17.wdp"/><Relationship Id="rId5" Type="http://schemas.openxmlformats.org/officeDocument/2006/relationships/image" Target="../media/image6.png"/><Relationship Id="rId10" Type="http://schemas.openxmlformats.org/officeDocument/2006/relationships/image" Target="../media/image28.png"/><Relationship Id="rId4" Type="http://schemas.openxmlformats.org/officeDocument/2006/relationships/audio" Target="../media/audio9.wav"/><Relationship Id="rId9" Type="http://schemas.microsoft.com/office/2007/relationships/hdphoto" Target="../media/hdphoto16.wdp"/></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10.wav"/><Relationship Id="rId11" Type="http://schemas.microsoft.com/office/2007/relationships/hdphoto" Target="../media/hdphoto19.wdp"/><Relationship Id="rId5" Type="http://schemas.openxmlformats.org/officeDocument/2006/relationships/audio" Target="../media/audio9.wav"/><Relationship Id="rId10" Type="http://schemas.openxmlformats.org/officeDocument/2006/relationships/image" Target="../media/image30.png"/><Relationship Id="rId4" Type="http://schemas.openxmlformats.org/officeDocument/2006/relationships/audio" Target="../media/audio8.wav"/><Relationship Id="rId9" Type="http://schemas.microsoft.com/office/2007/relationships/hdphoto" Target="../media/hdphoto18.wdp"/></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microsoft.com/office/2007/relationships/hdphoto" Target="../media/hdphoto20.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audio" Target="../media/audio8.wav"/></Relationships>
</file>

<file path=ppt/slides/_rels/slide15.xml.rels><?xml version="1.0" encoding="UTF-8" standalone="yes"?>
<Relationships xmlns="http://schemas.openxmlformats.org/package/2006/relationships"><Relationship Id="rId8" Type="http://schemas.microsoft.com/office/2007/relationships/hdphoto" Target="../media/hdphoto21.wdp"/><Relationship Id="rId3" Type="http://schemas.openxmlformats.org/officeDocument/2006/relationships/audio" Target="../media/audio8.wav"/><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2.png"/><Relationship Id="rId5" Type="http://schemas.openxmlformats.org/officeDocument/2006/relationships/audio" Target="../media/audio9.wav"/><Relationship Id="rId10" Type="http://schemas.microsoft.com/office/2007/relationships/hdphoto" Target="../media/hdphoto20.wdp"/><Relationship Id="rId4" Type="http://schemas.openxmlformats.org/officeDocument/2006/relationships/audio" Target="../media/audio3.wav"/><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slide" Target="slide28.xm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9.xml"/><Relationship Id="rId4" Type="http://schemas.openxmlformats.org/officeDocument/2006/relationships/audio" Target="../media/audio7.wav"/></Relationships>
</file>

<file path=ppt/slides/_rels/slide1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6.png"/><Relationship Id="rId4" Type="http://schemas.openxmlformats.org/officeDocument/2006/relationships/slide" Target="slide31.xml"/></Relationships>
</file>

<file path=ppt/slides/_rels/slide1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6.png"/><Relationship Id="rId4" Type="http://schemas.openxmlformats.org/officeDocument/2006/relationships/slide" Target="slide32.xml"/></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6.png"/><Relationship Id="rId4"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6.png"/><Relationship Id="rId4" Type="http://schemas.openxmlformats.org/officeDocument/2006/relationships/slide" Target="slide36.xml"/></Relationships>
</file>

<file path=ppt/slides/_rels/slide2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6.png"/><Relationship Id="rId4" Type="http://schemas.openxmlformats.org/officeDocument/2006/relationships/slide" Target="slide38.xml"/></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image" Target="../media/image6.png"/><Relationship Id="rId4" Type="http://schemas.openxmlformats.org/officeDocument/2006/relationships/slide" Target="slide41.xml"/></Relationships>
</file>

<file path=ppt/slides/_rels/slide2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image" Target="../media/image6.png"/><Relationship Id="rId4" Type="http://schemas.openxmlformats.org/officeDocument/2006/relationships/slide" Target="slide43.xml"/></Relationships>
</file>

<file path=ppt/slides/_rels/slide2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4.wav"/><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audio" Target="../media/audio5.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audio" Target="../media/audio5.wav"/><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6.png"/><Relationship Id="rId15" Type="http://schemas.microsoft.com/office/2007/relationships/hdphoto" Target="../media/hdphoto5.wdp"/><Relationship Id="rId10" Type="http://schemas.openxmlformats.org/officeDocument/2006/relationships/image" Target="../media/image10.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slide" Target="slide2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0.wav"/><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4.xml"/><Relationship Id="rId11" Type="http://schemas.microsoft.com/office/2007/relationships/hdphoto" Target="../media/hdphoto13.wdp"/><Relationship Id="rId5" Type="http://schemas.openxmlformats.org/officeDocument/2006/relationships/slide" Target="slide25.xml"/><Relationship Id="rId10" Type="http://schemas.openxmlformats.org/officeDocument/2006/relationships/image" Target="../media/image23.png"/><Relationship Id="rId4" Type="http://schemas.openxmlformats.org/officeDocument/2006/relationships/image" Target="../media/image6.png"/><Relationship Id="rId9" Type="http://schemas.microsoft.com/office/2007/relationships/hdphoto" Target="../media/hdphoto12.wdp"/></Relationships>
</file>

<file path=ppt/slides/_rels/slide4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audio" Target="../media/audio10.wav"/><Relationship Id="rId7" Type="http://schemas.openxmlformats.org/officeDocument/2006/relationships/image" Target="../media/image34.png"/><Relationship Id="rId12" Type="http://schemas.microsoft.com/office/2007/relationships/hdphoto" Target="../media/hdphoto17.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28.png"/><Relationship Id="rId5" Type="http://schemas.openxmlformats.org/officeDocument/2006/relationships/slide" Target="slide26.xml"/><Relationship Id="rId10" Type="http://schemas.microsoft.com/office/2007/relationships/hdphoto" Target="../media/hdphoto15.wdp"/><Relationship Id="rId4" Type="http://schemas.openxmlformats.org/officeDocument/2006/relationships/image" Target="../media/image6.png"/><Relationship Id="rId9" Type="http://schemas.openxmlformats.org/officeDocument/2006/relationships/image" Target="../media/image25.png"/></Relationships>
</file>

<file path=ppt/slides/_rels/slide4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audio" Target="../media/audio10.wav"/><Relationship Id="rId7" Type="http://schemas.openxmlformats.org/officeDocument/2006/relationships/slide" Target="slide2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29.png"/><Relationship Id="rId10" Type="http://schemas.openxmlformats.org/officeDocument/2006/relationships/slide" Target="slide26.xml"/><Relationship Id="rId4" Type="http://schemas.openxmlformats.org/officeDocument/2006/relationships/image" Target="../media/image6.png"/><Relationship Id="rId9" Type="http://schemas.openxmlformats.org/officeDocument/2006/relationships/image" Target="../media/image34.png"/></Relationships>
</file>

<file path=ppt/slides/_rels/slide47.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audio" Target="../media/audio10.wav"/><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32.png"/><Relationship Id="rId5" Type="http://schemas.openxmlformats.org/officeDocument/2006/relationships/slide" Target="slide48.xml"/><Relationship Id="rId10" Type="http://schemas.microsoft.com/office/2007/relationships/hdphoto" Target="../media/hdphoto20.wdp"/><Relationship Id="rId4" Type="http://schemas.openxmlformats.org/officeDocument/2006/relationships/image" Target="../media/image6.png"/><Relationship Id="rId9"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edunet.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6.wav"/><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audio" Target="../media/audio7.wav"/><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9.wdp"/><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8.wdp"/><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audio" Target="../media/audio5.wav"/><Relationship Id="rId9"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audio" Target="../media/audio5.wav"/><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6.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audio" Target="../media/audio3.wav"/><Relationship Id="rId7" Type="http://schemas.openxmlformats.org/officeDocument/2006/relationships/image" Target="../media/image21.png"/><Relationship Id="rId12" Type="http://schemas.microsoft.com/office/2007/relationships/hdphoto" Target="../media/hdphoto1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audio" Target="../media/audio8.wav"/><Relationship Id="rId10" Type="http://schemas.microsoft.com/office/2007/relationships/hdphoto" Target="../media/hdphoto12.wdp"/><Relationship Id="rId4" Type="http://schemas.openxmlformats.org/officeDocument/2006/relationships/audio" Target="../media/audio1.wav"/><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6096000" y="3025009"/>
            <a:ext cx="3048000" cy="1384995"/>
          </a:xfrm>
          <a:prstGeom prst="rect">
            <a:avLst/>
          </a:prstGeom>
          <a:solidFill>
            <a:srgbClr val="C00000"/>
          </a:solidFill>
        </p:spPr>
        <p:txBody>
          <a:bodyPr wrap="square" rtlCol="0">
            <a:spAutoFit/>
          </a:bodyPr>
          <a:lstStyle/>
          <a:p>
            <a:pPr algn="r"/>
            <a:r>
              <a:rPr lang="ar-BH" sz="2800" b="1" dirty="0">
                <a:solidFill>
                  <a:schemeClr val="bg1"/>
                </a:solidFill>
                <a:latin typeface="Sakkal Majalla" panose="02000000000000000000" pitchFamily="2" charset="-78"/>
                <a:cs typeface="Sakkal Majalla" panose="02000000000000000000" pitchFamily="2" charset="-78"/>
              </a:rPr>
              <a:t>  مقدمة في البنوك والعمليات المصرفية</a:t>
            </a:r>
          </a:p>
          <a:p>
            <a:pPr algn="r"/>
            <a:r>
              <a:rPr lang="ar-BH" sz="2800" b="1" dirty="0">
                <a:solidFill>
                  <a:schemeClr val="bg1"/>
                </a:solidFill>
                <a:latin typeface="Sakkal Majalla" panose="02000000000000000000" pitchFamily="2" charset="-78"/>
                <a:cs typeface="Sakkal Majalla" panose="02000000000000000000" pitchFamily="2" charset="-78"/>
              </a:rPr>
              <a:t>    بنك 211 / 804</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63500" y="6467674"/>
            <a:ext cx="4641234" cy="369332"/>
          </a:xfrm>
          <a:prstGeom prst="rect">
            <a:avLst/>
          </a:prstGeom>
        </p:spPr>
        <p:txBody>
          <a:bodyPr wrap="square">
            <a:spAutoFit/>
          </a:bodyPr>
          <a:lstStyle/>
          <a:p>
            <a:pPr algn="ctr"/>
            <a:r>
              <a:rPr lang="ar-BH" dirty="0"/>
              <a:t> </a:t>
            </a:r>
            <a:r>
              <a:rPr lang="ar-BH" dirty="0" smtClean="0"/>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الصف: الثالث                   الصفحة: 152-163</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601138" y="1448450"/>
            <a:ext cx="2025583" cy="32774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p:cNvPicPr>
            <a:picLocks noChangeAspect="1"/>
          </p:cNvPicPr>
          <p:nvPr/>
        </p:nvPicPr>
        <p:blipFill>
          <a:blip r:embed="rId6"/>
          <a:stretch>
            <a:fillRect/>
          </a:stretch>
        </p:blipFill>
        <p:spPr>
          <a:xfrm>
            <a:off x="2127938" y="2014441"/>
            <a:ext cx="1827943" cy="22585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3"/>
          <p:cNvPicPr>
            <a:picLocks noChangeAspect="1"/>
          </p:cNvPicPr>
          <p:nvPr/>
        </p:nvPicPr>
        <p:blipFill>
          <a:blip r:embed="rId7"/>
          <a:stretch>
            <a:fillRect/>
          </a:stretch>
        </p:blipFill>
        <p:spPr>
          <a:xfrm>
            <a:off x="527738" y="2238304"/>
            <a:ext cx="5274750" cy="4343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par>
                                <p:cTn id="21" presetID="3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par>
                                <p:cTn id="27" presetID="3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nual Input 19"/>
          <p:cNvSpPr/>
          <p:nvPr/>
        </p:nvSpPr>
        <p:spPr>
          <a:xfrm>
            <a:off x="6062113" y="516133"/>
            <a:ext cx="1308099" cy="573286"/>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en-US" sz="2400" b="1" dirty="0">
                <a:solidFill>
                  <a:schemeClr val="bg1"/>
                </a:solidFill>
                <a:latin typeface="Sakkal Majalla" panose="02000000000000000000" pitchFamily="2" charset="-78"/>
                <a:cs typeface="Sakkal Majalla" panose="02000000000000000000" pitchFamily="2" charset="-78"/>
              </a:rPr>
              <a:t> </a:t>
            </a:r>
            <a:r>
              <a:rPr lang="en-US" sz="2400" b="1" dirty="0" smtClean="0">
                <a:solidFill>
                  <a:schemeClr val="bg1"/>
                </a:solidFill>
                <a:latin typeface="Sakkal Majalla" panose="02000000000000000000" pitchFamily="2" charset="-78"/>
                <a:cs typeface="Sakkal Majalla" panose="02000000000000000000" pitchFamily="2" charset="-78"/>
              </a:rPr>
              <a:t> </a:t>
            </a:r>
            <a:r>
              <a:rPr lang="ar-BH" sz="2400" b="1" dirty="0" smtClean="0">
                <a:solidFill>
                  <a:schemeClr val="bg1"/>
                </a:solidFill>
                <a:latin typeface="Sakkal Majalla" panose="02000000000000000000" pitchFamily="2" charset="-78"/>
                <a:cs typeface="Sakkal Majalla" panose="02000000000000000000" pitchFamily="2" charset="-78"/>
              </a:rPr>
              <a:t>مثال</a:t>
            </a: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24" name="Rectangle 23"/>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537074" y="2608652"/>
            <a:ext cx="4543425" cy="495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7" name="Rectangle 26"/>
          <p:cNvSpPr/>
          <p:nvPr/>
        </p:nvSpPr>
        <p:spPr>
          <a:xfrm>
            <a:off x="6503114" y="3383585"/>
            <a:ext cx="2299465"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صافي الدخل( أرباح السنة)</a:t>
            </a:r>
            <a:endParaRPr lang="en-US" b="1" u="sng" dirty="0">
              <a:latin typeface="Sakkal Majalla" panose="02000000000000000000" pitchFamily="2" charset="-78"/>
              <a:cs typeface="Sakkal Majalla" panose="02000000000000000000" pitchFamily="2" charset="-78"/>
            </a:endParaRPr>
          </a:p>
        </p:txBody>
      </p:sp>
      <p:sp>
        <p:nvSpPr>
          <p:cNvPr id="28" name="Rectangle 27"/>
          <p:cNvSpPr/>
          <p:nvPr/>
        </p:nvSpPr>
        <p:spPr>
          <a:xfrm>
            <a:off x="6491082" y="3696028"/>
            <a:ext cx="2427682"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إجمالي الأصول(الموجودات)</a:t>
            </a:r>
            <a:endParaRPr lang="en-US" b="1" dirty="0">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bright="20000" contrast="-40000"/>
                    </a14:imgEffect>
                  </a14:imgLayer>
                </a14:imgProps>
              </a:ext>
            </a:extLst>
          </a:blip>
          <a:stretch>
            <a:fillRect/>
          </a:stretch>
        </p:blipFill>
        <p:spPr>
          <a:xfrm>
            <a:off x="4411314" y="4344993"/>
            <a:ext cx="4686328" cy="495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9" name="Rectangle 28"/>
          <p:cNvSpPr/>
          <p:nvPr/>
        </p:nvSpPr>
        <p:spPr>
          <a:xfrm>
            <a:off x="5137834" y="5251185"/>
            <a:ext cx="3933727"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صافي</a:t>
            </a:r>
            <a:r>
              <a:rPr lang="en-US" b="1" u="sng" dirty="0" smtClean="0">
                <a:latin typeface="Sakkal Majalla" panose="02000000000000000000" pitchFamily="2" charset="-78"/>
                <a:cs typeface="Sakkal Majalla" panose="02000000000000000000" pitchFamily="2" charset="-78"/>
              </a:rPr>
              <a:t> </a:t>
            </a:r>
            <a:r>
              <a:rPr lang="ar-BH" b="1" u="sng" dirty="0" smtClean="0">
                <a:latin typeface="Sakkal Majalla" panose="02000000000000000000" pitchFamily="2" charset="-78"/>
                <a:cs typeface="Sakkal Majalla" panose="02000000000000000000" pitchFamily="2" charset="-78"/>
              </a:rPr>
              <a:t> الدخل</a:t>
            </a:r>
            <a:r>
              <a:rPr lang="en-US" b="1" u="sng" dirty="0" smtClean="0">
                <a:latin typeface="Sakkal Majalla" panose="02000000000000000000" pitchFamily="2" charset="-78"/>
                <a:cs typeface="Sakkal Majalla" panose="02000000000000000000" pitchFamily="2" charset="-78"/>
              </a:rPr>
              <a:t>   </a:t>
            </a:r>
            <a:r>
              <a:rPr lang="ar-BH" b="1" u="sng" dirty="0" smtClean="0">
                <a:latin typeface="Sakkal Majalla" panose="02000000000000000000" pitchFamily="2" charset="-78"/>
                <a:cs typeface="Sakkal Majalla" panose="02000000000000000000" pitchFamily="2" charset="-78"/>
              </a:rPr>
              <a:t>( أرباح السنة)</a:t>
            </a:r>
            <a:endParaRPr lang="en-US" b="1" u="sng" dirty="0">
              <a:latin typeface="Sakkal Majalla" panose="02000000000000000000" pitchFamily="2" charset="-78"/>
              <a:cs typeface="Sakkal Majalla" panose="02000000000000000000" pitchFamily="2" charset="-78"/>
            </a:endParaRPr>
          </a:p>
        </p:txBody>
      </p:sp>
      <p:sp>
        <p:nvSpPr>
          <p:cNvPr id="30" name="Rectangle 29"/>
          <p:cNvSpPr/>
          <p:nvPr/>
        </p:nvSpPr>
        <p:spPr>
          <a:xfrm>
            <a:off x="4607240" y="5579847"/>
            <a:ext cx="4583020"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مجموع حقوق المساهمين( الملكية)</a:t>
            </a:r>
            <a:endParaRPr lang="en-US"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218111" y="713362"/>
            <a:ext cx="3780097" cy="5235817"/>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5550661" y="3363231"/>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47.50</a:t>
            </a:r>
            <a:endParaRPr lang="en-US" b="1" u="sng" dirty="0">
              <a:latin typeface="Sakkal Majalla" panose="02000000000000000000" pitchFamily="2" charset="-78"/>
              <a:cs typeface="Sakkal Majalla" panose="02000000000000000000" pitchFamily="2" charset="-78"/>
            </a:endParaRPr>
          </a:p>
        </p:txBody>
      </p:sp>
      <p:sp>
        <p:nvSpPr>
          <p:cNvPr id="31" name="Rectangle 30"/>
          <p:cNvSpPr/>
          <p:nvPr/>
        </p:nvSpPr>
        <p:spPr>
          <a:xfrm>
            <a:off x="5430356" y="3658840"/>
            <a:ext cx="1072758"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2654.56</a:t>
            </a:r>
            <a:endParaRPr lang="en-US" b="1" dirty="0">
              <a:latin typeface="Sakkal Majalla" panose="02000000000000000000" pitchFamily="2" charset="-78"/>
              <a:cs typeface="Sakkal Majalla" panose="02000000000000000000" pitchFamily="2" charset="-78"/>
            </a:endParaRPr>
          </a:p>
        </p:txBody>
      </p:sp>
      <p:sp>
        <p:nvSpPr>
          <p:cNvPr id="32" name="Rectangle 31"/>
          <p:cNvSpPr/>
          <p:nvPr/>
        </p:nvSpPr>
        <p:spPr>
          <a:xfrm>
            <a:off x="3670678" y="3449706"/>
            <a:ext cx="2007199"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1.789%</a:t>
            </a:r>
            <a:endParaRPr lang="en-US" b="1" dirty="0">
              <a:latin typeface="Sakkal Majalla" panose="02000000000000000000" pitchFamily="2" charset="-78"/>
              <a:cs typeface="Sakkal Majalla" panose="02000000000000000000" pitchFamily="2" charset="-78"/>
            </a:endParaRPr>
          </a:p>
        </p:txBody>
      </p:sp>
      <p:sp>
        <p:nvSpPr>
          <p:cNvPr id="35" name="Rectangle 34"/>
          <p:cNvSpPr/>
          <p:nvPr/>
        </p:nvSpPr>
        <p:spPr>
          <a:xfrm>
            <a:off x="5468658" y="5224846"/>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47.50</a:t>
            </a:r>
            <a:endParaRPr lang="en-US" b="1" u="sng" dirty="0">
              <a:latin typeface="Sakkal Majalla" panose="02000000000000000000" pitchFamily="2" charset="-78"/>
              <a:cs typeface="Sakkal Majalla" panose="02000000000000000000" pitchFamily="2" charset="-78"/>
            </a:endParaRPr>
          </a:p>
        </p:txBody>
      </p:sp>
      <p:sp>
        <p:nvSpPr>
          <p:cNvPr id="37" name="Rectangle 36"/>
          <p:cNvSpPr/>
          <p:nvPr/>
        </p:nvSpPr>
        <p:spPr>
          <a:xfrm>
            <a:off x="5430798" y="5579847"/>
            <a:ext cx="1019042"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318.94</a:t>
            </a:r>
            <a:endParaRPr lang="en-US" b="1" dirty="0">
              <a:latin typeface="Sakkal Majalla" panose="02000000000000000000" pitchFamily="2" charset="-78"/>
              <a:cs typeface="Sakkal Majalla" panose="02000000000000000000" pitchFamily="2" charset="-78"/>
            </a:endParaRPr>
          </a:p>
        </p:txBody>
      </p:sp>
      <p:sp>
        <p:nvSpPr>
          <p:cNvPr id="38" name="Rectangle 37"/>
          <p:cNvSpPr/>
          <p:nvPr/>
        </p:nvSpPr>
        <p:spPr>
          <a:xfrm>
            <a:off x="3576411" y="5280345"/>
            <a:ext cx="2123663"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14.89%</a:t>
            </a:r>
            <a:endParaRPr lang="en-US" b="1" dirty="0">
              <a:latin typeface="Sakkal Majalla" panose="02000000000000000000" pitchFamily="2" charset="-78"/>
              <a:cs typeface="Sakkal Majalla" panose="02000000000000000000" pitchFamily="2" charset="-78"/>
            </a:endParaRPr>
          </a:p>
        </p:txBody>
      </p:sp>
      <p:sp>
        <p:nvSpPr>
          <p:cNvPr id="39" name="Rectangle 38"/>
          <p:cNvSpPr/>
          <p:nvPr/>
        </p:nvSpPr>
        <p:spPr>
          <a:xfrm>
            <a:off x="4343400" y="1238589"/>
            <a:ext cx="4319429" cy="1323439"/>
          </a:xfrm>
          <a:prstGeom prst="rect">
            <a:avLst/>
          </a:prstGeom>
        </p:spPr>
        <p:txBody>
          <a:bodyPr wrap="square">
            <a:spAutoFit/>
          </a:bodyPr>
          <a:lstStyle/>
          <a:p>
            <a:pPr lvl="0" algn="justLow" rtl="1">
              <a:buClr>
                <a:srgbClr val="FF0000"/>
              </a:buClr>
            </a:pPr>
            <a:r>
              <a:rPr lang="ar-BH" sz="2000" b="1" dirty="0" smtClean="0">
                <a:latin typeface="Sakkal Majalla" panose="02000000000000000000" pitchFamily="2" charset="-78"/>
                <a:cs typeface="Sakkal Majalla" panose="02000000000000000000" pitchFamily="2" charset="-78"/>
              </a:rPr>
              <a:t>من خلال بيانات البنك التالية استخرج مؤشرات الربحية التالية:</a:t>
            </a:r>
          </a:p>
          <a:p>
            <a:pPr marL="342900" lvl="0" indent="-342900" algn="justLow" rtl="1">
              <a:buClr>
                <a:srgbClr val="FF0000"/>
              </a:buClr>
              <a:buFont typeface="Wingdings" panose="05000000000000000000" pitchFamily="2" charset="2"/>
              <a:buChar char="Ø"/>
            </a:pPr>
            <a:r>
              <a:rPr lang="ar-BH" sz="2000" b="1" dirty="0" smtClean="0">
                <a:latin typeface="Sakkal Majalla" panose="02000000000000000000" pitchFamily="2" charset="-78"/>
                <a:cs typeface="Sakkal Majalla" panose="02000000000000000000" pitchFamily="2" charset="-78"/>
              </a:rPr>
              <a:t> العائد على الأصول.</a:t>
            </a:r>
          </a:p>
          <a:p>
            <a:pPr marL="342900" lvl="0" indent="-342900" algn="justLow" rtl="1">
              <a:buClr>
                <a:srgbClr val="FF0000"/>
              </a:buClr>
              <a:buFont typeface="Wingdings" panose="05000000000000000000" pitchFamily="2" charset="2"/>
              <a:buChar char="Ø"/>
            </a:pPr>
            <a:r>
              <a:rPr lang="ar-BH" sz="2000" b="1" dirty="0" smtClean="0">
                <a:latin typeface="Sakkal Majalla" panose="02000000000000000000" pitchFamily="2" charset="-78"/>
                <a:cs typeface="Sakkal Majalla" panose="02000000000000000000" pitchFamily="2" charset="-78"/>
              </a:rPr>
              <a:t> العائد على حقوق المكية.</a:t>
            </a:r>
          </a:p>
        </p:txBody>
      </p:sp>
      <p:cxnSp>
        <p:nvCxnSpPr>
          <p:cNvPr id="6" name="Straight Arrow Connector 5"/>
          <p:cNvCxnSpPr/>
          <p:nvPr/>
        </p:nvCxnSpPr>
        <p:spPr>
          <a:xfrm flipH="1">
            <a:off x="1255028" y="3581248"/>
            <a:ext cx="4590741" cy="1513977"/>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1255028" y="3488505"/>
            <a:ext cx="4334510" cy="328668"/>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255028" y="5195686"/>
            <a:ext cx="4465697" cy="19947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255028" y="3288635"/>
            <a:ext cx="4445047" cy="2431012"/>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93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by="(-#ppt_w*2)" calcmode="lin" valueType="num">
                                      <p:cBhvr rctx="PPT">
                                        <p:cTn id="25" dur="500" autoRev="1" fill="hold">
                                          <p:stCondLst>
                                            <p:cond delay="0"/>
                                          </p:stCondLst>
                                        </p:cTn>
                                        <p:tgtEl>
                                          <p:spTgt spid="39"/>
                                        </p:tgtEl>
                                        <p:attrNameLst>
                                          <p:attrName>ppt_w</p:attrName>
                                        </p:attrNameLst>
                                      </p:cBhvr>
                                    </p:anim>
                                    <p:anim by="(#ppt_w*0.50)" calcmode="lin" valueType="num">
                                      <p:cBhvr>
                                        <p:cTn id="26" dur="500" decel="50000" autoRev="1" fill="hold">
                                          <p:stCondLst>
                                            <p:cond delay="0"/>
                                          </p:stCondLst>
                                        </p:cTn>
                                        <p:tgtEl>
                                          <p:spTgt spid="39"/>
                                        </p:tgtEl>
                                        <p:attrNameLst>
                                          <p:attrName>ppt_x</p:attrName>
                                        </p:attrNameLst>
                                      </p:cBhvr>
                                    </p:anim>
                                    <p:anim from="(-#ppt_h/2)" to="(#ppt_y)" calcmode="lin" valueType="num">
                                      <p:cBhvr>
                                        <p:cTn id="27" dur="1000" fill="hold">
                                          <p:stCondLst>
                                            <p:cond delay="0"/>
                                          </p:stCondLst>
                                        </p:cTn>
                                        <p:tgtEl>
                                          <p:spTgt spid="39"/>
                                        </p:tgtEl>
                                        <p:attrNameLst>
                                          <p:attrName>ppt_y</p:attrName>
                                        </p:attrNameLst>
                                      </p:cBhvr>
                                    </p:anim>
                                    <p:animRot by="21600000">
                                      <p:cBhvr>
                                        <p:cTn id="28" dur="1000" fill="hold">
                                          <p:stCondLst>
                                            <p:cond delay="0"/>
                                          </p:stCondLst>
                                        </p:cTn>
                                        <p:tgtEl>
                                          <p:spTgt spid="39"/>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subTnLst>
                                    <p:audio>
                                      <p:cMediaNode>
                                        <p:cTn display="0" masterRel="sameClick">
                                          <p:stCondLst>
                                            <p:cond evt="begin" delay="0">
                                              <p:tn val="31"/>
                                            </p:cond>
                                          </p:stCondLst>
                                          <p:endCondLst>
                                            <p:cond evt="onStopAudio" delay="0">
                                              <p:tgtEl>
                                                <p:sldTgt/>
                                              </p:tgtEl>
                                            </p:cond>
                                          </p:endCondLst>
                                        </p:cTn>
                                        <p:tgtEl>
                                          <p:sndTgt r:embed="rId4"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6" presetClass="entr" presetSubtype="0" fill="hold" grpId="0" nodeType="clickEffect">
                                  <p:stCondLst>
                                    <p:cond delay="0"/>
                                  </p:stCondLst>
                                  <p:iterate type="lt">
                                    <p:tmPct val="10000"/>
                                  </p:iterate>
                                  <p:childTnLst>
                                    <p:set>
                                      <p:cBhvr>
                                        <p:cTn id="57" dur="1" fill="hold">
                                          <p:stCondLst>
                                            <p:cond delay="0"/>
                                          </p:stCondLst>
                                        </p:cTn>
                                        <p:tgtEl>
                                          <p:spTgt spid="27"/>
                                        </p:tgtEl>
                                        <p:attrNameLst>
                                          <p:attrName>style.visibility</p:attrName>
                                        </p:attrNameLst>
                                      </p:cBhvr>
                                      <p:to>
                                        <p:strVal val="visible"/>
                                      </p:to>
                                    </p:set>
                                    <p:anim by="(-#ppt_w*2)" calcmode="lin" valueType="num">
                                      <p:cBhvr rctx="PPT">
                                        <p:cTn id="58" dur="500" autoRev="1" fill="hold">
                                          <p:stCondLst>
                                            <p:cond delay="0"/>
                                          </p:stCondLst>
                                        </p:cTn>
                                        <p:tgtEl>
                                          <p:spTgt spid="27"/>
                                        </p:tgtEl>
                                        <p:attrNameLst>
                                          <p:attrName>ppt_w</p:attrName>
                                        </p:attrNameLst>
                                      </p:cBhvr>
                                    </p:anim>
                                    <p:anim by="(#ppt_w*0.50)" calcmode="lin" valueType="num">
                                      <p:cBhvr>
                                        <p:cTn id="59" dur="500" decel="50000" autoRev="1" fill="hold">
                                          <p:stCondLst>
                                            <p:cond delay="0"/>
                                          </p:stCondLst>
                                        </p:cTn>
                                        <p:tgtEl>
                                          <p:spTgt spid="27"/>
                                        </p:tgtEl>
                                        <p:attrNameLst>
                                          <p:attrName>ppt_x</p:attrName>
                                        </p:attrNameLst>
                                      </p:cBhvr>
                                    </p:anim>
                                    <p:anim from="(-#ppt_h/2)" to="(#ppt_y)" calcmode="lin" valueType="num">
                                      <p:cBhvr>
                                        <p:cTn id="60" dur="1000" fill="hold">
                                          <p:stCondLst>
                                            <p:cond delay="0"/>
                                          </p:stCondLst>
                                        </p:cTn>
                                        <p:tgtEl>
                                          <p:spTgt spid="27"/>
                                        </p:tgtEl>
                                        <p:attrNameLst>
                                          <p:attrName>ppt_y</p:attrName>
                                        </p:attrNameLst>
                                      </p:cBhvr>
                                    </p:anim>
                                    <p:animRot by="21600000">
                                      <p:cBhvr>
                                        <p:cTn id="61" dur="1000" fill="hold">
                                          <p:stCondLst>
                                            <p:cond delay="0"/>
                                          </p:stCondLst>
                                        </p:cTn>
                                        <p:tgtEl>
                                          <p:spTgt spid="27"/>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3" name="type.wav"/>
                                        </p:tgtEl>
                                      </p:cMediaNode>
                                    </p:audio>
                                  </p:subTnLst>
                                </p:cTn>
                              </p:par>
                            </p:childTnLst>
                          </p:cTn>
                        </p:par>
                      </p:childTnLst>
                    </p:cTn>
                  </p:par>
                  <p:par>
                    <p:cTn id="62" fill="hold">
                      <p:stCondLst>
                        <p:cond delay="indefinite"/>
                      </p:stCondLst>
                      <p:childTnLst>
                        <p:par>
                          <p:cTn id="63" fill="hold">
                            <p:stCondLst>
                              <p:cond delay="0"/>
                            </p:stCondLst>
                            <p:childTnLst>
                              <p:par>
                                <p:cTn id="64" presetID="56" presetClass="entr" presetSubtype="0" fill="hold" grpId="0" nodeType="clickEffect">
                                  <p:stCondLst>
                                    <p:cond delay="0"/>
                                  </p:stCondLst>
                                  <p:iterate type="lt">
                                    <p:tmPct val="10000"/>
                                  </p:iterate>
                                  <p:childTnLst>
                                    <p:set>
                                      <p:cBhvr>
                                        <p:cTn id="65" dur="1" fill="hold">
                                          <p:stCondLst>
                                            <p:cond delay="0"/>
                                          </p:stCondLst>
                                        </p:cTn>
                                        <p:tgtEl>
                                          <p:spTgt spid="28"/>
                                        </p:tgtEl>
                                        <p:attrNameLst>
                                          <p:attrName>style.visibility</p:attrName>
                                        </p:attrNameLst>
                                      </p:cBhvr>
                                      <p:to>
                                        <p:strVal val="visible"/>
                                      </p:to>
                                    </p:set>
                                    <p:anim by="(-#ppt_w*2)" calcmode="lin" valueType="num">
                                      <p:cBhvr rctx="PPT">
                                        <p:cTn id="66" dur="500" autoRev="1" fill="hold">
                                          <p:stCondLst>
                                            <p:cond delay="0"/>
                                          </p:stCondLst>
                                        </p:cTn>
                                        <p:tgtEl>
                                          <p:spTgt spid="28"/>
                                        </p:tgtEl>
                                        <p:attrNameLst>
                                          <p:attrName>ppt_w</p:attrName>
                                        </p:attrNameLst>
                                      </p:cBhvr>
                                    </p:anim>
                                    <p:anim by="(#ppt_w*0.50)" calcmode="lin" valueType="num">
                                      <p:cBhvr>
                                        <p:cTn id="67" dur="500" decel="50000" autoRev="1" fill="hold">
                                          <p:stCondLst>
                                            <p:cond delay="0"/>
                                          </p:stCondLst>
                                        </p:cTn>
                                        <p:tgtEl>
                                          <p:spTgt spid="28"/>
                                        </p:tgtEl>
                                        <p:attrNameLst>
                                          <p:attrName>ppt_x</p:attrName>
                                        </p:attrNameLst>
                                      </p:cBhvr>
                                    </p:anim>
                                    <p:anim from="(-#ppt_h/2)" to="(#ppt_y)" calcmode="lin" valueType="num">
                                      <p:cBhvr>
                                        <p:cTn id="68" dur="1000" fill="hold">
                                          <p:stCondLst>
                                            <p:cond delay="0"/>
                                          </p:stCondLst>
                                        </p:cTn>
                                        <p:tgtEl>
                                          <p:spTgt spid="28"/>
                                        </p:tgtEl>
                                        <p:attrNameLst>
                                          <p:attrName>ppt_y</p:attrName>
                                        </p:attrNameLst>
                                      </p:cBhvr>
                                    </p:anim>
                                    <p:animRot by="21600000">
                                      <p:cBhvr>
                                        <p:cTn id="69" dur="1000" fill="hold">
                                          <p:stCondLst>
                                            <p:cond delay="0"/>
                                          </p:stCondLst>
                                        </p:cTn>
                                        <p:tgtEl>
                                          <p:spTgt spid="28"/>
                                        </p:tgtEl>
                                        <p:attrNameLst>
                                          <p:attrName>r</p:attrName>
                                        </p:attrNameLst>
                                      </p:cBhvr>
                                    </p:animRot>
                                  </p:childTnLst>
                                  <p:subTnLst>
                                    <p:audio>
                                      <p:cMediaNode>
                                        <p:cTn display="0" masterRel="sameClick">
                                          <p:stCondLst>
                                            <p:cond evt="begin" delay="0">
                                              <p:tn val="64"/>
                                            </p:cond>
                                          </p:stCondLst>
                                          <p:endCondLst>
                                            <p:cond evt="onStopAudio" delay="0">
                                              <p:tgtEl>
                                                <p:sldTgt/>
                                              </p:tgtEl>
                                            </p:cond>
                                          </p:endCondLst>
                                        </p:cTn>
                                        <p:tgtEl>
                                          <p:sndTgt r:embed="rId3" name="type.wav"/>
                                        </p:tgtEl>
                                      </p:cMediaNode>
                                    </p:audio>
                                  </p:subTnLst>
                                </p:cTn>
                              </p:par>
                            </p:childTnLst>
                          </p:cTn>
                        </p:par>
                      </p:childTnLst>
                    </p:cTn>
                  </p:par>
                  <p:par>
                    <p:cTn id="70" fill="hold">
                      <p:stCondLst>
                        <p:cond delay="indefinite"/>
                      </p:stCondLst>
                      <p:childTnLst>
                        <p:par>
                          <p:cTn id="71" fill="hold">
                            <p:stCondLst>
                              <p:cond delay="0"/>
                            </p:stCondLst>
                            <p:childTnLst>
                              <p:par>
                                <p:cTn id="72" presetID="56" presetClass="entr" presetSubtype="0" fill="hold" grpId="0" nodeType="click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 by="(-#ppt_w*2)" calcmode="lin" valueType="num">
                                      <p:cBhvr rctx="PPT">
                                        <p:cTn id="74" dur="500" autoRev="1" fill="hold">
                                          <p:stCondLst>
                                            <p:cond delay="0"/>
                                          </p:stCondLst>
                                        </p:cTn>
                                        <p:tgtEl>
                                          <p:spTgt spid="22"/>
                                        </p:tgtEl>
                                        <p:attrNameLst>
                                          <p:attrName>ppt_w</p:attrName>
                                        </p:attrNameLst>
                                      </p:cBhvr>
                                    </p:anim>
                                    <p:anim by="(#ppt_w*0.50)" calcmode="lin" valueType="num">
                                      <p:cBhvr>
                                        <p:cTn id="75" dur="500" decel="50000" autoRev="1" fill="hold">
                                          <p:stCondLst>
                                            <p:cond delay="0"/>
                                          </p:stCondLst>
                                        </p:cTn>
                                        <p:tgtEl>
                                          <p:spTgt spid="22"/>
                                        </p:tgtEl>
                                        <p:attrNameLst>
                                          <p:attrName>ppt_x</p:attrName>
                                        </p:attrNameLst>
                                      </p:cBhvr>
                                    </p:anim>
                                    <p:anim from="(-#ppt_h/2)" to="(#ppt_y)" calcmode="lin" valueType="num">
                                      <p:cBhvr>
                                        <p:cTn id="76" dur="1000" fill="hold">
                                          <p:stCondLst>
                                            <p:cond delay="0"/>
                                          </p:stCondLst>
                                        </p:cTn>
                                        <p:tgtEl>
                                          <p:spTgt spid="22"/>
                                        </p:tgtEl>
                                        <p:attrNameLst>
                                          <p:attrName>ppt_y</p:attrName>
                                        </p:attrNameLst>
                                      </p:cBhvr>
                                    </p:anim>
                                    <p:animRot by="21600000">
                                      <p:cBhvr>
                                        <p:cTn id="77" dur="1000" fill="hold">
                                          <p:stCondLst>
                                            <p:cond delay="0"/>
                                          </p:stCondLst>
                                        </p:cTn>
                                        <p:tgtEl>
                                          <p:spTgt spid="22"/>
                                        </p:tgtEl>
                                        <p:attrNameLst>
                                          <p:attrName>r</p:attrName>
                                        </p:attrNameLst>
                                      </p:cBhvr>
                                    </p:animRot>
                                  </p:childTnLst>
                                  <p:subTnLst>
                                    <p:audio>
                                      <p:cMediaNode>
                                        <p:cTn display="0" masterRel="sameClick">
                                          <p:stCondLst>
                                            <p:cond evt="begin" delay="0">
                                              <p:tn val="72"/>
                                            </p:cond>
                                          </p:stCondLst>
                                          <p:endCondLst>
                                            <p:cond evt="onStopAudio" delay="0">
                                              <p:tgtEl>
                                                <p:sldTgt/>
                                              </p:tgtEl>
                                            </p:cond>
                                          </p:endCondLst>
                                        </p:cTn>
                                        <p:tgtEl>
                                          <p:sndTgt r:embed="rId3" name="type.wav"/>
                                        </p:tgtEl>
                                      </p:cMediaNode>
                                    </p:audio>
                                  </p:sub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arn(inVertical)">
                                      <p:cBhvr>
                                        <p:cTn id="82" dur="500"/>
                                        <p:tgtEl>
                                          <p:spTgt spid="6"/>
                                        </p:tgtEl>
                                      </p:cBhvr>
                                    </p:animEffect>
                                  </p:childTnLst>
                                  <p:subTnLst>
                                    <p:audio>
                                      <p:cMediaNode>
                                        <p:cTn display="0" masterRel="sameClick">
                                          <p:stCondLst>
                                            <p:cond evt="begin" delay="0">
                                              <p:tn val="80"/>
                                            </p:cond>
                                          </p:stCondLst>
                                          <p:endCondLst>
                                            <p:cond evt="onStopAudio" delay="0">
                                              <p:tgtEl>
                                                <p:sldTgt/>
                                              </p:tgtEl>
                                            </p:cond>
                                          </p:endCondLst>
                                        </p:cTn>
                                        <p:tgtEl>
                                          <p:sndTgt r:embed="rId6" name="bomb.wav"/>
                                        </p:tgtEl>
                                      </p:cMediaNode>
                                    </p:audio>
                                  </p:sub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31"/>
                                        </p:tgtEl>
                                        <p:attrNameLst>
                                          <p:attrName>style.visibility</p:attrName>
                                        </p:attrNameLst>
                                      </p:cBhvr>
                                      <p:to>
                                        <p:strVal val="visible"/>
                                      </p:to>
                                    </p:set>
                                    <p:anim by="(-#ppt_w*2)" calcmode="lin" valueType="num">
                                      <p:cBhvr rctx="PPT">
                                        <p:cTn id="87" dur="500" autoRev="1" fill="hold">
                                          <p:stCondLst>
                                            <p:cond delay="0"/>
                                          </p:stCondLst>
                                        </p:cTn>
                                        <p:tgtEl>
                                          <p:spTgt spid="31"/>
                                        </p:tgtEl>
                                        <p:attrNameLst>
                                          <p:attrName>ppt_w</p:attrName>
                                        </p:attrNameLst>
                                      </p:cBhvr>
                                    </p:anim>
                                    <p:anim by="(#ppt_w*0.50)" calcmode="lin" valueType="num">
                                      <p:cBhvr>
                                        <p:cTn id="88" dur="500" decel="50000" autoRev="1" fill="hold">
                                          <p:stCondLst>
                                            <p:cond delay="0"/>
                                          </p:stCondLst>
                                        </p:cTn>
                                        <p:tgtEl>
                                          <p:spTgt spid="31"/>
                                        </p:tgtEl>
                                        <p:attrNameLst>
                                          <p:attrName>ppt_x</p:attrName>
                                        </p:attrNameLst>
                                      </p:cBhvr>
                                    </p:anim>
                                    <p:anim from="(-#ppt_h/2)" to="(#ppt_y)" calcmode="lin" valueType="num">
                                      <p:cBhvr>
                                        <p:cTn id="89" dur="1000" fill="hold">
                                          <p:stCondLst>
                                            <p:cond delay="0"/>
                                          </p:stCondLst>
                                        </p:cTn>
                                        <p:tgtEl>
                                          <p:spTgt spid="31"/>
                                        </p:tgtEl>
                                        <p:attrNameLst>
                                          <p:attrName>ppt_y</p:attrName>
                                        </p:attrNameLst>
                                      </p:cBhvr>
                                    </p:anim>
                                    <p:animRot by="21600000">
                                      <p:cBhvr>
                                        <p:cTn id="90" dur="1000" fill="hold">
                                          <p:stCondLst>
                                            <p:cond delay="0"/>
                                          </p:stCondLst>
                                        </p:cTn>
                                        <p:tgtEl>
                                          <p:spTgt spid="31"/>
                                        </p:tgtEl>
                                        <p:attrNameLst>
                                          <p:attrName>r</p:attrName>
                                        </p:attrNameLst>
                                      </p:cBhvr>
                                    </p:animRot>
                                  </p:childTnLst>
                                  <p:subTnLst>
                                    <p:audio>
                                      <p:cMediaNode>
                                        <p:cTn display="0" masterRel="sameClick">
                                          <p:stCondLst>
                                            <p:cond evt="begin" delay="0">
                                              <p:tn val="85"/>
                                            </p:cond>
                                          </p:stCondLst>
                                          <p:endCondLst>
                                            <p:cond evt="onStopAudio" delay="0">
                                              <p:tgtEl>
                                                <p:sldTgt/>
                                              </p:tgtEl>
                                            </p:cond>
                                          </p:endCondLst>
                                        </p:cTn>
                                        <p:tgtEl>
                                          <p:sndTgt r:embed="rId3" name="type.wav"/>
                                        </p:tgtEl>
                                      </p:cMediaNode>
                                    </p:audio>
                                  </p:sub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inVertical)">
                                      <p:cBhvr>
                                        <p:cTn id="95" dur="500"/>
                                        <p:tgtEl>
                                          <p:spTgt spid="40"/>
                                        </p:tgtEl>
                                      </p:cBhvr>
                                    </p:animEffect>
                                  </p:childTnLst>
                                  <p:subTnLst>
                                    <p:audio>
                                      <p:cMediaNode>
                                        <p:cTn display="0" masterRel="sameClick">
                                          <p:stCondLst>
                                            <p:cond evt="begin" delay="0">
                                              <p:tn val="93"/>
                                            </p:cond>
                                          </p:stCondLst>
                                          <p:endCondLst>
                                            <p:cond evt="onStopAudio" delay="0">
                                              <p:tgtEl>
                                                <p:sldTgt/>
                                              </p:tgtEl>
                                            </p:cond>
                                          </p:endCondLst>
                                        </p:cTn>
                                        <p:tgtEl>
                                          <p:sndTgt r:embed="rId6" name="bomb.wav"/>
                                        </p:tgtEl>
                                      </p:cMediaNode>
                                    </p:audio>
                                  </p:subTnLst>
                                </p:cTn>
                              </p:par>
                            </p:childTnLst>
                          </p:cTn>
                        </p:par>
                      </p:childTnLst>
                    </p:cTn>
                  </p:par>
                  <p:par>
                    <p:cTn id="96" fill="hold">
                      <p:stCondLst>
                        <p:cond delay="indefinite"/>
                      </p:stCondLst>
                      <p:childTnLst>
                        <p:par>
                          <p:cTn id="97" fill="hold">
                            <p:stCondLst>
                              <p:cond delay="0"/>
                            </p:stCondLst>
                            <p:childTnLst>
                              <p:par>
                                <p:cTn id="98" presetID="56" presetClass="entr" presetSubtype="0" fill="hold" grpId="0" nodeType="clickEffect">
                                  <p:stCondLst>
                                    <p:cond delay="0"/>
                                  </p:stCondLst>
                                  <p:iterate type="lt">
                                    <p:tmPct val="10000"/>
                                  </p:iterate>
                                  <p:childTnLst>
                                    <p:set>
                                      <p:cBhvr>
                                        <p:cTn id="99" dur="1" fill="hold">
                                          <p:stCondLst>
                                            <p:cond delay="0"/>
                                          </p:stCondLst>
                                        </p:cTn>
                                        <p:tgtEl>
                                          <p:spTgt spid="32"/>
                                        </p:tgtEl>
                                        <p:attrNameLst>
                                          <p:attrName>style.visibility</p:attrName>
                                        </p:attrNameLst>
                                      </p:cBhvr>
                                      <p:to>
                                        <p:strVal val="visible"/>
                                      </p:to>
                                    </p:set>
                                    <p:anim by="(-#ppt_w*2)" calcmode="lin" valueType="num">
                                      <p:cBhvr rctx="PPT">
                                        <p:cTn id="100" dur="500" autoRev="1" fill="hold">
                                          <p:stCondLst>
                                            <p:cond delay="0"/>
                                          </p:stCondLst>
                                        </p:cTn>
                                        <p:tgtEl>
                                          <p:spTgt spid="32"/>
                                        </p:tgtEl>
                                        <p:attrNameLst>
                                          <p:attrName>ppt_w</p:attrName>
                                        </p:attrNameLst>
                                      </p:cBhvr>
                                    </p:anim>
                                    <p:anim by="(#ppt_w*0.50)" calcmode="lin" valueType="num">
                                      <p:cBhvr>
                                        <p:cTn id="101" dur="500" decel="50000" autoRev="1" fill="hold">
                                          <p:stCondLst>
                                            <p:cond delay="0"/>
                                          </p:stCondLst>
                                        </p:cTn>
                                        <p:tgtEl>
                                          <p:spTgt spid="32"/>
                                        </p:tgtEl>
                                        <p:attrNameLst>
                                          <p:attrName>ppt_x</p:attrName>
                                        </p:attrNameLst>
                                      </p:cBhvr>
                                    </p:anim>
                                    <p:anim from="(-#ppt_h/2)" to="(#ppt_y)" calcmode="lin" valueType="num">
                                      <p:cBhvr>
                                        <p:cTn id="102" dur="1000" fill="hold">
                                          <p:stCondLst>
                                            <p:cond delay="0"/>
                                          </p:stCondLst>
                                        </p:cTn>
                                        <p:tgtEl>
                                          <p:spTgt spid="32"/>
                                        </p:tgtEl>
                                        <p:attrNameLst>
                                          <p:attrName>ppt_y</p:attrName>
                                        </p:attrNameLst>
                                      </p:cBhvr>
                                    </p:anim>
                                    <p:animRot by="21600000">
                                      <p:cBhvr>
                                        <p:cTn id="103" dur="1000" fill="hold">
                                          <p:stCondLst>
                                            <p:cond delay="0"/>
                                          </p:stCondLst>
                                        </p:cTn>
                                        <p:tgtEl>
                                          <p:spTgt spid="32"/>
                                        </p:tgtEl>
                                        <p:attrNameLst>
                                          <p:attrName>r</p:attrName>
                                        </p:attrNameLst>
                                      </p:cBhvr>
                                    </p:animRot>
                                  </p:childTnLst>
                                  <p:subTnLst>
                                    <p:audio>
                                      <p:cMediaNode>
                                        <p:cTn display="0" masterRel="sameClick">
                                          <p:stCondLst>
                                            <p:cond evt="begin" delay="0">
                                              <p:tn val="98"/>
                                            </p:cond>
                                          </p:stCondLst>
                                          <p:endCondLst>
                                            <p:cond evt="onStopAudio" delay="0">
                                              <p:tgtEl>
                                                <p:sldTgt/>
                                              </p:tgtEl>
                                            </p:cond>
                                          </p:endCondLst>
                                        </p:cTn>
                                        <p:tgtEl>
                                          <p:sndTgt r:embed="rId3" name="type.wav"/>
                                        </p:tgtEl>
                                      </p:cMediaNode>
                                    </p:audio>
                                  </p:sub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wipe(down)">
                                      <p:cBhvr>
                                        <p:cTn id="108" dur="580">
                                          <p:stCondLst>
                                            <p:cond delay="0"/>
                                          </p:stCondLst>
                                        </p:cTn>
                                        <p:tgtEl>
                                          <p:spTgt spid="10"/>
                                        </p:tgtEl>
                                      </p:cBhvr>
                                    </p:animEffect>
                                    <p:anim calcmode="lin" valueType="num">
                                      <p:cBhvr>
                                        <p:cTn id="10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4" dur="26">
                                          <p:stCondLst>
                                            <p:cond delay="650"/>
                                          </p:stCondLst>
                                        </p:cTn>
                                        <p:tgtEl>
                                          <p:spTgt spid="10"/>
                                        </p:tgtEl>
                                      </p:cBhvr>
                                      <p:to x="100000" y="60000"/>
                                    </p:animScale>
                                    <p:animScale>
                                      <p:cBhvr>
                                        <p:cTn id="115" dur="166" decel="50000">
                                          <p:stCondLst>
                                            <p:cond delay="676"/>
                                          </p:stCondLst>
                                        </p:cTn>
                                        <p:tgtEl>
                                          <p:spTgt spid="10"/>
                                        </p:tgtEl>
                                      </p:cBhvr>
                                      <p:to x="100000" y="100000"/>
                                    </p:animScale>
                                    <p:animScale>
                                      <p:cBhvr>
                                        <p:cTn id="116" dur="26">
                                          <p:stCondLst>
                                            <p:cond delay="1312"/>
                                          </p:stCondLst>
                                        </p:cTn>
                                        <p:tgtEl>
                                          <p:spTgt spid="10"/>
                                        </p:tgtEl>
                                      </p:cBhvr>
                                      <p:to x="100000" y="80000"/>
                                    </p:animScale>
                                    <p:animScale>
                                      <p:cBhvr>
                                        <p:cTn id="117" dur="166" decel="50000">
                                          <p:stCondLst>
                                            <p:cond delay="1338"/>
                                          </p:stCondLst>
                                        </p:cTn>
                                        <p:tgtEl>
                                          <p:spTgt spid="10"/>
                                        </p:tgtEl>
                                      </p:cBhvr>
                                      <p:to x="100000" y="100000"/>
                                    </p:animScale>
                                    <p:animScale>
                                      <p:cBhvr>
                                        <p:cTn id="118" dur="26">
                                          <p:stCondLst>
                                            <p:cond delay="1642"/>
                                          </p:stCondLst>
                                        </p:cTn>
                                        <p:tgtEl>
                                          <p:spTgt spid="10"/>
                                        </p:tgtEl>
                                      </p:cBhvr>
                                      <p:to x="100000" y="90000"/>
                                    </p:animScale>
                                    <p:animScale>
                                      <p:cBhvr>
                                        <p:cTn id="119" dur="166" decel="50000">
                                          <p:stCondLst>
                                            <p:cond delay="1668"/>
                                          </p:stCondLst>
                                        </p:cTn>
                                        <p:tgtEl>
                                          <p:spTgt spid="10"/>
                                        </p:tgtEl>
                                      </p:cBhvr>
                                      <p:to x="100000" y="100000"/>
                                    </p:animScale>
                                    <p:animScale>
                                      <p:cBhvr>
                                        <p:cTn id="120" dur="26">
                                          <p:stCondLst>
                                            <p:cond delay="1808"/>
                                          </p:stCondLst>
                                        </p:cTn>
                                        <p:tgtEl>
                                          <p:spTgt spid="10"/>
                                        </p:tgtEl>
                                      </p:cBhvr>
                                      <p:to x="100000" y="95000"/>
                                    </p:animScale>
                                    <p:animScale>
                                      <p:cBhvr>
                                        <p:cTn id="121" dur="166" decel="50000">
                                          <p:stCondLst>
                                            <p:cond delay="1834"/>
                                          </p:stCondLst>
                                        </p:cTn>
                                        <p:tgtEl>
                                          <p:spTgt spid="10"/>
                                        </p:tgtEl>
                                      </p:cBhvr>
                                      <p:to x="100000" y="100000"/>
                                    </p:animScale>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childTnLst>
                          </p:cTn>
                        </p:par>
                      </p:childTnLst>
                    </p:cTn>
                  </p:par>
                  <p:par>
                    <p:cTn id="122" fill="hold">
                      <p:stCondLst>
                        <p:cond delay="indefinite"/>
                      </p:stCondLst>
                      <p:childTnLst>
                        <p:par>
                          <p:cTn id="123" fill="hold">
                            <p:stCondLst>
                              <p:cond delay="0"/>
                            </p:stCondLst>
                            <p:childTnLst>
                              <p:par>
                                <p:cTn id="124" presetID="56" presetClass="entr" presetSubtype="0" fill="hold" grpId="0" nodeType="clickEffect">
                                  <p:stCondLst>
                                    <p:cond delay="0"/>
                                  </p:stCondLst>
                                  <p:iterate type="lt">
                                    <p:tmPct val="10000"/>
                                  </p:iterate>
                                  <p:childTnLst>
                                    <p:set>
                                      <p:cBhvr>
                                        <p:cTn id="125" dur="1" fill="hold">
                                          <p:stCondLst>
                                            <p:cond delay="0"/>
                                          </p:stCondLst>
                                        </p:cTn>
                                        <p:tgtEl>
                                          <p:spTgt spid="29"/>
                                        </p:tgtEl>
                                        <p:attrNameLst>
                                          <p:attrName>style.visibility</p:attrName>
                                        </p:attrNameLst>
                                      </p:cBhvr>
                                      <p:to>
                                        <p:strVal val="visible"/>
                                      </p:to>
                                    </p:set>
                                    <p:anim by="(-#ppt_w*2)" calcmode="lin" valueType="num">
                                      <p:cBhvr rctx="PPT">
                                        <p:cTn id="126" dur="500" autoRev="1" fill="hold">
                                          <p:stCondLst>
                                            <p:cond delay="0"/>
                                          </p:stCondLst>
                                        </p:cTn>
                                        <p:tgtEl>
                                          <p:spTgt spid="29"/>
                                        </p:tgtEl>
                                        <p:attrNameLst>
                                          <p:attrName>ppt_w</p:attrName>
                                        </p:attrNameLst>
                                      </p:cBhvr>
                                    </p:anim>
                                    <p:anim by="(#ppt_w*0.50)" calcmode="lin" valueType="num">
                                      <p:cBhvr>
                                        <p:cTn id="127" dur="500" decel="50000" autoRev="1" fill="hold">
                                          <p:stCondLst>
                                            <p:cond delay="0"/>
                                          </p:stCondLst>
                                        </p:cTn>
                                        <p:tgtEl>
                                          <p:spTgt spid="29"/>
                                        </p:tgtEl>
                                        <p:attrNameLst>
                                          <p:attrName>ppt_x</p:attrName>
                                        </p:attrNameLst>
                                      </p:cBhvr>
                                    </p:anim>
                                    <p:anim from="(-#ppt_h/2)" to="(#ppt_y)" calcmode="lin" valueType="num">
                                      <p:cBhvr>
                                        <p:cTn id="128" dur="1000" fill="hold">
                                          <p:stCondLst>
                                            <p:cond delay="0"/>
                                          </p:stCondLst>
                                        </p:cTn>
                                        <p:tgtEl>
                                          <p:spTgt spid="29"/>
                                        </p:tgtEl>
                                        <p:attrNameLst>
                                          <p:attrName>ppt_y</p:attrName>
                                        </p:attrNameLst>
                                      </p:cBhvr>
                                    </p:anim>
                                    <p:animRot by="21600000">
                                      <p:cBhvr>
                                        <p:cTn id="129" dur="1000" fill="hold">
                                          <p:stCondLst>
                                            <p:cond delay="0"/>
                                          </p:stCondLst>
                                        </p:cTn>
                                        <p:tgtEl>
                                          <p:spTgt spid="29"/>
                                        </p:tgtEl>
                                        <p:attrNameLst>
                                          <p:attrName>r</p:attrName>
                                        </p:attrNameLst>
                                      </p:cBhvr>
                                    </p:animRot>
                                  </p:childTnLst>
                                  <p:subTnLst>
                                    <p:audio>
                                      <p:cMediaNode>
                                        <p:cTn display="0" masterRel="sameClick">
                                          <p:stCondLst>
                                            <p:cond evt="begin" delay="0">
                                              <p:tn val="124"/>
                                            </p:cond>
                                          </p:stCondLst>
                                          <p:endCondLst>
                                            <p:cond evt="onStopAudio" delay="0">
                                              <p:tgtEl>
                                                <p:sldTgt/>
                                              </p:tgtEl>
                                            </p:cond>
                                          </p:endCondLst>
                                        </p:cTn>
                                        <p:tgtEl>
                                          <p:sndTgt r:embed="rId3" name="type.wav"/>
                                        </p:tgtEl>
                                      </p:cMediaNode>
                                    </p:audio>
                                  </p:subTnLst>
                                </p:cTn>
                              </p:par>
                            </p:childTnLst>
                          </p:cTn>
                        </p:par>
                      </p:childTnLst>
                    </p:cTn>
                  </p:par>
                  <p:par>
                    <p:cTn id="130" fill="hold">
                      <p:stCondLst>
                        <p:cond delay="indefinite"/>
                      </p:stCondLst>
                      <p:childTnLst>
                        <p:par>
                          <p:cTn id="131" fill="hold">
                            <p:stCondLst>
                              <p:cond delay="0"/>
                            </p:stCondLst>
                            <p:childTnLst>
                              <p:par>
                                <p:cTn id="132" presetID="56" presetClass="entr" presetSubtype="0" fill="hold" grpId="0" nodeType="clickEffect">
                                  <p:stCondLst>
                                    <p:cond delay="0"/>
                                  </p:stCondLst>
                                  <p:iterate type="lt">
                                    <p:tmPct val="10000"/>
                                  </p:iterate>
                                  <p:childTnLst>
                                    <p:set>
                                      <p:cBhvr>
                                        <p:cTn id="133" dur="1" fill="hold">
                                          <p:stCondLst>
                                            <p:cond delay="0"/>
                                          </p:stCondLst>
                                        </p:cTn>
                                        <p:tgtEl>
                                          <p:spTgt spid="30"/>
                                        </p:tgtEl>
                                        <p:attrNameLst>
                                          <p:attrName>style.visibility</p:attrName>
                                        </p:attrNameLst>
                                      </p:cBhvr>
                                      <p:to>
                                        <p:strVal val="visible"/>
                                      </p:to>
                                    </p:set>
                                    <p:anim by="(-#ppt_w*2)" calcmode="lin" valueType="num">
                                      <p:cBhvr rctx="PPT">
                                        <p:cTn id="134" dur="500" autoRev="1" fill="hold">
                                          <p:stCondLst>
                                            <p:cond delay="0"/>
                                          </p:stCondLst>
                                        </p:cTn>
                                        <p:tgtEl>
                                          <p:spTgt spid="30"/>
                                        </p:tgtEl>
                                        <p:attrNameLst>
                                          <p:attrName>ppt_w</p:attrName>
                                        </p:attrNameLst>
                                      </p:cBhvr>
                                    </p:anim>
                                    <p:anim by="(#ppt_w*0.50)" calcmode="lin" valueType="num">
                                      <p:cBhvr>
                                        <p:cTn id="135" dur="500" decel="50000" autoRev="1" fill="hold">
                                          <p:stCondLst>
                                            <p:cond delay="0"/>
                                          </p:stCondLst>
                                        </p:cTn>
                                        <p:tgtEl>
                                          <p:spTgt spid="30"/>
                                        </p:tgtEl>
                                        <p:attrNameLst>
                                          <p:attrName>ppt_x</p:attrName>
                                        </p:attrNameLst>
                                      </p:cBhvr>
                                    </p:anim>
                                    <p:anim from="(-#ppt_h/2)" to="(#ppt_y)" calcmode="lin" valueType="num">
                                      <p:cBhvr>
                                        <p:cTn id="136" dur="1000" fill="hold">
                                          <p:stCondLst>
                                            <p:cond delay="0"/>
                                          </p:stCondLst>
                                        </p:cTn>
                                        <p:tgtEl>
                                          <p:spTgt spid="30"/>
                                        </p:tgtEl>
                                        <p:attrNameLst>
                                          <p:attrName>ppt_y</p:attrName>
                                        </p:attrNameLst>
                                      </p:cBhvr>
                                    </p:anim>
                                    <p:animRot by="21600000">
                                      <p:cBhvr>
                                        <p:cTn id="137" dur="1000" fill="hold">
                                          <p:stCondLst>
                                            <p:cond delay="0"/>
                                          </p:stCondLst>
                                        </p:cTn>
                                        <p:tgtEl>
                                          <p:spTgt spid="30"/>
                                        </p:tgtEl>
                                        <p:attrNameLst>
                                          <p:attrName>r</p:attrName>
                                        </p:attrNameLst>
                                      </p:cBhvr>
                                    </p:animRot>
                                  </p:childTnLst>
                                  <p:subTnLst>
                                    <p:audio>
                                      <p:cMediaNode>
                                        <p:cTn display="0" masterRel="sameClick">
                                          <p:stCondLst>
                                            <p:cond evt="begin" delay="0">
                                              <p:tn val="132"/>
                                            </p:cond>
                                          </p:stCondLst>
                                          <p:endCondLst>
                                            <p:cond evt="onStopAudio" delay="0">
                                              <p:tgtEl>
                                                <p:sldTgt/>
                                              </p:tgtEl>
                                            </p:cond>
                                          </p:endCondLst>
                                        </p:cTn>
                                        <p:tgtEl>
                                          <p:sndTgt r:embed="rId3" name="type.wav"/>
                                        </p:tgtEl>
                                      </p:cMediaNode>
                                    </p:audio>
                                  </p:subTnLst>
                                </p:cTn>
                              </p:par>
                            </p:childTnLst>
                          </p:cTn>
                        </p:par>
                      </p:childTnLst>
                    </p:cTn>
                  </p:par>
                  <p:par>
                    <p:cTn id="138" fill="hold">
                      <p:stCondLst>
                        <p:cond delay="indefinite"/>
                      </p:stCondLst>
                      <p:childTnLst>
                        <p:par>
                          <p:cTn id="139" fill="hold">
                            <p:stCondLst>
                              <p:cond delay="0"/>
                            </p:stCondLst>
                            <p:childTnLst>
                              <p:par>
                                <p:cTn id="140" presetID="56" presetClass="entr" presetSubtype="0" fill="hold" grpId="0" nodeType="clickEffect">
                                  <p:stCondLst>
                                    <p:cond delay="0"/>
                                  </p:stCondLst>
                                  <p:iterate type="lt">
                                    <p:tmPct val="10000"/>
                                  </p:iterate>
                                  <p:childTnLst>
                                    <p:set>
                                      <p:cBhvr>
                                        <p:cTn id="141" dur="1" fill="hold">
                                          <p:stCondLst>
                                            <p:cond delay="0"/>
                                          </p:stCondLst>
                                        </p:cTn>
                                        <p:tgtEl>
                                          <p:spTgt spid="35"/>
                                        </p:tgtEl>
                                        <p:attrNameLst>
                                          <p:attrName>style.visibility</p:attrName>
                                        </p:attrNameLst>
                                      </p:cBhvr>
                                      <p:to>
                                        <p:strVal val="visible"/>
                                      </p:to>
                                    </p:set>
                                    <p:anim by="(-#ppt_w*2)" calcmode="lin" valueType="num">
                                      <p:cBhvr rctx="PPT">
                                        <p:cTn id="142" dur="500" autoRev="1" fill="hold">
                                          <p:stCondLst>
                                            <p:cond delay="0"/>
                                          </p:stCondLst>
                                        </p:cTn>
                                        <p:tgtEl>
                                          <p:spTgt spid="35"/>
                                        </p:tgtEl>
                                        <p:attrNameLst>
                                          <p:attrName>ppt_w</p:attrName>
                                        </p:attrNameLst>
                                      </p:cBhvr>
                                    </p:anim>
                                    <p:anim by="(#ppt_w*0.50)" calcmode="lin" valueType="num">
                                      <p:cBhvr>
                                        <p:cTn id="143" dur="500" decel="50000" autoRev="1" fill="hold">
                                          <p:stCondLst>
                                            <p:cond delay="0"/>
                                          </p:stCondLst>
                                        </p:cTn>
                                        <p:tgtEl>
                                          <p:spTgt spid="35"/>
                                        </p:tgtEl>
                                        <p:attrNameLst>
                                          <p:attrName>ppt_x</p:attrName>
                                        </p:attrNameLst>
                                      </p:cBhvr>
                                    </p:anim>
                                    <p:anim from="(-#ppt_h/2)" to="(#ppt_y)" calcmode="lin" valueType="num">
                                      <p:cBhvr>
                                        <p:cTn id="144" dur="1000" fill="hold">
                                          <p:stCondLst>
                                            <p:cond delay="0"/>
                                          </p:stCondLst>
                                        </p:cTn>
                                        <p:tgtEl>
                                          <p:spTgt spid="35"/>
                                        </p:tgtEl>
                                        <p:attrNameLst>
                                          <p:attrName>ppt_y</p:attrName>
                                        </p:attrNameLst>
                                      </p:cBhvr>
                                    </p:anim>
                                    <p:animRot by="21600000">
                                      <p:cBhvr>
                                        <p:cTn id="145" dur="1000" fill="hold">
                                          <p:stCondLst>
                                            <p:cond delay="0"/>
                                          </p:stCondLst>
                                        </p:cTn>
                                        <p:tgtEl>
                                          <p:spTgt spid="35"/>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3" name="type.wav"/>
                                        </p:tgtEl>
                                      </p:cMediaNode>
                                    </p:audio>
                                  </p:sub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barn(inVertical)">
                                      <p:cBhvr>
                                        <p:cTn id="150" dur="500"/>
                                        <p:tgtEl>
                                          <p:spTgt spid="41"/>
                                        </p:tgtEl>
                                      </p:cBhvr>
                                    </p:animEffect>
                                  </p:childTnLst>
                                  <p:subTnLst>
                                    <p:audio>
                                      <p:cMediaNode>
                                        <p:cTn display="0" masterRel="sameClick">
                                          <p:stCondLst>
                                            <p:cond evt="begin" delay="0">
                                              <p:tn val="148"/>
                                            </p:cond>
                                          </p:stCondLst>
                                          <p:endCondLst>
                                            <p:cond evt="onStopAudio" delay="0">
                                              <p:tgtEl>
                                                <p:sldTgt/>
                                              </p:tgtEl>
                                            </p:cond>
                                          </p:endCondLst>
                                        </p:cTn>
                                        <p:tgtEl>
                                          <p:sndTgt r:embed="rId6" name="bomb.wav"/>
                                        </p:tgtEl>
                                      </p:cMediaNode>
                                    </p:audio>
                                  </p:subTnLst>
                                </p:cTn>
                              </p:par>
                            </p:childTnLst>
                          </p:cTn>
                        </p:par>
                      </p:childTnLst>
                    </p:cTn>
                  </p:par>
                  <p:par>
                    <p:cTn id="151" fill="hold">
                      <p:stCondLst>
                        <p:cond delay="indefinite"/>
                      </p:stCondLst>
                      <p:childTnLst>
                        <p:par>
                          <p:cTn id="152" fill="hold">
                            <p:stCondLst>
                              <p:cond delay="0"/>
                            </p:stCondLst>
                            <p:childTnLst>
                              <p:par>
                                <p:cTn id="153" presetID="56" presetClass="entr" presetSubtype="0" fill="hold" grpId="0" nodeType="clickEffect">
                                  <p:stCondLst>
                                    <p:cond delay="0"/>
                                  </p:stCondLst>
                                  <p:iterate type="lt">
                                    <p:tmPct val="10000"/>
                                  </p:iterate>
                                  <p:childTnLst>
                                    <p:set>
                                      <p:cBhvr>
                                        <p:cTn id="154" dur="1" fill="hold">
                                          <p:stCondLst>
                                            <p:cond delay="0"/>
                                          </p:stCondLst>
                                        </p:cTn>
                                        <p:tgtEl>
                                          <p:spTgt spid="37"/>
                                        </p:tgtEl>
                                        <p:attrNameLst>
                                          <p:attrName>style.visibility</p:attrName>
                                        </p:attrNameLst>
                                      </p:cBhvr>
                                      <p:to>
                                        <p:strVal val="visible"/>
                                      </p:to>
                                    </p:set>
                                    <p:anim by="(-#ppt_w*2)" calcmode="lin" valueType="num">
                                      <p:cBhvr rctx="PPT">
                                        <p:cTn id="155" dur="500" autoRev="1" fill="hold">
                                          <p:stCondLst>
                                            <p:cond delay="0"/>
                                          </p:stCondLst>
                                        </p:cTn>
                                        <p:tgtEl>
                                          <p:spTgt spid="37"/>
                                        </p:tgtEl>
                                        <p:attrNameLst>
                                          <p:attrName>ppt_w</p:attrName>
                                        </p:attrNameLst>
                                      </p:cBhvr>
                                    </p:anim>
                                    <p:anim by="(#ppt_w*0.50)" calcmode="lin" valueType="num">
                                      <p:cBhvr>
                                        <p:cTn id="156" dur="500" decel="50000" autoRev="1" fill="hold">
                                          <p:stCondLst>
                                            <p:cond delay="0"/>
                                          </p:stCondLst>
                                        </p:cTn>
                                        <p:tgtEl>
                                          <p:spTgt spid="37"/>
                                        </p:tgtEl>
                                        <p:attrNameLst>
                                          <p:attrName>ppt_x</p:attrName>
                                        </p:attrNameLst>
                                      </p:cBhvr>
                                    </p:anim>
                                    <p:anim from="(-#ppt_h/2)" to="(#ppt_y)" calcmode="lin" valueType="num">
                                      <p:cBhvr>
                                        <p:cTn id="157" dur="1000" fill="hold">
                                          <p:stCondLst>
                                            <p:cond delay="0"/>
                                          </p:stCondLst>
                                        </p:cTn>
                                        <p:tgtEl>
                                          <p:spTgt spid="37"/>
                                        </p:tgtEl>
                                        <p:attrNameLst>
                                          <p:attrName>ppt_y</p:attrName>
                                        </p:attrNameLst>
                                      </p:cBhvr>
                                    </p:anim>
                                    <p:animRot by="21600000">
                                      <p:cBhvr>
                                        <p:cTn id="158" dur="1000" fill="hold">
                                          <p:stCondLst>
                                            <p:cond delay="0"/>
                                          </p:stCondLst>
                                        </p:cTn>
                                        <p:tgtEl>
                                          <p:spTgt spid="37"/>
                                        </p:tgtEl>
                                        <p:attrNameLst>
                                          <p:attrName>r</p:attrName>
                                        </p:attrNameLst>
                                      </p:cBhvr>
                                    </p:animRot>
                                  </p:childTnLst>
                                  <p:subTnLst>
                                    <p:audio>
                                      <p:cMediaNode>
                                        <p:cTn display="0" masterRel="sameClick">
                                          <p:stCondLst>
                                            <p:cond evt="begin" delay="0">
                                              <p:tn val="153"/>
                                            </p:cond>
                                          </p:stCondLst>
                                          <p:endCondLst>
                                            <p:cond evt="onStopAudio" delay="0">
                                              <p:tgtEl>
                                                <p:sldTgt/>
                                              </p:tgtEl>
                                            </p:cond>
                                          </p:endCondLst>
                                        </p:cTn>
                                        <p:tgtEl>
                                          <p:sndTgt r:embed="rId3" name="type.wav"/>
                                        </p:tgtEl>
                                      </p:cMediaNode>
                                    </p:audio>
                                  </p:sub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nodeType="click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barn(inVertical)">
                                      <p:cBhvr>
                                        <p:cTn id="163" dur="500"/>
                                        <p:tgtEl>
                                          <p:spTgt spid="42"/>
                                        </p:tgtEl>
                                      </p:cBhvr>
                                    </p:animEffect>
                                  </p:childTnLst>
                                  <p:subTnLst>
                                    <p:audio>
                                      <p:cMediaNode>
                                        <p:cTn display="0" masterRel="sameClick">
                                          <p:stCondLst>
                                            <p:cond evt="begin" delay="0">
                                              <p:tn val="161"/>
                                            </p:cond>
                                          </p:stCondLst>
                                          <p:endCondLst>
                                            <p:cond evt="onStopAudio" delay="0">
                                              <p:tgtEl>
                                                <p:sldTgt/>
                                              </p:tgtEl>
                                            </p:cond>
                                          </p:endCondLst>
                                        </p:cTn>
                                        <p:tgtEl>
                                          <p:sndTgt r:embed="rId6" name="bomb.wav"/>
                                        </p:tgtEl>
                                      </p:cMediaNode>
                                    </p:audio>
                                  </p:subTnLst>
                                </p:cTn>
                              </p:par>
                            </p:childTnLst>
                          </p:cTn>
                        </p:par>
                      </p:childTnLst>
                    </p:cTn>
                  </p:par>
                  <p:par>
                    <p:cTn id="164" fill="hold">
                      <p:stCondLst>
                        <p:cond delay="indefinite"/>
                      </p:stCondLst>
                      <p:childTnLst>
                        <p:par>
                          <p:cTn id="165" fill="hold">
                            <p:stCondLst>
                              <p:cond delay="0"/>
                            </p:stCondLst>
                            <p:childTnLst>
                              <p:par>
                                <p:cTn id="166" presetID="56" presetClass="entr" presetSubtype="0" fill="hold" grpId="0" nodeType="clickEffect">
                                  <p:stCondLst>
                                    <p:cond delay="0"/>
                                  </p:stCondLst>
                                  <p:iterate type="lt">
                                    <p:tmPct val="10000"/>
                                  </p:iterate>
                                  <p:childTnLst>
                                    <p:set>
                                      <p:cBhvr>
                                        <p:cTn id="167" dur="1" fill="hold">
                                          <p:stCondLst>
                                            <p:cond delay="0"/>
                                          </p:stCondLst>
                                        </p:cTn>
                                        <p:tgtEl>
                                          <p:spTgt spid="38"/>
                                        </p:tgtEl>
                                        <p:attrNameLst>
                                          <p:attrName>style.visibility</p:attrName>
                                        </p:attrNameLst>
                                      </p:cBhvr>
                                      <p:to>
                                        <p:strVal val="visible"/>
                                      </p:to>
                                    </p:set>
                                    <p:anim by="(-#ppt_w*2)" calcmode="lin" valueType="num">
                                      <p:cBhvr rctx="PPT">
                                        <p:cTn id="168" dur="500" autoRev="1" fill="hold">
                                          <p:stCondLst>
                                            <p:cond delay="0"/>
                                          </p:stCondLst>
                                        </p:cTn>
                                        <p:tgtEl>
                                          <p:spTgt spid="38"/>
                                        </p:tgtEl>
                                        <p:attrNameLst>
                                          <p:attrName>ppt_w</p:attrName>
                                        </p:attrNameLst>
                                      </p:cBhvr>
                                    </p:anim>
                                    <p:anim by="(#ppt_w*0.50)" calcmode="lin" valueType="num">
                                      <p:cBhvr>
                                        <p:cTn id="169" dur="500" decel="50000" autoRev="1" fill="hold">
                                          <p:stCondLst>
                                            <p:cond delay="0"/>
                                          </p:stCondLst>
                                        </p:cTn>
                                        <p:tgtEl>
                                          <p:spTgt spid="38"/>
                                        </p:tgtEl>
                                        <p:attrNameLst>
                                          <p:attrName>ppt_x</p:attrName>
                                        </p:attrNameLst>
                                      </p:cBhvr>
                                    </p:anim>
                                    <p:anim from="(-#ppt_h/2)" to="(#ppt_y)" calcmode="lin" valueType="num">
                                      <p:cBhvr>
                                        <p:cTn id="170" dur="1000" fill="hold">
                                          <p:stCondLst>
                                            <p:cond delay="0"/>
                                          </p:stCondLst>
                                        </p:cTn>
                                        <p:tgtEl>
                                          <p:spTgt spid="38"/>
                                        </p:tgtEl>
                                        <p:attrNameLst>
                                          <p:attrName>ppt_y</p:attrName>
                                        </p:attrNameLst>
                                      </p:cBhvr>
                                    </p:anim>
                                    <p:animRot by="21600000">
                                      <p:cBhvr>
                                        <p:cTn id="171" dur="1000" fill="hold">
                                          <p:stCondLst>
                                            <p:cond delay="0"/>
                                          </p:stCondLst>
                                        </p:cTn>
                                        <p:tgtEl>
                                          <p:spTgt spid="38"/>
                                        </p:tgtEl>
                                        <p:attrNameLst>
                                          <p:attrName>r</p:attrName>
                                        </p:attrNameLst>
                                      </p:cBhvr>
                                    </p:animRot>
                                  </p:childTnLst>
                                  <p:subTnLst>
                                    <p:audio>
                                      <p:cMediaNode>
                                        <p:cTn display="0" masterRel="sameClick">
                                          <p:stCondLst>
                                            <p:cond evt="begin" delay="0">
                                              <p:tn val="16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P spid="28" grpId="0"/>
      <p:bldP spid="29" grpId="0"/>
      <p:bldP spid="30" grpId="0"/>
      <p:bldP spid="22" grpId="0"/>
      <p:bldP spid="31" grpId="0"/>
      <p:bldP spid="32" grpId="0"/>
      <p:bldP spid="35"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nual Input 19"/>
          <p:cNvSpPr/>
          <p:nvPr/>
        </p:nvSpPr>
        <p:spPr>
          <a:xfrm>
            <a:off x="6364018" y="1103743"/>
            <a:ext cx="2713821" cy="1031915"/>
          </a:xfrm>
          <a:prstGeom prst="flowChartManualInpu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ar-BH" sz="2400" b="1" dirty="0" smtClean="0">
                <a:solidFill>
                  <a:schemeClr val="bg1"/>
                </a:solidFill>
                <a:latin typeface="Sakkal Majalla" panose="02000000000000000000" pitchFamily="2" charset="-78"/>
                <a:cs typeface="Sakkal Majalla" panose="02000000000000000000" pitchFamily="2" charset="-78"/>
              </a:rPr>
              <a:t>مؤشرات جودة الأصول</a:t>
            </a:r>
          </a:p>
          <a:p>
            <a:pPr algn="ctr" rtl="1"/>
            <a:r>
              <a:rPr lang="en-US" sz="2400" b="1" dirty="0" smtClean="0">
                <a:solidFill>
                  <a:schemeClr val="bg1"/>
                </a:solidFill>
                <a:latin typeface="Sakkal Majalla" panose="02000000000000000000" pitchFamily="2" charset="-78"/>
                <a:cs typeface="Sakkal Majalla" panose="02000000000000000000" pitchFamily="2" charset="-78"/>
              </a:rPr>
              <a:t>Asset Quality Ratios</a:t>
            </a: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24" name="Rectangle 23"/>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Rectangle 25"/>
          <p:cNvSpPr/>
          <p:nvPr/>
        </p:nvSpPr>
        <p:spPr>
          <a:xfrm>
            <a:off x="89227" y="1489751"/>
            <a:ext cx="604062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معايير تستعمل لتقييم الأصول نسبة إلى قياس مخاطر الائتمان.</a:t>
            </a:r>
            <a:endParaRPr lang="en-US" b="1" dirty="0">
              <a:latin typeface="Sakkal Majalla" panose="02000000000000000000" pitchFamily="2" charset="-78"/>
              <a:cs typeface="Sakkal Majalla" panose="02000000000000000000" pitchFamily="2" charset="-78"/>
            </a:endParaRPr>
          </a:p>
        </p:txBody>
      </p:sp>
      <p:sp>
        <p:nvSpPr>
          <p:cNvPr id="27" name="Rectangle 26"/>
          <p:cNvSpPr/>
          <p:nvPr/>
        </p:nvSpPr>
        <p:spPr>
          <a:xfrm>
            <a:off x="1696891" y="3320510"/>
            <a:ext cx="4709779"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إجمالي القروض المتعثرة </a:t>
            </a:r>
            <a:r>
              <a:rPr lang="en-US" b="1" u="sng" dirty="0" smtClean="0">
                <a:latin typeface="Sakkal Majalla" panose="02000000000000000000" pitchFamily="2" charset="-78"/>
                <a:cs typeface="Sakkal Majalla" panose="02000000000000000000" pitchFamily="2" charset="-78"/>
              </a:rPr>
              <a:t>Gross Non-performing Loans</a:t>
            </a:r>
            <a:endParaRPr lang="en-US" b="1" u="sng" dirty="0">
              <a:latin typeface="Sakkal Majalla" panose="02000000000000000000" pitchFamily="2" charset="-78"/>
              <a:cs typeface="Sakkal Majalla" panose="02000000000000000000" pitchFamily="2" charset="-78"/>
            </a:endParaRPr>
          </a:p>
        </p:txBody>
      </p:sp>
      <p:sp>
        <p:nvSpPr>
          <p:cNvPr id="28" name="Rectangle 27"/>
          <p:cNvSpPr/>
          <p:nvPr/>
        </p:nvSpPr>
        <p:spPr>
          <a:xfrm>
            <a:off x="2029418" y="3654404"/>
            <a:ext cx="4044727"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إجمالي القروض والسلفيات  </a:t>
            </a:r>
            <a:r>
              <a:rPr lang="en-US" b="1" dirty="0" smtClean="0">
                <a:latin typeface="Sakkal Majalla" panose="02000000000000000000" pitchFamily="2" charset="-78"/>
                <a:cs typeface="Sakkal Majalla" panose="02000000000000000000" pitchFamily="2" charset="-78"/>
              </a:rPr>
              <a:t>Gross Loans</a:t>
            </a:r>
            <a:endParaRPr lang="en-US" b="1" dirty="0">
              <a:latin typeface="Sakkal Majalla" panose="02000000000000000000" pitchFamily="2" charset="-78"/>
              <a:cs typeface="Sakkal Majalla" panose="02000000000000000000" pitchFamily="2" charset="-78"/>
            </a:endParaRPr>
          </a:p>
        </p:txBody>
      </p:sp>
      <p:sp>
        <p:nvSpPr>
          <p:cNvPr id="29" name="Rectangle 28"/>
          <p:cNvSpPr/>
          <p:nvPr/>
        </p:nvSpPr>
        <p:spPr>
          <a:xfrm>
            <a:off x="1371600" y="5340064"/>
            <a:ext cx="5513899"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مخصصات انخفاض القروض والسلفيات </a:t>
            </a:r>
            <a:r>
              <a:rPr lang="en-US" b="1" u="sng" dirty="0" smtClean="0">
                <a:latin typeface="Sakkal Majalla" panose="02000000000000000000" pitchFamily="2" charset="-78"/>
                <a:cs typeface="Sakkal Majalla" panose="02000000000000000000" pitchFamily="2" charset="-78"/>
              </a:rPr>
              <a:t>Specific Provision </a:t>
            </a:r>
            <a:endParaRPr lang="en-US" b="1" u="sng" dirty="0">
              <a:latin typeface="Sakkal Majalla" panose="02000000000000000000" pitchFamily="2" charset="-78"/>
              <a:cs typeface="Sakkal Majalla" panose="02000000000000000000" pitchFamily="2" charset="-78"/>
            </a:endParaRPr>
          </a:p>
        </p:txBody>
      </p:sp>
      <p:sp>
        <p:nvSpPr>
          <p:cNvPr id="30" name="Rectangle 29"/>
          <p:cNvSpPr/>
          <p:nvPr/>
        </p:nvSpPr>
        <p:spPr>
          <a:xfrm>
            <a:off x="2268833" y="5668244"/>
            <a:ext cx="4137837"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إجمالي القروض والسلفيات </a:t>
            </a:r>
            <a:r>
              <a:rPr lang="en-US" b="1" dirty="0" smtClean="0">
                <a:latin typeface="Sakkal Majalla" panose="02000000000000000000" pitchFamily="2" charset="-78"/>
                <a:cs typeface="Sakkal Majalla" panose="02000000000000000000" pitchFamily="2" charset="-78"/>
              </a:rPr>
              <a:t>Gross Impair Loans </a:t>
            </a:r>
            <a:endParaRPr lang="en-US"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Lst>
          </a:blip>
          <a:stretch>
            <a:fillRect/>
          </a:stretch>
        </p:blipFill>
        <p:spPr>
          <a:xfrm>
            <a:off x="6037193" y="4413392"/>
            <a:ext cx="3048000" cy="419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2" name="Rectangle 21"/>
          <p:cNvSpPr/>
          <p:nvPr/>
        </p:nvSpPr>
        <p:spPr>
          <a:xfrm>
            <a:off x="1276936" y="4976006"/>
            <a:ext cx="6590128" cy="369332"/>
          </a:xfrm>
          <a:prstGeom prst="rect">
            <a:avLst/>
          </a:prstGeom>
        </p:spPr>
        <p:txBody>
          <a:bodyPr wrap="square">
            <a:spAutoFit/>
          </a:bodyPr>
          <a:lstStyle/>
          <a:p>
            <a:pPr lvl="0" algn="just" rtl="1">
              <a:buClr>
                <a:srgbClr val="FF0000"/>
              </a:buClr>
            </a:pPr>
            <a:r>
              <a:rPr lang="ar-BH" b="1" dirty="0" smtClean="0">
                <a:solidFill>
                  <a:srgbClr val="FF0000"/>
                </a:solidFill>
                <a:latin typeface="Sakkal Majalla" panose="02000000000000000000" pitchFamily="2" charset="-78"/>
                <a:cs typeface="Sakkal Majalla" panose="02000000000000000000" pitchFamily="2" charset="-78"/>
              </a:rPr>
              <a:t>قدرة البنك على استيعاب الخسائر العادية الناتجة عن القروض المتعثرة.</a:t>
            </a:r>
            <a:endParaRPr lang="en-US" b="1" dirty="0">
              <a:solidFill>
                <a:srgbClr val="FF0000"/>
              </a:solidFill>
              <a:latin typeface="Sakkal Majalla" panose="02000000000000000000" pitchFamily="2" charset="-78"/>
              <a:cs typeface="Sakkal Majalla" panose="02000000000000000000" pitchFamily="2" charset="-78"/>
            </a:endParaRPr>
          </a:p>
        </p:txBody>
      </p:sp>
      <p:sp>
        <p:nvSpPr>
          <p:cNvPr id="31" name="Rectangle 30"/>
          <p:cNvSpPr/>
          <p:nvPr/>
        </p:nvSpPr>
        <p:spPr>
          <a:xfrm>
            <a:off x="2909022" y="2797701"/>
            <a:ext cx="5435353" cy="369332"/>
          </a:xfrm>
          <a:prstGeom prst="rect">
            <a:avLst/>
          </a:prstGeom>
        </p:spPr>
        <p:txBody>
          <a:bodyPr wrap="square">
            <a:spAutoFit/>
          </a:bodyPr>
          <a:lstStyle/>
          <a:p>
            <a:pPr lvl="0" algn="just" rtl="1">
              <a:buClr>
                <a:srgbClr val="FF0000"/>
              </a:buClr>
            </a:pPr>
            <a:r>
              <a:rPr lang="ar-BH" b="1" dirty="0" smtClean="0">
                <a:solidFill>
                  <a:srgbClr val="FF0000"/>
                </a:solidFill>
                <a:latin typeface="Sakkal Majalla" panose="02000000000000000000" pitchFamily="2" charset="-78"/>
                <a:cs typeface="Sakkal Majalla" panose="02000000000000000000" pitchFamily="2" charset="-78"/>
              </a:rPr>
              <a:t>نسبة القروض المتعثرة عن السداد لمدة تتجاوز 90 يوما .</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7" name="Picture 16"/>
          <p:cNvPicPr>
            <a:picLocks noChangeAspect="1"/>
          </p:cNvPicPr>
          <p:nvPr/>
        </p:nvPicPr>
        <p:blipFill>
          <a:blip r:embed="rId9"/>
          <a:stretch>
            <a:fillRect/>
          </a:stretch>
        </p:blipFill>
        <p:spPr>
          <a:xfrm>
            <a:off x="4289091" y="2327682"/>
            <a:ext cx="4796102" cy="4000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200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subTnLst>
                                    <p:audio>
                                      <p:cMediaNode>
                                        <p:cTn display="0" masterRel="sameClick">
                                          <p:stCondLst>
                                            <p:cond evt="begin" delay="0">
                                              <p:tn val="30"/>
                                            </p:cond>
                                          </p:stCondLst>
                                          <p:endCondLst>
                                            <p:cond evt="onStopAudio" delay="0">
                                              <p:tgtEl>
                                                <p:sldTgt/>
                                              </p:tgtEl>
                                            </p:cond>
                                          </p:endCondLst>
                                        </p:cTn>
                                        <p:tgtEl>
                                          <p:sndTgt r:embed="rId4" name="breeze.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laser.wav"/>
                                        </p:tgtEl>
                                      </p:cMediaNode>
                                    </p:audio>
                                  </p:sub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27"/>
                                        </p:tgtEl>
                                        <p:attrNameLst>
                                          <p:attrName>style.visibility</p:attrName>
                                        </p:attrNameLst>
                                      </p:cBhvr>
                                      <p:to>
                                        <p:strVal val="visible"/>
                                      </p:to>
                                    </p:set>
                                    <p:anim by="(-#ppt_w*2)" calcmode="lin" valueType="num">
                                      <p:cBhvr rctx="PPT">
                                        <p:cTn id="46" dur="500" autoRev="1" fill="hold">
                                          <p:stCondLst>
                                            <p:cond delay="0"/>
                                          </p:stCondLst>
                                        </p:cTn>
                                        <p:tgtEl>
                                          <p:spTgt spid="27"/>
                                        </p:tgtEl>
                                        <p:attrNameLst>
                                          <p:attrName>ppt_w</p:attrName>
                                        </p:attrNameLst>
                                      </p:cBhvr>
                                    </p:anim>
                                    <p:anim by="(#ppt_w*0.50)" calcmode="lin" valueType="num">
                                      <p:cBhvr>
                                        <p:cTn id="47" dur="500" decel="50000" autoRev="1" fill="hold">
                                          <p:stCondLst>
                                            <p:cond delay="0"/>
                                          </p:stCondLst>
                                        </p:cTn>
                                        <p:tgtEl>
                                          <p:spTgt spid="27"/>
                                        </p:tgtEl>
                                        <p:attrNameLst>
                                          <p:attrName>ppt_x</p:attrName>
                                        </p:attrNameLst>
                                      </p:cBhvr>
                                    </p:anim>
                                    <p:anim from="(-#ppt_h/2)" to="(#ppt_y)" calcmode="lin" valueType="num">
                                      <p:cBhvr>
                                        <p:cTn id="48" dur="1000" fill="hold">
                                          <p:stCondLst>
                                            <p:cond delay="0"/>
                                          </p:stCondLst>
                                        </p:cTn>
                                        <p:tgtEl>
                                          <p:spTgt spid="27"/>
                                        </p:tgtEl>
                                        <p:attrNameLst>
                                          <p:attrName>ppt_y</p:attrName>
                                        </p:attrNameLst>
                                      </p:cBhvr>
                                    </p:anim>
                                    <p:animRot by="21600000">
                                      <p:cBhvr>
                                        <p:cTn id="49" dur="1000" fill="hold">
                                          <p:stCondLst>
                                            <p:cond delay="0"/>
                                          </p:stCondLst>
                                        </p:cTn>
                                        <p:tgtEl>
                                          <p:spTgt spid="27"/>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5" name="type.wav"/>
                                        </p:tgtEl>
                                      </p:cMediaNode>
                                    </p:audio>
                                  </p:sub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28"/>
                                        </p:tgtEl>
                                        <p:attrNameLst>
                                          <p:attrName>style.visibility</p:attrName>
                                        </p:attrNameLst>
                                      </p:cBhvr>
                                      <p:to>
                                        <p:strVal val="visible"/>
                                      </p:to>
                                    </p:set>
                                    <p:anim by="(-#ppt_w*2)" calcmode="lin" valueType="num">
                                      <p:cBhvr rctx="PPT">
                                        <p:cTn id="54" dur="500" autoRev="1" fill="hold">
                                          <p:stCondLst>
                                            <p:cond delay="0"/>
                                          </p:stCondLst>
                                        </p:cTn>
                                        <p:tgtEl>
                                          <p:spTgt spid="28"/>
                                        </p:tgtEl>
                                        <p:attrNameLst>
                                          <p:attrName>ppt_w</p:attrName>
                                        </p:attrNameLst>
                                      </p:cBhvr>
                                    </p:anim>
                                    <p:anim by="(#ppt_w*0.50)" calcmode="lin" valueType="num">
                                      <p:cBhvr>
                                        <p:cTn id="55" dur="500" decel="50000" autoRev="1" fill="hold">
                                          <p:stCondLst>
                                            <p:cond delay="0"/>
                                          </p:stCondLst>
                                        </p:cTn>
                                        <p:tgtEl>
                                          <p:spTgt spid="28"/>
                                        </p:tgtEl>
                                        <p:attrNameLst>
                                          <p:attrName>ppt_x</p:attrName>
                                        </p:attrNameLst>
                                      </p:cBhvr>
                                    </p:anim>
                                    <p:anim from="(-#ppt_h/2)" to="(#ppt_y)" calcmode="lin" valueType="num">
                                      <p:cBhvr>
                                        <p:cTn id="56" dur="1000" fill="hold">
                                          <p:stCondLst>
                                            <p:cond delay="0"/>
                                          </p:stCondLst>
                                        </p:cTn>
                                        <p:tgtEl>
                                          <p:spTgt spid="28"/>
                                        </p:tgtEl>
                                        <p:attrNameLst>
                                          <p:attrName>ppt_y</p:attrName>
                                        </p:attrNameLst>
                                      </p:cBhvr>
                                    </p:anim>
                                    <p:animRot by="21600000">
                                      <p:cBhvr>
                                        <p:cTn id="57" dur="1000" fill="hold">
                                          <p:stCondLst>
                                            <p:cond delay="0"/>
                                          </p:stCondLst>
                                        </p:cTn>
                                        <p:tgtEl>
                                          <p:spTgt spid="28"/>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subTnLst>
                                    <p:audio>
                                      <p:cMediaNode>
                                        <p:cTn display="0" masterRel="sameClick">
                                          <p:stCondLst>
                                            <p:cond evt="begin" delay="0">
                                              <p:tn val="60"/>
                                            </p:cond>
                                          </p:stCondLst>
                                          <p:endCondLst>
                                            <p:cond evt="onStopAudio" delay="0">
                                              <p:tgtEl>
                                                <p:sldTgt/>
                                              </p:tgtEl>
                                            </p:cond>
                                          </p:endCondLst>
                                        </p:cTn>
                                        <p:tgtEl>
                                          <p:sndTgt r:embed="rId4" name="breeze.wav"/>
                                        </p:tgtEl>
                                      </p:cMediaNode>
                                    </p:audio>
                                  </p:sub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laser.wav"/>
                                        </p:tgtEl>
                                      </p:cMediaNode>
                                    </p:audio>
                                  </p:sub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29"/>
                                        </p:tgtEl>
                                        <p:attrNameLst>
                                          <p:attrName>style.visibility</p:attrName>
                                        </p:attrNameLst>
                                      </p:cBhvr>
                                      <p:to>
                                        <p:strVal val="visible"/>
                                      </p:to>
                                    </p:set>
                                    <p:anim by="(-#ppt_w*2)" calcmode="lin" valueType="num">
                                      <p:cBhvr rctx="PPT">
                                        <p:cTn id="76" dur="500" autoRev="1" fill="hold">
                                          <p:stCondLst>
                                            <p:cond delay="0"/>
                                          </p:stCondLst>
                                        </p:cTn>
                                        <p:tgtEl>
                                          <p:spTgt spid="29"/>
                                        </p:tgtEl>
                                        <p:attrNameLst>
                                          <p:attrName>ppt_w</p:attrName>
                                        </p:attrNameLst>
                                      </p:cBhvr>
                                    </p:anim>
                                    <p:anim by="(#ppt_w*0.50)" calcmode="lin" valueType="num">
                                      <p:cBhvr>
                                        <p:cTn id="77" dur="500" decel="50000" autoRev="1" fill="hold">
                                          <p:stCondLst>
                                            <p:cond delay="0"/>
                                          </p:stCondLst>
                                        </p:cTn>
                                        <p:tgtEl>
                                          <p:spTgt spid="29"/>
                                        </p:tgtEl>
                                        <p:attrNameLst>
                                          <p:attrName>ppt_x</p:attrName>
                                        </p:attrNameLst>
                                      </p:cBhvr>
                                    </p:anim>
                                    <p:anim from="(-#ppt_h/2)" to="(#ppt_y)" calcmode="lin" valueType="num">
                                      <p:cBhvr>
                                        <p:cTn id="78" dur="1000" fill="hold">
                                          <p:stCondLst>
                                            <p:cond delay="0"/>
                                          </p:stCondLst>
                                        </p:cTn>
                                        <p:tgtEl>
                                          <p:spTgt spid="29"/>
                                        </p:tgtEl>
                                        <p:attrNameLst>
                                          <p:attrName>ppt_y</p:attrName>
                                        </p:attrNameLst>
                                      </p:cBhvr>
                                    </p:anim>
                                    <p:animRot by="21600000">
                                      <p:cBhvr>
                                        <p:cTn id="79" dur="1000" fill="hold">
                                          <p:stCondLst>
                                            <p:cond delay="0"/>
                                          </p:stCondLst>
                                        </p:cTn>
                                        <p:tgtEl>
                                          <p:spTgt spid="29"/>
                                        </p:tgtEl>
                                        <p:attrNameLst>
                                          <p:attrName>r</p:attrName>
                                        </p:attrNameLst>
                                      </p:cBhvr>
                                    </p:animRot>
                                  </p:childTnLst>
                                  <p:subTnLst>
                                    <p:audio>
                                      <p:cMediaNode>
                                        <p:cTn display="0" masterRel="sameClick">
                                          <p:stCondLst>
                                            <p:cond evt="begin" delay="0">
                                              <p:tn val="74"/>
                                            </p:cond>
                                          </p:stCondLst>
                                          <p:endCondLst>
                                            <p:cond evt="onStopAudio" delay="0">
                                              <p:tgtEl>
                                                <p:sldTgt/>
                                              </p:tgtEl>
                                            </p:cond>
                                          </p:endCondLst>
                                        </p:cTn>
                                        <p:tgtEl>
                                          <p:sndTgt r:embed="rId5" name="type.wav"/>
                                        </p:tgtEl>
                                      </p:cMediaNode>
                                    </p:audio>
                                  </p:subTnLst>
                                </p:cTn>
                              </p:par>
                            </p:childTnLst>
                          </p:cTn>
                        </p:par>
                      </p:childTnLst>
                    </p:cTn>
                  </p:par>
                  <p:par>
                    <p:cTn id="80" fill="hold">
                      <p:stCondLst>
                        <p:cond delay="indefinite"/>
                      </p:stCondLst>
                      <p:childTnLst>
                        <p:par>
                          <p:cTn id="81" fill="hold">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30"/>
                                        </p:tgtEl>
                                        <p:attrNameLst>
                                          <p:attrName>style.visibility</p:attrName>
                                        </p:attrNameLst>
                                      </p:cBhvr>
                                      <p:to>
                                        <p:strVal val="visible"/>
                                      </p:to>
                                    </p:set>
                                    <p:anim by="(-#ppt_w*2)" calcmode="lin" valueType="num">
                                      <p:cBhvr rctx="PPT">
                                        <p:cTn id="84" dur="500" autoRev="1" fill="hold">
                                          <p:stCondLst>
                                            <p:cond delay="0"/>
                                          </p:stCondLst>
                                        </p:cTn>
                                        <p:tgtEl>
                                          <p:spTgt spid="30"/>
                                        </p:tgtEl>
                                        <p:attrNameLst>
                                          <p:attrName>ppt_w</p:attrName>
                                        </p:attrNameLst>
                                      </p:cBhvr>
                                    </p:anim>
                                    <p:anim by="(#ppt_w*0.50)" calcmode="lin" valueType="num">
                                      <p:cBhvr>
                                        <p:cTn id="85" dur="500" decel="50000" autoRev="1" fill="hold">
                                          <p:stCondLst>
                                            <p:cond delay="0"/>
                                          </p:stCondLst>
                                        </p:cTn>
                                        <p:tgtEl>
                                          <p:spTgt spid="30"/>
                                        </p:tgtEl>
                                        <p:attrNameLst>
                                          <p:attrName>ppt_x</p:attrName>
                                        </p:attrNameLst>
                                      </p:cBhvr>
                                    </p:anim>
                                    <p:anim from="(-#ppt_h/2)" to="(#ppt_y)" calcmode="lin" valueType="num">
                                      <p:cBhvr>
                                        <p:cTn id="86" dur="1000" fill="hold">
                                          <p:stCondLst>
                                            <p:cond delay="0"/>
                                          </p:stCondLst>
                                        </p:cTn>
                                        <p:tgtEl>
                                          <p:spTgt spid="30"/>
                                        </p:tgtEl>
                                        <p:attrNameLst>
                                          <p:attrName>ppt_y</p:attrName>
                                        </p:attrNameLst>
                                      </p:cBhvr>
                                    </p:anim>
                                    <p:animRot by="21600000">
                                      <p:cBhvr>
                                        <p:cTn id="87" dur="1000" fill="hold">
                                          <p:stCondLst>
                                            <p:cond delay="0"/>
                                          </p:stCondLst>
                                        </p:cTn>
                                        <p:tgtEl>
                                          <p:spTgt spid="30"/>
                                        </p:tgtEl>
                                        <p:attrNameLst>
                                          <p:attrName>r</p:attrName>
                                        </p:attrNameLst>
                                      </p:cBhvr>
                                    </p:animRot>
                                  </p:childTnLst>
                                  <p:subTnLst>
                                    <p:audio>
                                      <p:cMediaNode>
                                        <p:cTn display="0" masterRel="sameClick">
                                          <p:stCondLst>
                                            <p:cond evt="begin" delay="0">
                                              <p:tn val="82"/>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0" grpId="0"/>
      <p:bldP spid="22"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nual Input 19"/>
          <p:cNvSpPr/>
          <p:nvPr/>
        </p:nvSpPr>
        <p:spPr>
          <a:xfrm>
            <a:off x="7530399" y="1118251"/>
            <a:ext cx="1308099" cy="573286"/>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en-US" sz="2400" b="1" dirty="0">
                <a:solidFill>
                  <a:schemeClr val="bg1"/>
                </a:solidFill>
                <a:latin typeface="Sakkal Majalla" panose="02000000000000000000" pitchFamily="2" charset="-78"/>
                <a:cs typeface="Sakkal Majalla" panose="02000000000000000000" pitchFamily="2" charset="-78"/>
              </a:rPr>
              <a:t> </a:t>
            </a:r>
            <a:r>
              <a:rPr lang="en-US" sz="2400" b="1" dirty="0" smtClean="0">
                <a:solidFill>
                  <a:schemeClr val="bg1"/>
                </a:solidFill>
                <a:latin typeface="Sakkal Majalla" panose="02000000000000000000" pitchFamily="2" charset="-78"/>
                <a:cs typeface="Sakkal Majalla" panose="02000000000000000000" pitchFamily="2" charset="-78"/>
              </a:rPr>
              <a:t> </a:t>
            </a:r>
            <a:r>
              <a:rPr lang="ar-BH" sz="2400" b="1" dirty="0" smtClean="0">
                <a:solidFill>
                  <a:schemeClr val="bg1"/>
                </a:solidFill>
                <a:latin typeface="Sakkal Majalla" panose="02000000000000000000" pitchFamily="2" charset="-78"/>
                <a:cs typeface="Sakkal Majalla" panose="02000000000000000000" pitchFamily="2" charset="-78"/>
              </a:rPr>
              <a:t>مثال</a:t>
            </a: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24" name="Rectangle 23"/>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Rectangle 26"/>
          <p:cNvSpPr/>
          <p:nvPr/>
        </p:nvSpPr>
        <p:spPr>
          <a:xfrm>
            <a:off x="5875121" y="3592297"/>
            <a:ext cx="3009448"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القروض المتعثرة</a:t>
            </a:r>
            <a:endParaRPr lang="en-US" b="1" u="sng" dirty="0">
              <a:latin typeface="Sakkal Majalla" panose="02000000000000000000" pitchFamily="2" charset="-78"/>
              <a:cs typeface="Sakkal Majalla" panose="02000000000000000000" pitchFamily="2" charset="-78"/>
            </a:endParaRPr>
          </a:p>
        </p:txBody>
      </p:sp>
      <p:sp>
        <p:nvSpPr>
          <p:cNvPr id="28" name="Rectangle 27"/>
          <p:cNvSpPr/>
          <p:nvPr/>
        </p:nvSpPr>
        <p:spPr>
          <a:xfrm>
            <a:off x="6915539" y="3883877"/>
            <a:ext cx="2199082"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إجمالي</a:t>
            </a:r>
            <a:r>
              <a:rPr lang="en-US" b="1" dirty="0" smtClean="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القروض والسلفيات</a:t>
            </a:r>
            <a:endParaRPr lang="en-US" b="1" dirty="0">
              <a:latin typeface="Sakkal Majalla" panose="02000000000000000000" pitchFamily="2" charset="-78"/>
              <a:cs typeface="Sakkal Majalla" panose="02000000000000000000" pitchFamily="2" charset="-78"/>
            </a:endParaRPr>
          </a:p>
        </p:txBody>
      </p:sp>
      <p:sp>
        <p:nvSpPr>
          <p:cNvPr id="22" name="Rectangle 21"/>
          <p:cNvSpPr/>
          <p:nvPr/>
        </p:nvSpPr>
        <p:spPr>
          <a:xfrm>
            <a:off x="5877931" y="3583197"/>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200</a:t>
            </a:r>
            <a:endParaRPr lang="en-US" b="1" u="sng" dirty="0">
              <a:latin typeface="Sakkal Majalla" panose="02000000000000000000" pitchFamily="2" charset="-78"/>
              <a:cs typeface="Sakkal Majalla" panose="02000000000000000000" pitchFamily="2" charset="-78"/>
            </a:endParaRPr>
          </a:p>
        </p:txBody>
      </p:sp>
      <p:sp>
        <p:nvSpPr>
          <p:cNvPr id="31" name="Rectangle 30"/>
          <p:cNvSpPr/>
          <p:nvPr/>
        </p:nvSpPr>
        <p:spPr>
          <a:xfrm>
            <a:off x="5888635" y="3942794"/>
            <a:ext cx="1045471"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888.25</a:t>
            </a:r>
            <a:endParaRPr lang="en-US" b="1" dirty="0">
              <a:latin typeface="Sakkal Majalla" panose="02000000000000000000" pitchFamily="2" charset="-78"/>
              <a:cs typeface="Sakkal Majalla" panose="02000000000000000000" pitchFamily="2" charset="-78"/>
            </a:endParaRPr>
          </a:p>
        </p:txBody>
      </p:sp>
      <p:sp>
        <p:nvSpPr>
          <p:cNvPr id="32" name="Rectangle 31"/>
          <p:cNvSpPr/>
          <p:nvPr/>
        </p:nvSpPr>
        <p:spPr>
          <a:xfrm>
            <a:off x="3801391" y="3714766"/>
            <a:ext cx="222192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22.52%</a:t>
            </a:r>
            <a:endParaRPr lang="en-US" b="1" dirty="0">
              <a:latin typeface="Sakkal Majalla" panose="02000000000000000000" pitchFamily="2" charset="-78"/>
              <a:cs typeface="Sakkal Majalla" panose="02000000000000000000" pitchFamily="2" charset="-78"/>
            </a:endParaRPr>
          </a:p>
        </p:txBody>
      </p:sp>
      <p:sp>
        <p:nvSpPr>
          <p:cNvPr id="35" name="Rectangle 34"/>
          <p:cNvSpPr/>
          <p:nvPr/>
        </p:nvSpPr>
        <p:spPr>
          <a:xfrm>
            <a:off x="5131590" y="5303477"/>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a:t>
            </a:r>
            <a:r>
              <a:rPr lang="en-US" b="1" u="sng" dirty="0" smtClean="0">
                <a:latin typeface="Sakkal Majalla" panose="02000000000000000000" pitchFamily="2" charset="-78"/>
                <a:cs typeface="Sakkal Majalla" panose="02000000000000000000" pitchFamily="2" charset="-78"/>
              </a:rPr>
              <a:t>9.21</a:t>
            </a:r>
            <a:endParaRPr lang="en-US" b="1" u="sng" dirty="0">
              <a:latin typeface="Sakkal Majalla" panose="02000000000000000000" pitchFamily="2" charset="-78"/>
              <a:cs typeface="Sakkal Majalla" panose="02000000000000000000" pitchFamily="2" charset="-78"/>
            </a:endParaRPr>
          </a:p>
        </p:txBody>
      </p:sp>
      <p:sp>
        <p:nvSpPr>
          <p:cNvPr id="37" name="Rectangle 36"/>
          <p:cNvSpPr/>
          <p:nvPr/>
        </p:nvSpPr>
        <p:spPr>
          <a:xfrm>
            <a:off x="4960445" y="5638674"/>
            <a:ext cx="1182574"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888.25</a:t>
            </a:r>
            <a:endParaRPr lang="en-US" b="1" dirty="0">
              <a:latin typeface="Sakkal Majalla" panose="02000000000000000000" pitchFamily="2" charset="-78"/>
              <a:cs typeface="Sakkal Majalla" panose="02000000000000000000" pitchFamily="2" charset="-78"/>
            </a:endParaRPr>
          </a:p>
        </p:txBody>
      </p:sp>
      <p:sp>
        <p:nvSpPr>
          <p:cNvPr id="38" name="Rectangle 37"/>
          <p:cNvSpPr/>
          <p:nvPr/>
        </p:nvSpPr>
        <p:spPr>
          <a:xfrm>
            <a:off x="3457286" y="5392774"/>
            <a:ext cx="192558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1.04%</a:t>
            </a:r>
            <a:endParaRPr lang="en-US" b="1" dirty="0">
              <a:latin typeface="Sakkal Majalla" panose="02000000000000000000" pitchFamily="2" charset="-78"/>
              <a:cs typeface="Sakkal Majalla" panose="02000000000000000000" pitchFamily="2" charset="-78"/>
            </a:endParaRPr>
          </a:p>
        </p:txBody>
      </p:sp>
      <p:sp>
        <p:nvSpPr>
          <p:cNvPr id="39" name="Rectangle 38"/>
          <p:cNvSpPr/>
          <p:nvPr/>
        </p:nvSpPr>
        <p:spPr>
          <a:xfrm>
            <a:off x="4429965" y="1716597"/>
            <a:ext cx="4319429" cy="1323439"/>
          </a:xfrm>
          <a:prstGeom prst="rect">
            <a:avLst/>
          </a:prstGeom>
        </p:spPr>
        <p:txBody>
          <a:bodyPr wrap="square">
            <a:spAutoFit/>
          </a:bodyPr>
          <a:lstStyle/>
          <a:p>
            <a:pPr lvl="0" algn="justLow" rtl="1">
              <a:buClr>
                <a:srgbClr val="FF0000"/>
              </a:buClr>
            </a:pPr>
            <a:r>
              <a:rPr lang="ar-BH" sz="2000" b="1" dirty="0" smtClean="0">
                <a:latin typeface="Sakkal Majalla" panose="02000000000000000000" pitchFamily="2" charset="-78"/>
                <a:cs typeface="Sakkal Majalla" panose="02000000000000000000" pitchFamily="2" charset="-78"/>
              </a:rPr>
              <a:t>من خلال بيانات البنك التالية استخرج مؤشرات جودة الأصول التالية:</a:t>
            </a:r>
          </a:p>
          <a:p>
            <a:pPr marL="342900" lvl="0" indent="-342900" algn="justLow" rtl="1">
              <a:buClr>
                <a:srgbClr val="FF0000"/>
              </a:buClr>
              <a:buFont typeface="Wingdings" panose="05000000000000000000" pitchFamily="2" charset="2"/>
              <a:buChar char="Ø"/>
            </a:pPr>
            <a:r>
              <a:rPr lang="ar-BH" sz="2000" b="1" dirty="0" smtClean="0">
                <a:latin typeface="Sakkal Majalla" panose="02000000000000000000" pitchFamily="2" charset="-78"/>
                <a:cs typeface="Sakkal Majalla" panose="02000000000000000000" pitchFamily="2" charset="-78"/>
              </a:rPr>
              <a:t> نسبة القروض المتعثرة.</a:t>
            </a:r>
          </a:p>
          <a:p>
            <a:pPr marL="342900" lvl="0" indent="-342900" algn="justLow" rtl="1">
              <a:buClr>
                <a:srgbClr val="FF0000"/>
              </a:buClr>
              <a:buFont typeface="Wingdings" panose="05000000000000000000" pitchFamily="2" charset="2"/>
              <a:buChar char="Ø"/>
            </a:pPr>
            <a:r>
              <a:rPr lang="ar-BH" sz="2000" b="1" dirty="0" smtClean="0">
                <a:latin typeface="Sakkal Majalla" panose="02000000000000000000" pitchFamily="2" charset="-78"/>
                <a:cs typeface="Sakkal Majalla" panose="02000000000000000000" pitchFamily="2" charset="-78"/>
              </a:rPr>
              <a:t> نسبة التغطية.</a:t>
            </a:r>
          </a:p>
        </p:txBody>
      </p:sp>
      <p:pic>
        <p:nvPicPr>
          <p:cNvPr id="33" name="Picture 3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Lst>
          </a:blip>
          <a:stretch>
            <a:fillRect/>
          </a:stretch>
        </p:blipFill>
        <p:spPr>
          <a:xfrm>
            <a:off x="5944438" y="4607333"/>
            <a:ext cx="3048000" cy="419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31647" y="43947"/>
            <a:ext cx="3857625" cy="6263437"/>
          </a:xfrm>
          <a:prstGeom prst="rect">
            <a:avLst/>
          </a:prstGeom>
          <a:ln>
            <a:noFill/>
          </a:ln>
          <a:effectLst>
            <a:outerShdw blurRad="292100" dist="139700" dir="2700000" algn="tl" rotWithShape="0">
              <a:srgbClr val="333333">
                <a:alpha val="65000"/>
              </a:srgbClr>
            </a:outerShdw>
          </a:effectLst>
        </p:spPr>
      </p:pic>
      <p:cxnSp>
        <p:nvCxnSpPr>
          <p:cNvPr id="34" name="Straight Arrow Connector 33"/>
          <p:cNvCxnSpPr>
            <a:stCxn id="32" idx="3"/>
          </p:cNvCxnSpPr>
          <p:nvPr/>
        </p:nvCxnSpPr>
        <p:spPr>
          <a:xfrm flipH="1">
            <a:off x="1752600" y="3899432"/>
            <a:ext cx="4270716" cy="1939785"/>
          </a:xfrm>
          <a:prstGeom prst="straightConnector1">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985360" y="5104537"/>
            <a:ext cx="4418762" cy="41166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036625" y="1900309"/>
            <a:ext cx="4367496" cy="3938908"/>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25603" y="5315662"/>
            <a:ext cx="5513899"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مخصصات انخفاض القروض والسلفيات</a:t>
            </a:r>
            <a:endParaRPr lang="en-US" b="1" u="sng" dirty="0">
              <a:latin typeface="Sakkal Majalla" panose="02000000000000000000" pitchFamily="2" charset="-78"/>
              <a:cs typeface="Sakkal Majalla" panose="02000000000000000000" pitchFamily="2" charset="-78"/>
            </a:endParaRPr>
          </a:p>
        </p:txBody>
      </p:sp>
      <p:sp>
        <p:nvSpPr>
          <p:cNvPr id="46" name="Rectangle 45"/>
          <p:cNvSpPr/>
          <p:nvPr/>
        </p:nvSpPr>
        <p:spPr>
          <a:xfrm>
            <a:off x="6277752" y="5613791"/>
            <a:ext cx="2222408" cy="369332"/>
          </a:xfrm>
          <a:prstGeom prst="rect">
            <a:avLst/>
          </a:prstGeom>
        </p:spPr>
        <p:txBody>
          <a:bodyPr wrap="square">
            <a:spAutoFit/>
          </a:bodyPr>
          <a:lstStyle/>
          <a:p>
            <a:pPr lvl="0" algn="just" rtl="1">
              <a:buClr>
                <a:srgbClr val="FF0000"/>
              </a:buClr>
            </a:pPr>
            <a:r>
              <a:rPr lang="ar-BH" b="1" dirty="0">
                <a:latin typeface="Sakkal Majalla" panose="02000000000000000000" pitchFamily="2" charset="-78"/>
                <a:cs typeface="Sakkal Majalla" panose="02000000000000000000" pitchFamily="2" charset="-78"/>
              </a:rPr>
              <a:t>إجمالي</a:t>
            </a:r>
            <a:r>
              <a:rPr lang="en-US" b="1" dirty="0">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القروض والسلفيات</a:t>
            </a:r>
            <a:endParaRPr lang="en-US" b="1" dirty="0">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4318519" y="3118545"/>
            <a:ext cx="4796102" cy="4000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48" name="Straight Arrow Connector 47"/>
          <p:cNvCxnSpPr/>
          <p:nvPr/>
        </p:nvCxnSpPr>
        <p:spPr>
          <a:xfrm flipH="1" flipV="1">
            <a:off x="985360" y="1856433"/>
            <a:ext cx="5193754" cy="2225054"/>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0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by="(-#ppt_w*2)" calcmode="lin" valueType="num">
                                      <p:cBhvr rctx="PPT">
                                        <p:cTn id="25" dur="500" autoRev="1" fill="hold">
                                          <p:stCondLst>
                                            <p:cond delay="0"/>
                                          </p:stCondLst>
                                        </p:cTn>
                                        <p:tgtEl>
                                          <p:spTgt spid="39"/>
                                        </p:tgtEl>
                                        <p:attrNameLst>
                                          <p:attrName>ppt_w</p:attrName>
                                        </p:attrNameLst>
                                      </p:cBhvr>
                                    </p:anim>
                                    <p:anim by="(#ppt_w*0.50)" calcmode="lin" valueType="num">
                                      <p:cBhvr>
                                        <p:cTn id="26" dur="500" decel="50000" autoRev="1" fill="hold">
                                          <p:stCondLst>
                                            <p:cond delay="0"/>
                                          </p:stCondLst>
                                        </p:cTn>
                                        <p:tgtEl>
                                          <p:spTgt spid="39"/>
                                        </p:tgtEl>
                                        <p:attrNameLst>
                                          <p:attrName>ppt_x</p:attrName>
                                        </p:attrNameLst>
                                      </p:cBhvr>
                                    </p:anim>
                                    <p:anim from="(-#ppt_h/2)" to="(#ppt_y)" calcmode="lin" valueType="num">
                                      <p:cBhvr>
                                        <p:cTn id="27" dur="1000" fill="hold">
                                          <p:stCondLst>
                                            <p:cond delay="0"/>
                                          </p:stCondLst>
                                        </p:cTn>
                                        <p:tgtEl>
                                          <p:spTgt spid="39"/>
                                        </p:tgtEl>
                                        <p:attrNameLst>
                                          <p:attrName>ppt_y</p:attrName>
                                        </p:attrNameLst>
                                      </p:cBhvr>
                                    </p:anim>
                                    <p:animRot by="21600000">
                                      <p:cBhvr>
                                        <p:cTn id="28" dur="1000" fill="hold">
                                          <p:stCondLst>
                                            <p:cond delay="0"/>
                                          </p:stCondLst>
                                        </p:cTn>
                                        <p:tgtEl>
                                          <p:spTgt spid="39"/>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27"/>
                                        </p:tgtEl>
                                        <p:attrNameLst>
                                          <p:attrName>style.visibility</p:attrName>
                                        </p:attrNameLst>
                                      </p:cBhvr>
                                      <p:to>
                                        <p:strVal val="visible"/>
                                      </p:to>
                                    </p:set>
                                    <p:anim by="(-#ppt_w*2)" calcmode="lin" valueType="num">
                                      <p:cBhvr rctx="PPT">
                                        <p:cTn id="47" dur="500" autoRev="1" fill="hold">
                                          <p:stCondLst>
                                            <p:cond delay="0"/>
                                          </p:stCondLst>
                                        </p:cTn>
                                        <p:tgtEl>
                                          <p:spTgt spid="27"/>
                                        </p:tgtEl>
                                        <p:attrNameLst>
                                          <p:attrName>ppt_w</p:attrName>
                                        </p:attrNameLst>
                                      </p:cBhvr>
                                    </p:anim>
                                    <p:anim by="(#ppt_w*0.50)" calcmode="lin" valueType="num">
                                      <p:cBhvr>
                                        <p:cTn id="48" dur="500" decel="50000" autoRev="1" fill="hold">
                                          <p:stCondLst>
                                            <p:cond delay="0"/>
                                          </p:stCondLst>
                                        </p:cTn>
                                        <p:tgtEl>
                                          <p:spTgt spid="27"/>
                                        </p:tgtEl>
                                        <p:attrNameLst>
                                          <p:attrName>ppt_x</p:attrName>
                                        </p:attrNameLst>
                                      </p:cBhvr>
                                    </p:anim>
                                    <p:anim from="(-#ppt_h/2)" to="(#ppt_y)" calcmode="lin" valueType="num">
                                      <p:cBhvr>
                                        <p:cTn id="49" dur="1000" fill="hold">
                                          <p:stCondLst>
                                            <p:cond delay="0"/>
                                          </p:stCondLst>
                                        </p:cTn>
                                        <p:tgtEl>
                                          <p:spTgt spid="27"/>
                                        </p:tgtEl>
                                        <p:attrNameLst>
                                          <p:attrName>ppt_y</p:attrName>
                                        </p:attrNameLst>
                                      </p:cBhvr>
                                    </p:anim>
                                    <p:animRot by="21600000">
                                      <p:cBhvr>
                                        <p:cTn id="50" dur="1000" fill="hold">
                                          <p:stCondLst>
                                            <p:cond delay="0"/>
                                          </p:stCondLst>
                                        </p:cTn>
                                        <p:tgtEl>
                                          <p:spTgt spid="27"/>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3" name="type.wav"/>
                                        </p:tgtEl>
                                      </p:cMediaNode>
                                    </p:audio>
                                  </p:sub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by="(-#ppt_w*2)" calcmode="lin" valueType="num">
                                      <p:cBhvr rctx="PPT">
                                        <p:cTn id="55" dur="500" autoRev="1" fill="hold">
                                          <p:stCondLst>
                                            <p:cond delay="0"/>
                                          </p:stCondLst>
                                        </p:cTn>
                                        <p:tgtEl>
                                          <p:spTgt spid="28"/>
                                        </p:tgtEl>
                                        <p:attrNameLst>
                                          <p:attrName>ppt_w</p:attrName>
                                        </p:attrNameLst>
                                      </p:cBhvr>
                                    </p:anim>
                                    <p:anim by="(#ppt_w*0.50)" calcmode="lin" valueType="num">
                                      <p:cBhvr>
                                        <p:cTn id="56" dur="500" decel="50000" autoRev="1" fill="hold">
                                          <p:stCondLst>
                                            <p:cond delay="0"/>
                                          </p:stCondLst>
                                        </p:cTn>
                                        <p:tgtEl>
                                          <p:spTgt spid="28"/>
                                        </p:tgtEl>
                                        <p:attrNameLst>
                                          <p:attrName>ppt_x</p:attrName>
                                        </p:attrNameLst>
                                      </p:cBhvr>
                                    </p:anim>
                                    <p:anim from="(-#ppt_h/2)" to="(#ppt_y)" calcmode="lin" valueType="num">
                                      <p:cBhvr>
                                        <p:cTn id="57" dur="1000" fill="hold">
                                          <p:stCondLst>
                                            <p:cond delay="0"/>
                                          </p:stCondLst>
                                        </p:cTn>
                                        <p:tgtEl>
                                          <p:spTgt spid="28"/>
                                        </p:tgtEl>
                                        <p:attrNameLst>
                                          <p:attrName>ppt_y</p:attrName>
                                        </p:attrNameLst>
                                      </p:cBhvr>
                                    </p:anim>
                                    <p:animRot by="21600000">
                                      <p:cBhvr>
                                        <p:cTn id="58" dur="1000" fill="hold">
                                          <p:stCondLst>
                                            <p:cond delay="0"/>
                                          </p:stCondLst>
                                        </p:cTn>
                                        <p:tgtEl>
                                          <p:spTgt spid="28"/>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22"/>
                                        </p:tgtEl>
                                        <p:attrNameLst>
                                          <p:attrName>style.visibility</p:attrName>
                                        </p:attrNameLst>
                                      </p:cBhvr>
                                      <p:to>
                                        <p:strVal val="visible"/>
                                      </p:to>
                                    </p:set>
                                    <p:anim by="(-#ppt_w*2)" calcmode="lin" valueType="num">
                                      <p:cBhvr rctx="PPT">
                                        <p:cTn id="63" dur="500" autoRev="1" fill="hold">
                                          <p:stCondLst>
                                            <p:cond delay="0"/>
                                          </p:stCondLst>
                                        </p:cTn>
                                        <p:tgtEl>
                                          <p:spTgt spid="22"/>
                                        </p:tgtEl>
                                        <p:attrNameLst>
                                          <p:attrName>ppt_w</p:attrName>
                                        </p:attrNameLst>
                                      </p:cBhvr>
                                    </p:anim>
                                    <p:anim by="(#ppt_w*0.50)" calcmode="lin" valueType="num">
                                      <p:cBhvr>
                                        <p:cTn id="64" dur="500" decel="50000" autoRev="1" fill="hold">
                                          <p:stCondLst>
                                            <p:cond delay="0"/>
                                          </p:stCondLst>
                                        </p:cTn>
                                        <p:tgtEl>
                                          <p:spTgt spid="22"/>
                                        </p:tgtEl>
                                        <p:attrNameLst>
                                          <p:attrName>ppt_x</p:attrName>
                                        </p:attrNameLst>
                                      </p:cBhvr>
                                    </p:anim>
                                    <p:anim from="(-#ppt_h/2)" to="(#ppt_y)" calcmode="lin" valueType="num">
                                      <p:cBhvr>
                                        <p:cTn id="65" dur="1000" fill="hold">
                                          <p:stCondLst>
                                            <p:cond delay="0"/>
                                          </p:stCondLst>
                                        </p:cTn>
                                        <p:tgtEl>
                                          <p:spTgt spid="22"/>
                                        </p:tgtEl>
                                        <p:attrNameLst>
                                          <p:attrName>ppt_y</p:attrName>
                                        </p:attrNameLst>
                                      </p:cBhvr>
                                    </p:anim>
                                    <p:animRot by="21600000">
                                      <p:cBhvr>
                                        <p:cTn id="66" dur="1000" fill="hold">
                                          <p:stCondLst>
                                            <p:cond delay="0"/>
                                          </p:stCondLst>
                                        </p:cTn>
                                        <p:tgtEl>
                                          <p:spTgt spid="22"/>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3" name="type.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31"/>
                                        </p:tgtEl>
                                        <p:attrNameLst>
                                          <p:attrName>style.visibility</p:attrName>
                                        </p:attrNameLst>
                                      </p:cBhvr>
                                      <p:to>
                                        <p:strVal val="visible"/>
                                      </p:to>
                                    </p:set>
                                    <p:anim by="(-#ppt_w*2)" calcmode="lin" valueType="num">
                                      <p:cBhvr rctx="PPT">
                                        <p:cTn id="76" dur="500" autoRev="1" fill="hold">
                                          <p:stCondLst>
                                            <p:cond delay="0"/>
                                          </p:stCondLst>
                                        </p:cTn>
                                        <p:tgtEl>
                                          <p:spTgt spid="31"/>
                                        </p:tgtEl>
                                        <p:attrNameLst>
                                          <p:attrName>ppt_w</p:attrName>
                                        </p:attrNameLst>
                                      </p:cBhvr>
                                    </p:anim>
                                    <p:anim by="(#ppt_w*0.50)" calcmode="lin" valueType="num">
                                      <p:cBhvr>
                                        <p:cTn id="77" dur="500" decel="50000" autoRev="1" fill="hold">
                                          <p:stCondLst>
                                            <p:cond delay="0"/>
                                          </p:stCondLst>
                                        </p:cTn>
                                        <p:tgtEl>
                                          <p:spTgt spid="31"/>
                                        </p:tgtEl>
                                        <p:attrNameLst>
                                          <p:attrName>ppt_x</p:attrName>
                                        </p:attrNameLst>
                                      </p:cBhvr>
                                    </p:anim>
                                    <p:anim from="(-#ppt_h/2)" to="(#ppt_y)" calcmode="lin" valueType="num">
                                      <p:cBhvr>
                                        <p:cTn id="78" dur="1000" fill="hold">
                                          <p:stCondLst>
                                            <p:cond delay="0"/>
                                          </p:stCondLst>
                                        </p:cTn>
                                        <p:tgtEl>
                                          <p:spTgt spid="31"/>
                                        </p:tgtEl>
                                        <p:attrNameLst>
                                          <p:attrName>ppt_y</p:attrName>
                                        </p:attrNameLst>
                                      </p:cBhvr>
                                    </p:anim>
                                    <p:animRot by="21600000">
                                      <p:cBhvr>
                                        <p:cTn id="79" dur="1000" fill="hold">
                                          <p:stCondLst>
                                            <p:cond delay="0"/>
                                          </p:stCondLst>
                                        </p:cTn>
                                        <p:tgtEl>
                                          <p:spTgt spid="31"/>
                                        </p:tgtEl>
                                        <p:attrNameLst>
                                          <p:attrName>r</p:attrName>
                                        </p:attrNameLst>
                                      </p:cBhvr>
                                    </p:animRot>
                                  </p:childTnLst>
                                  <p:subTnLst>
                                    <p:audio>
                                      <p:cMediaNode>
                                        <p:cTn display="0" masterRel="sameClick">
                                          <p:stCondLst>
                                            <p:cond evt="begin" delay="0">
                                              <p:tn val="74"/>
                                            </p:cond>
                                          </p:stCondLst>
                                          <p:endCondLst>
                                            <p:cond evt="onStopAudio" delay="0">
                                              <p:tgtEl>
                                                <p:sldTgt/>
                                              </p:tgtEl>
                                            </p:cond>
                                          </p:endCondLst>
                                        </p:cTn>
                                        <p:tgtEl>
                                          <p:sndTgt r:embed="rId3" name="type.wav"/>
                                        </p:tgtEl>
                                      </p:cMediaNode>
                                    </p:audio>
                                  </p:sub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barn(inVertical)">
                                      <p:cBhvr>
                                        <p:cTn id="84" dur="500"/>
                                        <p:tgtEl>
                                          <p:spTgt spid="48"/>
                                        </p:tgtEl>
                                      </p:cBhvr>
                                    </p:animEffect>
                                  </p:childTnLst>
                                  <p:subTnLst>
                                    <p:audio>
                                      <p:cMediaNode>
                                        <p:cTn display="0" masterRel="sameClick">
                                          <p:stCondLst>
                                            <p:cond evt="begin" delay="0">
                                              <p:tn val="82"/>
                                            </p:cond>
                                          </p:stCondLst>
                                          <p:endCondLst>
                                            <p:cond evt="onStopAudio" delay="0">
                                              <p:tgtEl>
                                                <p:sldTgt/>
                                              </p:tgtEl>
                                            </p:cond>
                                          </p:endCondLst>
                                        </p:cTn>
                                        <p:tgtEl>
                                          <p:sndTgt r:embed="rId4" name="bomb.wav"/>
                                        </p:tgtEl>
                                      </p:cMediaNode>
                                    </p:audio>
                                  </p:subTnLst>
                                </p:cTn>
                              </p:par>
                            </p:childTnLst>
                          </p:cTn>
                        </p:par>
                      </p:childTnLst>
                    </p:cTn>
                  </p:par>
                  <p:par>
                    <p:cTn id="85" fill="hold">
                      <p:stCondLst>
                        <p:cond delay="indefinite"/>
                      </p:stCondLst>
                      <p:childTnLst>
                        <p:par>
                          <p:cTn id="86" fill="hold">
                            <p:stCondLst>
                              <p:cond delay="0"/>
                            </p:stCondLst>
                            <p:childTnLst>
                              <p:par>
                                <p:cTn id="87" presetID="56" presetClass="entr" presetSubtype="0" fill="hold" grpId="0" nodeType="clickEffect">
                                  <p:stCondLst>
                                    <p:cond delay="0"/>
                                  </p:stCondLst>
                                  <p:iterate type="lt">
                                    <p:tmPct val="10000"/>
                                  </p:iterate>
                                  <p:childTnLst>
                                    <p:set>
                                      <p:cBhvr>
                                        <p:cTn id="88" dur="1" fill="hold">
                                          <p:stCondLst>
                                            <p:cond delay="0"/>
                                          </p:stCondLst>
                                        </p:cTn>
                                        <p:tgtEl>
                                          <p:spTgt spid="32"/>
                                        </p:tgtEl>
                                        <p:attrNameLst>
                                          <p:attrName>style.visibility</p:attrName>
                                        </p:attrNameLst>
                                      </p:cBhvr>
                                      <p:to>
                                        <p:strVal val="visible"/>
                                      </p:to>
                                    </p:set>
                                    <p:anim by="(-#ppt_w*2)" calcmode="lin" valueType="num">
                                      <p:cBhvr rctx="PPT">
                                        <p:cTn id="89" dur="500" autoRev="1" fill="hold">
                                          <p:stCondLst>
                                            <p:cond delay="0"/>
                                          </p:stCondLst>
                                        </p:cTn>
                                        <p:tgtEl>
                                          <p:spTgt spid="32"/>
                                        </p:tgtEl>
                                        <p:attrNameLst>
                                          <p:attrName>ppt_w</p:attrName>
                                        </p:attrNameLst>
                                      </p:cBhvr>
                                    </p:anim>
                                    <p:anim by="(#ppt_w*0.50)" calcmode="lin" valueType="num">
                                      <p:cBhvr>
                                        <p:cTn id="90" dur="500" decel="50000" autoRev="1" fill="hold">
                                          <p:stCondLst>
                                            <p:cond delay="0"/>
                                          </p:stCondLst>
                                        </p:cTn>
                                        <p:tgtEl>
                                          <p:spTgt spid="32"/>
                                        </p:tgtEl>
                                        <p:attrNameLst>
                                          <p:attrName>ppt_x</p:attrName>
                                        </p:attrNameLst>
                                      </p:cBhvr>
                                    </p:anim>
                                    <p:anim from="(-#ppt_h/2)" to="(#ppt_y)" calcmode="lin" valueType="num">
                                      <p:cBhvr>
                                        <p:cTn id="91" dur="1000" fill="hold">
                                          <p:stCondLst>
                                            <p:cond delay="0"/>
                                          </p:stCondLst>
                                        </p:cTn>
                                        <p:tgtEl>
                                          <p:spTgt spid="32"/>
                                        </p:tgtEl>
                                        <p:attrNameLst>
                                          <p:attrName>ppt_y</p:attrName>
                                        </p:attrNameLst>
                                      </p:cBhvr>
                                    </p:anim>
                                    <p:animRot by="21600000">
                                      <p:cBhvr>
                                        <p:cTn id="92" dur="1000" fill="hold">
                                          <p:stCondLst>
                                            <p:cond delay="0"/>
                                          </p:stCondLst>
                                        </p:cTn>
                                        <p:tgtEl>
                                          <p:spTgt spid="32"/>
                                        </p:tgtEl>
                                        <p:attrNameLst>
                                          <p:attrName>r</p:attrName>
                                        </p:attrNameLst>
                                      </p:cBhvr>
                                    </p:animRot>
                                  </p:childTnLst>
                                  <p:subTnLst>
                                    <p:audio>
                                      <p:cMediaNode>
                                        <p:cTn display="0" masterRel="sameClick">
                                          <p:stCondLst>
                                            <p:cond evt="begin" delay="0">
                                              <p:tn val="87"/>
                                            </p:cond>
                                          </p:stCondLst>
                                          <p:endCondLst>
                                            <p:cond evt="onStopAudio" delay="0">
                                              <p:tgtEl>
                                                <p:sldTgt/>
                                              </p:tgtEl>
                                            </p:cond>
                                          </p:endCondLst>
                                        </p:cTn>
                                        <p:tgtEl>
                                          <p:sndTgt r:embed="rId3" name="type.wav"/>
                                        </p:tgtEl>
                                      </p:cMediaNode>
                                    </p:audio>
                                  </p:sub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56" presetClass="entr" presetSubtype="0" fill="hold" grpId="0" nodeType="clickEffect">
                                  <p:stCondLst>
                                    <p:cond delay="0"/>
                                  </p:stCondLst>
                                  <p:iterate type="lt">
                                    <p:tmPct val="10000"/>
                                  </p:iterate>
                                  <p:childTnLst>
                                    <p:set>
                                      <p:cBhvr>
                                        <p:cTn id="103" dur="1" fill="hold">
                                          <p:stCondLst>
                                            <p:cond delay="0"/>
                                          </p:stCondLst>
                                        </p:cTn>
                                        <p:tgtEl>
                                          <p:spTgt spid="45"/>
                                        </p:tgtEl>
                                        <p:attrNameLst>
                                          <p:attrName>style.visibility</p:attrName>
                                        </p:attrNameLst>
                                      </p:cBhvr>
                                      <p:to>
                                        <p:strVal val="visible"/>
                                      </p:to>
                                    </p:set>
                                    <p:anim by="(-#ppt_w*2)" calcmode="lin" valueType="num">
                                      <p:cBhvr rctx="PPT">
                                        <p:cTn id="104" dur="500" autoRev="1" fill="hold">
                                          <p:stCondLst>
                                            <p:cond delay="0"/>
                                          </p:stCondLst>
                                        </p:cTn>
                                        <p:tgtEl>
                                          <p:spTgt spid="45"/>
                                        </p:tgtEl>
                                        <p:attrNameLst>
                                          <p:attrName>ppt_w</p:attrName>
                                        </p:attrNameLst>
                                      </p:cBhvr>
                                    </p:anim>
                                    <p:anim by="(#ppt_w*0.50)" calcmode="lin" valueType="num">
                                      <p:cBhvr>
                                        <p:cTn id="105" dur="500" decel="50000" autoRev="1" fill="hold">
                                          <p:stCondLst>
                                            <p:cond delay="0"/>
                                          </p:stCondLst>
                                        </p:cTn>
                                        <p:tgtEl>
                                          <p:spTgt spid="45"/>
                                        </p:tgtEl>
                                        <p:attrNameLst>
                                          <p:attrName>ppt_x</p:attrName>
                                        </p:attrNameLst>
                                      </p:cBhvr>
                                    </p:anim>
                                    <p:anim from="(-#ppt_h/2)" to="(#ppt_y)" calcmode="lin" valueType="num">
                                      <p:cBhvr>
                                        <p:cTn id="106" dur="1000" fill="hold">
                                          <p:stCondLst>
                                            <p:cond delay="0"/>
                                          </p:stCondLst>
                                        </p:cTn>
                                        <p:tgtEl>
                                          <p:spTgt spid="45"/>
                                        </p:tgtEl>
                                        <p:attrNameLst>
                                          <p:attrName>ppt_y</p:attrName>
                                        </p:attrNameLst>
                                      </p:cBhvr>
                                    </p:anim>
                                    <p:animRot by="21600000">
                                      <p:cBhvr>
                                        <p:cTn id="107" dur="1000" fill="hold">
                                          <p:stCondLst>
                                            <p:cond delay="0"/>
                                          </p:stCondLst>
                                        </p:cTn>
                                        <p:tgtEl>
                                          <p:spTgt spid="45"/>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type.wav"/>
                                        </p:tgtEl>
                                      </p:cMediaNode>
                                    </p:audio>
                                  </p:subTnLst>
                                </p:cTn>
                              </p:par>
                            </p:childTnLst>
                          </p:cTn>
                        </p:par>
                      </p:childTnLst>
                    </p:cTn>
                  </p:par>
                  <p:par>
                    <p:cTn id="108" fill="hold">
                      <p:stCondLst>
                        <p:cond delay="indefinite"/>
                      </p:stCondLst>
                      <p:childTnLst>
                        <p:par>
                          <p:cTn id="109" fill="hold">
                            <p:stCondLst>
                              <p:cond delay="0"/>
                            </p:stCondLst>
                            <p:childTnLst>
                              <p:par>
                                <p:cTn id="110" presetID="56" presetClass="entr" presetSubtype="0" fill="hold" grpId="0" nodeType="clickEffect">
                                  <p:stCondLst>
                                    <p:cond delay="0"/>
                                  </p:stCondLst>
                                  <p:iterate type="lt">
                                    <p:tmPct val="10000"/>
                                  </p:iterate>
                                  <p:childTnLst>
                                    <p:set>
                                      <p:cBhvr>
                                        <p:cTn id="111" dur="1" fill="hold">
                                          <p:stCondLst>
                                            <p:cond delay="0"/>
                                          </p:stCondLst>
                                        </p:cTn>
                                        <p:tgtEl>
                                          <p:spTgt spid="46"/>
                                        </p:tgtEl>
                                        <p:attrNameLst>
                                          <p:attrName>style.visibility</p:attrName>
                                        </p:attrNameLst>
                                      </p:cBhvr>
                                      <p:to>
                                        <p:strVal val="visible"/>
                                      </p:to>
                                    </p:set>
                                    <p:anim by="(-#ppt_w*2)" calcmode="lin" valueType="num">
                                      <p:cBhvr rctx="PPT">
                                        <p:cTn id="112" dur="500" autoRev="1" fill="hold">
                                          <p:stCondLst>
                                            <p:cond delay="0"/>
                                          </p:stCondLst>
                                        </p:cTn>
                                        <p:tgtEl>
                                          <p:spTgt spid="46"/>
                                        </p:tgtEl>
                                        <p:attrNameLst>
                                          <p:attrName>ppt_w</p:attrName>
                                        </p:attrNameLst>
                                      </p:cBhvr>
                                    </p:anim>
                                    <p:anim by="(#ppt_w*0.50)" calcmode="lin" valueType="num">
                                      <p:cBhvr>
                                        <p:cTn id="113" dur="500" decel="50000" autoRev="1" fill="hold">
                                          <p:stCondLst>
                                            <p:cond delay="0"/>
                                          </p:stCondLst>
                                        </p:cTn>
                                        <p:tgtEl>
                                          <p:spTgt spid="46"/>
                                        </p:tgtEl>
                                        <p:attrNameLst>
                                          <p:attrName>ppt_x</p:attrName>
                                        </p:attrNameLst>
                                      </p:cBhvr>
                                    </p:anim>
                                    <p:anim from="(-#ppt_h/2)" to="(#ppt_y)" calcmode="lin" valueType="num">
                                      <p:cBhvr>
                                        <p:cTn id="114" dur="1000" fill="hold">
                                          <p:stCondLst>
                                            <p:cond delay="0"/>
                                          </p:stCondLst>
                                        </p:cTn>
                                        <p:tgtEl>
                                          <p:spTgt spid="46"/>
                                        </p:tgtEl>
                                        <p:attrNameLst>
                                          <p:attrName>ppt_y</p:attrName>
                                        </p:attrNameLst>
                                      </p:cBhvr>
                                    </p:anim>
                                    <p:animRot by="21600000">
                                      <p:cBhvr>
                                        <p:cTn id="115" dur="1000" fill="hold">
                                          <p:stCondLst>
                                            <p:cond delay="0"/>
                                          </p:stCondLst>
                                        </p:cTn>
                                        <p:tgtEl>
                                          <p:spTgt spid="46"/>
                                        </p:tgtEl>
                                        <p:attrNameLst>
                                          <p:attrName>r</p:attrName>
                                        </p:attrNameLst>
                                      </p:cBhvr>
                                    </p:animRot>
                                  </p:childTnLst>
                                  <p:subTnLst>
                                    <p:audio>
                                      <p:cMediaNode>
                                        <p:cTn display="0" masterRel="sameClick">
                                          <p:stCondLst>
                                            <p:cond evt="begin" delay="0">
                                              <p:tn val="110"/>
                                            </p:cond>
                                          </p:stCondLst>
                                          <p:endCondLst>
                                            <p:cond evt="onStopAudio" delay="0">
                                              <p:tgtEl>
                                                <p:sldTgt/>
                                              </p:tgtEl>
                                            </p:cond>
                                          </p:endCondLst>
                                        </p:cTn>
                                        <p:tgtEl>
                                          <p:sndTgt r:embed="rId3" name="type.wav"/>
                                        </p:tgtEl>
                                      </p:cMediaNode>
                                    </p:audio>
                                  </p:subTnLst>
                                </p:cTn>
                              </p:par>
                            </p:childTnLst>
                          </p:cTn>
                        </p:par>
                      </p:childTnLst>
                    </p:cTn>
                  </p:par>
                  <p:par>
                    <p:cTn id="116" fill="hold">
                      <p:stCondLst>
                        <p:cond delay="indefinite"/>
                      </p:stCondLst>
                      <p:childTnLst>
                        <p:par>
                          <p:cTn id="117" fill="hold">
                            <p:stCondLst>
                              <p:cond delay="0"/>
                            </p:stCondLst>
                            <p:childTnLst>
                              <p:par>
                                <p:cTn id="118" presetID="56" presetClass="entr" presetSubtype="0" fill="hold" grpId="0" nodeType="clickEffect">
                                  <p:stCondLst>
                                    <p:cond delay="0"/>
                                  </p:stCondLst>
                                  <p:iterate type="lt">
                                    <p:tmPct val="10000"/>
                                  </p:iterate>
                                  <p:childTnLst>
                                    <p:set>
                                      <p:cBhvr>
                                        <p:cTn id="119" dur="1" fill="hold">
                                          <p:stCondLst>
                                            <p:cond delay="0"/>
                                          </p:stCondLst>
                                        </p:cTn>
                                        <p:tgtEl>
                                          <p:spTgt spid="35"/>
                                        </p:tgtEl>
                                        <p:attrNameLst>
                                          <p:attrName>style.visibility</p:attrName>
                                        </p:attrNameLst>
                                      </p:cBhvr>
                                      <p:to>
                                        <p:strVal val="visible"/>
                                      </p:to>
                                    </p:set>
                                    <p:anim by="(-#ppt_w*2)" calcmode="lin" valueType="num">
                                      <p:cBhvr rctx="PPT">
                                        <p:cTn id="120" dur="500" autoRev="1" fill="hold">
                                          <p:stCondLst>
                                            <p:cond delay="0"/>
                                          </p:stCondLst>
                                        </p:cTn>
                                        <p:tgtEl>
                                          <p:spTgt spid="35"/>
                                        </p:tgtEl>
                                        <p:attrNameLst>
                                          <p:attrName>ppt_w</p:attrName>
                                        </p:attrNameLst>
                                      </p:cBhvr>
                                    </p:anim>
                                    <p:anim by="(#ppt_w*0.50)" calcmode="lin" valueType="num">
                                      <p:cBhvr>
                                        <p:cTn id="121" dur="500" decel="50000" autoRev="1" fill="hold">
                                          <p:stCondLst>
                                            <p:cond delay="0"/>
                                          </p:stCondLst>
                                        </p:cTn>
                                        <p:tgtEl>
                                          <p:spTgt spid="35"/>
                                        </p:tgtEl>
                                        <p:attrNameLst>
                                          <p:attrName>ppt_x</p:attrName>
                                        </p:attrNameLst>
                                      </p:cBhvr>
                                    </p:anim>
                                    <p:anim from="(-#ppt_h/2)" to="(#ppt_y)" calcmode="lin" valueType="num">
                                      <p:cBhvr>
                                        <p:cTn id="122" dur="1000" fill="hold">
                                          <p:stCondLst>
                                            <p:cond delay="0"/>
                                          </p:stCondLst>
                                        </p:cTn>
                                        <p:tgtEl>
                                          <p:spTgt spid="35"/>
                                        </p:tgtEl>
                                        <p:attrNameLst>
                                          <p:attrName>ppt_y</p:attrName>
                                        </p:attrNameLst>
                                      </p:cBhvr>
                                    </p:anim>
                                    <p:animRot by="21600000">
                                      <p:cBhvr>
                                        <p:cTn id="123" dur="1000" fill="hold">
                                          <p:stCondLst>
                                            <p:cond delay="0"/>
                                          </p:stCondLst>
                                        </p:cTn>
                                        <p:tgtEl>
                                          <p:spTgt spid="35"/>
                                        </p:tgtEl>
                                        <p:attrNameLst>
                                          <p:attrName>r</p:attrName>
                                        </p:attrNameLst>
                                      </p:cBhvr>
                                    </p:animRot>
                                  </p:childTnLst>
                                  <p:subTnLst>
                                    <p:audio>
                                      <p:cMediaNode>
                                        <p:cTn display="0" masterRel="sameClick">
                                          <p:stCondLst>
                                            <p:cond evt="begin" delay="0">
                                              <p:tn val="118"/>
                                            </p:cond>
                                          </p:stCondLst>
                                          <p:endCondLst>
                                            <p:cond evt="onStopAudio" delay="0">
                                              <p:tgtEl>
                                                <p:sldTgt/>
                                              </p:tgtEl>
                                            </p:cond>
                                          </p:endCondLst>
                                        </p:cTn>
                                        <p:tgtEl>
                                          <p:sndTgt r:embed="rId3" name="type.wav"/>
                                        </p:tgtEl>
                                      </p:cMediaNode>
                                    </p:audio>
                                  </p:sub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barn(inVertical)">
                                      <p:cBhvr>
                                        <p:cTn id="128" dur="500"/>
                                        <p:tgtEl>
                                          <p:spTgt spid="43"/>
                                        </p:tgtEl>
                                      </p:cBhvr>
                                    </p:animEffect>
                                  </p:childTnLst>
                                  <p:subTnLst>
                                    <p:audio>
                                      <p:cMediaNode>
                                        <p:cTn display="0" masterRel="sameClick">
                                          <p:stCondLst>
                                            <p:cond evt="begin" delay="0">
                                              <p:tn val="126"/>
                                            </p:cond>
                                          </p:stCondLst>
                                          <p:endCondLst>
                                            <p:cond evt="onStopAudio" delay="0">
                                              <p:tgtEl>
                                                <p:sldTgt/>
                                              </p:tgtEl>
                                            </p:cond>
                                          </p:endCondLst>
                                        </p:cTn>
                                        <p:tgtEl>
                                          <p:sndTgt r:embed="rId4" name="bomb.wav"/>
                                        </p:tgtEl>
                                      </p:cMediaNode>
                                    </p:audio>
                                  </p:sub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37"/>
                                        </p:tgtEl>
                                        <p:attrNameLst>
                                          <p:attrName>style.visibility</p:attrName>
                                        </p:attrNameLst>
                                      </p:cBhvr>
                                      <p:to>
                                        <p:strVal val="visible"/>
                                      </p:to>
                                    </p:set>
                                    <p:anim by="(-#ppt_w*2)" calcmode="lin" valueType="num">
                                      <p:cBhvr rctx="PPT">
                                        <p:cTn id="133" dur="500" autoRev="1" fill="hold">
                                          <p:stCondLst>
                                            <p:cond delay="0"/>
                                          </p:stCondLst>
                                        </p:cTn>
                                        <p:tgtEl>
                                          <p:spTgt spid="37"/>
                                        </p:tgtEl>
                                        <p:attrNameLst>
                                          <p:attrName>ppt_w</p:attrName>
                                        </p:attrNameLst>
                                      </p:cBhvr>
                                    </p:anim>
                                    <p:anim by="(#ppt_w*0.50)" calcmode="lin" valueType="num">
                                      <p:cBhvr>
                                        <p:cTn id="134" dur="500" decel="50000" autoRev="1" fill="hold">
                                          <p:stCondLst>
                                            <p:cond delay="0"/>
                                          </p:stCondLst>
                                        </p:cTn>
                                        <p:tgtEl>
                                          <p:spTgt spid="37"/>
                                        </p:tgtEl>
                                        <p:attrNameLst>
                                          <p:attrName>ppt_x</p:attrName>
                                        </p:attrNameLst>
                                      </p:cBhvr>
                                    </p:anim>
                                    <p:anim from="(-#ppt_h/2)" to="(#ppt_y)" calcmode="lin" valueType="num">
                                      <p:cBhvr>
                                        <p:cTn id="135" dur="1000" fill="hold">
                                          <p:stCondLst>
                                            <p:cond delay="0"/>
                                          </p:stCondLst>
                                        </p:cTn>
                                        <p:tgtEl>
                                          <p:spTgt spid="37"/>
                                        </p:tgtEl>
                                        <p:attrNameLst>
                                          <p:attrName>ppt_y</p:attrName>
                                        </p:attrNameLst>
                                      </p:cBhvr>
                                    </p:anim>
                                    <p:animRot by="21600000">
                                      <p:cBhvr>
                                        <p:cTn id="136" dur="1000" fill="hold">
                                          <p:stCondLst>
                                            <p:cond delay="0"/>
                                          </p:stCondLst>
                                        </p:cTn>
                                        <p:tgtEl>
                                          <p:spTgt spid="37"/>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type.wav"/>
                                        </p:tgtEl>
                                      </p:cMediaNode>
                                    </p:audio>
                                  </p:sub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subTnLst>
                                    <p:audio>
                                      <p:cMediaNode>
                                        <p:cTn display="0" masterRel="sameClick">
                                          <p:stCondLst>
                                            <p:cond evt="begin" delay="0">
                                              <p:tn val="139"/>
                                            </p:cond>
                                          </p:stCondLst>
                                          <p:endCondLst>
                                            <p:cond evt="onStopAudio" delay="0">
                                              <p:tgtEl>
                                                <p:sldTgt/>
                                              </p:tgtEl>
                                            </p:cond>
                                          </p:endCondLst>
                                        </p:cTn>
                                        <p:tgtEl>
                                          <p:sndTgt r:embed="rId4" name="bomb.wav"/>
                                        </p:tgtEl>
                                      </p:cMediaNode>
                                    </p:audio>
                                  </p:subTnLst>
                                </p:cTn>
                              </p:par>
                            </p:childTnLst>
                          </p:cTn>
                        </p:par>
                      </p:childTnLst>
                    </p:cTn>
                  </p:par>
                  <p:par>
                    <p:cTn id="142" fill="hold">
                      <p:stCondLst>
                        <p:cond delay="indefinite"/>
                      </p:stCondLst>
                      <p:childTnLst>
                        <p:par>
                          <p:cTn id="143" fill="hold">
                            <p:stCondLst>
                              <p:cond delay="0"/>
                            </p:stCondLst>
                            <p:childTnLst>
                              <p:par>
                                <p:cTn id="144" presetID="56" presetClass="entr" presetSubtype="0" fill="hold" grpId="0" nodeType="clickEffect">
                                  <p:stCondLst>
                                    <p:cond delay="0"/>
                                  </p:stCondLst>
                                  <p:iterate type="lt">
                                    <p:tmPct val="10000"/>
                                  </p:iterate>
                                  <p:childTnLst>
                                    <p:set>
                                      <p:cBhvr>
                                        <p:cTn id="145" dur="1" fill="hold">
                                          <p:stCondLst>
                                            <p:cond delay="0"/>
                                          </p:stCondLst>
                                        </p:cTn>
                                        <p:tgtEl>
                                          <p:spTgt spid="38"/>
                                        </p:tgtEl>
                                        <p:attrNameLst>
                                          <p:attrName>style.visibility</p:attrName>
                                        </p:attrNameLst>
                                      </p:cBhvr>
                                      <p:to>
                                        <p:strVal val="visible"/>
                                      </p:to>
                                    </p:set>
                                    <p:anim by="(-#ppt_w*2)" calcmode="lin" valueType="num">
                                      <p:cBhvr rctx="PPT">
                                        <p:cTn id="146" dur="500" autoRev="1" fill="hold">
                                          <p:stCondLst>
                                            <p:cond delay="0"/>
                                          </p:stCondLst>
                                        </p:cTn>
                                        <p:tgtEl>
                                          <p:spTgt spid="38"/>
                                        </p:tgtEl>
                                        <p:attrNameLst>
                                          <p:attrName>ppt_w</p:attrName>
                                        </p:attrNameLst>
                                      </p:cBhvr>
                                    </p:anim>
                                    <p:anim by="(#ppt_w*0.50)" calcmode="lin" valueType="num">
                                      <p:cBhvr>
                                        <p:cTn id="147" dur="500" decel="50000" autoRev="1" fill="hold">
                                          <p:stCondLst>
                                            <p:cond delay="0"/>
                                          </p:stCondLst>
                                        </p:cTn>
                                        <p:tgtEl>
                                          <p:spTgt spid="38"/>
                                        </p:tgtEl>
                                        <p:attrNameLst>
                                          <p:attrName>ppt_x</p:attrName>
                                        </p:attrNameLst>
                                      </p:cBhvr>
                                    </p:anim>
                                    <p:anim from="(-#ppt_h/2)" to="(#ppt_y)" calcmode="lin" valueType="num">
                                      <p:cBhvr>
                                        <p:cTn id="148" dur="1000" fill="hold">
                                          <p:stCondLst>
                                            <p:cond delay="0"/>
                                          </p:stCondLst>
                                        </p:cTn>
                                        <p:tgtEl>
                                          <p:spTgt spid="38"/>
                                        </p:tgtEl>
                                        <p:attrNameLst>
                                          <p:attrName>ppt_y</p:attrName>
                                        </p:attrNameLst>
                                      </p:cBhvr>
                                    </p:anim>
                                    <p:animRot by="21600000">
                                      <p:cBhvr>
                                        <p:cTn id="149" dur="1000" fill="hold">
                                          <p:stCondLst>
                                            <p:cond delay="0"/>
                                          </p:stCondLst>
                                        </p:cTn>
                                        <p:tgtEl>
                                          <p:spTgt spid="38"/>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P spid="28" grpId="0"/>
      <p:bldP spid="22" grpId="0"/>
      <p:bldP spid="31" grpId="0"/>
      <p:bldP spid="32" grpId="0"/>
      <p:bldP spid="35" grpId="0"/>
      <p:bldP spid="37" grpId="0"/>
      <p:bldP spid="38" grpId="0"/>
      <p:bldP spid="39"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nual Input 19"/>
          <p:cNvSpPr/>
          <p:nvPr/>
        </p:nvSpPr>
        <p:spPr>
          <a:xfrm>
            <a:off x="3505201" y="125928"/>
            <a:ext cx="3917016" cy="1031915"/>
          </a:xfrm>
          <a:prstGeom prst="flowChartManualInp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ar-BH" sz="2400" b="1" dirty="0" smtClean="0">
                <a:solidFill>
                  <a:schemeClr val="bg1"/>
                </a:solidFill>
                <a:latin typeface="Sakkal Majalla" panose="02000000000000000000" pitchFamily="2" charset="-78"/>
                <a:cs typeface="Sakkal Majalla" panose="02000000000000000000" pitchFamily="2" charset="-78"/>
              </a:rPr>
              <a:t>نسبة كفاية رأس المال</a:t>
            </a:r>
          </a:p>
          <a:p>
            <a:pPr algn="ctr" rtl="1"/>
            <a:r>
              <a:rPr lang="en-US" sz="2400" b="1" dirty="0" smtClean="0">
                <a:solidFill>
                  <a:schemeClr val="bg1"/>
                </a:solidFill>
                <a:latin typeface="Sakkal Majalla" panose="02000000000000000000" pitchFamily="2" charset="-78"/>
                <a:cs typeface="Sakkal Majalla" panose="02000000000000000000" pitchFamily="2" charset="-78"/>
              </a:rPr>
              <a:t>Capital Adequacy Ratio (CAR)</a:t>
            </a: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24" name="Rectangle 23"/>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Rectangle 25"/>
          <p:cNvSpPr/>
          <p:nvPr/>
        </p:nvSpPr>
        <p:spPr>
          <a:xfrm>
            <a:off x="95495" y="1338037"/>
            <a:ext cx="9025759" cy="923330"/>
          </a:xfrm>
          <a:prstGeom prst="rect">
            <a:avLst/>
          </a:prstGeom>
        </p:spPr>
        <p:txBody>
          <a:bodyPr wrap="square">
            <a:spAutoFit/>
          </a:bodyPr>
          <a:lstStyle/>
          <a:p>
            <a:pPr lvl="0" algn="justLow" rtl="1">
              <a:buClr>
                <a:srgbClr val="FF0000"/>
              </a:buClr>
            </a:pPr>
            <a:r>
              <a:rPr lang="ar-BH" b="1" dirty="0" smtClean="0">
                <a:latin typeface="Sakkal Majalla" panose="02000000000000000000" pitchFamily="2" charset="-78"/>
                <a:cs typeface="Sakkal Majalla" panose="02000000000000000000" pitchFamily="2" charset="-78"/>
              </a:rPr>
              <a:t>يوضح العلاقة بين مصادر رأس مال البنك والمخاطر الائتمانية والسوقية والتشغيلية، </a:t>
            </a:r>
            <a:r>
              <a:rPr lang="ar-BH" b="1" dirty="0">
                <a:latin typeface="Sakkal Majalla" panose="02000000000000000000" pitchFamily="2" charset="-78"/>
                <a:cs typeface="Sakkal Majalla" panose="02000000000000000000" pitchFamily="2" charset="-78"/>
              </a:rPr>
              <a:t>و</a:t>
            </a:r>
            <a:r>
              <a:rPr lang="ar-BH" b="1" dirty="0" smtClean="0">
                <a:latin typeface="Sakkal Majalla" panose="02000000000000000000" pitchFamily="2" charset="-78"/>
                <a:cs typeface="Sakkal Majalla" panose="02000000000000000000" pitchFamily="2" charset="-78"/>
              </a:rPr>
              <a:t> يقيس ملاءة البنك أي قدرته على مواجهة الخسائر في المستقبل، وتطلب الجهات الرقابية كمصرف البحرين المركزي توافر حد أدنى لنسبة كفاية رأس المال قبل أن يصل البنك إلى حالة الإفلاس، حيث تقوم (لجنة بازل للرقابة المصرفية) بتطوير قواعد نسبة كفاية رأس المال.</a:t>
            </a:r>
            <a:endParaRPr lang="en-US" b="1" dirty="0">
              <a:latin typeface="Sakkal Majalla" panose="02000000000000000000" pitchFamily="2" charset="-78"/>
              <a:cs typeface="Sakkal Majalla" panose="02000000000000000000" pitchFamily="2" charset="-78"/>
            </a:endParaRPr>
          </a:p>
        </p:txBody>
      </p:sp>
      <p:sp>
        <p:nvSpPr>
          <p:cNvPr id="27" name="Rectangle 26"/>
          <p:cNvSpPr/>
          <p:nvPr/>
        </p:nvSpPr>
        <p:spPr>
          <a:xfrm>
            <a:off x="533400" y="2414613"/>
            <a:ext cx="3143381"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رأس المال </a:t>
            </a:r>
            <a:r>
              <a:rPr lang="en-US" b="1" u="sng" dirty="0" smtClean="0">
                <a:latin typeface="Sakkal Majalla" panose="02000000000000000000" pitchFamily="2" charset="-78"/>
                <a:cs typeface="Sakkal Majalla" panose="02000000000000000000" pitchFamily="2" charset="-78"/>
              </a:rPr>
              <a:t>Capital Base         </a:t>
            </a:r>
            <a:endParaRPr lang="en-US" b="1" u="sng" dirty="0">
              <a:latin typeface="Sakkal Majalla" panose="02000000000000000000" pitchFamily="2" charset="-78"/>
              <a:cs typeface="Sakkal Majalla" panose="02000000000000000000" pitchFamily="2" charset="-78"/>
            </a:endParaRPr>
          </a:p>
        </p:txBody>
      </p:sp>
      <p:sp>
        <p:nvSpPr>
          <p:cNvPr id="28" name="Rectangle 27"/>
          <p:cNvSpPr/>
          <p:nvPr/>
        </p:nvSpPr>
        <p:spPr>
          <a:xfrm>
            <a:off x="185599" y="2700667"/>
            <a:ext cx="4317877" cy="369332"/>
          </a:xfrm>
          <a:prstGeom prst="rect">
            <a:avLst/>
          </a:prstGeom>
        </p:spPr>
        <p:txBody>
          <a:bodyPr wrap="square">
            <a:spAutoFit/>
          </a:bodyPr>
          <a:lstStyle/>
          <a:p>
            <a:pPr lvl="0" algn="just" rtl="1">
              <a:buClr>
                <a:srgbClr val="FF0000"/>
              </a:buClr>
            </a:pPr>
            <a:r>
              <a:rPr lang="ar-BH" b="1" dirty="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الأصول المرجحة بالمخاطر</a:t>
            </a:r>
            <a:r>
              <a:rPr lang="en-US" b="1" dirty="0" smtClean="0">
                <a:latin typeface="Sakkal Majalla" panose="02000000000000000000" pitchFamily="2" charset="-78"/>
                <a:cs typeface="Sakkal Majalla" panose="02000000000000000000" pitchFamily="2" charset="-78"/>
              </a:rPr>
              <a:t>Risk Weighted Assets </a:t>
            </a:r>
            <a:endParaRPr lang="en-US" b="1" dirty="0">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769280" y="2645238"/>
            <a:ext cx="4240022" cy="3677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Flowchart: Manual Input 17"/>
          <p:cNvSpPr/>
          <p:nvPr/>
        </p:nvSpPr>
        <p:spPr>
          <a:xfrm>
            <a:off x="7835901" y="3129083"/>
            <a:ext cx="1308099" cy="573286"/>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en-US" sz="2400" b="1" dirty="0">
                <a:solidFill>
                  <a:schemeClr val="bg1"/>
                </a:solidFill>
                <a:latin typeface="Sakkal Majalla" panose="02000000000000000000" pitchFamily="2" charset="-78"/>
                <a:cs typeface="Sakkal Majalla" panose="02000000000000000000" pitchFamily="2" charset="-78"/>
              </a:rPr>
              <a:t> </a:t>
            </a:r>
            <a:r>
              <a:rPr lang="en-US" sz="2400" b="1" dirty="0" smtClean="0">
                <a:solidFill>
                  <a:schemeClr val="bg1"/>
                </a:solidFill>
                <a:latin typeface="Sakkal Majalla" panose="02000000000000000000" pitchFamily="2" charset="-78"/>
                <a:cs typeface="Sakkal Majalla" panose="02000000000000000000" pitchFamily="2" charset="-78"/>
              </a:rPr>
              <a:t> </a:t>
            </a:r>
            <a:r>
              <a:rPr lang="ar-BH" sz="2400" b="1" dirty="0" smtClean="0">
                <a:solidFill>
                  <a:schemeClr val="bg1"/>
                </a:solidFill>
                <a:latin typeface="Sakkal Majalla" panose="02000000000000000000" pitchFamily="2" charset="-78"/>
                <a:cs typeface="Sakkal Majalla" panose="02000000000000000000" pitchFamily="2" charset="-78"/>
              </a:rPr>
              <a:t>مثال</a:t>
            </a:r>
          </a:p>
        </p:txBody>
      </p:sp>
      <p:sp>
        <p:nvSpPr>
          <p:cNvPr id="32" name="Rectangle 31"/>
          <p:cNvSpPr/>
          <p:nvPr/>
        </p:nvSpPr>
        <p:spPr>
          <a:xfrm>
            <a:off x="5735989" y="5322721"/>
            <a:ext cx="783709"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427.2</a:t>
            </a:r>
            <a:endParaRPr lang="en-US" b="1" dirty="0">
              <a:latin typeface="Sakkal Majalla" panose="02000000000000000000" pitchFamily="2" charset="-78"/>
              <a:cs typeface="Sakkal Majalla" panose="02000000000000000000" pitchFamily="2" charset="-78"/>
            </a:endParaRPr>
          </a:p>
        </p:txBody>
      </p:sp>
      <p:sp>
        <p:nvSpPr>
          <p:cNvPr id="33" name="Rectangle 32"/>
          <p:cNvSpPr/>
          <p:nvPr/>
        </p:nvSpPr>
        <p:spPr>
          <a:xfrm>
            <a:off x="4223113" y="5058671"/>
            <a:ext cx="1512876"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20%</a:t>
            </a:r>
            <a:endParaRPr lang="en-US" b="1" dirty="0">
              <a:latin typeface="Sakkal Majalla" panose="02000000000000000000" pitchFamily="2" charset="-78"/>
              <a:cs typeface="Sakkal Majalla" panose="02000000000000000000" pitchFamily="2" charset="-78"/>
            </a:endParaRPr>
          </a:p>
        </p:txBody>
      </p:sp>
      <p:sp>
        <p:nvSpPr>
          <p:cNvPr id="34" name="Rectangle 33"/>
          <p:cNvSpPr/>
          <p:nvPr/>
        </p:nvSpPr>
        <p:spPr>
          <a:xfrm>
            <a:off x="4503476" y="3993328"/>
            <a:ext cx="4319429" cy="923330"/>
          </a:xfrm>
          <a:prstGeom prst="rect">
            <a:avLst/>
          </a:prstGeom>
        </p:spPr>
        <p:txBody>
          <a:bodyPr wrap="square">
            <a:spAutoFit/>
          </a:bodyPr>
          <a:lstStyle/>
          <a:p>
            <a:pPr lvl="0" algn="justLow" rtl="1">
              <a:buClr>
                <a:srgbClr val="FF0000"/>
              </a:buClr>
            </a:pPr>
            <a:r>
              <a:rPr lang="ar-BH" b="1" dirty="0" smtClean="0">
                <a:latin typeface="Sakkal Majalla" panose="02000000000000000000" pitchFamily="2" charset="-78"/>
                <a:cs typeface="Sakkal Majalla" panose="02000000000000000000" pitchFamily="2" charset="-78"/>
              </a:rPr>
              <a:t>من خلال بيانات البنك التالية استخرج نسبة كفاية رأس المال (نسبة الملاءة المالية)، إذا علمت بأن أقل نسبة مقبول من قبل مصرف البحرين المركزي هي 12.5%.</a:t>
            </a:r>
          </a:p>
        </p:txBody>
      </p:sp>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142940" y="3103438"/>
            <a:ext cx="4049314" cy="3087508"/>
          </a:xfrm>
          <a:prstGeom prst="rect">
            <a:avLst/>
          </a:prstGeom>
          <a:ln>
            <a:noFill/>
          </a:ln>
          <a:effectLst>
            <a:outerShdw blurRad="292100" dist="139700" dir="2700000" algn="tl" rotWithShape="0">
              <a:srgbClr val="333333">
                <a:alpha val="65000"/>
              </a:srgbClr>
            </a:outerShdw>
          </a:effectLst>
        </p:spPr>
      </p:pic>
      <p:sp>
        <p:nvSpPr>
          <p:cNvPr id="36" name="Rectangle 35"/>
          <p:cNvSpPr/>
          <p:nvPr/>
        </p:nvSpPr>
        <p:spPr>
          <a:xfrm>
            <a:off x="5478079" y="4986627"/>
            <a:ext cx="3143381"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رأس المــــــــــــــــــــال</a:t>
            </a:r>
            <a:endParaRPr lang="en-US" b="1" u="sng" dirty="0">
              <a:latin typeface="Sakkal Majalla" panose="02000000000000000000" pitchFamily="2" charset="-78"/>
              <a:cs typeface="Sakkal Majalla" panose="02000000000000000000" pitchFamily="2" charset="-78"/>
            </a:endParaRPr>
          </a:p>
        </p:txBody>
      </p:sp>
      <p:sp>
        <p:nvSpPr>
          <p:cNvPr id="37" name="Rectangle 36"/>
          <p:cNvSpPr/>
          <p:nvPr/>
        </p:nvSpPr>
        <p:spPr>
          <a:xfrm>
            <a:off x="5214766" y="5283029"/>
            <a:ext cx="3670008" cy="369332"/>
          </a:xfrm>
          <a:prstGeom prst="rect">
            <a:avLst/>
          </a:prstGeom>
        </p:spPr>
        <p:txBody>
          <a:bodyPr wrap="square">
            <a:spAutoFit/>
          </a:bodyPr>
          <a:lstStyle/>
          <a:p>
            <a:pPr lvl="0" algn="just" rtl="1">
              <a:buClr>
                <a:srgbClr val="FF0000"/>
              </a:buClr>
            </a:pPr>
            <a:r>
              <a:rPr lang="ar-BH" b="1" dirty="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الأصول المرجحة بالمخاطر</a:t>
            </a:r>
            <a:endParaRPr lang="en-US" b="1" dirty="0">
              <a:latin typeface="Sakkal Majalla" panose="02000000000000000000" pitchFamily="2" charset="-78"/>
              <a:cs typeface="Sakkal Majalla" panose="02000000000000000000" pitchFamily="2" charset="-78"/>
            </a:endParaRPr>
          </a:p>
        </p:txBody>
      </p:sp>
      <p:sp>
        <p:nvSpPr>
          <p:cNvPr id="38" name="Rectangle 37"/>
          <p:cNvSpPr/>
          <p:nvPr/>
        </p:nvSpPr>
        <p:spPr>
          <a:xfrm>
            <a:off x="5556774" y="4973942"/>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85.54</a:t>
            </a:r>
            <a:endParaRPr lang="en-US" b="1" u="sng" dirty="0">
              <a:latin typeface="Sakkal Majalla" panose="02000000000000000000" pitchFamily="2" charset="-78"/>
              <a:cs typeface="Sakkal Majalla" panose="02000000000000000000" pitchFamily="2" charset="-78"/>
            </a:endParaRPr>
          </a:p>
        </p:txBody>
      </p:sp>
      <p:cxnSp>
        <p:nvCxnSpPr>
          <p:cNvPr id="39" name="Straight Arrow Connector 38"/>
          <p:cNvCxnSpPr/>
          <p:nvPr/>
        </p:nvCxnSpPr>
        <p:spPr>
          <a:xfrm flipH="1" flipV="1">
            <a:off x="1219201" y="3626017"/>
            <a:ext cx="4648200" cy="1457921"/>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105090" y="5538625"/>
            <a:ext cx="3762311" cy="396017"/>
          </a:xfrm>
          <a:prstGeom prst="straightConnector1">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60202" y="5752262"/>
            <a:ext cx="4175936" cy="646331"/>
          </a:xfrm>
          <a:prstGeom prst="rect">
            <a:avLst/>
          </a:prstGeom>
          <a:solidFill>
            <a:srgbClr val="0070C0"/>
          </a:solidFill>
        </p:spPr>
        <p:txBody>
          <a:bodyPr wrap="square">
            <a:spAutoFit/>
          </a:bodyPr>
          <a:lstStyle/>
          <a:p>
            <a:pPr lvl="0" algn="justLow" rtl="1">
              <a:buClr>
                <a:srgbClr val="FF0000"/>
              </a:buClr>
            </a:pPr>
            <a:r>
              <a:rPr lang="ar-BH" b="1" dirty="0" smtClean="0">
                <a:solidFill>
                  <a:schemeClr val="bg1"/>
                </a:solidFill>
                <a:latin typeface="Sakkal Majalla" panose="02000000000000000000" pitchFamily="2" charset="-78"/>
                <a:cs typeface="Sakkal Majalla" panose="02000000000000000000" pitchFamily="2" charset="-78"/>
              </a:rPr>
              <a:t>نسبة البنك مقبول طالما أنها أكبر من النسبة التي حددها  مصرف البحرين المركزي وهي 12.5%.</a:t>
            </a:r>
          </a:p>
        </p:txBody>
      </p:sp>
    </p:spTree>
    <p:extLst>
      <p:ext uri="{BB962C8B-B14F-4D97-AF65-F5344CB8AC3E}">
        <p14:creationId xmlns:p14="http://schemas.microsoft.com/office/powerpoint/2010/main" val="304208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27"/>
                                        </p:tgtEl>
                                        <p:attrNameLst>
                                          <p:attrName>style.visibility</p:attrName>
                                        </p:attrNameLst>
                                      </p:cBhvr>
                                      <p:to>
                                        <p:strVal val="visible"/>
                                      </p:to>
                                    </p:set>
                                    <p:anim by="(-#ppt_w*2)" calcmode="lin" valueType="num">
                                      <p:cBhvr rctx="PPT">
                                        <p:cTn id="50" dur="500" autoRev="1" fill="hold">
                                          <p:stCondLst>
                                            <p:cond delay="0"/>
                                          </p:stCondLst>
                                        </p:cTn>
                                        <p:tgtEl>
                                          <p:spTgt spid="27"/>
                                        </p:tgtEl>
                                        <p:attrNameLst>
                                          <p:attrName>ppt_w</p:attrName>
                                        </p:attrNameLst>
                                      </p:cBhvr>
                                    </p:anim>
                                    <p:anim by="(#ppt_w*0.50)" calcmode="lin" valueType="num">
                                      <p:cBhvr>
                                        <p:cTn id="51" dur="500" decel="50000" autoRev="1" fill="hold">
                                          <p:stCondLst>
                                            <p:cond delay="0"/>
                                          </p:stCondLst>
                                        </p:cTn>
                                        <p:tgtEl>
                                          <p:spTgt spid="27"/>
                                        </p:tgtEl>
                                        <p:attrNameLst>
                                          <p:attrName>ppt_x</p:attrName>
                                        </p:attrNameLst>
                                      </p:cBhvr>
                                    </p:anim>
                                    <p:anim from="(-#ppt_h/2)" to="(#ppt_y)" calcmode="lin" valueType="num">
                                      <p:cBhvr>
                                        <p:cTn id="52" dur="1000" fill="hold">
                                          <p:stCondLst>
                                            <p:cond delay="0"/>
                                          </p:stCondLst>
                                        </p:cTn>
                                        <p:tgtEl>
                                          <p:spTgt spid="27"/>
                                        </p:tgtEl>
                                        <p:attrNameLst>
                                          <p:attrName>ppt_y</p:attrName>
                                        </p:attrNameLst>
                                      </p:cBhvr>
                                    </p:anim>
                                    <p:animRot by="21600000">
                                      <p:cBhvr>
                                        <p:cTn id="53" dur="1000" fill="hold">
                                          <p:stCondLst>
                                            <p:cond delay="0"/>
                                          </p:stCondLst>
                                        </p:cTn>
                                        <p:tgtEl>
                                          <p:spTgt spid="27"/>
                                        </p:tgtEl>
                                        <p:attrNameLst>
                                          <p:attrName>r</p:attrName>
                                        </p:attrNameLst>
                                      </p:cBhvr>
                                    </p:animRot>
                                  </p:childTnLst>
                                  <p:subTnLst>
                                    <p:audio>
                                      <p:cMediaNode>
                                        <p:cTn display="0" masterRel="sameClick">
                                          <p:stCondLst>
                                            <p:cond evt="begin" delay="0">
                                              <p:tn val="48"/>
                                            </p:cond>
                                          </p:stCondLst>
                                          <p:endCondLst>
                                            <p:cond evt="onStopAudio" delay="0">
                                              <p:tgtEl>
                                                <p:sldTgt/>
                                              </p:tgtEl>
                                            </p:cond>
                                          </p:endCondLst>
                                        </p:cTn>
                                        <p:tgtEl>
                                          <p:sndTgt r:embed="rId4" name="type.wav"/>
                                        </p:tgtEl>
                                      </p:cMediaNode>
                                    </p:audio>
                                  </p:subTnLst>
                                </p:cTn>
                              </p:par>
                            </p:childTnLst>
                          </p:cTn>
                        </p:par>
                      </p:childTnLst>
                    </p:cTn>
                  </p:par>
                  <p:par>
                    <p:cTn id="54" fill="hold">
                      <p:stCondLst>
                        <p:cond delay="indefinite"/>
                      </p:stCondLst>
                      <p:childTnLst>
                        <p:par>
                          <p:cTn id="55" fill="hold">
                            <p:stCondLst>
                              <p:cond delay="0"/>
                            </p:stCondLst>
                            <p:childTnLst>
                              <p:par>
                                <p:cTn id="56" presetID="56" presetClass="entr" presetSubtype="0" fill="hold" grpId="0" nodeType="clickEffect">
                                  <p:stCondLst>
                                    <p:cond delay="0"/>
                                  </p:stCondLst>
                                  <p:iterate type="lt">
                                    <p:tmPct val="10000"/>
                                  </p:iterate>
                                  <p:childTnLst>
                                    <p:set>
                                      <p:cBhvr>
                                        <p:cTn id="57" dur="1" fill="hold">
                                          <p:stCondLst>
                                            <p:cond delay="0"/>
                                          </p:stCondLst>
                                        </p:cTn>
                                        <p:tgtEl>
                                          <p:spTgt spid="28"/>
                                        </p:tgtEl>
                                        <p:attrNameLst>
                                          <p:attrName>style.visibility</p:attrName>
                                        </p:attrNameLst>
                                      </p:cBhvr>
                                      <p:to>
                                        <p:strVal val="visible"/>
                                      </p:to>
                                    </p:set>
                                    <p:anim by="(-#ppt_w*2)" calcmode="lin" valueType="num">
                                      <p:cBhvr rctx="PPT">
                                        <p:cTn id="58" dur="500" autoRev="1" fill="hold">
                                          <p:stCondLst>
                                            <p:cond delay="0"/>
                                          </p:stCondLst>
                                        </p:cTn>
                                        <p:tgtEl>
                                          <p:spTgt spid="28"/>
                                        </p:tgtEl>
                                        <p:attrNameLst>
                                          <p:attrName>ppt_w</p:attrName>
                                        </p:attrNameLst>
                                      </p:cBhvr>
                                    </p:anim>
                                    <p:anim by="(#ppt_w*0.50)" calcmode="lin" valueType="num">
                                      <p:cBhvr>
                                        <p:cTn id="59" dur="500" decel="50000" autoRev="1" fill="hold">
                                          <p:stCondLst>
                                            <p:cond delay="0"/>
                                          </p:stCondLst>
                                        </p:cTn>
                                        <p:tgtEl>
                                          <p:spTgt spid="28"/>
                                        </p:tgtEl>
                                        <p:attrNameLst>
                                          <p:attrName>ppt_x</p:attrName>
                                        </p:attrNameLst>
                                      </p:cBhvr>
                                    </p:anim>
                                    <p:anim from="(-#ppt_h/2)" to="(#ppt_y)" calcmode="lin" valueType="num">
                                      <p:cBhvr>
                                        <p:cTn id="60" dur="1000" fill="hold">
                                          <p:stCondLst>
                                            <p:cond delay="0"/>
                                          </p:stCondLst>
                                        </p:cTn>
                                        <p:tgtEl>
                                          <p:spTgt spid="28"/>
                                        </p:tgtEl>
                                        <p:attrNameLst>
                                          <p:attrName>ppt_y</p:attrName>
                                        </p:attrNameLst>
                                      </p:cBhvr>
                                    </p:anim>
                                    <p:animRot by="21600000">
                                      <p:cBhvr>
                                        <p:cTn id="61" dur="1000" fill="hold">
                                          <p:stCondLst>
                                            <p:cond delay="0"/>
                                          </p:stCondLst>
                                        </p:cTn>
                                        <p:tgtEl>
                                          <p:spTgt spid="28"/>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4" name="type.wav"/>
                                        </p:tgtEl>
                                      </p:cMediaNode>
                                    </p:audio>
                                  </p:sub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80">
                                          <p:stCondLst>
                                            <p:cond delay="0"/>
                                          </p:stCondLst>
                                        </p:cTn>
                                        <p:tgtEl>
                                          <p:spTgt spid="18"/>
                                        </p:tgtEl>
                                      </p:cBhvr>
                                    </p:animEffect>
                                    <p:anim calcmode="lin" valueType="num">
                                      <p:cBhvr>
                                        <p:cTn id="6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2" dur="26">
                                          <p:stCondLst>
                                            <p:cond delay="650"/>
                                          </p:stCondLst>
                                        </p:cTn>
                                        <p:tgtEl>
                                          <p:spTgt spid="18"/>
                                        </p:tgtEl>
                                      </p:cBhvr>
                                      <p:to x="100000" y="60000"/>
                                    </p:animScale>
                                    <p:animScale>
                                      <p:cBhvr>
                                        <p:cTn id="73" dur="166" decel="50000">
                                          <p:stCondLst>
                                            <p:cond delay="676"/>
                                          </p:stCondLst>
                                        </p:cTn>
                                        <p:tgtEl>
                                          <p:spTgt spid="18"/>
                                        </p:tgtEl>
                                      </p:cBhvr>
                                      <p:to x="100000" y="100000"/>
                                    </p:animScale>
                                    <p:animScale>
                                      <p:cBhvr>
                                        <p:cTn id="74" dur="26">
                                          <p:stCondLst>
                                            <p:cond delay="1312"/>
                                          </p:stCondLst>
                                        </p:cTn>
                                        <p:tgtEl>
                                          <p:spTgt spid="18"/>
                                        </p:tgtEl>
                                      </p:cBhvr>
                                      <p:to x="100000" y="80000"/>
                                    </p:animScale>
                                    <p:animScale>
                                      <p:cBhvr>
                                        <p:cTn id="75" dur="166" decel="50000">
                                          <p:stCondLst>
                                            <p:cond delay="1338"/>
                                          </p:stCondLst>
                                        </p:cTn>
                                        <p:tgtEl>
                                          <p:spTgt spid="18"/>
                                        </p:tgtEl>
                                      </p:cBhvr>
                                      <p:to x="100000" y="100000"/>
                                    </p:animScale>
                                    <p:animScale>
                                      <p:cBhvr>
                                        <p:cTn id="76" dur="26">
                                          <p:stCondLst>
                                            <p:cond delay="1642"/>
                                          </p:stCondLst>
                                        </p:cTn>
                                        <p:tgtEl>
                                          <p:spTgt spid="18"/>
                                        </p:tgtEl>
                                      </p:cBhvr>
                                      <p:to x="100000" y="90000"/>
                                    </p:animScale>
                                    <p:animScale>
                                      <p:cBhvr>
                                        <p:cTn id="77" dur="166" decel="50000">
                                          <p:stCondLst>
                                            <p:cond delay="1668"/>
                                          </p:stCondLst>
                                        </p:cTn>
                                        <p:tgtEl>
                                          <p:spTgt spid="18"/>
                                        </p:tgtEl>
                                      </p:cBhvr>
                                      <p:to x="100000" y="100000"/>
                                    </p:animScale>
                                    <p:animScale>
                                      <p:cBhvr>
                                        <p:cTn id="78" dur="26">
                                          <p:stCondLst>
                                            <p:cond delay="1808"/>
                                          </p:stCondLst>
                                        </p:cTn>
                                        <p:tgtEl>
                                          <p:spTgt spid="18"/>
                                        </p:tgtEl>
                                      </p:cBhvr>
                                      <p:to x="100000" y="95000"/>
                                    </p:animScale>
                                    <p:animScale>
                                      <p:cBhvr>
                                        <p:cTn id="79" dur="166" decel="50000">
                                          <p:stCondLst>
                                            <p:cond delay="1834"/>
                                          </p:stCondLst>
                                        </p:cTn>
                                        <p:tgtEl>
                                          <p:spTgt spid="18"/>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34"/>
                                        </p:tgtEl>
                                        <p:attrNameLst>
                                          <p:attrName>style.visibility</p:attrName>
                                        </p:attrNameLst>
                                      </p:cBhvr>
                                      <p:to>
                                        <p:strVal val="visible"/>
                                      </p:to>
                                    </p:set>
                                    <p:anim by="(-#ppt_w*2)" calcmode="lin" valueType="num">
                                      <p:cBhvr rctx="PPT">
                                        <p:cTn id="84" dur="500" autoRev="1" fill="hold">
                                          <p:stCondLst>
                                            <p:cond delay="0"/>
                                          </p:stCondLst>
                                        </p:cTn>
                                        <p:tgtEl>
                                          <p:spTgt spid="34"/>
                                        </p:tgtEl>
                                        <p:attrNameLst>
                                          <p:attrName>ppt_w</p:attrName>
                                        </p:attrNameLst>
                                      </p:cBhvr>
                                    </p:anim>
                                    <p:anim by="(#ppt_w*0.50)" calcmode="lin" valueType="num">
                                      <p:cBhvr>
                                        <p:cTn id="85" dur="500" decel="50000" autoRev="1" fill="hold">
                                          <p:stCondLst>
                                            <p:cond delay="0"/>
                                          </p:stCondLst>
                                        </p:cTn>
                                        <p:tgtEl>
                                          <p:spTgt spid="34"/>
                                        </p:tgtEl>
                                        <p:attrNameLst>
                                          <p:attrName>ppt_x</p:attrName>
                                        </p:attrNameLst>
                                      </p:cBhvr>
                                    </p:anim>
                                    <p:anim from="(-#ppt_h/2)" to="(#ppt_y)" calcmode="lin" valueType="num">
                                      <p:cBhvr>
                                        <p:cTn id="86" dur="1000" fill="hold">
                                          <p:stCondLst>
                                            <p:cond delay="0"/>
                                          </p:stCondLst>
                                        </p:cTn>
                                        <p:tgtEl>
                                          <p:spTgt spid="34"/>
                                        </p:tgtEl>
                                        <p:attrNameLst>
                                          <p:attrName>ppt_y</p:attrName>
                                        </p:attrNameLst>
                                      </p:cBhvr>
                                    </p:anim>
                                    <p:animRot by="21600000">
                                      <p:cBhvr>
                                        <p:cTn id="87" dur="1000" fill="hold">
                                          <p:stCondLst>
                                            <p:cond delay="0"/>
                                          </p:stCondLst>
                                        </p:cTn>
                                        <p:tgtEl>
                                          <p:spTgt spid="34"/>
                                        </p:tgtEl>
                                        <p:attrNameLst>
                                          <p:attrName>r</p:attrName>
                                        </p:attrNameLst>
                                      </p:cBhvr>
                                    </p:animRot>
                                  </p:childTnLst>
                                  <p:subTnLst>
                                    <p:audio>
                                      <p:cMediaNode>
                                        <p:cTn display="0" masterRel="sameClick">
                                          <p:stCondLst>
                                            <p:cond evt="begin" delay="0">
                                              <p:tn val="82"/>
                                            </p:cond>
                                          </p:stCondLst>
                                          <p:endCondLst>
                                            <p:cond evt="onStopAudio" delay="0">
                                              <p:tgtEl>
                                                <p:sldTgt/>
                                              </p:tgtEl>
                                            </p:cond>
                                          </p:endCondLst>
                                        </p:cTn>
                                        <p:tgtEl>
                                          <p:sndTgt r:embed="rId4" name="type.wav"/>
                                        </p:tgtEl>
                                      </p:cMediaNode>
                                    </p:audio>
                                  </p:sub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p:cTn id="92" dur="500" fill="hold"/>
                                        <p:tgtEl>
                                          <p:spTgt spid="7"/>
                                        </p:tgtEl>
                                        <p:attrNameLst>
                                          <p:attrName>ppt_w</p:attrName>
                                        </p:attrNameLst>
                                      </p:cBhvr>
                                      <p:tavLst>
                                        <p:tav tm="0">
                                          <p:val>
                                            <p:fltVal val="0"/>
                                          </p:val>
                                        </p:tav>
                                        <p:tav tm="100000">
                                          <p:val>
                                            <p:strVal val="#ppt_w"/>
                                          </p:val>
                                        </p:tav>
                                      </p:tavLst>
                                    </p:anim>
                                    <p:anim calcmode="lin" valueType="num">
                                      <p:cBhvr>
                                        <p:cTn id="93" dur="500" fill="hold"/>
                                        <p:tgtEl>
                                          <p:spTgt spid="7"/>
                                        </p:tgtEl>
                                        <p:attrNameLst>
                                          <p:attrName>ppt_h</p:attrName>
                                        </p:attrNameLst>
                                      </p:cBhvr>
                                      <p:tavLst>
                                        <p:tav tm="0">
                                          <p:val>
                                            <p:fltVal val="0"/>
                                          </p:val>
                                        </p:tav>
                                        <p:tav tm="100000">
                                          <p:val>
                                            <p:strVal val="#ppt_h"/>
                                          </p:val>
                                        </p:tav>
                                      </p:tavLst>
                                    </p:anim>
                                    <p:animEffect transition="in" filter="fade">
                                      <p:cBhvr>
                                        <p:cTn id="94" dur="500"/>
                                        <p:tgtEl>
                                          <p:spTgt spid="7"/>
                                        </p:tgtEl>
                                      </p:cBhvr>
                                    </p:animEffect>
                                  </p:childTnLst>
                                </p:cTn>
                              </p:par>
                            </p:childTnLst>
                          </p:cTn>
                        </p:par>
                      </p:childTnLst>
                    </p:cTn>
                  </p:par>
                  <p:par>
                    <p:cTn id="95" fill="hold">
                      <p:stCondLst>
                        <p:cond delay="indefinite"/>
                      </p:stCondLst>
                      <p:childTnLst>
                        <p:par>
                          <p:cTn id="96" fill="hold">
                            <p:stCondLst>
                              <p:cond delay="0"/>
                            </p:stCondLst>
                            <p:childTnLst>
                              <p:par>
                                <p:cTn id="97" presetID="56" presetClass="entr" presetSubtype="0" fill="hold" grpId="0" nodeType="clickEffect">
                                  <p:stCondLst>
                                    <p:cond delay="0"/>
                                  </p:stCondLst>
                                  <p:iterate type="lt">
                                    <p:tmPct val="10000"/>
                                  </p:iterate>
                                  <p:childTnLst>
                                    <p:set>
                                      <p:cBhvr>
                                        <p:cTn id="98" dur="1" fill="hold">
                                          <p:stCondLst>
                                            <p:cond delay="0"/>
                                          </p:stCondLst>
                                        </p:cTn>
                                        <p:tgtEl>
                                          <p:spTgt spid="36"/>
                                        </p:tgtEl>
                                        <p:attrNameLst>
                                          <p:attrName>style.visibility</p:attrName>
                                        </p:attrNameLst>
                                      </p:cBhvr>
                                      <p:to>
                                        <p:strVal val="visible"/>
                                      </p:to>
                                    </p:set>
                                    <p:anim by="(-#ppt_w*2)" calcmode="lin" valueType="num">
                                      <p:cBhvr rctx="PPT">
                                        <p:cTn id="99" dur="500" autoRev="1" fill="hold">
                                          <p:stCondLst>
                                            <p:cond delay="0"/>
                                          </p:stCondLst>
                                        </p:cTn>
                                        <p:tgtEl>
                                          <p:spTgt spid="36"/>
                                        </p:tgtEl>
                                        <p:attrNameLst>
                                          <p:attrName>ppt_w</p:attrName>
                                        </p:attrNameLst>
                                      </p:cBhvr>
                                    </p:anim>
                                    <p:anim by="(#ppt_w*0.50)" calcmode="lin" valueType="num">
                                      <p:cBhvr>
                                        <p:cTn id="100" dur="500" decel="50000" autoRev="1" fill="hold">
                                          <p:stCondLst>
                                            <p:cond delay="0"/>
                                          </p:stCondLst>
                                        </p:cTn>
                                        <p:tgtEl>
                                          <p:spTgt spid="36"/>
                                        </p:tgtEl>
                                        <p:attrNameLst>
                                          <p:attrName>ppt_x</p:attrName>
                                        </p:attrNameLst>
                                      </p:cBhvr>
                                    </p:anim>
                                    <p:anim from="(-#ppt_h/2)" to="(#ppt_y)" calcmode="lin" valueType="num">
                                      <p:cBhvr>
                                        <p:cTn id="101" dur="1000" fill="hold">
                                          <p:stCondLst>
                                            <p:cond delay="0"/>
                                          </p:stCondLst>
                                        </p:cTn>
                                        <p:tgtEl>
                                          <p:spTgt spid="36"/>
                                        </p:tgtEl>
                                        <p:attrNameLst>
                                          <p:attrName>ppt_y</p:attrName>
                                        </p:attrNameLst>
                                      </p:cBhvr>
                                    </p:anim>
                                    <p:animRot by="21600000">
                                      <p:cBhvr>
                                        <p:cTn id="102" dur="1000" fill="hold">
                                          <p:stCondLst>
                                            <p:cond delay="0"/>
                                          </p:stCondLst>
                                        </p:cTn>
                                        <p:tgtEl>
                                          <p:spTgt spid="36"/>
                                        </p:tgtEl>
                                        <p:attrNameLst>
                                          <p:attrName>r</p:attrName>
                                        </p:attrNameLst>
                                      </p:cBhvr>
                                    </p:animRot>
                                  </p:childTnLst>
                                  <p:subTnLst>
                                    <p:audio>
                                      <p:cMediaNode>
                                        <p:cTn display="0" masterRel="sameClick">
                                          <p:stCondLst>
                                            <p:cond evt="begin" delay="0">
                                              <p:tn val="97"/>
                                            </p:cond>
                                          </p:stCondLst>
                                          <p:endCondLst>
                                            <p:cond evt="onStopAudio" delay="0">
                                              <p:tgtEl>
                                                <p:sldTgt/>
                                              </p:tgtEl>
                                            </p:cond>
                                          </p:endCondLst>
                                        </p:cTn>
                                        <p:tgtEl>
                                          <p:sndTgt r:embed="rId4" name="type.wav"/>
                                        </p:tgtEl>
                                      </p:cMediaNode>
                                    </p:audio>
                                  </p:subTnLst>
                                </p:cTn>
                              </p:par>
                            </p:childTnLst>
                          </p:cTn>
                        </p:par>
                      </p:childTnLst>
                    </p:cTn>
                  </p:par>
                  <p:par>
                    <p:cTn id="103" fill="hold">
                      <p:stCondLst>
                        <p:cond delay="indefinite"/>
                      </p:stCondLst>
                      <p:childTnLst>
                        <p:par>
                          <p:cTn id="104" fill="hold">
                            <p:stCondLst>
                              <p:cond delay="0"/>
                            </p:stCondLst>
                            <p:childTnLst>
                              <p:par>
                                <p:cTn id="105" presetID="56" presetClass="entr" presetSubtype="0" fill="hold" grpId="0" nodeType="clickEffect">
                                  <p:stCondLst>
                                    <p:cond delay="0"/>
                                  </p:stCondLst>
                                  <p:iterate type="lt">
                                    <p:tmPct val="10000"/>
                                  </p:iterate>
                                  <p:childTnLst>
                                    <p:set>
                                      <p:cBhvr>
                                        <p:cTn id="106" dur="1" fill="hold">
                                          <p:stCondLst>
                                            <p:cond delay="0"/>
                                          </p:stCondLst>
                                        </p:cTn>
                                        <p:tgtEl>
                                          <p:spTgt spid="37"/>
                                        </p:tgtEl>
                                        <p:attrNameLst>
                                          <p:attrName>style.visibility</p:attrName>
                                        </p:attrNameLst>
                                      </p:cBhvr>
                                      <p:to>
                                        <p:strVal val="visible"/>
                                      </p:to>
                                    </p:set>
                                    <p:anim by="(-#ppt_w*2)" calcmode="lin" valueType="num">
                                      <p:cBhvr rctx="PPT">
                                        <p:cTn id="107" dur="500" autoRev="1" fill="hold">
                                          <p:stCondLst>
                                            <p:cond delay="0"/>
                                          </p:stCondLst>
                                        </p:cTn>
                                        <p:tgtEl>
                                          <p:spTgt spid="37"/>
                                        </p:tgtEl>
                                        <p:attrNameLst>
                                          <p:attrName>ppt_w</p:attrName>
                                        </p:attrNameLst>
                                      </p:cBhvr>
                                    </p:anim>
                                    <p:anim by="(#ppt_w*0.50)" calcmode="lin" valueType="num">
                                      <p:cBhvr>
                                        <p:cTn id="108" dur="500" decel="50000" autoRev="1" fill="hold">
                                          <p:stCondLst>
                                            <p:cond delay="0"/>
                                          </p:stCondLst>
                                        </p:cTn>
                                        <p:tgtEl>
                                          <p:spTgt spid="37"/>
                                        </p:tgtEl>
                                        <p:attrNameLst>
                                          <p:attrName>ppt_x</p:attrName>
                                        </p:attrNameLst>
                                      </p:cBhvr>
                                    </p:anim>
                                    <p:anim from="(-#ppt_h/2)" to="(#ppt_y)" calcmode="lin" valueType="num">
                                      <p:cBhvr>
                                        <p:cTn id="109" dur="1000" fill="hold">
                                          <p:stCondLst>
                                            <p:cond delay="0"/>
                                          </p:stCondLst>
                                        </p:cTn>
                                        <p:tgtEl>
                                          <p:spTgt spid="37"/>
                                        </p:tgtEl>
                                        <p:attrNameLst>
                                          <p:attrName>ppt_y</p:attrName>
                                        </p:attrNameLst>
                                      </p:cBhvr>
                                    </p:anim>
                                    <p:animRot by="21600000">
                                      <p:cBhvr>
                                        <p:cTn id="110" dur="1000" fill="hold">
                                          <p:stCondLst>
                                            <p:cond delay="0"/>
                                          </p:stCondLst>
                                        </p:cTn>
                                        <p:tgtEl>
                                          <p:spTgt spid="37"/>
                                        </p:tgtEl>
                                        <p:attrNameLst>
                                          <p:attrName>r</p:attrName>
                                        </p:attrNameLst>
                                      </p:cBhvr>
                                    </p:animRot>
                                  </p:childTnLst>
                                  <p:subTnLst>
                                    <p:audio>
                                      <p:cMediaNode>
                                        <p:cTn display="0" masterRel="sameClick">
                                          <p:stCondLst>
                                            <p:cond evt="begin" delay="0">
                                              <p:tn val="105"/>
                                            </p:cond>
                                          </p:stCondLst>
                                          <p:endCondLst>
                                            <p:cond evt="onStopAudio" delay="0">
                                              <p:tgtEl>
                                                <p:sldTgt/>
                                              </p:tgtEl>
                                            </p:cond>
                                          </p:endCondLst>
                                        </p:cTn>
                                        <p:tgtEl>
                                          <p:sndTgt r:embed="rId4" name="type.wav"/>
                                        </p:tgtEl>
                                      </p:cMediaNode>
                                    </p:audio>
                                  </p:subTnLst>
                                </p:cTn>
                              </p:par>
                            </p:childTnLst>
                          </p:cTn>
                        </p:par>
                      </p:childTnLst>
                    </p:cTn>
                  </p:par>
                  <p:par>
                    <p:cTn id="111" fill="hold">
                      <p:stCondLst>
                        <p:cond delay="indefinite"/>
                      </p:stCondLst>
                      <p:childTnLst>
                        <p:par>
                          <p:cTn id="112" fill="hold">
                            <p:stCondLst>
                              <p:cond delay="0"/>
                            </p:stCondLst>
                            <p:childTnLst>
                              <p:par>
                                <p:cTn id="113" presetID="56" presetClass="entr" presetSubtype="0" fill="hold" grpId="0" nodeType="clickEffect">
                                  <p:stCondLst>
                                    <p:cond delay="0"/>
                                  </p:stCondLst>
                                  <p:iterate type="lt">
                                    <p:tmPct val="10000"/>
                                  </p:iterate>
                                  <p:childTnLst>
                                    <p:set>
                                      <p:cBhvr>
                                        <p:cTn id="114" dur="1" fill="hold">
                                          <p:stCondLst>
                                            <p:cond delay="0"/>
                                          </p:stCondLst>
                                        </p:cTn>
                                        <p:tgtEl>
                                          <p:spTgt spid="38"/>
                                        </p:tgtEl>
                                        <p:attrNameLst>
                                          <p:attrName>style.visibility</p:attrName>
                                        </p:attrNameLst>
                                      </p:cBhvr>
                                      <p:to>
                                        <p:strVal val="visible"/>
                                      </p:to>
                                    </p:set>
                                    <p:anim by="(-#ppt_w*2)" calcmode="lin" valueType="num">
                                      <p:cBhvr rctx="PPT">
                                        <p:cTn id="115" dur="500" autoRev="1" fill="hold">
                                          <p:stCondLst>
                                            <p:cond delay="0"/>
                                          </p:stCondLst>
                                        </p:cTn>
                                        <p:tgtEl>
                                          <p:spTgt spid="38"/>
                                        </p:tgtEl>
                                        <p:attrNameLst>
                                          <p:attrName>ppt_w</p:attrName>
                                        </p:attrNameLst>
                                      </p:cBhvr>
                                    </p:anim>
                                    <p:anim by="(#ppt_w*0.50)" calcmode="lin" valueType="num">
                                      <p:cBhvr>
                                        <p:cTn id="116" dur="500" decel="50000" autoRev="1" fill="hold">
                                          <p:stCondLst>
                                            <p:cond delay="0"/>
                                          </p:stCondLst>
                                        </p:cTn>
                                        <p:tgtEl>
                                          <p:spTgt spid="38"/>
                                        </p:tgtEl>
                                        <p:attrNameLst>
                                          <p:attrName>ppt_x</p:attrName>
                                        </p:attrNameLst>
                                      </p:cBhvr>
                                    </p:anim>
                                    <p:anim from="(-#ppt_h/2)" to="(#ppt_y)" calcmode="lin" valueType="num">
                                      <p:cBhvr>
                                        <p:cTn id="117" dur="1000" fill="hold">
                                          <p:stCondLst>
                                            <p:cond delay="0"/>
                                          </p:stCondLst>
                                        </p:cTn>
                                        <p:tgtEl>
                                          <p:spTgt spid="38"/>
                                        </p:tgtEl>
                                        <p:attrNameLst>
                                          <p:attrName>ppt_y</p:attrName>
                                        </p:attrNameLst>
                                      </p:cBhvr>
                                    </p:anim>
                                    <p:animRot by="21600000">
                                      <p:cBhvr>
                                        <p:cTn id="118" dur="1000" fill="hold">
                                          <p:stCondLst>
                                            <p:cond delay="0"/>
                                          </p:stCondLst>
                                        </p:cTn>
                                        <p:tgtEl>
                                          <p:spTgt spid="38"/>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4" name="type.wav"/>
                                        </p:tgtEl>
                                      </p:cMediaNode>
                                    </p:audio>
                                  </p:sub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barn(inVertical)">
                                      <p:cBhvr>
                                        <p:cTn id="123" dur="500"/>
                                        <p:tgtEl>
                                          <p:spTgt spid="39"/>
                                        </p:tgtEl>
                                      </p:cBhvr>
                                    </p:animEffect>
                                  </p:childTnLst>
                                  <p:subTnLst>
                                    <p:audio>
                                      <p:cMediaNode>
                                        <p:cTn display="0" masterRel="sameClick">
                                          <p:stCondLst>
                                            <p:cond evt="begin" delay="0">
                                              <p:tn val="121"/>
                                            </p:cond>
                                          </p:stCondLst>
                                          <p:endCondLst>
                                            <p:cond evt="onStopAudio" delay="0">
                                              <p:tgtEl>
                                                <p:sldTgt/>
                                              </p:tgtEl>
                                            </p:cond>
                                          </p:endCondLst>
                                        </p:cTn>
                                        <p:tgtEl>
                                          <p:sndTgt r:embed="rId5" name="bomb.wav"/>
                                        </p:tgtEl>
                                      </p:cMediaNode>
                                    </p:audio>
                                  </p:subTnLst>
                                </p:cTn>
                              </p:par>
                            </p:childTnLst>
                          </p:cTn>
                        </p:par>
                      </p:childTnLst>
                    </p:cTn>
                  </p:par>
                  <p:par>
                    <p:cTn id="124" fill="hold">
                      <p:stCondLst>
                        <p:cond delay="indefinite"/>
                      </p:stCondLst>
                      <p:childTnLst>
                        <p:par>
                          <p:cTn id="125" fill="hold">
                            <p:stCondLst>
                              <p:cond delay="0"/>
                            </p:stCondLst>
                            <p:childTnLst>
                              <p:par>
                                <p:cTn id="126" presetID="56" presetClass="entr" presetSubtype="0" fill="hold" grpId="0" nodeType="clickEffect">
                                  <p:stCondLst>
                                    <p:cond delay="0"/>
                                  </p:stCondLst>
                                  <p:iterate type="lt">
                                    <p:tmPct val="10000"/>
                                  </p:iterate>
                                  <p:childTnLst>
                                    <p:set>
                                      <p:cBhvr>
                                        <p:cTn id="127" dur="1" fill="hold">
                                          <p:stCondLst>
                                            <p:cond delay="0"/>
                                          </p:stCondLst>
                                        </p:cTn>
                                        <p:tgtEl>
                                          <p:spTgt spid="32"/>
                                        </p:tgtEl>
                                        <p:attrNameLst>
                                          <p:attrName>style.visibility</p:attrName>
                                        </p:attrNameLst>
                                      </p:cBhvr>
                                      <p:to>
                                        <p:strVal val="visible"/>
                                      </p:to>
                                    </p:set>
                                    <p:anim by="(-#ppt_w*2)" calcmode="lin" valueType="num">
                                      <p:cBhvr rctx="PPT">
                                        <p:cTn id="128" dur="500" autoRev="1" fill="hold">
                                          <p:stCondLst>
                                            <p:cond delay="0"/>
                                          </p:stCondLst>
                                        </p:cTn>
                                        <p:tgtEl>
                                          <p:spTgt spid="32"/>
                                        </p:tgtEl>
                                        <p:attrNameLst>
                                          <p:attrName>ppt_w</p:attrName>
                                        </p:attrNameLst>
                                      </p:cBhvr>
                                    </p:anim>
                                    <p:anim by="(#ppt_w*0.50)" calcmode="lin" valueType="num">
                                      <p:cBhvr>
                                        <p:cTn id="129" dur="500" decel="50000" autoRev="1" fill="hold">
                                          <p:stCondLst>
                                            <p:cond delay="0"/>
                                          </p:stCondLst>
                                        </p:cTn>
                                        <p:tgtEl>
                                          <p:spTgt spid="32"/>
                                        </p:tgtEl>
                                        <p:attrNameLst>
                                          <p:attrName>ppt_x</p:attrName>
                                        </p:attrNameLst>
                                      </p:cBhvr>
                                    </p:anim>
                                    <p:anim from="(-#ppt_h/2)" to="(#ppt_y)" calcmode="lin" valueType="num">
                                      <p:cBhvr>
                                        <p:cTn id="130" dur="1000" fill="hold">
                                          <p:stCondLst>
                                            <p:cond delay="0"/>
                                          </p:stCondLst>
                                        </p:cTn>
                                        <p:tgtEl>
                                          <p:spTgt spid="32"/>
                                        </p:tgtEl>
                                        <p:attrNameLst>
                                          <p:attrName>ppt_y</p:attrName>
                                        </p:attrNameLst>
                                      </p:cBhvr>
                                    </p:anim>
                                    <p:animRot by="21600000">
                                      <p:cBhvr>
                                        <p:cTn id="131" dur="1000" fill="hold">
                                          <p:stCondLst>
                                            <p:cond delay="0"/>
                                          </p:stCondLst>
                                        </p:cTn>
                                        <p:tgtEl>
                                          <p:spTgt spid="32"/>
                                        </p:tgtEl>
                                        <p:attrNameLst>
                                          <p:attrName>r</p:attrName>
                                        </p:attrNameLst>
                                      </p:cBhvr>
                                    </p:animRot>
                                  </p:childTnLst>
                                  <p:subTnLst>
                                    <p:audio>
                                      <p:cMediaNode>
                                        <p:cTn display="0" masterRel="sameClick">
                                          <p:stCondLst>
                                            <p:cond evt="begin" delay="0">
                                              <p:tn val="126"/>
                                            </p:cond>
                                          </p:stCondLst>
                                          <p:endCondLst>
                                            <p:cond evt="onStopAudio" delay="0">
                                              <p:tgtEl>
                                                <p:sldTgt/>
                                              </p:tgtEl>
                                            </p:cond>
                                          </p:endCondLst>
                                        </p:cTn>
                                        <p:tgtEl>
                                          <p:sndTgt r:embed="rId4" name="type.wav"/>
                                        </p:tgtEl>
                                      </p:cMediaNode>
                                    </p:audio>
                                  </p:sub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barn(inVertical)">
                                      <p:cBhvr>
                                        <p:cTn id="136" dur="500"/>
                                        <p:tgtEl>
                                          <p:spTgt spid="40"/>
                                        </p:tgtEl>
                                      </p:cBhvr>
                                    </p:animEffect>
                                  </p:childTnLst>
                                  <p:subTnLst>
                                    <p:audio>
                                      <p:cMediaNode>
                                        <p:cTn display="0" masterRel="sameClick">
                                          <p:stCondLst>
                                            <p:cond evt="begin" delay="0">
                                              <p:tn val="134"/>
                                            </p:cond>
                                          </p:stCondLst>
                                          <p:endCondLst>
                                            <p:cond evt="onStopAudio" delay="0">
                                              <p:tgtEl>
                                                <p:sldTgt/>
                                              </p:tgtEl>
                                            </p:cond>
                                          </p:endCondLst>
                                        </p:cTn>
                                        <p:tgtEl>
                                          <p:sndTgt r:embed="rId5" name="bomb.wav"/>
                                        </p:tgtEl>
                                      </p:cMediaNode>
                                    </p:audio>
                                  </p:subTnLst>
                                </p:cTn>
                              </p:par>
                            </p:childTnLst>
                          </p:cTn>
                        </p:par>
                      </p:childTnLst>
                    </p:cTn>
                  </p:par>
                  <p:par>
                    <p:cTn id="137" fill="hold">
                      <p:stCondLst>
                        <p:cond delay="indefinite"/>
                      </p:stCondLst>
                      <p:childTnLst>
                        <p:par>
                          <p:cTn id="138" fill="hold">
                            <p:stCondLst>
                              <p:cond delay="0"/>
                            </p:stCondLst>
                            <p:childTnLst>
                              <p:par>
                                <p:cTn id="139" presetID="56" presetClass="entr" presetSubtype="0" fill="hold" grpId="0" nodeType="clickEffect">
                                  <p:stCondLst>
                                    <p:cond delay="0"/>
                                  </p:stCondLst>
                                  <p:iterate type="lt">
                                    <p:tmPct val="10000"/>
                                  </p:iterate>
                                  <p:childTnLst>
                                    <p:set>
                                      <p:cBhvr>
                                        <p:cTn id="140" dur="1" fill="hold">
                                          <p:stCondLst>
                                            <p:cond delay="0"/>
                                          </p:stCondLst>
                                        </p:cTn>
                                        <p:tgtEl>
                                          <p:spTgt spid="33"/>
                                        </p:tgtEl>
                                        <p:attrNameLst>
                                          <p:attrName>style.visibility</p:attrName>
                                        </p:attrNameLst>
                                      </p:cBhvr>
                                      <p:to>
                                        <p:strVal val="visible"/>
                                      </p:to>
                                    </p:set>
                                    <p:anim by="(-#ppt_w*2)" calcmode="lin" valueType="num">
                                      <p:cBhvr rctx="PPT">
                                        <p:cTn id="141" dur="500" autoRev="1" fill="hold">
                                          <p:stCondLst>
                                            <p:cond delay="0"/>
                                          </p:stCondLst>
                                        </p:cTn>
                                        <p:tgtEl>
                                          <p:spTgt spid="33"/>
                                        </p:tgtEl>
                                        <p:attrNameLst>
                                          <p:attrName>ppt_w</p:attrName>
                                        </p:attrNameLst>
                                      </p:cBhvr>
                                    </p:anim>
                                    <p:anim by="(#ppt_w*0.50)" calcmode="lin" valueType="num">
                                      <p:cBhvr>
                                        <p:cTn id="142" dur="500" decel="50000" autoRev="1" fill="hold">
                                          <p:stCondLst>
                                            <p:cond delay="0"/>
                                          </p:stCondLst>
                                        </p:cTn>
                                        <p:tgtEl>
                                          <p:spTgt spid="33"/>
                                        </p:tgtEl>
                                        <p:attrNameLst>
                                          <p:attrName>ppt_x</p:attrName>
                                        </p:attrNameLst>
                                      </p:cBhvr>
                                    </p:anim>
                                    <p:anim from="(-#ppt_h/2)" to="(#ppt_y)" calcmode="lin" valueType="num">
                                      <p:cBhvr>
                                        <p:cTn id="143" dur="1000" fill="hold">
                                          <p:stCondLst>
                                            <p:cond delay="0"/>
                                          </p:stCondLst>
                                        </p:cTn>
                                        <p:tgtEl>
                                          <p:spTgt spid="33"/>
                                        </p:tgtEl>
                                        <p:attrNameLst>
                                          <p:attrName>ppt_y</p:attrName>
                                        </p:attrNameLst>
                                      </p:cBhvr>
                                    </p:anim>
                                    <p:animRot by="21600000">
                                      <p:cBhvr>
                                        <p:cTn id="144" dur="1000" fill="hold">
                                          <p:stCondLst>
                                            <p:cond delay="0"/>
                                          </p:stCondLst>
                                        </p:cTn>
                                        <p:tgtEl>
                                          <p:spTgt spid="33"/>
                                        </p:tgtEl>
                                        <p:attrNameLst>
                                          <p:attrName>r</p:attrName>
                                        </p:attrNameLst>
                                      </p:cBhvr>
                                    </p:animRot>
                                  </p:childTnLst>
                                  <p:subTnLst>
                                    <p:audio>
                                      <p:cMediaNode>
                                        <p:cTn display="0" masterRel="sameClick">
                                          <p:stCondLst>
                                            <p:cond evt="begin" delay="0">
                                              <p:tn val="139"/>
                                            </p:cond>
                                          </p:stCondLst>
                                          <p:endCondLst>
                                            <p:cond evt="onStopAudio" delay="0">
                                              <p:tgtEl>
                                                <p:sldTgt/>
                                              </p:tgtEl>
                                            </p:cond>
                                          </p:endCondLst>
                                        </p:cTn>
                                        <p:tgtEl>
                                          <p:sndTgt r:embed="rId4" name="type.wav"/>
                                        </p:tgtEl>
                                      </p:cMediaNode>
                                    </p:audio>
                                  </p:sub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29"/>
                                        </p:tgtEl>
                                        <p:attrNameLst>
                                          <p:attrName>style.visibility</p:attrName>
                                        </p:attrNameLst>
                                      </p:cBhvr>
                                      <p:to>
                                        <p:strVal val="visible"/>
                                      </p:to>
                                    </p:set>
                                    <p:anim calcmode="lin" valueType="num">
                                      <p:cBhvr>
                                        <p:cTn id="149" dur="500" fill="hold"/>
                                        <p:tgtEl>
                                          <p:spTgt spid="29"/>
                                        </p:tgtEl>
                                        <p:attrNameLst>
                                          <p:attrName>ppt_w</p:attrName>
                                        </p:attrNameLst>
                                      </p:cBhvr>
                                      <p:tavLst>
                                        <p:tav tm="0">
                                          <p:val>
                                            <p:fltVal val="0"/>
                                          </p:val>
                                        </p:tav>
                                        <p:tav tm="100000">
                                          <p:val>
                                            <p:strVal val="#ppt_w"/>
                                          </p:val>
                                        </p:tav>
                                      </p:tavLst>
                                    </p:anim>
                                    <p:anim calcmode="lin" valueType="num">
                                      <p:cBhvr>
                                        <p:cTn id="150" dur="500" fill="hold"/>
                                        <p:tgtEl>
                                          <p:spTgt spid="29"/>
                                        </p:tgtEl>
                                        <p:attrNameLst>
                                          <p:attrName>ppt_h</p:attrName>
                                        </p:attrNameLst>
                                      </p:cBhvr>
                                      <p:tavLst>
                                        <p:tav tm="0">
                                          <p:val>
                                            <p:fltVal val="0"/>
                                          </p:val>
                                        </p:tav>
                                        <p:tav tm="100000">
                                          <p:val>
                                            <p:strVal val="#ppt_h"/>
                                          </p:val>
                                        </p:tav>
                                      </p:tavLst>
                                    </p:anim>
                                    <p:animEffect transition="in" filter="fade">
                                      <p:cBhvr>
                                        <p:cTn id="151" dur="500"/>
                                        <p:tgtEl>
                                          <p:spTgt spid="29"/>
                                        </p:tgtEl>
                                      </p:cBhvr>
                                    </p:animEffect>
                                  </p:childTnLst>
                                  <p:subTnLst>
                                    <p:audio>
                                      <p:cMediaNode>
                                        <p:cTn display="0" masterRel="sameClick">
                                          <p:stCondLst>
                                            <p:cond evt="begin" delay="0">
                                              <p:tn val="147"/>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18" grpId="0" animBg="1"/>
      <p:bldP spid="32" grpId="0"/>
      <p:bldP spid="33" grpId="0"/>
      <p:bldP spid="34" grpId="0"/>
      <p:bldP spid="36" grpId="0"/>
      <p:bldP spid="37" grpId="0"/>
      <p:bldP spid="38" grpId="0"/>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nual Input 19"/>
          <p:cNvSpPr/>
          <p:nvPr/>
        </p:nvSpPr>
        <p:spPr>
          <a:xfrm>
            <a:off x="6406670" y="1213171"/>
            <a:ext cx="2713821" cy="1031915"/>
          </a:xfrm>
          <a:prstGeom prst="flowChartManualInput">
            <a:avLst/>
          </a:prstGeom>
          <a:solidFill>
            <a:srgbClr val="FF99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ar-BH" sz="2400" b="1" dirty="0" smtClean="0">
                <a:solidFill>
                  <a:schemeClr val="bg1"/>
                </a:solidFill>
                <a:latin typeface="Sakkal Majalla" panose="02000000000000000000" pitchFamily="2" charset="-78"/>
                <a:cs typeface="Sakkal Majalla" panose="02000000000000000000" pitchFamily="2" charset="-78"/>
              </a:rPr>
              <a:t>مؤشرات السيولة</a:t>
            </a:r>
          </a:p>
          <a:p>
            <a:pPr algn="ctr" rtl="1"/>
            <a:r>
              <a:rPr lang="en-US" sz="2400" b="1" dirty="0" smtClean="0">
                <a:solidFill>
                  <a:schemeClr val="bg1"/>
                </a:solidFill>
                <a:latin typeface="Sakkal Majalla" panose="02000000000000000000" pitchFamily="2" charset="-78"/>
                <a:cs typeface="Sakkal Majalla" panose="02000000000000000000" pitchFamily="2" charset="-78"/>
              </a:rPr>
              <a:t>Liquidity Ratios</a:t>
            </a: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0383" y="-50555"/>
            <a:ext cx="1646183" cy="1268068"/>
          </a:xfrm>
          <a:prstGeom prst="rect">
            <a:avLst/>
          </a:prstGeom>
        </p:spPr>
      </p:pic>
      <p:sp>
        <p:nvSpPr>
          <p:cNvPr id="24" name="Rectangle 23"/>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Rectangle 25"/>
          <p:cNvSpPr/>
          <p:nvPr/>
        </p:nvSpPr>
        <p:spPr>
          <a:xfrm>
            <a:off x="359814" y="1543705"/>
            <a:ext cx="6040625" cy="646331"/>
          </a:xfrm>
          <a:prstGeom prst="rect">
            <a:avLst/>
          </a:prstGeom>
        </p:spPr>
        <p:txBody>
          <a:bodyPr wrap="square">
            <a:spAutoFit/>
          </a:bodyPr>
          <a:lstStyle/>
          <a:p>
            <a:pPr lvl="0" algn="just" rtl="1">
              <a:buClr>
                <a:srgbClr val="FF0000"/>
              </a:buClr>
            </a:pPr>
            <a:r>
              <a:rPr lang="ar-BH" b="1" dirty="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قدرة البنك على تحويل الأصول قصيرة الأجل إلى نقود لتغطية ودفع ديون والتزامات قصيرة الأجل .</a:t>
            </a:r>
            <a:endParaRPr lang="en-US" b="1" dirty="0">
              <a:latin typeface="Sakkal Majalla" panose="02000000000000000000" pitchFamily="2" charset="-78"/>
              <a:cs typeface="Sakkal Majalla" panose="02000000000000000000" pitchFamily="2" charset="-78"/>
            </a:endParaRPr>
          </a:p>
        </p:txBody>
      </p:sp>
      <p:sp>
        <p:nvSpPr>
          <p:cNvPr id="27" name="Rectangle 26"/>
          <p:cNvSpPr/>
          <p:nvPr/>
        </p:nvSpPr>
        <p:spPr>
          <a:xfrm>
            <a:off x="1025236" y="4129103"/>
            <a:ext cx="4709779"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صافي القروض </a:t>
            </a:r>
            <a:r>
              <a:rPr lang="en-US" b="1" u="sng" dirty="0" smtClean="0">
                <a:latin typeface="Sakkal Majalla" panose="02000000000000000000" pitchFamily="2" charset="-78"/>
                <a:cs typeface="Sakkal Majalla" panose="02000000000000000000" pitchFamily="2" charset="-78"/>
              </a:rPr>
              <a:t>Net Loans</a:t>
            </a:r>
            <a:endParaRPr lang="en-US" b="1" u="sng" dirty="0">
              <a:latin typeface="Sakkal Majalla" panose="02000000000000000000" pitchFamily="2" charset="-78"/>
              <a:cs typeface="Sakkal Majalla" panose="02000000000000000000" pitchFamily="2" charset="-78"/>
            </a:endParaRPr>
          </a:p>
        </p:txBody>
      </p:sp>
      <p:sp>
        <p:nvSpPr>
          <p:cNvPr id="28" name="Rectangle 27"/>
          <p:cNvSpPr/>
          <p:nvPr/>
        </p:nvSpPr>
        <p:spPr>
          <a:xfrm>
            <a:off x="1780325" y="4424376"/>
            <a:ext cx="4044727"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إجمالي الودائع </a:t>
            </a:r>
            <a:r>
              <a:rPr lang="en-US" b="1" dirty="0" smtClean="0">
                <a:latin typeface="Sakkal Majalla" panose="02000000000000000000" pitchFamily="2" charset="-78"/>
                <a:cs typeface="Sakkal Majalla" panose="02000000000000000000" pitchFamily="2" charset="-78"/>
              </a:rPr>
              <a:t>Total Deposits</a:t>
            </a:r>
            <a:endParaRPr lang="en-US" b="1" dirty="0">
              <a:latin typeface="Sakkal Majalla" panose="02000000000000000000" pitchFamily="2" charset="-78"/>
              <a:cs typeface="Sakkal Majalla" panose="02000000000000000000" pitchFamily="2" charset="-78"/>
            </a:endParaRPr>
          </a:p>
        </p:txBody>
      </p:sp>
      <p:sp>
        <p:nvSpPr>
          <p:cNvPr id="31" name="Rectangle 30"/>
          <p:cNvSpPr/>
          <p:nvPr/>
        </p:nvSpPr>
        <p:spPr>
          <a:xfrm>
            <a:off x="2438400" y="2391369"/>
            <a:ext cx="6246491" cy="369332"/>
          </a:xfrm>
          <a:prstGeom prst="rect">
            <a:avLst/>
          </a:prstGeom>
        </p:spPr>
        <p:txBody>
          <a:bodyPr wrap="square">
            <a:spAutoFit/>
          </a:bodyPr>
          <a:lstStyle/>
          <a:p>
            <a:pPr marL="285750" lvl="0" indent="-285750" algn="just" rtl="1">
              <a:buClr>
                <a:srgbClr val="FF0000"/>
              </a:buClr>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إذا كانت النسبة قريبة من 100% فأن البنك يقدم القروض من الودائع.</a:t>
            </a:r>
            <a:endParaRPr lang="en-US" b="1" dirty="0">
              <a:latin typeface="Sakkal Majalla" panose="02000000000000000000" pitchFamily="2" charset="-78"/>
              <a:cs typeface="Sakkal Majalla" panose="02000000000000000000" pitchFamily="2" charset="-78"/>
            </a:endParaRPr>
          </a:p>
        </p:txBody>
      </p:sp>
      <p:sp>
        <p:nvSpPr>
          <p:cNvPr id="32" name="Rectangle 31"/>
          <p:cNvSpPr/>
          <p:nvPr/>
        </p:nvSpPr>
        <p:spPr>
          <a:xfrm>
            <a:off x="124103" y="2791844"/>
            <a:ext cx="8560788" cy="369332"/>
          </a:xfrm>
          <a:prstGeom prst="rect">
            <a:avLst/>
          </a:prstGeom>
        </p:spPr>
        <p:txBody>
          <a:bodyPr wrap="square">
            <a:spAutoFit/>
          </a:bodyPr>
          <a:lstStyle/>
          <a:p>
            <a:pPr marL="285750" lvl="0" indent="-285750" algn="just" rtl="1">
              <a:buClr>
                <a:srgbClr val="FF0000"/>
              </a:buClr>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إذا كانت النسبة أكبر من 100% فأن البنك يقدم القروض باقتراض الأموال لأنه يعاني من مشكلة  في السيولة.</a:t>
            </a:r>
            <a:endParaRPr lang="en-US" b="1" dirty="0">
              <a:latin typeface="Sakkal Majalla" panose="02000000000000000000" pitchFamily="2" charset="-78"/>
              <a:cs typeface="Sakkal Majalla" panose="02000000000000000000" pitchFamily="2" charset="-78"/>
            </a:endParaRPr>
          </a:p>
        </p:txBody>
      </p:sp>
      <p:sp>
        <p:nvSpPr>
          <p:cNvPr id="33" name="Rectangle 32"/>
          <p:cNvSpPr/>
          <p:nvPr/>
        </p:nvSpPr>
        <p:spPr>
          <a:xfrm>
            <a:off x="134339" y="3154386"/>
            <a:ext cx="8560852" cy="369332"/>
          </a:xfrm>
          <a:prstGeom prst="rect">
            <a:avLst/>
          </a:prstGeom>
        </p:spPr>
        <p:txBody>
          <a:bodyPr wrap="square">
            <a:spAutoFit/>
          </a:bodyPr>
          <a:lstStyle/>
          <a:p>
            <a:pPr marL="285750" lvl="0" indent="-285750" algn="just" rtl="1">
              <a:buClr>
                <a:srgbClr val="FF0000"/>
              </a:buClr>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إذا كانت النسبة منخفضة جدا فيُحتمل أن البنك لا يتمكن من الحصول على العائد المثالي</a:t>
            </a:r>
            <a:r>
              <a:rPr lang="en-US" b="1" dirty="0" smtClean="0">
                <a:latin typeface="Sakkal Majalla" panose="02000000000000000000" pitchFamily="2" charset="-78"/>
                <a:cs typeface="Sakkal Majalla" panose="02000000000000000000" pitchFamily="2" charset="-78"/>
              </a:rPr>
              <a:t>.</a:t>
            </a:r>
            <a:endParaRPr lang="en-US" b="1" dirty="0">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4641479" y="3599508"/>
            <a:ext cx="4053712" cy="514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6" name="Rectangle 35"/>
          <p:cNvSpPr/>
          <p:nvPr/>
        </p:nvSpPr>
        <p:spPr>
          <a:xfrm>
            <a:off x="1447800" y="5473153"/>
            <a:ext cx="4709779"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صافي القروض </a:t>
            </a:r>
            <a:r>
              <a:rPr lang="en-US" b="1" u="sng" dirty="0" smtClean="0">
                <a:latin typeface="Sakkal Majalla" panose="02000000000000000000" pitchFamily="2" charset="-78"/>
                <a:cs typeface="Sakkal Majalla" panose="02000000000000000000" pitchFamily="2" charset="-78"/>
              </a:rPr>
              <a:t>Net Loans</a:t>
            </a:r>
            <a:endParaRPr lang="en-US" b="1" u="sng" dirty="0">
              <a:latin typeface="Sakkal Majalla" panose="02000000000000000000" pitchFamily="2" charset="-78"/>
              <a:cs typeface="Sakkal Majalla" panose="02000000000000000000" pitchFamily="2" charset="-78"/>
            </a:endParaRPr>
          </a:p>
        </p:txBody>
      </p:sp>
      <p:sp>
        <p:nvSpPr>
          <p:cNvPr id="37" name="Rectangle 36"/>
          <p:cNvSpPr/>
          <p:nvPr/>
        </p:nvSpPr>
        <p:spPr>
          <a:xfrm>
            <a:off x="2152088" y="5751976"/>
            <a:ext cx="4044727"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ودائع الزبائن </a:t>
            </a:r>
            <a:r>
              <a:rPr lang="en-US" b="1" dirty="0" smtClean="0">
                <a:latin typeface="Sakkal Majalla" panose="02000000000000000000" pitchFamily="2" charset="-78"/>
                <a:cs typeface="Sakkal Majalla" panose="02000000000000000000" pitchFamily="2" charset="-78"/>
              </a:rPr>
              <a:t>Customer’s Deposits</a:t>
            </a:r>
            <a:endParaRPr lang="en-US" b="1" dirty="0">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8"/>
          <a:stretch>
            <a:fillRect/>
          </a:stretch>
        </p:blipFill>
        <p:spPr>
          <a:xfrm>
            <a:off x="4600175" y="4989167"/>
            <a:ext cx="4096312" cy="4602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099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laser.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laser.wav"/>
                                        </p:tgtEl>
                                      </p:cMediaNode>
                                    </p:audio>
                                  </p:sub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2000"/>
                                        <p:tgtEl>
                                          <p:spTgt spid="7"/>
                                        </p:tgtEl>
                                      </p:cBhvr>
                                    </p:animEffect>
                                    <p:anim calcmode="lin" valueType="num">
                                      <p:cBhvr>
                                        <p:cTn id="54" dur="2000" fill="hold"/>
                                        <p:tgtEl>
                                          <p:spTgt spid="7"/>
                                        </p:tgtEl>
                                        <p:attrNameLst>
                                          <p:attrName>ppt_w</p:attrName>
                                        </p:attrNameLst>
                                      </p:cBhvr>
                                      <p:tavLst>
                                        <p:tav tm="0" fmla="#ppt_w*sin(2.5*pi*$)">
                                          <p:val>
                                            <p:fltVal val="0"/>
                                          </p:val>
                                        </p:tav>
                                        <p:tav tm="100000">
                                          <p:val>
                                            <p:fltVal val="1"/>
                                          </p:val>
                                        </p:tav>
                                      </p:tavLst>
                                    </p:anim>
                                    <p:anim calcmode="lin" valueType="num">
                                      <p:cBhvr>
                                        <p:cTn id="55"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laser.wav"/>
                                        </p:tgtEl>
                                      </p:cMediaNode>
                                    </p:audio>
                                  </p:sub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27"/>
                                        </p:tgtEl>
                                        <p:attrNameLst>
                                          <p:attrName>style.visibility</p:attrName>
                                        </p:attrNameLst>
                                      </p:cBhvr>
                                      <p:to>
                                        <p:strVal val="visible"/>
                                      </p:to>
                                    </p:set>
                                    <p:anim by="(-#ppt_w*2)" calcmode="lin" valueType="num">
                                      <p:cBhvr rctx="PPT">
                                        <p:cTn id="60" dur="500" autoRev="1" fill="hold">
                                          <p:stCondLst>
                                            <p:cond delay="0"/>
                                          </p:stCondLst>
                                        </p:cTn>
                                        <p:tgtEl>
                                          <p:spTgt spid="27"/>
                                        </p:tgtEl>
                                        <p:attrNameLst>
                                          <p:attrName>ppt_w</p:attrName>
                                        </p:attrNameLst>
                                      </p:cBhvr>
                                    </p:anim>
                                    <p:anim by="(#ppt_w*0.50)" calcmode="lin" valueType="num">
                                      <p:cBhvr>
                                        <p:cTn id="61" dur="500" decel="50000" autoRev="1" fill="hold">
                                          <p:stCondLst>
                                            <p:cond delay="0"/>
                                          </p:stCondLst>
                                        </p:cTn>
                                        <p:tgtEl>
                                          <p:spTgt spid="27"/>
                                        </p:tgtEl>
                                        <p:attrNameLst>
                                          <p:attrName>ppt_x</p:attrName>
                                        </p:attrNameLst>
                                      </p:cBhvr>
                                    </p:anim>
                                    <p:anim from="(-#ppt_h/2)" to="(#ppt_y)" calcmode="lin" valueType="num">
                                      <p:cBhvr>
                                        <p:cTn id="62" dur="1000" fill="hold">
                                          <p:stCondLst>
                                            <p:cond delay="0"/>
                                          </p:stCondLst>
                                        </p:cTn>
                                        <p:tgtEl>
                                          <p:spTgt spid="27"/>
                                        </p:tgtEl>
                                        <p:attrNameLst>
                                          <p:attrName>ppt_y</p:attrName>
                                        </p:attrNameLst>
                                      </p:cBhvr>
                                    </p:anim>
                                    <p:animRot by="21600000">
                                      <p:cBhvr>
                                        <p:cTn id="63" dur="1000" fill="hold">
                                          <p:stCondLst>
                                            <p:cond delay="0"/>
                                          </p:stCondLst>
                                        </p:cTn>
                                        <p:tgtEl>
                                          <p:spTgt spid="27"/>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4" name="type.wav"/>
                                        </p:tgtEl>
                                      </p:cMediaNode>
                                    </p:audio>
                                  </p:sub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28"/>
                                        </p:tgtEl>
                                        <p:attrNameLst>
                                          <p:attrName>style.visibility</p:attrName>
                                        </p:attrNameLst>
                                      </p:cBhvr>
                                      <p:to>
                                        <p:strVal val="visible"/>
                                      </p:to>
                                    </p:set>
                                    <p:anim by="(-#ppt_w*2)" calcmode="lin" valueType="num">
                                      <p:cBhvr rctx="PPT">
                                        <p:cTn id="68" dur="500" autoRev="1" fill="hold">
                                          <p:stCondLst>
                                            <p:cond delay="0"/>
                                          </p:stCondLst>
                                        </p:cTn>
                                        <p:tgtEl>
                                          <p:spTgt spid="28"/>
                                        </p:tgtEl>
                                        <p:attrNameLst>
                                          <p:attrName>ppt_w</p:attrName>
                                        </p:attrNameLst>
                                      </p:cBhvr>
                                    </p:anim>
                                    <p:anim by="(#ppt_w*0.50)" calcmode="lin" valueType="num">
                                      <p:cBhvr>
                                        <p:cTn id="69" dur="500" decel="50000" autoRev="1" fill="hold">
                                          <p:stCondLst>
                                            <p:cond delay="0"/>
                                          </p:stCondLst>
                                        </p:cTn>
                                        <p:tgtEl>
                                          <p:spTgt spid="28"/>
                                        </p:tgtEl>
                                        <p:attrNameLst>
                                          <p:attrName>ppt_x</p:attrName>
                                        </p:attrNameLst>
                                      </p:cBhvr>
                                    </p:anim>
                                    <p:anim from="(-#ppt_h/2)" to="(#ppt_y)" calcmode="lin" valueType="num">
                                      <p:cBhvr>
                                        <p:cTn id="70" dur="1000" fill="hold">
                                          <p:stCondLst>
                                            <p:cond delay="0"/>
                                          </p:stCondLst>
                                        </p:cTn>
                                        <p:tgtEl>
                                          <p:spTgt spid="28"/>
                                        </p:tgtEl>
                                        <p:attrNameLst>
                                          <p:attrName>ppt_y</p:attrName>
                                        </p:attrNameLst>
                                      </p:cBhvr>
                                    </p:anim>
                                    <p:animRot by="21600000">
                                      <p:cBhvr>
                                        <p:cTn id="71" dur="1000" fill="hold">
                                          <p:stCondLst>
                                            <p:cond delay="0"/>
                                          </p:stCondLst>
                                        </p:cTn>
                                        <p:tgtEl>
                                          <p:spTgt spid="28"/>
                                        </p:tgtEl>
                                        <p:attrNameLst>
                                          <p:attrName>r</p:attrName>
                                        </p:attrNameLst>
                                      </p:cBhvr>
                                    </p:animRot>
                                  </p:childTnLst>
                                  <p:subTnLst>
                                    <p:audio>
                                      <p:cMediaNode>
                                        <p:cTn display="0" masterRel="sameClick">
                                          <p:stCondLst>
                                            <p:cond evt="begin" delay="0">
                                              <p:tn val="66"/>
                                            </p:cond>
                                          </p:stCondLst>
                                          <p:endCondLst>
                                            <p:cond evt="onStopAudio" delay="0">
                                              <p:tgtEl>
                                                <p:sldTgt/>
                                              </p:tgtEl>
                                            </p:cond>
                                          </p:endCondLst>
                                        </p:cTn>
                                        <p:tgtEl>
                                          <p:sndTgt r:embed="rId4" name="type.wav"/>
                                        </p:tgtEl>
                                      </p:cMediaNode>
                                    </p:audio>
                                  </p:sub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2000"/>
                                        <p:tgtEl>
                                          <p:spTgt spid="10"/>
                                        </p:tgtEl>
                                      </p:cBhvr>
                                    </p:animEffect>
                                    <p:anim calcmode="lin" valueType="num">
                                      <p:cBhvr>
                                        <p:cTn id="77" dur="2000" fill="hold"/>
                                        <p:tgtEl>
                                          <p:spTgt spid="10"/>
                                        </p:tgtEl>
                                        <p:attrNameLst>
                                          <p:attrName>ppt_w</p:attrName>
                                        </p:attrNameLst>
                                      </p:cBhvr>
                                      <p:tavLst>
                                        <p:tav tm="0" fmla="#ppt_w*sin(2.5*pi*$)">
                                          <p:val>
                                            <p:fltVal val="0"/>
                                          </p:val>
                                        </p:tav>
                                        <p:tav tm="100000">
                                          <p:val>
                                            <p:fltVal val="1"/>
                                          </p:val>
                                        </p:tav>
                                      </p:tavLst>
                                    </p:anim>
                                    <p:anim calcmode="lin" valueType="num">
                                      <p:cBhvr>
                                        <p:cTn id="78" dur="2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3" name="laser.wav"/>
                                        </p:tgtEl>
                                      </p:cMediaNode>
                                    </p:audio>
                                  </p:subTnLst>
                                </p:cTn>
                              </p:par>
                            </p:childTnLst>
                          </p:cTn>
                        </p:par>
                      </p:childTnLst>
                    </p:cTn>
                  </p:par>
                  <p:par>
                    <p:cTn id="79" fill="hold">
                      <p:stCondLst>
                        <p:cond delay="indefinite"/>
                      </p:stCondLst>
                      <p:childTnLst>
                        <p:par>
                          <p:cTn id="80" fill="hold">
                            <p:stCondLst>
                              <p:cond delay="0"/>
                            </p:stCondLst>
                            <p:childTnLst>
                              <p:par>
                                <p:cTn id="81" presetID="56" presetClass="entr" presetSubtype="0" fill="hold" grpId="0" nodeType="clickEffect">
                                  <p:stCondLst>
                                    <p:cond delay="0"/>
                                  </p:stCondLst>
                                  <p:iterate type="lt">
                                    <p:tmPct val="10000"/>
                                  </p:iterate>
                                  <p:childTnLst>
                                    <p:set>
                                      <p:cBhvr>
                                        <p:cTn id="82" dur="1" fill="hold">
                                          <p:stCondLst>
                                            <p:cond delay="0"/>
                                          </p:stCondLst>
                                        </p:cTn>
                                        <p:tgtEl>
                                          <p:spTgt spid="36"/>
                                        </p:tgtEl>
                                        <p:attrNameLst>
                                          <p:attrName>style.visibility</p:attrName>
                                        </p:attrNameLst>
                                      </p:cBhvr>
                                      <p:to>
                                        <p:strVal val="visible"/>
                                      </p:to>
                                    </p:set>
                                    <p:anim by="(-#ppt_w*2)" calcmode="lin" valueType="num">
                                      <p:cBhvr rctx="PPT">
                                        <p:cTn id="83" dur="500" autoRev="1" fill="hold">
                                          <p:stCondLst>
                                            <p:cond delay="0"/>
                                          </p:stCondLst>
                                        </p:cTn>
                                        <p:tgtEl>
                                          <p:spTgt spid="36"/>
                                        </p:tgtEl>
                                        <p:attrNameLst>
                                          <p:attrName>ppt_w</p:attrName>
                                        </p:attrNameLst>
                                      </p:cBhvr>
                                    </p:anim>
                                    <p:anim by="(#ppt_w*0.50)" calcmode="lin" valueType="num">
                                      <p:cBhvr>
                                        <p:cTn id="84" dur="500" decel="50000" autoRev="1" fill="hold">
                                          <p:stCondLst>
                                            <p:cond delay="0"/>
                                          </p:stCondLst>
                                        </p:cTn>
                                        <p:tgtEl>
                                          <p:spTgt spid="36"/>
                                        </p:tgtEl>
                                        <p:attrNameLst>
                                          <p:attrName>ppt_x</p:attrName>
                                        </p:attrNameLst>
                                      </p:cBhvr>
                                    </p:anim>
                                    <p:anim from="(-#ppt_h/2)" to="(#ppt_y)" calcmode="lin" valueType="num">
                                      <p:cBhvr>
                                        <p:cTn id="85" dur="1000" fill="hold">
                                          <p:stCondLst>
                                            <p:cond delay="0"/>
                                          </p:stCondLst>
                                        </p:cTn>
                                        <p:tgtEl>
                                          <p:spTgt spid="36"/>
                                        </p:tgtEl>
                                        <p:attrNameLst>
                                          <p:attrName>ppt_y</p:attrName>
                                        </p:attrNameLst>
                                      </p:cBhvr>
                                    </p:anim>
                                    <p:animRot by="21600000">
                                      <p:cBhvr>
                                        <p:cTn id="86" dur="1000" fill="hold">
                                          <p:stCondLst>
                                            <p:cond delay="0"/>
                                          </p:stCondLst>
                                        </p:cTn>
                                        <p:tgtEl>
                                          <p:spTgt spid="36"/>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4" name="type.wav"/>
                                        </p:tgtEl>
                                      </p:cMediaNode>
                                    </p:audio>
                                  </p:subTnLst>
                                </p:cTn>
                              </p:par>
                            </p:childTnLst>
                          </p:cTn>
                        </p:par>
                      </p:childTnLst>
                    </p:cTn>
                  </p:par>
                  <p:par>
                    <p:cTn id="87" fill="hold">
                      <p:stCondLst>
                        <p:cond delay="indefinite"/>
                      </p:stCondLst>
                      <p:childTnLst>
                        <p:par>
                          <p:cTn id="88" fill="hold">
                            <p:stCondLst>
                              <p:cond delay="0"/>
                            </p:stCondLst>
                            <p:childTnLst>
                              <p:par>
                                <p:cTn id="89" presetID="56" presetClass="entr" presetSubtype="0" fill="hold" grpId="0" nodeType="clickEffect">
                                  <p:stCondLst>
                                    <p:cond delay="0"/>
                                  </p:stCondLst>
                                  <p:iterate type="lt">
                                    <p:tmPct val="10000"/>
                                  </p:iterate>
                                  <p:childTnLst>
                                    <p:set>
                                      <p:cBhvr>
                                        <p:cTn id="90" dur="1" fill="hold">
                                          <p:stCondLst>
                                            <p:cond delay="0"/>
                                          </p:stCondLst>
                                        </p:cTn>
                                        <p:tgtEl>
                                          <p:spTgt spid="37"/>
                                        </p:tgtEl>
                                        <p:attrNameLst>
                                          <p:attrName>style.visibility</p:attrName>
                                        </p:attrNameLst>
                                      </p:cBhvr>
                                      <p:to>
                                        <p:strVal val="visible"/>
                                      </p:to>
                                    </p:set>
                                    <p:anim by="(-#ppt_w*2)" calcmode="lin" valueType="num">
                                      <p:cBhvr rctx="PPT">
                                        <p:cTn id="91" dur="500" autoRev="1" fill="hold">
                                          <p:stCondLst>
                                            <p:cond delay="0"/>
                                          </p:stCondLst>
                                        </p:cTn>
                                        <p:tgtEl>
                                          <p:spTgt spid="37"/>
                                        </p:tgtEl>
                                        <p:attrNameLst>
                                          <p:attrName>ppt_w</p:attrName>
                                        </p:attrNameLst>
                                      </p:cBhvr>
                                    </p:anim>
                                    <p:anim by="(#ppt_w*0.50)" calcmode="lin" valueType="num">
                                      <p:cBhvr>
                                        <p:cTn id="92" dur="500" decel="50000" autoRev="1" fill="hold">
                                          <p:stCondLst>
                                            <p:cond delay="0"/>
                                          </p:stCondLst>
                                        </p:cTn>
                                        <p:tgtEl>
                                          <p:spTgt spid="37"/>
                                        </p:tgtEl>
                                        <p:attrNameLst>
                                          <p:attrName>ppt_x</p:attrName>
                                        </p:attrNameLst>
                                      </p:cBhvr>
                                    </p:anim>
                                    <p:anim from="(-#ppt_h/2)" to="(#ppt_y)" calcmode="lin" valueType="num">
                                      <p:cBhvr>
                                        <p:cTn id="93" dur="1000" fill="hold">
                                          <p:stCondLst>
                                            <p:cond delay="0"/>
                                          </p:stCondLst>
                                        </p:cTn>
                                        <p:tgtEl>
                                          <p:spTgt spid="37"/>
                                        </p:tgtEl>
                                        <p:attrNameLst>
                                          <p:attrName>ppt_y</p:attrName>
                                        </p:attrNameLst>
                                      </p:cBhvr>
                                    </p:anim>
                                    <p:animRot by="21600000">
                                      <p:cBhvr>
                                        <p:cTn id="94" dur="1000" fill="hold">
                                          <p:stCondLst>
                                            <p:cond delay="0"/>
                                          </p:stCondLst>
                                        </p:cTn>
                                        <p:tgtEl>
                                          <p:spTgt spid="37"/>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31" grpId="0"/>
      <p:bldP spid="32" grpId="0"/>
      <p:bldP spid="33"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nual Input 19"/>
          <p:cNvSpPr/>
          <p:nvPr/>
        </p:nvSpPr>
        <p:spPr>
          <a:xfrm>
            <a:off x="5342474" y="580611"/>
            <a:ext cx="1991373" cy="573286"/>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en-US" sz="2400" b="1" dirty="0">
                <a:solidFill>
                  <a:schemeClr val="bg1"/>
                </a:solidFill>
                <a:latin typeface="Sakkal Majalla" panose="02000000000000000000" pitchFamily="2" charset="-78"/>
                <a:cs typeface="Sakkal Majalla" panose="02000000000000000000" pitchFamily="2" charset="-78"/>
              </a:rPr>
              <a:t> </a:t>
            </a:r>
            <a:r>
              <a:rPr lang="en-US" sz="2400" b="1" dirty="0" smtClean="0">
                <a:solidFill>
                  <a:schemeClr val="bg1"/>
                </a:solidFill>
                <a:latin typeface="Sakkal Majalla" panose="02000000000000000000" pitchFamily="2" charset="-78"/>
                <a:cs typeface="Sakkal Majalla" panose="02000000000000000000" pitchFamily="2" charset="-78"/>
              </a:rPr>
              <a:t> </a:t>
            </a:r>
            <a:r>
              <a:rPr lang="ar-BH" sz="2400" b="1" dirty="0" smtClean="0">
                <a:solidFill>
                  <a:schemeClr val="bg1"/>
                </a:solidFill>
                <a:latin typeface="Sakkal Majalla" panose="02000000000000000000" pitchFamily="2" charset="-78"/>
                <a:cs typeface="Sakkal Majalla" panose="02000000000000000000" pitchFamily="2" charset="-78"/>
              </a:rPr>
              <a:t>مثال</a:t>
            </a: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24" name="Rectangle 23"/>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Rectangle 26"/>
          <p:cNvSpPr/>
          <p:nvPr/>
        </p:nvSpPr>
        <p:spPr>
          <a:xfrm>
            <a:off x="5709799" y="3442422"/>
            <a:ext cx="3009448"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القروض وسلفيات</a:t>
            </a:r>
            <a:endParaRPr lang="en-US" b="1" u="sng" dirty="0">
              <a:latin typeface="Sakkal Majalla" panose="02000000000000000000" pitchFamily="2" charset="-78"/>
              <a:cs typeface="Sakkal Majalla" panose="02000000000000000000" pitchFamily="2" charset="-78"/>
            </a:endParaRPr>
          </a:p>
        </p:txBody>
      </p:sp>
      <p:sp>
        <p:nvSpPr>
          <p:cNvPr id="28" name="Rectangle 27"/>
          <p:cNvSpPr/>
          <p:nvPr/>
        </p:nvSpPr>
        <p:spPr>
          <a:xfrm>
            <a:off x="6967062" y="3736156"/>
            <a:ext cx="2199082"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مستحقات البنوك + الودائع</a:t>
            </a:r>
            <a:endParaRPr lang="en-US" b="1" dirty="0">
              <a:latin typeface="Sakkal Majalla" panose="02000000000000000000" pitchFamily="2" charset="-78"/>
              <a:cs typeface="Sakkal Majalla" panose="02000000000000000000" pitchFamily="2" charset="-78"/>
            </a:endParaRPr>
          </a:p>
        </p:txBody>
      </p:sp>
      <p:sp>
        <p:nvSpPr>
          <p:cNvPr id="22" name="Rectangle 21"/>
          <p:cNvSpPr/>
          <p:nvPr/>
        </p:nvSpPr>
        <p:spPr>
          <a:xfrm>
            <a:off x="5469179" y="3378709"/>
            <a:ext cx="149788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888.25</a:t>
            </a:r>
            <a:endParaRPr lang="en-US" b="1" u="sng" dirty="0">
              <a:latin typeface="Sakkal Majalla" panose="02000000000000000000" pitchFamily="2" charset="-78"/>
              <a:cs typeface="Sakkal Majalla" panose="02000000000000000000" pitchFamily="2" charset="-78"/>
            </a:endParaRPr>
          </a:p>
        </p:txBody>
      </p:sp>
      <p:sp>
        <p:nvSpPr>
          <p:cNvPr id="31" name="Rectangle 30"/>
          <p:cNvSpPr/>
          <p:nvPr/>
        </p:nvSpPr>
        <p:spPr>
          <a:xfrm>
            <a:off x="4976691" y="3722744"/>
            <a:ext cx="2124934"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168.53 + 2077.90</a:t>
            </a:r>
            <a:endParaRPr lang="en-US" b="1" dirty="0">
              <a:latin typeface="Sakkal Majalla" panose="02000000000000000000" pitchFamily="2" charset="-78"/>
              <a:cs typeface="Sakkal Majalla" panose="02000000000000000000" pitchFamily="2" charset="-78"/>
            </a:endParaRPr>
          </a:p>
        </p:txBody>
      </p:sp>
      <p:sp>
        <p:nvSpPr>
          <p:cNvPr id="32" name="Rectangle 31"/>
          <p:cNvSpPr/>
          <p:nvPr/>
        </p:nvSpPr>
        <p:spPr>
          <a:xfrm>
            <a:off x="3182196" y="3508733"/>
            <a:ext cx="222192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39.54%</a:t>
            </a:r>
            <a:endParaRPr lang="en-US" b="1" dirty="0">
              <a:latin typeface="Sakkal Majalla" panose="02000000000000000000" pitchFamily="2" charset="-78"/>
              <a:cs typeface="Sakkal Majalla" panose="02000000000000000000" pitchFamily="2" charset="-78"/>
            </a:endParaRPr>
          </a:p>
        </p:txBody>
      </p:sp>
      <p:sp>
        <p:nvSpPr>
          <p:cNvPr id="35" name="Rectangle 34"/>
          <p:cNvSpPr/>
          <p:nvPr/>
        </p:nvSpPr>
        <p:spPr>
          <a:xfrm>
            <a:off x="5455065" y="5219815"/>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888.25</a:t>
            </a:r>
            <a:endParaRPr lang="en-US" b="1" u="sng" dirty="0">
              <a:latin typeface="Sakkal Majalla" panose="02000000000000000000" pitchFamily="2" charset="-78"/>
              <a:cs typeface="Sakkal Majalla" panose="02000000000000000000" pitchFamily="2" charset="-78"/>
            </a:endParaRPr>
          </a:p>
        </p:txBody>
      </p:sp>
      <p:sp>
        <p:nvSpPr>
          <p:cNvPr id="37" name="Rectangle 36"/>
          <p:cNvSpPr/>
          <p:nvPr/>
        </p:nvSpPr>
        <p:spPr>
          <a:xfrm>
            <a:off x="5188926" y="5516205"/>
            <a:ext cx="1182574"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2077.9</a:t>
            </a:r>
            <a:endParaRPr lang="en-US" b="1" dirty="0">
              <a:latin typeface="Sakkal Majalla" panose="02000000000000000000" pitchFamily="2" charset="-78"/>
              <a:cs typeface="Sakkal Majalla" panose="02000000000000000000" pitchFamily="2" charset="-78"/>
            </a:endParaRPr>
          </a:p>
        </p:txBody>
      </p:sp>
      <p:sp>
        <p:nvSpPr>
          <p:cNvPr id="38" name="Rectangle 37"/>
          <p:cNvSpPr/>
          <p:nvPr/>
        </p:nvSpPr>
        <p:spPr>
          <a:xfrm>
            <a:off x="3627097" y="5324893"/>
            <a:ext cx="192558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42.7%</a:t>
            </a:r>
            <a:endParaRPr lang="en-US" b="1" dirty="0">
              <a:latin typeface="Sakkal Majalla" panose="02000000000000000000" pitchFamily="2" charset="-78"/>
              <a:cs typeface="Sakkal Majalla" panose="02000000000000000000" pitchFamily="2" charset="-78"/>
            </a:endParaRPr>
          </a:p>
        </p:txBody>
      </p:sp>
      <p:sp>
        <p:nvSpPr>
          <p:cNvPr id="39" name="Rectangle 38"/>
          <p:cNvSpPr/>
          <p:nvPr/>
        </p:nvSpPr>
        <p:spPr>
          <a:xfrm>
            <a:off x="4114801" y="1347582"/>
            <a:ext cx="4827810" cy="1015663"/>
          </a:xfrm>
          <a:prstGeom prst="rect">
            <a:avLst/>
          </a:prstGeom>
        </p:spPr>
        <p:txBody>
          <a:bodyPr wrap="square">
            <a:spAutoFit/>
          </a:bodyPr>
          <a:lstStyle/>
          <a:p>
            <a:pPr lvl="0" algn="justLow" rtl="1">
              <a:buClr>
                <a:srgbClr val="FF0000"/>
              </a:buClr>
            </a:pPr>
            <a:r>
              <a:rPr lang="ar-BH" sz="2000" b="1" dirty="0" smtClean="0">
                <a:latin typeface="Sakkal Majalla" panose="02000000000000000000" pitchFamily="2" charset="-78"/>
                <a:cs typeface="Sakkal Majalla" panose="02000000000000000000" pitchFamily="2" charset="-78"/>
              </a:rPr>
              <a:t>من خلال بيانات البنك التالية حلل نسب السيولة التالية:</a:t>
            </a:r>
          </a:p>
          <a:p>
            <a:pPr marL="342900" lvl="0" indent="-342900" algn="justLow" rtl="1">
              <a:buClr>
                <a:srgbClr val="FF0000"/>
              </a:buClr>
              <a:buFont typeface="Wingdings" panose="05000000000000000000" pitchFamily="2" charset="2"/>
              <a:buChar char="Ø"/>
            </a:pPr>
            <a:r>
              <a:rPr lang="ar-BH" sz="2000" b="1" dirty="0" smtClean="0">
                <a:latin typeface="Sakkal Majalla" panose="02000000000000000000" pitchFamily="2" charset="-78"/>
                <a:cs typeface="Sakkal Majalla" panose="02000000000000000000" pitchFamily="2" charset="-78"/>
              </a:rPr>
              <a:t>القروض إلى إجمالي الودائع.</a:t>
            </a:r>
          </a:p>
          <a:p>
            <a:pPr marL="342900" lvl="0" indent="-342900" algn="justLow" rtl="1">
              <a:buClr>
                <a:srgbClr val="FF0000"/>
              </a:buClr>
              <a:buFont typeface="Wingdings" panose="05000000000000000000" pitchFamily="2" charset="2"/>
              <a:buChar char="Ø"/>
            </a:pPr>
            <a:r>
              <a:rPr lang="ar-BH" sz="2000" b="1" dirty="0" smtClean="0">
                <a:latin typeface="Sakkal Majalla" panose="02000000000000000000" pitchFamily="2" charset="-78"/>
                <a:cs typeface="Sakkal Majalla" panose="02000000000000000000" pitchFamily="2" charset="-78"/>
              </a:rPr>
              <a:t>القروض إلى ودائع الزبائن.</a:t>
            </a:r>
          </a:p>
        </p:txBody>
      </p:sp>
      <p:sp>
        <p:nvSpPr>
          <p:cNvPr id="45" name="Rectangle 44"/>
          <p:cNvSpPr/>
          <p:nvPr/>
        </p:nvSpPr>
        <p:spPr>
          <a:xfrm>
            <a:off x="7101625" y="5313658"/>
            <a:ext cx="1908506"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القروض والسلفيات</a:t>
            </a:r>
            <a:endParaRPr lang="en-US" b="1" u="sng" dirty="0">
              <a:latin typeface="Sakkal Majalla" panose="02000000000000000000" pitchFamily="2" charset="-78"/>
              <a:cs typeface="Sakkal Majalla" panose="02000000000000000000" pitchFamily="2" charset="-78"/>
            </a:endParaRPr>
          </a:p>
        </p:txBody>
      </p:sp>
      <p:sp>
        <p:nvSpPr>
          <p:cNvPr id="46" name="Rectangle 45"/>
          <p:cNvSpPr/>
          <p:nvPr/>
        </p:nvSpPr>
        <p:spPr>
          <a:xfrm>
            <a:off x="7360130" y="5623137"/>
            <a:ext cx="1412947"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ودائع الزبائن</a:t>
            </a:r>
            <a:endParaRPr lang="en-US" b="1" dirty="0">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96062" y="43988"/>
            <a:ext cx="3685194" cy="6198515"/>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888899" y="2590371"/>
            <a:ext cx="4053712" cy="514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Picture 29"/>
          <p:cNvPicPr>
            <a:picLocks noChangeAspect="1"/>
          </p:cNvPicPr>
          <p:nvPr/>
        </p:nvPicPr>
        <p:blipFill>
          <a:blip r:embed="rId11"/>
          <a:stretch>
            <a:fillRect/>
          </a:stretch>
        </p:blipFill>
        <p:spPr>
          <a:xfrm>
            <a:off x="4960445" y="4539199"/>
            <a:ext cx="4096312" cy="4602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36" name="Straight Arrow Connector 35"/>
          <p:cNvCxnSpPr/>
          <p:nvPr/>
        </p:nvCxnSpPr>
        <p:spPr>
          <a:xfrm flipH="1" flipV="1">
            <a:off x="1033320" y="2030378"/>
            <a:ext cx="4765910" cy="1433146"/>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1098334" y="3451223"/>
            <a:ext cx="5390458" cy="452114"/>
          </a:xfrm>
          <a:prstGeom prst="straightConnector1">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093784" y="3851299"/>
            <a:ext cx="4248690" cy="114377"/>
          </a:xfrm>
          <a:prstGeom prst="straightConnector1">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98334" y="2086166"/>
            <a:ext cx="4489676" cy="3227492"/>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098334" y="3878065"/>
            <a:ext cx="4494226" cy="1841155"/>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27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by="(-#ppt_w*2)" calcmode="lin" valueType="num">
                                      <p:cBhvr rctx="PPT">
                                        <p:cTn id="25" dur="500" autoRev="1" fill="hold">
                                          <p:stCondLst>
                                            <p:cond delay="0"/>
                                          </p:stCondLst>
                                        </p:cTn>
                                        <p:tgtEl>
                                          <p:spTgt spid="39"/>
                                        </p:tgtEl>
                                        <p:attrNameLst>
                                          <p:attrName>ppt_w</p:attrName>
                                        </p:attrNameLst>
                                      </p:cBhvr>
                                    </p:anim>
                                    <p:anim by="(#ppt_w*0.50)" calcmode="lin" valueType="num">
                                      <p:cBhvr>
                                        <p:cTn id="26" dur="500" decel="50000" autoRev="1" fill="hold">
                                          <p:stCondLst>
                                            <p:cond delay="0"/>
                                          </p:stCondLst>
                                        </p:cTn>
                                        <p:tgtEl>
                                          <p:spTgt spid="39"/>
                                        </p:tgtEl>
                                        <p:attrNameLst>
                                          <p:attrName>ppt_x</p:attrName>
                                        </p:attrNameLst>
                                      </p:cBhvr>
                                    </p:anim>
                                    <p:anim from="(-#ppt_h/2)" to="(#ppt_y)" calcmode="lin" valueType="num">
                                      <p:cBhvr>
                                        <p:cTn id="27" dur="1000" fill="hold">
                                          <p:stCondLst>
                                            <p:cond delay="0"/>
                                          </p:stCondLst>
                                        </p:cTn>
                                        <p:tgtEl>
                                          <p:spTgt spid="39"/>
                                        </p:tgtEl>
                                        <p:attrNameLst>
                                          <p:attrName>ppt_y</p:attrName>
                                        </p:attrNameLst>
                                      </p:cBhvr>
                                    </p:anim>
                                    <p:animRot by="21600000">
                                      <p:cBhvr>
                                        <p:cTn id="28" dur="1000" fill="hold">
                                          <p:stCondLst>
                                            <p:cond delay="0"/>
                                          </p:stCondLst>
                                        </p:cTn>
                                        <p:tgtEl>
                                          <p:spTgt spid="39"/>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anim calcmode="lin" valueType="num">
                                      <p:cBhvr>
                                        <p:cTn id="41" dur="2000" fill="hold"/>
                                        <p:tgtEl>
                                          <p:spTgt spid="29"/>
                                        </p:tgtEl>
                                        <p:attrNameLst>
                                          <p:attrName>ppt_w</p:attrName>
                                        </p:attrNameLst>
                                      </p:cBhvr>
                                      <p:tavLst>
                                        <p:tav tm="0" fmla="#ppt_w*sin(2.5*pi*$)">
                                          <p:val>
                                            <p:fltVal val="0"/>
                                          </p:val>
                                        </p:tav>
                                        <p:tav tm="100000">
                                          <p:val>
                                            <p:fltVal val="1"/>
                                          </p:val>
                                        </p:tav>
                                      </p:tavLst>
                                    </p:anim>
                                    <p:anim calcmode="lin" valueType="num">
                                      <p:cBhvr>
                                        <p:cTn id="42" dur="2000" fill="hold"/>
                                        <p:tgtEl>
                                          <p:spTgt spid="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laser.wav"/>
                                        </p:tgtEl>
                                      </p:cMediaNode>
                                    </p:audio>
                                  </p:sub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27"/>
                                        </p:tgtEl>
                                        <p:attrNameLst>
                                          <p:attrName>style.visibility</p:attrName>
                                        </p:attrNameLst>
                                      </p:cBhvr>
                                      <p:to>
                                        <p:strVal val="visible"/>
                                      </p:to>
                                    </p:set>
                                    <p:anim by="(-#ppt_w*2)" calcmode="lin" valueType="num">
                                      <p:cBhvr rctx="PPT">
                                        <p:cTn id="47" dur="500" autoRev="1" fill="hold">
                                          <p:stCondLst>
                                            <p:cond delay="0"/>
                                          </p:stCondLst>
                                        </p:cTn>
                                        <p:tgtEl>
                                          <p:spTgt spid="27"/>
                                        </p:tgtEl>
                                        <p:attrNameLst>
                                          <p:attrName>ppt_w</p:attrName>
                                        </p:attrNameLst>
                                      </p:cBhvr>
                                    </p:anim>
                                    <p:anim by="(#ppt_w*0.50)" calcmode="lin" valueType="num">
                                      <p:cBhvr>
                                        <p:cTn id="48" dur="500" decel="50000" autoRev="1" fill="hold">
                                          <p:stCondLst>
                                            <p:cond delay="0"/>
                                          </p:stCondLst>
                                        </p:cTn>
                                        <p:tgtEl>
                                          <p:spTgt spid="27"/>
                                        </p:tgtEl>
                                        <p:attrNameLst>
                                          <p:attrName>ppt_x</p:attrName>
                                        </p:attrNameLst>
                                      </p:cBhvr>
                                    </p:anim>
                                    <p:anim from="(-#ppt_h/2)" to="(#ppt_y)" calcmode="lin" valueType="num">
                                      <p:cBhvr>
                                        <p:cTn id="49" dur="1000" fill="hold">
                                          <p:stCondLst>
                                            <p:cond delay="0"/>
                                          </p:stCondLst>
                                        </p:cTn>
                                        <p:tgtEl>
                                          <p:spTgt spid="27"/>
                                        </p:tgtEl>
                                        <p:attrNameLst>
                                          <p:attrName>ppt_y</p:attrName>
                                        </p:attrNameLst>
                                      </p:cBhvr>
                                    </p:anim>
                                    <p:animRot by="21600000">
                                      <p:cBhvr>
                                        <p:cTn id="50" dur="1000" fill="hold">
                                          <p:stCondLst>
                                            <p:cond delay="0"/>
                                          </p:stCondLst>
                                        </p:cTn>
                                        <p:tgtEl>
                                          <p:spTgt spid="27"/>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3" name="type.wav"/>
                                        </p:tgtEl>
                                      </p:cMediaNode>
                                    </p:audio>
                                  </p:sub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by="(-#ppt_w*2)" calcmode="lin" valueType="num">
                                      <p:cBhvr rctx="PPT">
                                        <p:cTn id="55" dur="500" autoRev="1" fill="hold">
                                          <p:stCondLst>
                                            <p:cond delay="0"/>
                                          </p:stCondLst>
                                        </p:cTn>
                                        <p:tgtEl>
                                          <p:spTgt spid="28"/>
                                        </p:tgtEl>
                                        <p:attrNameLst>
                                          <p:attrName>ppt_w</p:attrName>
                                        </p:attrNameLst>
                                      </p:cBhvr>
                                    </p:anim>
                                    <p:anim by="(#ppt_w*0.50)" calcmode="lin" valueType="num">
                                      <p:cBhvr>
                                        <p:cTn id="56" dur="500" decel="50000" autoRev="1" fill="hold">
                                          <p:stCondLst>
                                            <p:cond delay="0"/>
                                          </p:stCondLst>
                                        </p:cTn>
                                        <p:tgtEl>
                                          <p:spTgt spid="28"/>
                                        </p:tgtEl>
                                        <p:attrNameLst>
                                          <p:attrName>ppt_x</p:attrName>
                                        </p:attrNameLst>
                                      </p:cBhvr>
                                    </p:anim>
                                    <p:anim from="(-#ppt_h/2)" to="(#ppt_y)" calcmode="lin" valueType="num">
                                      <p:cBhvr>
                                        <p:cTn id="57" dur="1000" fill="hold">
                                          <p:stCondLst>
                                            <p:cond delay="0"/>
                                          </p:stCondLst>
                                        </p:cTn>
                                        <p:tgtEl>
                                          <p:spTgt spid="28"/>
                                        </p:tgtEl>
                                        <p:attrNameLst>
                                          <p:attrName>ppt_y</p:attrName>
                                        </p:attrNameLst>
                                      </p:cBhvr>
                                    </p:anim>
                                    <p:animRot by="21600000">
                                      <p:cBhvr>
                                        <p:cTn id="58" dur="1000" fill="hold">
                                          <p:stCondLst>
                                            <p:cond delay="0"/>
                                          </p:stCondLst>
                                        </p:cTn>
                                        <p:tgtEl>
                                          <p:spTgt spid="28"/>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22"/>
                                        </p:tgtEl>
                                        <p:attrNameLst>
                                          <p:attrName>style.visibility</p:attrName>
                                        </p:attrNameLst>
                                      </p:cBhvr>
                                      <p:to>
                                        <p:strVal val="visible"/>
                                      </p:to>
                                    </p:set>
                                    <p:anim by="(-#ppt_w*2)" calcmode="lin" valueType="num">
                                      <p:cBhvr rctx="PPT">
                                        <p:cTn id="63" dur="500" autoRev="1" fill="hold">
                                          <p:stCondLst>
                                            <p:cond delay="0"/>
                                          </p:stCondLst>
                                        </p:cTn>
                                        <p:tgtEl>
                                          <p:spTgt spid="22"/>
                                        </p:tgtEl>
                                        <p:attrNameLst>
                                          <p:attrName>ppt_w</p:attrName>
                                        </p:attrNameLst>
                                      </p:cBhvr>
                                    </p:anim>
                                    <p:anim by="(#ppt_w*0.50)" calcmode="lin" valueType="num">
                                      <p:cBhvr>
                                        <p:cTn id="64" dur="500" decel="50000" autoRev="1" fill="hold">
                                          <p:stCondLst>
                                            <p:cond delay="0"/>
                                          </p:stCondLst>
                                        </p:cTn>
                                        <p:tgtEl>
                                          <p:spTgt spid="22"/>
                                        </p:tgtEl>
                                        <p:attrNameLst>
                                          <p:attrName>ppt_x</p:attrName>
                                        </p:attrNameLst>
                                      </p:cBhvr>
                                    </p:anim>
                                    <p:anim from="(-#ppt_h/2)" to="(#ppt_y)" calcmode="lin" valueType="num">
                                      <p:cBhvr>
                                        <p:cTn id="65" dur="1000" fill="hold">
                                          <p:stCondLst>
                                            <p:cond delay="0"/>
                                          </p:stCondLst>
                                        </p:cTn>
                                        <p:tgtEl>
                                          <p:spTgt spid="22"/>
                                        </p:tgtEl>
                                        <p:attrNameLst>
                                          <p:attrName>ppt_y</p:attrName>
                                        </p:attrNameLst>
                                      </p:cBhvr>
                                    </p:anim>
                                    <p:animRot by="21600000">
                                      <p:cBhvr>
                                        <p:cTn id="66" dur="1000" fill="hold">
                                          <p:stCondLst>
                                            <p:cond delay="0"/>
                                          </p:stCondLst>
                                        </p:cTn>
                                        <p:tgtEl>
                                          <p:spTgt spid="22"/>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3" name="type.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arn(inVertical)">
                                      <p:cBhvr>
                                        <p:cTn id="71" dur="500"/>
                                        <p:tgtEl>
                                          <p:spTgt spid="36"/>
                                        </p:tgtEl>
                                      </p:cBhvr>
                                    </p:animEffect>
                                  </p:childTnLst>
                                  <p:subTnLst>
                                    <p:audio>
                                      <p:cMediaNode>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31"/>
                                        </p:tgtEl>
                                        <p:attrNameLst>
                                          <p:attrName>style.visibility</p:attrName>
                                        </p:attrNameLst>
                                      </p:cBhvr>
                                      <p:to>
                                        <p:strVal val="visible"/>
                                      </p:to>
                                    </p:set>
                                    <p:anim by="(-#ppt_w*2)" calcmode="lin" valueType="num">
                                      <p:cBhvr rctx="PPT">
                                        <p:cTn id="76" dur="500" autoRev="1" fill="hold">
                                          <p:stCondLst>
                                            <p:cond delay="0"/>
                                          </p:stCondLst>
                                        </p:cTn>
                                        <p:tgtEl>
                                          <p:spTgt spid="31"/>
                                        </p:tgtEl>
                                        <p:attrNameLst>
                                          <p:attrName>ppt_w</p:attrName>
                                        </p:attrNameLst>
                                      </p:cBhvr>
                                    </p:anim>
                                    <p:anim by="(#ppt_w*0.50)" calcmode="lin" valueType="num">
                                      <p:cBhvr>
                                        <p:cTn id="77" dur="500" decel="50000" autoRev="1" fill="hold">
                                          <p:stCondLst>
                                            <p:cond delay="0"/>
                                          </p:stCondLst>
                                        </p:cTn>
                                        <p:tgtEl>
                                          <p:spTgt spid="31"/>
                                        </p:tgtEl>
                                        <p:attrNameLst>
                                          <p:attrName>ppt_x</p:attrName>
                                        </p:attrNameLst>
                                      </p:cBhvr>
                                    </p:anim>
                                    <p:anim from="(-#ppt_h/2)" to="(#ppt_y)" calcmode="lin" valueType="num">
                                      <p:cBhvr>
                                        <p:cTn id="78" dur="1000" fill="hold">
                                          <p:stCondLst>
                                            <p:cond delay="0"/>
                                          </p:stCondLst>
                                        </p:cTn>
                                        <p:tgtEl>
                                          <p:spTgt spid="31"/>
                                        </p:tgtEl>
                                        <p:attrNameLst>
                                          <p:attrName>ppt_y</p:attrName>
                                        </p:attrNameLst>
                                      </p:cBhvr>
                                    </p:anim>
                                    <p:animRot by="21600000">
                                      <p:cBhvr>
                                        <p:cTn id="79" dur="1000" fill="hold">
                                          <p:stCondLst>
                                            <p:cond delay="0"/>
                                          </p:stCondLst>
                                        </p:cTn>
                                        <p:tgtEl>
                                          <p:spTgt spid="31"/>
                                        </p:tgtEl>
                                        <p:attrNameLst>
                                          <p:attrName>r</p:attrName>
                                        </p:attrNameLst>
                                      </p:cBhvr>
                                    </p:animRot>
                                  </p:childTnLst>
                                  <p:subTnLst>
                                    <p:audio>
                                      <p:cMediaNode>
                                        <p:cTn display="0" masterRel="sameClick">
                                          <p:stCondLst>
                                            <p:cond evt="begin" delay="0">
                                              <p:tn val="74"/>
                                            </p:cond>
                                          </p:stCondLst>
                                          <p:endCondLst>
                                            <p:cond evt="onStopAudio" delay="0">
                                              <p:tgtEl>
                                                <p:sldTgt/>
                                              </p:tgtEl>
                                            </p:cond>
                                          </p:endCondLst>
                                        </p:cTn>
                                        <p:tgtEl>
                                          <p:sndTgt r:embed="rId3" name="type.wav"/>
                                        </p:tgtEl>
                                      </p:cMediaNode>
                                    </p:audio>
                                  </p:sub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barn(inVertical)">
                                      <p:cBhvr>
                                        <p:cTn id="84" dur="500"/>
                                        <p:tgtEl>
                                          <p:spTgt spid="40"/>
                                        </p:tgtEl>
                                      </p:cBhvr>
                                    </p:animEffect>
                                  </p:childTnLst>
                                  <p:subTnLst>
                                    <p:audio>
                                      <p:cMediaNode>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barn(inVertical)">
                                      <p:cBhvr>
                                        <p:cTn id="89" dur="500"/>
                                        <p:tgtEl>
                                          <p:spTgt spid="41"/>
                                        </p:tgtEl>
                                      </p:cBhvr>
                                    </p:animEffect>
                                  </p:childTnLst>
                                  <p:subTnLst>
                                    <p:audio>
                                      <p:cMediaNode>
                                        <p:cTn display="0" masterRel="sameClick">
                                          <p:stCondLst>
                                            <p:cond evt="begin" delay="0">
                                              <p:tn val="87"/>
                                            </p:cond>
                                          </p:stCondLst>
                                          <p:endCondLst>
                                            <p:cond evt="onStopAudio" delay="0">
                                              <p:tgtEl>
                                                <p:sldTgt/>
                                              </p:tgtEl>
                                            </p:cond>
                                          </p:endCondLst>
                                        </p:cTn>
                                        <p:tgtEl>
                                          <p:sndTgt r:embed="rId5" name="bomb.wav"/>
                                        </p:tgtEl>
                                      </p:cMediaNode>
                                    </p:audio>
                                  </p:subTnLst>
                                </p:cTn>
                              </p:par>
                            </p:childTnLst>
                          </p:cTn>
                        </p:par>
                      </p:childTnLst>
                    </p:cTn>
                  </p:par>
                  <p:par>
                    <p:cTn id="90" fill="hold">
                      <p:stCondLst>
                        <p:cond delay="indefinite"/>
                      </p:stCondLst>
                      <p:childTnLst>
                        <p:par>
                          <p:cTn id="91" fill="hold">
                            <p:stCondLst>
                              <p:cond delay="0"/>
                            </p:stCondLst>
                            <p:childTnLst>
                              <p:par>
                                <p:cTn id="92" presetID="56" presetClass="entr" presetSubtype="0" fill="hold" grpId="0" nodeType="clickEffect">
                                  <p:stCondLst>
                                    <p:cond delay="0"/>
                                  </p:stCondLst>
                                  <p:iterate type="lt">
                                    <p:tmPct val="10000"/>
                                  </p:iterate>
                                  <p:childTnLst>
                                    <p:set>
                                      <p:cBhvr>
                                        <p:cTn id="93" dur="1" fill="hold">
                                          <p:stCondLst>
                                            <p:cond delay="0"/>
                                          </p:stCondLst>
                                        </p:cTn>
                                        <p:tgtEl>
                                          <p:spTgt spid="32"/>
                                        </p:tgtEl>
                                        <p:attrNameLst>
                                          <p:attrName>style.visibility</p:attrName>
                                        </p:attrNameLst>
                                      </p:cBhvr>
                                      <p:to>
                                        <p:strVal val="visible"/>
                                      </p:to>
                                    </p:set>
                                    <p:anim by="(-#ppt_w*2)" calcmode="lin" valueType="num">
                                      <p:cBhvr rctx="PPT">
                                        <p:cTn id="94" dur="500" autoRev="1" fill="hold">
                                          <p:stCondLst>
                                            <p:cond delay="0"/>
                                          </p:stCondLst>
                                        </p:cTn>
                                        <p:tgtEl>
                                          <p:spTgt spid="32"/>
                                        </p:tgtEl>
                                        <p:attrNameLst>
                                          <p:attrName>ppt_w</p:attrName>
                                        </p:attrNameLst>
                                      </p:cBhvr>
                                    </p:anim>
                                    <p:anim by="(#ppt_w*0.50)" calcmode="lin" valueType="num">
                                      <p:cBhvr>
                                        <p:cTn id="95" dur="500" decel="50000" autoRev="1" fill="hold">
                                          <p:stCondLst>
                                            <p:cond delay="0"/>
                                          </p:stCondLst>
                                        </p:cTn>
                                        <p:tgtEl>
                                          <p:spTgt spid="32"/>
                                        </p:tgtEl>
                                        <p:attrNameLst>
                                          <p:attrName>ppt_x</p:attrName>
                                        </p:attrNameLst>
                                      </p:cBhvr>
                                    </p:anim>
                                    <p:anim from="(-#ppt_h/2)" to="(#ppt_y)" calcmode="lin" valueType="num">
                                      <p:cBhvr>
                                        <p:cTn id="96" dur="1000" fill="hold">
                                          <p:stCondLst>
                                            <p:cond delay="0"/>
                                          </p:stCondLst>
                                        </p:cTn>
                                        <p:tgtEl>
                                          <p:spTgt spid="32"/>
                                        </p:tgtEl>
                                        <p:attrNameLst>
                                          <p:attrName>ppt_y</p:attrName>
                                        </p:attrNameLst>
                                      </p:cBhvr>
                                    </p:anim>
                                    <p:animRot by="21600000">
                                      <p:cBhvr>
                                        <p:cTn id="97" dur="1000" fill="hold">
                                          <p:stCondLst>
                                            <p:cond delay="0"/>
                                          </p:stCondLst>
                                        </p:cTn>
                                        <p:tgtEl>
                                          <p:spTgt spid="32"/>
                                        </p:tgtEl>
                                        <p:attrNameLst>
                                          <p:attrName>r</p:attrName>
                                        </p:attrNameLst>
                                      </p:cBhvr>
                                    </p:animRot>
                                  </p:childTnLst>
                                  <p:subTnLst>
                                    <p:audio>
                                      <p:cMediaNode>
                                        <p:cTn display="0" masterRel="sameClick">
                                          <p:stCondLst>
                                            <p:cond evt="begin" delay="0">
                                              <p:tn val="92"/>
                                            </p:cond>
                                          </p:stCondLst>
                                          <p:endCondLst>
                                            <p:cond evt="onStopAudio" delay="0">
                                              <p:tgtEl>
                                                <p:sldTgt/>
                                              </p:tgtEl>
                                            </p:cond>
                                          </p:endCondLst>
                                        </p:cTn>
                                        <p:tgtEl>
                                          <p:sndTgt r:embed="rId3" name="type.wav"/>
                                        </p:tgtEl>
                                      </p:cMediaNode>
                                    </p:audio>
                                  </p:subTnLst>
                                </p:cTn>
                              </p:par>
                            </p:childTnLst>
                          </p:cTn>
                        </p:par>
                      </p:childTnLst>
                    </p:cTn>
                  </p:par>
                  <p:par>
                    <p:cTn id="98" fill="hold">
                      <p:stCondLst>
                        <p:cond delay="indefinite"/>
                      </p:stCondLst>
                      <p:childTnLst>
                        <p:par>
                          <p:cTn id="99" fill="hold">
                            <p:stCondLst>
                              <p:cond delay="0"/>
                            </p:stCondLst>
                            <p:childTnLst>
                              <p:par>
                                <p:cTn id="100" presetID="45" presetClass="entr" presetSubtype="0"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2000"/>
                                        <p:tgtEl>
                                          <p:spTgt spid="30"/>
                                        </p:tgtEl>
                                      </p:cBhvr>
                                    </p:animEffect>
                                    <p:anim calcmode="lin" valueType="num">
                                      <p:cBhvr>
                                        <p:cTn id="103" dur="2000" fill="hold"/>
                                        <p:tgtEl>
                                          <p:spTgt spid="30"/>
                                        </p:tgtEl>
                                        <p:attrNameLst>
                                          <p:attrName>ppt_w</p:attrName>
                                        </p:attrNameLst>
                                      </p:cBhvr>
                                      <p:tavLst>
                                        <p:tav tm="0" fmla="#ppt_w*sin(2.5*pi*$)">
                                          <p:val>
                                            <p:fltVal val="0"/>
                                          </p:val>
                                        </p:tav>
                                        <p:tav tm="100000">
                                          <p:val>
                                            <p:fltVal val="1"/>
                                          </p:val>
                                        </p:tav>
                                      </p:tavLst>
                                    </p:anim>
                                    <p:anim calcmode="lin" valueType="num">
                                      <p:cBhvr>
                                        <p:cTn id="104" dur="2000" fill="hold"/>
                                        <p:tgtEl>
                                          <p:spTgt spid="3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laser.wav"/>
                                        </p:tgtEl>
                                      </p:cMediaNode>
                                    </p:audio>
                                  </p:subTnLst>
                                </p:cTn>
                              </p:par>
                            </p:childTnLst>
                          </p:cTn>
                        </p:par>
                      </p:childTnLst>
                    </p:cTn>
                  </p:par>
                  <p:par>
                    <p:cTn id="105" fill="hold">
                      <p:stCondLst>
                        <p:cond delay="indefinite"/>
                      </p:stCondLst>
                      <p:childTnLst>
                        <p:par>
                          <p:cTn id="106" fill="hold">
                            <p:stCondLst>
                              <p:cond delay="0"/>
                            </p:stCondLst>
                            <p:childTnLst>
                              <p:par>
                                <p:cTn id="107" presetID="56" presetClass="entr" presetSubtype="0" fill="hold" grpId="0" nodeType="clickEffect">
                                  <p:stCondLst>
                                    <p:cond delay="0"/>
                                  </p:stCondLst>
                                  <p:iterate type="lt">
                                    <p:tmPct val="10000"/>
                                  </p:iterate>
                                  <p:childTnLst>
                                    <p:set>
                                      <p:cBhvr>
                                        <p:cTn id="108" dur="1" fill="hold">
                                          <p:stCondLst>
                                            <p:cond delay="0"/>
                                          </p:stCondLst>
                                        </p:cTn>
                                        <p:tgtEl>
                                          <p:spTgt spid="45"/>
                                        </p:tgtEl>
                                        <p:attrNameLst>
                                          <p:attrName>style.visibility</p:attrName>
                                        </p:attrNameLst>
                                      </p:cBhvr>
                                      <p:to>
                                        <p:strVal val="visible"/>
                                      </p:to>
                                    </p:set>
                                    <p:anim by="(-#ppt_w*2)" calcmode="lin" valueType="num">
                                      <p:cBhvr rctx="PPT">
                                        <p:cTn id="109" dur="500" autoRev="1" fill="hold">
                                          <p:stCondLst>
                                            <p:cond delay="0"/>
                                          </p:stCondLst>
                                        </p:cTn>
                                        <p:tgtEl>
                                          <p:spTgt spid="45"/>
                                        </p:tgtEl>
                                        <p:attrNameLst>
                                          <p:attrName>ppt_w</p:attrName>
                                        </p:attrNameLst>
                                      </p:cBhvr>
                                    </p:anim>
                                    <p:anim by="(#ppt_w*0.50)" calcmode="lin" valueType="num">
                                      <p:cBhvr>
                                        <p:cTn id="110" dur="500" decel="50000" autoRev="1" fill="hold">
                                          <p:stCondLst>
                                            <p:cond delay="0"/>
                                          </p:stCondLst>
                                        </p:cTn>
                                        <p:tgtEl>
                                          <p:spTgt spid="45"/>
                                        </p:tgtEl>
                                        <p:attrNameLst>
                                          <p:attrName>ppt_x</p:attrName>
                                        </p:attrNameLst>
                                      </p:cBhvr>
                                    </p:anim>
                                    <p:anim from="(-#ppt_h/2)" to="(#ppt_y)" calcmode="lin" valueType="num">
                                      <p:cBhvr>
                                        <p:cTn id="111" dur="1000" fill="hold">
                                          <p:stCondLst>
                                            <p:cond delay="0"/>
                                          </p:stCondLst>
                                        </p:cTn>
                                        <p:tgtEl>
                                          <p:spTgt spid="45"/>
                                        </p:tgtEl>
                                        <p:attrNameLst>
                                          <p:attrName>ppt_y</p:attrName>
                                        </p:attrNameLst>
                                      </p:cBhvr>
                                    </p:anim>
                                    <p:animRot by="21600000">
                                      <p:cBhvr>
                                        <p:cTn id="112" dur="1000" fill="hold">
                                          <p:stCondLst>
                                            <p:cond delay="0"/>
                                          </p:stCondLst>
                                        </p:cTn>
                                        <p:tgtEl>
                                          <p:spTgt spid="45"/>
                                        </p:tgtEl>
                                        <p:attrNameLst>
                                          <p:attrName>r</p:attrName>
                                        </p:attrNameLst>
                                      </p:cBhvr>
                                    </p:animRot>
                                  </p:childTnLst>
                                  <p:subTnLst>
                                    <p:audio>
                                      <p:cMediaNode>
                                        <p:cTn display="0" masterRel="sameClick">
                                          <p:stCondLst>
                                            <p:cond evt="begin" delay="0">
                                              <p:tn val="107"/>
                                            </p:cond>
                                          </p:stCondLst>
                                          <p:endCondLst>
                                            <p:cond evt="onStopAudio" delay="0">
                                              <p:tgtEl>
                                                <p:sldTgt/>
                                              </p:tgtEl>
                                            </p:cond>
                                          </p:endCondLst>
                                        </p:cTn>
                                        <p:tgtEl>
                                          <p:sndTgt r:embed="rId3" name="type.wav"/>
                                        </p:tgtEl>
                                      </p:cMediaNode>
                                    </p:audio>
                                  </p:subTnLst>
                                </p:cTn>
                              </p:par>
                            </p:childTnLst>
                          </p:cTn>
                        </p:par>
                      </p:childTnLst>
                    </p:cTn>
                  </p:par>
                  <p:par>
                    <p:cTn id="113" fill="hold">
                      <p:stCondLst>
                        <p:cond delay="indefinite"/>
                      </p:stCondLst>
                      <p:childTnLst>
                        <p:par>
                          <p:cTn id="114" fill="hold">
                            <p:stCondLst>
                              <p:cond delay="0"/>
                            </p:stCondLst>
                            <p:childTnLst>
                              <p:par>
                                <p:cTn id="115" presetID="56" presetClass="entr" presetSubtype="0" fill="hold" grpId="0" nodeType="clickEffect">
                                  <p:stCondLst>
                                    <p:cond delay="0"/>
                                  </p:stCondLst>
                                  <p:iterate type="lt">
                                    <p:tmPct val="10000"/>
                                  </p:iterate>
                                  <p:childTnLst>
                                    <p:set>
                                      <p:cBhvr>
                                        <p:cTn id="116" dur="1" fill="hold">
                                          <p:stCondLst>
                                            <p:cond delay="0"/>
                                          </p:stCondLst>
                                        </p:cTn>
                                        <p:tgtEl>
                                          <p:spTgt spid="46"/>
                                        </p:tgtEl>
                                        <p:attrNameLst>
                                          <p:attrName>style.visibility</p:attrName>
                                        </p:attrNameLst>
                                      </p:cBhvr>
                                      <p:to>
                                        <p:strVal val="visible"/>
                                      </p:to>
                                    </p:set>
                                    <p:anim by="(-#ppt_w*2)" calcmode="lin" valueType="num">
                                      <p:cBhvr rctx="PPT">
                                        <p:cTn id="117" dur="500" autoRev="1" fill="hold">
                                          <p:stCondLst>
                                            <p:cond delay="0"/>
                                          </p:stCondLst>
                                        </p:cTn>
                                        <p:tgtEl>
                                          <p:spTgt spid="46"/>
                                        </p:tgtEl>
                                        <p:attrNameLst>
                                          <p:attrName>ppt_w</p:attrName>
                                        </p:attrNameLst>
                                      </p:cBhvr>
                                    </p:anim>
                                    <p:anim by="(#ppt_w*0.50)" calcmode="lin" valueType="num">
                                      <p:cBhvr>
                                        <p:cTn id="118" dur="500" decel="50000" autoRev="1" fill="hold">
                                          <p:stCondLst>
                                            <p:cond delay="0"/>
                                          </p:stCondLst>
                                        </p:cTn>
                                        <p:tgtEl>
                                          <p:spTgt spid="46"/>
                                        </p:tgtEl>
                                        <p:attrNameLst>
                                          <p:attrName>ppt_x</p:attrName>
                                        </p:attrNameLst>
                                      </p:cBhvr>
                                    </p:anim>
                                    <p:anim from="(-#ppt_h/2)" to="(#ppt_y)" calcmode="lin" valueType="num">
                                      <p:cBhvr>
                                        <p:cTn id="119" dur="1000" fill="hold">
                                          <p:stCondLst>
                                            <p:cond delay="0"/>
                                          </p:stCondLst>
                                        </p:cTn>
                                        <p:tgtEl>
                                          <p:spTgt spid="46"/>
                                        </p:tgtEl>
                                        <p:attrNameLst>
                                          <p:attrName>ppt_y</p:attrName>
                                        </p:attrNameLst>
                                      </p:cBhvr>
                                    </p:anim>
                                    <p:animRot by="21600000">
                                      <p:cBhvr>
                                        <p:cTn id="120" dur="1000" fill="hold">
                                          <p:stCondLst>
                                            <p:cond delay="0"/>
                                          </p:stCondLst>
                                        </p:cTn>
                                        <p:tgtEl>
                                          <p:spTgt spid="46"/>
                                        </p:tgtEl>
                                        <p:attrNameLst>
                                          <p:attrName>r</p:attrName>
                                        </p:attrNameLst>
                                      </p:cBhvr>
                                    </p:animRot>
                                  </p:childTnLst>
                                  <p:subTnLst>
                                    <p:audio>
                                      <p:cMediaNode>
                                        <p:cTn display="0" masterRel="sameClick">
                                          <p:stCondLst>
                                            <p:cond evt="begin" delay="0">
                                              <p:tn val="115"/>
                                            </p:cond>
                                          </p:stCondLst>
                                          <p:endCondLst>
                                            <p:cond evt="onStopAudio" delay="0">
                                              <p:tgtEl>
                                                <p:sldTgt/>
                                              </p:tgtEl>
                                            </p:cond>
                                          </p:endCondLst>
                                        </p:cTn>
                                        <p:tgtEl>
                                          <p:sndTgt r:embed="rId3" name="type.wav"/>
                                        </p:tgtEl>
                                      </p:cMediaNode>
                                    </p:audio>
                                  </p:subTnLst>
                                </p:cTn>
                              </p:par>
                            </p:childTnLst>
                          </p:cTn>
                        </p:par>
                      </p:childTnLst>
                    </p:cTn>
                  </p:par>
                  <p:par>
                    <p:cTn id="121" fill="hold">
                      <p:stCondLst>
                        <p:cond delay="indefinite"/>
                      </p:stCondLst>
                      <p:childTnLst>
                        <p:par>
                          <p:cTn id="122" fill="hold">
                            <p:stCondLst>
                              <p:cond delay="0"/>
                            </p:stCondLst>
                            <p:childTnLst>
                              <p:par>
                                <p:cTn id="123" presetID="56" presetClass="entr" presetSubtype="0" fill="hold" grpId="0" nodeType="clickEffect">
                                  <p:stCondLst>
                                    <p:cond delay="0"/>
                                  </p:stCondLst>
                                  <p:iterate type="lt">
                                    <p:tmPct val="10000"/>
                                  </p:iterate>
                                  <p:childTnLst>
                                    <p:set>
                                      <p:cBhvr>
                                        <p:cTn id="124" dur="1" fill="hold">
                                          <p:stCondLst>
                                            <p:cond delay="0"/>
                                          </p:stCondLst>
                                        </p:cTn>
                                        <p:tgtEl>
                                          <p:spTgt spid="35"/>
                                        </p:tgtEl>
                                        <p:attrNameLst>
                                          <p:attrName>style.visibility</p:attrName>
                                        </p:attrNameLst>
                                      </p:cBhvr>
                                      <p:to>
                                        <p:strVal val="visible"/>
                                      </p:to>
                                    </p:set>
                                    <p:anim by="(-#ppt_w*2)" calcmode="lin" valueType="num">
                                      <p:cBhvr rctx="PPT">
                                        <p:cTn id="125" dur="500" autoRev="1" fill="hold">
                                          <p:stCondLst>
                                            <p:cond delay="0"/>
                                          </p:stCondLst>
                                        </p:cTn>
                                        <p:tgtEl>
                                          <p:spTgt spid="35"/>
                                        </p:tgtEl>
                                        <p:attrNameLst>
                                          <p:attrName>ppt_w</p:attrName>
                                        </p:attrNameLst>
                                      </p:cBhvr>
                                    </p:anim>
                                    <p:anim by="(#ppt_w*0.50)" calcmode="lin" valueType="num">
                                      <p:cBhvr>
                                        <p:cTn id="126" dur="500" decel="50000" autoRev="1" fill="hold">
                                          <p:stCondLst>
                                            <p:cond delay="0"/>
                                          </p:stCondLst>
                                        </p:cTn>
                                        <p:tgtEl>
                                          <p:spTgt spid="35"/>
                                        </p:tgtEl>
                                        <p:attrNameLst>
                                          <p:attrName>ppt_x</p:attrName>
                                        </p:attrNameLst>
                                      </p:cBhvr>
                                    </p:anim>
                                    <p:anim from="(-#ppt_h/2)" to="(#ppt_y)" calcmode="lin" valueType="num">
                                      <p:cBhvr>
                                        <p:cTn id="127" dur="1000" fill="hold">
                                          <p:stCondLst>
                                            <p:cond delay="0"/>
                                          </p:stCondLst>
                                        </p:cTn>
                                        <p:tgtEl>
                                          <p:spTgt spid="35"/>
                                        </p:tgtEl>
                                        <p:attrNameLst>
                                          <p:attrName>ppt_y</p:attrName>
                                        </p:attrNameLst>
                                      </p:cBhvr>
                                    </p:anim>
                                    <p:animRot by="21600000">
                                      <p:cBhvr>
                                        <p:cTn id="128" dur="1000" fill="hold">
                                          <p:stCondLst>
                                            <p:cond delay="0"/>
                                          </p:stCondLst>
                                        </p:cTn>
                                        <p:tgtEl>
                                          <p:spTgt spid="35"/>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3" name="type.wav"/>
                                        </p:tgtEl>
                                      </p:cMediaNode>
                                    </p:audio>
                                  </p:sub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nodeType="click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barn(inVertical)">
                                      <p:cBhvr>
                                        <p:cTn id="133" dur="500"/>
                                        <p:tgtEl>
                                          <p:spTgt spid="42"/>
                                        </p:tgtEl>
                                      </p:cBhvr>
                                    </p:animEffect>
                                  </p:childTnLst>
                                  <p:subTnLst>
                                    <p:audio>
                                      <p:cMediaNode>
                                        <p:cTn display="0" masterRel="sameClick">
                                          <p:stCondLst>
                                            <p:cond evt="begin" delay="0">
                                              <p:tn val="131"/>
                                            </p:cond>
                                          </p:stCondLst>
                                          <p:endCondLst>
                                            <p:cond evt="onStopAudio" delay="0">
                                              <p:tgtEl>
                                                <p:sldTgt/>
                                              </p:tgtEl>
                                            </p:cond>
                                          </p:endCondLst>
                                        </p:cTn>
                                        <p:tgtEl>
                                          <p:sndTgt r:embed="rId5" name="bomb.wav"/>
                                        </p:tgtEl>
                                      </p:cMediaNode>
                                    </p:audio>
                                  </p:subTnLst>
                                </p:cTn>
                              </p:par>
                            </p:childTnLst>
                          </p:cTn>
                        </p:par>
                      </p:childTnLst>
                    </p:cTn>
                  </p:par>
                  <p:par>
                    <p:cTn id="134" fill="hold">
                      <p:stCondLst>
                        <p:cond delay="indefinite"/>
                      </p:stCondLst>
                      <p:childTnLst>
                        <p:par>
                          <p:cTn id="135" fill="hold">
                            <p:stCondLst>
                              <p:cond delay="0"/>
                            </p:stCondLst>
                            <p:childTnLst>
                              <p:par>
                                <p:cTn id="136" presetID="56" presetClass="entr" presetSubtype="0" fill="hold" grpId="0" nodeType="clickEffect">
                                  <p:stCondLst>
                                    <p:cond delay="0"/>
                                  </p:stCondLst>
                                  <p:iterate type="lt">
                                    <p:tmPct val="10000"/>
                                  </p:iterate>
                                  <p:childTnLst>
                                    <p:set>
                                      <p:cBhvr>
                                        <p:cTn id="137" dur="1" fill="hold">
                                          <p:stCondLst>
                                            <p:cond delay="0"/>
                                          </p:stCondLst>
                                        </p:cTn>
                                        <p:tgtEl>
                                          <p:spTgt spid="37"/>
                                        </p:tgtEl>
                                        <p:attrNameLst>
                                          <p:attrName>style.visibility</p:attrName>
                                        </p:attrNameLst>
                                      </p:cBhvr>
                                      <p:to>
                                        <p:strVal val="visible"/>
                                      </p:to>
                                    </p:set>
                                    <p:anim by="(-#ppt_w*2)" calcmode="lin" valueType="num">
                                      <p:cBhvr rctx="PPT">
                                        <p:cTn id="138" dur="500" autoRev="1" fill="hold">
                                          <p:stCondLst>
                                            <p:cond delay="0"/>
                                          </p:stCondLst>
                                        </p:cTn>
                                        <p:tgtEl>
                                          <p:spTgt spid="37"/>
                                        </p:tgtEl>
                                        <p:attrNameLst>
                                          <p:attrName>ppt_w</p:attrName>
                                        </p:attrNameLst>
                                      </p:cBhvr>
                                    </p:anim>
                                    <p:anim by="(#ppt_w*0.50)" calcmode="lin" valueType="num">
                                      <p:cBhvr>
                                        <p:cTn id="139" dur="500" decel="50000" autoRev="1" fill="hold">
                                          <p:stCondLst>
                                            <p:cond delay="0"/>
                                          </p:stCondLst>
                                        </p:cTn>
                                        <p:tgtEl>
                                          <p:spTgt spid="37"/>
                                        </p:tgtEl>
                                        <p:attrNameLst>
                                          <p:attrName>ppt_x</p:attrName>
                                        </p:attrNameLst>
                                      </p:cBhvr>
                                    </p:anim>
                                    <p:anim from="(-#ppt_h/2)" to="(#ppt_y)" calcmode="lin" valueType="num">
                                      <p:cBhvr>
                                        <p:cTn id="140" dur="1000" fill="hold">
                                          <p:stCondLst>
                                            <p:cond delay="0"/>
                                          </p:stCondLst>
                                        </p:cTn>
                                        <p:tgtEl>
                                          <p:spTgt spid="37"/>
                                        </p:tgtEl>
                                        <p:attrNameLst>
                                          <p:attrName>ppt_y</p:attrName>
                                        </p:attrNameLst>
                                      </p:cBhvr>
                                    </p:anim>
                                    <p:animRot by="21600000">
                                      <p:cBhvr>
                                        <p:cTn id="141" dur="1000" fill="hold">
                                          <p:stCondLst>
                                            <p:cond delay="0"/>
                                          </p:stCondLst>
                                        </p:cTn>
                                        <p:tgtEl>
                                          <p:spTgt spid="37"/>
                                        </p:tgtEl>
                                        <p:attrNameLst>
                                          <p:attrName>r</p:attrName>
                                        </p:attrNameLst>
                                      </p:cBhvr>
                                    </p:animRot>
                                  </p:childTnLst>
                                  <p:subTnLst>
                                    <p:audio>
                                      <p:cMediaNode>
                                        <p:cTn display="0" masterRel="sameClick">
                                          <p:stCondLst>
                                            <p:cond evt="begin" delay="0">
                                              <p:tn val="136"/>
                                            </p:cond>
                                          </p:stCondLst>
                                          <p:endCondLst>
                                            <p:cond evt="onStopAudio" delay="0">
                                              <p:tgtEl>
                                                <p:sldTgt/>
                                              </p:tgtEl>
                                            </p:cond>
                                          </p:endCondLst>
                                        </p:cTn>
                                        <p:tgtEl>
                                          <p:sndTgt r:embed="rId3" name="type.wav"/>
                                        </p:tgtEl>
                                      </p:cMediaNode>
                                    </p:audio>
                                  </p:sub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47"/>
                                        </p:tgtEl>
                                        <p:attrNameLst>
                                          <p:attrName>style.visibility</p:attrName>
                                        </p:attrNameLst>
                                      </p:cBhvr>
                                      <p:to>
                                        <p:strVal val="visible"/>
                                      </p:to>
                                    </p:set>
                                    <p:animEffect transition="in" filter="barn(inVertical)">
                                      <p:cBhvr>
                                        <p:cTn id="146" dur="500"/>
                                        <p:tgtEl>
                                          <p:spTgt spid="47"/>
                                        </p:tgtEl>
                                      </p:cBhvr>
                                    </p:animEffect>
                                  </p:childTnLst>
                                  <p:subTnLst>
                                    <p:audio>
                                      <p:cMediaNode>
                                        <p:cTn display="0" masterRel="sameClick">
                                          <p:stCondLst>
                                            <p:cond evt="begin" delay="0">
                                              <p:tn val="144"/>
                                            </p:cond>
                                          </p:stCondLst>
                                          <p:endCondLst>
                                            <p:cond evt="onStopAudio" delay="0">
                                              <p:tgtEl>
                                                <p:sldTgt/>
                                              </p:tgtEl>
                                            </p:cond>
                                          </p:endCondLst>
                                        </p:cTn>
                                        <p:tgtEl>
                                          <p:sndTgt r:embed="rId5" name="bomb.wav"/>
                                        </p:tgtEl>
                                      </p:cMediaNode>
                                    </p:audio>
                                  </p:subTnLst>
                                </p:cTn>
                              </p:par>
                            </p:childTnLst>
                          </p:cTn>
                        </p:par>
                      </p:childTnLst>
                    </p:cTn>
                  </p:par>
                  <p:par>
                    <p:cTn id="147" fill="hold">
                      <p:stCondLst>
                        <p:cond delay="indefinite"/>
                      </p:stCondLst>
                      <p:childTnLst>
                        <p:par>
                          <p:cTn id="148" fill="hold">
                            <p:stCondLst>
                              <p:cond delay="0"/>
                            </p:stCondLst>
                            <p:childTnLst>
                              <p:par>
                                <p:cTn id="149" presetID="56" presetClass="entr" presetSubtype="0" fill="hold" grpId="0" nodeType="clickEffect">
                                  <p:stCondLst>
                                    <p:cond delay="0"/>
                                  </p:stCondLst>
                                  <p:iterate type="lt">
                                    <p:tmPct val="10000"/>
                                  </p:iterate>
                                  <p:childTnLst>
                                    <p:set>
                                      <p:cBhvr>
                                        <p:cTn id="150" dur="1" fill="hold">
                                          <p:stCondLst>
                                            <p:cond delay="0"/>
                                          </p:stCondLst>
                                        </p:cTn>
                                        <p:tgtEl>
                                          <p:spTgt spid="38"/>
                                        </p:tgtEl>
                                        <p:attrNameLst>
                                          <p:attrName>style.visibility</p:attrName>
                                        </p:attrNameLst>
                                      </p:cBhvr>
                                      <p:to>
                                        <p:strVal val="visible"/>
                                      </p:to>
                                    </p:set>
                                    <p:anim by="(-#ppt_w*2)" calcmode="lin" valueType="num">
                                      <p:cBhvr rctx="PPT">
                                        <p:cTn id="151" dur="500" autoRev="1" fill="hold">
                                          <p:stCondLst>
                                            <p:cond delay="0"/>
                                          </p:stCondLst>
                                        </p:cTn>
                                        <p:tgtEl>
                                          <p:spTgt spid="38"/>
                                        </p:tgtEl>
                                        <p:attrNameLst>
                                          <p:attrName>ppt_w</p:attrName>
                                        </p:attrNameLst>
                                      </p:cBhvr>
                                    </p:anim>
                                    <p:anim by="(#ppt_w*0.50)" calcmode="lin" valueType="num">
                                      <p:cBhvr>
                                        <p:cTn id="152" dur="500" decel="50000" autoRev="1" fill="hold">
                                          <p:stCondLst>
                                            <p:cond delay="0"/>
                                          </p:stCondLst>
                                        </p:cTn>
                                        <p:tgtEl>
                                          <p:spTgt spid="38"/>
                                        </p:tgtEl>
                                        <p:attrNameLst>
                                          <p:attrName>ppt_x</p:attrName>
                                        </p:attrNameLst>
                                      </p:cBhvr>
                                    </p:anim>
                                    <p:anim from="(-#ppt_h/2)" to="(#ppt_y)" calcmode="lin" valueType="num">
                                      <p:cBhvr>
                                        <p:cTn id="153" dur="1000" fill="hold">
                                          <p:stCondLst>
                                            <p:cond delay="0"/>
                                          </p:stCondLst>
                                        </p:cTn>
                                        <p:tgtEl>
                                          <p:spTgt spid="38"/>
                                        </p:tgtEl>
                                        <p:attrNameLst>
                                          <p:attrName>ppt_y</p:attrName>
                                        </p:attrNameLst>
                                      </p:cBhvr>
                                    </p:anim>
                                    <p:animRot by="21600000">
                                      <p:cBhvr>
                                        <p:cTn id="154" dur="1000" fill="hold">
                                          <p:stCondLst>
                                            <p:cond delay="0"/>
                                          </p:stCondLst>
                                        </p:cTn>
                                        <p:tgtEl>
                                          <p:spTgt spid="38"/>
                                        </p:tgtEl>
                                        <p:attrNameLst>
                                          <p:attrName>r</p:attrName>
                                        </p:attrNameLst>
                                      </p:cBhvr>
                                    </p:animRot>
                                  </p:childTnLst>
                                  <p:subTnLst>
                                    <p:audio>
                                      <p:cMediaNode>
                                        <p:cTn display="0" masterRel="sameClick">
                                          <p:stCondLst>
                                            <p:cond evt="begin" delay="0">
                                              <p:tn val="14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P spid="28" grpId="0"/>
      <p:bldP spid="22" grpId="0"/>
      <p:bldP spid="31" grpId="0"/>
      <p:bldP spid="32" grpId="0"/>
      <p:bldP spid="35" grpId="0"/>
      <p:bldP spid="37" grpId="0"/>
      <p:bldP spid="38" grpId="0"/>
      <p:bldP spid="39"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0483" y="316055"/>
            <a:ext cx="1530261" cy="868194"/>
          </a:xfrm>
          <a:solidFill>
            <a:srgbClr val="FF0000"/>
          </a:solidFill>
        </p:spPr>
        <p:txBody>
          <a:bodyPr>
            <a:normAutofit fontScale="90000"/>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37153" y="1637927"/>
            <a:ext cx="8743950" cy="446276"/>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يتكون بيان المركز المالي من المطلوبات والموجودات فقط.</a:t>
            </a:r>
            <a:endParaRPr lang="en-US" sz="2300" b="1" dirty="0">
              <a:latin typeface="Sakkal Majalla" panose="02000000000000000000" pitchFamily="2" charset="-78"/>
              <a:cs typeface="Sakkal Majalla" panose="02000000000000000000" pitchFamily="2" charset="-78"/>
            </a:endParaRPr>
          </a:p>
        </p:txBody>
      </p:sp>
      <p:sp>
        <p:nvSpPr>
          <p:cNvPr id="6" name="Flowchart: Terminator 5">
            <a:hlinkClick r:id="rId5"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1726792" y="557243"/>
            <a:ext cx="4424187"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اضغط على مربع الإجابة الصحيحة في </a:t>
            </a:r>
            <a:r>
              <a:rPr lang="ar-BH" sz="2400" b="1" dirty="0" err="1" smtClean="0">
                <a:solidFill>
                  <a:schemeClr val="bg1"/>
                </a:solidFill>
                <a:latin typeface="Sakkal Majalla" panose="02000000000000000000" pitchFamily="2" charset="-78"/>
                <a:cs typeface="Sakkal Majalla" panose="02000000000000000000" pitchFamily="2" charset="-78"/>
              </a:rPr>
              <a:t>مايلي</a:t>
            </a:r>
            <a:r>
              <a:rPr lang="ar-BH" sz="2400" b="1" dirty="0" smtClean="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Flowchart: Terminator 21">
            <a:hlinkClick r:id="rId7"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13" name="Rectangle 12"/>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191827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par>
                                <p:cTn id="35" presetID="26"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80">
                                          <p:stCondLst>
                                            <p:cond delay="0"/>
                                          </p:stCondLst>
                                        </p:cTn>
                                        <p:tgtEl>
                                          <p:spTgt spid="22"/>
                                        </p:tgtEl>
                                      </p:cBhvr>
                                    </p:animEffect>
                                    <p:anim calcmode="lin" valueType="num">
                                      <p:cBhvr>
                                        <p:cTn id="3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3" dur="26">
                                          <p:stCondLst>
                                            <p:cond delay="650"/>
                                          </p:stCondLst>
                                        </p:cTn>
                                        <p:tgtEl>
                                          <p:spTgt spid="22"/>
                                        </p:tgtEl>
                                      </p:cBhvr>
                                      <p:to x="100000" y="60000"/>
                                    </p:animScale>
                                    <p:animScale>
                                      <p:cBhvr>
                                        <p:cTn id="44" dur="166" decel="50000">
                                          <p:stCondLst>
                                            <p:cond delay="676"/>
                                          </p:stCondLst>
                                        </p:cTn>
                                        <p:tgtEl>
                                          <p:spTgt spid="22"/>
                                        </p:tgtEl>
                                      </p:cBhvr>
                                      <p:to x="100000" y="100000"/>
                                    </p:animScale>
                                    <p:animScale>
                                      <p:cBhvr>
                                        <p:cTn id="45" dur="26">
                                          <p:stCondLst>
                                            <p:cond delay="1312"/>
                                          </p:stCondLst>
                                        </p:cTn>
                                        <p:tgtEl>
                                          <p:spTgt spid="22"/>
                                        </p:tgtEl>
                                      </p:cBhvr>
                                      <p:to x="100000" y="80000"/>
                                    </p:animScale>
                                    <p:animScale>
                                      <p:cBhvr>
                                        <p:cTn id="46" dur="166" decel="50000">
                                          <p:stCondLst>
                                            <p:cond delay="1338"/>
                                          </p:stCondLst>
                                        </p:cTn>
                                        <p:tgtEl>
                                          <p:spTgt spid="22"/>
                                        </p:tgtEl>
                                      </p:cBhvr>
                                      <p:to x="100000" y="100000"/>
                                    </p:animScale>
                                    <p:animScale>
                                      <p:cBhvr>
                                        <p:cTn id="47" dur="26">
                                          <p:stCondLst>
                                            <p:cond delay="1642"/>
                                          </p:stCondLst>
                                        </p:cTn>
                                        <p:tgtEl>
                                          <p:spTgt spid="22"/>
                                        </p:tgtEl>
                                      </p:cBhvr>
                                      <p:to x="100000" y="90000"/>
                                    </p:animScale>
                                    <p:animScale>
                                      <p:cBhvr>
                                        <p:cTn id="48" dur="166" decel="50000">
                                          <p:stCondLst>
                                            <p:cond delay="1668"/>
                                          </p:stCondLst>
                                        </p:cTn>
                                        <p:tgtEl>
                                          <p:spTgt spid="22"/>
                                        </p:tgtEl>
                                      </p:cBhvr>
                                      <p:to x="100000" y="100000"/>
                                    </p:animScale>
                                    <p:animScale>
                                      <p:cBhvr>
                                        <p:cTn id="49" dur="26">
                                          <p:stCondLst>
                                            <p:cond delay="1808"/>
                                          </p:stCondLst>
                                        </p:cTn>
                                        <p:tgtEl>
                                          <p:spTgt spid="22"/>
                                        </p:tgtEl>
                                      </p:cBhvr>
                                      <p:to x="100000" y="95000"/>
                                    </p:animScale>
                                    <p:animScale>
                                      <p:cBhvr>
                                        <p:cTn id="50" dur="166" decel="50000">
                                          <p:stCondLst>
                                            <p:cond delay="1834"/>
                                          </p:stCondLst>
                                        </p:cTn>
                                        <p:tgtEl>
                                          <p:spTgt spid="22"/>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يوضح بيان الربح والخسارة التغيرات في احتياطي القيمة العادلة خلال السنة المالية.</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5369045" y="6529000"/>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390590" y="6581001"/>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325435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0" y="1422119"/>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يوضح بيان التدفقات المالية الأثر النقدي لكافة أنشطة البنك خلال السنة المالية التشغيلية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و التمويلية و الاستثمارية. </a:t>
            </a:r>
            <a:endParaRPr lang="en-US" sz="2300" b="1" dirty="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783978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a:latin typeface="Sakkal Majalla" panose="02000000000000000000" pitchFamily="2" charset="-78"/>
                <a:cs typeface="Sakkal Majalla" panose="02000000000000000000" pitchFamily="2" charset="-78"/>
              </a:rPr>
              <a:t>4</a:t>
            </a:r>
            <a:r>
              <a:rPr lang="ar-BH" sz="2300" b="1" dirty="0" smtClean="0">
                <a:latin typeface="Sakkal Majalla" panose="02000000000000000000" pitchFamily="2" charset="-78"/>
                <a:cs typeface="Sakkal Majalla" panose="02000000000000000000" pitchFamily="2" charset="-78"/>
              </a:rPr>
              <a:t>. التحليل المالي عبارة عن عملية منظمة تعالج البيانات المالية المدرجة في القوائم المالية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للبنك . </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731951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47800" y="2667002"/>
            <a:ext cx="7169907" cy="615553"/>
          </a:xfrm>
          <a:prstGeom prst="rect">
            <a:avLst/>
          </a:prstGeom>
          <a:solidFill>
            <a:schemeClr val="accent2">
              <a:lumMod val="60000"/>
              <a:lumOff val="40000"/>
            </a:schemeClr>
          </a:solidFill>
        </p:spPr>
        <p:txBody>
          <a:bodyPr wrap="square" rtlCol="0">
            <a:spAutoFit/>
          </a:bodyPr>
          <a:lstStyle/>
          <a:p>
            <a:pPr algn="r" rtl="1"/>
            <a:r>
              <a:rPr lang="ar-BH" sz="2400" b="1" u="sng" dirty="0">
                <a:latin typeface="Sakkal Majalla" panose="02000000000000000000" pitchFamily="2" charset="-78"/>
                <a:cs typeface="Sakkal Majalla" panose="02000000000000000000" pitchFamily="2" charset="-78"/>
              </a:rPr>
              <a:t>بعد </a:t>
            </a:r>
            <a:r>
              <a:rPr lang="ar-BH" sz="2400" b="1" u="sng" dirty="0" smtClean="0">
                <a:latin typeface="Sakkal Majalla" panose="02000000000000000000" pitchFamily="2" charset="-78"/>
                <a:cs typeface="Sakkal Majalla" panose="02000000000000000000" pitchFamily="2" charset="-78"/>
              </a:rPr>
              <a:t>الانتهاء من هذا الدرس ينبغي </a:t>
            </a:r>
            <a:r>
              <a:rPr lang="ar-BH" sz="2400" b="1" u="sng" dirty="0">
                <a:latin typeface="Sakkal Majalla" panose="02000000000000000000" pitchFamily="2" charset="-78"/>
                <a:cs typeface="Sakkal Majalla" panose="02000000000000000000" pitchFamily="2" charset="-78"/>
              </a:rPr>
              <a:t>أن </a:t>
            </a:r>
            <a:r>
              <a:rPr lang="ar-BH" sz="2400" b="1" u="sng" dirty="0" smtClean="0">
                <a:latin typeface="Sakkal Majalla" panose="02000000000000000000" pitchFamily="2" charset="-78"/>
                <a:cs typeface="Sakkal Majalla" panose="02000000000000000000" pitchFamily="2" charset="-78"/>
              </a:rPr>
              <a:t>يكون الطالب  </a:t>
            </a:r>
            <a:r>
              <a:rPr lang="ar-BH" sz="2400" b="1" u="sng" dirty="0">
                <a:latin typeface="Sakkal Majalla" panose="02000000000000000000" pitchFamily="2" charset="-78"/>
                <a:cs typeface="Sakkal Majalla" panose="02000000000000000000" pitchFamily="2" charset="-78"/>
              </a:rPr>
              <a:t>قادرًا </a:t>
            </a:r>
            <a:r>
              <a:rPr lang="ar-BH" sz="2400" b="1" u="sng" dirty="0" smtClean="0">
                <a:latin typeface="Sakkal Majalla" panose="02000000000000000000" pitchFamily="2" charset="-78"/>
                <a:cs typeface="Sakkal Majalla" panose="02000000000000000000" pitchFamily="2" charset="-78"/>
              </a:rPr>
              <a:t>على أن</a:t>
            </a:r>
            <a:r>
              <a:rPr lang="en-GB" sz="3400" b="1" u="sng" dirty="0" smtClean="0">
                <a:latin typeface="Sakkal Majalla" panose="02000000000000000000" pitchFamily="2" charset="-78"/>
                <a:cs typeface="Sakkal Majalla" panose="02000000000000000000" pitchFamily="2" charset="-78"/>
              </a:rPr>
              <a:t>:</a:t>
            </a:r>
            <a:endParaRPr lang="en-GB" sz="3400" b="1" u="sng" dirty="0">
              <a:latin typeface="Sakkal Majalla" panose="02000000000000000000" pitchFamily="2" charset="-78"/>
              <a:cs typeface="Sakkal Majalla" panose="02000000000000000000" pitchFamily="2" charset="-78"/>
            </a:endParaRPr>
          </a:p>
        </p:txBody>
      </p:sp>
      <p:grpSp>
        <p:nvGrpSpPr>
          <p:cNvPr id="16" name="Group 15"/>
          <p:cNvGrpSpPr/>
          <p:nvPr/>
        </p:nvGrpSpPr>
        <p:grpSpPr>
          <a:xfrm>
            <a:off x="1078353" y="1872436"/>
            <a:ext cx="7539352" cy="736642"/>
            <a:chOff x="1143000" y="1460017"/>
            <a:chExt cx="7539352" cy="736642"/>
          </a:xfrm>
        </p:grpSpPr>
        <p:sp>
          <p:nvSpPr>
            <p:cNvPr id="17" name="TextBox 16"/>
            <p:cNvSpPr txBox="1"/>
            <p:nvPr/>
          </p:nvSpPr>
          <p:spPr>
            <a:xfrm>
              <a:off x="1143000" y="1460017"/>
              <a:ext cx="6464733" cy="707886"/>
            </a:xfrm>
            <a:prstGeom prst="rect">
              <a:avLst/>
            </a:prstGeom>
            <a:solidFill>
              <a:srgbClr val="C00000"/>
            </a:solidFill>
          </p:spPr>
          <p:txBody>
            <a:bodyPr wrap="square" rtlCol="0">
              <a:spAutoFit/>
            </a:bodyPr>
            <a:lstStyle/>
            <a:p>
              <a:pPr algn="ctr"/>
              <a:r>
                <a:rPr lang="en-GB" sz="4000" b="1" dirty="0" err="1">
                  <a:solidFill>
                    <a:schemeClr val="bg1"/>
                  </a:solidFill>
                  <a:latin typeface="Sakkal Majalla" panose="02000000000000000000" pitchFamily="2" charset="-78"/>
                  <a:cs typeface="Sakkal Majalla" panose="02000000000000000000" pitchFamily="2" charset="-78"/>
                </a:rPr>
                <a:t>ال</a:t>
              </a:r>
              <a:r>
                <a:rPr lang="ar-BH" sz="4000" b="1" dirty="0">
                  <a:solidFill>
                    <a:schemeClr val="bg1"/>
                  </a:solidFill>
                  <a:latin typeface="Sakkal Majalla" panose="02000000000000000000" pitchFamily="2" charset="-78"/>
                  <a:cs typeface="Sakkal Majalla" panose="02000000000000000000" pitchFamily="2" charset="-78"/>
                </a:rPr>
                <a:t>أ</a:t>
              </a:r>
              <a:r>
                <a:rPr lang="en-GB" sz="4000" b="1" dirty="0" err="1" smtClean="0">
                  <a:solidFill>
                    <a:schemeClr val="bg1"/>
                  </a:solidFill>
                  <a:latin typeface="Sakkal Majalla" panose="02000000000000000000" pitchFamily="2" charset="-78"/>
                  <a:cs typeface="Sakkal Majalla" panose="02000000000000000000" pitchFamily="2" charset="-78"/>
                </a:rPr>
                <a:t>هداف</a:t>
              </a:r>
              <a:r>
                <a:rPr lang="en-GB" sz="3200" b="1" dirty="0" smtClean="0">
                  <a:solidFill>
                    <a:schemeClr val="bg1"/>
                  </a:solidFill>
                  <a:latin typeface="Sakkal Majalla" panose="02000000000000000000" pitchFamily="2" charset="-78"/>
                  <a:cs typeface="Sakkal Majalla" panose="02000000000000000000" pitchFamily="2" charset="-78"/>
                </a:rPr>
                <a:t> </a:t>
              </a:r>
              <a:endParaRPr lang="en-US" sz="3200" b="1" dirty="0">
                <a:solidFill>
                  <a:schemeClr val="bg1"/>
                </a:solidFill>
                <a:latin typeface="Sakkal Majalla" panose="02000000000000000000" pitchFamily="2" charset="-78"/>
                <a:cs typeface="Sakkal Majalla" panose="02000000000000000000" pitchFamily="2" charset="-78"/>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13355">
              <a:off x="7633128" y="1517749"/>
              <a:ext cx="1049224" cy="6789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ectangle 19"/>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9" name="Straight Connector 8"/>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13" name="TextBox 12"/>
          <p:cNvSpPr txBox="1"/>
          <p:nvPr/>
        </p:nvSpPr>
        <p:spPr>
          <a:xfrm>
            <a:off x="2366621" y="3540980"/>
            <a:ext cx="5924908" cy="1631216"/>
          </a:xfrm>
          <a:prstGeom prst="rect">
            <a:avLst/>
          </a:prstGeom>
          <a:noFill/>
        </p:spPr>
        <p:txBody>
          <a:bodyPr wrap="square" rtlCol="0">
            <a:spAutoFit/>
          </a:bodyPr>
          <a:lstStyle/>
          <a:p>
            <a:pPr algn="just" rtl="1"/>
            <a:r>
              <a:rPr lang="ar-BH" sz="2000" dirty="0">
                <a:latin typeface="Sakkal Majalla" panose="02000000000000000000" pitchFamily="2" charset="-78"/>
                <a:cs typeface="Sakkal Majalla" panose="02000000000000000000" pitchFamily="2" charset="-78"/>
              </a:rPr>
              <a:t>1- </a:t>
            </a:r>
            <a:r>
              <a:rPr lang="ar-SA" sz="2000" dirty="0">
                <a:latin typeface="Sakkal Majalla" panose="02000000000000000000" pitchFamily="2" charset="-78"/>
                <a:cs typeface="Sakkal Majalla" panose="02000000000000000000" pitchFamily="2" charset="-78"/>
              </a:rPr>
              <a:t>يتعرّف على أنواع البيانات المالية للبنوك.</a:t>
            </a:r>
            <a:endParaRPr lang="en-US" sz="2000" dirty="0">
              <a:latin typeface="Sakkal Majalla" panose="02000000000000000000" pitchFamily="2" charset="-78"/>
              <a:cs typeface="Sakkal Majalla" panose="02000000000000000000" pitchFamily="2" charset="-78"/>
            </a:endParaRPr>
          </a:p>
          <a:p>
            <a:pPr algn="just" rtl="1"/>
            <a:r>
              <a:rPr lang="ar-BH" sz="2000" dirty="0">
                <a:latin typeface="Sakkal Majalla" panose="02000000000000000000" pitchFamily="2" charset="-78"/>
                <a:cs typeface="Sakkal Majalla" panose="02000000000000000000" pitchFamily="2" charset="-78"/>
              </a:rPr>
              <a:t>2- </a:t>
            </a:r>
            <a:r>
              <a:rPr lang="ar-SA" sz="2000" dirty="0">
                <a:latin typeface="Sakkal Majalla" panose="02000000000000000000" pitchFamily="2" charset="-78"/>
                <a:cs typeface="Sakkal Majalla" panose="02000000000000000000" pitchFamily="2" charset="-78"/>
              </a:rPr>
              <a:t>يُعرف التحليل المالي</a:t>
            </a:r>
            <a:r>
              <a:rPr lang="ar-BH" sz="2000" dirty="0">
                <a:latin typeface="Sakkal Majalla" panose="02000000000000000000" pitchFamily="2" charset="-78"/>
                <a:cs typeface="Sakkal Majalla" panose="02000000000000000000" pitchFamily="2" charset="-78"/>
              </a:rPr>
              <a:t>.</a:t>
            </a:r>
          </a:p>
          <a:p>
            <a:pPr algn="just" rtl="1"/>
            <a:r>
              <a:rPr lang="ar-BH" sz="2000" dirty="0">
                <a:latin typeface="Sakkal Majalla" panose="02000000000000000000" pitchFamily="2" charset="-78"/>
                <a:cs typeface="Sakkal Majalla" panose="02000000000000000000" pitchFamily="2" charset="-78"/>
              </a:rPr>
              <a:t>3- </a:t>
            </a:r>
            <a:r>
              <a:rPr lang="ar-SA" sz="2000" dirty="0">
                <a:latin typeface="Sakkal Majalla" panose="02000000000000000000" pitchFamily="2" charset="-78"/>
                <a:cs typeface="Sakkal Majalla" panose="02000000000000000000" pitchFamily="2" charset="-78"/>
              </a:rPr>
              <a:t>يعدد أهداف التحليل المالي</a:t>
            </a:r>
            <a:r>
              <a:rPr lang="ar-BH" sz="2000" dirty="0">
                <a:latin typeface="Sakkal Majalla" panose="02000000000000000000" pitchFamily="2" charset="-78"/>
                <a:cs typeface="Sakkal Majalla" panose="02000000000000000000" pitchFamily="2" charset="-78"/>
              </a:rPr>
              <a:t>.</a:t>
            </a:r>
          </a:p>
          <a:p>
            <a:pPr algn="just" rtl="1"/>
            <a:r>
              <a:rPr lang="ar-BH" sz="2000" dirty="0">
                <a:latin typeface="Sakkal Majalla" panose="02000000000000000000" pitchFamily="2" charset="-78"/>
                <a:cs typeface="Sakkal Majalla" panose="02000000000000000000" pitchFamily="2" charset="-78"/>
              </a:rPr>
              <a:t>4- </a:t>
            </a:r>
            <a:r>
              <a:rPr lang="ar-SA" sz="2000" dirty="0">
                <a:latin typeface="Sakkal Majalla" panose="02000000000000000000" pitchFamily="2" charset="-78"/>
                <a:cs typeface="Sakkal Majalla" panose="02000000000000000000" pitchFamily="2" charset="-78"/>
              </a:rPr>
              <a:t>يكون مؤشرات تحليل البنوك المالية</a:t>
            </a:r>
            <a:r>
              <a:rPr lang="ar-BH" sz="2000" dirty="0">
                <a:latin typeface="Sakkal Majalla" panose="02000000000000000000" pitchFamily="2" charset="-78"/>
                <a:cs typeface="Sakkal Majalla" panose="02000000000000000000" pitchFamily="2" charset="-78"/>
              </a:rPr>
              <a:t>.</a:t>
            </a:r>
          </a:p>
          <a:p>
            <a:pPr algn="just" rtl="1"/>
            <a:r>
              <a:rPr lang="ar-BH" sz="2000" dirty="0">
                <a:latin typeface="Sakkal Majalla" panose="02000000000000000000" pitchFamily="2" charset="-78"/>
                <a:cs typeface="Sakkal Majalla" panose="02000000000000000000" pitchFamily="2" charset="-78"/>
              </a:rPr>
              <a:t>5- </a:t>
            </a:r>
            <a:r>
              <a:rPr lang="ar-SA" sz="2000" dirty="0">
                <a:latin typeface="Sakkal Majalla" panose="02000000000000000000" pitchFamily="2" charset="-78"/>
                <a:cs typeface="Sakkal Majalla" panose="02000000000000000000" pitchFamily="2" charset="-78"/>
              </a:rPr>
              <a:t>يطبق  نسب التحليل المالي للبنوك</a:t>
            </a:r>
            <a:r>
              <a:rPr lang="ar-BH" sz="2000" dirty="0" smtClean="0">
                <a:latin typeface="Sakkal Majalla" panose="02000000000000000000" pitchFamily="2" charset="-78"/>
                <a:cs typeface="Sakkal Majalla" panose="02000000000000000000" pitchFamily="2" charset="-78"/>
              </a:rPr>
              <a:t>.</a:t>
            </a:r>
            <a:endParaRPr lang="ar-BH" sz="2000" dirty="0">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1000"/>
                                        <p:tgtEl>
                                          <p:spTgt spid="13">
                                            <p:txEl>
                                              <p:pRg st="0" end="0"/>
                                            </p:txEl>
                                          </p:spTgt>
                                        </p:tgtEl>
                                      </p:cBhvr>
                                    </p:animEffect>
                                    <p:anim calcmode="lin" valueType="num">
                                      <p:cBhvr>
                                        <p:cTn id="2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lase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1000"/>
                                        <p:tgtEl>
                                          <p:spTgt spid="13">
                                            <p:txEl>
                                              <p:pRg st="1" end="1"/>
                                            </p:txEl>
                                          </p:spTgt>
                                        </p:tgtEl>
                                      </p:cBhvr>
                                    </p:animEffect>
                                    <p:anim calcmode="lin" valueType="num">
                                      <p:cBhvr>
                                        <p:cTn id="3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laser.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fade">
                                      <p:cBhvr>
                                        <p:cTn id="47" dur="1000"/>
                                        <p:tgtEl>
                                          <p:spTgt spid="13">
                                            <p:txEl>
                                              <p:pRg st="3" end="3"/>
                                            </p:txEl>
                                          </p:spTgt>
                                        </p:tgtEl>
                                      </p:cBhvr>
                                    </p:animEffect>
                                    <p:anim calcmode="lin" valueType="num">
                                      <p:cBhvr>
                                        <p:cTn id="48"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laser.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3">
                                            <p:txEl>
                                              <p:pRg st="4" end="4"/>
                                            </p:txEl>
                                          </p:spTgt>
                                        </p:tgtEl>
                                        <p:attrNameLst>
                                          <p:attrName>style.visibility</p:attrName>
                                        </p:attrNameLst>
                                      </p:cBhvr>
                                      <p:to>
                                        <p:strVal val="visible"/>
                                      </p:to>
                                    </p:set>
                                    <p:animEffect transition="in" filter="fade">
                                      <p:cBhvr>
                                        <p:cTn id="54" dur="1000"/>
                                        <p:tgtEl>
                                          <p:spTgt spid="13">
                                            <p:txEl>
                                              <p:pRg st="4" end="4"/>
                                            </p:txEl>
                                          </p:spTgt>
                                        </p:tgtEl>
                                      </p:cBhvr>
                                    </p:animEffect>
                                    <p:anim calcmode="lin" valueType="num">
                                      <p:cBhvr>
                                        <p:cTn id="5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 بيان التغيرات في حقوق الملكية يوضح التغييرات خلال السنة في رأس المال و الاحتياطي العام  والقانوني و القيمة العادية . </a:t>
            </a:r>
            <a:endParaRPr lang="en-US" sz="2300" b="1" dirty="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5105400" y="3184834"/>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6" action="ppaction://hlinksldjump"/>
          </p:cNvPr>
          <p:cNvSpPr/>
          <p:nvPr/>
        </p:nvSpPr>
        <p:spPr>
          <a:xfrm>
            <a:off x="2440071" y="3187728"/>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991015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6</a:t>
            </a:r>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من أهداف التحليل المالي بيان قدرة البنك على تقديم خدمات الديون والاقتراض.</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230657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تتحقق أهداف التحليل المالي من خلال المرونة والاتجاهات فقط: </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680978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تقيس مؤشرات جودة الأصول قدرة البنك على تحقيق الأرباح للمساهمين وتفسر الأداء المالي للبنك. </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604654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4400" y="1298934"/>
            <a:ext cx="3893200" cy="2662267"/>
          </a:xfrm>
          <a:prstGeom prst="rect">
            <a:avLst/>
          </a:prstGeom>
          <a:solidFill>
            <a:srgbClr val="FFC000"/>
          </a:solidFill>
          <a:effectLst/>
        </p:spPr>
        <p:txBody>
          <a:bodyPr wrap="square" rtlCol="0">
            <a:spAutoFit/>
          </a:bodyPr>
          <a:lstStyle/>
          <a:p>
            <a:pPr algn="justLow" rtl="1"/>
            <a:r>
              <a:rPr lang="ar-BH" sz="2300" b="1" dirty="0" smtClean="0">
                <a:latin typeface="Sakkal Majalla" panose="02000000000000000000" pitchFamily="2" charset="-78"/>
                <a:cs typeface="Sakkal Majalla" panose="02000000000000000000" pitchFamily="2" charset="-78"/>
              </a:rPr>
              <a:t>9. </a:t>
            </a:r>
            <a:r>
              <a:rPr lang="ar-BH" sz="2400" b="1" dirty="0">
                <a:latin typeface="Sakkal Majalla" panose="02000000000000000000" pitchFamily="2" charset="-78"/>
                <a:cs typeface="Sakkal Majalla" panose="02000000000000000000" pitchFamily="2" charset="-78"/>
              </a:rPr>
              <a:t>من خلال </a:t>
            </a:r>
            <a:r>
              <a:rPr lang="ar-BH" sz="2400" b="1" dirty="0" smtClean="0">
                <a:latin typeface="Sakkal Majalla" panose="02000000000000000000" pitchFamily="2" charset="-78"/>
                <a:cs typeface="Sakkal Majalla" panose="02000000000000000000" pitchFamily="2" charset="-78"/>
              </a:rPr>
              <a:t>بيان المركز المالي لاحد البنوك العاملة في مملكة البحرين والمستخرجة في 31 ديسمبر 2020م.</a:t>
            </a:r>
          </a:p>
          <a:p>
            <a:pPr algn="justLow" rtl="1"/>
            <a:r>
              <a:rPr lang="ar-BH" sz="2400" b="1" u="sng" dirty="0" smtClean="0">
                <a:solidFill>
                  <a:srgbClr val="FF0000"/>
                </a:solidFill>
                <a:latin typeface="Sakkal Majalla" panose="02000000000000000000" pitchFamily="2" charset="-78"/>
                <a:cs typeface="Sakkal Majalla" panose="02000000000000000000" pitchFamily="2" charset="-78"/>
              </a:rPr>
              <a:t>المطلوب:</a:t>
            </a:r>
          </a:p>
          <a:p>
            <a:pPr algn="justLow" rtl="1"/>
            <a:r>
              <a:rPr lang="ar-BH" sz="2400" b="1" dirty="0" smtClean="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استخرج مؤشرات </a:t>
            </a:r>
            <a:r>
              <a:rPr lang="ar-BH" sz="2400" b="1" dirty="0" smtClean="0">
                <a:latin typeface="Sakkal Majalla" panose="02000000000000000000" pitchFamily="2" charset="-78"/>
                <a:cs typeface="Sakkal Majalla" panose="02000000000000000000" pitchFamily="2" charset="-78"/>
              </a:rPr>
              <a:t>الربحية إذا علمت بأن صافي الدخل السنوي 52.78 مليون د.ب.</a:t>
            </a:r>
          </a:p>
          <a:p>
            <a:pPr algn="justLow" rtl="1"/>
            <a:endParaRPr lang="ar-BH" sz="2300" b="1" dirty="0" smtClean="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Flowchart: Terminator 17">
            <a:hlinkClick r:id="rId3" action="ppaction://hlinksldjump"/>
          </p:cNvPr>
          <p:cNvSpPr/>
          <p:nvPr/>
        </p:nvSpPr>
        <p:spPr>
          <a:xfrm>
            <a:off x="5227899" y="4918024"/>
            <a:ext cx="2794947" cy="901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2800" b="1" dirty="0" smtClean="0">
                <a:solidFill>
                  <a:schemeClr val="bg1"/>
                </a:solidFill>
                <a:latin typeface="Sakkal Majalla" panose="02000000000000000000" pitchFamily="2" charset="-78"/>
                <a:cs typeface="Sakkal Majalla" panose="02000000000000000000" pitchFamily="2" charset="-78"/>
              </a:rPr>
              <a:t>أضغط هنا للتحقق من صحة إجابتك.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20" name="Rectangle 19"/>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Rectangle 20"/>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70031628"/>
              </p:ext>
            </p:extLst>
          </p:nvPr>
        </p:nvGraphicFramePr>
        <p:xfrm>
          <a:off x="762000" y="533400"/>
          <a:ext cx="3733800" cy="5124837"/>
        </p:xfrm>
        <a:graphic>
          <a:graphicData uri="http://schemas.openxmlformats.org/drawingml/2006/table">
            <a:tbl>
              <a:tblPr>
                <a:tableStyleId>{5C22544A-7EE6-4342-B048-85BDC9FD1C3A}</a:tableStyleId>
              </a:tblPr>
              <a:tblGrid>
                <a:gridCol w="786063">
                  <a:extLst>
                    <a:ext uri="{9D8B030D-6E8A-4147-A177-3AD203B41FA5}">
                      <a16:colId xmlns:a16="http://schemas.microsoft.com/office/drawing/2014/main" val="20000"/>
                    </a:ext>
                  </a:extLst>
                </a:gridCol>
                <a:gridCol w="2947737">
                  <a:extLst>
                    <a:ext uri="{9D8B030D-6E8A-4147-A177-3AD203B41FA5}">
                      <a16:colId xmlns:a16="http://schemas.microsoft.com/office/drawing/2014/main" val="20001"/>
                    </a:ext>
                  </a:extLst>
                </a:gridCol>
              </a:tblGrid>
              <a:tr h="189189">
                <a:tc gridSpan="2">
                  <a:txBody>
                    <a:bodyPr/>
                    <a:lstStyle/>
                    <a:p>
                      <a:pPr algn="r" rtl="1" fontAlgn="b"/>
                      <a:r>
                        <a:rPr lang="ar-BH" sz="1400" b="1" u="none" strike="noStrike" dirty="0" smtClean="0">
                          <a:effectLst/>
                        </a:rPr>
                        <a:t>الموجودات                                             ( بملايين د.ب)</a:t>
                      </a:r>
                      <a:endParaRPr lang="ar-BH" sz="1400" b="1" i="0" u="none" strike="noStrike" dirty="0">
                        <a:solidFill>
                          <a:srgbClr val="000000"/>
                        </a:solidFill>
                        <a:effectLst/>
                        <a:latin typeface="Calibri" panose="020F0502020204030204" pitchFamily="34" charset="0"/>
                      </a:endParaRPr>
                    </a:p>
                  </a:txBody>
                  <a:tcPr marL="9459" marR="9459" marT="9459" marB="0" anchor="b"/>
                </a:tc>
                <a:tc hMerge="1">
                  <a:txBody>
                    <a:bodyPr/>
                    <a:lstStyle/>
                    <a:p>
                      <a:endParaRPr lang="en-US"/>
                    </a:p>
                  </a:txBody>
                  <a:tcPr/>
                </a:tc>
                <a:extLst>
                  <a:ext uri="{0D108BD9-81ED-4DB2-BD59-A6C34878D82A}">
                    <a16:rowId xmlns:a16="http://schemas.microsoft.com/office/drawing/2014/main" val="10000"/>
                  </a:ext>
                </a:extLst>
              </a:tr>
              <a:tr h="189189">
                <a:tc>
                  <a:txBody>
                    <a:bodyPr/>
                    <a:lstStyle/>
                    <a:p>
                      <a:pPr algn="r" fontAlgn="b"/>
                      <a:r>
                        <a:rPr lang="en-US" sz="1400" b="0" u="none" strike="noStrike">
                          <a:effectLst/>
                        </a:rPr>
                        <a:t>120.12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نقد بالصندوق والبنك المركزي</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1"/>
                  </a:ext>
                </a:extLst>
              </a:tr>
              <a:tr h="189189">
                <a:tc>
                  <a:txBody>
                    <a:bodyPr/>
                    <a:lstStyle/>
                    <a:p>
                      <a:pPr algn="r" fontAlgn="b"/>
                      <a:r>
                        <a:rPr lang="en-US" sz="1400" b="0" u="none" strike="noStrike">
                          <a:effectLst/>
                        </a:rPr>
                        <a:t>421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سندات الخزانة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2"/>
                  </a:ext>
                </a:extLst>
              </a:tr>
              <a:tr h="189189">
                <a:tc>
                  <a:txBody>
                    <a:bodyPr/>
                    <a:lstStyle/>
                    <a:p>
                      <a:pPr algn="r" fontAlgn="b"/>
                      <a:r>
                        <a:rPr lang="en-US" sz="1400" b="0" u="none" strike="noStrike">
                          <a:effectLst/>
                        </a:rPr>
                        <a:t>541.25</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ودائع لأجل لدى البنوك الأخرى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3"/>
                  </a:ext>
                </a:extLst>
              </a:tr>
              <a:tr h="189189">
                <a:tc>
                  <a:txBody>
                    <a:bodyPr/>
                    <a:lstStyle/>
                    <a:p>
                      <a:pPr algn="r" fontAlgn="b"/>
                      <a:r>
                        <a:rPr lang="en-US" sz="1400" b="0" u="none" strike="noStrike">
                          <a:effectLst/>
                        </a:rPr>
                        <a:t>3.1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أوراق مالية متداولة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4"/>
                  </a:ext>
                </a:extLst>
              </a:tr>
              <a:tr h="189189">
                <a:tc>
                  <a:txBody>
                    <a:bodyPr/>
                    <a:lstStyle/>
                    <a:p>
                      <a:pPr algn="r" fontAlgn="b"/>
                      <a:r>
                        <a:rPr lang="en-US" sz="1400" b="0" u="none" strike="noStrike">
                          <a:effectLst/>
                        </a:rPr>
                        <a:t>1120.09</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قروض وسلفيات</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5"/>
                  </a:ext>
                </a:extLst>
              </a:tr>
              <a:tr h="189189">
                <a:tc>
                  <a:txBody>
                    <a:bodyPr/>
                    <a:lstStyle/>
                    <a:p>
                      <a:pPr algn="r" fontAlgn="b"/>
                      <a:r>
                        <a:rPr lang="en-US" sz="1400" b="0" u="none" strike="noStrike">
                          <a:effectLst/>
                        </a:rPr>
                        <a:t>820.25</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أوراق مالية استثمارية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6"/>
                  </a:ext>
                </a:extLst>
              </a:tr>
              <a:tr h="189189">
                <a:tc>
                  <a:txBody>
                    <a:bodyPr/>
                    <a:lstStyle/>
                    <a:p>
                      <a:pPr algn="r" fontAlgn="b"/>
                      <a:r>
                        <a:rPr lang="en-US" sz="1400" b="0" u="none" strike="noStrike">
                          <a:effectLst/>
                        </a:rPr>
                        <a:t>25.21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فوائد مستحقة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7"/>
                  </a:ext>
                </a:extLst>
              </a:tr>
              <a:tr h="189189">
                <a:tc>
                  <a:txBody>
                    <a:bodyPr/>
                    <a:lstStyle/>
                    <a:p>
                      <a:pPr algn="r" fontAlgn="b"/>
                      <a:r>
                        <a:rPr lang="en-US" sz="1400" b="0" u="none" strike="noStrike">
                          <a:effectLst/>
                        </a:rPr>
                        <a:t>16.2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عقارات ومعدات</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8"/>
                  </a:ext>
                </a:extLst>
              </a:tr>
              <a:tr h="189189">
                <a:tc>
                  <a:txBody>
                    <a:bodyPr/>
                    <a:lstStyle/>
                    <a:p>
                      <a:pPr algn="r" fontAlgn="b"/>
                      <a:r>
                        <a:rPr lang="en-US" sz="1400" b="1" u="none" strike="noStrike" dirty="0">
                          <a:solidFill>
                            <a:srgbClr val="FF0000"/>
                          </a:solidFill>
                          <a:effectLst/>
                        </a:rPr>
                        <a:t>3067.22</a:t>
                      </a:r>
                      <a:endParaRPr lang="en-US" sz="1400" b="1" i="0" u="none" strike="noStrike" dirty="0">
                        <a:solidFill>
                          <a:srgbClr val="FF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FF0000"/>
                          </a:solidFill>
                          <a:effectLst/>
                        </a:rPr>
                        <a:t>مجموع الموجودات</a:t>
                      </a:r>
                      <a:endParaRPr lang="ar-BH" sz="1400" b="1" i="0" u="none" strike="noStrike" dirty="0">
                        <a:solidFill>
                          <a:srgbClr val="FF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9"/>
                  </a:ext>
                </a:extLst>
              </a:tr>
              <a:tr h="189189">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effectLst/>
                        </a:rPr>
                        <a:t>المطلوبات </a:t>
                      </a:r>
                      <a:endParaRPr lang="ar-BH" sz="14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0"/>
                  </a:ext>
                </a:extLst>
              </a:tr>
              <a:tr h="189189">
                <a:tc>
                  <a:txBody>
                    <a:bodyPr/>
                    <a:lstStyle/>
                    <a:p>
                      <a:pPr algn="r" fontAlgn="b"/>
                      <a:r>
                        <a:rPr lang="en-US" sz="1400" b="0" u="none" strike="noStrike" dirty="0">
                          <a:effectLst/>
                        </a:rPr>
                        <a:t>170.5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مستحقات البنوك والمؤسسات المالية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1"/>
                  </a:ext>
                </a:extLst>
              </a:tr>
              <a:tr h="189189">
                <a:tc>
                  <a:txBody>
                    <a:bodyPr/>
                    <a:lstStyle/>
                    <a:p>
                      <a:pPr algn="r" fontAlgn="b"/>
                      <a:r>
                        <a:rPr lang="en-US" sz="1400" b="0" u="none" strike="noStrike" dirty="0">
                          <a:effectLst/>
                        </a:rPr>
                        <a:t>80.55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سلفيات بعقود إعادة شراء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2"/>
                  </a:ext>
                </a:extLst>
              </a:tr>
              <a:tr h="189189">
                <a:tc>
                  <a:txBody>
                    <a:bodyPr/>
                    <a:lstStyle/>
                    <a:p>
                      <a:pPr algn="r" fontAlgn="b"/>
                      <a:r>
                        <a:rPr lang="en-US" sz="1400" b="0" u="none" strike="noStrike" dirty="0">
                          <a:effectLst/>
                        </a:rPr>
                        <a:t>2450.25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ودائع العملاء</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3"/>
                  </a:ext>
                </a:extLst>
              </a:tr>
              <a:tr h="189189">
                <a:tc>
                  <a:txBody>
                    <a:bodyPr/>
                    <a:lstStyle/>
                    <a:p>
                      <a:pPr algn="r" fontAlgn="b"/>
                      <a:r>
                        <a:rPr lang="en-US" sz="1400" b="0" u="none" strike="noStrike" dirty="0">
                          <a:effectLst/>
                        </a:rPr>
                        <a:t>14.2</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فوائد </a:t>
                      </a:r>
                      <a:r>
                        <a:rPr lang="ar-BH" sz="1400" b="0" u="none" strike="noStrike" dirty="0">
                          <a:effectLst/>
                        </a:rPr>
                        <a:t>مستحقة مطلوبة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4"/>
                  </a:ext>
                </a:extLst>
              </a:tr>
              <a:tr h="189189">
                <a:tc>
                  <a:txBody>
                    <a:bodyPr/>
                    <a:lstStyle/>
                    <a:p>
                      <a:pPr algn="r" fontAlgn="b"/>
                      <a:r>
                        <a:rPr lang="en-US" sz="1400" b="1" u="none" strike="noStrike">
                          <a:solidFill>
                            <a:srgbClr val="0070C0"/>
                          </a:solidFill>
                          <a:effectLst/>
                        </a:rPr>
                        <a:t>2715.5</a:t>
                      </a:r>
                      <a:endParaRPr lang="en-US" sz="1400" b="1" i="0" u="none" strike="noStrike">
                        <a:solidFill>
                          <a:srgbClr val="0070C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0070C0"/>
                          </a:solidFill>
                          <a:effectLst/>
                        </a:rPr>
                        <a:t>مجموع المطلوبات </a:t>
                      </a:r>
                      <a:endParaRPr lang="ar-BH" sz="1400" b="1" i="0" u="none" strike="noStrike" dirty="0">
                        <a:solidFill>
                          <a:srgbClr val="0070C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5"/>
                  </a:ext>
                </a:extLst>
              </a:tr>
              <a:tr h="189189">
                <a:tc>
                  <a:txBody>
                    <a:bodyPr/>
                    <a:lstStyle/>
                    <a:p>
                      <a:pPr algn="l" fontAlgn="b"/>
                      <a:r>
                        <a:rPr lang="en-US" sz="1400" b="0" u="none" strike="noStrike" dirty="0">
                          <a:effectLst/>
                        </a:rPr>
                        <a:t> </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حقوق الملكية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6"/>
                  </a:ext>
                </a:extLst>
              </a:tr>
              <a:tr h="189189">
                <a:tc>
                  <a:txBody>
                    <a:bodyPr/>
                    <a:lstStyle/>
                    <a:p>
                      <a:pPr algn="r" fontAlgn="b"/>
                      <a:r>
                        <a:rPr lang="en-US" sz="1400" b="0" u="none" strike="noStrike" dirty="0">
                          <a:effectLst/>
                        </a:rPr>
                        <a:t>90.5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رأس المال</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7"/>
                  </a:ext>
                </a:extLst>
              </a:tr>
              <a:tr h="189189">
                <a:tc>
                  <a:txBody>
                    <a:bodyPr/>
                    <a:lstStyle/>
                    <a:p>
                      <a:pPr algn="r" fontAlgn="b"/>
                      <a:r>
                        <a:rPr lang="en-US" sz="1400" b="0" u="none" strike="noStrike" dirty="0">
                          <a:effectLst/>
                        </a:rPr>
                        <a:t>50.25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 </a:t>
                      </a:r>
                      <a:r>
                        <a:rPr lang="ar-BH" sz="1400" b="0" u="none" strike="noStrike" dirty="0">
                          <a:effectLst/>
                        </a:rPr>
                        <a:t>قانوني</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8"/>
                  </a:ext>
                </a:extLst>
              </a:tr>
              <a:tr h="189189">
                <a:tc>
                  <a:txBody>
                    <a:bodyPr/>
                    <a:lstStyle/>
                    <a:p>
                      <a:pPr algn="r" fontAlgn="b"/>
                      <a:r>
                        <a:rPr lang="en-US" sz="1400" b="0" u="none" strike="noStrike" dirty="0">
                          <a:effectLst/>
                        </a:rPr>
                        <a:t>60.75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 </a:t>
                      </a:r>
                      <a:r>
                        <a:rPr lang="ar-BH" sz="1400" b="0" u="none" strike="noStrike" dirty="0">
                          <a:effectLst/>
                        </a:rPr>
                        <a:t>عام</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9"/>
                  </a:ext>
                </a:extLst>
              </a:tr>
              <a:tr h="189189">
                <a:tc>
                  <a:txBody>
                    <a:bodyPr/>
                    <a:lstStyle/>
                    <a:p>
                      <a:pPr algn="r" fontAlgn="b"/>
                      <a:r>
                        <a:rPr lang="en-US" sz="1400" b="0" u="none" strike="noStrike">
                          <a:effectLst/>
                        </a:rPr>
                        <a:t>150.22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احتياطيات </a:t>
                      </a:r>
                      <a:r>
                        <a:rPr lang="ar-BH" sz="1400" b="0" u="none" strike="noStrike" dirty="0">
                          <a:effectLst/>
                        </a:rPr>
                        <a:t>أخرى وأربحا </a:t>
                      </a:r>
                      <a:r>
                        <a:rPr lang="ar-BH" sz="1400" b="0" u="none" strike="noStrike" dirty="0" smtClean="0">
                          <a:effectLst/>
                        </a:rPr>
                        <a:t>مستبقاه</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0"/>
                  </a:ext>
                </a:extLst>
              </a:tr>
              <a:tr h="189189">
                <a:tc>
                  <a:txBody>
                    <a:bodyPr/>
                    <a:lstStyle/>
                    <a:p>
                      <a:pPr algn="r" fontAlgn="b"/>
                      <a:r>
                        <a:rPr lang="en-US" sz="1400" b="1" u="none" strike="noStrike" dirty="0">
                          <a:solidFill>
                            <a:srgbClr val="0070C0"/>
                          </a:solidFill>
                          <a:effectLst/>
                        </a:rPr>
                        <a:t>351.72</a:t>
                      </a:r>
                      <a:endParaRPr lang="en-US" sz="1400" b="1" i="0" u="none" strike="noStrike" dirty="0">
                        <a:solidFill>
                          <a:srgbClr val="0070C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0070C0"/>
                          </a:solidFill>
                          <a:effectLst/>
                        </a:rPr>
                        <a:t>مجموع حقوق الملكية</a:t>
                      </a:r>
                      <a:endParaRPr lang="ar-BH" sz="1400" b="1" i="0" u="none" strike="noStrike" dirty="0">
                        <a:solidFill>
                          <a:srgbClr val="0070C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1"/>
                  </a:ext>
                </a:extLst>
              </a:tr>
              <a:tr h="189189">
                <a:tc>
                  <a:txBody>
                    <a:bodyPr/>
                    <a:lstStyle/>
                    <a:p>
                      <a:pPr algn="r" fontAlgn="b"/>
                      <a:r>
                        <a:rPr lang="en-US" sz="1400" b="1" u="none" strike="noStrike" dirty="0">
                          <a:solidFill>
                            <a:srgbClr val="FF0000"/>
                          </a:solidFill>
                          <a:effectLst/>
                        </a:rPr>
                        <a:t>3067.22</a:t>
                      </a:r>
                      <a:endParaRPr lang="en-US" sz="1400" b="1" i="0" u="none" strike="noStrike" dirty="0">
                        <a:solidFill>
                          <a:srgbClr val="FF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FF0000"/>
                          </a:solidFill>
                          <a:effectLst/>
                        </a:rPr>
                        <a:t>مجموع المطلوبات وحقوق الملكية</a:t>
                      </a:r>
                      <a:endParaRPr lang="ar-BH" sz="1400" b="1" i="0" u="none" strike="noStrike" dirty="0">
                        <a:solidFill>
                          <a:srgbClr val="FF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70902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4400" y="1298934"/>
            <a:ext cx="3893200" cy="3400931"/>
          </a:xfrm>
          <a:prstGeom prst="rect">
            <a:avLst/>
          </a:prstGeom>
          <a:solidFill>
            <a:srgbClr val="FFC000"/>
          </a:solidFill>
          <a:effectLst/>
        </p:spPr>
        <p:txBody>
          <a:bodyPr wrap="square" rtlCol="0">
            <a:spAutoFit/>
          </a:bodyPr>
          <a:lstStyle/>
          <a:p>
            <a:pPr algn="justLow" rtl="1"/>
            <a:r>
              <a:rPr lang="ar-BH" sz="2300" b="1" dirty="0" smtClean="0">
                <a:latin typeface="Sakkal Majalla" panose="02000000000000000000" pitchFamily="2" charset="-78"/>
                <a:cs typeface="Sakkal Majalla" panose="02000000000000000000" pitchFamily="2" charset="-78"/>
              </a:rPr>
              <a:t>10. </a:t>
            </a:r>
            <a:r>
              <a:rPr lang="ar-BH" sz="2400" b="1" dirty="0">
                <a:latin typeface="Sakkal Majalla" panose="02000000000000000000" pitchFamily="2" charset="-78"/>
                <a:cs typeface="Sakkal Majalla" panose="02000000000000000000" pitchFamily="2" charset="-78"/>
              </a:rPr>
              <a:t>من خلال </a:t>
            </a:r>
            <a:r>
              <a:rPr lang="ar-BH" sz="2400" b="1" dirty="0" smtClean="0">
                <a:latin typeface="Sakkal Majalla" panose="02000000000000000000" pitchFamily="2" charset="-78"/>
                <a:cs typeface="Sakkal Majalla" panose="02000000000000000000" pitchFamily="2" charset="-78"/>
              </a:rPr>
              <a:t>بيان المركز المالي لاحد البنوك العاملة في مملكة البحرين والمستخرجة في 31 ديسمبر 2020م، </a:t>
            </a:r>
            <a:r>
              <a:rPr lang="ar-BH" sz="2400" b="1" dirty="0">
                <a:latin typeface="Sakkal Majalla" panose="02000000000000000000" pitchFamily="2" charset="-78"/>
                <a:cs typeface="Sakkal Majalla" panose="02000000000000000000" pitchFamily="2" charset="-78"/>
              </a:rPr>
              <a:t>إذا علمت بأن إجمالي القروض المتعثرة 175  مليون د.ب، و مخصصات انخفاض القروض والسلفيات 12.50 مليون </a:t>
            </a:r>
            <a:r>
              <a:rPr lang="ar-BH" sz="2400" b="1" dirty="0" smtClean="0">
                <a:latin typeface="Sakkal Majalla" panose="02000000000000000000" pitchFamily="2" charset="-78"/>
                <a:cs typeface="Sakkal Majalla" panose="02000000000000000000" pitchFamily="2" charset="-78"/>
              </a:rPr>
              <a:t>د.ب.</a:t>
            </a:r>
          </a:p>
          <a:p>
            <a:pPr algn="justLow" rtl="1"/>
            <a:r>
              <a:rPr lang="ar-BH" sz="2400" b="1" u="sng" dirty="0" smtClean="0">
                <a:solidFill>
                  <a:srgbClr val="FF0000"/>
                </a:solidFill>
                <a:latin typeface="Sakkal Majalla" panose="02000000000000000000" pitchFamily="2" charset="-78"/>
                <a:cs typeface="Sakkal Majalla" panose="02000000000000000000" pitchFamily="2" charset="-78"/>
              </a:rPr>
              <a:t>المطلوب:</a:t>
            </a:r>
            <a:endParaRPr lang="ar-BH" sz="2400" b="1" u="sng" dirty="0">
              <a:solidFill>
                <a:srgbClr val="FF0000"/>
              </a:solidFill>
              <a:latin typeface="Sakkal Majalla" panose="02000000000000000000" pitchFamily="2" charset="-78"/>
              <a:cs typeface="Sakkal Majalla" panose="02000000000000000000" pitchFamily="2" charset="-78"/>
            </a:endParaRPr>
          </a:p>
          <a:p>
            <a:pPr algn="justLow" rtl="1"/>
            <a:r>
              <a:rPr lang="ar-BH" sz="2400" b="1" dirty="0" smtClean="0">
                <a:latin typeface="Sakkal Majalla" panose="02000000000000000000" pitchFamily="2" charset="-78"/>
                <a:cs typeface="Sakkal Majalla" panose="02000000000000000000" pitchFamily="2" charset="-78"/>
              </a:rPr>
              <a:t>استخرج </a:t>
            </a:r>
            <a:r>
              <a:rPr lang="ar-BH" sz="2400" b="1" dirty="0">
                <a:latin typeface="Sakkal Majalla" panose="02000000000000000000" pitchFamily="2" charset="-78"/>
                <a:cs typeface="Sakkal Majalla" panose="02000000000000000000" pitchFamily="2" charset="-78"/>
              </a:rPr>
              <a:t>مؤشرات </a:t>
            </a:r>
            <a:r>
              <a:rPr lang="ar-BH" sz="2400" b="1" dirty="0" smtClean="0">
                <a:latin typeface="Sakkal Majalla" panose="02000000000000000000" pitchFamily="2" charset="-78"/>
                <a:cs typeface="Sakkal Majalla" panose="02000000000000000000" pitchFamily="2" charset="-78"/>
              </a:rPr>
              <a:t>جودة الأصول.</a:t>
            </a:r>
          </a:p>
          <a:p>
            <a:pPr algn="justLow" rtl="1"/>
            <a:endParaRPr lang="ar-BH" sz="2300" b="1" dirty="0" smtClean="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Flowchart: Terminator 17">
            <a:hlinkClick r:id="rId3" action="ppaction://hlinksldjump"/>
          </p:cNvPr>
          <p:cNvSpPr/>
          <p:nvPr/>
        </p:nvSpPr>
        <p:spPr>
          <a:xfrm>
            <a:off x="5227899" y="4918024"/>
            <a:ext cx="2794947" cy="901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2800" b="1" dirty="0" smtClean="0">
                <a:solidFill>
                  <a:schemeClr val="bg1"/>
                </a:solidFill>
                <a:latin typeface="Sakkal Majalla" panose="02000000000000000000" pitchFamily="2" charset="-78"/>
                <a:cs typeface="Sakkal Majalla" panose="02000000000000000000" pitchFamily="2" charset="-78"/>
              </a:rPr>
              <a:t>أضغط هنا للتحقق من صحة إجابتك.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20" name="Rectangle 19"/>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Rectangle 20"/>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44957801"/>
              </p:ext>
            </p:extLst>
          </p:nvPr>
        </p:nvGraphicFramePr>
        <p:xfrm>
          <a:off x="762000" y="533400"/>
          <a:ext cx="3733800" cy="5124837"/>
        </p:xfrm>
        <a:graphic>
          <a:graphicData uri="http://schemas.openxmlformats.org/drawingml/2006/table">
            <a:tbl>
              <a:tblPr>
                <a:tableStyleId>{5C22544A-7EE6-4342-B048-85BDC9FD1C3A}</a:tableStyleId>
              </a:tblPr>
              <a:tblGrid>
                <a:gridCol w="786063">
                  <a:extLst>
                    <a:ext uri="{9D8B030D-6E8A-4147-A177-3AD203B41FA5}">
                      <a16:colId xmlns:a16="http://schemas.microsoft.com/office/drawing/2014/main" val="20000"/>
                    </a:ext>
                  </a:extLst>
                </a:gridCol>
                <a:gridCol w="2947737">
                  <a:extLst>
                    <a:ext uri="{9D8B030D-6E8A-4147-A177-3AD203B41FA5}">
                      <a16:colId xmlns:a16="http://schemas.microsoft.com/office/drawing/2014/main" val="20001"/>
                    </a:ext>
                  </a:extLst>
                </a:gridCol>
              </a:tblGrid>
              <a:tr h="110176">
                <a:tc gridSpan="2">
                  <a:txBody>
                    <a:bodyPr/>
                    <a:lstStyle/>
                    <a:p>
                      <a:pPr algn="r" rtl="1" fontAlgn="b"/>
                      <a:r>
                        <a:rPr lang="ar-BH" sz="1400" b="1" u="none" strike="noStrike" dirty="0" smtClean="0">
                          <a:effectLst/>
                        </a:rPr>
                        <a:t>الموجودات                                             ( بملايين د.ب)</a:t>
                      </a:r>
                      <a:endParaRPr lang="ar-BH" sz="1400" b="1" i="0" u="none" strike="noStrike" dirty="0">
                        <a:solidFill>
                          <a:srgbClr val="000000"/>
                        </a:solidFill>
                        <a:effectLst/>
                        <a:latin typeface="Calibri" panose="020F0502020204030204" pitchFamily="34" charset="0"/>
                      </a:endParaRPr>
                    </a:p>
                  </a:txBody>
                  <a:tcPr marL="9459" marR="9459" marT="9459" marB="0" anchor="b"/>
                </a:tc>
                <a:tc hMerge="1">
                  <a:txBody>
                    <a:bodyPr/>
                    <a:lstStyle/>
                    <a:p>
                      <a:endParaRPr lang="en-US"/>
                    </a:p>
                  </a:txBody>
                  <a:tcPr/>
                </a:tc>
                <a:extLst>
                  <a:ext uri="{0D108BD9-81ED-4DB2-BD59-A6C34878D82A}">
                    <a16:rowId xmlns:a16="http://schemas.microsoft.com/office/drawing/2014/main" val="10000"/>
                  </a:ext>
                </a:extLst>
              </a:tr>
              <a:tr h="110176">
                <a:tc>
                  <a:txBody>
                    <a:bodyPr/>
                    <a:lstStyle/>
                    <a:p>
                      <a:pPr algn="r" fontAlgn="b"/>
                      <a:r>
                        <a:rPr lang="en-US" sz="1400" b="0" u="none" strike="noStrike">
                          <a:effectLst/>
                        </a:rPr>
                        <a:t>120.12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نقد بالصندوق والبنك المركزي</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1"/>
                  </a:ext>
                </a:extLst>
              </a:tr>
              <a:tr h="110176">
                <a:tc>
                  <a:txBody>
                    <a:bodyPr/>
                    <a:lstStyle/>
                    <a:p>
                      <a:pPr algn="r" fontAlgn="b"/>
                      <a:r>
                        <a:rPr lang="en-US" sz="1400" b="0" u="none" strike="noStrike">
                          <a:effectLst/>
                        </a:rPr>
                        <a:t>421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سندات الخزانة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2"/>
                  </a:ext>
                </a:extLst>
              </a:tr>
              <a:tr h="110176">
                <a:tc>
                  <a:txBody>
                    <a:bodyPr/>
                    <a:lstStyle/>
                    <a:p>
                      <a:pPr algn="r" fontAlgn="b"/>
                      <a:r>
                        <a:rPr lang="en-US" sz="1400" b="0" u="none" strike="noStrike">
                          <a:effectLst/>
                        </a:rPr>
                        <a:t>541.25</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ودائع لأجل لدى البنوك الأخرى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3"/>
                  </a:ext>
                </a:extLst>
              </a:tr>
              <a:tr h="110176">
                <a:tc>
                  <a:txBody>
                    <a:bodyPr/>
                    <a:lstStyle/>
                    <a:p>
                      <a:pPr algn="r" fontAlgn="b"/>
                      <a:r>
                        <a:rPr lang="en-US" sz="1400" b="0" u="none" strike="noStrike">
                          <a:effectLst/>
                        </a:rPr>
                        <a:t>3.1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أوراق مالية متداولة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4"/>
                  </a:ext>
                </a:extLst>
              </a:tr>
              <a:tr h="110176">
                <a:tc>
                  <a:txBody>
                    <a:bodyPr/>
                    <a:lstStyle/>
                    <a:p>
                      <a:pPr algn="r" fontAlgn="b"/>
                      <a:r>
                        <a:rPr lang="en-US" sz="1400" b="0" u="none" strike="noStrike">
                          <a:effectLst/>
                        </a:rPr>
                        <a:t>1120.09</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قروض وسلفيات</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5"/>
                  </a:ext>
                </a:extLst>
              </a:tr>
              <a:tr h="110176">
                <a:tc>
                  <a:txBody>
                    <a:bodyPr/>
                    <a:lstStyle/>
                    <a:p>
                      <a:pPr algn="r" fontAlgn="b"/>
                      <a:r>
                        <a:rPr lang="en-US" sz="1400" b="0" u="none" strike="noStrike">
                          <a:effectLst/>
                        </a:rPr>
                        <a:t>820.25</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أوراق مالية استثمارية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6"/>
                  </a:ext>
                </a:extLst>
              </a:tr>
              <a:tr h="110176">
                <a:tc>
                  <a:txBody>
                    <a:bodyPr/>
                    <a:lstStyle/>
                    <a:p>
                      <a:pPr algn="r" fontAlgn="b"/>
                      <a:r>
                        <a:rPr lang="en-US" sz="1400" b="0" u="none" strike="noStrike">
                          <a:effectLst/>
                        </a:rPr>
                        <a:t>25.21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فوائد مستحقة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7"/>
                  </a:ext>
                </a:extLst>
              </a:tr>
              <a:tr h="110176">
                <a:tc>
                  <a:txBody>
                    <a:bodyPr/>
                    <a:lstStyle/>
                    <a:p>
                      <a:pPr algn="r" fontAlgn="b"/>
                      <a:r>
                        <a:rPr lang="en-US" sz="1400" b="0" u="none" strike="noStrike">
                          <a:effectLst/>
                        </a:rPr>
                        <a:t>16.2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عقارات ومعدات</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8"/>
                  </a:ext>
                </a:extLst>
              </a:tr>
              <a:tr h="110176">
                <a:tc>
                  <a:txBody>
                    <a:bodyPr/>
                    <a:lstStyle/>
                    <a:p>
                      <a:pPr algn="r" fontAlgn="b"/>
                      <a:r>
                        <a:rPr lang="en-US" sz="1400" b="1" u="none" strike="noStrike" dirty="0">
                          <a:solidFill>
                            <a:srgbClr val="FF0000"/>
                          </a:solidFill>
                          <a:effectLst/>
                        </a:rPr>
                        <a:t>3067.22</a:t>
                      </a:r>
                      <a:endParaRPr lang="en-US" sz="1400" b="1" i="0" u="none" strike="noStrike" dirty="0">
                        <a:solidFill>
                          <a:srgbClr val="FF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FF0000"/>
                          </a:solidFill>
                          <a:effectLst/>
                        </a:rPr>
                        <a:t>مجموع الموجودات</a:t>
                      </a:r>
                      <a:endParaRPr lang="ar-BH" sz="1400" b="1" i="0" u="none" strike="noStrike" dirty="0">
                        <a:solidFill>
                          <a:srgbClr val="FF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9"/>
                  </a:ext>
                </a:extLst>
              </a:tr>
              <a:tr h="110176">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effectLst/>
                        </a:rPr>
                        <a:t>المطلوبات </a:t>
                      </a:r>
                      <a:endParaRPr lang="ar-BH" sz="14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0"/>
                  </a:ext>
                </a:extLst>
              </a:tr>
              <a:tr h="110176">
                <a:tc>
                  <a:txBody>
                    <a:bodyPr/>
                    <a:lstStyle/>
                    <a:p>
                      <a:pPr algn="r" fontAlgn="b"/>
                      <a:r>
                        <a:rPr lang="en-US" sz="1400" b="0" u="none" strike="noStrike" dirty="0">
                          <a:effectLst/>
                        </a:rPr>
                        <a:t>170.5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مستحقات البنوك والمؤسسات المالية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1"/>
                  </a:ext>
                </a:extLst>
              </a:tr>
              <a:tr h="110176">
                <a:tc>
                  <a:txBody>
                    <a:bodyPr/>
                    <a:lstStyle/>
                    <a:p>
                      <a:pPr algn="r" fontAlgn="b"/>
                      <a:r>
                        <a:rPr lang="en-US" sz="1400" b="0" u="none" strike="noStrike" dirty="0">
                          <a:effectLst/>
                        </a:rPr>
                        <a:t>80.55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سلفيات بعقود إعادة شراء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2"/>
                  </a:ext>
                </a:extLst>
              </a:tr>
              <a:tr h="110176">
                <a:tc>
                  <a:txBody>
                    <a:bodyPr/>
                    <a:lstStyle/>
                    <a:p>
                      <a:pPr algn="r" fontAlgn="b"/>
                      <a:r>
                        <a:rPr lang="en-US" sz="1400" b="0" u="none" strike="noStrike" dirty="0">
                          <a:effectLst/>
                        </a:rPr>
                        <a:t>2450.25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ودائع العملاء</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3"/>
                  </a:ext>
                </a:extLst>
              </a:tr>
              <a:tr h="110176">
                <a:tc>
                  <a:txBody>
                    <a:bodyPr/>
                    <a:lstStyle/>
                    <a:p>
                      <a:pPr algn="r" fontAlgn="b"/>
                      <a:r>
                        <a:rPr lang="en-US" sz="1400" b="0" u="none" strike="noStrike" dirty="0">
                          <a:effectLst/>
                        </a:rPr>
                        <a:t>14.2</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فوائد </a:t>
                      </a:r>
                      <a:r>
                        <a:rPr lang="ar-BH" sz="1400" b="0" u="none" strike="noStrike" dirty="0">
                          <a:effectLst/>
                        </a:rPr>
                        <a:t>مستحقة مطلوبة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4"/>
                  </a:ext>
                </a:extLst>
              </a:tr>
              <a:tr h="110176">
                <a:tc>
                  <a:txBody>
                    <a:bodyPr/>
                    <a:lstStyle/>
                    <a:p>
                      <a:pPr algn="r" fontAlgn="b"/>
                      <a:r>
                        <a:rPr lang="en-US" sz="1400" b="1" u="none" strike="noStrike">
                          <a:solidFill>
                            <a:srgbClr val="0070C0"/>
                          </a:solidFill>
                          <a:effectLst/>
                        </a:rPr>
                        <a:t>2715.5</a:t>
                      </a:r>
                      <a:endParaRPr lang="en-US" sz="1400" b="1" i="0" u="none" strike="noStrike">
                        <a:solidFill>
                          <a:srgbClr val="0070C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0070C0"/>
                          </a:solidFill>
                          <a:effectLst/>
                        </a:rPr>
                        <a:t>مجموع المطلوبات </a:t>
                      </a:r>
                      <a:endParaRPr lang="ar-BH" sz="1400" b="1" i="0" u="none" strike="noStrike" dirty="0">
                        <a:solidFill>
                          <a:srgbClr val="0070C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5"/>
                  </a:ext>
                </a:extLst>
              </a:tr>
              <a:tr h="110176">
                <a:tc>
                  <a:txBody>
                    <a:bodyPr/>
                    <a:lstStyle/>
                    <a:p>
                      <a:pPr algn="l" fontAlgn="b"/>
                      <a:r>
                        <a:rPr lang="en-US" sz="1400" b="0" u="none" strike="noStrike" dirty="0">
                          <a:effectLst/>
                        </a:rPr>
                        <a:t> </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حقوق الملكية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6"/>
                  </a:ext>
                </a:extLst>
              </a:tr>
              <a:tr h="110176">
                <a:tc>
                  <a:txBody>
                    <a:bodyPr/>
                    <a:lstStyle/>
                    <a:p>
                      <a:pPr algn="r" fontAlgn="b"/>
                      <a:r>
                        <a:rPr lang="en-US" sz="1400" b="0" u="none" strike="noStrike" dirty="0">
                          <a:effectLst/>
                        </a:rPr>
                        <a:t>90.5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رأس المال</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7"/>
                  </a:ext>
                </a:extLst>
              </a:tr>
              <a:tr h="110176">
                <a:tc>
                  <a:txBody>
                    <a:bodyPr/>
                    <a:lstStyle/>
                    <a:p>
                      <a:pPr algn="r" fontAlgn="b"/>
                      <a:r>
                        <a:rPr lang="en-US" sz="1400" b="0" u="none" strike="noStrike" dirty="0">
                          <a:effectLst/>
                        </a:rPr>
                        <a:t>50.25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 </a:t>
                      </a:r>
                      <a:r>
                        <a:rPr lang="ar-BH" sz="1400" b="0" u="none" strike="noStrike" dirty="0">
                          <a:effectLst/>
                        </a:rPr>
                        <a:t>قانوني</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8"/>
                  </a:ext>
                </a:extLst>
              </a:tr>
              <a:tr h="110176">
                <a:tc>
                  <a:txBody>
                    <a:bodyPr/>
                    <a:lstStyle/>
                    <a:p>
                      <a:pPr algn="r" fontAlgn="b"/>
                      <a:r>
                        <a:rPr lang="en-US" sz="1400" b="0" u="none" strike="noStrike" dirty="0">
                          <a:effectLst/>
                        </a:rPr>
                        <a:t>60.75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 </a:t>
                      </a:r>
                      <a:r>
                        <a:rPr lang="ar-BH" sz="1400" b="0" u="none" strike="noStrike" dirty="0">
                          <a:effectLst/>
                        </a:rPr>
                        <a:t>عام</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9"/>
                  </a:ext>
                </a:extLst>
              </a:tr>
              <a:tr h="110176">
                <a:tc>
                  <a:txBody>
                    <a:bodyPr/>
                    <a:lstStyle/>
                    <a:p>
                      <a:pPr algn="r" fontAlgn="b"/>
                      <a:r>
                        <a:rPr lang="en-US" sz="1400" b="0" u="none" strike="noStrike">
                          <a:effectLst/>
                        </a:rPr>
                        <a:t>150.22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احتياطيات </a:t>
                      </a:r>
                      <a:r>
                        <a:rPr lang="ar-BH" sz="1400" b="0" u="none" strike="noStrike" dirty="0">
                          <a:effectLst/>
                        </a:rPr>
                        <a:t>أخرى وأربحا </a:t>
                      </a:r>
                      <a:r>
                        <a:rPr lang="ar-BH" sz="1400" b="0" u="none" strike="noStrike" dirty="0" smtClean="0">
                          <a:effectLst/>
                        </a:rPr>
                        <a:t>مستبقاه</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0"/>
                  </a:ext>
                </a:extLst>
              </a:tr>
              <a:tr h="110176">
                <a:tc>
                  <a:txBody>
                    <a:bodyPr/>
                    <a:lstStyle/>
                    <a:p>
                      <a:pPr algn="r" fontAlgn="b"/>
                      <a:r>
                        <a:rPr lang="en-US" sz="1400" b="1" u="none" strike="noStrike" dirty="0">
                          <a:solidFill>
                            <a:srgbClr val="0070C0"/>
                          </a:solidFill>
                          <a:effectLst/>
                        </a:rPr>
                        <a:t>351.72</a:t>
                      </a:r>
                      <a:endParaRPr lang="en-US" sz="1400" b="1" i="0" u="none" strike="noStrike" dirty="0">
                        <a:solidFill>
                          <a:srgbClr val="0070C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0070C0"/>
                          </a:solidFill>
                          <a:effectLst/>
                        </a:rPr>
                        <a:t>مجموع حقوق الملكية</a:t>
                      </a:r>
                      <a:endParaRPr lang="ar-BH" sz="1400" b="1" i="0" u="none" strike="noStrike" dirty="0">
                        <a:solidFill>
                          <a:srgbClr val="0070C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1"/>
                  </a:ext>
                </a:extLst>
              </a:tr>
              <a:tr h="110176">
                <a:tc>
                  <a:txBody>
                    <a:bodyPr/>
                    <a:lstStyle/>
                    <a:p>
                      <a:pPr algn="r" fontAlgn="b"/>
                      <a:r>
                        <a:rPr lang="en-US" sz="1400" b="1" u="none" strike="noStrike" dirty="0">
                          <a:solidFill>
                            <a:srgbClr val="FF0000"/>
                          </a:solidFill>
                          <a:effectLst/>
                        </a:rPr>
                        <a:t>3067.22</a:t>
                      </a:r>
                      <a:endParaRPr lang="en-US" sz="1400" b="1" i="0" u="none" strike="noStrike" dirty="0">
                        <a:solidFill>
                          <a:srgbClr val="FF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FF0000"/>
                          </a:solidFill>
                          <a:effectLst/>
                        </a:rPr>
                        <a:t>مجموع المطلوبات وحقوق الملكية</a:t>
                      </a:r>
                      <a:endParaRPr lang="ar-BH" sz="1400" b="1" i="0" u="none" strike="noStrike" dirty="0">
                        <a:solidFill>
                          <a:srgbClr val="FF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099072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0600" y="1149205"/>
            <a:ext cx="4045600" cy="4154984"/>
          </a:xfrm>
          <a:prstGeom prst="rect">
            <a:avLst/>
          </a:prstGeom>
          <a:solidFill>
            <a:srgbClr val="FFC000"/>
          </a:solidFill>
          <a:effectLst/>
        </p:spPr>
        <p:txBody>
          <a:bodyPr wrap="square" rtlCol="0">
            <a:spAutoFit/>
          </a:bodyPr>
          <a:lstStyle/>
          <a:p>
            <a:pPr algn="justLow" rtl="1"/>
            <a:r>
              <a:rPr lang="ar-BH" sz="2300" b="1" dirty="0" smtClean="0">
                <a:latin typeface="Sakkal Majalla" panose="02000000000000000000" pitchFamily="2" charset="-78"/>
                <a:cs typeface="Sakkal Majalla" panose="02000000000000000000" pitchFamily="2" charset="-78"/>
              </a:rPr>
              <a:t>11. </a:t>
            </a:r>
            <a:r>
              <a:rPr lang="ar-BH" sz="2400" b="1" dirty="0">
                <a:latin typeface="Sakkal Majalla" panose="02000000000000000000" pitchFamily="2" charset="-78"/>
                <a:cs typeface="Sakkal Majalla" panose="02000000000000000000" pitchFamily="2" charset="-78"/>
              </a:rPr>
              <a:t>من خلال </a:t>
            </a:r>
            <a:r>
              <a:rPr lang="ar-BH" sz="2400" b="1" dirty="0" smtClean="0">
                <a:latin typeface="Sakkal Majalla" panose="02000000000000000000" pitchFamily="2" charset="-78"/>
                <a:cs typeface="Sakkal Majalla" panose="02000000000000000000" pitchFamily="2" charset="-78"/>
              </a:rPr>
              <a:t>بيان المركز المالي لاحد البنوك العاملة في مملكة البحرين والمستخرجة في 31 ديسمبر 2020م، إذا علمت بأن الأصول المرجحة بالمخاطر 520 مليون د.ب.</a:t>
            </a:r>
            <a:r>
              <a:rPr lang="ar-BH" sz="2000" b="1" dirty="0">
                <a:latin typeface="Sakkal Majalla" panose="02000000000000000000" pitchFamily="2" charset="-78"/>
                <a:cs typeface="Sakkal Majalla" panose="02000000000000000000" pitchFamily="2" charset="-78"/>
              </a:rPr>
              <a:t> </a:t>
            </a:r>
            <a:endParaRPr lang="ar-BH" sz="2000" b="1" dirty="0" smtClean="0">
              <a:latin typeface="Sakkal Majalla" panose="02000000000000000000" pitchFamily="2" charset="-78"/>
              <a:cs typeface="Sakkal Majalla" panose="02000000000000000000" pitchFamily="2" charset="-78"/>
            </a:endParaRPr>
          </a:p>
          <a:p>
            <a:pPr algn="justLow" rtl="1"/>
            <a:r>
              <a:rPr lang="ar-BH" sz="2400" b="1" u="sng" dirty="0">
                <a:solidFill>
                  <a:srgbClr val="FF0000"/>
                </a:solidFill>
                <a:latin typeface="Sakkal Majalla" panose="02000000000000000000" pitchFamily="2" charset="-78"/>
                <a:cs typeface="Sakkal Majalla" panose="02000000000000000000" pitchFamily="2" charset="-78"/>
              </a:rPr>
              <a:t>المطوب</a:t>
            </a:r>
            <a:r>
              <a:rPr lang="ar-BH" sz="2400" b="1" dirty="0">
                <a:solidFill>
                  <a:srgbClr val="FF0000"/>
                </a:solidFill>
                <a:latin typeface="Sakkal Majalla" panose="02000000000000000000" pitchFamily="2" charset="-78"/>
                <a:cs typeface="Sakkal Majalla" panose="02000000000000000000" pitchFamily="2" charset="-78"/>
              </a:rPr>
              <a:t>: </a:t>
            </a:r>
          </a:p>
          <a:p>
            <a:pPr algn="justLow" rtl="1"/>
            <a:r>
              <a:rPr lang="ar-BH" sz="2400" b="1" dirty="0">
                <a:latin typeface="Sakkal Majalla" panose="02000000000000000000" pitchFamily="2" charset="-78"/>
                <a:cs typeface="Sakkal Majalla" panose="02000000000000000000" pitchFamily="2" charset="-78"/>
              </a:rPr>
              <a:t>1- استخرج نسبة كفاية رأس </a:t>
            </a:r>
            <a:r>
              <a:rPr lang="ar-BH" sz="2400" b="1" dirty="0" smtClean="0">
                <a:latin typeface="Sakkal Majalla" panose="02000000000000000000" pitchFamily="2" charset="-78"/>
                <a:cs typeface="Sakkal Majalla" panose="02000000000000000000" pitchFamily="2" charset="-78"/>
              </a:rPr>
              <a:t>المال. </a:t>
            </a:r>
            <a:endParaRPr lang="ar-BH" sz="2400" b="1" dirty="0">
              <a:latin typeface="Sakkal Majalla" panose="02000000000000000000" pitchFamily="2" charset="-78"/>
              <a:cs typeface="Sakkal Majalla" panose="02000000000000000000" pitchFamily="2" charset="-78"/>
            </a:endParaRPr>
          </a:p>
          <a:p>
            <a:pPr algn="justLow" rtl="1"/>
            <a:r>
              <a:rPr lang="ar-BH" sz="2400" b="1" dirty="0">
                <a:latin typeface="Sakkal Majalla" panose="02000000000000000000" pitchFamily="2" charset="-78"/>
                <a:cs typeface="Sakkal Majalla" panose="02000000000000000000" pitchFamily="2" charset="-78"/>
              </a:rPr>
              <a:t>2- </a:t>
            </a:r>
            <a:r>
              <a:rPr lang="ar-BH" sz="2400" b="1" dirty="0" smtClean="0">
                <a:latin typeface="Sakkal Majalla" panose="02000000000000000000" pitchFamily="2" charset="-78"/>
                <a:cs typeface="Sakkal Majalla" panose="02000000000000000000" pitchFamily="2" charset="-78"/>
              </a:rPr>
              <a:t>قارن بين نسبة كفاية رأس مال البنك و  </a:t>
            </a:r>
            <a:r>
              <a:rPr lang="ar-BH" sz="2400" b="1" dirty="0">
                <a:latin typeface="Sakkal Majalla" panose="02000000000000000000" pitchFamily="2" charset="-78"/>
                <a:cs typeface="Sakkal Majalla" panose="02000000000000000000" pitchFamily="2" charset="-78"/>
              </a:rPr>
              <a:t>نسبة الملاءة المالية لمصرف البحرين </a:t>
            </a:r>
            <a:r>
              <a:rPr lang="ar-BH" sz="2400" b="1" dirty="0" smtClean="0">
                <a:latin typeface="Sakkal Majalla" panose="02000000000000000000" pitchFamily="2" charset="-78"/>
                <a:cs typeface="Sakkal Majalla" panose="02000000000000000000" pitchFamily="2" charset="-78"/>
              </a:rPr>
              <a:t>المركزي إذا كانت أقل نسبة مقبولة </a:t>
            </a:r>
            <a:r>
              <a:rPr lang="ar-BH" sz="2400" b="1" dirty="0">
                <a:latin typeface="Sakkal Majalla" panose="02000000000000000000" pitchFamily="2" charset="-78"/>
                <a:cs typeface="Sakkal Majalla" panose="02000000000000000000" pitchFamily="2" charset="-78"/>
              </a:rPr>
              <a:t>12.5% </a:t>
            </a:r>
            <a:r>
              <a:rPr lang="ar-BH" sz="2400" b="1" dirty="0" smtClean="0">
                <a:latin typeface="Sakkal Majalla" panose="02000000000000000000" pitchFamily="2" charset="-78"/>
                <a:cs typeface="Sakkal Majalla" panose="02000000000000000000" pitchFamily="2" charset="-78"/>
              </a:rPr>
              <a:t>. </a:t>
            </a:r>
            <a:endParaRPr lang="ar-BH" sz="2400" b="1"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Flowchart: Terminator 17">
            <a:hlinkClick r:id="rId3" action="ppaction://hlinksldjump"/>
          </p:cNvPr>
          <p:cNvSpPr/>
          <p:nvPr/>
        </p:nvSpPr>
        <p:spPr>
          <a:xfrm>
            <a:off x="5294831" y="5441330"/>
            <a:ext cx="2794947" cy="901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2800" b="1" dirty="0" smtClean="0">
                <a:solidFill>
                  <a:schemeClr val="bg1"/>
                </a:solidFill>
                <a:latin typeface="Sakkal Majalla" panose="02000000000000000000" pitchFamily="2" charset="-78"/>
                <a:cs typeface="Sakkal Majalla" panose="02000000000000000000" pitchFamily="2" charset="-78"/>
              </a:rPr>
              <a:t>أضغط هنا للتحقق من صحة إجابتك.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20" name="Rectangle 19"/>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Rectangle 20"/>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44957801"/>
              </p:ext>
            </p:extLst>
          </p:nvPr>
        </p:nvGraphicFramePr>
        <p:xfrm>
          <a:off x="762000" y="533400"/>
          <a:ext cx="3733800" cy="5124837"/>
        </p:xfrm>
        <a:graphic>
          <a:graphicData uri="http://schemas.openxmlformats.org/drawingml/2006/table">
            <a:tbl>
              <a:tblPr>
                <a:tableStyleId>{5C22544A-7EE6-4342-B048-85BDC9FD1C3A}</a:tableStyleId>
              </a:tblPr>
              <a:tblGrid>
                <a:gridCol w="786063">
                  <a:extLst>
                    <a:ext uri="{9D8B030D-6E8A-4147-A177-3AD203B41FA5}">
                      <a16:colId xmlns:a16="http://schemas.microsoft.com/office/drawing/2014/main" val="20000"/>
                    </a:ext>
                  </a:extLst>
                </a:gridCol>
                <a:gridCol w="2947737">
                  <a:extLst>
                    <a:ext uri="{9D8B030D-6E8A-4147-A177-3AD203B41FA5}">
                      <a16:colId xmlns:a16="http://schemas.microsoft.com/office/drawing/2014/main" val="20001"/>
                    </a:ext>
                  </a:extLst>
                </a:gridCol>
              </a:tblGrid>
              <a:tr h="110176">
                <a:tc gridSpan="2">
                  <a:txBody>
                    <a:bodyPr/>
                    <a:lstStyle/>
                    <a:p>
                      <a:pPr algn="r" rtl="1" fontAlgn="b"/>
                      <a:r>
                        <a:rPr lang="ar-BH" sz="1400" b="1" u="none" strike="noStrike" dirty="0" smtClean="0">
                          <a:effectLst/>
                        </a:rPr>
                        <a:t>الموجودات                                             ( بملايين د.ب)</a:t>
                      </a:r>
                      <a:endParaRPr lang="ar-BH" sz="1400" b="1" i="0" u="none" strike="noStrike" dirty="0">
                        <a:solidFill>
                          <a:srgbClr val="000000"/>
                        </a:solidFill>
                        <a:effectLst/>
                        <a:latin typeface="Calibri" panose="020F0502020204030204" pitchFamily="34" charset="0"/>
                      </a:endParaRPr>
                    </a:p>
                  </a:txBody>
                  <a:tcPr marL="9459" marR="9459" marT="9459" marB="0" anchor="b"/>
                </a:tc>
                <a:tc hMerge="1">
                  <a:txBody>
                    <a:bodyPr/>
                    <a:lstStyle/>
                    <a:p>
                      <a:endParaRPr lang="en-US"/>
                    </a:p>
                  </a:txBody>
                  <a:tcPr/>
                </a:tc>
                <a:extLst>
                  <a:ext uri="{0D108BD9-81ED-4DB2-BD59-A6C34878D82A}">
                    <a16:rowId xmlns:a16="http://schemas.microsoft.com/office/drawing/2014/main" val="10000"/>
                  </a:ext>
                </a:extLst>
              </a:tr>
              <a:tr h="110176">
                <a:tc>
                  <a:txBody>
                    <a:bodyPr/>
                    <a:lstStyle/>
                    <a:p>
                      <a:pPr algn="r" fontAlgn="b"/>
                      <a:r>
                        <a:rPr lang="en-US" sz="1400" b="0" u="none" strike="noStrike">
                          <a:effectLst/>
                        </a:rPr>
                        <a:t>120.12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نقد بالصندوق والبنك المركزي</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1"/>
                  </a:ext>
                </a:extLst>
              </a:tr>
              <a:tr h="110176">
                <a:tc>
                  <a:txBody>
                    <a:bodyPr/>
                    <a:lstStyle/>
                    <a:p>
                      <a:pPr algn="r" fontAlgn="b"/>
                      <a:r>
                        <a:rPr lang="en-US" sz="1400" b="0" u="none" strike="noStrike">
                          <a:effectLst/>
                        </a:rPr>
                        <a:t>421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سندات الخزانة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2"/>
                  </a:ext>
                </a:extLst>
              </a:tr>
              <a:tr h="110176">
                <a:tc>
                  <a:txBody>
                    <a:bodyPr/>
                    <a:lstStyle/>
                    <a:p>
                      <a:pPr algn="r" fontAlgn="b"/>
                      <a:r>
                        <a:rPr lang="en-US" sz="1400" b="0" u="none" strike="noStrike">
                          <a:effectLst/>
                        </a:rPr>
                        <a:t>541.25</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ودائع لأجل لدى البنوك الأخرى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3"/>
                  </a:ext>
                </a:extLst>
              </a:tr>
              <a:tr h="110176">
                <a:tc>
                  <a:txBody>
                    <a:bodyPr/>
                    <a:lstStyle/>
                    <a:p>
                      <a:pPr algn="r" fontAlgn="b"/>
                      <a:r>
                        <a:rPr lang="en-US" sz="1400" b="0" u="none" strike="noStrike">
                          <a:effectLst/>
                        </a:rPr>
                        <a:t>3.1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أوراق مالية متداولة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4"/>
                  </a:ext>
                </a:extLst>
              </a:tr>
              <a:tr h="110176">
                <a:tc>
                  <a:txBody>
                    <a:bodyPr/>
                    <a:lstStyle/>
                    <a:p>
                      <a:pPr algn="r" fontAlgn="b"/>
                      <a:r>
                        <a:rPr lang="en-US" sz="1400" b="0" u="none" strike="noStrike">
                          <a:effectLst/>
                        </a:rPr>
                        <a:t>1120.09</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قروض وسلفيات</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5"/>
                  </a:ext>
                </a:extLst>
              </a:tr>
              <a:tr h="110176">
                <a:tc>
                  <a:txBody>
                    <a:bodyPr/>
                    <a:lstStyle/>
                    <a:p>
                      <a:pPr algn="r" fontAlgn="b"/>
                      <a:r>
                        <a:rPr lang="en-US" sz="1400" b="0" u="none" strike="noStrike">
                          <a:effectLst/>
                        </a:rPr>
                        <a:t>820.25</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أوراق مالية استثمارية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6"/>
                  </a:ext>
                </a:extLst>
              </a:tr>
              <a:tr h="110176">
                <a:tc>
                  <a:txBody>
                    <a:bodyPr/>
                    <a:lstStyle/>
                    <a:p>
                      <a:pPr algn="r" fontAlgn="b"/>
                      <a:r>
                        <a:rPr lang="en-US" sz="1400" b="0" u="none" strike="noStrike" dirty="0">
                          <a:effectLst/>
                        </a:rPr>
                        <a:t>25.21</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فوائد مستحقة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7"/>
                  </a:ext>
                </a:extLst>
              </a:tr>
              <a:tr h="110176">
                <a:tc>
                  <a:txBody>
                    <a:bodyPr/>
                    <a:lstStyle/>
                    <a:p>
                      <a:pPr algn="r" fontAlgn="b"/>
                      <a:r>
                        <a:rPr lang="en-US" sz="1400" b="0" u="none" strike="noStrike">
                          <a:effectLst/>
                        </a:rPr>
                        <a:t>16.2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عقارات ومعدات</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8"/>
                  </a:ext>
                </a:extLst>
              </a:tr>
              <a:tr h="110176">
                <a:tc>
                  <a:txBody>
                    <a:bodyPr/>
                    <a:lstStyle/>
                    <a:p>
                      <a:pPr algn="r" fontAlgn="b"/>
                      <a:r>
                        <a:rPr lang="en-US" sz="1400" b="1" u="none" strike="noStrike" dirty="0">
                          <a:solidFill>
                            <a:srgbClr val="FF0000"/>
                          </a:solidFill>
                          <a:effectLst/>
                        </a:rPr>
                        <a:t>3067.22</a:t>
                      </a:r>
                      <a:endParaRPr lang="en-US" sz="1400" b="1" i="0" u="none" strike="noStrike" dirty="0">
                        <a:solidFill>
                          <a:srgbClr val="FF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FF0000"/>
                          </a:solidFill>
                          <a:effectLst/>
                        </a:rPr>
                        <a:t>مجموع الموجودات</a:t>
                      </a:r>
                      <a:endParaRPr lang="ar-BH" sz="1400" b="1" i="0" u="none" strike="noStrike" dirty="0">
                        <a:solidFill>
                          <a:srgbClr val="FF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9"/>
                  </a:ext>
                </a:extLst>
              </a:tr>
              <a:tr h="110176">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effectLst/>
                        </a:rPr>
                        <a:t>المطلوبات </a:t>
                      </a:r>
                      <a:endParaRPr lang="ar-BH" sz="14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0"/>
                  </a:ext>
                </a:extLst>
              </a:tr>
              <a:tr h="110176">
                <a:tc>
                  <a:txBody>
                    <a:bodyPr/>
                    <a:lstStyle/>
                    <a:p>
                      <a:pPr algn="r" fontAlgn="b"/>
                      <a:r>
                        <a:rPr lang="en-US" sz="1400" b="0" u="none" strike="noStrike" dirty="0">
                          <a:effectLst/>
                        </a:rPr>
                        <a:t>170.5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مستحقات البنوك والمؤسسات المالية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1"/>
                  </a:ext>
                </a:extLst>
              </a:tr>
              <a:tr h="110176">
                <a:tc>
                  <a:txBody>
                    <a:bodyPr/>
                    <a:lstStyle/>
                    <a:p>
                      <a:pPr algn="r" fontAlgn="b"/>
                      <a:r>
                        <a:rPr lang="en-US" sz="1400" b="0" u="none" strike="noStrike" dirty="0">
                          <a:effectLst/>
                        </a:rPr>
                        <a:t>80.55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سلفيات بعقود إعادة شراء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2"/>
                  </a:ext>
                </a:extLst>
              </a:tr>
              <a:tr h="110176">
                <a:tc>
                  <a:txBody>
                    <a:bodyPr/>
                    <a:lstStyle/>
                    <a:p>
                      <a:pPr algn="r" fontAlgn="b"/>
                      <a:r>
                        <a:rPr lang="en-US" sz="1400" b="0" u="none" strike="noStrike" dirty="0">
                          <a:effectLst/>
                        </a:rPr>
                        <a:t>2450.25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ودائع العملاء</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3"/>
                  </a:ext>
                </a:extLst>
              </a:tr>
              <a:tr h="110176">
                <a:tc>
                  <a:txBody>
                    <a:bodyPr/>
                    <a:lstStyle/>
                    <a:p>
                      <a:pPr algn="r" fontAlgn="b"/>
                      <a:r>
                        <a:rPr lang="en-US" sz="1400" b="0" u="none" strike="noStrike" dirty="0">
                          <a:effectLst/>
                        </a:rPr>
                        <a:t>14.2</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فوائد </a:t>
                      </a:r>
                      <a:r>
                        <a:rPr lang="ar-BH" sz="1400" b="0" u="none" strike="noStrike" dirty="0">
                          <a:effectLst/>
                        </a:rPr>
                        <a:t>مستحقة مطلوبة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4"/>
                  </a:ext>
                </a:extLst>
              </a:tr>
              <a:tr h="110176">
                <a:tc>
                  <a:txBody>
                    <a:bodyPr/>
                    <a:lstStyle/>
                    <a:p>
                      <a:pPr algn="r" fontAlgn="b"/>
                      <a:r>
                        <a:rPr lang="en-US" sz="1400" b="1" u="none" strike="noStrike">
                          <a:solidFill>
                            <a:srgbClr val="0070C0"/>
                          </a:solidFill>
                          <a:effectLst/>
                        </a:rPr>
                        <a:t>2715.5</a:t>
                      </a:r>
                      <a:endParaRPr lang="en-US" sz="1400" b="1" i="0" u="none" strike="noStrike">
                        <a:solidFill>
                          <a:srgbClr val="0070C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0070C0"/>
                          </a:solidFill>
                          <a:effectLst/>
                        </a:rPr>
                        <a:t>مجموع المطلوبات </a:t>
                      </a:r>
                      <a:endParaRPr lang="ar-BH" sz="1400" b="1" i="0" u="none" strike="noStrike" dirty="0">
                        <a:solidFill>
                          <a:srgbClr val="0070C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5"/>
                  </a:ext>
                </a:extLst>
              </a:tr>
              <a:tr h="110176">
                <a:tc>
                  <a:txBody>
                    <a:bodyPr/>
                    <a:lstStyle/>
                    <a:p>
                      <a:pPr algn="l" fontAlgn="b"/>
                      <a:r>
                        <a:rPr lang="en-US" sz="1400" b="0" u="none" strike="noStrike" dirty="0">
                          <a:effectLst/>
                        </a:rPr>
                        <a:t> </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حقوق الملكية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6"/>
                  </a:ext>
                </a:extLst>
              </a:tr>
              <a:tr h="110176">
                <a:tc>
                  <a:txBody>
                    <a:bodyPr/>
                    <a:lstStyle/>
                    <a:p>
                      <a:pPr algn="r" fontAlgn="b"/>
                      <a:r>
                        <a:rPr lang="en-US" sz="1400" b="0" u="none" strike="noStrike" dirty="0">
                          <a:effectLst/>
                        </a:rPr>
                        <a:t>90.5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رأس المال</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7"/>
                  </a:ext>
                </a:extLst>
              </a:tr>
              <a:tr h="110176">
                <a:tc>
                  <a:txBody>
                    <a:bodyPr/>
                    <a:lstStyle/>
                    <a:p>
                      <a:pPr algn="r" fontAlgn="b"/>
                      <a:r>
                        <a:rPr lang="en-US" sz="1400" b="0" u="none" strike="noStrike" dirty="0">
                          <a:effectLst/>
                        </a:rPr>
                        <a:t>50.25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 </a:t>
                      </a:r>
                      <a:r>
                        <a:rPr lang="ar-BH" sz="1400" b="0" u="none" strike="noStrike" dirty="0">
                          <a:effectLst/>
                        </a:rPr>
                        <a:t>قانوني</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8"/>
                  </a:ext>
                </a:extLst>
              </a:tr>
              <a:tr h="110176">
                <a:tc>
                  <a:txBody>
                    <a:bodyPr/>
                    <a:lstStyle/>
                    <a:p>
                      <a:pPr algn="r" fontAlgn="b"/>
                      <a:r>
                        <a:rPr lang="en-US" sz="1400" b="0" u="none" strike="noStrike" dirty="0">
                          <a:effectLst/>
                        </a:rPr>
                        <a:t>60.75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 </a:t>
                      </a:r>
                      <a:r>
                        <a:rPr lang="ar-BH" sz="1400" b="0" u="none" strike="noStrike" dirty="0">
                          <a:effectLst/>
                        </a:rPr>
                        <a:t>عام</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9"/>
                  </a:ext>
                </a:extLst>
              </a:tr>
              <a:tr h="110176">
                <a:tc>
                  <a:txBody>
                    <a:bodyPr/>
                    <a:lstStyle/>
                    <a:p>
                      <a:pPr algn="r" fontAlgn="b"/>
                      <a:r>
                        <a:rPr lang="en-US" sz="1400" b="0" u="none" strike="noStrike">
                          <a:effectLst/>
                        </a:rPr>
                        <a:t>150.22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احتياطيات </a:t>
                      </a:r>
                      <a:r>
                        <a:rPr lang="ar-BH" sz="1400" b="0" u="none" strike="noStrike" dirty="0">
                          <a:effectLst/>
                        </a:rPr>
                        <a:t>أخرى وأربحا </a:t>
                      </a:r>
                      <a:r>
                        <a:rPr lang="ar-BH" sz="1400" b="0" u="none" strike="noStrike" dirty="0" smtClean="0">
                          <a:effectLst/>
                        </a:rPr>
                        <a:t>مستبقاه</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0"/>
                  </a:ext>
                </a:extLst>
              </a:tr>
              <a:tr h="110176">
                <a:tc>
                  <a:txBody>
                    <a:bodyPr/>
                    <a:lstStyle/>
                    <a:p>
                      <a:pPr algn="r" fontAlgn="b"/>
                      <a:r>
                        <a:rPr lang="en-US" sz="1400" b="1" u="none" strike="noStrike" dirty="0">
                          <a:solidFill>
                            <a:srgbClr val="0070C0"/>
                          </a:solidFill>
                          <a:effectLst/>
                        </a:rPr>
                        <a:t>351.72</a:t>
                      </a:r>
                      <a:endParaRPr lang="en-US" sz="1400" b="1" i="0" u="none" strike="noStrike" dirty="0">
                        <a:solidFill>
                          <a:srgbClr val="0070C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0070C0"/>
                          </a:solidFill>
                          <a:effectLst/>
                        </a:rPr>
                        <a:t>مجموع حقوق الملكية</a:t>
                      </a:r>
                      <a:endParaRPr lang="ar-BH" sz="1400" b="1" i="0" u="none" strike="noStrike" dirty="0">
                        <a:solidFill>
                          <a:srgbClr val="0070C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1"/>
                  </a:ext>
                </a:extLst>
              </a:tr>
              <a:tr h="110176">
                <a:tc>
                  <a:txBody>
                    <a:bodyPr/>
                    <a:lstStyle/>
                    <a:p>
                      <a:pPr algn="r" fontAlgn="b"/>
                      <a:r>
                        <a:rPr lang="en-US" sz="1400" b="1" u="none" strike="noStrike" dirty="0">
                          <a:solidFill>
                            <a:srgbClr val="FF0000"/>
                          </a:solidFill>
                          <a:effectLst/>
                        </a:rPr>
                        <a:t>3067.22</a:t>
                      </a:r>
                      <a:endParaRPr lang="en-US" sz="1400" b="1" i="0" u="none" strike="noStrike" dirty="0">
                        <a:solidFill>
                          <a:srgbClr val="FF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FF0000"/>
                          </a:solidFill>
                          <a:effectLst/>
                        </a:rPr>
                        <a:t>مجموع المطلوبات وحقوق الملكية</a:t>
                      </a:r>
                      <a:endParaRPr lang="ar-BH" sz="1400" b="1" i="0" u="none" strike="noStrike" dirty="0">
                        <a:solidFill>
                          <a:srgbClr val="FF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336001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04140" y="1202256"/>
            <a:ext cx="4045600" cy="2677656"/>
          </a:xfrm>
          <a:prstGeom prst="rect">
            <a:avLst/>
          </a:prstGeom>
          <a:solidFill>
            <a:srgbClr val="FFC000"/>
          </a:solidFill>
          <a:effectLst/>
        </p:spPr>
        <p:txBody>
          <a:bodyPr wrap="square" rtlCol="0">
            <a:spAutoFit/>
          </a:bodyPr>
          <a:lstStyle/>
          <a:p>
            <a:pPr algn="justLow" rtl="1"/>
            <a:r>
              <a:rPr lang="ar-BH" sz="2300" b="1" dirty="0" smtClean="0">
                <a:latin typeface="Sakkal Majalla" panose="02000000000000000000" pitchFamily="2" charset="-78"/>
                <a:cs typeface="Sakkal Majalla" panose="02000000000000000000" pitchFamily="2" charset="-78"/>
              </a:rPr>
              <a:t>12. </a:t>
            </a:r>
            <a:r>
              <a:rPr lang="ar-BH" sz="2400" b="1" dirty="0">
                <a:latin typeface="Sakkal Majalla" panose="02000000000000000000" pitchFamily="2" charset="-78"/>
                <a:cs typeface="Sakkal Majalla" panose="02000000000000000000" pitchFamily="2" charset="-78"/>
              </a:rPr>
              <a:t>من خلال </a:t>
            </a:r>
            <a:r>
              <a:rPr lang="ar-BH" sz="2400" b="1" dirty="0" smtClean="0">
                <a:latin typeface="Sakkal Majalla" panose="02000000000000000000" pitchFamily="2" charset="-78"/>
                <a:cs typeface="Sakkal Majalla" panose="02000000000000000000" pitchFamily="2" charset="-78"/>
              </a:rPr>
              <a:t>بيان المركز المالي لاحد البنوك العاملة في مملكة البحرين والمستخرجة في 31 ديسمبر 2020م.</a:t>
            </a:r>
          </a:p>
          <a:p>
            <a:pPr algn="justLow" rtl="1"/>
            <a:r>
              <a:rPr lang="ar-BH" sz="2400" b="1" u="sng" dirty="0" smtClean="0">
                <a:solidFill>
                  <a:srgbClr val="FF0000"/>
                </a:solidFill>
                <a:latin typeface="Sakkal Majalla" panose="02000000000000000000" pitchFamily="2" charset="-78"/>
                <a:cs typeface="Sakkal Majalla" panose="02000000000000000000" pitchFamily="2" charset="-78"/>
              </a:rPr>
              <a:t>المطوب</a:t>
            </a:r>
            <a:r>
              <a:rPr lang="ar-BH" sz="2400" b="1" dirty="0">
                <a:solidFill>
                  <a:srgbClr val="FF0000"/>
                </a:solidFill>
                <a:latin typeface="Sakkal Majalla" panose="02000000000000000000" pitchFamily="2" charset="-78"/>
                <a:cs typeface="Sakkal Majalla" panose="02000000000000000000" pitchFamily="2" charset="-78"/>
              </a:rPr>
              <a:t>: </a:t>
            </a:r>
          </a:p>
          <a:p>
            <a:pPr algn="justLow" rtl="1"/>
            <a:r>
              <a:rPr lang="ar-BH" sz="2400" b="1" dirty="0" smtClean="0">
                <a:latin typeface="Sakkal Majalla" panose="02000000000000000000" pitchFamily="2" charset="-78"/>
                <a:cs typeface="Sakkal Majalla" panose="02000000000000000000" pitchFamily="2" charset="-78"/>
              </a:rPr>
              <a:t>  استخرج </a:t>
            </a:r>
            <a:r>
              <a:rPr lang="ar-BH" sz="2400" b="1" dirty="0">
                <a:latin typeface="Sakkal Majalla" panose="02000000000000000000" pitchFamily="2" charset="-78"/>
                <a:cs typeface="Sakkal Majalla" panose="02000000000000000000" pitchFamily="2" charset="-78"/>
              </a:rPr>
              <a:t>نسبة </a:t>
            </a:r>
            <a:r>
              <a:rPr lang="ar-BH" sz="2400" b="1" dirty="0" smtClean="0">
                <a:latin typeface="Sakkal Majalla" panose="02000000000000000000" pitchFamily="2" charset="-78"/>
                <a:cs typeface="Sakkal Majalla" panose="02000000000000000000" pitchFamily="2" charset="-78"/>
              </a:rPr>
              <a:t>السيولة التالية: </a:t>
            </a:r>
            <a:endParaRPr lang="ar-BH" sz="2400" b="1" dirty="0">
              <a:latin typeface="Sakkal Majalla" panose="02000000000000000000" pitchFamily="2" charset="-78"/>
              <a:cs typeface="Sakkal Majalla" panose="02000000000000000000" pitchFamily="2" charset="-78"/>
            </a:endParaRPr>
          </a:p>
          <a:p>
            <a:pPr algn="justLow" rtl="1"/>
            <a:r>
              <a:rPr lang="ar-BH" sz="2400" b="1" dirty="0" smtClean="0">
                <a:latin typeface="Sakkal Majalla" panose="02000000000000000000" pitchFamily="2" charset="-78"/>
                <a:cs typeface="Sakkal Majalla" panose="02000000000000000000" pitchFamily="2" charset="-78"/>
              </a:rPr>
              <a:t>أ) القروض إلى إجمالي الودائع.</a:t>
            </a:r>
          </a:p>
          <a:p>
            <a:pPr algn="justLow" rtl="1"/>
            <a:r>
              <a:rPr lang="ar-BH" sz="2400" b="1" dirty="0" smtClean="0">
                <a:latin typeface="Sakkal Majalla" panose="02000000000000000000" pitchFamily="2" charset="-78"/>
                <a:cs typeface="Sakkal Majalla" panose="02000000000000000000" pitchFamily="2" charset="-78"/>
              </a:rPr>
              <a:t>ب) القروض إلى ودائع العملاء. </a:t>
            </a:r>
            <a:endParaRPr lang="ar-BH" sz="2400" b="1"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Flowchart: Terminator 17">
            <a:hlinkClick r:id="rId3" action="ppaction://hlinksldjump"/>
          </p:cNvPr>
          <p:cNvSpPr/>
          <p:nvPr/>
        </p:nvSpPr>
        <p:spPr>
          <a:xfrm>
            <a:off x="5329467" y="5334000"/>
            <a:ext cx="2794947" cy="901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2800" b="1" dirty="0" smtClean="0">
                <a:solidFill>
                  <a:schemeClr val="bg1"/>
                </a:solidFill>
                <a:latin typeface="Sakkal Majalla" panose="02000000000000000000" pitchFamily="2" charset="-78"/>
                <a:cs typeface="Sakkal Majalla" panose="02000000000000000000" pitchFamily="2" charset="-78"/>
              </a:rPr>
              <a:t>أضغط هنا للتحقق من صحة إجابتك.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20" name="Rectangle 19"/>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Rectangle 20"/>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44957801"/>
              </p:ext>
            </p:extLst>
          </p:nvPr>
        </p:nvGraphicFramePr>
        <p:xfrm>
          <a:off x="762000" y="533400"/>
          <a:ext cx="3733800" cy="5124837"/>
        </p:xfrm>
        <a:graphic>
          <a:graphicData uri="http://schemas.openxmlformats.org/drawingml/2006/table">
            <a:tbl>
              <a:tblPr>
                <a:tableStyleId>{5C22544A-7EE6-4342-B048-85BDC9FD1C3A}</a:tableStyleId>
              </a:tblPr>
              <a:tblGrid>
                <a:gridCol w="786063">
                  <a:extLst>
                    <a:ext uri="{9D8B030D-6E8A-4147-A177-3AD203B41FA5}">
                      <a16:colId xmlns:a16="http://schemas.microsoft.com/office/drawing/2014/main" val="20000"/>
                    </a:ext>
                  </a:extLst>
                </a:gridCol>
                <a:gridCol w="2947737">
                  <a:extLst>
                    <a:ext uri="{9D8B030D-6E8A-4147-A177-3AD203B41FA5}">
                      <a16:colId xmlns:a16="http://schemas.microsoft.com/office/drawing/2014/main" val="20001"/>
                    </a:ext>
                  </a:extLst>
                </a:gridCol>
              </a:tblGrid>
              <a:tr h="110176">
                <a:tc gridSpan="2">
                  <a:txBody>
                    <a:bodyPr/>
                    <a:lstStyle/>
                    <a:p>
                      <a:pPr algn="r" rtl="1" fontAlgn="b"/>
                      <a:r>
                        <a:rPr lang="ar-BH" sz="1400" b="1" u="none" strike="noStrike" dirty="0" smtClean="0">
                          <a:effectLst/>
                        </a:rPr>
                        <a:t>الموجودات                                             ( بملايين د.ب)</a:t>
                      </a:r>
                      <a:endParaRPr lang="ar-BH" sz="1400" b="1" i="0" u="none" strike="noStrike" dirty="0">
                        <a:solidFill>
                          <a:srgbClr val="000000"/>
                        </a:solidFill>
                        <a:effectLst/>
                        <a:latin typeface="Calibri" panose="020F0502020204030204" pitchFamily="34" charset="0"/>
                      </a:endParaRPr>
                    </a:p>
                  </a:txBody>
                  <a:tcPr marL="9459" marR="9459" marT="9459" marB="0" anchor="b"/>
                </a:tc>
                <a:tc hMerge="1">
                  <a:txBody>
                    <a:bodyPr/>
                    <a:lstStyle/>
                    <a:p>
                      <a:endParaRPr lang="en-US"/>
                    </a:p>
                  </a:txBody>
                  <a:tcPr/>
                </a:tc>
                <a:extLst>
                  <a:ext uri="{0D108BD9-81ED-4DB2-BD59-A6C34878D82A}">
                    <a16:rowId xmlns:a16="http://schemas.microsoft.com/office/drawing/2014/main" val="10000"/>
                  </a:ext>
                </a:extLst>
              </a:tr>
              <a:tr h="110176">
                <a:tc>
                  <a:txBody>
                    <a:bodyPr/>
                    <a:lstStyle/>
                    <a:p>
                      <a:pPr algn="r" fontAlgn="b"/>
                      <a:r>
                        <a:rPr lang="en-US" sz="1400" b="0" u="none" strike="noStrike">
                          <a:effectLst/>
                        </a:rPr>
                        <a:t>120.12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نقد بالصندوق والبنك المركزي</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1"/>
                  </a:ext>
                </a:extLst>
              </a:tr>
              <a:tr h="110176">
                <a:tc>
                  <a:txBody>
                    <a:bodyPr/>
                    <a:lstStyle/>
                    <a:p>
                      <a:pPr algn="r" fontAlgn="b"/>
                      <a:r>
                        <a:rPr lang="en-US" sz="1400" b="0" u="none" strike="noStrike">
                          <a:effectLst/>
                        </a:rPr>
                        <a:t>421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سندات الخزانة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2"/>
                  </a:ext>
                </a:extLst>
              </a:tr>
              <a:tr h="110176">
                <a:tc>
                  <a:txBody>
                    <a:bodyPr/>
                    <a:lstStyle/>
                    <a:p>
                      <a:pPr algn="r" fontAlgn="b"/>
                      <a:r>
                        <a:rPr lang="en-US" sz="1400" b="0" u="none" strike="noStrike">
                          <a:effectLst/>
                        </a:rPr>
                        <a:t>541.25</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ودائع لأجل لدى البنوك الأخرى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3"/>
                  </a:ext>
                </a:extLst>
              </a:tr>
              <a:tr h="110176">
                <a:tc>
                  <a:txBody>
                    <a:bodyPr/>
                    <a:lstStyle/>
                    <a:p>
                      <a:pPr algn="r" fontAlgn="b"/>
                      <a:r>
                        <a:rPr lang="en-US" sz="1400" b="0" u="none" strike="noStrike">
                          <a:effectLst/>
                        </a:rPr>
                        <a:t>3.1</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أوراق مالية متداولة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4"/>
                  </a:ext>
                </a:extLst>
              </a:tr>
              <a:tr h="110176">
                <a:tc>
                  <a:txBody>
                    <a:bodyPr/>
                    <a:lstStyle/>
                    <a:p>
                      <a:pPr algn="r" fontAlgn="b"/>
                      <a:r>
                        <a:rPr lang="en-US" sz="1400" b="0" u="none" strike="noStrike">
                          <a:effectLst/>
                        </a:rPr>
                        <a:t>1120.09</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قروض وسلفيات</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5"/>
                  </a:ext>
                </a:extLst>
              </a:tr>
              <a:tr h="110176">
                <a:tc>
                  <a:txBody>
                    <a:bodyPr/>
                    <a:lstStyle/>
                    <a:p>
                      <a:pPr algn="r" fontAlgn="b"/>
                      <a:r>
                        <a:rPr lang="en-US" sz="1400" b="0" u="none" strike="noStrike">
                          <a:effectLst/>
                        </a:rPr>
                        <a:t>820.25</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أوراق مالية استثمارية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6"/>
                  </a:ext>
                </a:extLst>
              </a:tr>
              <a:tr h="110176">
                <a:tc>
                  <a:txBody>
                    <a:bodyPr/>
                    <a:lstStyle/>
                    <a:p>
                      <a:pPr algn="r" fontAlgn="b"/>
                      <a:r>
                        <a:rPr lang="en-US" sz="1400" b="0" u="none" strike="noStrike" dirty="0">
                          <a:effectLst/>
                        </a:rPr>
                        <a:t>25.21</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فوائد مستحقة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7"/>
                  </a:ext>
                </a:extLst>
              </a:tr>
              <a:tr h="110176">
                <a:tc>
                  <a:txBody>
                    <a:bodyPr/>
                    <a:lstStyle/>
                    <a:p>
                      <a:pPr algn="r" fontAlgn="b"/>
                      <a:r>
                        <a:rPr lang="en-US" sz="1400" b="0" u="none" strike="noStrike">
                          <a:effectLst/>
                        </a:rPr>
                        <a:t>16.2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عقارات ومعدات</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8"/>
                  </a:ext>
                </a:extLst>
              </a:tr>
              <a:tr h="110176">
                <a:tc>
                  <a:txBody>
                    <a:bodyPr/>
                    <a:lstStyle/>
                    <a:p>
                      <a:pPr algn="r" fontAlgn="b"/>
                      <a:r>
                        <a:rPr lang="en-US" sz="1400" b="1" u="none" strike="noStrike" dirty="0">
                          <a:solidFill>
                            <a:srgbClr val="FF0000"/>
                          </a:solidFill>
                          <a:effectLst/>
                        </a:rPr>
                        <a:t>3067.22</a:t>
                      </a:r>
                      <a:endParaRPr lang="en-US" sz="1400" b="1" i="0" u="none" strike="noStrike" dirty="0">
                        <a:solidFill>
                          <a:srgbClr val="FF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FF0000"/>
                          </a:solidFill>
                          <a:effectLst/>
                        </a:rPr>
                        <a:t>مجموع الموجودات</a:t>
                      </a:r>
                      <a:endParaRPr lang="ar-BH" sz="1400" b="1" i="0" u="none" strike="noStrike" dirty="0">
                        <a:solidFill>
                          <a:srgbClr val="FF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09"/>
                  </a:ext>
                </a:extLst>
              </a:tr>
              <a:tr h="110176">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effectLst/>
                        </a:rPr>
                        <a:t>المطلوبات </a:t>
                      </a:r>
                      <a:endParaRPr lang="ar-BH" sz="14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0"/>
                  </a:ext>
                </a:extLst>
              </a:tr>
              <a:tr h="110176">
                <a:tc>
                  <a:txBody>
                    <a:bodyPr/>
                    <a:lstStyle/>
                    <a:p>
                      <a:pPr algn="r" fontAlgn="b"/>
                      <a:r>
                        <a:rPr lang="en-US" sz="1400" b="0" u="none" strike="noStrike" dirty="0">
                          <a:effectLst/>
                        </a:rPr>
                        <a:t>170.5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مستحقات البنوك والمؤسسات المالية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1"/>
                  </a:ext>
                </a:extLst>
              </a:tr>
              <a:tr h="110176">
                <a:tc>
                  <a:txBody>
                    <a:bodyPr/>
                    <a:lstStyle/>
                    <a:p>
                      <a:pPr algn="r" fontAlgn="b"/>
                      <a:r>
                        <a:rPr lang="en-US" sz="1400" b="0" u="none" strike="noStrike" dirty="0">
                          <a:effectLst/>
                        </a:rPr>
                        <a:t>80.55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سلفيات بعقود إعادة شراء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2"/>
                  </a:ext>
                </a:extLst>
              </a:tr>
              <a:tr h="110176">
                <a:tc>
                  <a:txBody>
                    <a:bodyPr/>
                    <a:lstStyle/>
                    <a:p>
                      <a:pPr algn="r" fontAlgn="b"/>
                      <a:r>
                        <a:rPr lang="en-US" sz="1400" b="0" u="none" strike="noStrike" dirty="0">
                          <a:effectLst/>
                        </a:rPr>
                        <a:t>2450.25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ودائع العملاء</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3"/>
                  </a:ext>
                </a:extLst>
              </a:tr>
              <a:tr h="110176">
                <a:tc>
                  <a:txBody>
                    <a:bodyPr/>
                    <a:lstStyle/>
                    <a:p>
                      <a:pPr algn="r" fontAlgn="b"/>
                      <a:r>
                        <a:rPr lang="en-US" sz="1400" b="0" u="none" strike="noStrike" dirty="0">
                          <a:effectLst/>
                        </a:rPr>
                        <a:t>14.2</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فوائد </a:t>
                      </a:r>
                      <a:r>
                        <a:rPr lang="ar-BH" sz="1400" b="0" u="none" strike="noStrike" dirty="0">
                          <a:effectLst/>
                        </a:rPr>
                        <a:t>مستحقة مطلوبة</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4"/>
                  </a:ext>
                </a:extLst>
              </a:tr>
              <a:tr h="110176">
                <a:tc>
                  <a:txBody>
                    <a:bodyPr/>
                    <a:lstStyle/>
                    <a:p>
                      <a:pPr algn="r" fontAlgn="b"/>
                      <a:r>
                        <a:rPr lang="en-US" sz="1400" b="1" u="none" strike="noStrike">
                          <a:solidFill>
                            <a:srgbClr val="0070C0"/>
                          </a:solidFill>
                          <a:effectLst/>
                        </a:rPr>
                        <a:t>2715.5</a:t>
                      </a:r>
                      <a:endParaRPr lang="en-US" sz="1400" b="1" i="0" u="none" strike="noStrike">
                        <a:solidFill>
                          <a:srgbClr val="0070C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0070C0"/>
                          </a:solidFill>
                          <a:effectLst/>
                        </a:rPr>
                        <a:t>مجموع المطلوبات </a:t>
                      </a:r>
                      <a:endParaRPr lang="ar-BH" sz="1400" b="1" i="0" u="none" strike="noStrike" dirty="0">
                        <a:solidFill>
                          <a:srgbClr val="0070C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5"/>
                  </a:ext>
                </a:extLst>
              </a:tr>
              <a:tr h="110176">
                <a:tc>
                  <a:txBody>
                    <a:bodyPr/>
                    <a:lstStyle/>
                    <a:p>
                      <a:pPr algn="l" fontAlgn="b"/>
                      <a:r>
                        <a:rPr lang="en-US" sz="1400" b="0" u="none" strike="noStrike" dirty="0">
                          <a:effectLst/>
                        </a:rPr>
                        <a:t> </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حقوق الملكية </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6"/>
                  </a:ext>
                </a:extLst>
              </a:tr>
              <a:tr h="110176">
                <a:tc>
                  <a:txBody>
                    <a:bodyPr/>
                    <a:lstStyle/>
                    <a:p>
                      <a:pPr algn="r" fontAlgn="b"/>
                      <a:r>
                        <a:rPr lang="en-US" sz="1400" b="0" u="none" strike="noStrike" dirty="0">
                          <a:effectLst/>
                        </a:rPr>
                        <a:t>90.5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a:effectLst/>
                        </a:rPr>
                        <a:t>رأس المال</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7"/>
                  </a:ext>
                </a:extLst>
              </a:tr>
              <a:tr h="110176">
                <a:tc>
                  <a:txBody>
                    <a:bodyPr/>
                    <a:lstStyle/>
                    <a:p>
                      <a:pPr algn="r" fontAlgn="b"/>
                      <a:r>
                        <a:rPr lang="en-US" sz="1400" b="0" u="none" strike="noStrike" dirty="0">
                          <a:effectLst/>
                        </a:rPr>
                        <a:t>50.25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 </a:t>
                      </a:r>
                      <a:r>
                        <a:rPr lang="ar-BH" sz="1400" b="0" u="none" strike="noStrike" dirty="0">
                          <a:effectLst/>
                        </a:rPr>
                        <a:t>قانوني</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8"/>
                  </a:ext>
                </a:extLst>
              </a:tr>
              <a:tr h="110176">
                <a:tc>
                  <a:txBody>
                    <a:bodyPr/>
                    <a:lstStyle/>
                    <a:p>
                      <a:pPr algn="r" fontAlgn="b"/>
                      <a:r>
                        <a:rPr lang="en-US" sz="1400" b="0" u="none" strike="noStrike" dirty="0">
                          <a:effectLst/>
                        </a:rPr>
                        <a:t>60.75</a:t>
                      </a:r>
                      <a:endParaRPr lang="en-US" sz="1400" b="0" i="0" u="none" strike="noStrike" dirty="0">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 </a:t>
                      </a:r>
                      <a:r>
                        <a:rPr lang="ar-BH" sz="1400" b="0" u="none" strike="noStrike" dirty="0">
                          <a:effectLst/>
                        </a:rPr>
                        <a:t>عام</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19"/>
                  </a:ext>
                </a:extLst>
              </a:tr>
              <a:tr h="110176">
                <a:tc>
                  <a:txBody>
                    <a:bodyPr/>
                    <a:lstStyle/>
                    <a:p>
                      <a:pPr algn="r" fontAlgn="b"/>
                      <a:r>
                        <a:rPr lang="en-US" sz="1400" b="0" u="none" strike="noStrike">
                          <a:effectLst/>
                        </a:rPr>
                        <a:t>150.22</a:t>
                      </a:r>
                      <a:endParaRPr lang="en-US" sz="1400" b="0" i="0" u="none" strike="noStrike">
                        <a:solidFill>
                          <a:srgbClr val="000000"/>
                        </a:solidFill>
                        <a:effectLst/>
                        <a:latin typeface="Calibri" panose="020F0502020204030204" pitchFamily="34" charset="0"/>
                      </a:endParaRPr>
                    </a:p>
                  </a:txBody>
                  <a:tcPr marL="9459" marR="9459" marT="9459" marB="0" anchor="b"/>
                </a:tc>
                <a:tc>
                  <a:txBody>
                    <a:bodyPr/>
                    <a:lstStyle/>
                    <a:p>
                      <a:pPr algn="r" rtl="1" fontAlgn="b"/>
                      <a:r>
                        <a:rPr lang="ar-BH" sz="1400" b="0" u="none" strike="noStrike" dirty="0" smtClean="0">
                          <a:effectLst/>
                        </a:rPr>
                        <a:t>احتياطيات </a:t>
                      </a:r>
                      <a:r>
                        <a:rPr lang="ar-BH" sz="1400" b="0" u="none" strike="noStrike" dirty="0">
                          <a:effectLst/>
                        </a:rPr>
                        <a:t>أخرى وأربحا </a:t>
                      </a:r>
                      <a:r>
                        <a:rPr lang="ar-BH" sz="1400" b="0" u="none" strike="noStrike" dirty="0" smtClean="0">
                          <a:effectLst/>
                        </a:rPr>
                        <a:t>مستبقاه</a:t>
                      </a:r>
                      <a:endParaRPr lang="ar-BH" sz="14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0"/>
                  </a:ext>
                </a:extLst>
              </a:tr>
              <a:tr h="110176">
                <a:tc>
                  <a:txBody>
                    <a:bodyPr/>
                    <a:lstStyle/>
                    <a:p>
                      <a:pPr algn="r" fontAlgn="b"/>
                      <a:r>
                        <a:rPr lang="en-US" sz="1400" b="1" u="none" strike="noStrike" dirty="0">
                          <a:solidFill>
                            <a:srgbClr val="0070C0"/>
                          </a:solidFill>
                          <a:effectLst/>
                        </a:rPr>
                        <a:t>351.72</a:t>
                      </a:r>
                      <a:endParaRPr lang="en-US" sz="1400" b="1" i="0" u="none" strike="noStrike" dirty="0">
                        <a:solidFill>
                          <a:srgbClr val="0070C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0070C0"/>
                          </a:solidFill>
                          <a:effectLst/>
                        </a:rPr>
                        <a:t>مجموع حقوق الملكية</a:t>
                      </a:r>
                      <a:endParaRPr lang="ar-BH" sz="1400" b="1" i="0" u="none" strike="noStrike" dirty="0">
                        <a:solidFill>
                          <a:srgbClr val="0070C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1"/>
                  </a:ext>
                </a:extLst>
              </a:tr>
              <a:tr h="110176">
                <a:tc>
                  <a:txBody>
                    <a:bodyPr/>
                    <a:lstStyle/>
                    <a:p>
                      <a:pPr algn="r" fontAlgn="b"/>
                      <a:r>
                        <a:rPr lang="en-US" sz="1400" b="1" u="none" strike="noStrike" dirty="0">
                          <a:solidFill>
                            <a:srgbClr val="FF0000"/>
                          </a:solidFill>
                          <a:effectLst/>
                        </a:rPr>
                        <a:t>3067.22</a:t>
                      </a:r>
                      <a:endParaRPr lang="en-US" sz="1400" b="1" i="0" u="none" strike="noStrike" dirty="0">
                        <a:solidFill>
                          <a:srgbClr val="FF0000"/>
                        </a:solidFill>
                        <a:effectLst/>
                        <a:latin typeface="Calibri" panose="020F0502020204030204" pitchFamily="34" charset="0"/>
                      </a:endParaRPr>
                    </a:p>
                  </a:txBody>
                  <a:tcPr marL="9459" marR="9459" marT="9459" marB="0" anchor="b"/>
                </a:tc>
                <a:tc>
                  <a:txBody>
                    <a:bodyPr/>
                    <a:lstStyle/>
                    <a:p>
                      <a:pPr algn="r" rtl="1" fontAlgn="b"/>
                      <a:r>
                        <a:rPr lang="ar-BH" sz="1400" b="1" u="none" strike="noStrike" dirty="0">
                          <a:solidFill>
                            <a:srgbClr val="FF0000"/>
                          </a:solidFill>
                          <a:effectLst/>
                        </a:rPr>
                        <a:t>مجموع المطلوبات وحقوق الملكية</a:t>
                      </a:r>
                      <a:endParaRPr lang="ar-BH" sz="1400" b="1" i="0" u="none" strike="noStrike" dirty="0">
                        <a:solidFill>
                          <a:srgbClr val="FF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167607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08613" y="3575518"/>
            <a:ext cx="4572085" cy="369332"/>
          </a:xfrm>
          <a:prstGeom prst="rect">
            <a:avLst/>
          </a:prstGeom>
        </p:spPr>
        <p:txBody>
          <a:bodyPr wrap="none">
            <a:spAutoFit/>
          </a:bodyPr>
          <a:lstStyle/>
          <a:p>
            <a:r>
              <a:rPr lang="ar-BH" b="1" dirty="0" smtClean="0">
                <a:latin typeface="Sakkal Majalla" panose="02000000000000000000" pitchFamily="2" charset="-78"/>
                <a:cs typeface="Sakkal Majalla" panose="02000000000000000000" pitchFamily="2" charset="-78"/>
              </a:rPr>
              <a:t>يتكون بيان المركز المالي من المطلوبات والموجودات وحقوق الملكية.</a:t>
            </a:r>
            <a:endParaRPr lang="en-US" dirty="0"/>
          </a:p>
        </p:txBody>
      </p:sp>
      <p:sp>
        <p:nvSpPr>
          <p:cNvPr id="16" name="Rectangle 15"/>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27532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541798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34103"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669803" y="34102"/>
            <a:ext cx="4798636" cy="973306"/>
          </a:xfrm>
          <a:prstGeom prst="rect">
            <a:avLst/>
          </a:prstGeom>
        </p:spPr>
      </p:pic>
      <p:sp>
        <p:nvSpPr>
          <p:cNvPr id="34" name="Rectangle 33"/>
          <p:cNvSpPr/>
          <p:nvPr/>
        </p:nvSpPr>
        <p:spPr>
          <a:xfrm>
            <a:off x="4499287" y="3179072"/>
            <a:ext cx="2262159" cy="461665"/>
          </a:xfrm>
          <a:prstGeom prst="rect">
            <a:avLst/>
          </a:prstGeom>
        </p:spPr>
        <p:txBody>
          <a:bodyPr wrap="none">
            <a:spAutoFit/>
          </a:bodyPr>
          <a:lstStyle/>
          <a:p>
            <a:pPr marL="285750" indent="-285750" algn="just" rtl="1">
              <a:buClr>
                <a:srgbClr val="FF0000"/>
              </a:buClr>
              <a:buFont typeface="Wingdings" panose="05000000000000000000" pitchFamily="2" charset="2"/>
              <a:buChar char="q"/>
            </a:pPr>
            <a:r>
              <a:rPr lang="ar-BH" sz="2400" b="1" dirty="0" smtClean="0">
                <a:latin typeface="Sakkal Majalla" panose="02000000000000000000" pitchFamily="2" charset="-78"/>
                <a:cs typeface="Sakkal Majalla" panose="02000000000000000000" pitchFamily="2" charset="-78"/>
              </a:rPr>
              <a:t>بيان الدخل الشامل</a:t>
            </a:r>
            <a:endParaRPr lang="ar-BH" sz="2400" b="1" dirty="0">
              <a:latin typeface="Sakkal Majalla" panose="02000000000000000000" pitchFamily="2" charset="-78"/>
              <a:cs typeface="Sakkal Majalla" panose="02000000000000000000" pitchFamily="2" charset="-78"/>
            </a:endParaRPr>
          </a:p>
        </p:txBody>
      </p:sp>
      <p:sp>
        <p:nvSpPr>
          <p:cNvPr id="35" name="Rectangle 34"/>
          <p:cNvSpPr/>
          <p:nvPr/>
        </p:nvSpPr>
        <p:spPr>
          <a:xfrm>
            <a:off x="2615753" y="3920339"/>
            <a:ext cx="3560591" cy="461665"/>
          </a:xfrm>
          <a:prstGeom prst="rect">
            <a:avLst/>
          </a:prstGeom>
        </p:spPr>
        <p:txBody>
          <a:bodyPr wrap="none">
            <a:spAutoFit/>
          </a:bodyPr>
          <a:lstStyle/>
          <a:p>
            <a:pPr marL="285750" indent="-285750" algn="just" rtl="1">
              <a:buClr>
                <a:srgbClr val="FF0000"/>
              </a:buClr>
              <a:buFont typeface="Wingdings" panose="05000000000000000000" pitchFamily="2" charset="2"/>
              <a:buChar char="q"/>
            </a:pPr>
            <a:r>
              <a:rPr lang="ar-BH" sz="2400" b="1" dirty="0" smtClean="0">
                <a:latin typeface="Sakkal Majalla" panose="02000000000000000000" pitchFamily="2" charset="-78"/>
                <a:cs typeface="Sakkal Majalla" panose="02000000000000000000" pitchFamily="2" charset="-78"/>
              </a:rPr>
              <a:t>بيان التغيرات في حقوق الملكية</a:t>
            </a:r>
            <a:endParaRPr lang="ar-BH" sz="2400" b="1" dirty="0">
              <a:latin typeface="Sakkal Majalla" panose="02000000000000000000" pitchFamily="2" charset="-78"/>
              <a:cs typeface="Sakkal Majalla" panose="02000000000000000000" pitchFamily="2" charset="-78"/>
            </a:endParaRPr>
          </a:p>
        </p:txBody>
      </p:sp>
      <p:sp>
        <p:nvSpPr>
          <p:cNvPr id="36" name="Rectangle 35"/>
          <p:cNvSpPr/>
          <p:nvPr/>
        </p:nvSpPr>
        <p:spPr>
          <a:xfrm>
            <a:off x="2104658" y="4688235"/>
            <a:ext cx="2467342" cy="461665"/>
          </a:xfrm>
          <a:prstGeom prst="rect">
            <a:avLst/>
          </a:prstGeom>
        </p:spPr>
        <p:txBody>
          <a:bodyPr wrap="none">
            <a:spAutoFit/>
          </a:bodyPr>
          <a:lstStyle/>
          <a:p>
            <a:pPr marL="285750" indent="-285750" algn="just" rtl="1">
              <a:buClr>
                <a:srgbClr val="FF0000"/>
              </a:buClr>
              <a:buFont typeface="Wingdings" panose="05000000000000000000" pitchFamily="2" charset="2"/>
              <a:buChar char="q"/>
            </a:pPr>
            <a:r>
              <a:rPr lang="ar-BH" sz="2400" b="1" dirty="0" smtClean="0">
                <a:latin typeface="Sakkal Majalla" panose="02000000000000000000" pitchFamily="2" charset="-78"/>
                <a:cs typeface="Sakkal Majalla" panose="02000000000000000000" pitchFamily="2" charset="-78"/>
              </a:rPr>
              <a:t>بيان التدفقات المالية</a:t>
            </a:r>
            <a:endParaRPr lang="ar-BH" sz="2400" b="1" dirty="0">
              <a:latin typeface="Sakkal Majalla" panose="02000000000000000000" pitchFamily="2" charset="-78"/>
              <a:cs typeface="Sakkal Majalla" panose="02000000000000000000" pitchFamily="2" charset="-78"/>
            </a:endParaRPr>
          </a:p>
        </p:txBody>
      </p:sp>
      <p:sp>
        <p:nvSpPr>
          <p:cNvPr id="13" name="Rectangle 12"/>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p:cNvGrpSpPr/>
          <p:nvPr/>
        </p:nvGrpSpPr>
        <p:grpSpPr>
          <a:xfrm>
            <a:off x="833699" y="799103"/>
            <a:ext cx="7361950" cy="3277403"/>
            <a:chOff x="833699" y="799103"/>
            <a:chExt cx="7361950" cy="3277403"/>
          </a:xfrm>
        </p:grpSpPr>
        <p:sp>
          <p:nvSpPr>
            <p:cNvPr id="48" name="Rectangle 47"/>
            <p:cNvSpPr/>
            <p:nvPr/>
          </p:nvSpPr>
          <p:spPr>
            <a:xfrm>
              <a:off x="5837310" y="1565033"/>
              <a:ext cx="2358339" cy="461665"/>
            </a:xfrm>
            <a:prstGeom prst="rect">
              <a:avLst/>
            </a:prstGeom>
          </p:spPr>
          <p:txBody>
            <a:bodyPr wrap="none">
              <a:spAutoFit/>
            </a:bodyPr>
            <a:lstStyle/>
            <a:p>
              <a:pPr marL="285750" indent="-285750" algn="just" rtl="1">
                <a:buClr>
                  <a:srgbClr val="FF0000"/>
                </a:buClr>
                <a:buFont typeface="Wingdings" panose="05000000000000000000" pitchFamily="2" charset="2"/>
                <a:buChar char="q"/>
              </a:pPr>
              <a:r>
                <a:rPr lang="ar-BH" sz="2400" b="1" dirty="0" smtClean="0">
                  <a:latin typeface="Sakkal Majalla" panose="02000000000000000000" pitchFamily="2" charset="-78"/>
                  <a:cs typeface="Sakkal Majalla" panose="02000000000000000000" pitchFamily="2" charset="-78"/>
                </a:rPr>
                <a:t>بيان المركز المالي </a:t>
              </a:r>
              <a:endParaRPr lang="ar-BH" sz="2400"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9"/>
            <a:stretch>
              <a:fillRect/>
            </a:stretch>
          </p:blipFill>
          <p:spPr>
            <a:xfrm>
              <a:off x="833699" y="799103"/>
              <a:ext cx="2025583" cy="32774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grpSp>
        <p:nvGrpSpPr>
          <p:cNvPr id="8" name="Group 7"/>
          <p:cNvGrpSpPr/>
          <p:nvPr/>
        </p:nvGrpSpPr>
        <p:grpSpPr>
          <a:xfrm>
            <a:off x="2118798" y="1280818"/>
            <a:ext cx="5349640" cy="2258522"/>
            <a:chOff x="2118798" y="1280818"/>
            <a:chExt cx="5349640" cy="2258522"/>
          </a:xfrm>
        </p:grpSpPr>
        <p:sp>
          <p:nvSpPr>
            <p:cNvPr id="28" name="Rectangle 27"/>
            <p:cNvSpPr/>
            <p:nvPr/>
          </p:nvSpPr>
          <p:spPr>
            <a:xfrm>
              <a:off x="4953005" y="2437805"/>
              <a:ext cx="2515433" cy="461665"/>
            </a:xfrm>
            <a:prstGeom prst="rect">
              <a:avLst/>
            </a:prstGeom>
          </p:spPr>
          <p:txBody>
            <a:bodyPr wrap="none">
              <a:spAutoFit/>
            </a:bodyPr>
            <a:lstStyle/>
            <a:p>
              <a:pPr marL="285750" indent="-285750" algn="just" rtl="1">
                <a:buClr>
                  <a:srgbClr val="FF0000"/>
                </a:buClr>
                <a:buFont typeface="Wingdings" panose="05000000000000000000" pitchFamily="2" charset="2"/>
                <a:buChar char="q"/>
              </a:pPr>
              <a:r>
                <a:rPr lang="ar-BH" sz="2400" b="1" dirty="0" smtClean="0">
                  <a:latin typeface="Sakkal Majalla" panose="02000000000000000000" pitchFamily="2" charset="-78"/>
                  <a:cs typeface="Sakkal Majalla" panose="02000000000000000000" pitchFamily="2" charset="-78"/>
                </a:rPr>
                <a:t>بيان الربح والخسارة</a:t>
              </a:r>
              <a:endParaRPr lang="ar-BH" sz="2400" b="1" dirty="0">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10"/>
            <a:stretch>
              <a:fillRect/>
            </a:stretch>
          </p:blipFill>
          <p:spPr>
            <a:xfrm>
              <a:off x="2118798" y="1280818"/>
              <a:ext cx="1827943" cy="22585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15" name="Picture 14"/>
          <p:cNvPicPr>
            <a:picLocks noChangeAspect="1"/>
          </p:cNvPicPr>
          <p:nvPr/>
        </p:nvPicPr>
        <p:blipFill>
          <a:blip r:embed="rId11"/>
          <a:stretch>
            <a:fillRect/>
          </a:stretch>
        </p:blipFill>
        <p:spPr>
          <a:xfrm>
            <a:off x="3961990" y="1549837"/>
            <a:ext cx="1579173" cy="784671"/>
          </a:xfrm>
          <a:prstGeom prst="rect">
            <a:avLst/>
          </a:prstGeom>
          <a:ln>
            <a:noFill/>
          </a:ln>
          <a:effectLst>
            <a:softEdge rad="112500"/>
          </a:effectLst>
        </p:spPr>
      </p:pic>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4"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80">
                                          <p:stCondLst>
                                            <p:cond delay="0"/>
                                          </p:stCondLst>
                                        </p:cTn>
                                        <p:tgtEl>
                                          <p:spTgt spid="34"/>
                                        </p:tgtEl>
                                      </p:cBhvr>
                                    </p:animEffect>
                                    <p:anim calcmode="lin" valueType="num">
                                      <p:cBhvr>
                                        <p:cTn id="32"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7" dur="26">
                                          <p:stCondLst>
                                            <p:cond delay="650"/>
                                          </p:stCondLst>
                                        </p:cTn>
                                        <p:tgtEl>
                                          <p:spTgt spid="34"/>
                                        </p:tgtEl>
                                      </p:cBhvr>
                                      <p:to x="100000" y="60000"/>
                                    </p:animScale>
                                    <p:animScale>
                                      <p:cBhvr>
                                        <p:cTn id="38" dur="166" decel="50000">
                                          <p:stCondLst>
                                            <p:cond delay="676"/>
                                          </p:stCondLst>
                                        </p:cTn>
                                        <p:tgtEl>
                                          <p:spTgt spid="34"/>
                                        </p:tgtEl>
                                      </p:cBhvr>
                                      <p:to x="100000" y="100000"/>
                                    </p:animScale>
                                    <p:animScale>
                                      <p:cBhvr>
                                        <p:cTn id="39" dur="26">
                                          <p:stCondLst>
                                            <p:cond delay="1312"/>
                                          </p:stCondLst>
                                        </p:cTn>
                                        <p:tgtEl>
                                          <p:spTgt spid="34"/>
                                        </p:tgtEl>
                                      </p:cBhvr>
                                      <p:to x="100000" y="80000"/>
                                    </p:animScale>
                                    <p:animScale>
                                      <p:cBhvr>
                                        <p:cTn id="40" dur="166" decel="50000">
                                          <p:stCondLst>
                                            <p:cond delay="1338"/>
                                          </p:stCondLst>
                                        </p:cTn>
                                        <p:tgtEl>
                                          <p:spTgt spid="34"/>
                                        </p:tgtEl>
                                      </p:cBhvr>
                                      <p:to x="100000" y="100000"/>
                                    </p:animScale>
                                    <p:animScale>
                                      <p:cBhvr>
                                        <p:cTn id="41" dur="26">
                                          <p:stCondLst>
                                            <p:cond delay="1642"/>
                                          </p:stCondLst>
                                        </p:cTn>
                                        <p:tgtEl>
                                          <p:spTgt spid="34"/>
                                        </p:tgtEl>
                                      </p:cBhvr>
                                      <p:to x="100000" y="90000"/>
                                    </p:animScale>
                                    <p:animScale>
                                      <p:cBhvr>
                                        <p:cTn id="42" dur="166" decel="50000">
                                          <p:stCondLst>
                                            <p:cond delay="1668"/>
                                          </p:stCondLst>
                                        </p:cTn>
                                        <p:tgtEl>
                                          <p:spTgt spid="34"/>
                                        </p:tgtEl>
                                      </p:cBhvr>
                                      <p:to x="100000" y="100000"/>
                                    </p:animScale>
                                    <p:animScale>
                                      <p:cBhvr>
                                        <p:cTn id="43" dur="26">
                                          <p:stCondLst>
                                            <p:cond delay="1808"/>
                                          </p:stCondLst>
                                        </p:cTn>
                                        <p:tgtEl>
                                          <p:spTgt spid="34"/>
                                        </p:tgtEl>
                                      </p:cBhvr>
                                      <p:to x="100000" y="95000"/>
                                    </p:animScale>
                                    <p:animScale>
                                      <p:cBhvr>
                                        <p:cTn id="44" dur="166" decel="50000">
                                          <p:stCondLst>
                                            <p:cond delay="1834"/>
                                          </p:stCondLst>
                                        </p:cTn>
                                        <p:tgtEl>
                                          <p:spTgt spid="34"/>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80">
                                          <p:stCondLst>
                                            <p:cond delay="0"/>
                                          </p:stCondLst>
                                        </p:cTn>
                                        <p:tgtEl>
                                          <p:spTgt spid="35"/>
                                        </p:tgtEl>
                                      </p:cBhvr>
                                    </p:animEffect>
                                    <p:anim calcmode="lin" valueType="num">
                                      <p:cBhvr>
                                        <p:cTn id="50"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55" dur="26">
                                          <p:stCondLst>
                                            <p:cond delay="650"/>
                                          </p:stCondLst>
                                        </p:cTn>
                                        <p:tgtEl>
                                          <p:spTgt spid="35"/>
                                        </p:tgtEl>
                                      </p:cBhvr>
                                      <p:to x="100000" y="60000"/>
                                    </p:animScale>
                                    <p:animScale>
                                      <p:cBhvr>
                                        <p:cTn id="56" dur="166" decel="50000">
                                          <p:stCondLst>
                                            <p:cond delay="676"/>
                                          </p:stCondLst>
                                        </p:cTn>
                                        <p:tgtEl>
                                          <p:spTgt spid="35"/>
                                        </p:tgtEl>
                                      </p:cBhvr>
                                      <p:to x="100000" y="100000"/>
                                    </p:animScale>
                                    <p:animScale>
                                      <p:cBhvr>
                                        <p:cTn id="57" dur="26">
                                          <p:stCondLst>
                                            <p:cond delay="1312"/>
                                          </p:stCondLst>
                                        </p:cTn>
                                        <p:tgtEl>
                                          <p:spTgt spid="35"/>
                                        </p:tgtEl>
                                      </p:cBhvr>
                                      <p:to x="100000" y="80000"/>
                                    </p:animScale>
                                    <p:animScale>
                                      <p:cBhvr>
                                        <p:cTn id="58" dur="166" decel="50000">
                                          <p:stCondLst>
                                            <p:cond delay="1338"/>
                                          </p:stCondLst>
                                        </p:cTn>
                                        <p:tgtEl>
                                          <p:spTgt spid="35"/>
                                        </p:tgtEl>
                                      </p:cBhvr>
                                      <p:to x="100000" y="100000"/>
                                    </p:animScale>
                                    <p:animScale>
                                      <p:cBhvr>
                                        <p:cTn id="59" dur="26">
                                          <p:stCondLst>
                                            <p:cond delay="1642"/>
                                          </p:stCondLst>
                                        </p:cTn>
                                        <p:tgtEl>
                                          <p:spTgt spid="35"/>
                                        </p:tgtEl>
                                      </p:cBhvr>
                                      <p:to x="100000" y="90000"/>
                                    </p:animScale>
                                    <p:animScale>
                                      <p:cBhvr>
                                        <p:cTn id="60" dur="166" decel="50000">
                                          <p:stCondLst>
                                            <p:cond delay="1668"/>
                                          </p:stCondLst>
                                        </p:cTn>
                                        <p:tgtEl>
                                          <p:spTgt spid="35"/>
                                        </p:tgtEl>
                                      </p:cBhvr>
                                      <p:to x="100000" y="100000"/>
                                    </p:animScale>
                                    <p:animScale>
                                      <p:cBhvr>
                                        <p:cTn id="61" dur="26">
                                          <p:stCondLst>
                                            <p:cond delay="1808"/>
                                          </p:stCondLst>
                                        </p:cTn>
                                        <p:tgtEl>
                                          <p:spTgt spid="35"/>
                                        </p:tgtEl>
                                      </p:cBhvr>
                                      <p:to x="100000" y="95000"/>
                                    </p:animScale>
                                    <p:animScale>
                                      <p:cBhvr>
                                        <p:cTn id="62" dur="166" decel="50000">
                                          <p:stCondLst>
                                            <p:cond delay="1834"/>
                                          </p:stCondLst>
                                        </p:cTn>
                                        <p:tgtEl>
                                          <p:spTgt spid="35"/>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down)">
                                      <p:cBhvr>
                                        <p:cTn id="67" dur="580">
                                          <p:stCondLst>
                                            <p:cond delay="0"/>
                                          </p:stCondLst>
                                        </p:cTn>
                                        <p:tgtEl>
                                          <p:spTgt spid="36"/>
                                        </p:tgtEl>
                                      </p:cBhvr>
                                    </p:animEffect>
                                    <p:anim calcmode="lin" valueType="num">
                                      <p:cBhvr>
                                        <p:cTn id="6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3" dur="26">
                                          <p:stCondLst>
                                            <p:cond delay="650"/>
                                          </p:stCondLst>
                                        </p:cTn>
                                        <p:tgtEl>
                                          <p:spTgt spid="36"/>
                                        </p:tgtEl>
                                      </p:cBhvr>
                                      <p:to x="100000" y="60000"/>
                                    </p:animScale>
                                    <p:animScale>
                                      <p:cBhvr>
                                        <p:cTn id="74" dur="166" decel="50000">
                                          <p:stCondLst>
                                            <p:cond delay="676"/>
                                          </p:stCondLst>
                                        </p:cTn>
                                        <p:tgtEl>
                                          <p:spTgt spid="36"/>
                                        </p:tgtEl>
                                      </p:cBhvr>
                                      <p:to x="100000" y="100000"/>
                                    </p:animScale>
                                    <p:animScale>
                                      <p:cBhvr>
                                        <p:cTn id="75" dur="26">
                                          <p:stCondLst>
                                            <p:cond delay="1312"/>
                                          </p:stCondLst>
                                        </p:cTn>
                                        <p:tgtEl>
                                          <p:spTgt spid="36"/>
                                        </p:tgtEl>
                                      </p:cBhvr>
                                      <p:to x="100000" y="80000"/>
                                    </p:animScale>
                                    <p:animScale>
                                      <p:cBhvr>
                                        <p:cTn id="76" dur="166" decel="50000">
                                          <p:stCondLst>
                                            <p:cond delay="1338"/>
                                          </p:stCondLst>
                                        </p:cTn>
                                        <p:tgtEl>
                                          <p:spTgt spid="36"/>
                                        </p:tgtEl>
                                      </p:cBhvr>
                                      <p:to x="100000" y="100000"/>
                                    </p:animScale>
                                    <p:animScale>
                                      <p:cBhvr>
                                        <p:cTn id="77" dur="26">
                                          <p:stCondLst>
                                            <p:cond delay="1642"/>
                                          </p:stCondLst>
                                        </p:cTn>
                                        <p:tgtEl>
                                          <p:spTgt spid="36"/>
                                        </p:tgtEl>
                                      </p:cBhvr>
                                      <p:to x="100000" y="90000"/>
                                    </p:animScale>
                                    <p:animScale>
                                      <p:cBhvr>
                                        <p:cTn id="78" dur="166" decel="50000">
                                          <p:stCondLst>
                                            <p:cond delay="1668"/>
                                          </p:stCondLst>
                                        </p:cTn>
                                        <p:tgtEl>
                                          <p:spTgt spid="36"/>
                                        </p:tgtEl>
                                      </p:cBhvr>
                                      <p:to x="100000" y="100000"/>
                                    </p:animScale>
                                    <p:animScale>
                                      <p:cBhvr>
                                        <p:cTn id="79" dur="26">
                                          <p:stCondLst>
                                            <p:cond delay="1808"/>
                                          </p:stCondLst>
                                        </p:cTn>
                                        <p:tgtEl>
                                          <p:spTgt spid="36"/>
                                        </p:tgtEl>
                                      </p:cBhvr>
                                      <p:to x="100000" y="95000"/>
                                    </p:animScale>
                                    <p:animScale>
                                      <p:cBhvr>
                                        <p:cTn id="80" dur="166" decel="50000">
                                          <p:stCondLst>
                                            <p:cond delay="1834"/>
                                          </p:stCondLst>
                                        </p:cTn>
                                        <p:tgtEl>
                                          <p:spTgt spid="36"/>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662749" y="3350497"/>
            <a:ext cx="1572866" cy="369332"/>
          </a:xfrm>
          <a:prstGeom prst="rect">
            <a:avLst/>
          </a:prstGeom>
        </p:spPr>
        <p:txBody>
          <a:bodyPr wrap="none">
            <a:spAutoFit/>
          </a:bodyPr>
          <a:lstStyle/>
          <a:p>
            <a:r>
              <a:rPr lang="ar-BH" b="1" dirty="0" smtClean="0">
                <a:latin typeface="Sakkal Majalla" panose="02000000000000000000" pitchFamily="2" charset="-78"/>
                <a:cs typeface="Sakkal Majalla" panose="02000000000000000000" pitchFamily="2" charset="-78"/>
              </a:rPr>
              <a:t>بيان الدخل الشامل.</a:t>
            </a:r>
            <a:endParaRPr lang="en-US" dirty="0"/>
          </a:p>
        </p:txBody>
      </p:sp>
      <p:sp>
        <p:nvSpPr>
          <p:cNvPr id="16" name="Rectangle 15"/>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41858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66354"/>
            <a:chOff x="609600" y="457200"/>
            <a:chExt cx="6119327"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237254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3553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344605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9872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845309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9001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64293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6138" y="1143000"/>
            <a:ext cx="7784653" cy="4190908"/>
            <a:chOff x="685800" y="1228736"/>
            <a:chExt cx="7784653" cy="4190908"/>
          </a:xfrm>
        </p:grpSpPr>
        <p:sp>
          <p:nvSpPr>
            <p:cNvPr id="10" name="Smiley Face 9"/>
            <p:cNvSpPr/>
            <p:nvPr/>
          </p:nvSpPr>
          <p:spPr>
            <a:xfrm>
              <a:off x="962269" y="122873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6287922" y="1508664"/>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1542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798614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669803" y="34102"/>
            <a:ext cx="4798636" cy="973306"/>
          </a:xfrm>
          <a:prstGeom prst="rect">
            <a:avLst/>
          </a:prstGeom>
        </p:spPr>
      </p:pic>
      <p:pic>
        <p:nvPicPr>
          <p:cNvPr id="4" name="Picture 3"/>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5410200" y="1524000"/>
            <a:ext cx="3257550" cy="5715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111125" y="2771775"/>
            <a:ext cx="2714625" cy="3028950"/>
          </a:xfrm>
          <a:prstGeom prst="rect">
            <a:avLst/>
          </a:prstGeom>
        </p:spPr>
      </p:pic>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3307395" y="2771775"/>
            <a:ext cx="2771775" cy="3057526"/>
          </a:xfrm>
          <a:prstGeom prst="rect">
            <a:avLst/>
          </a:prstGeom>
        </p:spPr>
      </p:pic>
      <p:pic>
        <p:nvPicPr>
          <p:cNvPr id="7" name="Picture 6"/>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381000" y="2835932"/>
            <a:ext cx="2724150" cy="2993369"/>
          </a:xfrm>
          <a:prstGeom prst="rect">
            <a:avLst/>
          </a:prstGeom>
        </p:spPr>
      </p:pic>
      <p:sp>
        <p:nvSpPr>
          <p:cNvPr id="17" name="Rectangle 16"/>
          <p:cNvSpPr/>
          <p:nvPr/>
        </p:nvSpPr>
        <p:spPr>
          <a:xfrm>
            <a:off x="303865" y="2336992"/>
            <a:ext cx="8521885" cy="369332"/>
          </a:xfrm>
          <a:prstGeom prst="rect">
            <a:avLst/>
          </a:prstGeom>
        </p:spPr>
        <p:txBody>
          <a:bodyPr wrap="none">
            <a:spAutoFit/>
          </a:bodyPr>
          <a:lstStyle/>
          <a:p>
            <a:pPr algn="just" rtl="1">
              <a:buClr>
                <a:srgbClr val="FF0000"/>
              </a:buClr>
            </a:pPr>
            <a:r>
              <a:rPr lang="ar-BH" b="1" dirty="0" smtClean="0">
                <a:latin typeface="Sakkal Majalla" panose="02000000000000000000" pitchFamily="2" charset="-78"/>
                <a:cs typeface="Sakkal Majalla" panose="02000000000000000000" pitchFamily="2" charset="-78"/>
              </a:rPr>
              <a:t>يتكون بيان المركز المالي السنوي لأي بنك </a:t>
            </a:r>
            <a:r>
              <a:rPr lang="en-US" b="1" dirty="0" smtClean="0">
                <a:latin typeface="Sakkal Majalla" panose="02000000000000000000" pitchFamily="2" charset="-78"/>
                <a:cs typeface="Sakkal Majalla" panose="02000000000000000000" pitchFamily="2" charset="-78"/>
              </a:rPr>
              <a:t>)</a:t>
            </a:r>
            <a:r>
              <a:rPr lang="ar-BH" b="1" dirty="0" smtClean="0">
                <a:latin typeface="Sakkal Majalla" panose="02000000000000000000" pitchFamily="2" charset="-78"/>
                <a:cs typeface="Sakkal Majalla" panose="02000000000000000000" pitchFamily="2" charset="-78"/>
              </a:rPr>
              <a:t> تبدأ في أول يناير و تنتهي في 31 ديسمبر من نفس العام </a:t>
            </a:r>
            <a:r>
              <a:rPr lang="en-US" b="1" dirty="0" smtClean="0">
                <a:latin typeface="Sakkal Majalla" panose="02000000000000000000" pitchFamily="2" charset="-78"/>
                <a:cs typeface="Sakkal Majalla" panose="02000000000000000000" pitchFamily="2" charset="-78"/>
              </a:rPr>
              <a:t>(</a:t>
            </a:r>
            <a:r>
              <a:rPr lang="ar-BH" b="1" dirty="0" smtClean="0">
                <a:latin typeface="Sakkal Majalla" panose="02000000000000000000" pitchFamily="2" charset="-78"/>
                <a:cs typeface="Sakkal Majalla" panose="02000000000000000000" pitchFamily="2" charset="-78"/>
              </a:rPr>
              <a:t> من الآتي:</a:t>
            </a:r>
            <a:endParaRPr lang="ar-BH" b="1" dirty="0">
              <a:latin typeface="Sakkal Majalla" panose="02000000000000000000" pitchFamily="2" charset="-78"/>
              <a:cs typeface="Sakkal Majalla" panose="02000000000000000000" pitchFamily="2" charset="-78"/>
            </a:endParaRPr>
          </a:p>
        </p:txBody>
      </p:sp>
      <p:sp>
        <p:nvSpPr>
          <p:cNvPr id="12" name="Rectangle 11"/>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13" name="Rectangle 12"/>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64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4" name="camera.wav"/>
                                        </p:tgtEl>
                                      </p:cMediaNode>
                                    </p:audio>
                                  </p:sub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80">
                                          <p:stCondLst>
                                            <p:cond delay="0"/>
                                          </p:stCondLst>
                                        </p:cTn>
                                        <p:tgtEl>
                                          <p:spTgt spid="7"/>
                                        </p:tgtEl>
                                      </p:cBhvr>
                                    </p:animEffect>
                                    <p:anim calcmode="lin" valueType="num">
                                      <p:cBhvr>
                                        <p:cTn id="6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gtEl>
                                      </p:cBhvr>
                                      <p:to x="100000" y="60000"/>
                                    </p:animScale>
                                    <p:animScale>
                                      <p:cBhvr>
                                        <p:cTn id="73" dur="166" decel="50000">
                                          <p:stCondLst>
                                            <p:cond delay="676"/>
                                          </p:stCondLst>
                                        </p:cTn>
                                        <p:tgtEl>
                                          <p:spTgt spid="7"/>
                                        </p:tgtEl>
                                      </p:cBhvr>
                                      <p:to x="100000" y="100000"/>
                                    </p:animScale>
                                    <p:animScale>
                                      <p:cBhvr>
                                        <p:cTn id="74" dur="26">
                                          <p:stCondLst>
                                            <p:cond delay="1312"/>
                                          </p:stCondLst>
                                        </p:cTn>
                                        <p:tgtEl>
                                          <p:spTgt spid="7"/>
                                        </p:tgtEl>
                                      </p:cBhvr>
                                      <p:to x="100000" y="80000"/>
                                    </p:animScale>
                                    <p:animScale>
                                      <p:cBhvr>
                                        <p:cTn id="75" dur="166" decel="50000">
                                          <p:stCondLst>
                                            <p:cond delay="1338"/>
                                          </p:stCondLst>
                                        </p:cTn>
                                        <p:tgtEl>
                                          <p:spTgt spid="7"/>
                                        </p:tgtEl>
                                      </p:cBhvr>
                                      <p:to x="100000" y="100000"/>
                                    </p:animScale>
                                    <p:animScale>
                                      <p:cBhvr>
                                        <p:cTn id="76" dur="26">
                                          <p:stCondLst>
                                            <p:cond delay="1642"/>
                                          </p:stCondLst>
                                        </p:cTn>
                                        <p:tgtEl>
                                          <p:spTgt spid="7"/>
                                        </p:tgtEl>
                                      </p:cBhvr>
                                      <p:to x="100000" y="90000"/>
                                    </p:animScale>
                                    <p:animScale>
                                      <p:cBhvr>
                                        <p:cTn id="77" dur="166" decel="50000">
                                          <p:stCondLst>
                                            <p:cond delay="1668"/>
                                          </p:stCondLst>
                                        </p:cTn>
                                        <p:tgtEl>
                                          <p:spTgt spid="7"/>
                                        </p:tgtEl>
                                      </p:cBhvr>
                                      <p:to x="100000" y="100000"/>
                                    </p:animScale>
                                    <p:animScale>
                                      <p:cBhvr>
                                        <p:cTn id="78" dur="26">
                                          <p:stCondLst>
                                            <p:cond delay="1808"/>
                                          </p:stCondLst>
                                        </p:cTn>
                                        <p:tgtEl>
                                          <p:spTgt spid="7"/>
                                        </p:tgtEl>
                                      </p:cBhvr>
                                      <p:to x="100000" y="95000"/>
                                    </p:animScale>
                                    <p:animScale>
                                      <p:cBhvr>
                                        <p:cTn id="7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1247" y="1066800"/>
            <a:ext cx="6676076" cy="4207695"/>
            <a:chOff x="685800" y="1211949"/>
            <a:chExt cx="6676076" cy="4207695"/>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179345" y="1211949"/>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295400" y="3709723"/>
            <a:ext cx="6904454" cy="369332"/>
          </a:xfrm>
          <a:prstGeom prst="rect">
            <a:avLst/>
          </a:prstGeom>
        </p:spPr>
        <p:txBody>
          <a:bodyPr wrap="none">
            <a:spAutoFit/>
          </a:bodyPr>
          <a:lstStyle/>
          <a:p>
            <a:r>
              <a:rPr lang="ar-BH" b="1" dirty="0" smtClean="0">
                <a:latin typeface="Sakkal Majalla" panose="02000000000000000000" pitchFamily="2" charset="-78"/>
                <a:cs typeface="Sakkal Majalla" panose="02000000000000000000" pitchFamily="2" charset="-78"/>
              </a:rPr>
              <a:t>تتحقق أهداف التحليل المالي من خلال التركيب المالي للبنك والدورة التشغيلية و الاتجاهات و المرونة. </a:t>
            </a:r>
            <a:endParaRPr lang="en-US" dirty="0"/>
          </a:p>
        </p:txBody>
      </p:sp>
      <p:sp>
        <p:nvSpPr>
          <p:cNvPr id="16" name="Rectangle 15"/>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05345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994630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14400" y="1447800"/>
            <a:ext cx="6830731" cy="3796028"/>
            <a:chOff x="914400" y="1447800"/>
            <a:chExt cx="6830731" cy="3796028"/>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4"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sp>
          <p:nvSpPr>
            <p:cNvPr id="16" name="Rectangle 15"/>
            <p:cNvSpPr/>
            <p:nvPr/>
          </p:nvSpPr>
          <p:spPr>
            <a:xfrm>
              <a:off x="3208797" y="3510050"/>
              <a:ext cx="1359668" cy="369332"/>
            </a:xfrm>
            <a:prstGeom prst="rect">
              <a:avLst/>
            </a:prstGeom>
          </p:spPr>
          <p:txBody>
            <a:bodyPr wrap="none">
              <a:spAutoFit/>
            </a:bodyPr>
            <a:lstStyle/>
            <a:p>
              <a:r>
                <a:rPr lang="ar-BH" b="1" dirty="0" smtClean="0">
                  <a:latin typeface="Sakkal Majalla" panose="02000000000000000000" pitchFamily="2" charset="-78"/>
                  <a:cs typeface="Sakkal Majalla" panose="02000000000000000000" pitchFamily="2" charset="-78"/>
                </a:rPr>
                <a:t>مؤشرات الربحية.</a:t>
              </a:r>
              <a:endParaRPr lang="en-US" dirty="0"/>
            </a:p>
          </p:txBody>
        </p:sp>
      </p:grpSp>
      <p:sp>
        <p:nvSpPr>
          <p:cNvPr id="17" name="Rectangle 16"/>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52318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40927" y="6494969"/>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4031144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6515670"/>
            <a:ext cx="9144000"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27332"/>
            <a:ext cx="1646183" cy="1268068"/>
          </a:xfrm>
          <a:prstGeom prst="rect">
            <a:avLst/>
          </a:prstGeom>
        </p:spPr>
      </p:pic>
      <p:sp>
        <p:nvSpPr>
          <p:cNvPr id="20" name="Rectangle 19"/>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Rectangle 20"/>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 name="Group 1"/>
          <p:cNvGrpSpPr/>
          <p:nvPr/>
        </p:nvGrpSpPr>
        <p:grpSpPr>
          <a:xfrm>
            <a:off x="326087" y="1274618"/>
            <a:ext cx="8491826" cy="5041965"/>
            <a:chOff x="91813" y="1227558"/>
            <a:chExt cx="8491826" cy="5041965"/>
          </a:xfrm>
        </p:grpSpPr>
        <p:grpSp>
          <p:nvGrpSpPr>
            <p:cNvPr id="6" name="Group 5"/>
            <p:cNvGrpSpPr/>
            <p:nvPr/>
          </p:nvGrpSpPr>
          <p:grpSpPr>
            <a:xfrm>
              <a:off x="91813" y="1464208"/>
              <a:ext cx="8491826" cy="4805315"/>
              <a:chOff x="252660" y="1667019"/>
              <a:chExt cx="8491826" cy="4805315"/>
            </a:xfrm>
          </p:grpSpPr>
          <p:grpSp>
            <p:nvGrpSpPr>
              <p:cNvPr id="7" name="Group 6"/>
              <p:cNvGrpSpPr/>
              <p:nvPr/>
            </p:nvGrpSpPr>
            <p:grpSpPr>
              <a:xfrm>
                <a:off x="252660" y="1667019"/>
                <a:ext cx="2956782" cy="4805315"/>
                <a:chOff x="510856" y="3290635"/>
                <a:chExt cx="2956782" cy="4805315"/>
              </a:xfrm>
            </p:grpSpPr>
            <p:sp>
              <p:nvSpPr>
                <p:cNvPr id="11" name="Smiley Face 10"/>
                <p:cNvSpPr/>
                <p:nvPr/>
              </p:nvSpPr>
              <p:spPr>
                <a:xfrm>
                  <a:off x="510856" y="3290635"/>
                  <a:ext cx="2211118" cy="2047647"/>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12" name="Group 11"/>
                <p:cNvGrpSpPr/>
                <p:nvPr/>
              </p:nvGrpSpPr>
              <p:grpSpPr>
                <a:xfrm>
                  <a:off x="752837" y="6952950"/>
                  <a:ext cx="2714801" cy="1143000"/>
                  <a:chOff x="752837" y="7634999"/>
                  <a:chExt cx="2714801" cy="1143000"/>
                </a:xfrm>
              </p:grpSpPr>
              <p:sp>
                <p:nvSpPr>
                  <p:cNvPr id="14" name="Action Button: Back or Previous 13">
                    <a:hlinkClick r:id="rId5" action="ppaction://hlinksldjump" highlightClick="1"/>
                  </p:cNvPr>
                  <p:cNvSpPr/>
                  <p:nvPr/>
                </p:nvSpPr>
                <p:spPr>
                  <a:xfrm>
                    <a:off x="752837" y="7634999"/>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a:hlinkClick r:id="rId6" action="ppaction://hlinksldjump"/>
                  </p:cNvPr>
                  <p:cNvSpPr/>
                  <p:nvPr/>
                </p:nvSpPr>
                <p:spPr>
                  <a:xfrm flipH="1">
                    <a:off x="2096038" y="7634999"/>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13" name="Picture 12"/>
                <p:cNvPicPr>
                  <a:picLocks noChangeAspect="1"/>
                </p:cNvPicPr>
                <p:nvPr/>
              </p:nvPicPr>
              <p:blipFill>
                <a:blip r:embed="rId7"/>
                <a:stretch>
                  <a:fillRect/>
                </a:stretch>
              </p:blipFill>
              <p:spPr>
                <a:xfrm>
                  <a:off x="781235" y="5338282"/>
                  <a:ext cx="1406243" cy="1526514"/>
                </a:xfrm>
                <a:prstGeom prst="rect">
                  <a:avLst/>
                </a:prstGeom>
              </p:spPr>
            </p:pic>
          </p:grpSp>
          <p:grpSp>
            <p:nvGrpSpPr>
              <p:cNvPr id="8" name="Group 7"/>
              <p:cNvGrpSpPr/>
              <p:nvPr/>
            </p:nvGrpSpPr>
            <p:grpSpPr>
              <a:xfrm>
                <a:off x="6016526" y="5329334"/>
                <a:ext cx="2727960" cy="1143000"/>
                <a:chOff x="6854726" y="5370394"/>
                <a:chExt cx="2727960" cy="1143000"/>
              </a:xfrm>
            </p:grpSpPr>
            <p:sp>
              <p:nvSpPr>
                <p:cNvPr id="9" name="Action Button: Back or Previous 8">
                  <a:hlinkClick r:id="rId6" action="ppaction://hlinksldjump" highlightClick="1"/>
                </p:cNvPr>
                <p:cNvSpPr/>
                <p:nvPr/>
              </p:nvSpPr>
              <p:spPr>
                <a:xfrm rot="10800000">
                  <a:off x="8211086" y="5370394"/>
                  <a:ext cx="1371600" cy="1143000"/>
                </a:xfrm>
                <a:prstGeom prst="actionButtonBackPrevious">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6854726" y="5370394"/>
                  <a:ext cx="13716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bg1"/>
                      </a:solidFill>
                    </a:rPr>
                    <a:t>أضغط  على السهم  </a:t>
                  </a:r>
                  <a:r>
                    <a:rPr lang="ar-BH" b="1" dirty="0" smtClean="0">
                      <a:solidFill>
                        <a:schemeClr val="bg1"/>
                      </a:solidFill>
                    </a:rPr>
                    <a:t>للرجوع إلى السؤال</a:t>
                  </a:r>
                  <a:endParaRPr lang="en-US" dirty="0">
                    <a:solidFill>
                      <a:schemeClr val="bg1"/>
                    </a:solidFill>
                  </a:endParaRPr>
                </a:p>
              </p:txBody>
            </p:sp>
          </p:grpSp>
        </p:grpSp>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3925172" y="1227558"/>
              <a:ext cx="4543425" cy="495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2" name="Rectangle 21"/>
            <p:cNvSpPr/>
            <p:nvPr/>
          </p:nvSpPr>
          <p:spPr>
            <a:xfrm>
              <a:off x="5718732" y="2059996"/>
              <a:ext cx="2299465"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صافي الدخل( أرباح السنة)</a:t>
              </a:r>
              <a:endParaRPr lang="en-US" b="1" u="sng" dirty="0">
                <a:latin typeface="Sakkal Majalla" panose="02000000000000000000" pitchFamily="2" charset="-78"/>
                <a:cs typeface="Sakkal Majalla" panose="02000000000000000000" pitchFamily="2" charset="-78"/>
              </a:endParaRPr>
            </a:p>
          </p:txBody>
        </p:sp>
        <p:sp>
          <p:nvSpPr>
            <p:cNvPr id="23" name="Rectangle 22"/>
            <p:cNvSpPr/>
            <p:nvPr/>
          </p:nvSpPr>
          <p:spPr>
            <a:xfrm>
              <a:off x="5706700" y="2372439"/>
              <a:ext cx="2427682"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إجمالي الأصول(الموجودات)</a:t>
              </a:r>
              <a:endParaRPr lang="en-US" b="1" dirty="0">
                <a:latin typeface="Sakkal Majalla" panose="02000000000000000000" pitchFamily="2" charset="-78"/>
                <a:cs typeface="Sakkal Majalla" panose="02000000000000000000" pitchFamily="2" charset="-78"/>
              </a:endParaRPr>
            </a:p>
          </p:txBody>
        </p:sp>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bright="20000" contrast="-40000"/>
                      </a14:imgEffect>
                    </a14:imgLayer>
                  </a14:imgProps>
                </a:ext>
              </a:extLst>
            </a:blip>
            <a:stretch>
              <a:fillRect/>
            </a:stretch>
          </p:blipFill>
          <p:spPr>
            <a:xfrm>
              <a:off x="3771204" y="3020930"/>
              <a:ext cx="4686328" cy="495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5" name="Rectangle 24"/>
            <p:cNvSpPr/>
            <p:nvPr/>
          </p:nvSpPr>
          <p:spPr>
            <a:xfrm>
              <a:off x="4353452" y="3927596"/>
              <a:ext cx="3933727"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صافي</a:t>
              </a:r>
              <a:r>
                <a:rPr lang="en-US" b="1" u="sng" dirty="0" smtClean="0">
                  <a:latin typeface="Sakkal Majalla" panose="02000000000000000000" pitchFamily="2" charset="-78"/>
                  <a:cs typeface="Sakkal Majalla" panose="02000000000000000000" pitchFamily="2" charset="-78"/>
                </a:rPr>
                <a:t> </a:t>
              </a:r>
              <a:r>
                <a:rPr lang="ar-BH" b="1" u="sng" dirty="0" smtClean="0">
                  <a:latin typeface="Sakkal Majalla" panose="02000000000000000000" pitchFamily="2" charset="-78"/>
                  <a:cs typeface="Sakkal Majalla" panose="02000000000000000000" pitchFamily="2" charset="-78"/>
                </a:rPr>
                <a:t> الدخل</a:t>
              </a:r>
              <a:r>
                <a:rPr lang="en-US" b="1" u="sng" dirty="0" smtClean="0">
                  <a:latin typeface="Sakkal Majalla" panose="02000000000000000000" pitchFamily="2" charset="-78"/>
                  <a:cs typeface="Sakkal Majalla" panose="02000000000000000000" pitchFamily="2" charset="-78"/>
                </a:rPr>
                <a:t>   </a:t>
              </a:r>
              <a:r>
                <a:rPr lang="ar-BH" b="1" u="sng" dirty="0" smtClean="0">
                  <a:latin typeface="Sakkal Majalla" panose="02000000000000000000" pitchFamily="2" charset="-78"/>
                  <a:cs typeface="Sakkal Majalla" panose="02000000000000000000" pitchFamily="2" charset="-78"/>
                </a:rPr>
                <a:t>( أرباح السنة)</a:t>
              </a:r>
              <a:endParaRPr lang="en-US" b="1" u="sng" dirty="0">
                <a:latin typeface="Sakkal Majalla" panose="02000000000000000000" pitchFamily="2" charset="-78"/>
                <a:cs typeface="Sakkal Majalla" panose="02000000000000000000" pitchFamily="2" charset="-78"/>
              </a:endParaRPr>
            </a:p>
          </p:txBody>
        </p:sp>
        <p:sp>
          <p:nvSpPr>
            <p:cNvPr id="27" name="Rectangle 26"/>
            <p:cNvSpPr/>
            <p:nvPr/>
          </p:nvSpPr>
          <p:spPr>
            <a:xfrm>
              <a:off x="3822858" y="4256258"/>
              <a:ext cx="4583020"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مجموع حقوق المساهمين( الملكية)</a:t>
              </a:r>
              <a:endParaRPr lang="en-US" b="1" dirty="0">
                <a:latin typeface="Sakkal Majalla" panose="02000000000000000000" pitchFamily="2" charset="-78"/>
                <a:cs typeface="Sakkal Majalla" panose="02000000000000000000" pitchFamily="2" charset="-78"/>
              </a:endParaRPr>
            </a:p>
          </p:txBody>
        </p:sp>
        <p:sp>
          <p:nvSpPr>
            <p:cNvPr id="28" name="Rectangle 27"/>
            <p:cNvSpPr/>
            <p:nvPr/>
          </p:nvSpPr>
          <p:spPr>
            <a:xfrm>
              <a:off x="4766279" y="2039642"/>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52.78</a:t>
              </a:r>
              <a:endParaRPr lang="en-US" b="1" u="sng" dirty="0">
                <a:latin typeface="Sakkal Majalla" panose="02000000000000000000" pitchFamily="2" charset="-78"/>
                <a:cs typeface="Sakkal Majalla" panose="02000000000000000000" pitchFamily="2" charset="-78"/>
              </a:endParaRPr>
            </a:p>
          </p:txBody>
        </p:sp>
        <p:sp>
          <p:nvSpPr>
            <p:cNvPr id="29" name="Rectangle 28"/>
            <p:cNvSpPr/>
            <p:nvPr/>
          </p:nvSpPr>
          <p:spPr>
            <a:xfrm>
              <a:off x="4730429" y="2323953"/>
              <a:ext cx="1072758"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3067.22</a:t>
              </a:r>
              <a:endParaRPr lang="en-US" b="1" dirty="0">
                <a:latin typeface="Sakkal Majalla" panose="02000000000000000000" pitchFamily="2" charset="-78"/>
                <a:cs typeface="Sakkal Majalla" panose="02000000000000000000" pitchFamily="2" charset="-78"/>
              </a:endParaRPr>
            </a:p>
          </p:txBody>
        </p:sp>
        <p:sp>
          <p:nvSpPr>
            <p:cNvPr id="30" name="Rectangle 29"/>
            <p:cNvSpPr/>
            <p:nvPr/>
          </p:nvSpPr>
          <p:spPr>
            <a:xfrm>
              <a:off x="2886296" y="2126117"/>
              <a:ext cx="2007199"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1.72%</a:t>
              </a:r>
              <a:endParaRPr lang="en-US" b="1" dirty="0">
                <a:latin typeface="Sakkal Majalla" panose="02000000000000000000" pitchFamily="2" charset="-78"/>
                <a:cs typeface="Sakkal Majalla" panose="02000000000000000000" pitchFamily="2" charset="-78"/>
              </a:endParaRPr>
            </a:p>
          </p:txBody>
        </p:sp>
        <p:sp>
          <p:nvSpPr>
            <p:cNvPr id="31" name="Rectangle 30"/>
            <p:cNvSpPr/>
            <p:nvPr/>
          </p:nvSpPr>
          <p:spPr>
            <a:xfrm>
              <a:off x="4684276" y="3901257"/>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52.78</a:t>
              </a:r>
              <a:endParaRPr lang="en-US" b="1" u="sng" dirty="0">
                <a:latin typeface="Sakkal Majalla" panose="02000000000000000000" pitchFamily="2" charset="-78"/>
                <a:cs typeface="Sakkal Majalla" panose="02000000000000000000" pitchFamily="2" charset="-78"/>
              </a:endParaRPr>
            </a:p>
          </p:txBody>
        </p:sp>
        <p:sp>
          <p:nvSpPr>
            <p:cNvPr id="32" name="Rectangle 31"/>
            <p:cNvSpPr/>
            <p:nvPr/>
          </p:nvSpPr>
          <p:spPr>
            <a:xfrm>
              <a:off x="4646416" y="4256258"/>
              <a:ext cx="1019042"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531.72</a:t>
              </a:r>
              <a:endParaRPr lang="en-US" b="1" dirty="0">
                <a:latin typeface="Sakkal Majalla" panose="02000000000000000000" pitchFamily="2" charset="-78"/>
                <a:cs typeface="Sakkal Majalla" panose="02000000000000000000" pitchFamily="2" charset="-78"/>
              </a:endParaRPr>
            </a:p>
          </p:txBody>
        </p:sp>
        <p:sp>
          <p:nvSpPr>
            <p:cNvPr id="33" name="Rectangle 32"/>
            <p:cNvSpPr/>
            <p:nvPr/>
          </p:nvSpPr>
          <p:spPr>
            <a:xfrm>
              <a:off x="2792029" y="3956756"/>
              <a:ext cx="2123663"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9.93%</a:t>
              </a:r>
              <a:endParaRPr lang="en-US" b="1"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53692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6515670"/>
            <a:ext cx="9144000"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27332"/>
            <a:ext cx="1646183" cy="1268068"/>
          </a:xfrm>
          <a:prstGeom prst="rect">
            <a:avLst/>
          </a:prstGeom>
        </p:spPr>
      </p:pic>
      <p:sp>
        <p:nvSpPr>
          <p:cNvPr id="20" name="Rectangle 19"/>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Rectangle 20"/>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oup 2"/>
          <p:cNvGrpSpPr/>
          <p:nvPr/>
        </p:nvGrpSpPr>
        <p:grpSpPr>
          <a:xfrm>
            <a:off x="-13855" y="1140204"/>
            <a:ext cx="9097354" cy="5040064"/>
            <a:chOff x="78774" y="1381469"/>
            <a:chExt cx="9097354" cy="5040064"/>
          </a:xfrm>
        </p:grpSpPr>
        <p:sp>
          <p:nvSpPr>
            <p:cNvPr id="40" name="Rectangle 39"/>
            <p:cNvSpPr/>
            <p:nvPr/>
          </p:nvSpPr>
          <p:spPr>
            <a:xfrm>
              <a:off x="5004071" y="3668945"/>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=12.50</a:t>
              </a:r>
              <a:endParaRPr lang="en-US" b="1" u="sng" dirty="0">
                <a:latin typeface="Sakkal Majalla" panose="02000000000000000000" pitchFamily="2" charset="-78"/>
                <a:cs typeface="Sakkal Majalla" panose="02000000000000000000" pitchFamily="2" charset="-78"/>
              </a:endParaRPr>
            </a:p>
          </p:txBody>
        </p:sp>
        <p:sp>
          <p:nvSpPr>
            <p:cNvPr id="42" name="Rectangle 41"/>
            <p:cNvSpPr/>
            <p:nvPr/>
          </p:nvSpPr>
          <p:spPr>
            <a:xfrm>
              <a:off x="3329767" y="3758242"/>
              <a:ext cx="192558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1.12%</a:t>
              </a:r>
              <a:endParaRPr lang="en-US" b="1" dirty="0">
                <a:latin typeface="Sakkal Majalla" panose="02000000000000000000" pitchFamily="2" charset="-78"/>
                <a:cs typeface="Sakkal Majalla" panose="02000000000000000000" pitchFamily="2" charset="-78"/>
              </a:endParaRPr>
            </a:p>
          </p:txBody>
        </p:sp>
        <p:grpSp>
          <p:nvGrpSpPr>
            <p:cNvPr id="2" name="Group 1"/>
            <p:cNvGrpSpPr/>
            <p:nvPr/>
          </p:nvGrpSpPr>
          <p:grpSpPr>
            <a:xfrm>
              <a:off x="78774" y="1381469"/>
              <a:ext cx="9097354" cy="5040064"/>
              <a:chOff x="46646" y="1390955"/>
              <a:chExt cx="9097354" cy="5040064"/>
            </a:xfrm>
          </p:grpSpPr>
          <p:grpSp>
            <p:nvGrpSpPr>
              <p:cNvPr id="6" name="Group 5"/>
              <p:cNvGrpSpPr/>
              <p:nvPr/>
            </p:nvGrpSpPr>
            <p:grpSpPr>
              <a:xfrm>
                <a:off x="46646" y="1625704"/>
                <a:ext cx="8491826" cy="4805315"/>
                <a:chOff x="252660" y="1667019"/>
                <a:chExt cx="8491826" cy="4805315"/>
              </a:xfrm>
            </p:grpSpPr>
            <p:grpSp>
              <p:nvGrpSpPr>
                <p:cNvPr id="7" name="Group 6"/>
                <p:cNvGrpSpPr/>
                <p:nvPr/>
              </p:nvGrpSpPr>
              <p:grpSpPr>
                <a:xfrm>
                  <a:off x="252660" y="1667019"/>
                  <a:ext cx="2956782" cy="4805315"/>
                  <a:chOff x="510856" y="3290635"/>
                  <a:chExt cx="2956782" cy="4805315"/>
                </a:xfrm>
              </p:grpSpPr>
              <p:sp>
                <p:nvSpPr>
                  <p:cNvPr id="11" name="Smiley Face 10"/>
                  <p:cNvSpPr/>
                  <p:nvPr/>
                </p:nvSpPr>
                <p:spPr>
                  <a:xfrm>
                    <a:off x="510856" y="3290635"/>
                    <a:ext cx="2211118" cy="2047647"/>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12" name="Group 11"/>
                  <p:cNvGrpSpPr/>
                  <p:nvPr/>
                </p:nvGrpSpPr>
                <p:grpSpPr>
                  <a:xfrm>
                    <a:off x="752837" y="6952950"/>
                    <a:ext cx="2714801" cy="1143000"/>
                    <a:chOff x="752837" y="7634999"/>
                    <a:chExt cx="2714801" cy="1143000"/>
                  </a:xfrm>
                </p:grpSpPr>
                <p:sp>
                  <p:nvSpPr>
                    <p:cNvPr id="14" name="Action Button: Back or Previous 13">
                      <a:hlinkClick r:id="rId5" action="ppaction://hlinksldjump" highlightClick="1"/>
                    </p:cNvPr>
                    <p:cNvSpPr/>
                    <p:nvPr/>
                  </p:nvSpPr>
                  <p:spPr>
                    <a:xfrm>
                      <a:off x="752837" y="7634999"/>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a:hlinkClick r:id="rId6" action="ppaction://hlinksldjump"/>
                    </p:cNvPr>
                    <p:cNvSpPr/>
                    <p:nvPr/>
                  </p:nvSpPr>
                  <p:spPr>
                    <a:xfrm flipH="1">
                      <a:off x="2096038" y="7634999"/>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13" name="Picture 12"/>
                  <p:cNvPicPr>
                    <a:picLocks noChangeAspect="1"/>
                  </p:cNvPicPr>
                  <p:nvPr/>
                </p:nvPicPr>
                <p:blipFill>
                  <a:blip r:embed="rId7"/>
                  <a:stretch>
                    <a:fillRect/>
                  </a:stretch>
                </p:blipFill>
                <p:spPr>
                  <a:xfrm>
                    <a:off x="781235" y="5338282"/>
                    <a:ext cx="1406243" cy="1526514"/>
                  </a:xfrm>
                  <a:prstGeom prst="rect">
                    <a:avLst/>
                  </a:prstGeom>
                </p:spPr>
              </p:pic>
            </p:grpSp>
            <p:grpSp>
              <p:nvGrpSpPr>
                <p:cNvPr id="8" name="Group 7"/>
                <p:cNvGrpSpPr/>
                <p:nvPr/>
              </p:nvGrpSpPr>
              <p:grpSpPr>
                <a:xfrm>
                  <a:off x="6016526" y="5329334"/>
                  <a:ext cx="2727960" cy="1143000"/>
                  <a:chOff x="6854726" y="5370394"/>
                  <a:chExt cx="2727960" cy="1143000"/>
                </a:xfrm>
              </p:grpSpPr>
              <p:sp>
                <p:nvSpPr>
                  <p:cNvPr id="9" name="Action Button: Back or Previous 8">
                    <a:hlinkClick r:id="rId8" action="ppaction://hlinksldjump" highlightClick="1"/>
                  </p:cNvPr>
                  <p:cNvSpPr/>
                  <p:nvPr/>
                </p:nvSpPr>
                <p:spPr>
                  <a:xfrm rot="10800000">
                    <a:off x="8211086" y="5370394"/>
                    <a:ext cx="1371600" cy="1143000"/>
                  </a:xfrm>
                  <a:prstGeom prst="actionButtonBackPrevious">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hlinkClick r:id="rId5" action="ppaction://hlinksldjump"/>
                  </p:cNvPr>
                  <p:cNvSpPr/>
                  <p:nvPr/>
                </p:nvSpPr>
                <p:spPr>
                  <a:xfrm flipH="1">
                    <a:off x="6854726" y="5370394"/>
                    <a:ext cx="13716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bg1"/>
                        </a:solidFill>
                      </a:rPr>
                      <a:t>أضغط  على السهم  </a:t>
                    </a:r>
                    <a:r>
                      <a:rPr lang="ar-BH" b="1" dirty="0" smtClean="0">
                        <a:solidFill>
                          <a:schemeClr val="bg1"/>
                        </a:solidFill>
                      </a:rPr>
                      <a:t>للرجوع إلى السؤال</a:t>
                    </a:r>
                    <a:endParaRPr lang="en-US" dirty="0">
                      <a:solidFill>
                        <a:schemeClr val="bg1"/>
                      </a:solidFill>
                    </a:endParaRPr>
                  </a:p>
                </p:txBody>
              </p:sp>
            </p:grpSp>
          </p:grpSp>
          <p:sp>
            <p:nvSpPr>
              <p:cNvPr id="35" name="Rectangle 34"/>
              <p:cNvSpPr/>
              <p:nvPr/>
            </p:nvSpPr>
            <p:spPr>
              <a:xfrm>
                <a:off x="5747602" y="1957765"/>
                <a:ext cx="3009448"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القروض المتعثرة</a:t>
                </a:r>
                <a:endParaRPr lang="en-US" b="1" u="sng" dirty="0">
                  <a:latin typeface="Sakkal Majalla" panose="02000000000000000000" pitchFamily="2" charset="-78"/>
                  <a:cs typeface="Sakkal Majalla" panose="02000000000000000000" pitchFamily="2" charset="-78"/>
                </a:endParaRPr>
              </a:p>
            </p:txBody>
          </p:sp>
          <p:sp>
            <p:nvSpPr>
              <p:cNvPr id="36" name="Rectangle 35"/>
              <p:cNvSpPr/>
              <p:nvPr/>
            </p:nvSpPr>
            <p:spPr>
              <a:xfrm>
                <a:off x="6788020" y="2249345"/>
                <a:ext cx="2199082"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إجمالي</a:t>
                </a:r>
                <a:r>
                  <a:rPr lang="en-US" b="1" dirty="0" smtClean="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القروض والسلفيات</a:t>
                </a:r>
                <a:endParaRPr lang="en-US" b="1" dirty="0">
                  <a:latin typeface="Sakkal Majalla" panose="02000000000000000000" pitchFamily="2" charset="-78"/>
                  <a:cs typeface="Sakkal Majalla" panose="02000000000000000000" pitchFamily="2" charset="-78"/>
                </a:endParaRPr>
              </a:p>
            </p:txBody>
          </p:sp>
          <p:sp>
            <p:nvSpPr>
              <p:cNvPr id="37" name="Rectangle 36"/>
              <p:cNvSpPr/>
              <p:nvPr/>
            </p:nvSpPr>
            <p:spPr>
              <a:xfrm>
                <a:off x="5750412" y="1948665"/>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175</a:t>
                </a:r>
                <a:endParaRPr lang="en-US" b="1" u="sng" dirty="0">
                  <a:latin typeface="Sakkal Majalla" panose="02000000000000000000" pitchFamily="2" charset="-78"/>
                  <a:cs typeface="Sakkal Majalla" panose="02000000000000000000" pitchFamily="2" charset="-78"/>
                </a:endParaRPr>
              </a:p>
            </p:txBody>
          </p:sp>
          <p:sp>
            <p:nvSpPr>
              <p:cNvPr id="38" name="Rectangle 37"/>
              <p:cNvSpPr/>
              <p:nvPr/>
            </p:nvSpPr>
            <p:spPr>
              <a:xfrm>
                <a:off x="5761116" y="2308262"/>
                <a:ext cx="1045471"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1120.09</a:t>
                </a:r>
                <a:endParaRPr lang="en-US" b="1" dirty="0">
                  <a:latin typeface="Sakkal Majalla" panose="02000000000000000000" pitchFamily="2" charset="-78"/>
                  <a:cs typeface="Sakkal Majalla" panose="02000000000000000000" pitchFamily="2" charset="-78"/>
                </a:endParaRPr>
              </a:p>
            </p:txBody>
          </p:sp>
          <p:sp>
            <p:nvSpPr>
              <p:cNvPr id="39" name="Rectangle 38"/>
              <p:cNvSpPr/>
              <p:nvPr/>
            </p:nvSpPr>
            <p:spPr>
              <a:xfrm>
                <a:off x="3673872" y="2080234"/>
                <a:ext cx="222192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15.62%</a:t>
                </a:r>
                <a:endParaRPr lang="en-US" b="1" dirty="0">
                  <a:latin typeface="Sakkal Majalla" panose="02000000000000000000" pitchFamily="2" charset="-78"/>
                  <a:cs typeface="Sakkal Majalla" panose="02000000000000000000" pitchFamily="2" charset="-78"/>
                </a:endParaRPr>
              </a:p>
            </p:txBody>
          </p:sp>
          <p:sp>
            <p:nvSpPr>
              <p:cNvPr id="41" name="Rectangle 40"/>
              <p:cNvSpPr/>
              <p:nvPr/>
            </p:nvSpPr>
            <p:spPr>
              <a:xfrm>
                <a:off x="4832926" y="4004142"/>
                <a:ext cx="1182574"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1120.09</a:t>
                </a:r>
                <a:endParaRPr lang="en-US" b="1" dirty="0">
                  <a:latin typeface="Sakkal Majalla" panose="02000000000000000000" pitchFamily="2" charset="-78"/>
                  <a:cs typeface="Sakkal Majalla" panose="02000000000000000000" pitchFamily="2" charset="-78"/>
                </a:endParaRPr>
              </a:p>
            </p:txBody>
          </p:sp>
          <p:pic>
            <p:nvPicPr>
              <p:cNvPr id="43" name="Picture 42"/>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Lst>
              </a:blip>
              <a:stretch>
                <a:fillRect/>
              </a:stretch>
            </p:blipFill>
            <p:spPr>
              <a:xfrm>
                <a:off x="6096000" y="3009060"/>
                <a:ext cx="3048000" cy="419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4" name="Rectangle 43"/>
              <p:cNvSpPr/>
              <p:nvPr/>
            </p:nvSpPr>
            <p:spPr>
              <a:xfrm>
                <a:off x="3498084" y="3681130"/>
                <a:ext cx="5513899"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مخصصات انخفاض القروض والسلفيات</a:t>
                </a:r>
                <a:endParaRPr lang="en-US" b="1" u="sng" dirty="0">
                  <a:latin typeface="Sakkal Majalla" panose="02000000000000000000" pitchFamily="2" charset="-78"/>
                  <a:cs typeface="Sakkal Majalla" panose="02000000000000000000" pitchFamily="2" charset="-78"/>
                </a:endParaRPr>
              </a:p>
            </p:txBody>
          </p:sp>
          <p:sp>
            <p:nvSpPr>
              <p:cNvPr id="45" name="Rectangle 44"/>
              <p:cNvSpPr/>
              <p:nvPr/>
            </p:nvSpPr>
            <p:spPr>
              <a:xfrm>
                <a:off x="6150233" y="3979259"/>
                <a:ext cx="2222408" cy="369332"/>
              </a:xfrm>
              <a:prstGeom prst="rect">
                <a:avLst/>
              </a:prstGeom>
            </p:spPr>
            <p:txBody>
              <a:bodyPr wrap="square">
                <a:spAutoFit/>
              </a:bodyPr>
              <a:lstStyle/>
              <a:p>
                <a:pPr lvl="0" algn="just" rtl="1">
                  <a:buClr>
                    <a:srgbClr val="FF0000"/>
                  </a:buClr>
                </a:pPr>
                <a:r>
                  <a:rPr lang="ar-BH" b="1" dirty="0">
                    <a:latin typeface="Sakkal Majalla" panose="02000000000000000000" pitchFamily="2" charset="-78"/>
                    <a:cs typeface="Sakkal Majalla" panose="02000000000000000000" pitchFamily="2" charset="-78"/>
                  </a:rPr>
                  <a:t>إجمالي</a:t>
                </a:r>
                <a:r>
                  <a:rPr lang="en-US" b="1" dirty="0">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القروض والسلفيات</a:t>
                </a:r>
                <a:endParaRPr lang="en-US" b="1" dirty="0">
                  <a:latin typeface="Sakkal Majalla" panose="02000000000000000000" pitchFamily="2" charset="-78"/>
                  <a:cs typeface="Sakkal Majalla" panose="02000000000000000000" pitchFamily="2" charset="-78"/>
                </a:endParaRPr>
              </a:p>
            </p:txBody>
          </p:sp>
          <p:pic>
            <p:nvPicPr>
              <p:cNvPr id="46" name="Picture 45"/>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4347898" y="1390955"/>
                <a:ext cx="4796102" cy="4000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spTree>
    <p:extLst>
      <p:ext uri="{BB962C8B-B14F-4D97-AF65-F5344CB8AC3E}">
        <p14:creationId xmlns:p14="http://schemas.microsoft.com/office/powerpoint/2010/main" val="321612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6515670"/>
            <a:ext cx="9144000"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27332"/>
            <a:ext cx="1646183" cy="1268068"/>
          </a:xfrm>
          <a:prstGeom prst="rect">
            <a:avLst/>
          </a:prstGeom>
        </p:spPr>
      </p:pic>
      <p:sp>
        <p:nvSpPr>
          <p:cNvPr id="20" name="Rectangle 19"/>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Rectangle 20"/>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oup 3"/>
          <p:cNvGrpSpPr/>
          <p:nvPr/>
        </p:nvGrpSpPr>
        <p:grpSpPr>
          <a:xfrm>
            <a:off x="225996" y="1154305"/>
            <a:ext cx="8692008" cy="4805315"/>
            <a:chOff x="225996" y="1154305"/>
            <a:chExt cx="8692008" cy="4805315"/>
          </a:xfrm>
        </p:grpSpPr>
        <p:sp>
          <p:nvSpPr>
            <p:cNvPr id="29" name="Rectangle 28"/>
            <p:cNvSpPr/>
            <p:nvPr/>
          </p:nvSpPr>
          <p:spPr>
            <a:xfrm>
              <a:off x="5322655" y="3198255"/>
              <a:ext cx="783709"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520</a:t>
              </a:r>
              <a:endParaRPr lang="en-US" b="1" dirty="0">
                <a:latin typeface="Sakkal Majalla" panose="02000000000000000000" pitchFamily="2" charset="-78"/>
                <a:cs typeface="Sakkal Majalla" panose="02000000000000000000" pitchFamily="2" charset="-78"/>
              </a:endParaRPr>
            </a:p>
          </p:txBody>
        </p:sp>
        <p:grpSp>
          <p:nvGrpSpPr>
            <p:cNvPr id="3" name="Group 2"/>
            <p:cNvGrpSpPr/>
            <p:nvPr/>
          </p:nvGrpSpPr>
          <p:grpSpPr>
            <a:xfrm>
              <a:off x="225996" y="1154305"/>
              <a:ext cx="8692008" cy="4805315"/>
              <a:chOff x="225996" y="1680162"/>
              <a:chExt cx="8692008" cy="4805315"/>
            </a:xfrm>
          </p:grpSpPr>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257884" y="2062166"/>
                <a:ext cx="4240022" cy="3677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2" name="Group 1"/>
              <p:cNvGrpSpPr/>
              <p:nvPr/>
            </p:nvGrpSpPr>
            <p:grpSpPr>
              <a:xfrm>
                <a:off x="225996" y="1680162"/>
                <a:ext cx="8692008" cy="4805315"/>
                <a:chOff x="46646" y="1625704"/>
                <a:chExt cx="8692008" cy="4805315"/>
              </a:xfrm>
            </p:grpSpPr>
            <p:grpSp>
              <p:nvGrpSpPr>
                <p:cNvPr id="6" name="Group 5"/>
                <p:cNvGrpSpPr/>
                <p:nvPr/>
              </p:nvGrpSpPr>
              <p:grpSpPr>
                <a:xfrm>
                  <a:off x="46646" y="1625704"/>
                  <a:ext cx="8491826" cy="4805315"/>
                  <a:chOff x="252660" y="1667019"/>
                  <a:chExt cx="8491826" cy="4805315"/>
                </a:xfrm>
              </p:grpSpPr>
              <p:grpSp>
                <p:nvGrpSpPr>
                  <p:cNvPr id="7" name="Group 6"/>
                  <p:cNvGrpSpPr/>
                  <p:nvPr/>
                </p:nvGrpSpPr>
                <p:grpSpPr>
                  <a:xfrm>
                    <a:off x="252660" y="1667019"/>
                    <a:ext cx="2956782" cy="4805315"/>
                    <a:chOff x="510856" y="3290635"/>
                    <a:chExt cx="2956782" cy="4805315"/>
                  </a:xfrm>
                </p:grpSpPr>
                <p:sp>
                  <p:nvSpPr>
                    <p:cNvPr id="11" name="Smiley Face 10"/>
                    <p:cNvSpPr/>
                    <p:nvPr/>
                  </p:nvSpPr>
                  <p:spPr>
                    <a:xfrm>
                      <a:off x="510856" y="3290635"/>
                      <a:ext cx="2211118" cy="2047647"/>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12" name="Group 11"/>
                    <p:cNvGrpSpPr/>
                    <p:nvPr/>
                  </p:nvGrpSpPr>
                  <p:grpSpPr>
                    <a:xfrm>
                      <a:off x="752837" y="6952950"/>
                      <a:ext cx="2714801" cy="1143000"/>
                      <a:chOff x="752837" y="7634999"/>
                      <a:chExt cx="2714801" cy="1143000"/>
                    </a:xfrm>
                  </p:grpSpPr>
                  <p:sp>
                    <p:nvSpPr>
                      <p:cNvPr id="14" name="Action Button: Back or Previous 13">
                        <a:hlinkClick r:id="rId7" action="ppaction://hlinksldjump" highlightClick="1"/>
                      </p:cNvPr>
                      <p:cNvSpPr/>
                      <p:nvPr/>
                    </p:nvSpPr>
                    <p:spPr>
                      <a:xfrm>
                        <a:off x="752837" y="7634999"/>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a:hlinkClick r:id="rId8" action="ppaction://hlinksldjump"/>
                      </p:cNvPr>
                      <p:cNvSpPr/>
                      <p:nvPr/>
                    </p:nvSpPr>
                    <p:spPr>
                      <a:xfrm flipH="1">
                        <a:off x="2096038" y="7634999"/>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13" name="Picture 12"/>
                    <p:cNvPicPr>
                      <a:picLocks noChangeAspect="1"/>
                    </p:cNvPicPr>
                    <p:nvPr/>
                  </p:nvPicPr>
                  <p:blipFill>
                    <a:blip r:embed="rId9"/>
                    <a:stretch>
                      <a:fillRect/>
                    </a:stretch>
                  </p:blipFill>
                  <p:spPr>
                    <a:xfrm>
                      <a:off x="781235" y="5338282"/>
                      <a:ext cx="1406243" cy="1526514"/>
                    </a:xfrm>
                    <a:prstGeom prst="rect">
                      <a:avLst/>
                    </a:prstGeom>
                  </p:spPr>
                </p:pic>
              </p:grpSp>
              <p:grpSp>
                <p:nvGrpSpPr>
                  <p:cNvPr id="8" name="Group 7"/>
                  <p:cNvGrpSpPr/>
                  <p:nvPr/>
                </p:nvGrpSpPr>
                <p:grpSpPr>
                  <a:xfrm>
                    <a:off x="6016526" y="5329334"/>
                    <a:ext cx="2727960" cy="1143000"/>
                    <a:chOff x="6854726" y="5370394"/>
                    <a:chExt cx="2727960" cy="1143000"/>
                  </a:xfrm>
                </p:grpSpPr>
                <p:sp>
                  <p:nvSpPr>
                    <p:cNvPr id="9" name="Action Button: Back or Previous 8">
                      <a:hlinkClick r:id="rId10" action="ppaction://hlinksldjump" highlightClick="1"/>
                    </p:cNvPr>
                    <p:cNvSpPr/>
                    <p:nvPr/>
                  </p:nvSpPr>
                  <p:spPr>
                    <a:xfrm rot="10800000">
                      <a:off x="8211086" y="5370394"/>
                      <a:ext cx="1371600" cy="1143000"/>
                    </a:xfrm>
                    <a:prstGeom prst="actionButtonBackPrevious">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hlinkClick r:id="rId10" action="ppaction://hlinksldjump"/>
                    </p:cNvPr>
                    <p:cNvSpPr/>
                    <p:nvPr/>
                  </p:nvSpPr>
                  <p:spPr>
                    <a:xfrm flipH="1">
                      <a:off x="6854726" y="5370394"/>
                      <a:ext cx="13716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bg1"/>
                          </a:solidFill>
                        </a:rPr>
                        <a:t>أضغط  على السهم  </a:t>
                      </a:r>
                      <a:r>
                        <a:rPr lang="ar-BH" b="1" dirty="0" smtClean="0">
                          <a:solidFill>
                            <a:schemeClr val="bg1"/>
                          </a:solidFill>
                        </a:rPr>
                        <a:t>للرجوع إلى السؤال</a:t>
                      </a:r>
                      <a:endParaRPr lang="en-US" dirty="0">
                        <a:solidFill>
                          <a:schemeClr val="bg1"/>
                        </a:solidFill>
                      </a:endParaRPr>
                    </a:p>
                  </p:txBody>
                </p:sp>
              </p:grpSp>
            </p:grpSp>
            <p:sp>
              <p:nvSpPr>
                <p:cNvPr id="30" name="Rectangle 29"/>
                <p:cNvSpPr/>
                <p:nvPr/>
              </p:nvSpPr>
              <p:spPr>
                <a:xfrm>
                  <a:off x="2958115" y="3390655"/>
                  <a:ext cx="2268548"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×100= 17.40%</a:t>
                  </a:r>
                  <a:endParaRPr lang="en-US" b="1" dirty="0">
                    <a:latin typeface="Sakkal Majalla" panose="02000000000000000000" pitchFamily="2" charset="-78"/>
                    <a:cs typeface="Sakkal Majalla" panose="02000000000000000000" pitchFamily="2" charset="-78"/>
                  </a:endParaRPr>
                </a:p>
              </p:txBody>
            </p:sp>
            <p:sp>
              <p:nvSpPr>
                <p:cNvPr id="31" name="Rectangle 30"/>
                <p:cNvSpPr/>
                <p:nvPr/>
              </p:nvSpPr>
              <p:spPr>
                <a:xfrm>
                  <a:off x="4820929" y="3272899"/>
                  <a:ext cx="3143381"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رأس المــــــــــــــال</a:t>
                  </a:r>
                  <a:endParaRPr lang="en-US" b="1" u="sng" dirty="0">
                    <a:latin typeface="Sakkal Majalla" panose="02000000000000000000" pitchFamily="2" charset="-78"/>
                    <a:cs typeface="Sakkal Majalla" panose="02000000000000000000" pitchFamily="2" charset="-78"/>
                  </a:endParaRPr>
                </a:p>
              </p:txBody>
            </p:sp>
            <p:sp>
              <p:nvSpPr>
                <p:cNvPr id="32" name="Rectangle 31"/>
                <p:cNvSpPr/>
                <p:nvPr/>
              </p:nvSpPr>
              <p:spPr>
                <a:xfrm>
                  <a:off x="4743936" y="3596733"/>
                  <a:ext cx="3670008" cy="369332"/>
                </a:xfrm>
                <a:prstGeom prst="rect">
                  <a:avLst/>
                </a:prstGeom>
              </p:spPr>
              <p:txBody>
                <a:bodyPr wrap="square">
                  <a:spAutoFit/>
                </a:bodyPr>
                <a:lstStyle/>
                <a:p>
                  <a:pPr lvl="0" algn="just" rtl="1">
                    <a:buClr>
                      <a:srgbClr val="FF0000"/>
                    </a:buClr>
                  </a:pPr>
                  <a:r>
                    <a:rPr lang="ar-BH" b="1" dirty="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الأصول المرجحة بالمخاطر</a:t>
                  </a:r>
                  <a:endParaRPr lang="en-US" b="1" dirty="0">
                    <a:latin typeface="Sakkal Majalla" panose="02000000000000000000" pitchFamily="2" charset="-78"/>
                    <a:cs typeface="Sakkal Majalla" panose="02000000000000000000" pitchFamily="2" charset="-78"/>
                  </a:endParaRPr>
                </a:p>
              </p:txBody>
            </p:sp>
            <p:sp>
              <p:nvSpPr>
                <p:cNvPr id="33" name="Rectangle 32"/>
                <p:cNvSpPr/>
                <p:nvPr/>
              </p:nvSpPr>
              <p:spPr>
                <a:xfrm>
                  <a:off x="5085944" y="3287646"/>
                  <a:ext cx="104752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90.5</a:t>
                  </a:r>
                  <a:endParaRPr lang="en-US" b="1" u="sng" dirty="0">
                    <a:latin typeface="Sakkal Majalla" panose="02000000000000000000" pitchFamily="2" charset="-78"/>
                    <a:cs typeface="Sakkal Majalla" panose="02000000000000000000" pitchFamily="2" charset="-78"/>
                  </a:endParaRPr>
                </a:p>
              </p:txBody>
            </p:sp>
            <p:sp>
              <p:nvSpPr>
                <p:cNvPr id="53" name="Rectangle 52"/>
                <p:cNvSpPr/>
                <p:nvPr/>
              </p:nvSpPr>
              <p:spPr>
                <a:xfrm>
                  <a:off x="4419225" y="2010043"/>
                  <a:ext cx="4319429" cy="369332"/>
                </a:xfrm>
                <a:prstGeom prst="rect">
                  <a:avLst/>
                </a:prstGeom>
              </p:spPr>
              <p:txBody>
                <a:bodyPr wrap="square">
                  <a:spAutoFit/>
                </a:bodyPr>
                <a:lstStyle/>
                <a:p>
                  <a:pPr lvl="0" algn="justLow" rtl="1">
                    <a:buClr>
                      <a:srgbClr val="FF0000"/>
                    </a:buClr>
                  </a:pPr>
                  <a:r>
                    <a:rPr lang="ar-BH" b="1" dirty="0" smtClean="0">
                      <a:latin typeface="Sakkal Majalla" panose="02000000000000000000" pitchFamily="2" charset="-78"/>
                      <a:cs typeface="Sakkal Majalla" panose="02000000000000000000" pitchFamily="2" charset="-78"/>
                    </a:rPr>
                    <a:t>1-</a:t>
                  </a:r>
                </a:p>
              </p:txBody>
            </p:sp>
            <p:sp>
              <p:nvSpPr>
                <p:cNvPr id="54" name="Rectangle 53"/>
                <p:cNvSpPr/>
                <p:nvPr/>
              </p:nvSpPr>
              <p:spPr>
                <a:xfrm>
                  <a:off x="4045500" y="4341337"/>
                  <a:ext cx="4175936" cy="646331"/>
                </a:xfrm>
                <a:prstGeom prst="rect">
                  <a:avLst/>
                </a:prstGeom>
                <a:solidFill>
                  <a:schemeClr val="bg1"/>
                </a:solidFill>
              </p:spPr>
              <p:txBody>
                <a:bodyPr wrap="square">
                  <a:spAutoFit/>
                </a:bodyPr>
                <a:lstStyle/>
                <a:p>
                  <a:pPr lvl="0" algn="justLow" rtl="1">
                    <a:buClr>
                      <a:srgbClr val="FF0000"/>
                    </a:buClr>
                  </a:pPr>
                  <a:r>
                    <a:rPr lang="ar-BH" b="1" dirty="0" smtClean="0">
                      <a:latin typeface="Sakkal Majalla" panose="02000000000000000000" pitchFamily="2" charset="-78"/>
                      <a:cs typeface="Sakkal Majalla" panose="02000000000000000000" pitchFamily="2" charset="-78"/>
                    </a:rPr>
                    <a:t>نسبة البنك مقبول طالما أنها ليست أقل من النسبة التي حددها مصرف البحرين المركزي 12.5%.</a:t>
                  </a:r>
                </a:p>
              </p:txBody>
            </p:sp>
            <p:sp>
              <p:nvSpPr>
                <p:cNvPr id="55" name="Rectangle 54"/>
                <p:cNvSpPr/>
                <p:nvPr/>
              </p:nvSpPr>
              <p:spPr>
                <a:xfrm>
                  <a:off x="4336597" y="4317985"/>
                  <a:ext cx="4319429" cy="369332"/>
                </a:xfrm>
                <a:prstGeom prst="rect">
                  <a:avLst/>
                </a:prstGeom>
              </p:spPr>
              <p:txBody>
                <a:bodyPr wrap="square">
                  <a:spAutoFit/>
                </a:bodyPr>
                <a:lstStyle/>
                <a:p>
                  <a:pPr lvl="0" algn="justLow" rtl="1">
                    <a:buClr>
                      <a:srgbClr val="FF0000"/>
                    </a:buClr>
                  </a:pPr>
                  <a:r>
                    <a:rPr lang="ar-BH" b="1" dirty="0" smtClean="0">
                      <a:latin typeface="Sakkal Majalla" panose="02000000000000000000" pitchFamily="2" charset="-78"/>
                      <a:cs typeface="Sakkal Majalla" panose="02000000000000000000" pitchFamily="2" charset="-78"/>
                    </a:rPr>
                    <a:t>2-</a:t>
                  </a:r>
                </a:p>
              </p:txBody>
            </p:sp>
          </p:grpSp>
        </p:grpSp>
      </p:grpSp>
    </p:spTree>
    <p:extLst>
      <p:ext uri="{BB962C8B-B14F-4D97-AF65-F5344CB8AC3E}">
        <p14:creationId xmlns:p14="http://schemas.microsoft.com/office/powerpoint/2010/main" val="11619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6515670"/>
            <a:ext cx="9144000"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27332"/>
            <a:ext cx="1646183" cy="1268068"/>
          </a:xfrm>
          <a:prstGeom prst="rect">
            <a:avLst/>
          </a:prstGeom>
        </p:spPr>
      </p:pic>
      <p:sp>
        <p:nvSpPr>
          <p:cNvPr id="20" name="Rectangle 19"/>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Rectangle 20"/>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oup 2"/>
          <p:cNvGrpSpPr/>
          <p:nvPr/>
        </p:nvGrpSpPr>
        <p:grpSpPr>
          <a:xfrm>
            <a:off x="118422" y="1326699"/>
            <a:ext cx="9071561" cy="4957884"/>
            <a:chOff x="-152400" y="1434541"/>
            <a:chExt cx="9071561" cy="4957884"/>
          </a:xfrm>
        </p:grpSpPr>
        <p:sp>
          <p:nvSpPr>
            <p:cNvPr id="25" name="Rectangle 24"/>
            <p:cNvSpPr/>
            <p:nvPr/>
          </p:nvSpPr>
          <p:spPr>
            <a:xfrm>
              <a:off x="5228480" y="2261473"/>
              <a:ext cx="1497884"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1120.09</a:t>
              </a:r>
              <a:endParaRPr lang="en-US" b="1" u="sng" dirty="0">
                <a:latin typeface="Sakkal Majalla" panose="02000000000000000000" pitchFamily="2" charset="-78"/>
                <a:cs typeface="Sakkal Majalla" panose="02000000000000000000" pitchFamily="2" charset="-78"/>
              </a:endParaRPr>
            </a:p>
          </p:txBody>
        </p:sp>
        <p:grpSp>
          <p:nvGrpSpPr>
            <p:cNvPr id="2" name="Group 1"/>
            <p:cNvGrpSpPr/>
            <p:nvPr/>
          </p:nvGrpSpPr>
          <p:grpSpPr>
            <a:xfrm>
              <a:off x="-152400" y="1434541"/>
              <a:ext cx="9071561" cy="4957884"/>
              <a:chOff x="46646" y="1473135"/>
              <a:chExt cx="9071561" cy="4957884"/>
            </a:xfrm>
          </p:grpSpPr>
          <p:grpSp>
            <p:nvGrpSpPr>
              <p:cNvPr id="6" name="Group 5"/>
              <p:cNvGrpSpPr/>
              <p:nvPr/>
            </p:nvGrpSpPr>
            <p:grpSpPr>
              <a:xfrm>
                <a:off x="46646" y="1625704"/>
                <a:ext cx="8491826" cy="4805315"/>
                <a:chOff x="252660" y="1667019"/>
                <a:chExt cx="8491826" cy="4805315"/>
              </a:xfrm>
            </p:grpSpPr>
            <p:grpSp>
              <p:nvGrpSpPr>
                <p:cNvPr id="7" name="Group 6"/>
                <p:cNvGrpSpPr/>
                <p:nvPr/>
              </p:nvGrpSpPr>
              <p:grpSpPr>
                <a:xfrm>
                  <a:off x="252660" y="1667019"/>
                  <a:ext cx="2956782" cy="4805315"/>
                  <a:chOff x="510856" y="3290635"/>
                  <a:chExt cx="2956782" cy="4805315"/>
                </a:xfrm>
              </p:grpSpPr>
              <p:sp>
                <p:nvSpPr>
                  <p:cNvPr id="11" name="Smiley Face 10"/>
                  <p:cNvSpPr/>
                  <p:nvPr/>
                </p:nvSpPr>
                <p:spPr>
                  <a:xfrm>
                    <a:off x="510856" y="3290635"/>
                    <a:ext cx="2211118" cy="2047647"/>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12" name="Group 11"/>
                  <p:cNvGrpSpPr/>
                  <p:nvPr/>
                </p:nvGrpSpPr>
                <p:grpSpPr>
                  <a:xfrm>
                    <a:off x="752837" y="6952950"/>
                    <a:ext cx="2714801" cy="1143000"/>
                    <a:chOff x="752837" y="7634999"/>
                    <a:chExt cx="2714801" cy="1143000"/>
                  </a:xfrm>
                </p:grpSpPr>
                <p:sp>
                  <p:nvSpPr>
                    <p:cNvPr id="14" name="Action Button: Back or Previous 13">
                      <a:hlinkClick r:id="rId5" action="ppaction://hlinksldjump" highlightClick="1"/>
                    </p:cNvPr>
                    <p:cNvSpPr/>
                    <p:nvPr/>
                  </p:nvSpPr>
                  <p:spPr>
                    <a:xfrm>
                      <a:off x="752837" y="7634999"/>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a:hlinkClick r:id="rId6" action="ppaction://hlinksldjump"/>
                    </p:cNvPr>
                    <p:cNvSpPr/>
                    <p:nvPr/>
                  </p:nvSpPr>
                  <p:spPr>
                    <a:xfrm flipH="1">
                      <a:off x="2096038" y="7634999"/>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الشريحة التالية</a:t>
                      </a:r>
                      <a:endParaRPr lang="en-US" dirty="0">
                        <a:solidFill>
                          <a:schemeClr val="tx1"/>
                        </a:solidFill>
                      </a:endParaRPr>
                    </a:p>
                  </p:txBody>
                </p:sp>
              </p:grpSp>
              <p:pic>
                <p:nvPicPr>
                  <p:cNvPr id="13" name="Picture 12"/>
                  <p:cNvPicPr>
                    <a:picLocks noChangeAspect="1"/>
                  </p:cNvPicPr>
                  <p:nvPr/>
                </p:nvPicPr>
                <p:blipFill>
                  <a:blip r:embed="rId7"/>
                  <a:stretch>
                    <a:fillRect/>
                  </a:stretch>
                </p:blipFill>
                <p:spPr>
                  <a:xfrm>
                    <a:off x="781235" y="5338282"/>
                    <a:ext cx="1406243" cy="1526514"/>
                  </a:xfrm>
                  <a:prstGeom prst="rect">
                    <a:avLst/>
                  </a:prstGeom>
                </p:spPr>
              </p:pic>
            </p:grpSp>
            <p:grpSp>
              <p:nvGrpSpPr>
                <p:cNvPr id="8" name="Group 7"/>
                <p:cNvGrpSpPr/>
                <p:nvPr/>
              </p:nvGrpSpPr>
              <p:grpSpPr>
                <a:xfrm>
                  <a:off x="6016526" y="5329334"/>
                  <a:ext cx="2727960" cy="1143000"/>
                  <a:chOff x="6854726" y="5370394"/>
                  <a:chExt cx="2727960" cy="1143000"/>
                </a:xfrm>
              </p:grpSpPr>
              <p:sp>
                <p:nvSpPr>
                  <p:cNvPr id="9" name="Action Button: Back or Previous 8">
                    <a:hlinkClick r:id="rId8" action="ppaction://hlinksldjump" highlightClick="1"/>
                  </p:cNvPr>
                  <p:cNvSpPr/>
                  <p:nvPr/>
                </p:nvSpPr>
                <p:spPr>
                  <a:xfrm rot="10800000">
                    <a:off x="8211086" y="5370394"/>
                    <a:ext cx="1371600" cy="1143000"/>
                  </a:xfrm>
                  <a:prstGeom prst="actionButtonBackPrevious">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hlinkClick r:id="rId8" action="ppaction://hlinksldjump"/>
                  </p:cNvPr>
                  <p:cNvSpPr/>
                  <p:nvPr/>
                </p:nvSpPr>
                <p:spPr>
                  <a:xfrm flipH="1">
                    <a:off x="6854726" y="5370394"/>
                    <a:ext cx="13716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bg1"/>
                        </a:solidFill>
                      </a:rPr>
                      <a:t>أضغط  على السهم  </a:t>
                    </a:r>
                    <a:r>
                      <a:rPr lang="ar-BH" b="1" dirty="0" smtClean="0">
                        <a:solidFill>
                          <a:schemeClr val="bg1"/>
                        </a:solidFill>
                      </a:rPr>
                      <a:t>للرجوع إلى السؤال</a:t>
                    </a:r>
                    <a:endParaRPr lang="en-US" dirty="0">
                      <a:solidFill>
                        <a:schemeClr val="bg1"/>
                      </a:solidFill>
                    </a:endParaRPr>
                  </a:p>
                </p:txBody>
              </p:sp>
            </p:grpSp>
          </p:grpSp>
          <p:sp>
            <p:nvSpPr>
              <p:cNvPr id="23" name="Rectangle 22"/>
              <p:cNvSpPr/>
              <p:nvPr/>
            </p:nvSpPr>
            <p:spPr>
              <a:xfrm>
                <a:off x="5469100" y="2325186"/>
                <a:ext cx="3009448"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القروض وسلفيات</a:t>
                </a:r>
                <a:endParaRPr lang="en-US" b="1" u="sng" dirty="0">
                  <a:latin typeface="Sakkal Majalla" panose="02000000000000000000" pitchFamily="2" charset="-78"/>
                  <a:cs typeface="Sakkal Majalla" panose="02000000000000000000" pitchFamily="2" charset="-78"/>
                </a:endParaRPr>
              </a:p>
            </p:txBody>
          </p:sp>
          <p:sp>
            <p:nvSpPr>
              <p:cNvPr id="24" name="Rectangle 23"/>
              <p:cNvSpPr/>
              <p:nvPr/>
            </p:nvSpPr>
            <p:spPr>
              <a:xfrm>
                <a:off x="6726363" y="2618920"/>
                <a:ext cx="2199082"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مستحقات البنوك + الودائع</a:t>
                </a:r>
                <a:endParaRPr lang="en-US" b="1" dirty="0">
                  <a:latin typeface="Sakkal Majalla" panose="02000000000000000000" pitchFamily="2" charset="-78"/>
                  <a:cs typeface="Sakkal Majalla" panose="02000000000000000000" pitchFamily="2" charset="-78"/>
                </a:endParaRPr>
              </a:p>
            </p:txBody>
          </p:sp>
          <p:sp>
            <p:nvSpPr>
              <p:cNvPr id="26" name="Rectangle 25"/>
              <p:cNvSpPr/>
              <p:nvPr/>
            </p:nvSpPr>
            <p:spPr>
              <a:xfrm>
                <a:off x="2941497" y="2391497"/>
                <a:ext cx="222192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42.74%</a:t>
                </a:r>
                <a:endParaRPr lang="en-US" b="1" dirty="0">
                  <a:latin typeface="Sakkal Majalla" panose="02000000000000000000" pitchFamily="2" charset="-78"/>
                  <a:cs typeface="Sakkal Majalla" panose="02000000000000000000" pitchFamily="2" charset="-78"/>
                </a:endParaRPr>
              </a:p>
            </p:txBody>
          </p:sp>
          <p:sp>
            <p:nvSpPr>
              <p:cNvPr id="27" name="Rectangle 26"/>
              <p:cNvSpPr/>
              <p:nvPr/>
            </p:nvSpPr>
            <p:spPr>
              <a:xfrm>
                <a:off x="4984315" y="4186430"/>
                <a:ext cx="1511997"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 1120.09</a:t>
                </a:r>
                <a:endParaRPr lang="en-US" b="1" u="sng" dirty="0">
                  <a:latin typeface="Sakkal Majalla" panose="02000000000000000000" pitchFamily="2" charset="-78"/>
                  <a:cs typeface="Sakkal Majalla" panose="02000000000000000000" pitchFamily="2" charset="-78"/>
                </a:endParaRPr>
              </a:p>
            </p:txBody>
          </p:sp>
          <p:sp>
            <p:nvSpPr>
              <p:cNvPr id="34" name="Rectangle 33"/>
              <p:cNvSpPr/>
              <p:nvPr/>
            </p:nvSpPr>
            <p:spPr>
              <a:xfrm>
                <a:off x="5228480" y="4542051"/>
                <a:ext cx="1182574"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2450.25</a:t>
                </a:r>
                <a:endParaRPr lang="en-US" b="1" dirty="0">
                  <a:latin typeface="Sakkal Majalla" panose="02000000000000000000" pitchFamily="2" charset="-78"/>
                  <a:cs typeface="Sakkal Majalla" panose="02000000000000000000" pitchFamily="2" charset="-78"/>
                </a:endParaRPr>
              </a:p>
            </p:txBody>
          </p:sp>
          <p:sp>
            <p:nvSpPr>
              <p:cNvPr id="35" name="Rectangle 34"/>
              <p:cNvSpPr/>
              <p:nvPr/>
            </p:nvSpPr>
            <p:spPr>
              <a:xfrm>
                <a:off x="3386398" y="4207657"/>
                <a:ext cx="1925585"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 100= 45.71%</a:t>
                </a:r>
                <a:endParaRPr lang="en-US" b="1" dirty="0">
                  <a:latin typeface="Sakkal Majalla" panose="02000000000000000000" pitchFamily="2" charset="-78"/>
                  <a:cs typeface="Sakkal Majalla" panose="02000000000000000000" pitchFamily="2" charset="-78"/>
                </a:endParaRPr>
              </a:p>
            </p:txBody>
          </p:sp>
          <p:sp>
            <p:nvSpPr>
              <p:cNvPr id="36" name="Rectangle 35"/>
              <p:cNvSpPr/>
              <p:nvPr/>
            </p:nvSpPr>
            <p:spPr>
              <a:xfrm>
                <a:off x="6860926" y="4196422"/>
                <a:ext cx="1908506"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القروض والسلفيات</a:t>
                </a:r>
                <a:endParaRPr lang="en-US" b="1" u="sng" dirty="0">
                  <a:latin typeface="Sakkal Majalla" panose="02000000000000000000" pitchFamily="2" charset="-78"/>
                  <a:cs typeface="Sakkal Majalla" panose="02000000000000000000" pitchFamily="2" charset="-78"/>
                </a:endParaRPr>
              </a:p>
            </p:txBody>
          </p:sp>
          <p:sp>
            <p:nvSpPr>
              <p:cNvPr id="37" name="Rectangle 36"/>
              <p:cNvSpPr/>
              <p:nvPr/>
            </p:nvSpPr>
            <p:spPr>
              <a:xfrm>
                <a:off x="7119431" y="4505901"/>
                <a:ext cx="1412947"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ودائع الزبائن</a:t>
                </a:r>
                <a:endParaRPr lang="en-US" b="1" dirty="0">
                  <a:latin typeface="Sakkal Majalla" panose="02000000000000000000" pitchFamily="2" charset="-78"/>
                  <a:cs typeface="Sakkal Majalla" panose="02000000000000000000" pitchFamily="2" charset="-78"/>
                </a:endParaRPr>
              </a:p>
            </p:txBody>
          </p:sp>
          <p:pic>
            <p:nvPicPr>
              <p:cNvPr id="38" name="Picture 37"/>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648200" y="1473135"/>
                <a:ext cx="4053712" cy="514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 name="Picture 38"/>
              <p:cNvPicPr>
                <a:picLocks noChangeAspect="1"/>
              </p:cNvPicPr>
              <p:nvPr/>
            </p:nvPicPr>
            <p:blipFill>
              <a:blip r:embed="rId11"/>
              <a:stretch>
                <a:fillRect/>
              </a:stretch>
            </p:blipFill>
            <p:spPr>
              <a:xfrm>
                <a:off x="4719746" y="3421963"/>
                <a:ext cx="4096312" cy="4602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2" name="Rectangle 41"/>
              <p:cNvSpPr/>
              <p:nvPr/>
            </p:nvSpPr>
            <p:spPr>
              <a:xfrm>
                <a:off x="4984315" y="2603886"/>
                <a:ext cx="1824100"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170.5 + 2450.25</a:t>
                </a:r>
                <a:endParaRPr lang="en-US" b="1" dirty="0">
                  <a:latin typeface="Sakkal Majalla" panose="02000000000000000000" pitchFamily="2" charset="-78"/>
                  <a:cs typeface="Sakkal Majalla" panose="02000000000000000000" pitchFamily="2" charset="-78"/>
                </a:endParaRPr>
              </a:p>
            </p:txBody>
          </p:sp>
          <p:sp>
            <p:nvSpPr>
              <p:cNvPr id="43" name="Rectangle 42"/>
              <p:cNvSpPr/>
              <p:nvPr/>
            </p:nvSpPr>
            <p:spPr>
              <a:xfrm>
                <a:off x="7742871" y="1510717"/>
                <a:ext cx="1182574" cy="461665"/>
              </a:xfrm>
              <a:prstGeom prst="rect">
                <a:avLst/>
              </a:prstGeom>
            </p:spPr>
            <p:txBody>
              <a:bodyPr wrap="square">
                <a:spAutoFit/>
              </a:bodyPr>
              <a:lstStyle/>
              <a:p>
                <a:pPr lvl="0" algn="just" rtl="1">
                  <a:buClr>
                    <a:srgbClr val="FF0000"/>
                  </a:buClr>
                </a:pPr>
                <a:r>
                  <a:rPr lang="ar-BH" sz="2400" b="1" dirty="0" smtClean="0">
                    <a:latin typeface="Sakkal Majalla" panose="02000000000000000000" pitchFamily="2" charset="-78"/>
                    <a:cs typeface="Sakkal Majalla" panose="02000000000000000000" pitchFamily="2" charset="-78"/>
                  </a:rPr>
                  <a:t>أ</a:t>
                </a:r>
                <a:endParaRPr lang="en-US" sz="2400" b="1" dirty="0">
                  <a:latin typeface="Sakkal Majalla" panose="02000000000000000000" pitchFamily="2" charset="-78"/>
                  <a:cs typeface="Sakkal Majalla" panose="02000000000000000000" pitchFamily="2" charset="-78"/>
                </a:endParaRPr>
              </a:p>
            </p:txBody>
          </p:sp>
          <p:sp>
            <p:nvSpPr>
              <p:cNvPr id="44" name="Rectangle 43"/>
              <p:cNvSpPr/>
              <p:nvPr/>
            </p:nvSpPr>
            <p:spPr>
              <a:xfrm>
                <a:off x="7935633" y="3388273"/>
                <a:ext cx="1182574" cy="461665"/>
              </a:xfrm>
              <a:prstGeom prst="rect">
                <a:avLst/>
              </a:prstGeom>
            </p:spPr>
            <p:txBody>
              <a:bodyPr wrap="square">
                <a:spAutoFit/>
              </a:bodyPr>
              <a:lstStyle/>
              <a:p>
                <a:pPr lvl="0" algn="just" rtl="1">
                  <a:buClr>
                    <a:srgbClr val="FF0000"/>
                  </a:buClr>
                </a:pPr>
                <a:r>
                  <a:rPr lang="ar-BH" sz="2400" b="1" dirty="0" smtClean="0">
                    <a:latin typeface="Sakkal Majalla" panose="02000000000000000000" pitchFamily="2" charset="-78"/>
                    <a:cs typeface="Sakkal Majalla" panose="02000000000000000000" pitchFamily="2" charset="-78"/>
                  </a:rPr>
                  <a:t>ب</a:t>
                </a:r>
                <a:endParaRPr lang="en-US" sz="2400" b="1" dirty="0">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16087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09600" y="40115"/>
            <a:ext cx="7543800" cy="5550133"/>
          </a:xfrm>
          <a:prstGeom prst="smileyFace">
            <a:avLst/>
          </a:prstGeom>
          <a:solidFill>
            <a:schemeClr val="tx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895602" y="768294"/>
            <a:ext cx="4971795" cy="4401205"/>
          </a:xfrm>
          <a:prstGeom prst="rect">
            <a:avLst/>
          </a:prstGeom>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chemeClr val="bg1"/>
                </a:solidFill>
                <a:latin typeface="Sakkal Majalla" panose="02000000000000000000" pitchFamily="2" charset="-78"/>
                <a:cs typeface="Sakkal Majalla" panose="02000000000000000000" pitchFamily="2" charset="-78"/>
              </a:rPr>
              <a:t>آملين  </a:t>
            </a:r>
          </a:p>
          <a:p>
            <a:pPr algn="ctr"/>
            <a:r>
              <a:rPr lang="ar-BH" sz="3200" b="1" dirty="0" smtClean="0">
                <a:solidFill>
                  <a:schemeClr val="bg1"/>
                </a:solidFill>
                <a:latin typeface="Sakkal Majalla" panose="02000000000000000000" pitchFamily="2" charset="-78"/>
                <a:cs typeface="Sakkal Majalla" panose="02000000000000000000" pitchFamily="2" charset="-78"/>
              </a:rPr>
              <a:t>تحقيق </a:t>
            </a:r>
            <a:endParaRPr lang="ar-BH" sz="3200" b="1" dirty="0">
              <a:solidFill>
                <a:schemeClr val="bg1"/>
              </a:solidFill>
              <a:latin typeface="Sakkal Majalla" panose="02000000000000000000" pitchFamily="2" charset="-78"/>
              <a:cs typeface="Sakkal Majalla" panose="02000000000000000000" pitchFamily="2" charset="-78"/>
            </a:endParaRPr>
          </a:p>
          <a:p>
            <a:pPr algn="ctr"/>
            <a:r>
              <a:rPr lang="ar-BH" sz="3200" b="1" dirty="0" smtClean="0">
                <a:solidFill>
                  <a:schemeClr val="bg1"/>
                </a:solidFill>
                <a:latin typeface="Sakkal Majalla" panose="02000000000000000000" pitchFamily="2" charset="-78"/>
                <a:cs typeface="Sakkal Majalla" panose="02000000000000000000" pitchFamily="2" charset="-78"/>
              </a:rPr>
              <a:t>أهدف درس </a:t>
            </a:r>
          </a:p>
          <a:p>
            <a:pPr algn="ctr"/>
            <a:r>
              <a:rPr lang="ar-BH" sz="3200" b="1" dirty="0" smtClean="0">
                <a:solidFill>
                  <a:schemeClr val="bg1"/>
                </a:solidFill>
                <a:latin typeface="Sakkal Majalla" panose="02000000000000000000" pitchFamily="2" charset="-78"/>
                <a:cs typeface="Sakkal Majalla" panose="02000000000000000000" pitchFamily="2" charset="-78"/>
              </a:rPr>
              <a:t>القوائم المالية والتحليل المالي </a:t>
            </a:r>
          </a:p>
          <a:p>
            <a:pPr algn="ctr"/>
            <a:r>
              <a:rPr lang="ar-BH" sz="3200" b="1" dirty="0" smtClean="0">
                <a:solidFill>
                  <a:schemeClr val="bg1"/>
                </a:solidFill>
                <a:latin typeface="Sakkal Majalla" panose="02000000000000000000" pitchFamily="2" charset="-78"/>
                <a:cs typeface="Sakkal Majalla" panose="02000000000000000000" pitchFamily="2" charset="-78"/>
              </a:rPr>
              <a:t> </a:t>
            </a:r>
            <a:r>
              <a:rPr lang="ar-BH" sz="3200" b="1" dirty="0">
                <a:solidFill>
                  <a:schemeClr val="bg1"/>
                </a:solidFill>
                <a:latin typeface="Sakkal Majalla" panose="02000000000000000000" pitchFamily="2" charset="-78"/>
                <a:cs typeface="Sakkal Majalla" panose="02000000000000000000" pitchFamily="2" charset="-78"/>
              </a:rPr>
              <a:t>شكرا </a:t>
            </a:r>
          </a:p>
          <a:p>
            <a:pPr algn="ctr"/>
            <a:r>
              <a:rPr lang="ar-BH" sz="3200" b="1" dirty="0">
                <a:solidFill>
                  <a:schemeClr val="bg1"/>
                </a:solidFill>
                <a:latin typeface="Sakkal Majalla" panose="02000000000000000000" pitchFamily="2" charset="-78"/>
                <a:cs typeface="Sakkal Majalla" panose="02000000000000000000" pitchFamily="2" charset="-78"/>
              </a:rPr>
              <a:t>مع التوفيق </a:t>
            </a:r>
            <a:r>
              <a:rPr lang="ar-BH" sz="3200" b="1" dirty="0" smtClean="0">
                <a:solidFill>
                  <a:schemeClr val="bg1"/>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743200" y="5233940"/>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dirty="0"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الكتاب </a:t>
            </a:r>
            <a:r>
              <a:rPr lang="ar-BH" sz="2000" b="1" dirty="0" smtClean="0">
                <a:latin typeface="Sakkal Majalla" panose="02000000000000000000" pitchFamily="2" charset="-78"/>
                <a:cs typeface="Sakkal Majalla" panose="02000000000000000000" pitchFamily="2" charset="-78"/>
              </a:rPr>
              <a:t>والكراسة.</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cxnSp>
        <p:nvCxnSpPr>
          <p:cNvPr id="10" name="Straight Connector 9"/>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12" name="Rectangle 11"/>
          <p:cNvSpPr/>
          <p:nvPr/>
        </p:nvSpPr>
        <p:spPr>
          <a:xfrm>
            <a:off x="-418708"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13" name="Rectangle 12"/>
          <p:cNvSpPr>
            <a:spLocks/>
          </p:cNvSpPr>
          <p:nvPr/>
        </p:nvSpPr>
        <p:spPr>
          <a:xfrm>
            <a:off x="5329467"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669803" y="34102"/>
            <a:ext cx="4798636" cy="973306"/>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073706" y="1352097"/>
            <a:ext cx="4217823" cy="6402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10"/>
          <a:stretch>
            <a:fillRect/>
          </a:stretch>
        </p:blipFill>
        <p:spPr>
          <a:xfrm>
            <a:off x="1076444" y="2162188"/>
            <a:ext cx="6991111" cy="3160031"/>
          </a:xfrm>
          <a:prstGeom prst="rect">
            <a:avLst/>
          </a:prstGeom>
        </p:spPr>
      </p:pic>
      <p:pic>
        <p:nvPicPr>
          <p:cNvPr id="9" name="Picture 8"/>
          <p:cNvPicPr>
            <a:picLocks noChangeAspect="1"/>
          </p:cNvPicPr>
          <p:nvPr/>
        </p:nvPicPr>
        <p:blipFill>
          <a:blip r:embed="rId11"/>
          <a:stretch>
            <a:fillRect/>
          </a:stretch>
        </p:blipFill>
        <p:spPr>
          <a:xfrm>
            <a:off x="5029200" y="3352800"/>
            <a:ext cx="2325615" cy="1411047"/>
          </a:xfrm>
          <a:prstGeom prst="rect">
            <a:avLst/>
          </a:prstGeom>
        </p:spPr>
      </p:pic>
      <p:pic>
        <p:nvPicPr>
          <p:cNvPr id="10" name="Picture 9"/>
          <p:cNvPicPr>
            <a:picLocks noChangeAspect="1"/>
          </p:cNvPicPr>
          <p:nvPr/>
        </p:nvPicPr>
        <p:blipFill>
          <a:blip r:embed="rId12"/>
          <a:stretch>
            <a:fillRect/>
          </a:stretch>
        </p:blipFill>
        <p:spPr>
          <a:xfrm>
            <a:off x="1533705" y="3490731"/>
            <a:ext cx="2760632" cy="1255910"/>
          </a:xfrm>
          <a:prstGeom prst="rect">
            <a:avLst/>
          </a:prstGeom>
        </p:spPr>
      </p:pic>
      <p:sp>
        <p:nvSpPr>
          <p:cNvPr id="11" name="Rectangle 10"/>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21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669803" y="34102"/>
            <a:ext cx="4798636" cy="973306"/>
          </a:xfrm>
          <a:prstGeom prst="rect">
            <a:avLst/>
          </a:prstGeom>
        </p:spPr>
      </p:pic>
      <p:pic>
        <p:nvPicPr>
          <p:cNvPr id="4" name="Picture 3"/>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572000" y="1306936"/>
            <a:ext cx="4122145" cy="6079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537075" y="2649468"/>
            <a:ext cx="6126004" cy="5951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4399179" y="4763717"/>
            <a:ext cx="4309714" cy="5855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5" name="Rectangle 14"/>
          <p:cNvSpPr/>
          <p:nvPr/>
        </p:nvSpPr>
        <p:spPr>
          <a:xfrm>
            <a:off x="1850605" y="2001702"/>
            <a:ext cx="6843540" cy="400110"/>
          </a:xfrm>
          <a:prstGeom prst="rect">
            <a:avLst/>
          </a:prstGeom>
        </p:spPr>
        <p:txBody>
          <a:bodyPr wrap="none">
            <a:spAutoFit/>
          </a:bodyPr>
          <a:lstStyle/>
          <a:p>
            <a:pPr algn="just" rtl="1">
              <a:buClr>
                <a:srgbClr val="FF0000"/>
              </a:buClr>
            </a:pPr>
            <a:r>
              <a:rPr lang="ar-BH" sz="2000" b="1" dirty="0" smtClean="0">
                <a:latin typeface="Sakkal Majalla" panose="02000000000000000000" pitchFamily="2" charset="-78"/>
                <a:cs typeface="Sakkal Majalla" panose="02000000000000000000" pitchFamily="2" charset="-78"/>
              </a:rPr>
              <a:t>يوضح بيان الدخل الشامل التغيرات في احتياطي القيمة العادلة خلال السنة المالية.</a:t>
            </a:r>
            <a:endParaRPr lang="ar-BH" sz="2000" b="1" dirty="0">
              <a:latin typeface="Sakkal Majalla" panose="02000000000000000000" pitchFamily="2" charset="-78"/>
              <a:cs typeface="Sakkal Majalla" panose="02000000000000000000" pitchFamily="2" charset="-78"/>
            </a:endParaRPr>
          </a:p>
        </p:txBody>
      </p:sp>
      <p:sp>
        <p:nvSpPr>
          <p:cNvPr id="16" name="Rectangle 15"/>
          <p:cNvSpPr/>
          <p:nvPr/>
        </p:nvSpPr>
        <p:spPr>
          <a:xfrm>
            <a:off x="3581400" y="3344369"/>
            <a:ext cx="5001769" cy="707886"/>
          </a:xfrm>
          <a:prstGeom prst="rect">
            <a:avLst/>
          </a:prstGeom>
        </p:spPr>
        <p:txBody>
          <a:bodyPr wrap="square">
            <a:spAutoFit/>
          </a:bodyPr>
          <a:lstStyle/>
          <a:p>
            <a:pPr rtl="1">
              <a:buClr>
                <a:srgbClr val="FF0000"/>
              </a:buClr>
            </a:pPr>
            <a:r>
              <a:rPr lang="ar-BH" sz="2000" b="1" dirty="0" smtClean="0">
                <a:latin typeface="Sakkal Majalla" panose="02000000000000000000" pitchFamily="2" charset="-78"/>
                <a:cs typeface="Sakkal Majalla" panose="02000000000000000000" pitchFamily="2" charset="-78"/>
              </a:rPr>
              <a:t>يوضح التغيرات خلال </a:t>
            </a:r>
            <a:r>
              <a:rPr lang="ar-BH" sz="2000" b="1" dirty="0">
                <a:latin typeface="Sakkal Majalla" panose="02000000000000000000" pitchFamily="2" charset="-78"/>
                <a:cs typeface="Sakkal Majalla" panose="02000000000000000000" pitchFamily="2" charset="-78"/>
              </a:rPr>
              <a:t>السنة </a:t>
            </a:r>
            <a:r>
              <a:rPr lang="ar-BH" sz="2000" b="1" dirty="0" smtClean="0">
                <a:latin typeface="Sakkal Majalla" panose="02000000000000000000" pitchFamily="2" charset="-78"/>
                <a:cs typeface="Sakkal Majalla" panose="02000000000000000000" pitchFamily="2" charset="-78"/>
              </a:rPr>
              <a:t>المالية في كل من :</a:t>
            </a:r>
          </a:p>
          <a:p>
            <a:pPr marL="342900" indent="-342900" algn="just" rtl="1">
              <a:buClr>
                <a:srgbClr val="FF0000"/>
              </a:buClr>
              <a:buFont typeface="Wingdings" panose="05000000000000000000" pitchFamily="2" charset="2"/>
              <a:buChar char="q"/>
            </a:pPr>
            <a:endParaRPr lang="ar-BH" sz="2000" b="1" dirty="0" smtClean="0">
              <a:latin typeface="Sakkal Majalla" panose="02000000000000000000" pitchFamily="2" charset="-78"/>
              <a:cs typeface="Sakkal Majalla" panose="02000000000000000000" pitchFamily="2" charset="-78"/>
            </a:endParaRPr>
          </a:p>
        </p:txBody>
      </p:sp>
      <p:sp>
        <p:nvSpPr>
          <p:cNvPr id="19" name="Rectangle 18"/>
          <p:cNvSpPr/>
          <p:nvPr/>
        </p:nvSpPr>
        <p:spPr>
          <a:xfrm>
            <a:off x="195352" y="6083838"/>
            <a:ext cx="2921829" cy="400110"/>
          </a:xfrm>
          <a:prstGeom prst="rect">
            <a:avLst/>
          </a:prstGeom>
        </p:spPr>
        <p:txBody>
          <a:bodyPr wrap="square">
            <a:spAutoFit/>
          </a:bodyPr>
          <a:lstStyle/>
          <a:p>
            <a:pPr marL="342900" indent="-342900" algn="just" rtl="1">
              <a:buClr>
                <a:srgbClr val="FF0000"/>
              </a:buClr>
              <a:buFont typeface="Wingdings" panose="05000000000000000000" pitchFamily="2" charset="2"/>
              <a:buChar char="q"/>
            </a:pPr>
            <a:r>
              <a:rPr lang="ar-BH" sz="2000" b="1" dirty="0" smtClean="0">
                <a:latin typeface="Sakkal Majalla" panose="02000000000000000000" pitchFamily="2" charset="-78"/>
                <a:cs typeface="Sakkal Majalla" panose="02000000000000000000" pitchFamily="2" charset="-78"/>
              </a:rPr>
              <a:t>التدفقات النقدية الاستثمارية.</a:t>
            </a:r>
          </a:p>
        </p:txBody>
      </p:sp>
      <p:sp>
        <p:nvSpPr>
          <p:cNvPr id="22" name="Rectangle 21"/>
          <p:cNvSpPr/>
          <p:nvPr/>
        </p:nvSpPr>
        <p:spPr>
          <a:xfrm>
            <a:off x="989270" y="5379635"/>
            <a:ext cx="7719623" cy="400110"/>
          </a:xfrm>
          <a:prstGeom prst="rect">
            <a:avLst/>
          </a:prstGeom>
        </p:spPr>
        <p:txBody>
          <a:bodyPr wrap="square">
            <a:spAutoFit/>
          </a:bodyPr>
          <a:lstStyle/>
          <a:p>
            <a:pPr algn="just" rtl="1">
              <a:buClr>
                <a:srgbClr val="FF0000"/>
              </a:buClr>
            </a:pPr>
            <a:r>
              <a:rPr lang="ar-BH" sz="2000" b="1" dirty="0" smtClean="0">
                <a:latin typeface="Sakkal Majalla" panose="02000000000000000000" pitchFamily="2" charset="-78"/>
                <a:cs typeface="Sakkal Majalla" panose="02000000000000000000" pitchFamily="2" charset="-78"/>
              </a:rPr>
              <a:t>يوضح الأثر النقدي لكافة أنشطة البنك خلال السنة المالية، وأهم بنوده :</a:t>
            </a:r>
          </a:p>
        </p:txBody>
      </p:sp>
      <p:sp>
        <p:nvSpPr>
          <p:cNvPr id="23" name="Rectangle 22"/>
          <p:cNvSpPr/>
          <p:nvPr/>
        </p:nvSpPr>
        <p:spPr>
          <a:xfrm>
            <a:off x="2419737" y="5876835"/>
            <a:ext cx="3514048" cy="400110"/>
          </a:xfrm>
          <a:prstGeom prst="rect">
            <a:avLst/>
          </a:prstGeom>
        </p:spPr>
        <p:txBody>
          <a:bodyPr wrap="square">
            <a:spAutoFit/>
          </a:bodyPr>
          <a:lstStyle/>
          <a:p>
            <a:pPr marL="342900" indent="-342900" algn="just" rtl="1">
              <a:buClr>
                <a:srgbClr val="FF0000"/>
              </a:buClr>
              <a:buFont typeface="Wingdings" panose="05000000000000000000" pitchFamily="2" charset="2"/>
              <a:buChar char="q"/>
            </a:pPr>
            <a:r>
              <a:rPr lang="ar-BH" sz="2000" b="1" dirty="0" smtClean="0">
                <a:latin typeface="Sakkal Majalla" panose="02000000000000000000" pitchFamily="2" charset="-78"/>
                <a:cs typeface="Sakkal Majalla" panose="02000000000000000000" pitchFamily="2" charset="-78"/>
              </a:rPr>
              <a:t>التدفقات النقدية التمويلية.</a:t>
            </a:r>
          </a:p>
        </p:txBody>
      </p:sp>
      <p:sp>
        <p:nvSpPr>
          <p:cNvPr id="13" name="Rectangle 12"/>
          <p:cNvSpPr/>
          <p:nvPr/>
        </p:nvSpPr>
        <p:spPr>
          <a:xfrm>
            <a:off x="242445" y="3667908"/>
            <a:ext cx="4572000" cy="923330"/>
          </a:xfrm>
          <a:prstGeom prst="rect">
            <a:avLst/>
          </a:prstGeom>
        </p:spPr>
        <p:txBody>
          <a:bodyPr>
            <a:spAutoFit/>
          </a:bodyPr>
          <a:lstStyle/>
          <a:p>
            <a:pPr marL="342900" indent="-342900" algn="just" rtl="1">
              <a:buClr>
                <a:srgbClr val="FF0000"/>
              </a:buClr>
              <a:buFont typeface="Wingdings" panose="05000000000000000000" pitchFamily="2" charset="2"/>
              <a:buChar char="q"/>
            </a:pPr>
            <a:r>
              <a:rPr lang="ar-BH" b="1" dirty="0" smtClean="0">
                <a:latin typeface="Sakkal Majalla" panose="02000000000000000000" pitchFamily="2" charset="-78"/>
                <a:cs typeface="Sakkal Majalla" panose="02000000000000000000" pitchFamily="2" charset="-78"/>
              </a:rPr>
              <a:t>الاحتياطي القانوني</a:t>
            </a:r>
          </a:p>
          <a:p>
            <a:pPr marL="342900" indent="-342900" algn="just" rtl="1">
              <a:buClr>
                <a:srgbClr val="FF0000"/>
              </a:buClr>
              <a:buFont typeface="Wingdings" panose="05000000000000000000" pitchFamily="2" charset="2"/>
              <a:buChar char="q"/>
            </a:pPr>
            <a:endParaRPr lang="ar-BH" b="1" dirty="0">
              <a:latin typeface="Sakkal Majalla" panose="02000000000000000000" pitchFamily="2" charset="-78"/>
              <a:cs typeface="Sakkal Majalla" panose="02000000000000000000" pitchFamily="2" charset="-78"/>
            </a:endParaRPr>
          </a:p>
          <a:p>
            <a:pPr marL="342900" indent="-342900" algn="just" rtl="1">
              <a:buClr>
                <a:srgbClr val="FF0000"/>
              </a:buClr>
              <a:buFont typeface="Wingdings" panose="05000000000000000000" pitchFamily="2" charset="2"/>
              <a:buChar char="q"/>
            </a:pPr>
            <a:r>
              <a:rPr lang="ar-BH" b="1" dirty="0" smtClean="0">
                <a:latin typeface="Sakkal Majalla" panose="02000000000000000000" pitchFamily="2" charset="-78"/>
                <a:cs typeface="Sakkal Majalla" panose="02000000000000000000" pitchFamily="2" charset="-78"/>
              </a:rPr>
              <a:t>احتياطي </a:t>
            </a:r>
            <a:r>
              <a:rPr lang="ar-BH" b="1" dirty="0">
                <a:latin typeface="Sakkal Majalla" panose="02000000000000000000" pitchFamily="2" charset="-78"/>
                <a:cs typeface="Sakkal Majalla" panose="02000000000000000000" pitchFamily="2" charset="-78"/>
              </a:rPr>
              <a:t>القيمة العادلة</a:t>
            </a:r>
          </a:p>
        </p:txBody>
      </p:sp>
      <p:sp>
        <p:nvSpPr>
          <p:cNvPr id="17" name="Rectangle 16"/>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18" name="Rectangle 17"/>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2883813" y="3650514"/>
            <a:ext cx="5001769" cy="1015663"/>
          </a:xfrm>
          <a:prstGeom prst="rect">
            <a:avLst/>
          </a:prstGeom>
        </p:spPr>
        <p:txBody>
          <a:bodyPr wrap="square">
            <a:spAutoFit/>
          </a:bodyPr>
          <a:lstStyle/>
          <a:p>
            <a:pPr marL="342900" indent="-342900" algn="just" rtl="1">
              <a:buClr>
                <a:srgbClr val="FF0000"/>
              </a:buClr>
              <a:buFont typeface="Wingdings" panose="05000000000000000000" pitchFamily="2" charset="2"/>
              <a:buChar char="q"/>
            </a:pPr>
            <a:r>
              <a:rPr lang="ar-BH" sz="2000" b="1" dirty="0" smtClean="0">
                <a:latin typeface="Sakkal Majalla" panose="02000000000000000000" pitchFamily="2" charset="-78"/>
                <a:cs typeface="Sakkal Majalla" panose="02000000000000000000" pitchFamily="2" charset="-78"/>
              </a:rPr>
              <a:t>رأس المال</a:t>
            </a:r>
          </a:p>
          <a:p>
            <a:pPr marL="342900" indent="-342900" algn="just" rtl="1">
              <a:buClr>
                <a:srgbClr val="FF0000"/>
              </a:buClr>
              <a:buFont typeface="Wingdings" panose="05000000000000000000" pitchFamily="2" charset="2"/>
              <a:buChar char="q"/>
            </a:pPr>
            <a:endParaRPr lang="ar-BH" sz="2000" b="1" dirty="0" smtClean="0">
              <a:latin typeface="Sakkal Majalla" panose="02000000000000000000" pitchFamily="2" charset="-78"/>
              <a:cs typeface="Sakkal Majalla" panose="02000000000000000000" pitchFamily="2" charset="-78"/>
            </a:endParaRPr>
          </a:p>
          <a:p>
            <a:pPr marL="342900" indent="-342900" algn="just" rtl="1">
              <a:buClr>
                <a:srgbClr val="FF0000"/>
              </a:buClr>
              <a:buFont typeface="Wingdings" panose="05000000000000000000" pitchFamily="2" charset="2"/>
              <a:buChar char="q"/>
            </a:pPr>
            <a:r>
              <a:rPr lang="ar-BH" sz="2000" b="1" dirty="0" smtClean="0">
                <a:latin typeface="Sakkal Majalla" panose="02000000000000000000" pitchFamily="2" charset="-78"/>
                <a:cs typeface="Sakkal Majalla" panose="02000000000000000000" pitchFamily="2" charset="-78"/>
              </a:rPr>
              <a:t>الاحتياطي العام</a:t>
            </a:r>
          </a:p>
        </p:txBody>
      </p:sp>
      <p:sp>
        <p:nvSpPr>
          <p:cNvPr id="24" name="Rectangle 23"/>
          <p:cNvSpPr/>
          <p:nvPr/>
        </p:nvSpPr>
        <p:spPr>
          <a:xfrm>
            <a:off x="1059379" y="5779745"/>
            <a:ext cx="7719623" cy="400110"/>
          </a:xfrm>
          <a:prstGeom prst="rect">
            <a:avLst/>
          </a:prstGeom>
        </p:spPr>
        <p:txBody>
          <a:bodyPr wrap="square">
            <a:spAutoFit/>
          </a:bodyPr>
          <a:lstStyle/>
          <a:p>
            <a:pPr marL="342900" indent="-342900" algn="just" rtl="1">
              <a:buClr>
                <a:srgbClr val="FF0000"/>
              </a:buClr>
              <a:buFont typeface="Wingdings" panose="05000000000000000000" pitchFamily="2" charset="2"/>
              <a:buChar char="q"/>
            </a:pPr>
            <a:r>
              <a:rPr lang="ar-BH" sz="2000" b="1" dirty="0" smtClean="0">
                <a:latin typeface="Sakkal Majalla" panose="02000000000000000000" pitchFamily="2" charset="-78"/>
                <a:cs typeface="Sakkal Majalla" panose="02000000000000000000" pitchFamily="2" charset="-78"/>
              </a:rPr>
              <a:t>التدفقات النقدية التشغيلية.</a:t>
            </a:r>
          </a:p>
        </p:txBody>
      </p:sp>
    </p:spTree>
    <p:extLst>
      <p:ext uri="{BB962C8B-B14F-4D97-AF65-F5344CB8AC3E}">
        <p14:creationId xmlns:p14="http://schemas.microsoft.com/office/powerpoint/2010/main" val="36965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80">
                                          <p:stCondLst>
                                            <p:cond delay="0"/>
                                          </p:stCondLst>
                                        </p:cTn>
                                        <p:tgtEl>
                                          <p:spTgt spid="20"/>
                                        </p:tgtEl>
                                      </p:cBhvr>
                                    </p:animEffect>
                                    <p:anim calcmode="lin" valueType="num">
                                      <p:cBhvr>
                                        <p:cTn id="5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3" dur="26">
                                          <p:stCondLst>
                                            <p:cond delay="650"/>
                                          </p:stCondLst>
                                        </p:cTn>
                                        <p:tgtEl>
                                          <p:spTgt spid="20"/>
                                        </p:tgtEl>
                                      </p:cBhvr>
                                      <p:to x="100000" y="60000"/>
                                    </p:animScale>
                                    <p:animScale>
                                      <p:cBhvr>
                                        <p:cTn id="64" dur="166" decel="50000">
                                          <p:stCondLst>
                                            <p:cond delay="676"/>
                                          </p:stCondLst>
                                        </p:cTn>
                                        <p:tgtEl>
                                          <p:spTgt spid="20"/>
                                        </p:tgtEl>
                                      </p:cBhvr>
                                      <p:to x="100000" y="100000"/>
                                    </p:animScale>
                                    <p:animScale>
                                      <p:cBhvr>
                                        <p:cTn id="65" dur="26">
                                          <p:stCondLst>
                                            <p:cond delay="1312"/>
                                          </p:stCondLst>
                                        </p:cTn>
                                        <p:tgtEl>
                                          <p:spTgt spid="20"/>
                                        </p:tgtEl>
                                      </p:cBhvr>
                                      <p:to x="100000" y="80000"/>
                                    </p:animScale>
                                    <p:animScale>
                                      <p:cBhvr>
                                        <p:cTn id="66" dur="166" decel="50000">
                                          <p:stCondLst>
                                            <p:cond delay="1338"/>
                                          </p:stCondLst>
                                        </p:cTn>
                                        <p:tgtEl>
                                          <p:spTgt spid="20"/>
                                        </p:tgtEl>
                                      </p:cBhvr>
                                      <p:to x="100000" y="100000"/>
                                    </p:animScale>
                                    <p:animScale>
                                      <p:cBhvr>
                                        <p:cTn id="67" dur="26">
                                          <p:stCondLst>
                                            <p:cond delay="1642"/>
                                          </p:stCondLst>
                                        </p:cTn>
                                        <p:tgtEl>
                                          <p:spTgt spid="20"/>
                                        </p:tgtEl>
                                      </p:cBhvr>
                                      <p:to x="100000" y="90000"/>
                                    </p:animScale>
                                    <p:animScale>
                                      <p:cBhvr>
                                        <p:cTn id="68" dur="166" decel="50000">
                                          <p:stCondLst>
                                            <p:cond delay="1668"/>
                                          </p:stCondLst>
                                        </p:cTn>
                                        <p:tgtEl>
                                          <p:spTgt spid="20"/>
                                        </p:tgtEl>
                                      </p:cBhvr>
                                      <p:to x="100000" y="100000"/>
                                    </p:animScale>
                                    <p:animScale>
                                      <p:cBhvr>
                                        <p:cTn id="69" dur="26">
                                          <p:stCondLst>
                                            <p:cond delay="1808"/>
                                          </p:stCondLst>
                                        </p:cTn>
                                        <p:tgtEl>
                                          <p:spTgt spid="20"/>
                                        </p:tgtEl>
                                      </p:cBhvr>
                                      <p:to x="100000" y="95000"/>
                                    </p:animScale>
                                    <p:animScale>
                                      <p:cBhvr>
                                        <p:cTn id="70" dur="166" decel="50000">
                                          <p:stCondLst>
                                            <p:cond delay="1834"/>
                                          </p:stCondLst>
                                        </p:cTn>
                                        <p:tgtEl>
                                          <p:spTgt spid="20"/>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4"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down)">
                                      <p:cBhvr>
                                        <p:cTn id="93" dur="580">
                                          <p:stCondLst>
                                            <p:cond delay="0"/>
                                          </p:stCondLst>
                                        </p:cTn>
                                        <p:tgtEl>
                                          <p:spTgt spid="6"/>
                                        </p:tgtEl>
                                      </p:cBhvr>
                                    </p:animEffect>
                                    <p:anim calcmode="lin" valueType="num">
                                      <p:cBhvr>
                                        <p:cTn id="9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99" dur="26">
                                          <p:stCondLst>
                                            <p:cond delay="650"/>
                                          </p:stCondLst>
                                        </p:cTn>
                                        <p:tgtEl>
                                          <p:spTgt spid="6"/>
                                        </p:tgtEl>
                                      </p:cBhvr>
                                      <p:to x="100000" y="60000"/>
                                    </p:animScale>
                                    <p:animScale>
                                      <p:cBhvr>
                                        <p:cTn id="100" dur="166" decel="50000">
                                          <p:stCondLst>
                                            <p:cond delay="676"/>
                                          </p:stCondLst>
                                        </p:cTn>
                                        <p:tgtEl>
                                          <p:spTgt spid="6"/>
                                        </p:tgtEl>
                                      </p:cBhvr>
                                      <p:to x="100000" y="100000"/>
                                    </p:animScale>
                                    <p:animScale>
                                      <p:cBhvr>
                                        <p:cTn id="101" dur="26">
                                          <p:stCondLst>
                                            <p:cond delay="1312"/>
                                          </p:stCondLst>
                                        </p:cTn>
                                        <p:tgtEl>
                                          <p:spTgt spid="6"/>
                                        </p:tgtEl>
                                      </p:cBhvr>
                                      <p:to x="100000" y="80000"/>
                                    </p:animScale>
                                    <p:animScale>
                                      <p:cBhvr>
                                        <p:cTn id="102" dur="166" decel="50000">
                                          <p:stCondLst>
                                            <p:cond delay="1338"/>
                                          </p:stCondLst>
                                        </p:cTn>
                                        <p:tgtEl>
                                          <p:spTgt spid="6"/>
                                        </p:tgtEl>
                                      </p:cBhvr>
                                      <p:to x="100000" y="100000"/>
                                    </p:animScale>
                                    <p:animScale>
                                      <p:cBhvr>
                                        <p:cTn id="103" dur="26">
                                          <p:stCondLst>
                                            <p:cond delay="1642"/>
                                          </p:stCondLst>
                                        </p:cTn>
                                        <p:tgtEl>
                                          <p:spTgt spid="6"/>
                                        </p:tgtEl>
                                      </p:cBhvr>
                                      <p:to x="100000" y="90000"/>
                                    </p:animScale>
                                    <p:animScale>
                                      <p:cBhvr>
                                        <p:cTn id="104" dur="166" decel="50000">
                                          <p:stCondLst>
                                            <p:cond delay="1668"/>
                                          </p:stCondLst>
                                        </p:cTn>
                                        <p:tgtEl>
                                          <p:spTgt spid="6"/>
                                        </p:tgtEl>
                                      </p:cBhvr>
                                      <p:to x="100000" y="100000"/>
                                    </p:animScale>
                                    <p:animScale>
                                      <p:cBhvr>
                                        <p:cTn id="105" dur="26">
                                          <p:stCondLst>
                                            <p:cond delay="1808"/>
                                          </p:stCondLst>
                                        </p:cTn>
                                        <p:tgtEl>
                                          <p:spTgt spid="6"/>
                                        </p:tgtEl>
                                      </p:cBhvr>
                                      <p:to x="100000" y="95000"/>
                                    </p:animScale>
                                    <p:animScale>
                                      <p:cBhvr>
                                        <p:cTn id="106" dur="166" decel="50000">
                                          <p:stCondLst>
                                            <p:cond delay="1834"/>
                                          </p:stCondLst>
                                        </p:cTn>
                                        <p:tgtEl>
                                          <p:spTgt spid="6"/>
                                        </p:tgtEl>
                                      </p:cBhvr>
                                      <p:to x="100000" y="100000"/>
                                    </p:animScale>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580">
                                          <p:stCondLst>
                                            <p:cond delay="0"/>
                                          </p:stCondLst>
                                        </p:cTn>
                                        <p:tgtEl>
                                          <p:spTgt spid="22"/>
                                        </p:tgtEl>
                                      </p:cBhvr>
                                    </p:animEffect>
                                    <p:anim calcmode="lin" valueType="num">
                                      <p:cBhvr>
                                        <p:cTn id="11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17" dur="26">
                                          <p:stCondLst>
                                            <p:cond delay="650"/>
                                          </p:stCondLst>
                                        </p:cTn>
                                        <p:tgtEl>
                                          <p:spTgt spid="22"/>
                                        </p:tgtEl>
                                      </p:cBhvr>
                                      <p:to x="100000" y="60000"/>
                                    </p:animScale>
                                    <p:animScale>
                                      <p:cBhvr>
                                        <p:cTn id="118" dur="166" decel="50000">
                                          <p:stCondLst>
                                            <p:cond delay="676"/>
                                          </p:stCondLst>
                                        </p:cTn>
                                        <p:tgtEl>
                                          <p:spTgt spid="22"/>
                                        </p:tgtEl>
                                      </p:cBhvr>
                                      <p:to x="100000" y="100000"/>
                                    </p:animScale>
                                    <p:animScale>
                                      <p:cBhvr>
                                        <p:cTn id="119" dur="26">
                                          <p:stCondLst>
                                            <p:cond delay="1312"/>
                                          </p:stCondLst>
                                        </p:cTn>
                                        <p:tgtEl>
                                          <p:spTgt spid="22"/>
                                        </p:tgtEl>
                                      </p:cBhvr>
                                      <p:to x="100000" y="80000"/>
                                    </p:animScale>
                                    <p:animScale>
                                      <p:cBhvr>
                                        <p:cTn id="120" dur="166" decel="50000">
                                          <p:stCondLst>
                                            <p:cond delay="1338"/>
                                          </p:stCondLst>
                                        </p:cTn>
                                        <p:tgtEl>
                                          <p:spTgt spid="22"/>
                                        </p:tgtEl>
                                      </p:cBhvr>
                                      <p:to x="100000" y="100000"/>
                                    </p:animScale>
                                    <p:animScale>
                                      <p:cBhvr>
                                        <p:cTn id="121" dur="26">
                                          <p:stCondLst>
                                            <p:cond delay="1642"/>
                                          </p:stCondLst>
                                        </p:cTn>
                                        <p:tgtEl>
                                          <p:spTgt spid="22"/>
                                        </p:tgtEl>
                                      </p:cBhvr>
                                      <p:to x="100000" y="90000"/>
                                    </p:animScale>
                                    <p:animScale>
                                      <p:cBhvr>
                                        <p:cTn id="122" dur="166" decel="50000">
                                          <p:stCondLst>
                                            <p:cond delay="1668"/>
                                          </p:stCondLst>
                                        </p:cTn>
                                        <p:tgtEl>
                                          <p:spTgt spid="22"/>
                                        </p:tgtEl>
                                      </p:cBhvr>
                                      <p:to x="100000" y="100000"/>
                                    </p:animScale>
                                    <p:animScale>
                                      <p:cBhvr>
                                        <p:cTn id="123" dur="26">
                                          <p:stCondLst>
                                            <p:cond delay="1808"/>
                                          </p:stCondLst>
                                        </p:cTn>
                                        <p:tgtEl>
                                          <p:spTgt spid="22"/>
                                        </p:tgtEl>
                                      </p:cBhvr>
                                      <p:to x="100000" y="95000"/>
                                    </p:animScale>
                                    <p:animScale>
                                      <p:cBhvr>
                                        <p:cTn id="124" dur="166" decel="50000">
                                          <p:stCondLst>
                                            <p:cond delay="1834"/>
                                          </p:stCondLst>
                                        </p:cTn>
                                        <p:tgtEl>
                                          <p:spTgt spid="22"/>
                                        </p:tgtEl>
                                      </p:cBhvr>
                                      <p:to x="100000" y="100000"/>
                                    </p:animScale>
                                  </p:childTnLst>
                                  <p:subTnLst>
                                    <p:audio>
                                      <p:cMediaNode>
                                        <p:cTn display="0" masterRel="sameClick">
                                          <p:stCondLst>
                                            <p:cond evt="begin" delay="0">
                                              <p:tn val="109"/>
                                            </p:cond>
                                          </p:stCondLst>
                                          <p:endCondLst>
                                            <p:cond evt="onStopAudio" delay="0">
                                              <p:tgtEl>
                                                <p:sldTgt/>
                                              </p:tgtEl>
                                            </p:cond>
                                          </p:endCondLst>
                                        </p:cTn>
                                        <p:tgtEl>
                                          <p:sndTgt r:embed="rId4" name="cashreg.wav"/>
                                        </p:tgtEl>
                                      </p:cMediaNode>
                                    </p:audio>
                                  </p:sub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down)">
                                      <p:cBhvr>
                                        <p:cTn id="129" dur="580">
                                          <p:stCondLst>
                                            <p:cond delay="0"/>
                                          </p:stCondLst>
                                        </p:cTn>
                                        <p:tgtEl>
                                          <p:spTgt spid="24"/>
                                        </p:tgtEl>
                                      </p:cBhvr>
                                    </p:animEffect>
                                    <p:anim calcmode="lin" valueType="num">
                                      <p:cBhvr>
                                        <p:cTn id="13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5" dur="26">
                                          <p:stCondLst>
                                            <p:cond delay="650"/>
                                          </p:stCondLst>
                                        </p:cTn>
                                        <p:tgtEl>
                                          <p:spTgt spid="24"/>
                                        </p:tgtEl>
                                      </p:cBhvr>
                                      <p:to x="100000" y="60000"/>
                                    </p:animScale>
                                    <p:animScale>
                                      <p:cBhvr>
                                        <p:cTn id="136" dur="166" decel="50000">
                                          <p:stCondLst>
                                            <p:cond delay="676"/>
                                          </p:stCondLst>
                                        </p:cTn>
                                        <p:tgtEl>
                                          <p:spTgt spid="24"/>
                                        </p:tgtEl>
                                      </p:cBhvr>
                                      <p:to x="100000" y="100000"/>
                                    </p:animScale>
                                    <p:animScale>
                                      <p:cBhvr>
                                        <p:cTn id="137" dur="26">
                                          <p:stCondLst>
                                            <p:cond delay="1312"/>
                                          </p:stCondLst>
                                        </p:cTn>
                                        <p:tgtEl>
                                          <p:spTgt spid="24"/>
                                        </p:tgtEl>
                                      </p:cBhvr>
                                      <p:to x="100000" y="80000"/>
                                    </p:animScale>
                                    <p:animScale>
                                      <p:cBhvr>
                                        <p:cTn id="138" dur="166" decel="50000">
                                          <p:stCondLst>
                                            <p:cond delay="1338"/>
                                          </p:stCondLst>
                                        </p:cTn>
                                        <p:tgtEl>
                                          <p:spTgt spid="24"/>
                                        </p:tgtEl>
                                      </p:cBhvr>
                                      <p:to x="100000" y="100000"/>
                                    </p:animScale>
                                    <p:animScale>
                                      <p:cBhvr>
                                        <p:cTn id="139" dur="26">
                                          <p:stCondLst>
                                            <p:cond delay="1642"/>
                                          </p:stCondLst>
                                        </p:cTn>
                                        <p:tgtEl>
                                          <p:spTgt spid="24"/>
                                        </p:tgtEl>
                                      </p:cBhvr>
                                      <p:to x="100000" y="90000"/>
                                    </p:animScale>
                                    <p:animScale>
                                      <p:cBhvr>
                                        <p:cTn id="140" dur="166" decel="50000">
                                          <p:stCondLst>
                                            <p:cond delay="1668"/>
                                          </p:stCondLst>
                                        </p:cTn>
                                        <p:tgtEl>
                                          <p:spTgt spid="24"/>
                                        </p:tgtEl>
                                      </p:cBhvr>
                                      <p:to x="100000" y="100000"/>
                                    </p:animScale>
                                    <p:animScale>
                                      <p:cBhvr>
                                        <p:cTn id="141" dur="26">
                                          <p:stCondLst>
                                            <p:cond delay="1808"/>
                                          </p:stCondLst>
                                        </p:cTn>
                                        <p:tgtEl>
                                          <p:spTgt spid="24"/>
                                        </p:tgtEl>
                                      </p:cBhvr>
                                      <p:to x="100000" y="95000"/>
                                    </p:animScale>
                                    <p:animScale>
                                      <p:cBhvr>
                                        <p:cTn id="142" dur="166" decel="50000">
                                          <p:stCondLst>
                                            <p:cond delay="1834"/>
                                          </p:stCondLst>
                                        </p:cTn>
                                        <p:tgtEl>
                                          <p:spTgt spid="24"/>
                                        </p:tgtEl>
                                      </p:cBhvr>
                                      <p:to x="100000" y="100000"/>
                                    </p:animScale>
                                  </p:childTnLst>
                                  <p:subTnLst>
                                    <p:audio>
                                      <p:cMediaNode>
                                        <p:cTn display="0" masterRel="sameClick">
                                          <p:stCondLst>
                                            <p:cond evt="begin" delay="0">
                                              <p:tn val="127"/>
                                            </p:cond>
                                          </p:stCondLst>
                                          <p:endCondLst>
                                            <p:cond evt="onStopAudio" delay="0">
                                              <p:tgtEl>
                                                <p:sldTgt/>
                                              </p:tgtEl>
                                            </p:cond>
                                          </p:endCondLst>
                                        </p:cTn>
                                        <p:tgtEl>
                                          <p:sndTgt r:embed="rId4" name="cashreg.wav"/>
                                        </p:tgtEl>
                                      </p:cMediaNode>
                                    </p:audio>
                                  </p:sub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wipe(down)">
                                      <p:cBhvr>
                                        <p:cTn id="147" dur="580">
                                          <p:stCondLst>
                                            <p:cond delay="0"/>
                                          </p:stCondLst>
                                        </p:cTn>
                                        <p:tgtEl>
                                          <p:spTgt spid="23"/>
                                        </p:tgtEl>
                                      </p:cBhvr>
                                    </p:animEffect>
                                    <p:anim calcmode="lin" valueType="num">
                                      <p:cBhvr>
                                        <p:cTn id="14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53" dur="26">
                                          <p:stCondLst>
                                            <p:cond delay="650"/>
                                          </p:stCondLst>
                                        </p:cTn>
                                        <p:tgtEl>
                                          <p:spTgt spid="23"/>
                                        </p:tgtEl>
                                      </p:cBhvr>
                                      <p:to x="100000" y="60000"/>
                                    </p:animScale>
                                    <p:animScale>
                                      <p:cBhvr>
                                        <p:cTn id="154" dur="166" decel="50000">
                                          <p:stCondLst>
                                            <p:cond delay="676"/>
                                          </p:stCondLst>
                                        </p:cTn>
                                        <p:tgtEl>
                                          <p:spTgt spid="23"/>
                                        </p:tgtEl>
                                      </p:cBhvr>
                                      <p:to x="100000" y="100000"/>
                                    </p:animScale>
                                    <p:animScale>
                                      <p:cBhvr>
                                        <p:cTn id="155" dur="26">
                                          <p:stCondLst>
                                            <p:cond delay="1312"/>
                                          </p:stCondLst>
                                        </p:cTn>
                                        <p:tgtEl>
                                          <p:spTgt spid="23"/>
                                        </p:tgtEl>
                                      </p:cBhvr>
                                      <p:to x="100000" y="80000"/>
                                    </p:animScale>
                                    <p:animScale>
                                      <p:cBhvr>
                                        <p:cTn id="156" dur="166" decel="50000">
                                          <p:stCondLst>
                                            <p:cond delay="1338"/>
                                          </p:stCondLst>
                                        </p:cTn>
                                        <p:tgtEl>
                                          <p:spTgt spid="23"/>
                                        </p:tgtEl>
                                      </p:cBhvr>
                                      <p:to x="100000" y="100000"/>
                                    </p:animScale>
                                    <p:animScale>
                                      <p:cBhvr>
                                        <p:cTn id="157" dur="26">
                                          <p:stCondLst>
                                            <p:cond delay="1642"/>
                                          </p:stCondLst>
                                        </p:cTn>
                                        <p:tgtEl>
                                          <p:spTgt spid="23"/>
                                        </p:tgtEl>
                                      </p:cBhvr>
                                      <p:to x="100000" y="90000"/>
                                    </p:animScale>
                                    <p:animScale>
                                      <p:cBhvr>
                                        <p:cTn id="158" dur="166" decel="50000">
                                          <p:stCondLst>
                                            <p:cond delay="1668"/>
                                          </p:stCondLst>
                                        </p:cTn>
                                        <p:tgtEl>
                                          <p:spTgt spid="23"/>
                                        </p:tgtEl>
                                      </p:cBhvr>
                                      <p:to x="100000" y="100000"/>
                                    </p:animScale>
                                    <p:animScale>
                                      <p:cBhvr>
                                        <p:cTn id="159" dur="26">
                                          <p:stCondLst>
                                            <p:cond delay="1808"/>
                                          </p:stCondLst>
                                        </p:cTn>
                                        <p:tgtEl>
                                          <p:spTgt spid="23"/>
                                        </p:tgtEl>
                                      </p:cBhvr>
                                      <p:to x="100000" y="95000"/>
                                    </p:animScale>
                                    <p:animScale>
                                      <p:cBhvr>
                                        <p:cTn id="160" dur="166" decel="50000">
                                          <p:stCondLst>
                                            <p:cond delay="1834"/>
                                          </p:stCondLst>
                                        </p:cTn>
                                        <p:tgtEl>
                                          <p:spTgt spid="23"/>
                                        </p:tgtEl>
                                      </p:cBhvr>
                                      <p:to x="100000" y="100000"/>
                                    </p:animScale>
                                  </p:childTnLst>
                                  <p:subTnLst>
                                    <p:audio>
                                      <p:cMediaNode>
                                        <p:cTn display="0" masterRel="sameClick">
                                          <p:stCondLst>
                                            <p:cond evt="begin" delay="0">
                                              <p:tn val="145"/>
                                            </p:cond>
                                          </p:stCondLst>
                                          <p:endCondLst>
                                            <p:cond evt="onStopAudio" delay="0">
                                              <p:tgtEl>
                                                <p:sldTgt/>
                                              </p:tgtEl>
                                            </p:cond>
                                          </p:endCondLst>
                                        </p:cTn>
                                        <p:tgtEl>
                                          <p:sndTgt r:embed="rId4" name="cashreg.wav"/>
                                        </p:tgtEl>
                                      </p:cMediaNode>
                                    </p:audio>
                                  </p:sub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wipe(down)">
                                      <p:cBhvr>
                                        <p:cTn id="165" dur="580">
                                          <p:stCondLst>
                                            <p:cond delay="0"/>
                                          </p:stCondLst>
                                        </p:cTn>
                                        <p:tgtEl>
                                          <p:spTgt spid="19"/>
                                        </p:tgtEl>
                                      </p:cBhvr>
                                    </p:animEffect>
                                    <p:anim calcmode="lin" valueType="num">
                                      <p:cBhvr>
                                        <p:cTn id="16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71" dur="26">
                                          <p:stCondLst>
                                            <p:cond delay="650"/>
                                          </p:stCondLst>
                                        </p:cTn>
                                        <p:tgtEl>
                                          <p:spTgt spid="19"/>
                                        </p:tgtEl>
                                      </p:cBhvr>
                                      <p:to x="100000" y="60000"/>
                                    </p:animScale>
                                    <p:animScale>
                                      <p:cBhvr>
                                        <p:cTn id="172" dur="166" decel="50000">
                                          <p:stCondLst>
                                            <p:cond delay="676"/>
                                          </p:stCondLst>
                                        </p:cTn>
                                        <p:tgtEl>
                                          <p:spTgt spid="19"/>
                                        </p:tgtEl>
                                      </p:cBhvr>
                                      <p:to x="100000" y="100000"/>
                                    </p:animScale>
                                    <p:animScale>
                                      <p:cBhvr>
                                        <p:cTn id="173" dur="26">
                                          <p:stCondLst>
                                            <p:cond delay="1312"/>
                                          </p:stCondLst>
                                        </p:cTn>
                                        <p:tgtEl>
                                          <p:spTgt spid="19"/>
                                        </p:tgtEl>
                                      </p:cBhvr>
                                      <p:to x="100000" y="80000"/>
                                    </p:animScale>
                                    <p:animScale>
                                      <p:cBhvr>
                                        <p:cTn id="174" dur="166" decel="50000">
                                          <p:stCondLst>
                                            <p:cond delay="1338"/>
                                          </p:stCondLst>
                                        </p:cTn>
                                        <p:tgtEl>
                                          <p:spTgt spid="19"/>
                                        </p:tgtEl>
                                      </p:cBhvr>
                                      <p:to x="100000" y="100000"/>
                                    </p:animScale>
                                    <p:animScale>
                                      <p:cBhvr>
                                        <p:cTn id="175" dur="26">
                                          <p:stCondLst>
                                            <p:cond delay="1642"/>
                                          </p:stCondLst>
                                        </p:cTn>
                                        <p:tgtEl>
                                          <p:spTgt spid="19"/>
                                        </p:tgtEl>
                                      </p:cBhvr>
                                      <p:to x="100000" y="90000"/>
                                    </p:animScale>
                                    <p:animScale>
                                      <p:cBhvr>
                                        <p:cTn id="176" dur="166" decel="50000">
                                          <p:stCondLst>
                                            <p:cond delay="1668"/>
                                          </p:stCondLst>
                                        </p:cTn>
                                        <p:tgtEl>
                                          <p:spTgt spid="19"/>
                                        </p:tgtEl>
                                      </p:cBhvr>
                                      <p:to x="100000" y="100000"/>
                                    </p:animScale>
                                    <p:animScale>
                                      <p:cBhvr>
                                        <p:cTn id="177" dur="26">
                                          <p:stCondLst>
                                            <p:cond delay="1808"/>
                                          </p:stCondLst>
                                        </p:cTn>
                                        <p:tgtEl>
                                          <p:spTgt spid="19"/>
                                        </p:tgtEl>
                                      </p:cBhvr>
                                      <p:to x="100000" y="95000"/>
                                    </p:animScale>
                                    <p:animScale>
                                      <p:cBhvr>
                                        <p:cTn id="178" dur="166" decel="50000">
                                          <p:stCondLst>
                                            <p:cond delay="1834"/>
                                          </p:stCondLst>
                                        </p:cTn>
                                        <p:tgtEl>
                                          <p:spTgt spid="19"/>
                                        </p:tgtEl>
                                      </p:cBhvr>
                                      <p:to x="100000" y="100000"/>
                                    </p:animScale>
                                  </p:childTnLst>
                                  <p:subTnLst>
                                    <p:audio>
                                      <p:cMediaNode>
                                        <p:cTn display="0" masterRel="sameClick">
                                          <p:stCondLst>
                                            <p:cond evt="begin" delay="0">
                                              <p:tn val="163"/>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2" grpId="0"/>
      <p:bldP spid="23" grpId="0"/>
      <p:bldP spid="13" grpId="0"/>
      <p:bldP spid="20"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24" name="Bevel 23"/>
          <p:cNvSpPr/>
          <p:nvPr/>
        </p:nvSpPr>
        <p:spPr>
          <a:xfrm>
            <a:off x="5291759" y="2102322"/>
            <a:ext cx="3637936" cy="647777"/>
          </a:xfrm>
          <a:prstGeom prst="bevel">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smtClean="0">
                <a:solidFill>
                  <a:schemeClr val="tx1"/>
                </a:solidFill>
              </a:rPr>
              <a:t>أهداف التحليل المالي</a:t>
            </a:r>
            <a:endParaRPr lang="en-US" sz="3200" b="1" dirty="0">
              <a:solidFill>
                <a:schemeClr val="tx1"/>
              </a:solidFill>
            </a:endParaRPr>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391613" y="103092"/>
            <a:ext cx="5076825" cy="885825"/>
          </a:xfrm>
          <a:prstGeom prst="rect">
            <a:avLst/>
          </a:prstGeom>
        </p:spPr>
      </p:pic>
      <p:sp>
        <p:nvSpPr>
          <p:cNvPr id="28" name="Rectangle 27"/>
          <p:cNvSpPr/>
          <p:nvPr/>
        </p:nvSpPr>
        <p:spPr>
          <a:xfrm>
            <a:off x="636653" y="1331252"/>
            <a:ext cx="7870693" cy="707886"/>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التحليل المالي عبارة عن عملية منظمة تعالج  البيانات المالية المدرجة في القوائم المالية للبنك، للحصول على مؤشرات مالية تستعمل في تخاذ القرارات وتقييم أداء البنك.</a:t>
            </a:r>
            <a:endParaRPr lang="ar-BH" sz="2000" b="1" dirty="0">
              <a:latin typeface="Sakkal Majalla" panose="02000000000000000000" pitchFamily="2" charset="-78"/>
              <a:cs typeface="Sakkal Majalla" panose="02000000000000000000" pitchFamily="2" charset="-78"/>
            </a:endParaRPr>
          </a:p>
        </p:txBody>
      </p:sp>
      <p:sp>
        <p:nvSpPr>
          <p:cNvPr id="29" name="Rectangle 28"/>
          <p:cNvSpPr/>
          <p:nvPr/>
        </p:nvSpPr>
        <p:spPr>
          <a:xfrm>
            <a:off x="4281065" y="2786312"/>
            <a:ext cx="3661580" cy="400110"/>
          </a:xfrm>
          <a:prstGeom prst="rect">
            <a:avLst/>
          </a:prstGeom>
        </p:spPr>
        <p:txBody>
          <a:bodyPr wrap="none">
            <a:spAutoFit/>
          </a:bodyPr>
          <a:lstStyle/>
          <a:p>
            <a:pPr marL="342900" lvl="0" indent="-342900" algn="just" rtl="1">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بيان </a:t>
            </a:r>
            <a:r>
              <a:rPr lang="ar-BH" sz="2000" b="1" dirty="0">
                <a:latin typeface="Sakkal Majalla" panose="02000000000000000000" pitchFamily="2" charset="-78"/>
                <a:cs typeface="Sakkal Majalla" panose="02000000000000000000" pitchFamily="2" charset="-78"/>
              </a:rPr>
              <a:t>إظهار حقيقة الوضع المالي </a:t>
            </a:r>
            <a:r>
              <a:rPr lang="ar-BH" sz="2000" b="1" dirty="0" smtClean="0">
                <a:latin typeface="Sakkal Majalla" panose="02000000000000000000" pitchFamily="2" charset="-78"/>
                <a:cs typeface="Sakkal Majalla" panose="02000000000000000000" pitchFamily="2" charset="-78"/>
              </a:rPr>
              <a:t>للبنك.</a:t>
            </a:r>
            <a:endParaRPr lang="en-US" sz="2000" b="1" dirty="0">
              <a:latin typeface="Sakkal Majalla" panose="02000000000000000000" pitchFamily="2" charset="-78"/>
              <a:cs typeface="Sakkal Majalla" panose="02000000000000000000" pitchFamily="2" charset="-78"/>
            </a:endParaRPr>
          </a:p>
        </p:txBody>
      </p:sp>
      <p:sp>
        <p:nvSpPr>
          <p:cNvPr id="30" name="Rectangle 29"/>
          <p:cNvSpPr/>
          <p:nvPr/>
        </p:nvSpPr>
        <p:spPr>
          <a:xfrm>
            <a:off x="2839004" y="3226729"/>
            <a:ext cx="4905510" cy="400110"/>
          </a:xfrm>
          <a:prstGeom prst="rect">
            <a:avLst/>
          </a:prstGeom>
        </p:spPr>
        <p:txBody>
          <a:bodyPr wrap="none">
            <a:spAutoFit/>
          </a:bodyPr>
          <a:lstStyle/>
          <a:p>
            <a:pPr marL="342900" lvl="0" indent="-342900" algn="l" rtl="1">
              <a:buClr>
                <a:srgbClr val="C0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بيان </a:t>
            </a:r>
            <a:r>
              <a:rPr lang="ar-BH" sz="2000" b="1" dirty="0">
                <a:latin typeface="Sakkal Majalla" panose="02000000000000000000" pitchFamily="2" charset="-78"/>
                <a:cs typeface="Sakkal Majalla" panose="02000000000000000000" pitchFamily="2" charset="-78"/>
              </a:rPr>
              <a:t>قدرة البنك على تقديم خدمات الديون والاقتراض.</a:t>
            </a:r>
            <a:endParaRPr lang="en-US" sz="2000" b="1" dirty="0">
              <a:latin typeface="Sakkal Majalla" panose="02000000000000000000" pitchFamily="2" charset="-78"/>
              <a:cs typeface="Sakkal Majalla" panose="02000000000000000000" pitchFamily="2" charset="-78"/>
            </a:endParaRPr>
          </a:p>
        </p:txBody>
      </p:sp>
      <p:sp>
        <p:nvSpPr>
          <p:cNvPr id="31" name="Rectangle 30"/>
          <p:cNvSpPr/>
          <p:nvPr/>
        </p:nvSpPr>
        <p:spPr>
          <a:xfrm>
            <a:off x="4137371" y="3677907"/>
            <a:ext cx="3353803" cy="400110"/>
          </a:xfrm>
          <a:prstGeom prst="rect">
            <a:avLst/>
          </a:prstGeom>
        </p:spPr>
        <p:txBody>
          <a:bodyPr wrap="none">
            <a:spAutoFit/>
          </a:bodyPr>
          <a:lstStyle/>
          <a:p>
            <a:pPr marL="342900" indent="-342900" rtl="1">
              <a:buClr>
                <a:srgbClr val="C0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تقييم </a:t>
            </a:r>
            <a:r>
              <a:rPr lang="ar-BH" sz="2000" b="1" dirty="0">
                <a:latin typeface="Sakkal Majalla" panose="02000000000000000000" pitchFamily="2" charset="-78"/>
                <a:cs typeface="Sakkal Majalla" panose="02000000000000000000" pitchFamily="2" charset="-78"/>
              </a:rPr>
              <a:t>السياسات المالية </a:t>
            </a:r>
            <a:r>
              <a:rPr lang="ar-BH" sz="2000" b="1" dirty="0" smtClean="0">
                <a:latin typeface="Sakkal Majalla" panose="02000000000000000000" pitchFamily="2" charset="-78"/>
                <a:cs typeface="Sakkal Majalla" panose="02000000000000000000" pitchFamily="2" charset="-78"/>
              </a:rPr>
              <a:t>والتشغيلية</a:t>
            </a:r>
            <a:r>
              <a:rPr lang="ar-BH" sz="2000" b="1" dirty="0">
                <a:latin typeface="Sakkal Majalla" panose="02000000000000000000" pitchFamily="2" charset="-78"/>
                <a:cs typeface="Sakkal Majalla" panose="02000000000000000000" pitchFamily="2" charset="-78"/>
              </a:rPr>
              <a:t>.</a:t>
            </a:r>
            <a:endParaRPr lang="en-US" sz="2000" b="1" dirty="0">
              <a:latin typeface="Sakkal Majalla" panose="02000000000000000000" pitchFamily="2" charset="-78"/>
              <a:cs typeface="Sakkal Majalla" panose="02000000000000000000" pitchFamily="2" charset="-78"/>
            </a:endParaRPr>
          </a:p>
        </p:txBody>
      </p:sp>
      <p:sp>
        <p:nvSpPr>
          <p:cNvPr id="32" name="Rectangle 31"/>
          <p:cNvSpPr/>
          <p:nvPr/>
        </p:nvSpPr>
        <p:spPr>
          <a:xfrm>
            <a:off x="3918775" y="4125565"/>
            <a:ext cx="3371436" cy="400110"/>
          </a:xfrm>
          <a:prstGeom prst="rect">
            <a:avLst/>
          </a:prstGeom>
        </p:spPr>
        <p:txBody>
          <a:bodyPr wrap="none">
            <a:spAutoFit/>
          </a:bodyPr>
          <a:lstStyle/>
          <a:p>
            <a:pPr marL="342900" lvl="0" indent="-342900" rtl="1">
              <a:buClr>
                <a:srgbClr val="C0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الحكم </a:t>
            </a:r>
            <a:r>
              <a:rPr lang="ar-BH" sz="2000" b="1" dirty="0">
                <a:latin typeface="Sakkal Majalla" panose="02000000000000000000" pitchFamily="2" charset="-78"/>
                <a:cs typeface="Sakkal Majalla" panose="02000000000000000000" pitchFamily="2" charset="-78"/>
              </a:rPr>
              <a:t>على كفاءة الإدارة </a:t>
            </a:r>
            <a:r>
              <a:rPr lang="ar-BH" sz="2000" b="1" dirty="0" smtClean="0">
                <a:latin typeface="Sakkal Majalla" panose="02000000000000000000" pitchFamily="2" charset="-78"/>
                <a:cs typeface="Sakkal Majalla" panose="02000000000000000000" pitchFamily="2" charset="-78"/>
              </a:rPr>
              <a:t>التنفيذية.</a:t>
            </a:r>
            <a:endParaRPr lang="en-US" sz="2000" b="1" dirty="0">
              <a:latin typeface="Sakkal Majalla" panose="02000000000000000000" pitchFamily="2" charset="-78"/>
              <a:cs typeface="Sakkal Majalla" panose="02000000000000000000" pitchFamily="2" charset="-78"/>
            </a:endParaRPr>
          </a:p>
        </p:txBody>
      </p:sp>
      <p:sp>
        <p:nvSpPr>
          <p:cNvPr id="33" name="Rectangle 32"/>
          <p:cNvSpPr/>
          <p:nvPr/>
        </p:nvSpPr>
        <p:spPr>
          <a:xfrm>
            <a:off x="3635696" y="4530636"/>
            <a:ext cx="3312125" cy="400110"/>
          </a:xfrm>
          <a:prstGeom prst="rect">
            <a:avLst/>
          </a:prstGeom>
        </p:spPr>
        <p:txBody>
          <a:bodyPr wrap="none">
            <a:spAutoFit/>
          </a:bodyPr>
          <a:lstStyle/>
          <a:p>
            <a:pPr marL="342900" lvl="0" indent="-342900" rtl="1">
              <a:buClr>
                <a:srgbClr val="C0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قدرة البنك على شراء </a:t>
            </a:r>
            <a:r>
              <a:rPr lang="ar-BH" sz="2000" b="1" dirty="0">
                <a:latin typeface="Sakkal Majalla" panose="02000000000000000000" pitchFamily="2" charset="-78"/>
                <a:cs typeface="Sakkal Majalla" panose="02000000000000000000" pitchFamily="2" charset="-78"/>
              </a:rPr>
              <a:t>أسهم </a:t>
            </a:r>
            <a:r>
              <a:rPr lang="ar-BH" sz="2000" b="1" dirty="0" smtClean="0">
                <a:latin typeface="Sakkal Majalla" panose="02000000000000000000" pitchFamily="2" charset="-78"/>
                <a:cs typeface="Sakkal Majalla" panose="02000000000000000000" pitchFamily="2" charset="-78"/>
              </a:rPr>
              <a:t>البنك.</a:t>
            </a:r>
            <a:endParaRPr lang="en-US" sz="2000" b="1" dirty="0">
              <a:latin typeface="Sakkal Majalla" panose="02000000000000000000" pitchFamily="2" charset="-78"/>
              <a:cs typeface="Sakkal Majalla" panose="02000000000000000000" pitchFamily="2" charset="-78"/>
            </a:endParaRPr>
          </a:p>
        </p:txBody>
      </p:sp>
      <p:sp>
        <p:nvSpPr>
          <p:cNvPr id="34" name="Rectangle 33"/>
          <p:cNvSpPr/>
          <p:nvPr/>
        </p:nvSpPr>
        <p:spPr>
          <a:xfrm>
            <a:off x="2839004" y="4949027"/>
            <a:ext cx="3778599" cy="400110"/>
          </a:xfrm>
          <a:prstGeom prst="rect">
            <a:avLst/>
          </a:prstGeom>
        </p:spPr>
        <p:txBody>
          <a:bodyPr wrap="none">
            <a:spAutoFit/>
          </a:bodyPr>
          <a:lstStyle/>
          <a:p>
            <a:pPr marL="342900" indent="-342900" rtl="1">
              <a:buClr>
                <a:srgbClr val="C0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كشف </a:t>
            </a:r>
            <a:r>
              <a:rPr lang="ar-BH" sz="2000" b="1" dirty="0">
                <a:latin typeface="Sakkal Majalla" panose="02000000000000000000" pitchFamily="2" charset="-78"/>
                <a:cs typeface="Sakkal Majalla" panose="02000000000000000000" pitchFamily="2" charset="-78"/>
              </a:rPr>
              <a:t>الاتجاهات التي يتخذها أداء البنك</a:t>
            </a:r>
            <a:r>
              <a:rPr lang="ar-BH" sz="2000" b="1" dirty="0" smtClean="0">
                <a:latin typeface="Sakkal Majalla" panose="02000000000000000000" pitchFamily="2" charset="-78"/>
                <a:cs typeface="Sakkal Majalla" panose="02000000000000000000" pitchFamily="2" charset="-78"/>
              </a:rPr>
              <a:t>.</a:t>
            </a:r>
            <a:endParaRPr lang="en-US" sz="2000" b="1" dirty="0">
              <a:latin typeface="Sakkal Majalla" panose="02000000000000000000" pitchFamily="2" charset="-78"/>
              <a:cs typeface="Sakkal Majalla" panose="02000000000000000000" pitchFamily="2" charset="-78"/>
            </a:endParaRPr>
          </a:p>
        </p:txBody>
      </p:sp>
      <p:sp>
        <p:nvSpPr>
          <p:cNvPr id="35" name="Rectangle 34"/>
          <p:cNvSpPr/>
          <p:nvPr/>
        </p:nvSpPr>
        <p:spPr>
          <a:xfrm>
            <a:off x="1816062" y="5347441"/>
            <a:ext cx="4642618" cy="400110"/>
          </a:xfrm>
          <a:prstGeom prst="rect">
            <a:avLst/>
          </a:prstGeom>
        </p:spPr>
        <p:txBody>
          <a:bodyPr wrap="none">
            <a:spAutoFit/>
          </a:bodyPr>
          <a:lstStyle/>
          <a:p>
            <a:pPr marL="342900" lvl="0" indent="-342900" rtl="1">
              <a:buClr>
                <a:srgbClr val="C0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الاستفادة </a:t>
            </a:r>
            <a:r>
              <a:rPr lang="ar-BH" sz="2000" b="1" dirty="0">
                <a:latin typeface="Sakkal Majalla" panose="02000000000000000000" pitchFamily="2" charset="-78"/>
                <a:cs typeface="Sakkal Majalla" panose="02000000000000000000" pitchFamily="2" charset="-78"/>
              </a:rPr>
              <a:t>من المعلومات الخاصة بالرقابة والتقويم</a:t>
            </a:r>
            <a:r>
              <a:rPr lang="ar-BH" sz="2000" b="1" dirty="0" smtClean="0">
                <a:latin typeface="Sakkal Majalla" panose="02000000000000000000" pitchFamily="2" charset="-78"/>
                <a:cs typeface="Sakkal Majalla" panose="02000000000000000000" pitchFamily="2" charset="-78"/>
              </a:rPr>
              <a:t>.</a:t>
            </a:r>
            <a:endParaRPr lang="en-US" sz="2000" b="1" dirty="0">
              <a:latin typeface="Sakkal Majalla" panose="02000000000000000000" pitchFamily="2" charset="-78"/>
              <a:cs typeface="Sakkal Majalla" panose="02000000000000000000" pitchFamily="2" charset="-78"/>
            </a:endParaRPr>
          </a:p>
        </p:txBody>
      </p:sp>
      <p:sp>
        <p:nvSpPr>
          <p:cNvPr id="36" name="Rectangle 35"/>
          <p:cNvSpPr/>
          <p:nvPr/>
        </p:nvSpPr>
        <p:spPr>
          <a:xfrm>
            <a:off x="1919178" y="5758404"/>
            <a:ext cx="5053781" cy="400110"/>
          </a:xfrm>
          <a:prstGeom prst="rect">
            <a:avLst/>
          </a:prstGeom>
        </p:spPr>
        <p:txBody>
          <a:bodyPr wrap="square">
            <a:spAutoFit/>
          </a:bodyPr>
          <a:lstStyle/>
          <a:p>
            <a:pPr marL="800100" lvl="1" indent="-342900" rtl="1">
              <a:buClr>
                <a:srgbClr val="C0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معرفة </a:t>
            </a:r>
            <a:r>
              <a:rPr lang="ar-BH" sz="2000" b="1" dirty="0">
                <a:latin typeface="Sakkal Majalla" panose="02000000000000000000" pitchFamily="2" charset="-78"/>
                <a:cs typeface="Sakkal Majalla" panose="02000000000000000000" pitchFamily="2" charset="-78"/>
              </a:rPr>
              <a:t>وضع المصرف </a:t>
            </a:r>
            <a:r>
              <a:rPr lang="ar-BH" sz="2000" b="1" dirty="0" smtClean="0">
                <a:latin typeface="Sakkal Majalla" panose="02000000000000000000" pitchFamily="2" charset="-78"/>
                <a:cs typeface="Sakkal Majalla" panose="02000000000000000000" pitchFamily="2" charset="-78"/>
              </a:rPr>
              <a:t>مقارنة </a:t>
            </a:r>
            <a:r>
              <a:rPr lang="ar-BH" sz="2000" b="1" dirty="0">
                <a:latin typeface="Sakkal Majalla" panose="02000000000000000000" pitchFamily="2" charset="-78"/>
                <a:cs typeface="Sakkal Majalla" panose="02000000000000000000" pitchFamily="2" charset="-78"/>
              </a:rPr>
              <a:t>بالبنوك </a:t>
            </a:r>
            <a:r>
              <a:rPr lang="ar-BH" sz="2000" b="1" dirty="0" smtClean="0">
                <a:latin typeface="Sakkal Majalla" panose="02000000000000000000" pitchFamily="2" charset="-78"/>
                <a:cs typeface="Sakkal Majalla" panose="02000000000000000000" pitchFamily="2" charset="-78"/>
              </a:rPr>
              <a:t>الأخرى.</a:t>
            </a:r>
            <a:endParaRPr lang="en-US" sz="2000" b="1" dirty="0">
              <a:latin typeface="Sakkal Majalla" panose="02000000000000000000" pitchFamily="2" charset="-78"/>
              <a:cs typeface="Sakkal Majalla" panose="02000000000000000000" pitchFamily="2" charset="-78"/>
            </a:endParaRPr>
          </a:p>
        </p:txBody>
      </p:sp>
      <p:sp>
        <p:nvSpPr>
          <p:cNvPr id="17" name="Rectangle 16"/>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18" name="Rectangle 17"/>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50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80">
                                          <p:stCondLst>
                                            <p:cond delay="0"/>
                                          </p:stCondLst>
                                        </p:cTn>
                                        <p:tgtEl>
                                          <p:spTgt spid="29"/>
                                        </p:tgtEl>
                                      </p:cBhvr>
                                    </p:animEffect>
                                    <p:anim calcmode="lin" valueType="num">
                                      <p:cBhvr>
                                        <p:cTn id="3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0" dur="26">
                                          <p:stCondLst>
                                            <p:cond delay="650"/>
                                          </p:stCondLst>
                                        </p:cTn>
                                        <p:tgtEl>
                                          <p:spTgt spid="29"/>
                                        </p:tgtEl>
                                      </p:cBhvr>
                                      <p:to x="100000" y="60000"/>
                                    </p:animScale>
                                    <p:animScale>
                                      <p:cBhvr>
                                        <p:cTn id="41" dur="166" decel="50000">
                                          <p:stCondLst>
                                            <p:cond delay="676"/>
                                          </p:stCondLst>
                                        </p:cTn>
                                        <p:tgtEl>
                                          <p:spTgt spid="29"/>
                                        </p:tgtEl>
                                      </p:cBhvr>
                                      <p:to x="100000" y="100000"/>
                                    </p:animScale>
                                    <p:animScale>
                                      <p:cBhvr>
                                        <p:cTn id="42" dur="26">
                                          <p:stCondLst>
                                            <p:cond delay="1312"/>
                                          </p:stCondLst>
                                        </p:cTn>
                                        <p:tgtEl>
                                          <p:spTgt spid="29"/>
                                        </p:tgtEl>
                                      </p:cBhvr>
                                      <p:to x="100000" y="80000"/>
                                    </p:animScale>
                                    <p:animScale>
                                      <p:cBhvr>
                                        <p:cTn id="43" dur="166" decel="50000">
                                          <p:stCondLst>
                                            <p:cond delay="1338"/>
                                          </p:stCondLst>
                                        </p:cTn>
                                        <p:tgtEl>
                                          <p:spTgt spid="29"/>
                                        </p:tgtEl>
                                      </p:cBhvr>
                                      <p:to x="100000" y="100000"/>
                                    </p:animScale>
                                    <p:animScale>
                                      <p:cBhvr>
                                        <p:cTn id="44" dur="26">
                                          <p:stCondLst>
                                            <p:cond delay="1642"/>
                                          </p:stCondLst>
                                        </p:cTn>
                                        <p:tgtEl>
                                          <p:spTgt spid="29"/>
                                        </p:tgtEl>
                                      </p:cBhvr>
                                      <p:to x="100000" y="90000"/>
                                    </p:animScale>
                                    <p:animScale>
                                      <p:cBhvr>
                                        <p:cTn id="45" dur="166" decel="50000">
                                          <p:stCondLst>
                                            <p:cond delay="1668"/>
                                          </p:stCondLst>
                                        </p:cTn>
                                        <p:tgtEl>
                                          <p:spTgt spid="29"/>
                                        </p:tgtEl>
                                      </p:cBhvr>
                                      <p:to x="100000" y="100000"/>
                                    </p:animScale>
                                    <p:animScale>
                                      <p:cBhvr>
                                        <p:cTn id="46" dur="26">
                                          <p:stCondLst>
                                            <p:cond delay="1808"/>
                                          </p:stCondLst>
                                        </p:cTn>
                                        <p:tgtEl>
                                          <p:spTgt spid="29"/>
                                        </p:tgtEl>
                                      </p:cBhvr>
                                      <p:to x="100000" y="95000"/>
                                    </p:animScale>
                                    <p:animScale>
                                      <p:cBhvr>
                                        <p:cTn id="47" dur="166" decel="50000">
                                          <p:stCondLst>
                                            <p:cond delay="1834"/>
                                          </p:stCondLst>
                                        </p:cTn>
                                        <p:tgtEl>
                                          <p:spTgt spid="29"/>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80">
                                          <p:stCondLst>
                                            <p:cond delay="0"/>
                                          </p:stCondLst>
                                        </p:cTn>
                                        <p:tgtEl>
                                          <p:spTgt spid="30"/>
                                        </p:tgtEl>
                                      </p:cBhvr>
                                    </p:animEffect>
                                    <p:anim calcmode="lin" valueType="num">
                                      <p:cBhvr>
                                        <p:cTn id="5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8" dur="26">
                                          <p:stCondLst>
                                            <p:cond delay="650"/>
                                          </p:stCondLst>
                                        </p:cTn>
                                        <p:tgtEl>
                                          <p:spTgt spid="30"/>
                                        </p:tgtEl>
                                      </p:cBhvr>
                                      <p:to x="100000" y="60000"/>
                                    </p:animScale>
                                    <p:animScale>
                                      <p:cBhvr>
                                        <p:cTn id="59" dur="166" decel="50000">
                                          <p:stCondLst>
                                            <p:cond delay="676"/>
                                          </p:stCondLst>
                                        </p:cTn>
                                        <p:tgtEl>
                                          <p:spTgt spid="30"/>
                                        </p:tgtEl>
                                      </p:cBhvr>
                                      <p:to x="100000" y="100000"/>
                                    </p:animScale>
                                    <p:animScale>
                                      <p:cBhvr>
                                        <p:cTn id="60" dur="26">
                                          <p:stCondLst>
                                            <p:cond delay="1312"/>
                                          </p:stCondLst>
                                        </p:cTn>
                                        <p:tgtEl>
                                          <p:spTgt spid="30"/>
                                        </p:tgtEl>
                                      </p:cBhvr>
                                      <p:to x="100000" y="80000"/>
                                    </p:animScale>
                                    <p:animScale>
                                      <p:cBhvr>
                                        <p:cTn id="61" dur="166" decel="50000">
                                          <p:stCondLst>
                                            <p:cond delay="1338"/>
                                          </p:stCondLst>
                                        </p:cTn>
                                        <p:tgtEl>
                                          <p:spTgt spid="30"/>
                                        </p:tgtEl>
                                      </p:cBhvr>
                                      <p:to x="100000" y="100000"/>
                                    </p:animScale>
                                    <p:animScale>
                                      <p:cBhvr>
                                        <p:cTn id="62" dur="26">
                                          <p:stCondLst>
                                            <p:cond delay="1642"/>
                                          </p:stCondLst>
                                        </p:cTn>
                                        <p:tgtEl>
                                          <p:spTgt spid="30"/>
                                        </p:tgtEl>
                                      </p:cBhvr>
                                      <p:to x="100000" y="90000"/>
                                    </p:animScale>
                                    <p:animScale>
                                      <p:cBhvr>
                                        <p:cTn id="63" dur="166" decel="50000">
                                          <p:stCondLst>
                                            <p:cond delay="1668"/>
                                          </p:stCondLst>
                                        </p:cTn>
                                        <p:tgtEl>
                                          <p:spTgt spid="30"/>
                                        </p:tgtEl>
                                      </p:cBhvr>
                                      <p:to x="100000" y="100000"/>
                                    </p:animScale>
                                    <p:animScale>
                                      <p:cBhvr>
                                        <p:cTn id="64" dur="26">
                                          <p:stCondLst>
                                            <p:cond delay="1808"/>
                                          </p:stCondLst>
                                        </p:cTn>
                                        <p:tgtEl>
                                          <p:spTgt spid="30"/>
                                        </p:tgtEl>
                                      </p:cBhvr>
                                      <p:to x="100000" y="95000"/>
                                    </p:animScale>
                                    <p:animScale>
                                      <p:cBhvr>
                                        <p:cTn id="65" dur="166" decel="50000">
                                          <p:stCondLst>
                                            <p:cond delay="1834"/>
                                          </p:stCondLst>
                                        </p:cTn>
                                        <p:tgtEl>
                                          <p:spTgt spid="30"/>
                                        </p:tgtEl>
                                      </p:cBhvr>
                                      <p:to x="100000" y="100000"/>
                                    </p:animScale>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80">
                                          <p:stCondLst>
                                            <p:cond delay="0"/>
                                          </p:stCondLst>
                                        </p:cTn>
                                        <p:tgtEl>
                                          <p:spTgt spid="31"/>
                                        </p:tgtEl>
                                      </p:cBhvr>
                                    </p:animEffect>
                                    <p:anim calcmode="lin" valueType="num">
                                      <p:cBhvr>
                                        <p:cTn id="71"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6" dur="26">
                                          <p:stCondLst>
                                            <p:cond delay="650"/>
                                          </p:stCondLst>
                                        </p:cTn>
                                        <p:tgtEl>
                                          <p:spTgt spid="31"/>
                                        </p:tgtEl>
                                      </p:cBhvr>
                                      <p:to x="100000" y="60000"/>
                                    </p:animScale>
                                    <p:animScale>
                                      <p:cBhvr>
                                        <p:cTn id="77" dur="166" decel="50000">
                                          <p:stCondLst>
                                            <p:cond delay="676"/>
                                          </p:stCondLst>
                                        </p:cTn>
                                        <p:tgtEl>
                                          <p:spTgt spid="31"/>
                                        </p:tgtEl>
                                      </p:cBhvr>
                                      <p:to x="100000" y="100000"/>
                                    </p:animScale>
                                    <p:animScale>
                                      <p:cBhvr>
                                        <p:cTn id="78" dur="26">
                                          <p:stCondLst>
                                            <p:cond delay="1312"/>
                                          </p:stCondLst>
                                        </p:cTn>
                                        <p:tgtEl>
                                          <p:spTgt spid="31"/>
                                        </p:tgtEl>
                                      </p:cBhvr>
                                      <p:to x="100000" y="80000"/>
                                    </p:animScale>
                                    <p:animScale>
                                      <p:cBhvr>
                                        <p:cTn id="79" dur="166" decel="50000">
                                          <p:stCondLst>
                                            <p:cond delay="1338"/>
                                          </p:stCondLst>
                                        </p:cTn>
                                        <p:tgtEl>
                                          <p:spTgt spid="31"/>
                                        </p:tgtEl>
                                      </p:cBhvr>
                                      <p:to x="100000" y="100000"/>
                                    </p:animScale>
                                    <p:animScale>
                                      <p:cBhvr>
                                        <p:cTn id="80" dur="26">
                                          <p:stCondLst>
                                            <p:cond delay="1642"/>
                                          </p:stCondLst>
                                        </p:cTn>
                                        <p:tgtEl>
                                          <p:spTgt spid="31"/>
                                        </p:tgtEl>
                                      </p:cBhvr>
                                      <p:to x="100000" y="90000"/>
                                    </p:animScale>
                                    <p:animScale>
                                      <p:cBhvr>
                                        <p:cTn id="81" dur="166" decel="50000">
                                          <p:stCondLst>
                                            <p:cond delay="1668"/>
                                          </p:stCondLst>
                                        </p:cTn>
                                        <p:tgtEl>
                                          <p:spTgt spid="31"/>
                                        </p:tgtEl>
                                      </p:cBhvr>
                                      <p:to x="100000" y="100000"/>
                                    </p:animScale>
                                    <p:animScale>
                                      <p:cBhvr>
                                        <p:cTn id="82" dur="26">
                                          <p:stCondLst>
                                            <p:cond delay="1808"/>
                                          </p:stCondLst>
                                        </p:cTn>
                                        <p:tgtEl>
                                          <p:spTgt spid="31"/>
                                        </p:tgtEl>
                                      </p:cBhvr>
                                      <p:to x="100000" y="95000"/>
                                    </p:animScale>
                                    <p:animScale>
                                      <p:cBhvr>
                                        <p:cTn id="83" dur="166" decel="50000">
                                          <p:stCondLst>
                                            <p:cond delay="1834"/>
                                          </p:stCondLst>
                                        </p:cTn>
                                        <p:tgtEl>
                                          <p:spTgt spid="31"/>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3" name="cashreg.wav"/>
                                        </p:tgtEl>
                                      </p:cMediaNode>
                                    </p:audio>
                                  </p:sub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80">
                                          <p:stCondLst>
                                            <p:cond delay="0"/>
                                          </p:stCondLst>
                                        </p:cTn>
                                        <p:tgtEl>
                                          <p:spTgt spid="32"/>
                                        </p:tgtEl>
                                      </p:cBhvr>
                                    </p:animEffect>
                                    <p:anim calcmode="lin" valueType="num">
                                      <p:cBhvr>
                                        <p:cTn id="8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94" dur="26">
                                          <p:stCondLst>
                                            <p:cond delay="650"/>
                                          </p:stCondLst>
                                        </p:cTn>
                                        <p:tgtEl>
                                          <p:spTgt spid="32"/>
                                        </p:tgtEl>
                                      </p:cBhvr>
                                      <p:to x="100000" y="60000"/>
                                    </p:animScale>
                                    <p:animScale>
                                      <p:cBhvr>
                                        <p:cTn id="95" dur="166" decel="50000">
                                          <p:stCondLst>
                                            <p:cond delay="676"/>
                                          </p:stCondLst>
                                        </p:cTn>
                                        <p:tgtEl>
                                          <p:spTgt spid="32"/>
                                        </p:tgtEl>
                                      </p:cBhvr>
                                      <p:to x="100000" y="100000"/>
                                    </p:animScale>
                                    <p:animScale>
                                      <p:cBhvr>
                                        <p:cTn id="96" dur="26">
                                          <p:stCondLst>
                                            <p:cond delay="1312"/>
                                          </p:stCondLst>
                                        </p:cTn>
                                        <p:tgtEl>
                                          <p:spTgt spid="32"/>
                                        </p:tgtEl>
                                      </p:cBhvr>
                                      <p:to x="100000" y="80000"/>
                                    </p:animScale>
                                    <p:animScale>
                                      <p:cBhvr>
                                        <p:cTn id="97" dur="166" decel="50000">
                                          <p:stCondLst>
                                            <p:cond delay="1338"/>
                                          </p:stCondLst>
                                        </p:cTn>
                                        <p:tgtEl>
                                          <p:spTgt spid="32"/>
                                        </p:tgtEl>
                                      </p:cBhvr>
                                      <p:to x="100000" y="100000"/>
                                    </p:animScale>
                                    <p:animScale>
                                      <p:cBhvr>
                                        <p:cTn id="98" dur="26">
                                          <p:stCondLst>
                                            <p:cond delay="1642"/>
                                          </p:stCondLst>
                                        </p:cTn>
                                        <p:tgtEl>
                                          <p:spTgt spid="32"/>
                                        </p:tgtEl>
                                      </p:cBhvr>
                                      <p:to x="100000" y="90000"/>
                                    </p:animScale>
                                    <p:animScale>
                                      <p:cBhvr>
                                        <p:cTn id="99" dur="166" decel="50000">
                                          <p:stCondLst>
                                            <p:cond delay="1668"/>
                                          </p:stCondLst>
                                        </p:cTn>
                                        <p:tgtEl>
                                          <p:spTgt spid="32"/>
                                        </p:tgtEl>
                                      </p:cBhvr>
                                      <p:to x="100000" y="100000"/>
                                    </p:animScale>
                                    <p:animScale>
                                      <p:cBhvr>
                                        <p:cTn id="100" dur="26">
                                          <p:stCondLst>
                                            <p:cond delay="1808"/>
                                          </p:stCondLst>
                                        </p:cTn>
                                        <p:tgtEl>
                                          <p:spTgt spid="32"/>
                                        </p:tgtEl>
                                      </p:cBhvr>
                                      <p:to x="100000" y="95000"/>
                                    </p:animScale>
                                    <p:animScale>
                                      <p:cBhvr>
                                        <p:cTn id="101" dur="166" decel="50000">
                                          <p:stCondLst>
                                            <p:cond delay="1834"/>
                                          </p:stCondLst>
                                        </p:cTn>
                                        <p:tgtEl>
                                          <p:spTgt spid="32"/>
                                        </p:tgtEl>
                                      </p:cBhvr>
                                      <p:to x="100000" y="100000"/>
                                    </p:animScale>
                                  </p:childTnLst>
                                  <p:subTnLst>
                                    <p:audio>
                                      <p:cMediaNode>
                                        <p:cTn display="0" masterRel="sameClick">
                                          <p:stCondLst>
                                            <p:cond evt="begin" delay="0">
                                              <p:tn val="86"/>
                                            </p:cond>
                                          </p:stCondLst>
                                          <p:endCondLst>
                                            <p:cond evt="onStopAudio" delay="0">
                                              <p:tgtEl>
                                                <p:sldTgt/>
                                              </p:tgtEl>
                                            </p:cond>
                                          </p:endCondLst>
                                        </p:cTn>
                                        <p:tgtEl>
                                          <p:sndTgt r:embed="rId3" name="cashreg.wav"/>
                                        </p:tgtEl>
                                      </p:cMediaNode>
                                    </p:audio>
                                  </p:sub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down)">
                                      <p:cBhvr>
                                        <p:cTn id="106" dur="580">
                                          <p:stCondLst>
                                            <p:cond delay="0"/>
                                          </p:stCondLst>
                                        </p:cTn>
                                        <p:tgtEl>
                                          <p:spTgt spid="33"/>
                                        </p:tgtEl>
                                      </p:cBhvr>
                                    </p:animEffect>
                                    <p:anim calcmode="lin" valueType="num">
                                      <p:cBhvr>
                                        <p:cTn id="10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2" dur="26">
                                          <p:stCondLst>
                                            <p:cond delay="650"/>
                                          </p:stCondLst>
                                        </p:cTn>
                                        <p:tgtEl>
                                          <p:spTgt spid="33"/>
                                        </p:tgtEl>
                                      </p:cBhvr>
                                      <p:to x="100000" y="60000"/>
                                    </p:animScale>
                                    <p:animScale>
                                      <p:cBhvr>
                                        <p:cTn id="113" dur="166" decel="50000">
                                          <p:stCondLst>
                                            <p:cond delay="676"/>
                                          </p:stCondLst>
                                        </p:cTn>
                                        <p:tgtEl>
                                          <p:spTgt spid="33"/>
                                        </p:tgtEl>
                                      </p:cBhvr>
                                      <p:to x="100000" y="100000"/>
                                    </p:animScale>
                                    <p:animScale>
                                      <p:cBhvr>
                                        <p:cTn id="114" dur="26">
                                          <p:stCondLst>
                                            <p:cond delay="1312"/>
                                          </p:stCondLst>
                                        </p:cTn>
                                        <p:tgtEl>
                                          <p:spTgt spid="33"/>
                                        </p:tgtEl>
                                      </p:cBhvr>
                                      <p:to x="100000" y="80000"/>
                                    </p:animScale>
                                    <p:animScale>
                                      <p:cBhvr>
                                        <p:cTn id="115" dur="166" decel="50000">
                                          <p:stCondLst>
                                            <p:cond delay="1338"/>
                                          </p:stCondLst>
                                        </p:cTn>
                                        <p:tgtEl>
                                          <p:spTgt spid="33"/>
                                        </p:tgtEl>
                                      </p:cBhvr>
                                      <p:to x="100000" y="100000"/>
                                    </p:animScale>
                                    <p:animScale>
                                      <p:cBhvr>
                                        <p:cTn id="116" dur="26">
                                          <p:stCondLst>
                                            <p:cond delay="1642"/>
                                          </p:stCondLst>
                                        </p:cTn>
                                        <p:tgtEl>
                                          <p:spTgt spid="33"/>
                                        </p:tgtEl>
                                      </p:cBhvr>
                                      <p:to x="100000" y="90000"/>
                                    </p:animScale>
                                    <p:animScale>
                                      <p:cBhvr>
                                        <p:cTn id="117" dur="166" decel="50000">
                                          <p:stCondLst>
                                            <p:cond delay="1668"/>
                                          </p:stCondLst>
                                        </p:cTn>
                                        <p:tgtEl>
                                          <p:spTgt spid="33"/>
                                        </p:tgtEl>
                                      </p:cBhvr>
                                      <p:to x="100000" y="100000"/>
                                    </p:animScale>
                                    <p:animScale>
                                      <p:cBhvr>
                                        <p:cTn id="118" dur="26">
                                          <p:stCondLst>
                                            <p:cond delay="1808"/>
                                          </p:stCondLst>
                                        </p:cTn>
                                        <p:tgtEl>
                                          <p:spTgt spid="33"/>
                                        </p:tgtEl>
                                      </p:cBhvr>
                                      <p:to x="100000" y="95000"/>
                                    </p:animScale>
                                    <p:animScale>
                                      <p:cBhvr>
                                        <p:cTn id="119" dur="166" decel="50000">
                                          <p:stCondLst>
                                            <p:cond delay="1834"/>
                                          </p:stCondLst>
                                        </p:cTn>
                                        <p:tgtEl>
                                          <p:spTgt spid="33"/>
                                        </p:tgtEl>
                                      </p:cBhvr>
                                      <p:to x="100000" y="100000"/>
                                    </p:animScale>
                                  </p:childTnLst>
                                  <p:subTnLst>
                                    <p:audio>
                                      <p:cMediaNode>
                                        <p:cTn display="0" masterRel="sameClick">
                                          <p:stCondLst>
                                            <p:cond evt="begin" delay="0">
                                              <p:tn val="104"/>
                                            </p:cond>
                                          </p:stCondLst>
                                          <p:endCondLst>
                                            <p:cond evt="onStopAudio" delay="0">
                                              <p:tgtEl>
                                                <p:sldTgt/>
                                              </p:tgtEl>
                                            </p:cond>
                                          </p:endCondLst>
                                        </p:cTn>
                                        <p:tgtEl>
                                          <p:sndTgt r:embed="rId3" name="cashreg.wav"/>
                                        </p:tgtEl>
                                      </p:cMediaNode>
                                    </p:audio>
                                  </p:sub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wipe(down)">
                                      <p:cBhvr>
                                        <p:cTn id="124" dur="580">
                                          <p:stCondLst>
                                            <p:cond delay="0"/>
                                          </p:stCondLst>
                                        </p:cTn>
                                        <p:tgtEl>
                                          <p:spTgt spid="34"/>
                                        </p:tgtEl>
                                      </p:cBhvr>
                                    </p:animEffect>
                                    <p:anim calcmode="lin" valueType="num">
                                      <p:cBhvr>
                                        <p:cTn id="12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0" dur="26">
                                          <p:stCondLst>
                                            <p:cond delay="650"/>
                                          </p:stCondLst>
                                        </p:cTn>
                                        <p:tgtEl>
                                          <p:spTgt spid="34"/>
                                        </p:tgtEl>
                                      </p:cBhvr>
                                      <p:to x="100000" y="60000"/>
                                    </p:animScale>
                                    <p:animScale>
                                      <p:cBhvr>
                                        <p:cTn id="131" dur="166" decel="50000">
                                          <p:stCondLst>
                                            <p:cond delay="676"/>
                                          </p:stCondLst>
                                        </p:cTn>
                                        <p:tgtEl>
                                          <p:spTgt spid="34"/>
                                        </p:tgtEl>
                                      </p:cBhvr>
                                      <p:to x="100000" y="100000"/>
                                    </p:animScale>
                                    <p:animScale>
                                      <p:cBhvr>
                                        <p:cTn id="132" dur="26">
                                          <p:stCondLst>
                                            <p:cond delay="1312"/>
                                          </p:stCondLst>
                                        </p:cTn>
                                        <p:tgtEl>
                                          <p:spTgt spid="34"/>
                                        </p:tgtEl>
                                      </p:cBhvr>
                                      <p:to x="100000" y="80000"/>
                                    </p:animScale>
                                    <p:animScale>
                                      <p:cBhvr>
                                        <p:cTn id="133" dur="166" decel="50000">
                                          <p:stCondLst>
                                            <p:cond delay="1338"/>
                                          </p:stCondLst>
                                        </p:cTn>
                                        <p:tgtEl>
                                          <p:spTgt spid="34"/>
                                        </p:tgtEl>
                                      </p:cBhvr>
                                      <p:to x="100000" y="100000"/>
                                    </p:animScale>
                                    <p:animScale>
                                      <p:cBhvr>
                                        <p:cTn id="134" dur="26">
                                          <p:stCondLst>
                                            <p:cond delay="1642"/>
                                          </p:stCondLst>
                                        </p:cTn>
                                        <p:tgtEl>
                                          <p:spTgt spid="34"/>
                                        </p:tgtEl>
                                      </p:cBhvr>
                                      <p:to x="100000" y="90000"/>
                                    </p:animScale>
                                    <p:animScale>
                                      <p:cBhvr>
                                        <p:cTn id="135" dur="166" decel="50000">
                                          <p:stCondLst>
                                            <p:cond delay="1668"/>
                                          </p:stCondLst>
                                        </p:cTn>
                                        <p:tgtEl>
                                          <p:spTgt spid="34"/>
                                        </p:tgtEl>
                                      </p:cBhvr>
                                      <p:to x="100000" y="100000"/>
                                    </p:animScale>
                                    <p:animScale>
                                      <p:cBhvr>
                                        <p:cTn id="136" dur="26">
                                          <p:stCondLst>
                                            <p:cond delay="1808"/>
                                          </p:stCondLst>
                                        </p:cTn>
                                        <p:tgtEl>
                                          <p:spTgt spid="34"/>
                                        </p:tgtEl>
                                      </p:cBhvr>
                                      <p:to x="100000" y="95000"/>
                                    </p:animScale>
                                    <p:animScale>
                                      <p:cBhvr>
                                        <p:cTn id="137" dur="166" decel="50000">
                                          <p:stCondLst>
                                            <p:cond delay="1834"/>
                                          </p:stCondLst>
                                        </p:cTn>
                                        <p:tgtEl>
                                          <p:spTgt spid="34"/>
                                        </p:tgtEl>
                                      </p:cBhvr>
                                      <p:to x="100000" y="100000"/>
                                    </p:animScale>
                                  </p:childTnLst>
                                  <p:subTnLst>
                                    <p:audio>
                                      <p:cMediaNode>
                                        <p:cTn display="0" masterRel="sameClick">
                                          <p:stCondLst>
                                            <p:cond evt="begin" delay="0">
                                              <p:tn val="122"/>
                                            </p:cond>
                                          </p:stCondLst>
                                          <p:endCondLst>
                                            <p:cond evt="onStopAudio" delay="0">
                                              <p:tgtEl>
                                                <p:sldTgt/>
                                              </p:tgtEl>
                                            </p:cond>
                                          </p:endCondLst>
                                        </p:cTn>
                                        <p:tgtEl>
                                          <p:sndTgt r:embed="rId3" name="cashreg.wav"/>
                                        </p:tgtEl>
                                      </p:cMediaNode>
                                    </p:audio>
                                  </p:sub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wipe(down)">
                                      <p:cBhvr>
                                        <p:cTn id="142" dur="580">
                                          <p:stCondLst>
                                            <p:cond delay="0"/>
                                          </p:stCondLst>
                                        </p:cTn>
                                        <p:tgtEl>
                                          <p:spTgt spid="35"/>
                                        </p:tgtEl>
                                      </p:cBhvr>
                                    </p:animEffect>
                                    <p:anim calcmode="lin" valueType="num">
                                      <p:cBhvr>
                                        <p:cTn id="14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48" dur="26">
                                          <p:stCondLst>
                                            <p:cond delay="650"/>
                                          </p:stCondLst>
                                        </p:cTn>
                                        <p:tgtEl>
                                          <p:spTgt spid="35"/>
                                        </p:tgtEl>
                                      </p:cBhvr>
                                      <p:to x="100000" y="60000"/>
                                    </p:animScale>
                                    <p:animScale>
                                      <p:cBhvr>
                                        <p:cTn id="149" dur="166" decel="50000">
                                          <p:stCondLst>
                                            <p:cond delay="676"/>
                                          </p:stCondLst>
                                        </p:cTn>
                                        <p:tgtEl>
                                          <p:spTgt spid="35"/>
                                        </p:tgtEl>
                                      </p:cBhvr>
                                      <p:to x="100000" y="100000"/>
                                    </p:animScale>
                                    <p:animScale>
                                      <p:cBhvr>
                                        <p:cTn id="150" dur="26">
                                          <p:stCondLst>
                                            <p:cond delay="1312"/>
                                          </p:stCondLst>
                                        </p:cTn>
                                        <p:tgtEl>
                                          <p:spTgt spid="35"/>
                                        </p:tgtEl>
                                      </p:cBhvr>
                                      <p:to x="100000" y="80000"/>
                                    </p:animScale>
                                    <p:animScale>
                                      <p:cBhvr>
                                        <p:cTn id="151" dur="166" decel="50000">
                                          <p:stCondLst>
                                            <p:cond delay="1338"/>
                                          </p:stCondLst>
                                        </p:cTn>
                                        <p:tgtEl>
                                          <p:spTgt spid="35"/>
                                        </p:tgtEl>
                                      </p:cBhvr>
                                      <p:to x="100000" y="100000"/>
                                    </p:animScale>
                                    <p:animScale>
                                      <p:cBhvr>
                                        <p:cTn id="152" dur="26">
                                          <p:stCondLst>
                                            <p:cond delay="1642"/>
                                          </p:stCondLst>
                                        </p:cTn>
                                        <p:tgtEl>
                                          <p:spTgt spid="35"/>
                                        </p:tgtEl>
                                      </p:cBhvr>
                                      <p:to x="100000" y="90000"/>
                                    </p:animScale>
                                    <p:animScale>
                                      <p:cBhvr>
                                        <p:cTn id="153" dur="166" decel="50000">
                                          <p:stCondLst>
                                            <p:cond delay="1668"/>
                                          </p:stCondLst>
                                        </p:cTn>
                                        <p:tgtEl>
                                          <p:spTgt spid="35"/>
                                        </p:tgtEl>
                                      </p:cBhvr>
                                      <p:to x="100000" y="100000"/>
                                    </p:animScale>
                                    <p:animScale>
                                      <p:cBhvr>
                                        <p:cTn id="154" dur="26">
                                          <p:stCondLst>
                                            <p:cond delay="1808"/>
                                          </p:stCondLst>
                                        </p:cTn>
                                        <p:tgtEl>
                                          <p:spTgt spid="35"/>
                                        </p:tgtEl>
                                      </p:cBhvr>
                                      <p:to x="100000" y="95000"/>
                                    </p:animScale>
                                    <p:animScale>
                                      <p:cBhvr>
                                        <p:cTn id="155" dur="166" decel="50000">
                                          <p:stCondLst>
                                            <p:cond delay="1834"/>
                                          </p:stCondLst>
                                        </p:cTn>
                                        <p:tgtEl>
                                          <p:spTgt spid="35"/>
                                        </p:tgtEl>
                                      </p:cBhvr>
                                      <p:to x="100000" y="100000"/>
                                    </p:animScale>
                                  </p:childTnLst>
                                  <p:subTnLst>
                                    <p:audio>
                                      <p:cMediaNode>
                                        <p:cTn display="0" masterRel="sameClick">
                                          <p:stCondLst>
                                            <p:cond evt="begin" delay="0">
                                              <p:tn val="140"/>
                                            </p:cond>
                                          </p:stCondLst>
                                          <p:endCondLst>
                                            <p:cond evt="onStopAudio" delay="0">
                                              <p:tgtEl>
                                                <p:sldTgt/>
                                              </p:tgtEl>
                                            </p:cond>
                                          </p:endCondLst>
                                        </p:cTn>
                                        <p:tgtEl>
                                          <p:sndTgt r:embed="rId3" name="cashreg.wav"/>
                                        </p:tgtEl>
                                      </p:cMediaNode>
                                    </p:audio>
                                  </p:sub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grpId="0" nodeType="clickEffect">
                                  <p:stCondLst>
                                    <p:cond delay="0"/>
                                  </p:stCondLst>
                                  <p:childTnLst>
                                    <p:set>
                                      <p:cBhvr>
                                        <p:cTn id="159" dur="1" fill="hold">
                                          <p:stCondLst>
                                            <p:cond delay="0"/>
                                          </p:stCondLst>
                                        </p:cTn>
                                        <p:tgtEl>
                                          <p:spTgt spid="36"/>
                                        </p:tgtEl>
                                        <p:attrNameLst>
                                          <p:attrName>style.visibility</p:attrName>
                                        </p:attrNameLst>
                                      </p:cBhvr>
                                      <p:to>
                                        <p:strVal val="visible"/>
                                      </p:to>
                                    </p:set>
                                    <p:animEffect transition="in" filter="wipe(down)">
                                      <p:cBhvr>
                                        <p:cTn id="160" dur="580">
                                          <p:stCondLst>
                                            <p:cond delay="0"/>
                                          </p:stCondLst>
                                        </p:cTn>
                                        <p:tgtEl>
                                          <p:spTgt spid="36"/>
                                        </p:tgtEl>
                                      </p:cBhvr>
                                    </p:animEffect>
                                    <p:anim calcmode="lin" valueType="num">
                                      <p:cBhvr>
                                        <p:cTn id="161"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66" dur="26">
                                          <p:stCondLst>
                                            <p:cond delay="650"/>
                                          </p:stCondLst>
                                        </p:cTn>
                                        <p:tgtEl>
                                          <p:spTgt spid="36"/>
                                        </p:tgtEl>
                                      </p:cBhvr>
                                      <p:to x="100000" y="60000"/>
                                    </p:animScale>
                                    <p:animScale>
                                      <p:cBhvr>
                                        <p:cTn id="167" dur="166" decel="50000">
                                          <p:stCondLst>
                                            <p:cond delay="676"/>
                                          </p:stCondLst>
                                        </p:cTn>
                                        <p:tgtEl>
                                          <p:spTgt spid="36"/>
                                        </p:tgtEl>
                                      </p:cBhvr>
                                      <p:to x="100000" y="100000"/>
                                    </p:animScale>
                                    <p:animScale>
                                      <p:cBhvr>
                                        <p:cTn id="168" dur="26">
                                          <p:stCondLst>
                                            <p:cond delay="1312"/>
                                          </p:stCondLst>
                                        </p:cTn>
                                        <p:tgtEl>
                                          <p:spTgt spid="36"/>
                                        </p:tgtEl>
                                      </p:cBhvr>
                                      <p:to x="100000" y="80000"/>
                                    </p:animScale>
                                    <p:animScale>
                                      <p:cBhvr>
                                        <p:cTn id="169" dur="166" decel="50000">
                                          <p:stCondLst>
                                            <p:cond delay="1338"/>
                                          </p:stCondLst>
                                        </p:cTn>
                                        <p:tgtEl>
                                          <p:spTgt spid="36"/>
                                        </p:tgtEl>
                                      </p:cBhvr>
                                      <p:to x="100000" y="100000"/>
                                    </p:animScale>
                                    <p:animScale>
                                      <p:cBhvr>
                                        <p:cTn id="170" dur="26">
                                          <p:stCondLst>
                                            <p:cond delay="1642"/>
                                          </p:stCondLst>
                                        </p:cTn>
                                        <p:tgtEl>
                                          <p:spTgt spid="36"/>
                                        </p:tgtEl>
                                      </p:cBhvr>
                                      <p:to x="100000" y="90000"/>
                                    </p:animScale>
                                    <p:animScale>
                                      <p:cBhvr>
                                        <p:cTn id="171" dur="166" decel="50000">
                                          <p:stCondLst>
                                            <p:cond delay="1668"/>
                                          </p:stCondLst>
                                        </p:cTn>
                                        <p:tgtEl>
                                          <p:spTgt spid="36"/>
                                        </p:tgtEl>
                                      </p:cBhvr>
                                      <p:to x="100000" y="100000"/>
                                    </p:animScale>
                                    <p:animScale>
                                      <p:cBhvr>
                                        <p:cTn id="172" dur="26">
                                          <p:stCondLst>
                                            <p:cond delay="1808"/>
                                          </p:stCondLst>
                                        </p:cTn>
                                        <p:tgtEl>
                                          <p:spTgt spid="36"/>
                                        </p:tgtEl>
                                      </p:cBhvr>
                                      <p:to x="100000" y="95000"/>
                                    </p:animScale>
                                    <p:animScale>
                                      <p:cBhvr>
                                        <p:cTn id="173" dur="166" decel="50000">
                                          <p:stCondLst>
                                            <p:cond delay="1834"/>
                                          </p:stCondLst>
                                        </p:cTn>
                                        <p:tgtEl>
                                          <p:spTgt spid="36"/>
                                        </p:tgtEl>
                                      </p:cBhvr>
                                      <p:to x="100000" y="100000"/>
                                    </p:animScale>
                                  </p:childTnLst>
                                  <p:subTnLst>
                                    <p:audio>
                                      <p:cMediaNode>
                                        <p:cTn display="0" masterRel="sameClick">
                                          <p:stCondLst>
                                            <p:cond evt="begin" delay="0">
                                              <p:tn val="158"/>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391613" y="103092"/>
            <a:ext cx="5076825" cy="885825"/>
          </a:xfrm>
          <a:prstGeom prst="rect">
            <a:avLst/>
          </a:prstGeom>
        </p:spPr>
      </p:pic>
      <p:sp>
        <p:nvSpPr>
          <p:cNvPr id="28" name="Rectangle 27"/>
          <p:cNvSpPr/>
          <p:nvPr/>
        </p:nvSpPr>
        <p:spPr>
          <a:xfrm>
            <a:off x="2480163" y="1274974"/>
            <a:ext cx="6221346" cy="58477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rPr>
              <a:t>تتحقق أهداف التحليل المالي من خلال الأمور التالية:</a:t>
            </a:r>
          </a:p>
        </p:txBody>
      </p:sp>
      <p:sp>
        <p:nvSpPr>
          <p:cNvPr id="29" name="Rectangle 28"/>
          <p:cNvSpPr/>
          <p:nvPr/>
        </p:nvSpPr>
        <p:spPr>
          <a:xfrm>
            <a:off x="553578" y="2586392"/>
            <a:ext cx="8501046" cy="369332"/>
          </a:xfrm>
          <a:prstGeom prst="rect">
            <a:avLst/>
          </a:prstGeom>
        </p:spPr>
        <p:txBody>
          <a:bodyPr wrap="non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مكونات تقسيم أصول البنك كنسبة الديون إلى الأصول، ونسبة الودائع إلى القروض، وحجم الأصول عالية السيولة .</a:t>
            </a:r>
            <a:endParaRPr lang="en-US" b="1" dirty="0">
              <a:latin typeface="Sakkal Majalla" panose="02000000000000000000" pitchFamily="2" charset="-78"/>
              <a:cs typeface="Sakkal Majalla" panose="02000000000000000000" pitchFamily="2" charset="-78"/>
            </a:endParaRPr>
          </a:p>
        </p:txBody>
      </p:sp>
      <p:sp>
        <p:nvSpPr>
          <p:cNvPr id="17" name="Rectangle 16"/>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18" name="Rectangle 17"/>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Rectangle 21"/>
          <p:cNvSpPr/>
          <p:nvPr/>
        </p:nvSpPr>
        <p:spPr>
          <a:xfrm>
            <a:off x="6662665" y="3283842"/>
            <a:ext cx="2085483" cy="38797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Wingdings" panose="05000000000000000000" pitchFamily="2" charset="2"/>
              <a:buChar char="v"/>
            </a:pPr>
            <a:r>
              <a:rPr lang="ar-BH" sz="2000" b="1" dirty="0">
                <a:solidFill>
                  <a:schemeClr val="tx1"/>
                </a:solidFill>
              </a:rPr>
              <a:t>الدورة </a:t>
            </a:r>
            <a:r>
              <a:rPr lang="ar-BH" sz="2000" b="1" dirty="0" smtClean="0">
                <a:solidFill>
                  <a:schemeClr val="tx1"/>
                </a:solidFill>
              </a:rPr>
              <a:t>التشغيلية</a:t>
            </a:r>
            <a:r>
              <a:rPr lang="ar-BH" sz="2000" b="1" dirty="0">
                <a:solidFill>
                  <a:schemeClr val="tx1"/>
                </a:solidFill>
              </a:rPr>
              <a:t>:</a:t>
            </a:r>
            <a:endParaRPr lang="en-US" sz="2000" b="1" dirty="0">
              <a:solidFill>
                <a:schemeClr val="tx1"/>
              </a:solidFill>
            </a:endParaRPr>
          </a:p>
        </p:txBody>
      </p:sp>
      <p:sp>
        <p:nvSpPr>
          <p:cNvPr id="23" name="Rectangle 22"/>
          <p:cNvSpPr/>
          <p:nvPr/>
        </p:nvSpPr>
        <p:spPr>
          <a:xfrm>
            <a:off x="1538969" y="3723387"/>
            <a:ext cx="7505581" cy="369332"/>
          </a:xfrm>
          <a:prstGeom prst="rect">
            <a:avLst/>
          </a:prstGeom>
        </p:spPr>
        <p:txBody>
          <a:bodyPr wrap="non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من خلال الحصول على الودائع من الزبائن وتقديمها كقروض والخدمات الأخرى كالبطاقات الائتمانية.</a:t>
            </a:r>
            <a:endParaRPr lang="en-US" b="1" dirty="0">
              <a:latin typeface="Sakkal Majalla" panose="02000000000000000000" pitchFamily="2" charset="-78"/>
              <a:cs typeface="Sakkal Majalla" panose="02000000000000000000" pitchFamily="2" charset="-78"/>
            </a:endParaRPr>
          </a:p>
        </p:txBody>
      </p:sp>
      <p:sp>
        <p:nvSpPr>
          <p:cNvPr id="27" name="Rectangle 26"/>
          <p:cNvSpPr/>
          <p:nvPr/>
        </p:nvSpPr>
        <p:spPr>
          <a:xfrm>
            <a:off x="6467557" y="2033219"/>
            <a:ext cx="2343911" cy="40011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Wingdings" panose="05000000000000000000" pitchFamily="2" charset="2"/>
              <a:buChar char="v"/>
            </a:pPr>
            <a:r>
              <a:rPr lang="ar-BH" sz="2000" b="1" dirty="0">
                <a:solidFill>
                  <a:schemeClr val="tx1"/>
                </a:solidFill>
              </a:rPr>
              <a:t>التركيب المالي </a:t>
            </a:r>
            <a:r>
              <a:rPr lang="ar-BH" sz="2000" b="1" dirty="0" smtClean="0">
                <a:solidFill>
                  <a:schemeClr val="tx1"/>
                </a:solidFill>
              </a:rPr>
              <a:t>للبنك:</a:t>
            </a:r>
            <a:endParaRPr lang="en-US" sz="2000" b="1" dirty="0">
              <a:solidFill>
                <a:schemeClr val="tx1"/>
              </a:solidFill>
            </a:endParaRPr>
          </a:p>
        </p:txBody>
      </p:sp>
      <p:sp>
        <p:nvSpPr>
          <p:cNvPr id="38" name="Rectangle 37"/>
          <p:cNvSpPr/>
          <p:nvPr/>
        </p:nvSpPr>
        <p:spPr>
          <a:xfrm>
            <a:off x="561822" y="4725720"/>
            <a:ext cx="7891904" cy="369332"/>
          </a:xfrm>
          <a:prstGeom prst="rect">
            <a:avLst/>
          </a:prstGeom>
        </p:spPr>
        <p:txBody>
          <a:bodyPr wrap="non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أداء البنك خلال سنوات عدة كنمو الأصول، وارتفاع مؤشرات الأرباح، وتحسن جودة الأصول وغيرها.</a:t>
            </a:r>
            <a:endParaRPr lang="en-US" b="1" dirty="0">
              <a:latin typeface="Sakkal Majalla" panose="02000000000000000000" pitchFamily="2" charset="-78"/>
              <a:cs typeface="Sakkal Majalla" panose="02000000000000000000" pitchFamily="2" charset="-78"/>
            </a:endParaRPr>
          </a:p>
        </p:txBody>
      </p:sp>
      <p:sp>
        <p:nvSpPr>
          <p:cNvPr id="39" name="Rectangle 38"/>
          <p:cNvSpPr/>
          <p:nvPr/>
        </p:nvSpPr>
        <p:spPr>
          <a:xfrm>
            <a:off x="6735191" y="5328099"/>
            <a:ext cx="2085483" cy="37268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Wingdings" panose="05000000000000000000" pitchFamily="2" charset="2"/>
              <a:buChar char="v"/>
            </a:pPr>
            <a:r>
              <a:rPr lang="ar-BH" sz="2000" b="1" dirty="0" smtClean="0">
                <a:solidFill>
                  <a:schemeClr val="tx1"/>
                </a:solidFill>
              </a:rPr>
              <a:t>المرونة:</a:t>
            </a:r>
            <a:endParaRPr lang="en-US" sz="2000" b="1" dirty="0">
              <a:solidFill>
                <a:schemeClr val="tx1"/>
              </a:solidFill>
            </a:endParaRPr>
          </a:p>
        </p:txBody>
      </p:sp>
      <p:sp>
        <p:nvSpPr>
          <p:cNvPr id="40" name="Rectangle 39"/>
          <p:cNvSpPr/>
          <p:nvPr/>
        </p:nvSpPr>
        <p:spPr>
          <a:xfrm>
            <a:off x="2005445" y="5808066"/>
            <a:ext cx="6696064" cy="369332"/>
          </a:xfrm>
          <a:prstGeom prst="rect">
            <a:avLst/>
          </a:prstGeom>
        </p:spPr>
        <p:txBody>
          <a:bodyPr wrap="non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قدرة تعامل البنك مع الأحداث المتوقعة، كالانحراف في التدفقات النقدية حسب كفاءة رأس المال.</a:t>
            </a:r>
            <a:endParaRPr lang="en-US" b="1" dirty="0">
              <a:latin typeface="Sakkal Majalla" panose="02000000000000000000" pitchFamily="2" charset="-78"/>
              <a:cs typeface="Sakkal Majalla" panose="02000000000000000000" pitchFamily="2" charset="-78"/>
            </a:endParaRPr>
          </a:p>
        </p:txBody>
      </p:sp>
      <p:sp>
        <p:nvSpPr>
          <p:cNvPr id="43" name="Rectangle 42"/>
          <p:cNvSpPr/>
          <p:nvPr/>
        </p:nvSpPr>
        <p:spPr>
          <a:xfrm>
            <a:off x="6725985" y="4344721"/>
            <a:ext cx="2085483" cy="372308"/>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Wingdings" panose="05000000000000000000" pitchFamily="2" charset="2"/>
              <a:buChar char="v"/>
            </a:pPr>
            <a:r>
              <a:rPr lang="ar-BH" sz="2000" b="1" dirty="0" smtClean="0">
                <a:solidFill>
                  <a:schemeClr val="tx1"/>
                </a:solidFill>
              </a:rPr>
              <a:t>الاتجاهات:</a:t>
            </a:r>
            <a:endParaRPr lang="en-US" sz="2000" b="1" dirty="0">
              <a:solidFill>
                <a:schemeClr val="tx1"/>
              </a:solidFill>
            </a:endParaRPr>
          </a:p>
        </p:txBody>
      </p:sp>
    </p:spTree>
    <p:extLst>
      <p:ext uri="{BB962C8B-B14F-4D97-AF65-F5344CB8AC3E}">
        <p14:creationId xmlns:p14="http://schemas.microsoft.com/office/powerpoint/2010/main" val="7027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laser.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laser.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ppt_x"/>
                                          </p:val>
                                        </p:tav>
                                        <p:tav tm="100000">
                                          <p:val>
                                            <p:strVal val="#ppt_x"/>
                                          </p:val>
                                        </p:tav>
                                      </p:tavLst>
                                    </p:anim>
                                    <p:anim calcmode="lin" valueType="num">
                                      <p:cBhvr additive="base">
                                        <p:cTn id="57"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wind.wav"/>
                                        </p:tgtEl>
                                      </p:cMediaNode>
                                    </p:audio>
                                  </p:sub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laser.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ppt_x"/>
                                          </p:val>
                                        </p:tav>
                                        <p:tav tm="100000">
                                          <p:val>
                                            <p:strVal val="#ppt_x"/>
                                          </p:val>
                                        </p:tav>
                                      </p:tavLst>
                                    </p:anim>
                                    <p:anim calcmode="lin" valueType="num">
                                      <p:cBhvr additive="base">
                                        <p:cTn id="70" dur="500" fill="hold"/>
                                        <p:tgtEl>
                                          <p:spTgt spid="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5" name="wind.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22" grpId="0" animBg="1"/>
      <p:bldP spid="23" grpId="0"/>
      <p:bldP spid="27" grpId="0" animBg="1"/>
      <p:bldP spid="38" grpId="0"/>
      <p:bldP spid="39" grpId="0" animBg="1"/>
      <p:bldP spid="40" grpId="0"/>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nual Input 19"/>
          <p:cNvSpPr/>
          <p:nvPr/>
        </p:nvSpPr>
        <p:spPr>
          <a:xfrm>
            <a:off x="6248400" y="1410892"/>
            <a:ext cx="2832099" cy="1031915"/>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ar-BH" sz="2400" b="1" dirty="0" smtClean="0">
                <a:solidFill>
                  <a:schemeClr val="bg1"/>
                </a:solidFill>
                <a:latin typeface="Sakkal Majalla" panose="02000000000000000000" pitchFamily="2" charset="-78"/>
                <a:cs typeface="Sakkal Majalla" panose="02000000000000000000" pitchFamily="2" charset="-78"/>
              </a:rPr>
              <a:t>مؤشرات الربحية</a:t>
            </a:r>
          </a:p>
          <a:p>
            <a:pPr algn="ctr" rtl="1"/>
            <a:r>
              <a:rPr lang="en-US" sz="2400" b="1" dirty="0" smtClean="0">
                <a:solidFill>
                  <a:schemeClr val="bg1"/>
                </a:solidFill>
                <a:latin typeface="Sakkal Majalla" panose="02000000000000000000" pitchFamily="2" charset="-78"/>
                <a:cs typeface="Sakkal Majalla" panose="02000000000000000000" pitchFamily="2" charset="-78"/>
              </a:rPr>
              <a:t>Profitability Ratios</a:t>
            </a: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
        <p:nvSpPr>
          <p:cNvPr id="24" name="Rectangle 23"/>
          <p:cNvSpPr/>
          <p:nvPr/>
        </p:nvSpPr>
        <p:spPr>
          <a:xfrm>
            <a:off x="-381000" y="6546970"/>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القوائم المالية للبنوك والتحليل المالي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177068" y="142824"/>
            <a:ext cx="6291370" cy="1149983"/>
          </a:xfrm>
          <a:prstGeom prst="rect">
            <a:avLst/>
          </a:prstGeom>
        </p:spPr>
      </p:pic>
      <p:sp>
        <p:nvSpPr>
          <p:cNvPr id="26" name="Rectangle 25"/>
          <p:cNvSpPr/>
          <p:nvPr/>
        </p:nvSpPr>
        <p:spPr>
          <a:xfrm>
            <a:off x="208436" y="1842831"/>
            <a:ext cx="5853677" cy="646331"/>
          </a:xfrm>
          <a:prstGeom prst="rect">
            <a:avLst/>
          </a:prstGeom>
        </p:spPr>
        <p:txBody>
          <a:bodyPr wrap="square">
            <a:spAutoFit/>
          </a:bodyPr>
          <a:lstStyle/>
          <a:p>
            <a:pPr lvl="0" algn="justLow" rtl="1">
              <a:buClr>
                <a:srgbClr val="FF0000"/>
              </a:buClr>
            </a:pPr>
            <a:r>
              <a:rPr lang="ar-BH" b="1" dirty="0" smtClean="0">
                <a:latin typeface="Sakkal Majalla" panose="02000000000000000000" pitchFamily="2" charset="-78"/>
                <a:cs typeface="Sakkal Majalla" panose="02000000000000000000" pitchFamily="2" charset="-78"/>
              </a:rPr>
              <a:t>تقيس قدرة البنك على تحقيق الأرباح للمساهمين، وتفسر الأداء المالي للبنك، ومن أهم مؤشرات الربحية :</a:t>
            </a:r>
            <a:endParaRPr lang="en-US" b="1" dirty="0">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409451" y="2541046"/>
            <a:ext cx="4543425" cy="495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7" name="Rectangle 26"/>
          <p:cNvSpPr/>
          <p:nvPr/>
        </p:nvSpPr>
        <p:spPr>
          <a:xfrm>
            <a:off x="1899971" y="3155818"/>
            <a:ext cx="4066099"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صافي الدخل( أرباح السنة) </a:t>
            </a:r>
            <a:r>
              <a:rPr lang="en-US" b="1" u="sng" dirty="0" smtClean="0">
                <a:latin typeface="Sakkal Majalla" panose="02000000000000000000" pitchFamily="2" charset="-78"/>
                <a:cs typeface="Sakkal Majalla" panose="02000000000000000000" pitchFamily="2" charset="-78"/>
              </a:rPr>
              <a:t> Net Income</a:t>
            </a:r>
            <a:endParaRPr lang="en-US" b="1" u="sng" dirty="0">
              <a:latin typeface="Sakkal Majalla" panose="02000000000000000000" pitchFamily="2" charset="-78"/>
              <a:cs typeface="Sakkal Majalla" panose="02000000000000000000" pitchFamily="2" charset="-78"/>
            </a:endParaRPr>
          </a:p>
        </p:txBody>
      </p:sp>
      <p:sp>
        <p:nvSpPr>
          <p:cNvPr id="28" name="Rectangle 27"/>
          <p:cNvSpPr/>
          <p:nvPr/>
        </p:nvSpPr>
        <p:spPr>
          <a:xfrm>
            <a:off x="1487577" y="3441325"/>
            <a:ext cx="4530420"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إجمالي الأصول(الموجودات) </a:t>
            </a:r>
            <a:r>
              <a:rPr lang="en-US" b="1" dirty="0" smtClean="0">
                <a:latin typeface="Sakkal Majalla" panose="02000000000000000000" pitchFamily="2" charset="-78"/>
                <a:cs typeface="Sakkal Majalla" panose="02000000000000000000" pitchFamily="2" charset="-78"/>
              </a:rPr>
              <a:t>Total Assets</a:t>
            </a:r>
            <a:endParaRPr lang="en-US" b="1" dirty="0">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bright="20000" contrast="-40000"/>
                    </a14:imgEffect>
                  </a14:imgLayer>
                </a14:imgProps>
              </a:ext>
            </a:extLst>
          </a:blip>
          <a:stretch>
            <a:fillRect/>
          </a:stretch>
        </p:blipFill>
        <p:spPr>
          <a:xfrm>
            <a:off x="3933021" y="4238161"/>
            <a:ext cx="5181600" cy="495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9" name="Rectangle 28"/>
          <p:cNvSpPr/>
          <p:nvPr/>
        </p:nvSpPr>
        <p:spPr>
          <a:xfrm>
            <a:off x="2285012" y="4853289"/>
            <a:ext cx="4033442" cy="369332"/>
          </a:xfrm>
          <a:prstGeom prst="rect">
            <a:avLst/>
          </a:prstGeom>
        </p:spPr>
        <p:txBody>
          <a:bodyPr wrap="square">
            <a:spAutoFit/>
          </a:bodyPr>
          <a:lstStyle/>
          <a:p>
            <a:pPr lvl="0" algn="just" rtl="1">
              <a:buClr>
                <a:srgbClr val="FF0000"/>
              </a:buClr>
            </a:pPr>
            <a:r>
              <a:rPr lang="ar-BH" b="1" u="sng" dirty="0" smtClean="0">
                <a:latin typeface="Sakkal Majalla" panose="02000000000000000000" pitchFamily="2" charset="-78"/>
                <a:cs typeface="Sakkal Majalla" panose="02000000000000000000" pitchFamily="2" charset="-78"/>
              </a:rPr>
              <a:t>صافي</a:t>
            </a:r>
            <a:r>
              <a:rPr lang="en-US" b="1" u="sng" dirty="0" smtClean="0">
                <a:latin typeface="Sakkal Majalla" panose="02000000000000000000" pitchFamily="2" charset="-78"/>
                <a:cs typeface="Sakkal Majalla" panose="02000000000000000000" pitchFamily="2" charset="-78"/>
              </a:rPr>
              <a:t> </a:t>
            </a:r>
            <a:r>
              <a:rPr lang="ar-BH" b="1" u="sng" dirty="0" smtClean="0">
                <a:latin typeface="Sakkal Majalla" panose="02000000000000000000" pitchFamily="2" charset="-78"/>
                <a:cs typeface="Sakkal Majalla" panose="02000000000000000000" pitchFamily="2" charset="-78"/>
              </a:rPr>
              <a:t> الدخل</a:t>
            </a:r>
            <a:r>
              <a:rPr lang="en-US" b="1" u="sng" dirty="0" smtClean="0">
                <a:latin typeface="Sakkal Majalla" panose="02000000000000000000" pitchFamily="2" charset="-78"/>
                <a:cs typeface="Sakkal Majalla" panose="02000000000000000000" pitchFamily="2" charset="-78"/>
              </a:rPr>
              <a:t>   </a:t>
            </a:r>
            <a:r>
              <a:rPr lang="ar-BH" b="1" u="sng" dirty="0" smtClean="0">
                <a:latin typeface="Sakkal Majalla" panose="02000000000000000000" pitchFamily="2" charset="-78"/>
                <a:cs typeface="Sakkal Majalla" panose="02000000000000000000" pitchFamily="2" charset="-78"/>
              </a:rPr>
              <a:t>( أرباح السنة)</a:t>
            </a:r>
            <a:r>
              <a:rPr lang="en-US" b="1" u="sng" dirty="0" smtClean="0">
                <a:latin typeface="Sakkal Majalla" panose="02000000000000000000" pitchFamily="2" charset="-78"/>
                <a:cs typeface="Sakkal Majalla" panose="02000000000000000000" pitchFamily="2" charset="-78"/>
              </a:rPr>
              <a:t>    </a:t>
            </a:r>
            <a:r>
              <a:rPr lang="ar-BH" b="1" u="sng" dirty="0" smtClean="0">
                <a:latin typeface="Sakkal Majalla" panose="02000000000000000000" pitchFamily="2" charset="-78"/>
                <a:cs typeface="Sakkal Majalla" panose="02000000000000000000" pitchFamily="2" charset="-78"/>
              </a:rPr>
              <a:t> </a:t>
            </a:r>
            <a:r>
              <a:rPr lang="en-US" b="1" u="sng" dirty="0" smtClean="0">
                <a:latin typeface="Sakkal Majalla" panose="02000000000000000000" pitchFamily="2" charset="-78"/>
                <a:cs typeface="Sakkal Majalla" panose="02000000000000000000" pitchFamily="2" charset="-78"/>
              </a:rPr>
              <a:t>  Net Income</a:t>
            </a:r>
            <a:endParaRPr lang="en-US" b="1" u="sng" dirty="0">
              <a:latin typeface="Sakkal Majalla" panose="02000000000000000000" pitchFamily="2" charset="-78"/>
              <a:cs typeface="Sakkal Majalla" panose="02000000000000000000" pitchFamily="2" charset="-78"/>
            </a:endParaRPr>
          </a:p>
        </p:txBody>
      </p:sp>
      <p:sp>
        <p:nvSpPr>
          <p:cNvPr id="30" name="Rectangle 29"/>
          <p:cNvSpPr/>
          <p:nvPr/>
        </p:nvSpPr>
        <p:spPr>
          <a:xfrm>
            <a:off x="1972953" y="5157783"/>
            <a:ext cx="4708210" cy="369332"/>
          </a:xfrm>
          <a:prstGeom prst="rect">
            <a:avLst/>
          </a:prstGeom>
        </p:spPr>
        <p:txBody>
          <a:bodyPr wrap="square">
            <a:spAutoFit/>
          </a:bodyPr>
          <a:lstStyle/>
          <a:p>
            <a:pPr lvl="0" algn="just" rtl="1">
              <a:buClr>
                <a:srgbClr val="FF0000"/>
              </a:buClr>
            </a:pPr>
            <a:r>
              <a:rPr lang="ar-BH" b="1" dirty="0" smtClean="0">
                <a:latin typeface="Sakkal Majalla" panose="02000000000000000000" pitchFamily="2" charset="-78"/>
                <a:cs typeface="Sakkal Majalla" panose="02000000000000000000" pitchFamily="2" charset="-78"/>
              </a:rPr>
              <a:t>مجموع حقوق المساهمين( الملكية) </a:t>
            </a:r>
            <a:r>
              <a:rPr lang="en-US" b="1" dirty="0" smtClean="0">
                <a:latin typeface="Sakkal Majalla" panose="02000000000000000000" pitchFamily="2" charset="-78"/>
                <a:cs typeface="Sakkal Majalla" panose="02000000000000000000" pitchFamily="2" charset="-78"/>
              </a:rPr>
              <a:t>Shareholders’ Equity</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383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4" name="breeze.wav"/>
                                        </p:tgtEl>
                                      </p:cMediaNode>
                                    </p:audio>
                                  </p:sub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by="(-#ppt_w*2)" calcmode="lin" valueType="num">
                                      <p:cBhvr rctx="PPT">
                                        <p:cTn id="39" dur="500" autoRev="1" fill="hold">
                                          <p:stCondLst>
                                            <p:cond delay="0"/>
                                          </p:stCondLst>
                                        </p:cTn>
                                        <p:tgtEl>
                                          <p:spTgt spid="27"/>
                                        </p:tgtEl>
                                        <p:attrNameLst>
                                          <p:attrName>ppt_w</p:attrName>
                                        </p:attrNameLst>
                                      </p:cBhvr>
                                    </p:anim>
                                    <p:anim by="(#ppt_w*0.50)" calcmode="lin" valueType="num">
                                      <p:cBhvr>
                                        <p:cTn id="40" dur="500" decel="50000" autoRev="1" fill="hold">
                                          <p:stCondLst>
                                            <p:cond delay="0"/>
                                          </p:stCondLst>
                                        </p:cTn>
                                        <p:tgtEl>
                                          <p:spTgt spid="27"/>
                                        </p:tgtEl>
                                        <p:attrNameLst>
                                          <p:attrName>ppt_x</p:attrName>
                                        </p:attrNameLst>
                                      </p:cBhvr>
                                    </p:anim>
                                    <p:anim from="(-#ppt_h/2)" to="(#ppt_y)" calcmode="lin" valueType="num">
                                      <p:cBhvr>
                                        <p:cTn id="41" dur="1000" fill="hold">
                                          <p:stCondLst>
                                            <p:cond delay="0"/>
                                          </p:stCondLst>
                                        </p:cTn>
                                        <p:tgtEl>
                                          <p:spTgt spid="27"/>
                                        </p:tgtEl>
                                        <p:attrNameLst>
                                          <p:attrName>ppt_y</p:attrName>
                                        </p:attrNameLst>
                                      </p:cBhvr>
                                    </p:anim>
                                    <p:animRot by="21600000">
                                      <p:cBhvr>
                                        <p:cTn id="42" dur="1000" fill="hold">
                                          <p:stCondLst>
                                            <p:cond delay="0"/>
                                          </p:stCondLst>
                                        </p:cTn>
                                        <p:tgtEl>
                                          <p:spTgt spid="27"/>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by="(-#ppt_w*2)" calcmode="lin" valueType="num">
                                      <p:cBhvr rctx="PPT">
                                        <p:cTn id="47" dur="500" autoRev="1" fill="hold">
                                          <p:stCondLst>
                                            <p:cond delay="0"/>
                                          </p:stCondLst>
                                        </p:cTn>
                                        <p:tgtEl>
                                          <p:spTgt spid="28"/>
                                        </p:tgtEl>
                                        <p:attrNameLst>
                                          <p:attrName>ppt_w</p:attrName>
                                        </p:attrNameLst>
                                      </p:cBhvr>
                                    </p:anim>
                                    <p:anim by="(#ppt_w*0.50)" calcmode="lin" valueType="num">
                                      <p:cBhvr>
                                        <p:cTn id="48" dur="500" decel="50000" autoRev="1" fill="hold">
                                          <p:stCondLst>
                                            <p:cond delay="0"/>
                                          </p:stCondLst>
                                        </p:cTn>
                                        <p:tgtEl>
                                          <p:spTgt spid="28"/>
                                        </p:tgtEl>
                                        <p:attrNameLst>
                                          <p:attrName>ppt_x</p:attrName>
                                        </p:attrNameLst>
                                      </p:cBhvr>
                                    </p:anim>
                                    <p:anim from="(-#ppt_h/2)" to="(#ppt_y)" calcmode="lin" valueType="num">
                                      <p:cBhvr>
                                        <p:cTn id="49" dur="1000" fill="hold">
                                          <p:stCondLst>
                                            <p:cond delay="0"/>
                                          </p:stCondLst>
                                        </p:cTn>
                                        <p:tgtEl>
                                          <p:spTgt spid="28"/>
                                        </p:tgtEl>
                                        <p:attrNameLst>
                                          <p:attrName>ppt_y</p:attrName>
                                        </p:attrNameLst>
                                      </p:cBhvr>
                                    </p:anim>
                                    <p:animRot by="21600000">
                                      <p:cBhvr>
                                        <p:cTn id="50" dur="1000" fill="hold">
                                          <p:stCondLst>
                                            <p:cond delay="0"/>
                                          </p:stCondLst>
                                        </p:cTn>
                                        <p:tgtEl>
                                          <p:spTgt spid="28"/>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4" name="breeze.wav"/>
                                        </p:tgtEl>
                                      </p:cMediaNode>
                                    </p:audio>
                                  </p:sub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29"/>
                                        </p:tgtEl>
                                        <p:attrNameLst>
                                          <p:attrName>style.visibility</p:attrName>
                                        </p:attrNameLst>
                                      </p:cBhvr>
                                      <p:to>
                                        <p:strVal val="visible"/>
                                      </p:to>
                                    </p:set>
                                    <p:anim by="(-#ppt_w*2)" calcmode="lin" valueType="num">
                                      <p:cBhvr rctx="PPT">
                                        <p:cTn id="62" dur="500" autoRev="1" fill="hold">
                                          <p:stCondLst>
                                            <p:cond delay="0"/>
                                          </p:stCondLst>
                                        </p:cTn>
                                        <p:tgtEl>
                                          <p:spTgt spid="29"/>
                                        </p:tgtEl>
                                        <p:attrNameLst>
                                          <p:attrName>ppt_w</p:attrName>
                                        </p:attrNameLst>
                                      </p:cBhvr>
                                    </p:anim>
                                    <p:anim by="(#ppt_w*0.50)" calcmode="lin" valueType="num">
                                      <p:cBhvr>
                                        <p:cTn id="63" dur="500" decel="50000" autoRev="1" fill="hold">
                                          <p:stCondLst>
                                            <p:cond delay="0"/>
                                          </p:stCondLst>
                                        </p:cTn>
                                        <p:tgtEl>
                                          <p:spTgt spid="29"/>
                                        </p:tgtEl>
                                        <p:attrNameLst>
                                          <p:attrName>ppt_x</p:attrName>
                                        </p:attrNameLst>
                                      </p:cBhvr>
                                    </p:anim>
                                    <p:anim from="(-#ppt_h/2)" to="(#ppt_y)" calcmode="lin" valueType="num">
                                      <p:cBhvr>
                                        <p:cTn id="64" dur="1000" fill="hold">
                                          <p:stCondLst>
                                            <p:cond delay="0"/>
                                          </p:stCondLst>
                                        </p:cTn>
                                        <p:tgtEl>
                                          <p:spTgt spid="29"/>
                                        </p:tgtEl>
                                        <p:attrNameLst>
                                          <p:attrName>ppt_y</p:attrName>
                                        </p:attrNameLst>
                                      </p:cBhvr>
                                    </p:anim>
                                    <p:animRot by="21600000">
                                      <p:cBhvr>
                                        <p:cTn id="65" dur="1000" fill="hold">
                                          <p:stCondLst>
                                            <p:cond delay="0"/>
                                          </p:stCondLst>
                                        </p:cTn>
                                        <p:tgtEl>
                                          <p:spTgt spid="29"/>
                                        </p:tgtEl>
                                        <p:attrNameLst>
                                          <p:attrName>r</p:attrName>
                                        </p:attrNameLst>
                                      </p:cBhvr>
                                    </p:animRot>
                                  </p:childTnLst>
                                  <p:subTnLst>
                                    <p:audio>
                                      <p:cMediaNode>
                                        <p:cTn display="0" masterRel="sameClick">
                                          <p:stCondLst>
                                            <p:cond evt="begin" delay="0">
                                              <p:tn val="60"/>
                                            </p:cond>
                                          </p:stCondLst>
                                          <p:endCondLst>
                                            <p:cond evt="onStopAudio" delay="0">
                                              <p:tgtEl>
                                                <p:sldTgt/>
                                              </p:tgtEl>
                                            </p:cond>
                                          </p:endCondLst>
                                        </p:cTn>
                                        <p:tgtEl>
                                          <p:sndTgt r:embed="rId5" name="type.wav"/>
                                        </p:tgtEl>
                                      </p:cMediaNode>
                                    </p:audio>
                                  </p:subTnLst>
                                </p:cTn>
                              </p:par>
                            </p:childTnLst>
                          </p:cTn>
                        </p:par>
                      </p:childTnLst>
                    </p:cTn>
                  </p:par>
                  <p:par>
                    <p:cTn id="66" fill="hold">
                      <p:stCondLst>
                        <p:cond delay="indefinite"/>
                      </p:stCondLst>
                      <p:childTnLst>
                        <p:par>
                          <p:cTn id="67" fill="hold">
                            <p:stCondLst>
                              <p:cond delay="0"/>
                            </p:stCondLst>
                            <p:childTnLst>
                              <p:par>
                                <p:cTn id="68" presetID="56" presetClass="entr" presetSubtype="0" fill="hold" grpId="0" nodeType="clickEffect">
                                  <p:stCondLst>
                                    <p:cond delay="0"/>
                                  </p:stCondLst>
                                  <p:iterate type="lt">
                                    <p:tmPct val="10000"/>
                                  </p:iterate>
                                  <p:childTnLst>
                                    <p:set>
                                      <p:cBhvr>
                                        <p:cTn id="69" dur="1" fill="hold">
                                          <p:stCondLst>
                                            <p:cond delay="0"/>
                                          </p:stCondLst>
                                        </p:cTn>
                                        <p:tgtEl>
                                          <p:spTgt spid="30"/>
                                        </p:tgtEl>
                                        <p:attrNameLst>
                                          <p:attrName>style.visibility</p:attrName>
                                        </p:attrNameLst>
                                      </p:cBhvr>
                                      <p:to>
                                        <p:strVal val="visible"/>
                                      </p:to>
                                    </p:set>
                                    <p:anim by="(-#ppt_w*2)" calcmode="lin" valueType="num">
                                      <p:cBhvr rctx="PPT">
                                        <p:cTn id="70" dur="500" autoRev="1" fill="hold">
                                          <p:stCondLst>
                                            <p:cond delay="0"/>
                                          </p:stCondLst>
                                        </p:cTn>
                                        <p:tgtEl>
                                          <p:spTgt spid="30"/>
                                        </p:tgtEl>
                                        <p:attrNameLst>
                                          <p:attrName>ppt_w</p:attrName>
                                        </p:attrNameLst>
                                      </p:cBhvr>
                                    </p:anim>
                                    <p:anim by="(#ppt_w*0.50)" calcmode="lin" valueType="num">
                                      <p:cBhvr>
                                        <p:cTn id="71" dur="500" decel="50000" autoRev="1" fill="hold">
                                          <p:stCondLst>
                                            <p:cond delay="0"/>
                                          </p:stCondLst>
                                        </p:cTn>
                                        <p:tgtEl>
                                          <p:spTgt spid="30"/>
                                        </p:tgtEl>
                                        <p:attrNameLst>
                                          <p:attrName>ppt_x</p:attrName>
                                        </p:attrNameLst>
                                      </p:cBhvr>
                                    </p:anim>
                                    <p:anim from="(-#ppt_h/2)" to="(#ppt_y)" calcmode="lin" valueType="num">
                                      <p:cBhvr>
                                        <p:cTn id="72" dur="1000" fill="hold">
                                          <p:stCondLst>
                                            <p:cond delay="0"/>
                                          </p:stCondLst>
                                        </p:cTn>
                                        <p:tgtEl>
                                          <p:spTgt spid="30"/>
                                        </p:tgtEl>
                                        <p:attrNameLst>
                                          <p:attrName>ppt_y</p:attrName>
                                        </p:attrNameLst>
                                      </p:cBhvr>
                                    </p:anim>
                                    <p:animRot by="21600000">
                                      <p:cBhvr>
                                        <p:cTn id="73" dur="1000" fill="hold">
                                          <p:stCondLst>
                                            <p:cond delay="0"/>
                                          </p:stCondLst>
                                        </p:cTn>
                                        <p:tgtEl>
                                          <p:spTgt spid="30"/>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0" grpId="0"/>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4931</TotalTime>
  <Words>3138</Words>
  <Application>Microsoft Office PowerPoint</Application>
  <PresentationFormat>On-screen Show (4:3)</PresentationFormat>
  <Paragraphs>557</Paragraphs>
  <Slides>48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Century Gothic</vt:lpstr>
      <vt:lpstr>Sakkal Majalla</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542</cp:revision>
  <dcterms:created xsi:type="dcterms:W3CDTF">2020-03-03T05:49:03Z</dcterms:created>
  <dcterms:modified xsi:type="dcterms:W3CDTF">2021-02-17T06:55:33Z</dcterms:modified>
</cp:coreProperties>
</file>