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sldIdLst>
    <p:sldId id="256" r:id="rId2"/>
    <p:sldId id="278" r:id="rId3"/>
    <p:sldId id="281" r:id="rId4"/>
    <p:sldId id="282" r:id="rId5"/>
    <p:sldId id="283" r:id="rId6"/>
    <p:sldId id="286" r:id="rId7"/>
    <p:sldId id="287" r:id="rId8"/>
    <p:sldId id="288" r:id="rId9"/>
    <p:sldId id="289" r:id="rId10"/>
    <p:sldId id="290" r:id="rId11"/>
    <p:sldId id="291" r:id="rId12"/>
    <p:sldId id="292" r:id="rId13"/>
    <p:sldId id="293" r:id="rId14"/>
    <p:sldId id="294" r:id="rId15"/>
    <p:sldId id="297" r:id="rId16"/>
    <p:sldId id="298" r:id="rId17"/>
    <p:sldId id="295" r:id="rId18"/>
    <p:sldId id="296" r:id="rId19"/>
    <p:sldId id="299" r:id="rId20"/>
    <p:sldId id="265" r:id="rId21"/>
    <p:sldId id="266" r:id="rId22"/>
    <p:sldId id="270" r:id="rId23"/>
    <p:sldId id="27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8733"/>
    <a:srgbClr val="66FF99"/>
    <a:srgbClr val="FF9933"/>
    <a:srgbClr val="FFFF00"/>
    <a:srgbClr val="FF33CC"/>
    <a:srgbClr val="FF9966"/>
    <a:srgbClr val="E7E208"/>
    <a:srgbClr val="99FF66"/>
    <a:srgbClr val="95A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8" autoAdjust="0"/>
    <p:restoredTop sz="94662" autoAdjust="0"/>
  </p:normalViewPr>
  <p:slideViewPr>
    <p:cSldViewPr>
      <p:cViewPr varScale="1">
        <p:scale>
          <a:sx n="66" d="100"/>
          <a:sy n="66"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E2F06B-04FB-41AB-921C-05C58DD189A6}"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7DAFF275-E5F9-419F-B9EB-26863F2AB0CD}">
      <dgm:prSet phldrT="[Text]"/>
      <dgm:spPr/>
      <dgm:t>
        <a:bodyPr/>
        <a:lstStyle/>
        <a:p>
          <a:r>
            <a:rPr lang="ar-BH" b="1" dirty="0" smtClean="0"/>
            <a:t>أنظمة الصرف المرنة أو العائمة </a:t>
          </a:r>
          <a:r>
            <a:rPr lang="en-US" b="1" dirty="0" smtClean="0"/>
            <a:t> </a:t>
          </a:r>
        </a:p>
        <a:p>
          <a:r>
            <a:rPr lang="en-US" b="1" dirty="0" smtClean="0"/>
            <a:t>Floating System</a:t>
          </a:r>
          <a:endParaRPr lang="en-US" dirty="0"/>
        </a:p>
      </dgm:t>
    </dgm:pt>
    <dgm:pt modelId="{5E718ACA-C0E5-4D15-B560-E976A4EDDD77}" type="parTrans" cxnId="{74A3180D-0D65-4CDD-9F35-E9677A10C3A7}">
      <dgm:prSet/>
      <dgm:spPr>
        <a:ln>
          <a:solidFill>
            <a:schemeClr val="tx1"/>
          </a:solidFill>
        </a:ln>
      </dgm:spPr>
      <dgm:t>
        <a:bodyPr/>
        <a:lstStyle/>
        <a:p>
          <a:endParaRPr lang="en-US"/>
        </a:p>
      </dgm:t>
    </dgm:pt>
    <dgm:pt modelId="{4E4FED3C-BA99-4639-9A25-560FA1495415}" type="sibTrans" cxnId="{74A3180D-0D65-4CDD-9F35-E9677A10C3A7}">
      <dgm:prSet/>
      <dgm:spPr/>
      <dgm:t>
        <a:bodyPr/>
        <a:lstStyle/>
        <a:p>
          <a:endParaRPr lang="en-US"/>
        </a:p>
      </dgm:t>
    </dgm:pt>
    <dgm:pt modelId="{F44CA8B3-665A-4268-9C06-CCC4991E15F9}">
      <dgm:prSet phldrT="[Text]"/>
      <dgm:spPr/>
      <dgm:t>
        <a:bodyPr/>
        <a:lstStyle/>
        <a:p>
          <a:r>
            <a:rPr lang="ar-BH" b="1" dirty="0" smtClean="0"/>
            <a:t>أنظمة الصرف الثابتة</a:t>
          </a:r>
        </a:p>
        <a:p>
          <a:r>
            <a:rPr lang="en-US" b="1" dirty="0" smtClean="0"/>
            <a:t>Fixed/Pegged System</a:t>
          </a:r>
          <a:endParaRPr lang="en-US" dirty="0"/>
        </a:p>
      </dgm:t>
    </dgm:pt>
    <dgm:pt modelId="{1A5CD6C1-F3C3-4A40-964C-52E335260ACD}" type="parTrans" cxnId="{8900AD0C-E81E-4039-B7B2-0F963715FB3D}">
      <dgm:prSet/>
      <dgm:spPr>
        <a:ln>
          <a:solidFill>
            <a:schemeClr val="tx1"/>
          </a:solidFill>
        </a:ln>
      </dgm:spPr>
      <dgm:t>
        <a:bodyPr/>
        <a:lstStyle/>
        <a:p>
          <a:endParaRPr lang="en-US"/>
        </a:p>
      </dgm:t>
    </dgm:pt>
    <dgm:pt modelId="{AFED3542-B294-4568-B7B1-EDF08428744F}" type="sibTrans" cxnId="{8900AD0C-E81E-4039-B7B2-0F963715FB3D}">
      <dgm:prSet/>
      <dgm:spPr/>
      <dgm:t>
        <a:bodyPr/>
        <a:lstStyle/>
        <a:p>
          <a:endParaRPr lang="en-US"/>
        </a:p>
      </dgm:t>
    </dgm:pt>
    <dgm:pt modelId="{72FD9619-CBC6-46A5-A4C6-5ACF521CCEA6}">
      <dgm:prSet phldrT="[Text]" custT="1"/>
      <dgm:spPr/>
      <dgm:t>
        <a:bodyPr/>
        <a:lstStyle/>
        <a:p>
          <a:r>
            <a:rPr lang="ar-BH" sz="4400" b="1" dirty="0" smtClean="0"/>
            <a:t>أنظمة الصرف</a:t>
          </a:r>
          <a:endParaRPr lang="en-US" sz="4400" dirty="0"/>
        </a:p>
      </dgm:t>
    </dgm:pt>
    <dgm:pt modelId="{02DB941D-6ED9-446F-AEF1-F37737734456}" type="sibTrans" cxnId="{5967EA80-1BCE-4107-BF5F-91FF24504E5D}">
      <dgm:prSet/>
      <dgm:spPr/>
      <dgm:t>
        <a:bodyPr/>
        <a:lstStyle/>
        <a:p>
          <a:endParaRPr lang="en-US"/>
        </a:p>
      </dgm:t>
    </dgm:pt>
    <dgm:pt modelId="{D85AE3CD-1CB5-45EE-AB87-6D3D00A4812F}" type="parTrans" cxnId="{5967EA80-1BCE-4107-BF5F-91FF24504E5D}">
      <dgm:prSet/>
      <dgm:spPr/>
      <dgm:t>
        <a:bodyPr/>
        <a:lstStyle/>
        <a:p>
          <a:endParaRPr lang="en-US"/>
        </a:p>
      </dgm:t>
    </dgm:pt>
    <dgm:pt modelId="{50C652DB-EF0F-49AE-A8A2-2D71FB357CDB}" type="pres">
      <dgm:prSet presAssocID="{47E2F06B-04FB-41AB-921C-05C58DD189A6}" presName="hierChild1" presStyleCnt="0">
        <dgm:presLayoutVars>
          <dgm:chPref val="1"/>
          <dgm:dir/>
          <dgm:animOne val="branch"/>
          <dgm:animLvl val="lvl"/>
          <dgm:resizeHandles/>
        </dgm:presLayoutVars>
      </dgm:prSet>
      <dgm:spPr/>
      <dgm:t>
        <a:bodyPr/>
        <a:lstStyle/>
        <a:p>
          <a:endParaRPr lang="en-US"/>
        </a:p>
      </dgm:t>
    </dgm:pt>
    <dgm:pt modelId="{253339E1-3E00-4DE1-9C56-F39E0CFCD888}" type="pres">
      <dgm:prSet presAssocID="{72FD9619-CBC6-46A5-A4C6-5ACF521CCEA6}" presName="hierRoot1" presStyleCnt="0"/>
      <dgm:spPr/>
      <dgm:t>
        <a:bodyPr/>
        <a:lstStyle/>
        <a:p>
          <a:endParaRPr lang="en-US"/>
        </a:p>
      </dgm:t>
    </dgm:pt>
    <dgm:pt modelId="{483EE247-4145-4B48-BEE0-9C06D11583D4}" type="pres">
      <dgm:prSet presAssocID="{72FD9619-CBC6-46A5-A4C6-5ACF521CCEA6}" presName="composite" presStyleCnt="0"/>
      <dgm:spPr/>
      <dgm:t>
        <a:bodyPr/>
        <a:lstStyle/>
        <a:p>
          <a:endParaRPr lang="en-US"/>
        </a:p>
      </dgm:t>
    </dgm:pt>
    <dgm:pt modelId="{11AD8768-EE1B-4250-9EE3-9203BAEF9C3A}" type="pres">
      <dgm:prSet presAssocID="{72FD9619-CBC6-46A5-A4C6-5ACF521CCEA6}" presName="background" presStyleLbl="node0" presStyleIdx="0" presStyleCnt="1"/>
      <dgm:spPr>
        <a:solidFill>
          <a:schemeClr val="accent2">
            <a:lumMod val="20000"/>
            <a:lumOff val="80000"/>
          </a:schemeClr>
        </a:solidFill>
      </dgm:spPr>
      <dgm:t>
        <a:bodyPr/>
        <a:lstStyle/>
        <a:p>
          <a:endParaRPr lang="en-US"/>
        </a:p>
      </dgm:t>
    </dgm:pt>
    <dgm:pt modelId="{88709F40-98F8-4CFF-B865-0F54DAB0D9A7}" type="pres">
      <dgm:prSet presAssocID="{72FD9619-CBC6-46A5-A4C6-5ACF521CCEA6}" presName="text" presStyleLbl="fgAcc0" presStyleIdx="0" presStyleCnt="1">
        <dgm:presLayoutVars>
          <dgm:chPref val="3"/>
        </dgm:presLayoutVars>
      </dgm:prSet>
      <dgm:spPr/>
      <dgm:t>
        <a:bodyPr/>
        <a:lstStyle/>
        <a:p>
          <a:endParaRPr lang="en-US"/>
        </a:p>
      </dgm:t>
    </dgm:pt>
    <dgm:pt modelId="{4D479D3B-0E5D-4F64-9BBE-B37F8E5FD681}" type="pres">
      <dgm:prSet presAssocID="{72FD9619-CBC6-46A5-A4C6-5ACF521CCEA6}" presName="hierChild2" presStyleCnt="0"/>
      <dgm:spPr/>
      <dgm:t>
        <a:bodyPr/>
        <a:lstStyle/>
        <a:p>
          <a:endParaRPr lang="en-US"/>
        </a:p>
      </dgm:t>
    </dgm:pt>
    <dgm:pt modelId="{F6C89BBC-2FD5-4ED1-AC3D-1599D5AB22F0}" type="pres">
      <dgm:prSet presAssocID="{5E718ACA-C0E5-4D15-B560-E976A4EDDD77}" presName="Name10" presStyleLbl="parChTrans1D2" presStyleIdx="0" presStyleCnt="2"/>
      <dgm:spPr/>
      <dgm:t>
        <a:bodyPr/>
        <a:lstStyle/>
        <a:p>
          <a:endParaRPr lang="en-US"/>
        </a:p>
      </dgm:t>
    </dgm:pt>
    <dgm:pt modelId="{A9BEA798-30F8-48FE-B8B7-DD88179BBAC3}" type="pres">
      <dgm:prSet presAssocID="{7DAFF275-E5F9-419F-B9EB-26863F2AB0CD}" presName="hierRoot2" presStyleCnt="0"/>
      <dgm:spPr/>
      <dgm:t>
        <a:bodyPr/>
        <a:lstStyle/>
        <a:p>
          <a:endParaRPr lang="en-US"/>
        </a:p>
      </dgm:t>
    </dgm:pt>
    <dgm:pt modelId="{9B97582F-4318-4AA9-A33B-97E7E33EE0C8}" type="pres">
      <dgm:prSet presAssocID="{7DAFF275-E5F9-419F-B9EB-26863F2AB0CD}" presName="composite2" presStyleCnt="0"/>
      <dgm:spPr/>
      <dgm:t>
        <a:bodyPr/>
        <a:lstStyle/>
        <a:p>
          <a:endParaRPr lang="en-US"/>
        </a:p>
      </dgm:t>
    </dgm:pt>
    <dgm:pt modelId="{140F52EB-B088-4D78-89A8-E0EEC780AAE3}" type="pres">
      <dgm:prSet presAssocID="{7DAFF275-E5F9-419F-B9EB-26863F2AB0CD}" presName="background2" presStyleLbl="node2" presStyleIdx="0" presStyleCnt="2"/>
      <dgm:spPr>
        <a:solidFill>
          <a:schemeClr val="accent2">
            <a:lumMod val="60000"/>
            <a:lumOff val="40000"/>
          </a:schemeClr>
        </a:solidFill>
      </dgm:spPr>
      <dgm:t>
        <a:bodyPr/>
        <a:lstStyle/>
        <a:p>
          <a:endParaRPr lang="en-US"/>
        </a:p>
      </dgm:t>
    </dgm:pt>
    <dgm:pt modelId="{B47A342A-BD94-4CB8-91AF-0713772F4499}" type="pres">
      <dgm:prSet presAssocID="{7DAFF275-E5F9-419F-B9EB-26863F2AB0CD}" presName="text2" presStyleLbl="fgAcc2" presStyleIdx="0" presStyleCnt="2">
        <dgm:presLayoutVars>
          <dgm:chPref val="3"/>
        </dgm:presLayoutVars>
      </dgm:prSet>
      <dgm:spPr/>
      <dgm:t>
        <a:bodyPr/>
        <a:lstStyle/>
        <a:p>
          <a:endParaRPr lang="en-US"/>
        </a:p>
      </dgm:t>
    </dgm:pt>
    <dgm:pt modelId="{F78C866F-E0F9-4656-B905-DFBA09AF4084}" type="pres">
      <dgm:prSet presAssocID="{7DAFF275-E5F9-419F-B9EB-26863F2AB0CD}" presName="hierChild3" presStyleCnt="0"/>
      <dgm:spPr/>
      <dgm:t>
        <a:bodyPr/>
        <a:lstStyle/>
        <a:p>
          <a:endParaRPr lang="en-US"/>
        </a:p>
      </dgm:t>
    </dgm:pt>
    <dgm:pt modelId="{C8E21569-E61F-48F1-9B74-847E289EE101}" type="pres">
      <dgm:prSet presAssocID="{1A5CD6C1-F3C3-4A40-964C-52E335260ACD}" presName="Name10" presStyleLbl="parChTrans1D2" presStyleIdx="1" presStyleCnt="2"/>
      <dgm:spPr/>
      <dgm:t>
        <a:bodyPr/>
        <a:lstStyle/>
        <a:p>
          <a:endParaRPr lang="en-US"/>
        </a:p>
      </dgm:t>
    </dgm:pt>
    <dgm:pt modelId="{00418B25-6E59-427C-AC93-3F3E4400D511}" type="pres">
      <dgm:prSet presAssocID="{F44CA8B3-665A-4268-9C06-CCC4991E15F9}" presName="hierRoot2" presStyleCnt="0"/>
      <dgm:spPr/>
      <dgm:t>
        <a:bodyPr/>
        <a:lstStyle/>
        <a:p>
          <a:endParaRPr lang="en-US"/>
        </a:p>
      </dgm:t>
    </dgm:pt>
    <dgm:pt modelId="{B4F11326-3D53-4697-B646-B96DE20CA6A8}" type="pres">
      <dgm:prSet presAssocID="{F44CA8B3-665A-4268-9C06-CCC4991E15F9}" presName="composite2" presStyleCnt="0"/>
      <dgm:spPr/>
      <dgm:t>
        <a:bodyPr/>
        <a:lstStyle/>
        <a:p>
          <a:endParaRPr lang="en-US"/>
        </a:p>
      </dgm:t>
    </dgm:pt>
    <dgm:pt modelId="{730539BF-7F89-409E-B359-F984123FC129}" type="pres">
      <dgm:prSet presAssocID="{F44CA8B3-665A-4268-9C06-CCC4991E15F9}" presName="background2" presStyleLbl="node2" presStyleIdx="1" presStyleCnt="2"/>
      <dgm:spPr>
        <a:solidFill>
          <a:schemeClr val="accent2">
            <a:lumMod val="60000"/>
            <a:lumOff val="40000"/>
          </a:schemeClr>
        </a:solidFill>
      </dgm:spPr>
      <dgm:t>
        <a:bodyPr/>
        <a:lstStyle/>
        <a:p>
          <a:endParaRPr lang="en-US"/>
        </a:p>
      </dgm:t>
    </dgm:pt>
    <dgm:pt modelId="{7C689470-37BE-4C17-B65C-81C4C69EAEBF}" type="pres">
      <dgm:prSet presAssocID="{F44CA8B3-665A-4268-9C06-CCC4991E15F9}" presName="text2" presStyleLbl="fgAcc2" presStyleIdx="1" presStyleCnt="2">
        <dgm:presLayoutVars>
          <dgm:chPref val="3"/>
        </dgm:presLayoutVars>
      </dgm:prSet>
      <dgm:spPr/>
      <dgm:t>
        <a:bodyPr/>
        <a:lstStyle/>
        <a:p>
          <a:endParaRPr lang="en-US"/>
        </a:p>
      </dgm:t>
    </dgm:pt>
    <dgm:pt modelId="{215C7420-901C-47B3-852B-E96866242402}" type="pres">
      <dgm:prSet presAssocID="{F44CA8B3-665A-4268-9C06-CCC4991E15F9}" presName="hierChild3" presStyleCnt="0"/>
      <dgm:spPr/>
      <dgm:t>
        <a:bodyPr/>
        <a:lstStyle/>
        <a:p>
          <a:endParaRPr lang="en-US"/>
        </a:p>
      </dgm:t>
    </dgm:pt>
  </dgm:ptLst>
  <dgm:cxnLst>
    <dgm:cxn modelId="{5967EA80-1BCE-4107-BF5F-91FF24504E5D}" srcId="{47E2F06B-04FB-41AB-921C-05C58DD189A6}" destId="{72FD9619-CBC6-46A5-A4C6-5ACF521CCEA6}" srcOrd="0" destOrd="0" parTransId="{D85AE3CD-1CB5-45EE-AB87-6D3D00A4812F}" sibTransId="{02DB941D-6ED9-446F-AEF1-F37737734456}"/>
    <dgm:cxn modelId="{24C18CBE-D4C3-4A7E-B1D2-571F7676A547}" type="presOf" srcId="{1A5CD6C1-F3C3-4A40-964C-52E335260ACD}" destId="{C8E21569-E61F-48F1-9B74-847E289EE101}" srcOrd="0" destOrd="0" presId="urn:microsoft.com/office/officeart/2005/8/layout/hierarchy1"/>
    <dgm:cxn modelId="{9BD08021-B8ED-4B8E-9CED-1340BA989320}" type="presOf" srcId="{47E2F06B-04FB-41AB-921C-05C58DD189A6}" destId="{50C652DB-EF0F-49AE-A8A2-2D71FB357CDB}" srcOrd="0" destOrd="0" presId="urn:microsoft.com/office/officeart/2005/8/layout/hierarchy1"/>
    <dgm:cxn modelId="{644A611B-3EC9-4F1A-B140-C246E83362C6}" type="presOf" srcId="{5E718ACA-C0E5-4D15-B560-E976A4EDDD77}" destId="{F6C89BBC-2FD5-4ED1-AC3D-1599D5AB22F0}" srcOrd="0" destOrd="0" presId="urn:microsoft.com/office/officeart/2005/8/layout/hierarchy1"/>
    <dgm:cxn modelId="{10C45611-780A-423A-928B-B1B89870F9BC}" type="presOf" srcId="{72FD9619-CBC6-46A5-A4C6-5ACF521CCEA6}" destId="{88709F40-98F8-4CFF-B865-0F54DAB0D9A7}" srcOrd="0" destOrd="0" presId="urn:microsoft.com/office/officeart/2005/8/layout/hierarchy1"/>
    <dgm:cxn modelId="{1DA7EB16-A7B5-4F0C-8D29-9D379DC114B8}" type="presOf" srcId="{7DAFF275-E5F9-419F-B9EB-26863F2AB0CD}" destId="{B47A342A-BD94-4CB8-91AF-0713772F4499}" srcOrd="0" destOrd="0" presId="urn:microsoft.com/office/officeart/2005/8/layout/hierarchy1"/>
    <dgm:cxn modelId="{E2FD3AD4-3FBA-4393-ADD2-503A0EF473D3}" type="presOf" srcId="{F44CA8B3-665A-4268-9C06-CCC4991E15F9}" destId="{7C689470-37BE-4C17-B65C-81C4C69EAEBF}" srcOrd="0" destOrd="0" presId="urn:microsoft.com/office/officeart/2005/8/layout/hierarchy1"/>
    <dgm:cxn modelId="{8900AD0C-E81E-4039-B7B2-0F963715FB3D}" srcId="{72FD9619-CBC6-46A5-A4C6-5ACF521CCEA6}" destId="{F44CA8B3-665A-4268-9C06-CCC4991E15F9}" srcOrd="1" destOrd="0" parTransId="{1A5CD6C1-F3C3-4A40-964C-52E335260ACD}" sibTransId="{AFED3542-B294-4568-B7B1-EDF08428744F}"/>
    <dgm:cxn modelId="{74A3180D-0D65-4CDD-9F35-E9677A10C3A7}" srcId="{72FD9619-CBC6-46A5-A4C6-5ACF521CCEA6}" destId="{7DAFF275-E5F9-419F-B9EB-26863F2AB0CD}" srcOrd="0" destOrd="0" parTransId="{5E718ACA-C0E5-4D15-B560-E976A4EDDD77}" sibTransId="{4E4FED3C-BA99-4639-9A25-560FA1495415}"/>
    <dgm:cxn modelId="{AD0BDDAB-2B00-4107-963E-0F0905008F86}" type="presParOf" srcId="{50C652DB-EF0F-49AE-A8A2-2D71FB357CDB}" destId="{253339E1-3E00-4DE1-9C56-F39E0CFCD888}" srcOrd="0" destOrd="0" presId="urn:microsoft.com/office/officeart/2005/8/layout/hierarchy1"/>
    <dgm:cxn modelId="{715BD968-1DCC-49BF-AAA2-74C0D0BE9B2A}" type="presParOf" srcId="{253339E1-3E00-4DE1-9C56-F39E0CFCD888}" destId="{483EE247-4145-4B48-BEE0-9C06D11583D4}" srcOrd="0" destOrd="0" presId="urn:microsoft.com/office/officeart/2005/8/layout/hierarchy1"/>
    <dgm:cxn modelId="{C0069F26-2E6F-4880-9745-7CBD5181301B}" type="presParOf" srcId="{483EE247-4145-4B48-BEE0-9C06D11583D4}" destId="{11AD8768-EE1B-4250-9EE3-9203BAEF9C3A}" srcOrd="0" destOrd="0" presId="urn:microsoft.com/office/officeart/2005/8/layout/hierarchy1"/>
    <dgm:cxn modelId="{68C9823B-8877-4B72-A89A-7E88DAD351ED}" type="presParOf" srcId="{483EE247-4145-4B48-BEE0-9C06D11583D4}" destId="{88709F40-98F8-4CFF-B865-0F54DAB0D9A7}" srcOrd="1" destOrd="0" presId="urn:microsoft.com/office/officeart/2005/8/layout/hierarchy1"/>
    <dgm:cxn modelId="{A3EE979D-4812-4E90-BA55-1456461E0BFB}" type="presParOf" srcId="{253339E1-3E00-4DE1-9C56-F39E0CFCD888}" destId="{4D479D3B-0E5D-4F64-9BBE-B37F8E5FD681}" srcOrd="1" destOrd="0" presId="urn:microsoft.com/office/officeart/2005/8/layout/hierarchy1"/>
    <dgm:cxn modelId="{70E13862-02BA-456E-8D22-037ECC195A7C}" type="presParOf" srcId="{4D479D3B-0E5D-4F64-9BBE-B37F8E5FD681}" destId="{F6C89BBC-2FD5-4ED1-AC3D-1599D5AB22F0}" srcOrd="0" destOrd="0" presId="urn:microsoft.com/office/officeart/2005/8/layout/hierarchy1"/>
    <dgm:cxn modelId="{7B844A7D-6ABF-4600-A266-DB1462E86FAA}" type="presParOf" srcId="{4D479D3B-0E5D-4F64-9BBE-B37F8E5FD681}" destId="{A9BEA798-30F8-48FE-B8B7-DD88179BBAC3}" srcOrd="1" destOrd="0" presId="urn:microsoft.com/office/officeart/2005/8/layout/hierarchy1"/>
    <dgm:cxn modelId="{5E9B8B5D-9AA6-4394-96D8-C6D13F1D8B64}" type="presParOf" srcId="{A9BEA798-30F8-48FE-B8B7-DD88179BBAC3}" destId="{9B97582F-4318-4AA9-A33B-97E7E33EE0C8}" srcOrd="0" destOrd="0" presId="urn:microsoft.com/office/officeart/2005/8/layout/hierarchy1"/>
    <dgm:cxn modelId="{27630471-AC6E-4222-A710-DB842234B3BD}" type="presParOf" srcId="{9B97582F-4318-4AA9-A33B-97E7E33EE0C8}" destId="{140F52EB-B088-4D78-89A8-E0EEC780AAE3}" srcOrd="0" destOrd="0" presId="urn:microsoft.com/office/officeart/2005/8/layout/hierarchy1"/>
    <dgm:cxn modelId="{B1B26BE1-458B-4B09-BD62-557B86589FB9}" type="presParOf" srcId="{9B97582F-4318-4AA9-A33B-97E7E33EE0C8}" destId="{B47A342A-BD94-4CB8-91AF-0713772F4499}" srcOrd="1" destOrd="0" presId="urn:microsoft.com/office/officeart/2005/8/layout/hierarchy1"/>
    <dgm:cxn modelId="{F159FD80-8FDD-436D-A82E-D1BBBBF7BD71}" type="presParOf" srcId="{A9BEA798-30F8-48FE-B8B7-DD88179BBAC3}" destId="{F78C866F-E0F9-4656-B905-DFBA09AF4084}" srcOrd="1" destOrd="0" presId="urn:microsoft.com/office/officeart/2005/8/layout/hierarchy1"/>
    <dgm:cxn modelId="{D9A29541-430D-4B9A-962D-B0DA7A11D2BC}" type="presParOf" srcId="{4D479D3B-0E5D-4F64-9BBE-B37F8E5FD681}" destId="{C8E21569-E61F-48F1-9B74-847E289EE101}" srcOrd="2" destOrd="0" presId="urn:microsoft.com/office/officeart/2005/8/layout/hierarchy1"/>
    <dgm:cxn modelId="{45917F31-8E25-4903-A02C-A3CCABFE77F6}" type="presParOf" srcId="{4D479D3B-0E5D-4F64-9BBE-B37F8E5FD681}" destId="{00418B25-6E59-427C-AC93-3F3E4400D511}" srcOrd="3" destOrd="0" presId="urn:microsoft.com/office/officeart/2005/8/layout/hierarchy1"/>
    <dgm:cxn modelId="{4D2DB9B7-E965-4C35-B597-A8BBA10FF5CF}" type="presParOf" srcId="{00418B25-6E59-427C-AC93-3F3E4400D511}" destId="{B4F11326-3D53-4697-B646-B96DE20CA6A8}" srcOrd="0" destOrd="0" presId="urn:microsoft.com/office/officeart/2005/8/layout/hierarchy1"/>
    <dgm:cxn modelId="{728263E4-EE91-4765-9D16-CD0F258CC33A}" type="presParOf" srcId="{B4F11326-3D53-4697-B646-B96DE20CA6A8}" destId="{730539BF-7F89-409E-B359-F984123FC129}" srcOrd="0" destOrd="0" presId="urn:microsoft.com/office/officeart/2005/8/layout/hierarchy1"/>
    <dgm:cxn modelId="{6EEF51E0-9153-4890-870E-5C6DD322A0F3}" type="presParOf" srcId="{B4F11326-3D53-4697-B646-B96DE20CA6A8}" destId="{7C689470-37BE-4C17-B65C-81C4C69EAEBF}" srcOrd="1" destOrd="0" presId="urn:microsoft.com/office/officeart/2005/8/layout/hierarchy1"/>
    <dgm:cxn modelId="{B1E09F47-3229-4A65-8D86-93DF2935EDD2}" type="presParOf" srcId="{00418B25-6E59-427C-AC93-3F3E4400D511}" destId="{215C7420-901C-47B3-852B-E9686624240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21569-E61F-48F1-9B74-847E289EE101}">
      <dsp:nvSpPr>
        <dsp:cNvPr id="0" name=""/>
        <dsp:cNvSpPr/>
      </dsp:nvSpPr>
      <dsp:spPr>
        <a:xfrm>
          <a:off x="3483471" y="2198195"/>
          <a:ext cx="1915417" cy="911564"/>
        </a:xfrm>
        <a:custGeom>
          <a:avLst/>
          <a:gdLst/>
          <a:ahLst/>
          <a:cxnLst/>
          <a:rect l="0" t="0" r="0" b="0"/>
          <a:pathLst>
            <a:path>
              <a:moveTo>
                <a:pt x="0" y="0"/>
              </a:moveTo>
              <a:lnTo>
                <a:pt x="0" y="621204"/>
              </a:lnTo>
              <a:lnTo>
                <a:pt x="1915417" y="621204"/>
              </a:lnTo>
              <a:lnTo>
                <a:pt x="1915417" y="91156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F6C89BBC-2FD5-4ED1-AC3D-1599D5AB22F0}">
      <dsp:nvSpPr>
        <dsp:cNvPr id="0" name=""/>
        <dsp:cNvSpPr/>
      </dsp:nvSpPr>
      <dsp:spPr>
        <a:xfrm>
          <a:off x="1568053" y="2198195"/>
          <a:ext cx="1915417" cy="911564"/>
        </a:xfrm>
        <a:custGeom>
          <a:avLst/>
          <a:gdLst/>
          <a:ahLst/>
          <a:cxnLst/>
          <a:rect l="0" t="0" r="0" b="0"/>
          <a:pathLst>
            <a:path>
              <a:moveTo>
                <a:pt x="1915417" y="0"/>
              </a:moveTo>
              <a:lnTo>
                <a:pt x="1915417" y="621204"/>
              </a:lnTo>
              <a:lnTo>
                <a:pt x="0" y="621204"/>
              </a:lnTo>
              <a:lnTo>
                <a:pt x="0" y="91156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11AD8768-EE1B-4250-9EE3-9203BAEF9C3A}">
      <dsp:nvSpPr>
        <dsp:cNvPr id="0" name=""/>
        <dsp:cNvSpPr/>
      </dsp:nvSpPr>
      <dsp:spPr>
        <a:xfrm>
          <a:off x="1916310" y="207901"/>
          <a:ext cx="3134320" cy="1990293"/>
        </a:xfrm>
        <a:prstGeom prst="roundRect">
          <a:avLst>
            <a:gd name="adj" fmla="val 1000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709F40-98F8-4CFF-B865-0F54DAB0D9A7}">
      <dsp:nvSpPr>
        <dsp:cNvPr id="0" name=""/>
        <dsp:cNvSpPr/>
      </dsp:nvSpPr>
      <dsp:spPr>
        <a:xfrm>
          <a:off x="2264568" y="538746"/>
          <a:ext cx="3134320" cy="199029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ar-BH" sz="4400" b="1" kern="1200" dirty="0" smtClean="0"/>
            <a:t>أنظمة الصرف</a:t>
          </a:r>
          <a:endParaRPr lang="en-US" sz="4400" kern="1200" dirty="0"/>
        </a:p>
      </dsp:txBody>
      <dsp:txXfrm>
        <a:off x="2322862" y="597040"/>
        <a:ext cx="3017732" cy="1873705"/>
      </dsp:txXfrm>
    </dsp:sp>
    <dsp:sp modelId="{140F52EB-B088-4D78-89A8-E0EEC780AAE3}">
      <dsp:nvSpPr>
        <dsp:cNvPr id="0" name=""/>
        <dsp:cNvSpPr/>
      </dsp:nvSpPr>
      <dsp:spPr>
        <a:xfrm>
          <a:off x="892" y="3109759"/>
          <a:ext cx="3134320" cy="1990293"/>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7A342A-BD94-4CB8-91AF-0713772F4499}">
      <dsp:nvSpPr>
        <dsp:cNvPr id="0" name=""/>
        <dsp:cNvSpPr/>
      </dsp:nvSpPr>
      <dsp:spPr>
        <a:xfrm>
          <a:off x="349150" y="3440604"/>
          <a:ext cx="3134320" cy="199029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BH" sz="3200" b="1" kern="1200" dirty="0" smtClean="0"/>
            <a:t>أنظمة الصرف المرنة أو العائمة </a:t>
          </a:r>
          <a:r>
            <a:rPr lang="en-US" sz="3200" b="1" kern="1200" dirty="0" smtClean="0"/>
            <a:t> </a:t>
          </a:r>
        </a:p>
        <a:p>
          <a:pPr lvl="0" algn="ctr" defTabSz="1422400">
            <a:lnSpc>
              <a:spcPct val="90000"/>
            </a:lnSpc>
            <a:spcBef>
              <a:spcPct val="0"/>
            </a:spcBef>
            <a:spcAft>
              <a:spcPct val="35000"/>
            </a:spcAft>
          </a:pPr>
          <a:r>
            <a:rPr lang="en-US" sz="3200" b="1" kern="1200" dirty="0" smtClean="0"/>
            <a:t>Floating System</a:t>
          </a:r>
          <a:endParaRPr lang="en-US" sz="3200" kern="1200" dirty="0"/>
        </a:p>
      </dsp:txBody>
      <dsp:txXfrm>
        <a:off x="407444" y="3498898"/>
        <a:ext cx="3017732" cy="1873705"/>
      </dsp:txXfrm>
    </dsp:sp>
    <dsp:sp modelId="{730539BF-7F89-409E-B359-F984123FC129}">
      <dsp:nvSpPr>
        <dsp:cNvPr id="0" name=""/>
        <dsp:cNvSpPr/>
      </dsp:nvSpPr>
      <dsp:spPr>
        <a:xfrm>
          <a:off x="3831728" y="3109759"/>
          <a:ext cx="3134320" cy="1990293"/>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689470-37BE-4C17-B65C-81C4C69EAEBF}">
      <dsp:nvSpPr>
        <dsp:cNvPr id="0" name=""/>
        <dsp:cNvSpPr/>
      </dsp:nvSpPr>
      <dsp:spPr>
        <a:xfrm>
          <a:off x="4179986" y="3440604"/>
          <a:ext cx="3134320" cy="199029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BH" sz="3200" b="1" kern="1200" dirty="0" smtClean="0"/>
            <a:t>أنظمة الصرف الثابتة</a:t>
          </a:r>
        </a:p>
        <a:p>
          <a:pPr lvl="0" algn="ctr" defTabSz="1422400">
            <a:lnSpc>
              <a:spcPct val="90000"/>
            </a:lnSpc>
            <a:spcBef>
              <a:spcPct val="0"/>
            </a:spcBef>
            <a:spcAft>
              <a:spcPct val="35000"/>
            </a:spcAft>
          </a:pPr>
          <a:r>
            <a:rPr lang="en-US" sz="3200" b="1" kern="1200" dirty="0" smtClean="0"/>
            <a:t>Fixed/Pegged System</a:t>
          </a:r>
          <a:endParaRPr lang="en-US" sz="3200" kern="1200" dirty="0"/>
        </a:p>
      </dsp:txBody>
      <dsp:txXfrm>
        <a:off x="4238280" y="3498898"/>
        <a:ext cx="3017732" cy="187370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0204E3-BA47-4553-AB49-BFD2203EC400}" type="datetimeFigureOut">
              <a:rPr lang="en-US" smtClean="0"/>
              <a:pPr/>
              <a:t>3/28/2020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AC69B-6743-4285-BBD1-7CFFDBB36D35}" type="slidenum">
              <a:rPr lang="en-US" smtClean="0"/>
              <a:pPr/>
              <a:t>‹#›</a:t>
            </a:fld>
            <a:endParaRPr lang="en-US"/>
          </a:p>
        </p:txBody>
      </p:sp>
    </p:spTree>
    <p:extLst>
      <p:ext uri="{BB962C8B-B14F-4D97-AF65-F5344CB8AC3E}">
        <p14:creationId xmlns:p14="http://schemas.microsoft.com/office/powerpoint/2010/main" val="842991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3</a:t>
            </a:fld>
            <a:endParaRPr lang="en-US"/>
          </a:p>
        </p:txBody>
      </p:sp>
    </p:spTree>
    <p:extLst>
      <p:ext uri="{BB962C8B-B14F-4D97-AF65-F5344CB8AC3E}">
        <p14:creationId xmlns:p14="http://schemas.microsoft.com/office/powerpoint/2010/main" val="3546198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F383EE-90B1-4EEE-B5B6-CDFD959A62D4}" type="datetimeFigureOut">
              <a:rPr lang="en-US" smtClean="0"/>
              <a:pPr/>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383EE-90B1-4EEE-B5B6-CDFD959A62D4}" type="datetimeFigureOut">
              <a:rPr lang="en-US" smtClean="0"/>
              <a:pPr/>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383EE-90B1-4EEE-B5B6-CDFD959A62D4}" type="datetimeFigureOut">
              <a:rPr lang="en-US" smtClean="0"/>
              <a:pPr/>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383EE-90B1-4EEE-B5B6-CDFD959A62D4}" type="datetimeFigureOut">
              <a:rPr lang="en-US" smtClean="0"/>
              <a:pPr/>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F383EE-90B1-4EEE-B5B6-CDFD959A62D4}" type="datetimeFigureOut">
              <a:rPr lang="en-US" smtClean="0"/>
              <a:pPr/>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F383EE-90B1-4EEE-B5B6-CDFD959A62D4}" type="datetimeFigureOut">
              <a:rPr lang="en-US" smtClean="0"/>
              <a:pPr/>
              <a:t>3/28/2020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F383EE-90B1-4EEE-B5B6-CDFD959A62D4}" type="datetimeFigureOut">
              <a:rPr lang="en-US" smtClean="0"/>
              <a:pPr/>
              <a:t>3/28/2020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F383EE-90B1-4EEE-B5B6-CDFD959A62D4}" type="datetimeFigureOut">
              <a:rPr lang="en-US" smtClean="0"/>
              <a:pPr/>
              <a:t>3/28/2020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383EE-90B1-4EEE-B5B6-CDFD959A62D4}" type="datetimeFigureOut">
              <a:rPr lang="en-US" smtClean="0"/>
              <a:pPr/>
              <a:t>3/28/2020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383EE-90B1-4EEE-B5B6-CDFD959A62D4}" type="datetimeFigureOut">
              <a:rPr lang="en-US" smtClean="0"/>
              <a:pPr/>
              <a:t>3/28/2020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383EE-90B1-4EEE-B5B6-CDFD959A62D4}" type="datetimeFigureOut">
              <a:rPr lang="en-US" smtClean="0"/>
              <a:pPr/>
              <a:t>3/28/2020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383EE-90B1-4EEE-B5B6-CDFD959A62D4}" type="datetimeFigureOut">
              <a:rPr lang="en-US" smtClean="0"/>
              <a:pPr/>
              <a:t>3/28/2020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11623-43E0-46A1-BB75-EFFC0F14CC01}" type="slidenum">
              <a:rPr lang="en-US" smtClean="0"/>
              <a:pPr/>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2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914400" y="1752600"/>
            <a:ext cx="7467600" cy="1200329"/>
          </a:xfrm>
          <a:prstGeom prst="rect">
            <a:avLst/>
          </a:prstGeom>
          <a:solidFill>
            <a:schemeClr val="accent2">
              <a:lumMod val="20000"/>
              <a:lumOff val="80000"/>
            </a:schemeClr>
          </a:solidFill>
        </p:spPr>
        <p:txBody>
          <a:bodyPr wrap="square" rtlCol="0">
            <a:spAutoFit/>
          </a:bodyPr>
          <a:lstStyle/>
          <a:p>
            <a:pPr algn="ctr"/>
            <a:r>
              <a:rPr lang="en-GB" sz="3600" b="1" dirty="0" smtClean="0">
                <a:solidFill>
                  <a:schemeClr val="tx2"/>
                </a:solidFill>
              </a:rPr>
              <a:t>مقرر </a:t>
            </a:r>
            <a:r>
              <a:rPr lang="ar-BH" sz="3600" b="1" dirty="0" smtClean="0">
                <a:solidFill>
                  <a:schemeClr val="tx2"/>
                </a:solidFill>
              </a:rPr>
              <a:t>مقدمة في البنوك والعمليات المصرفية بنك211- 804</a:t>
            </a:r>
            <a:endParaRPr lang="en-US" sz="3600" b="1" dirty="0">
              <a:solidFill>
                <a:schemeClr val="tx2"/>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166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 y="3276600"/>
            <a:ext cx="3779157" cy="316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74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additive="base">
                                        <p:cTn id="14" dur="500" fill="hold"/>
                                        <p:tgtEl>
                                          <p:spTgt spid="1027"/>
                                        </p:tgtEl>
                                        <p:attrNameLst>
                                          <p:attrName>ppt_x</p:attrName>
                                        </p:attrNameLst>
                                      </p:cBhvr>
                                      <p:tavLst>
                                        <p:tav tm="0">
                                          <p:val>
                                            <p:strVal val="#ppt_x"/>
                                          </p:val>
                                        </p:tav>
                                        <p:tav tm="100000">
                                          <p:val>
                                            <p:strVal val="#ppt_x"/>
                                          </p:val>
                                        </p:tav>
                                      </p:tavLst>
                                    </p:anim>
                                    <p:anim calcmode="lin" valueType="num">
                                      <p:cBhvr additive="base">
                                        <p:cTn id="15"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254698"/>
            <a:ext cx="6096000" cy="646331"/>
          </a:xfrm>
          <a:prstGeom prst="rect">
            <a:avLst/>
          </a:prstGeom>
          <a:solidFill>
            <a:schemeClr val="accent2">
              <a:lumMod val="20000"/>
              <a:lumOff val="80000"/>
            </a:schemeClr>
          </a:solidFill>
        </p:spPr>
        <p:txBody>
          <a:bodyPr wrap="square" rtlCol="0">
            <a:spAutoFit/>
          </a:bodyPr>
          <a:lstStyle/>
          <a:p>
            <a:pPr algn="ctr"/>
            <a:r>
              <a:rPr lang="ar-BH" sz="3600" b="1" dirty="0" smtClean="0"/>
              <a:t>العوامل المؤثرة في سعر الصرف</a:t>
            </a:r>
            <a:endParaRPr lang="en-US" sz="3600" b="1"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721" y="1034197"/>
            <a:ext cx="6400800" cy="529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82715" y="6324600"/>
            <a:ext cx="9040813" cy="548480"/>
            <a:chOff x="82715" y="6324600"/>
            <a:chExt cx="9040813" cy="54848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15" y="6324600"/>
              <a:ext cx="9040813"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9669" y="6355555"/>
              <a:ext cx="46767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11787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1000"/>
                                        <p:tgtEl>
                                          <p:spTgt spid="3076"/>
                                        </p:tgtEl>
                                      </p:cBhvr>
                                    </p:animEffect>
                                    <p:anim calcmode="lin" valueType="num">
                                      <p:cBhvr>
                                        <p:cTn id="13" dur="1000" fill="hold"/>
                                        <p:tgtEl>
                                          <p:spTgt spid="3076"/>
                                        </p:tgtEl>
                                        <p:attrNameLst>
                                          <p:attrName>ppt_x</p:attrName>
                                        </p:attrNameLst>
                                      </p:cBhvr>
                                      <p:tavLst>
                                        <p:tav tm="0">
                                          <p:val>
                                            <p:strVal val="#ppt_x"/>
                                          </p:val>
                                        </p:tav>
                                        <p:tav tm="100000">
                                          <p:val>
                                            <p:strVal val="#ppt_x"/>
                                          </p:val>
                                        </p:tav>
                                      </p:tavLst>
                                    </p:anim>
                                    <p:anim calcmode="lin" valueType="num">
                                      <p:cBhvr>
                                        <p:cTn id="14"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85800"/>
            <a:ext cx="7162800" cy="523220"/>
          </a:xfrm>
          <a:prstGeom prst="rect">
            <a:avLst/>
          </a:prstGeom>
          <a:solidFill>
            <a:schemeClr val="accent2">
              <a:lumMod val="20000"/>
              <a:lumOff val="80000"/>
            </a:schemeClr>
          </a:solidFill>
        </p:spPr>
        <p:txBody>
          <a:bodyPr wrap="square" rtlCol="0">
            <a:spAutoFit/>
          </a:bodyPr>
          <a:lstStyle/>
          <a:p>
            <a:pPr algn="ctr" rtl="1"/>
            <a:r>
              <a:rPr lang="ar-BH" sz="2800" b="1" dirty="0" smtClean="0"/>
              <a:t>تطبيق عملي لتحويل العملات باستعمال أسعار الصرف</a:t>
            </a:r>
            <a:endParaRPr lang="en-US" sz="2800" b="1"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115" y="2209800"/>
            <a:ext cx="8435770" cy="3305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85669" y="1557747"/>
            <a:ext cx="7239000" cy="400110"/>
          </a:xfrm>
          <a:prstGeom prst="rect">
            <a:avLst/>
          </a:prstGeom>
          <a:solidFill>
            <a:schemeClr val="accent2">
              <a:lumMod val="40000"/>
              <a:lumOff val="60000"/>
            </a:schemeClr>
          </a:solidFill>
        </p:spPr>
        <p:txBody>
          <a:bodyPr wrap="square" rtlCol="0">
            <a:spAutoFit/>
          </a:bodyPr>
          <a:lstStyle/>
          <a:p>
            <a:pPr algn="r"/>
            <a:r>
              <a:rPr lang="ar-BH" sz="2000" b="1" dirty="0" smtClean="0"/>
              <a:t>حصلت من السوق على القائمة الآتية لأسعار العملات بالنسبة للدينار البحريني:</a:t>
            </a:r>
            <a:endParaRPr lang="en-US" sz="2000" b="1" dirty="0"/>
          </a:p>
        </p:txBody>
      </p:sp>
      <p:grpSp>
        <p:nvGrpSpPr>
          <p:cNvPr id="5" name="Group 4"/>
          <p:cNvGrpSpPr/>
          <p:nvPr/>
        </p:nvGrpSpPr>
        <p:grpSpPr>
          <a:xfrm>
            <a:off x="82715" y="6324600"/>
            <a:ext cx="9040813" cy="548480"/>
            <a:chOff x="82715" y="6324600"/>
            <a:chExt cx="9040813" cy="54848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15" y="6324600"/>
              <a:ext cx="9040813"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9669" y="6355555"/>
              <a:ext cx="46767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32718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animEffect transition="in" filter="fade">
                                      <p:cBhvr>
                                        <p:cTn id="19" dur="1000"/>
                                        <p:tgtEl>
                                          <p:spTgt spid="4099"/>
                                        </p:tgtEl>
                                      </p:cBhvr>
                                    </p:animEffect>
                                    <p:anim calcmode="lin" valueType="num">
                                      <p:cBhvr>
                                        <p:cTn id="20" dur="1000" fill="hold"/>
                                        <p:tgtEl>
                                          <p:spTgt spid="4099"/>
                                        </p:tgtEl>
                                        <p:attrNameLst>
                                          <p:attrName>ppt_x</p:attrName>
                                        </p:attrNameLst>
                                      </p:cBhvr>
                                      <p:tavLst>
                                        <p:tav tm="0">
                                          <p:val>
                                            <p:strVal val="#ppt_x"/>
                                          </p:val>
                                        </p:tav>
                                        <p:tav tm="100000">
                                          <p:val>
                                            <p:strVal val="#ppt_x"/>
                                          </p:val>
                                        </p:tav>
                                      </p:tavLst>
                                    </p:anim>
                                    <p:anim calcmode="lin" valueType="num">
                                      <p:cBhvr>
                                        <p:cTn id="21"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685800"/>
            <a:ext cx="7162800" cy="523220"/>
          </a:xfrm>
          <a:prstGeom prst="rect">
            <a:avLst/>
          </a:prstGeom>
          <a:solidFill>
            <a:schemeClr val="accent2">
              <a:lumMod val="20000"/>
              <a:lumOff val="80000"/>
            </a:schemeClr>
          </a:solidFill>
        </p:spPr>
        <p:txBody>
          <a:bodyPr wrap="square" rtlCol="0">
            <a:spAutoFit/>
          </a:bodyPr>
          <a:lstStyle/>
          <a:p>
            <a:pPr algn="ctr" rtl="1"/>
            <a:r>
              <a:rPr lang="ar-BH" sz="2800" b="1" dirty="0" smtClean="0"/>
              <a:t>تطبيق عملي لتحويل العملات باستعمال أسعار الصرف</a:t>
            </a:r>
            <a:endParaRPr lang="en-US" sz="2800" b="1" dirty="0"/>
          </a:p>
        </p:txBody>
      </p:sp>
      <p:sp>
        <p:nvSpPr>
          <p:cNvPr id="2" name="TextBox 1"/>
          <p:cNvSpPr txBox="1"/>
          <p:nvPr/>
        </p:nvSpPr>
        <p:spPr>
          <a:xfrm>
            <a:off x="1600200" y="1524000"/>
            <a:ext cx="6553200" cy="1477328"/>
          </a:xfrm>
          <a:prstGeom prst="rect">
            <a:avLst/>
          </a:prstGeom>
          <a:noFill/>
        </p:spPr>
        <p:txBody>
          <a:bodyPr wrap="square" rtlCol="0">
            <a:spAutoFit/>
          </a:bodyPr>
          <a:lstStyle/>
          <a:p>
            <a:pPr marL="342900" indent="-342900" algn="r" rtl="1">
              <a:buAutoNum type="arabicPeriod"/>
            </a:pPr>
            <a:r>
              <a:rPr lang="ar-BH" dirty="0" smtClean="0"/>
              <a:t>حول </a:t>
            </a:r>
            <a:r>
              <a:rPr lang="ar-BH" dirty="0" smtClean="0">
                <a:solidFill>
                  <a:srgbClr val="0070C0"/>
                </a:solidFill>
              </a:rPr>
              <a:t>10000</a:t>
            </a:r>
            <a:r>
              <a:rPr lang="ar-BH" dirty="0" smtClean="0"/>
              <a:t>دولار أمريكي الى الدينار البحريني .</a:t>
            </a:r>
          </a:p>
          <a:p>
            <a:pPr algn="r" rtl="1"/>
            <a:r>
              <a:rPr lang="ar-BH" dirty="0" smtClean="0"/>
              <a:t>الحل :</a:t>
            </a:r>
          </a:p>
          <a:p>
            <a:pPr algn="r" rtl="1"/>
            <a:r>
              <a:rPr lang="ar-BH" dirty="0" smtClean="0"/>
              <a:t>المبلغ بالدينار البحريني </a:t>
            </a:r>
            <a:r>
              <a:rPr lang="ar-BH" dirty="0" smtClean="0">
                <a:solidFill>
                  <a:srgbClr val="FF0000"/>
                </a:solidFill>
              </a:rPr>
              <a:t>=</a:t>
            </a:r>
            <a:r>
              <a:rPr lang="ar-BH" dirty="0" smtClean="0"/>
              <a:t> المبلغ بالعملة الأجنبية </a:t>
            </a:r>
            <a:r>
              <a:rPr lang="ar-BH" dirty="0" smtClean="0">
                <a:solidFill>
                  <a:srgbClr val="FF0000"/>
                </a:solidFill>
              </a:rPr>
              <a:t>×</a:t>
            </a:r>
            <a:r>
              <a:rPr lang="ar-BH" dirty="0" smtClean="0"/>
              <a:t> سعر البيع.</a:t>
            </a:r>
          </a:p>
          <a:p>
            <a:pPr algn="r" rtl="1"/>
            <a:r>
              <a:rPr lang="ar-BH" dirty="0"/>
              <a:t> </a:t>
            </a:r>
            <a:r>
              <a:rPr lang="ar-BH" dirty="0" smtClean="0"/>
              <a:t>                          </a:t>
            </a:r>
            <a:r>
              <a:rPr lang="ar-BH" dirty="0" smtClean="0">
                <a:solidFill>
                  <a:srgbClr val="FF0000"/>
                </a:solidFill>
              </a:rPr>
              <a:t>=</a:t>
            </a:r>
            <a:r>
              <a:rPr lang="ar-BH" dirty="0" smtClean="0"/>
              <a:t> </a:t>
            </a:r>
            <a:r>
              <a:rPr lang="ar-BH" dirty="0" smtClean="0">
                <a:solidFill>
                  <a:srgbClr val="0070C0"/>
                </a:solidFill>
              </a:rPr>
              <a:t>10000</a:t>
            </a:r>
            <a:r>
              <a:rPr lang="ar-BH" dirty="0" smtClean="0">
                <a:solidFill>
                  <a:srgbClr val="FF0000"/>
                </a:solidFill>
              </a:rPr>
              <a:t>×</a:t>
            </a:r>
            <a:r>
              <a:rPr lang="ar-BH" dirty="0" smtClean="0"/>
              <a:t> </a:t>
            </a:r>
            <a:r>
              <a:rPr lang="ar-BH" dirty="0" smtClean="0">
                <a:solidFill>
                  <a:srgbClr val="0070C0"/>
                </a:solidFill>
              </a:rPr>
              <a:t>0.378</a:t>
            </a:r>
          </a:p>
          <a:p>
            <a:pPr algn="r" rtl="1"/>
            <a:r>
              <a:rPr lang="ar-BH" dirty="0"/>
              <a:t> </a:t>
            </a:r>
            <a:r>
              <a:rPr lang="ar-BH" dirty="0" smtClean="0"/>
              <a:t>                          </a:t>
            </a:r>
            <a:r>
              <a:rPr lang="ar-BH" dirty="0" smtClean="0">
                <a:solidFill>
                  <a:srgbClr val="FF0000"/>
                </a:solidFill>
              </a:rPr>
              <a:t>=</a:t>
            </a:r>
            <a:r>
              <a:rPr lang="ar-BH" dirty="0" smtClean="0"/>
              <a:t> </a:t>
            </a:r>
            <a:r>
              <a:rPr lang="ar-BH" dirty="0" smtClean="0">
                <a:solidFill>
                  <a:srgbClr val="0070C0"/>
                </a:solidFill>
              </a:rPr>
              <a:t>3870</a:t>
            </a:r>
            <a:r>
              <a:rPr lang="ar-BH" dirty="0" smtClean="0"/>
              <a:t> دينار بحريني</a:t>
            </a:r>
          </a:p>
        </p:txBody>
      </p:sp>
      <p:sp>
        <p:nvSpPr>
          <p:cNvPr id="4" name="TextBox 3"/>
          <p:cNvSpPr txBox="1"/>
          <p:nvPr/>
        </p:nvSpPr>
        <p:spPr>
          <a:xfrm>
            <a:off x="990600" y="3657600"/>
            <a:ext cx="7010400" cy="2308324"/>
          </a:xfrm>
          <a:prstGeom prst="rect">
            <a:avLst/>
          </a:prstGeom>
          <a:noFill/>
        </p:spPr>
        <p:txBody>
          <a:bodyPr wrap="square" rtlCol="0">
            <a:spAutoFit/>
          </a:bodyPr>
          <a:lstStyle/>
          <a:p>
            <a:pPr algn="r" rtl="1"/>
            <a:r>
              <a:rPr lang="ar-BH" dirty="0" smtClean="0"/>
              <a:t>2. اذا كان لديك </a:t>
            </a:r>
            <a:r>
              <a:rPr lang="ar-BH" dirty="0" smtClean="0">
                <a:solidFill>
                  <a:schemeClr val="accent1"/>
                </a:solidFill>
              </a:rPr>
              <a:t>5000 </a:t>
            </a:r>
            <a:r>
              <a:rPr lang="ar-BH" dirty="0" smtClean="0"/>
              <a:t> يورو، وأردت تحويل المبلغ الى الدينار البحريني، فما هو المبلغ الذي ستحصل علية ؟</a:t>
            </a:r>
          </a:p>
          <a:p>
            <a:pPr algn="r" rtl="1"/>
            <a:r>
              <a:rPr lang="ar-BH" dirty="0" smtClean="0"/>
              <a:t>الحل :</a:t>
            </a:r>
          </a:p>
          <a:p>
            <a:pPr algn="r" rtl="1"/>
            <a:r>
              <a:rPr lang="ar-BH" dirty="0"/>
              <a:t>المبلغ بالدينار البحريني </a:t>
            </a:r>
            <a:r>
              <a:rPr lang="ar-BH" dirty="0">
                <a:solidFill>
                  <a:srgbClr val="FF0000"/>
                </a:solidFill>
              </a:rPr>
              <a:t>=</a:t>
            </a:r>
            <a:r>
              <a:rPr lang="ar-BH" dirty="0"/>
              <a:t> المبلغ بالعملة الأجنبية </a:t>
            </a:r>
            <a:r>
              <a:rPr lang="ar-BH" dirty="0">
                <a:solidFill>
                  <a:srgbClr val="FF0000"/>
                </a:solidFill>
              </a:rPr>
              <a:t>×</a:t>
            </a:r>
            <a:r>
              <a:rPr lang="ar-BH" dirty="0"/>
              <a:t> سعر </a:t>
            </a:r>
            <a:r>
              <a:rPr lang="ar-BH" dirty="0" smtClean="0"/>
              <a:t>الشراء.</a:t>
            </a:r>
          </a:p>
          <a:p>
            <a:pPr algn="r" rtl="1"/>
            <a:r>
              <a:rPr lang="ar-BH" dirty="0" smtClean="0">
                <a:solidFill>
                  <a:srgbClr val="FF0000"/>
                </a:solidFill>
              </a:rPr>
              <a:t>                           =</a:t>
            </a:r>
            <a:r>
              <a:rPr lang="ar-BH" dirty="0" smtClean="0"/>
              <a:t> </a:t>
            </a:r>
            <a:r>
              <a:rPr lang="ar-BH" dirty="0" smtClean="0">
                <a:solidFill>
                  <a:srgbClr val="0070C0"/>
                </a:solidFill>
              </a:rPr>
              <a:t>5000</a:t>
            </a:r>
            <a:r>
              <a:rPr lang="ar-BH" dirty="0">
                <a:solidFill>
                  <a:srgbClr val="FF0000"/>
                </a:solidFill>
              </a:rPr>
              <a:t>×</a:t>
            </a:r>
            <a:r>
              <a:rPr lang="ar-BH" dirty="0"/>
              <a:t> </a:t>
            </a:r>
            <a:r>
              <a:rPr lang="ar-BH" dirty="0" smtClean="0">
                <a:solidFill>
                  <a:srgbClr val="0070C0"/>
                </a:solidFill>
              </a:rPr>
              <a:t>0.510</a:t>
            </a:r>
          </a:p>
          <a:p>
            <a:pPr algn="r" rtl="1"/>
            <a:r>
              <a:rPr lang="ar-BH" dirty="0" smtClean="0">
                <a:solidFill>
                  <a:srgbClr val="FF0000"/>
                </a:solidFill>
              </a:rPr>
              <a:t>                           =</a:t>
            </a:r>
            <a:r>
              <a:rPr lang="ar-BH" dirty="0" smtClean="0"/>
              <a:t> </a:t>
            </a:r>
            <a:r>
              <a:rPr lang="ar-BH" dirty="0" smtClean="0">
                <a:solidFill>
                  <a:srgbClr val="0070C0"/>
                </a:solidFill>
              </a:rPr>
              <a:t>2550 </a:t>
            </a:r>
            <a:r>
              <a:rPr lang="ar-BH" dirty="0" smtClean="0"/>
              <a:t>دينار </a:t>
            </a:r>
            <a:r>
              <a:rPr lang="ar-BH" dirty="0"/>
              <a:t>بحريني</a:t>
            </a:r>
          </a:p>
          <a:p>
            <a:pPr algn="r" rtl="1"/>
            <a:endParaRPr lang="ar-BH" dirty="0"/>
          </a:p>
          <a:p>
            <a:pPr algn="r" rtl="1"/>
            <a:endParaRPr lang="ar-BH" dirty="0" smtClean="0"/>
          </a:p>
        </p:txBody>
      </p:sp>
      <p:grpSp>
        <p:nvGrpSpPr>
          <p:cNvPr id="5" name="Group 4"/>
          <p:cNvGrpSpPr/>
          <p:nvPr/>
        </p:nvGrpSpPr>
        <p:grpSpPr>
          <a:xfrm>
            <a:off x="82715" y="6324600"/>
            <a:ext cx="9040813" cy="548480"/>
            <a:chOff x="82715" y="6324600"/>
            <a:chExt cx="9040813" cy="54848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15" y="6324600"/>
              <a:ext cx="9040813"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669" y="6355555"/>
              <a:ext cx="46767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0807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85800"/>
            <a:ext cx="7162800" cy="523220"/>
          </a:xfrm>
          <a:prstGeom prst="rect">
            <a:avLst/>
          </a:prstGeom>
          <a:solidFill>
            <a:schemeClr val="accent2">
              <a:lumMod val="20000"/>
              <a:lumOff val="80000"/>
            </a:schemeClr>
          </a:solidFill>
        </p:spPr>
        <p:txBody>
          <a:bodyPr wrap="square" rtlCol="0">
            <a:spAutoFit/>
          </a:bodyPr>
          <a:lstStyle/>
          <a:p>
            <a:pPr algn="ctr" rtl="1"/>
            <a:r>
              <a:rPr lang="ar-BH" sz="2800" b="1" dirty="0" smtClean="0"/>
              <a:t>تطبيق عملي لتحويل العملات باستعمال أسعار الصرف</a:t>
            </a:r>
            <a:endParaRPr lang="en-US" sz="2800" b="1" dirty="0"/>
          </a:p>
        </p:txBody>
      </p:sp>
      <p:sp>
        <p:nvSpPr>
          <p:cNvPr id="3" name="TextBox 2"/>
          <p:cNvSpPr txBox="1"/>
          <p:nvPr/>
        </p:nvSpPr>
        <p:spPr>
          <a:xfrm>
            <a:off x="1143000" y="1447800"/>
            <a:ext cx="7010400" cy="1754326"/>
          </a:xfrm>
          <a:prstGeom prst="rect">
            <a:avLst/>
          </a:prstGeom>
          <a:noFill/>
        </p:spPr>
        <p:txBody>
          <a:bodyPr wrap="square" rtlCol="0">
            <a:spAutoFit/>
          </a:bodyPr>
          <a:lstStyle/>
          <a:p>
            <a:pPr algn="r" rtl="1"/>
            <a:r>
              <a:rPr lang="ar-BH" dirty="0" smtClean="0"/>
              <a:t>3. اذا اردت اعادة المبلغ نفسه  </a:t>
            </a:r>
            <a:r>
              <a:rPr lang="ar-BH" dirty="0" smtClean="0">
                <a:solidFill>
                  <a:schemeClr val="accent1"/>
                </a:solidFill>
              </a:rPr>
              <a:t>2550 </a:t>
            </a:r>
            <a:r>
              <a:rPr lang="ar-BH" dirty="0" smtClean="0"/>
              <a:t>دينار بحريني الى اليورو مرة ثانية، ماهو المبلغ الذي ستحصل علية ؟</a:t>
            </a:r>
          </a:p>
          <a:p>
            <a:pPr algn="r" rtl="1"/>
            <a:r>
              <a:rPr lang="ar-BH" dirty="0" smtClean="0"/>
              <a:t>الحل :</a:t>
            </a:r>
          </a:p>
          <a:p>
            <a:pPr algn="r" rtl="1"/>
            <a:r>
              <a:rPr lang="ar-BH" dirty="0"/>
              <a:t>المبلغ </a:t>
            </a:r>
            <a:r>
              <a:rPr lang="ar-BH" dirty="0" smtClean="0"/>
              <a:t>بالعملة الاجنبية </a:t>
            </a:r>
            <a:r>
              <a:rPr lang="ar-BH" dirty="0" smtClean="0">
                <a:solidFill>
                  <a:srgbClr val="FF0000"/>
                </a:solidFill>
              </a:rPr>
              <a:t>=</a:t>
            </a:r>
            <a:r>
              <a:rPr lang="ar-BH" dirty="0" smtClean="0"/>
              <a:t> العملة المحلية </a:t>
            </a:r>
            <a:r>
              <a:rPr lang="ar-BH" dirty="0" smtClean="0">
                <a:solidFill>
                  <a:srgbClr val="FF0000"/>
                </a:solidFill>
              </a:rPr>
              <a:t>÷</a:t>
            </a:r>
            <a:r>
              <a:rPr lang="ar-BH" dirty="0" smtClean="0"/>
              <a:t> </a:t>
            </a:r>
            <a:r>
              <a:rPr lang="ar-BH" dirty="0"/>
              <a:t>سعر </a:t>
            </a:r>
            <a:r>
              <a:rPr lang="ar-BH" dirty="0" smtClean="0"/>
              <a:t>البيع .</a:t>
            </a:r>
          </a:p>
          <a:p>
            <a:pPr algn="r" rtl="1"/>
            <a:r>
              <a:rPr lang="ar-BH" dirty="0" smtClean="0">
                <a:solidFill>
                  <a:srgbClr val="FF0000"/>
                </a:solidFill>
              </a:rPr>
              <a:t>                           =</a:t>
            </a:r>
            <a:r>
              <a:rPr lang="ar-BH" dirty="0" smtClean="0"/>
              <a:t> </a:t>
            </a:r>
            <a:r>
              <a:rPr lang="ar-BH" dirty="0" smtClean="0">
                <a:solidFill>
                  <a:srgbClr val="0070C0"/>
                </a:solidFill>
              </a:rPr>
              <a:t>2550</a:t>
            </a:r>
            <a:r>
              <a:rPr lang="ar-BH" dirty="0" smtClean="0">
                <a:solidFill>
                  <a:srgbClr val="FF0000"/>
                </a:solidFill>
              </a:rPr>
              <a:t>÷</a:t>
            </a:r>
            <a:r>
              <a:rPr lang="ar-BH" dirty="0" smtClean="0">
                <a:solidFill>
                  <a:srgbClr val="0070C0"/>
                </a:solidFill>
              </a:rPr>
              <a:t>0.522 </a:t>
            </a:r>
          </a:p>
          <a:p>
            <a:pPr algn="r" rtl="1"/>
            <a:r>
              <a:rPr lang="ar-BH" dirty="0" smtClean="0">
                <a:solidFill>
                  <a:srgbClr val="FF0000"/>
                </a:solidFill>
              </a:rPr>
              <a:t>                           =</a:t>
            </a:r>
            <a:r>
              <a:rPr lang="ar-BH" dirty="0" smtClean="0"/>
              <a:t> </a:t>
            </a:r>
            <a:r>
              <a:rPr lang="ar-BH" dirty="0" smtClean="0">
                <a:solidFill>
                  <a:srgbClr val="0070C0"/>
                </a:solidFill>
              </a:rPr>
              <a:t>4885 </a:t>
            </a:r>
            <a:r>
              <a:rPr lang="ar-BH" dirty="0" smtClean="0"/>
              <a:t>يورو.</a:t>
            </a:r>
            <a:endParaRPr lang="ar-BH" dirty="0"/>
          </a:p>
        </p:txBody>
      </p:sp>
      <p:sp>
        <p:nvSpPr>
          <p:cNvPr id="4" name="TextBox 3"/>
          <p:cNvSpPr txBox="1"/>
          <p:nvPr/>
        </p:nvSpPr>
        <p:spPr>
          <a:xfrm>
            <a:off x="1295400" y="3505200"/>
            <a:ext cx="7010400" cy="2031325"/>
          </a:xfrm>
          <a:prstGeom prst="rect">
            <a:avLst/>
          </a:prstGeom>
          <a:noFill/>
        </p:spPr>
        <p:txBody>
          <a:bodyPr wrap="square" rtlCol="0">
            <a:spAutoFit/>
          </a:bodyPr>
          <a:lstStyle/>
          <a:p>
            <a:pPr algn="r" rtl="1"/>
            <a:r>
              <a:rPr lang="ar-BH" dirty="0" smtClean="0"/>
              <a:t>4. ما الفرق بين الحالتين؟ ومن سيحصل علية؟</a:t>
            </a:r>
          </a:p>
          <a:p>
            <a:pPr algn="r" rtl="1"/>
            <a:r>
              <a:rPr lang="ar-BH" dirty="0" smtClean="0"/>
              <a:t>الحل :</a:t>
            </a:r>
          </a:p>
          <a:p>
            <a:pPr algn="r" rtl="1"/>
            <a:r>
              <a:rPr lang="ar-BH" dirty="0" smtClean="0"/>
              <a:t>الفارق السعري أو هامش الربحية </a:t>
            </a:r>
            <a:r>
              <a:rPr lang="ar-BH" dirty="0" smtClean="0">
                <a:solidFill>
                  <a:srgbClr val="FF0000"/>
                </a:solidFill>
              </a:rPr>
              <a:t>=</a:t>
            </a:r>
            <a:r>
              <a:rPr lang="ar-BH" dirty="0" smtClean="0"/>
              <a:t> سعر البيع </a:t>
            </a:r>
            <a:r>
              <a:rPr lang="en-US" dirty="0" smtClean="0"/>
              <a:t>Bid Price</a:t>
            </a:r>
            <a:r>
              <a:rPr lang="ar-BH" dirty="0" smtClean="0">
                <a:solidFill>
                  <a:srgbClr val="FF0000"/>
                </a:solidFill>
              </a:rPr>
              <a:t>÷</a:t>
            </a:r>
            <a:r>
              <a:rPr lang="ar-BH" dirty="0" smtClean="0"/>
              <a:t> سعرالشراء </a:t>
            </a:r>
            <a:r>
              <a:rPr lang="en-US" dirty="0" smtClean="0"/>
              <a:t>Ask Price</a:t>
            </a:r>
            <a:r>
              <a:rPr lang="ar-BH" dirty="0" smtClean="0"/>
              <a:t>.</a:t>
            </a:r>
          </a:p>
          <a:p>
            <a:pPr algn="r" rtl="1"/>
            <a:r>
              <a:rPr lang="ar-BH" dirty="0" smtClean="0">
                <a:solidFill>
                  <a:srgbClr val="FF0000"/>
                </a:solidFill>
              </a:rPr>
              <a:t>                           =</a:t>
            </a:r>
            <a:r>
              <a:rPr lang="ar-BH" dirty="0" smtClean="0"/>
              <a:t> </a:t>
            </a:r>
            <a:r>
              <a:rPr lang="en-US" dirty="0" smtClean="0">
                <a:solidFill>
                  <a:srgbClr val="0070C0"/>
                </a:solidFill>
              </a:rPr>
              <a:t>0.522</a:t>
            </a:r>
            <a:r>
              <a:rPr lang="en-US" dirty="0" smtClean="0">
                <a:solidFill>
                  <a:srgbClr val="FF0000"/>
                </a:solidFill>
              </a:rPr>
              <a:t>- </a:t>
            </a:r>
            <a:r>
              <a:rPr lang="en-US" dirty="0" smtClean="0">
                <a:solidFill>
                  <a:srgbClr val="0070C0"/>
                </a:solidFill>
              </a:rPr>
              <a:t>0.510 </a:t>
            </a:r>
            <a:endParaRPr lang="ar-BH" dirty="0" smtClean="0">
              <a:solidFill>
                <a:srgbClr val="0070C0"/>
              </a:solidFill>
            </a:endParaRPr>
          </a:p>
          <a:p>
            <a:pPr algn="r" rtl="1"/>
            <a:r>
              <a:rPr lang="ar-BH" dirty="0" smtClean="0">
                <a:solidFill>
                  <a:srgbClr val="FF0000"/>
                </a:solidFill>
              </a:rPr>
              <a:t>                           =</a:t>
            </a:r>
            <a:r>
              <a:rPr lang="ar-BH" dirty="0" smtClean="0"/>
              <a:t> </a:t>
            </a:r>
            <a:r>
              <a:rPr lang="en-US" dirty="0" smtClean="0">
                <a:solidFill>
                  <a:srgbClr val="0070C0"/>
                </a:solidFill>
              </a:rPr>
              <a:t>0.012 </a:t>
            </a:r>
            <a:r>
              <a:rPr lang="ar-BH" dirty="0" smtClean="0">
                <a:solidFill>
                  <a:srgbClr val="0070C0"/>
                </a:solidFill>
              </a:rPr>
              <a:t> </a:t>
            </a:r>
            <a:r>
              <a:rPr lang="ar-BH" dirty="0" smtClean="0"/>
              <a:t>دينار.</a:t>
            </a:r>
          </a:p>
          <a:p>
            <a:pPr algn="r" rtl="1"/>
            <a:endParaRPr lang="ar-BH" dirty="0"/>
          </a:p>
          <a:p>
            <a:pPr algn="r" rtl="1"/>
            <a:r>
              <a:rPr lang="ar-BH" dirty="0" smtClean="0"/>
              <a:t>هامش الربحية يحصل عليها الطرف المتاجر بالعملات في محلات الصرافة.</a:t>
            </a:r>
            <a:endParaRPr lang="ar-BH" dirty="0"/>
          </a:p>
        </p:txBody>
      </p:sp>
      <p:grpSp>
        <p:nvGrpSpPr>
          <p:cNvPr id="5" name="Group 4"/>
          <p:cNvGrpSpPr/>
          <p:nvPr/>
        </p:nvGrpSpPr>
        <p:grpSpPr>
          <a:xfrm>
            <a:off x="82715" y="6324600"/>
            <a:ext cx="9040813" cy="548480"/>
            <a:chOff x="82715" y="6324600"/>
            <a:chExt cx="9040813" cy="54848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15" y="6324600"/>
              <a:ext cx="9040813"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669" y="6355555"/>
              <a:ext cx="46767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906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473875"/>
            <a:ext cx="7010400" cy="3693319"/>
          </a:xfrm>
          <a:prstGeom prst="rect">
            <a:avLst/>
          </a:prstGeom>
          <a:noFill/>
        </p:spPr>
        <p:txBody>
          <a:bodyPr wrap="square" rtlCol="0">
            <a:spAutoFit/>
          </a:bodyPr>
          <a:lstStyle/>
          <a:p>
            <a:pPr algn="r" rtl="1"/>
            <a:r>
              <a:rPr lang="ar-BH" dirty="0" smtClean="0"/>
              <a:t>5. اذا كان لديك </a:t>
            </a:r>
            <a:r>
              <a:rPr lang="ar-BH" dirty="0" smtClean="0">
                <a:solidFill>
                  <a:schemeClr val="accent1"/>
                </a:solidFill>
              </a:rPr>
              <a:t>10000</a:t>
            </a:r>
            <a:r>
              <a:rPr lang="ar-BH" dirty="0" smtClean="0"/>
              <a:t>فرانك سويسري ، واذا اردت تحويلها الى دينار امريكي، فما هو المبلغ الذي ستحصل علية؟</a:t>
            </a:r>
          </a:p>
          <a:p>
            <a:pPr algn="r" rtl="1"/>
            <a:endParaRPr lang="ar-BH" dirty="0" smtClean="0"/>
          </a:p>
          <a:p>
            <a:pPr algn="r" rtl="1"/>
            <a:r>
              <a:rPr lang="ar-BH" dirty="0" smtClean="0"/>
              <a:t>الحل :</a:t>
            </a:r>
          </a:p>
          <a:p>
            <a:pPr marL="285750" indent="-285750" algn="r" rtl="1">
              <a:buFont typeface="Arial" pitchFamily="34" charset="0"/>
              <a:buChar char="•"/>
            </a:pPr>
            <a:r>
              <a:rPr lang="ar-BH" dirty="0" smtClean="0"/>
              <a:t>يتم تحويل </a:t>
            </a:r>
            <a:r>
              <a:rPr lang="ar-BH" dirty="0" smtClean="0">
                <a:solidFill>
                  <a:schemeClr val="accent1"/>
                </a:solidFill>
              </a:rPr>
              <a:t>10000</a:t>
            </a:r>
            <a:r>
              <a:rPr lang="ar-BH" dirty="0" smtClean="0"/>
              <a:t>فرنك سويسري الى دينار بحريني .</a:t>
            </a:r>
          </a:p>
          <a:p>
            <a:pPr algn="r" rtl="1"/>
            <a:r>
              <a:rPr lang="ar-BH" dirty="0" smtClean="0"/>
              <a:t>المبلغ بالدينار البحريني </a:t>
            </a:r>
            <a:r>
              <a:rPr lang="ar-BH" dirty="0" smtClean="0">
                <a:solidFill>
                  <a:srgbClr val="FF0000"/>
                </a:solidFill>
              </a:rPr>
              <a:t>=</a:t>
            </a:r>
            <a:r>
              <a:rPr lang="ar-BH" dirty="0" smtClean="0"/>
              <a:t> المبلغ بالعملة الاجنبية </a:t>
            </a:r>
            <a:r>
              <a:rPr lang="ar-BH" dirty="0" smtClean="0">
                <a:solidFill>
                  <a:srgbClr val="FF0000"/>
                </a:solidFill>
              </a:rPr>
              <a:t>×</a:t>
            </a:r>
            <a:r>
              <a:rPr lang="ar-BH" dirty="0" smtClean="0"/>
              <a:t> سعرالشراء.</a:t>
            </a:r>
          </a:p>
          <a:p>
            <a:pPr algn="r" rtl="1"/>
            <a:r>
              <a:rPr lang="ar-BH" dirty="0" smtClean="0">
                <a:solidFill>
                  <a:srgbClr val="FF0000"/>
                </a:solidFill>
              </a:rPr>
              <a:t>                           =</a:t>
            </a:r>
            <a:r>
              <a:rPr lang="ar-BH" dirty="0" smtClean="0"/>
              <a:t> </a:t>
            </a:r>
            <a:r>
              <a:rPr lang="ar-BH" dirty="0" smtClean="0">
                <a:solidFill>
                  <a:schemeClr val="accent1"/>
                </a:solidFill>
              </a:rPr>
              <a:t>10000</a:t>
            </a:r>
            <a:r>
              <a:rPr lang="ar-BH" dirty="0" smtClean="0">
                <a:solidFill>
                  <a:srgbClr val="FF0000"/>
                </a:solidFill>
              </a:rPr>
              <a:t>×</a:t>
            </a:r>
            <a:r>
              <a:rPr lang="ar-BH" dirty="0" smtClean="0"/>
              <a:t> </a:t>
            </a:r>
            <a:r>
              <a:rPr lang="ar-BH" dirty="0" smtClean="0">
                <a:solidFill>
                  <a:schemeClr val="accent1"/>
                </a:solidFill>
              </a:rPr>
              <a:t>0.425</a:t>
            </a:r>
          </a:p>
          <a:p>
            <a:pPr algn="r" rtl="1"/>
            <a:r>
              <a:rPr lang="ar-BH" dirty="0">
                <a:solidFill>
                  <a:srgbClr val="FF0000"/>
                </a:solidFill>
              </a:rPr>
              <a:t> </a:t>
            </a:r>
            <a:r>
              <a:rPr lang="ar-BH" dirty="0" smtClean="0">
                <a:solidFill>
                  <a:srgbClr val="FF0000"/>
                </a:solidFill>
              </a:rPr>
              <a:t>                          =</a:t>
            </a:r>
            <a:r>
              <a:rPr lang="ar-BH" dirty="0" smtClean="0"/>
              <a:t> </a:t>
            </a:r>
            <a:r>
              <a:rPr lang="ar-BH" dirty="0" smtClean="0">
                <a:solidFill>
                  <a:srgbClr val="0070C0"/>
                </a:solidFill>
              </a:rPr>
              <a:t>4250</a:t>
            </a:r>
            <a:r>
              <a:rPr lang="ar-BH" dirty="0" smtClean="0"/>
              <a:t>ديناربحريني .</a:t>
            </a:r>
          </a:p>
          <a:p>
            <a:pPr marL="285750" indent="-285750" algn="r" rtl="1">
              <a:buFont typeface="Arial" pitchFamily="34" charset="0"/>
              <a:buChar char="•"/>
            </a:pPr>
            <a:r>
              <a:rPr lang="ar-BH" dirty="0" smtClean="0"/>
              <a:t>يتم تحويل </a:t>
            </a:r>
            <a:r>
              <a:rPr lang="ar-BH" dirty="0" smtClean="0">
                <a:solidFill>
                  <a:schemeClr val="accent1"/>
                </a:solidFill>
              </a:rPr>
              <a:t>4250</a:t>
            </a:r>
            <a:r>
              <a:rPr lang="ar-BH" dirty="0" smtClean="0"/>
              <a:t> دينار بحريني الى دولار امريكي .</a:t>
            </a:r>
          </a:p>
          <a:p>
            <a:pPr algn="r" rtl="1"/>
            <a:r>
              <a:rPr lang="ar-BH" dirty="0"/>
              <a:t>المبلغ </a:t>
            </a:r>
            <a:r>
              <a:rPr lang="ar-BH" dirty="0" smtClean="0"/>
              <a:t>بالعملة الأجنبية </a:t>
            </a:r>
            <a:r>
              <a:rPr lang="ar-BH" dirty="0" smtClean="0">
                <a:solidFill>
                  <a:srgbClr val="FF0000"/>
                </a:solidFill>
              </a:rPr>
              <a:t>=</a:t>
            </a:r>
            <a:r>
              <a:rPr lang="ar-BH" dirty="0" smtClean="0"/>
              <a:t> </a:t>
            </a:r>
            <a:r>
              <a:rPr lang="ar-BH" dirty="0"/>
              <a:t>المبلغ بالعملة </a:t>
            </a:r>
            <a:r>
              <a:rPr lang="ar-BH" dirty="0" smtClean="0"/>
              <a:t>المحلية </a:t>
            </a:r>
            <a:r>
              <a:rPr lang="ar-BH" dirty="0" smtClean="0">
                <a:solidFill>
                  <a:srgbClr val="FF0000"/>
                </a:solidFill>
              </a:rPr>
              <a:t>÷</a:t>
            </a:r>
            <a:r>
              <a:rPr lang="ar-BH" dirty="0" smtClean="0"/>
              <a:t> سعرالبيع.</a:t>
            </a:r>
            <a:endParaRPr lang="ar-BH" dirty="0"/>
          </a:p>
          <a:p>
            <a:pPr algn="r" rtl="1"/>
            <a:r>
              <a:rPr lang="ar-BH" dirty="0" smtClean="0"/>
              <a:t>                         </a:t>
            </a:r>
            <a:r>
              <a:rPr lang="ar-BH" dirty="0" smtClean="0">
                <a:solidFill>
                  <a:srgbClr val="FF0000"/>
                </a:solidFill>
              </a:rPr>
              <a:t>=</a:t>
            </a:r>
            <a:r>
              <a:rPr lang="ar-BH" dirty="0" smtClean="0"/>
              <a:t> </a:t>
            </a:r>
            <a:r>
              <a:rPr lang="ar-BH" dirty="0" smtClean="0">
                <a:solidFill>
                  <a:schemeClr val="accent1"/>
                </a:solidFill>
              </a:rPr>
              <a:t>4250</a:t>
            </a:r>
            <a:r>
              <a:rPr lang="ar-BH" dirty="0" smtClean="0">
                <a:solidFill>
                  <a:srgbClr val="FF0000"/>
                </a:solidFill>
              </a:rPr>
              <a:t>÷</a:t>
            </a:r>
            <a:r>
              <a:rPr lang="ar-BH" dirty="0" smtClean="0"/>
              <a:t> </a:t>
            </a:r>
            <a:r>
              <a:rPr lang="ar-BH" dirty="0" smtClean="0">
                <a:solidFill>
                  <a:schemeClr val="accent1"/>
                </a:solidFill>
              </a:rPr>
              <a:t>0.378 </a:t>
            </a:r>
          </a:p>
          <a:p>
            <a:pPr algn="r" rtl="1"/>
            <a:r>
              <a:rPr lang="ar-BH" dirty="0" smtClean="0"/>
              <a:t>                         </a:t>
            </a:r>
            <a:r>
              <a:rPr lang="ar-BH" dirty="0" smtClean="0">
                <a:solidFill>
                  <a:srgbClr val="FF0000"/>
                </a:solidFill>
              </a:rPr>
              <a:t>=</a:t>
            </a:r>
            <a:r>
              <a:rPr lang="ar-BH" dirty="0" smtClean="0"/>
              <a:t> </a:t>
            </a:r>
            <a:r>
              <a:rPr lang="ar-BH" dirty="0" smtClean="0">
                <a:solidFill>
                  <a:schemeClr val="accent1"/>
                </a:solidFill>
              </a:rPr>
              <a:t>11243,39</a:t>
            </a:r>
            <a:r>
              <a:rPr lang="ar-BH" dirty="0" smtClean="0"/>
              <a:t>دولار أمريكي .</a:t>
            </a:r>
          </a:p>
          <a:p>
            <a:pPr algn="r" rtl="1"/>
            <a:endParaRPr lang="ar-BH" dirty="0"/>
          </a:p>
        </p:txBody>
      </p:sp>
      <p:sp>
        <p:nvSpPr>
          <p:cNvPr id="3" name="TextBox 2"/>
          <p:cNvSpPr txBox="1"/>
          <p:nvPr/>
        </p:nvSpPr>
        <p:spPr>
          <a:xfrm>
            <a:off x="1023257" y="674914"/>
            <a:ext cx="7162800" cy="523220"/>
          </a:xfrm>
          <a:prstGeom prst="rect">
            <a:avLst/>
          </a:prstGeom>
          <a:solidFill>
            <a:schemeClr val="accent2">
              <a:lumMod val="20000"/>
              <a:lumOff val="80000"/>
            </a:schemeClr>
          </a:solidFill>
        </p:spPr>
        <p:txBody>
          <a:bodyPr wrap="square" rtlCol="0">
            <a:spAutoFit/>
          </a:bodyPr>
          <a:lstStyle/>
          <a:p>
            <a:pPr algn="ctr" rtl="1"/>
            <a:r>
              <a:rPr lang="ar-BH" sz="2800" b="1" dirty="0" smtClean="0"/>
              <a:t>تطبيق عملي لتحويل العملات باستعمال أسعار الصرف</a:t>
            </a:r>
            <a:endParaRPr lang="en-US" sz="2800" b="1" dirty="0"/>
          </a:p>
        </p:txBody>
      </p:sp>
      <p:grpSp>
        <p:nvGrpSpPr>
          <p:cNvPr id="4" name="Group 3"/>
          <p:cNvGrpSpPr/>
          <p:nvPr/>
        </p:nvGrpSpPr>
        <p:grpSpPr>
          <a:xfrm>
            <a:off x="82715" y="6324600"/>
            <a:ext cx="9040813" cy="548480"/>
            <a:chOff x="82715" y="6324600"/>
            <a:chExt cx="9040813" cy="54848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15" y="6324600"/>
              <a:ext cx="9040813"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669" y="6355555"/>
              <a:ext cx="46767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80705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7024" y="353700"/>
            <a:ext cx="7162800" cy="523220"/>
          </a:xfrm>
          <a:prstGeom prst="rect">
            <a:avLst/>
          </a:prstGeom>
          <a:solidFill>
            <a:schemeClr val="accent2">
              <a:lumMod val="20000"/>
              <a:lumOff val="80000"/>
            </a:schemeClr>
          </a:solidFill>
        </p:spPr>
        <p:txBody>
          <a:bodyPr wrap="square" rtlCol="0">
            <a:spAutoFit/>
          </a:bodyPr>
          <a:lstStyle/>
          <a:p>
            <a:pPr algn="ctr" rtl="1"/>
            <a:r>
              <a:rPr lang="ar-BH" sz="2800" b="1" dirty="0" smtClean="0"/>
              <a:t>التقويم </a:t>
            </a:r>
            <a:endParaRPr lang="en-US" sz="2800" b="1" dirty="0"/>
          </a:p>
        </p:txBody>
      </p:sp>
      <p:sp>
        <p:nvSpPr>
          <p:cNvPr id="3" name="TextBox 2"/>
          <p:cNvSpPr txBox="1"/>
          <p:nvPr/>
        </p:nvSpPr>
        <p:spPr>
          <a:xfrm>
            <a:off x="2438400" y="1371600"/>
            <a:ext cx="6172200" cy="461665"/>
          </a:xfrm>
          <a:prstGeom prst="rect">
            <a:avLst/>
          </a:prstGeom>
          <a:noFill/>
        </p:spPr>
        <p:txBody>
          <a:bodyPr wrap="square" rtlCol="0">
            <a:spAutoFit/>
          </a:bodyPr>
          <a:lstStyle/>
          <a:p>
            <a:pPr algn="r"/>
            <a:r>
              <a:rPr lang="ar-BH" sz="2400" b="1" u="sng" dirty="0" smtClean="0"/>
              <a:t>السؤال الأول:  أختر الأجابة الصحيحة فيما يلي: </a:t>
            </a:r>
            <a:endParaRPr lang="en-US" sz="2400" b="1" u="sng" dirty="0"/>
          </a:p>
        </p:txBody>
      </p:sp>
      <p:sp>
        <p:nvSpPr>
          <p:cNvPr id="4" name="TextBox 3"/>
          <p:cNvSpPr txBox="1"/>
          <p:nvPr/>
        </p:nvSpPr>
        <p:spPr>
          <a:xfrm>
            <a:off x="685800" y="2133600"/>
            <a:ext cx="7924800" cy="1969770"/>
          </a:xfrm>
          <a:prstGeom prst="rect">
            <a:avLst/>
          </a:prstGeom>
          <a:solidFill>
            <a:schemeClr val="accent4">
              <a:lumMod val="20000"/>
              <a:lumOff val="80000"/>
            </a:schemeClr>
          </a:solidFill>
        </p:spPr>
        <p:txBody>
          <a:bodyPr wrap="square" rtlCol="0">
            <a:spAutoFit/>
          </a:bodyPr>
          <a:lstStyle/>
          <a:p>
            <a:pPr algn="r"/>
            <a:r>
              <a:rPr lang="ar-BH" sz="2400" b="1" dirty="0" smtClean="0"/>
              <a:t>1- من العوامل المؤثرة فبي سعر الصرف:</a:t>
            </a:r>
          </a:p>
          <a:p>
            <a:pPr marL="342900" indent="-342900" algn="r" rtl="1">
              <a:buFont typeface="+mj-lt"/>
              <a:buAutoNum type="alphaLcParenR"/>
            </a:pPr>
            <a:r>
              <a:rPr lang="ar-BH" sz="2000" b="1" dirty="0" smtClean="0">
                <a:hlinkClick r:id="rId2" action="ppaction://hlinksldjump"/>
              </a:rPr>
              <a:t>التضحم</a:t>
            </a:r>
            <a:r>
              <a:rPr lang="ar-BH" sz="2000" b="1" dirty="0" smtClean="0"/>
              <a:t> .</a:t>
            </a:r>
          </a:p>
          <a:p>
            <a:pPr marL="342900" indent="-342900" algn="r" rtl="1">
              <a:buFont typeface="+mj-lt"/>
              <a:buAutoNum type="alphaLcParenR"/>
            </a:pPr>
            <a:r>
              <a:rPr lang="ar-BH" sz="2000" b="1" dirty="0" smtClean="0">
                <a:hlinkClick r:id="rId2" action="ppaction://hlinksldjump"/>
              </a:rPr>
              <a:t>أسعار الفائدة الحقيقية </a:t>
            </a:r>
            <a:r>
              <a:rPr lang="ar-BH" sz="2000" b="1" dirty="0" smtClean="0"/>
              <a:t>.</a:t>
            </a:r>
          </a:p>
          <a:p>
            <a:pPr marL="342900" indent="-342900" algn="r" rtl="1">
              <a:buFont typeface="+mj-lt"/>
              <a:buAutoNum type="alphaLcParenR"/>
            </a:pPr>
            <a:r>
              <a:rPr lang="ar-BH" sz="2000" b="1" dirty="0" smtClean="0">
                <a:hlinkClick r:id="rId2" action="ppaction://hlinksldjump"/>
              </a:rPr>
              <a:t>الدين العام. </a:t>
            </a:r>
            <a:endParaRPr lang="ar-BH" sz="2000" b="1" dirty="0" smtClean="0"/>
          </a:p>
          <a:p>
            <a:pPr marL="342900" indent="-342900" algn="r" rtl="1">
              <a:buFont typeface="+mj-lt"/>
              <a:buAutoNum type="alphaLcParenR"/>
            </a:pPr>
            <a:r>
              <a:rPr lang="ar-BH" sz="2000" b="1" dirty="0" smtClean="0">
                <a:hlinkClick r:id="rId3" action="ppaction://hlinksldjump"/>
              </a:rPr>
              <a:t>كل ماذكر صحيح.</a:t>
            </a:r>
            <a:endParaRPr lang="ar-BH" sz="2000" b="1" dirty="0" smtClean="0"/>
          </a:p>
          <a:p>
            <a:pPr marL="342900" indent="-342900" algn="r" rtl="1">
              <a:buFont typeface="+mj-lt"/>
              <a:buAutoNum type="alphaLcParenR"/>
            </a:pPr>
            <a:endParaRPr lang="en-US" dirty="0"/>
          </a:p>
        </p:txBody>
      </p:sp>
      <p:sp>
        <p:nvSpPr>
          <p:cNvPr id="6" name="Left Arrow 5">
            <a:hlinkClick r:id="rId4" action="ppaction://hlinksldjump"/>
          </p:cNvPr>
          <p:cNvSpPr/>
          <p:nvPr/>
        </p:nvSpPr>
        <p:spPr>
          <a:xfrm>
            <a:off x="333829" y="4731657"/>
            <a:ext cx="2133600" cy="1066800"/>
          </a:xfrm>
          <a:prstGeom prst="leftArrow">
            <a:avLst/>
          </a:prstGeom>
          <a:solidFill>
            <a:srgbClr val="ED87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82715" y="6324600"/>
            <a:ext cx="9040813" cy="548480"/>
            <a:chOff x="82715" y="6324600"/>
            <a:chExt cx="9040813" cy="548480"/>
          </a:xfrm>
        </p:grpSpPr>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15" y="6324600"/>
              <a:ext cx="9040813"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9669" y="6355555"/>
              <a:ext cx="46767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99246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7024" y="353700"/>
            <a:ext cx="7162800" cy="523220"/>
          </a:xfrm>
          <a:prstGeom prst="rect">
            <a:avLst/>
          </a:prstGeom>
          <a:solidFill>
            <a:schemeClr val="accent2">
              <a:lumMod val="20000"/>
              <a:lumOff val="80000"/>
            </a:schemeClr>
          </a:solidFill>
        </p:spPr>
        <p:txBody>
          <a:bodyPr wrap="square" rtlCol="0">
            <a:spAutoFit/>
          </a:bodyPr>
          <a:lstStyle/>
          <a:p>
            <a:pPr algn="ctr" rtl="1"/>
            <a:r>
              <a:rPr lang="ar-BH" sz="2800" b="1" dirty="0" smtClean="0"/>
              <a:t>التقويم </a:t>
            </a:r>
            <a:endParaRPr lang="en-US" sz="2800" b="1" dirty="0"/>
          </a:p>
        </p:txBody>
      </p:sp>
      <p:sp>
        <p:nvSpPr>
          <p:cNvPr id="4" name="TextBox 3"/>
          <p:cNvSpPr txBox="1"/>
          <p:nvPr/>
        </p:nvSpPr>
        <p:spPr>
          <a:xfrm>
            <a:off x="616024" y="1371600"/>
            <a:ext cx="7924800" cy="2400657"/>
          </a:xfrm>
          <a:prstGeom prst="rect">
            <a:avLst/>
          </a:prstGeom>
          <a:solidFill>
            <a:schemeClr val="accent4">
              <a:lumMod val="20000"/>
              <a:lumOff val="80000"/>
            </a:schemeClr>
          </a:solidFill>
        </p:spPr>
        <p:txBody>
          <a:bodyPr wrap="square" rtlCol="0">
            <a:spAutoFit/>
          </a:bodyPr>
          <a:lstStyle/>
          <a:p>
            <a:pPr algn="r"/>
            <a:r>
              <a:rPr lang="ar-BH" sz="2400" b="1" dirty="0" smtClean="0"/>
              <a:t>2</a:t>
            </a:r>
            <a:r>
              <a:rPr lang="ar-BH" sz="2400" dirty="0" smtClean="0"/>
              <a:t>-</a:t>
            </a:r>
            <a:r>
              <a:rPr lang="ar-BH" dirty="0" smtClean="0"/>
              <a:t> </a:t>
            </a:r>
            <a:r>
              <a:rPr lang="ar-BH" sz="2400" b="1" dirty="0" smtClean="0"/>
              <a:t>اذا كان سعر الصرف الدولار الأمريكي ( بيع 0.378د.ب – شراء 0.375د.ب)، فإن تحويل 100 د.ب تساوي:</a:t>
            </a:r>
          </a:p>
          <a:p>
            <a:pPr marL="342900" indent="-342900" algn="r" rtl="1">
              <a:buFont typeface="+mj-lt"/>
              <a:buAutoNum type="alphaLcParenR"/>
            </a:pPr>
            <a:r>
              <a:rPr lang="ar-BH" sz="2000" b="1" dirty="0" smtClean="0">
                <a:hlinkClick r:id="rId2" action="ppaction://hlinksldjump"/>
              </a:rPr>
              <a:t>37.80 دولاد أمريكي  </a:t>
            </a:r>
            <a:r>
              <a:rPr lang="ar-BH" sz="2000" b="1" dirty="0" smtClean="0"/>
              <a:t>.</a:t>
            </a:r>
          </a:p>
          <a:p>
            <a:pPr marL="342900" indent="-342900" algn="r" rtl="1">
              <a:buFont typeface="+mj-lt"/>
              <a:buAutoNum type="alphaLcParenR"/>
            </a:pPr>
            <a:r>
              <a:rPr lang="ar-BH" sz="2000" b="1" dirty="0" smtClean="0">
                <a:hlinkClick r:id="rId3" action="ppaction://hlinksldjump"/>
              </a:rPr>
              <a:t>264.55 دولار أمريكي </a:t>
            </a:r>
            <a:r>
              <a:rPr lang="ar-BH" sz="2000" b="1" dirty="0" smtClean="0"/>
              <a:t>.</a:t>
            </a:r>
          </a:p>
          <a:p>
            <a:pPr marL="342900" indent="-342900" algn="r" rtl="1">
              <a:buFont typeface="+mj-lt"/>
              <a:buAutoNum type="alphaLcParenR"/>
            </a:pPr>
            <a:r>
              <a:rPr lang="ar-BH" sz="2000" b="1" dirty="0" smtClean="0">
                <a:hlinkClick r:id="rId2" action="ppaction://hlinksldjump"/>
              </a:rPr>
              <a:t>266.67 دولار أمريكي.</a:t>
            </a:r>
            <a:r>
              <a:rPr lang="ar-BH" sz="2000" b="1" dirty="0" smtClean="0"/>
              <a:t> </a:t>
            </a:r>
          </a:p>
          <a:p>
            <a:pPr marL="342900" indent="-342900" algn="r" rtl="1">
              <a:buFont typeface="+mj-lt"/>
              <a:buAutoNum type="alphaLcParenR"/>
            </a:pPr>
            <a:r>
              <a:rPr lang="ar-BH" sz="2000" b="1" dirty="0" smtClean="0">
                <a:hlinkClick r:id="rId2" action="ppaction://hlinksldjump"/>
              </a:rPr>
              <a:t>37.50 دولار أمريكي.</a:t>
            </a:r>
            <a:endParaRPr lang="ar-BH" sz="2000" b="1" dirty="0" smtClean="0"/>
          </a:p>
          <a:p>
            <a:pPr marL="342900" indent="-342900" algn="r" rtl="1">
              <a:buFont typeface="+mj-lt"/>
              <a:buAutoNum type="alphaLcParenR"/>
            </a:pPr>
            <a:endParaRPr lang="en-US" dirty="0"/>
          </a:p>
        </p:txBody>
      </p:sp>
      <p:sp>
        <p:nvSpPr>
          <p:cNvPr id="7" name="Left Arrow 6">
            <a:hlinkClick r:id="rId4" action="ppaction://hlinksldjump"/>
          </p:cNvPr>
          <p:cNvSpPr/>
          <p:nvPr/>
        </p:nvSpPr>
        <p:spPr>
          <a:xfrm>
            <a:off x="381000" y="4724400"/>
            <a:ext cx="2133600" cy="1066800"/>
          </a:xfrm>
          <a:prstGeom prst="leftArrow">
            <a:avLst/>
          </a:prstGeom>
          <a:solidFill>
            <a:srgbClr val="ED87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82715" y="6324600"/>
            <a:ext cx="9040813" cy="548480"/>
            <a:chOff x="82715" y="6324600"/>
            <a:chExt cx="9040813" cy="548480"/>
          </a:xfrm>
        </p:grpSpPr>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15" y="6324600"/>
              <a:ext cx="9040813"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9669" y="6355555"/>
              <a:ext cx="46767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337294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3257" y="674914"/>
            <a:ext cx="7162800" cy="523220"/>
          </a:xfrm>
          <a:prstGeom prst="rect">
            <a:avLst/>
          </a:prstGeom>
          <a:solidFill>
            <a:schemeClr val="accent2">
              <a:lumMod val="20000"/>
              <a:lumOff val="80000"/>
            </a:schemeClr>
          </a:solidFill>
        </p:spPr>
        <p:txBody>
          <a:bodyPr wrap="square" rtlCol="0">
            <a:spAutoFit/>
          </a:bodyPr>
          <a:lstStyle/>
          <a:p>
            <a:pPr algn="ctr" rtl="1"/>
            <a:r>
              <a:rPr lang="ar-BH" sz="2800" b="1" dirty="0" smtClean="0"/>
              <a:t>التقويم </a:t>
            </a:r>
            <a:endParaRPr lang="en-US" sz="2800" b="1" dirty="0"/>
          </a:p>
        </p:txBody>
      </p:sp>
      <p:sp>
        <p:nvSpPr>
          <p:cNvPr id="3" name="TextBox 2"/>
          <p:cNvSpPr txBox="1"/>
          <p:nvPr/>
        </p:nvSpPr>
        <p:spPr>
          <a:xfrm>
            <a:off x="609600" y="1752600"/>
            <a:ext cx="8001000" cy="1569660"/>
          </a:xfrm>
          <a:prstGeom prst="rect">
            <a:avLst/>
          </a:prstGeom>
          <a:noFill/>
        </p:spPr>
        <p:txBody>
          <a:bodyPr wrap="square" rtlCol="0">
            <a:spAutoFit/>
          </a:bodyPr>
          <a:lstStyle/>
          <a:p>
            <a:pPr algn="r"/>
            <a:r>
              <a:rPr lang="ar-BH" sz="2400" b="1" dirty="0" smtClean="0"/>
              <a:t>1- لدى محمد مبلغ 2500 يورو،وبسبب رغبته من السفر الى أمريكا أراد تحويل الى دولار أمريكي، فما هو المبلغ الذي سيحصل عليه محمد بالدولار الأمريكي؟ علما بأن أسعار الصرف مقابل الدينار البحريني كتالي.</a:t>
            </a:r>
          </a:p>
          <a:p>
            <a:pPr algn="r"/>
            <a:endParaRPr lang="en-US" sz="2400" b="1" dirty="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258" y="3322260"/>
            <a:ext cx="7511142"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eft Arrow 4">
            <a:hlinkClick r:id="rId3" action="ppaction://hlinksldjump"/>
          </p:cNvPr>
          <p:cNvSpPr/>
          <p:nvPr/>
        </p:nvSpPr>
        <p:spPr>
          <a:xfrm>
            <a:off x="609600" y="4876800"/>
            <a:ext cx="1905000" cy="1066800"/>
          </a:xfrm>
          <a:prstGeom prst="leftArrow">
            <a:avLst/>
          </a:prstGeom>
          <a:solidFill>
            <a:srgbClr val="ED87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82715" y="6324600"/>
            <a:ext cx="9040813" cy="548480"/>
            <a:chOff x="82715" y="6324600"/>
            <a:chExt cx="9040813" cy="548480"/>
          </a:xfrm>
        </p:grpSpPr>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15" y="6324600"/>
              <a:ext cx="9040813"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9669" y="6355555"/>
              <a:ext cx="46767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518373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4157" y="1600200"/>
            <a:ext cx="8001000" cy="1200329"/>
          </a:xfrm>
          <a:prstGeom prst="rect">
            <a:avLst/>
          </a:prstGeom>
          <a:noFill/>
        </p:spPr>
        <p:txBody>
          <a:bodyPr wrap="square" rtlCol="0">
            <a:spAutoFit/>
          </a:bodyPr>
          <a:lstStyle/>
          <a:p>
            <a:pPr algn="r"/>
            <a:r>
              <a:rPr lang="ar-BH" b="1" dirty="0" smtClean="0"/>
              <a:t>1- لدى محمد مبلغ 2500 يورو،وبسبب رغبته من السفر الى أمريكا أراد تحويل الى دولار أمريكي، فما هو المبلغ الذي سيحصل عليه محمد بالدولار الأمريكي؟ علما بأن أسعار الصرف مقابل الدينار البحريني كالآتي.</a:t>
            </a:r>
          </a:p>
          <a:p>
            <a:pPr algn="r"/>
            <a:endParaRPr lang="en-US" b="1"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086" y="2523530"/>
            <a:ext cx="7511142"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41615" y="3733800"/>
            <a:ext cx="7347856" cy="2246769"/>
          </a:xfrm>
          <a:prstGeom prst="rect">
            <a:avLst/>
          </a:prstGeom>
          <a:noFill/>
        </p:spPr>
        <p:txBody>
          <a:bodyPr wrap="square" rtlCol="0">
            <a:spAutoFit/>
          </a:bodyPr>
          <a:lstStyle/>
          <a:p>
            <a:pPr algn="r"/>
            <a:r>
              <a:rPr lang="ar-BH" sz="2000" b="1" dirty="0" smtClean="0"/>
              <a:t>الحل :</a:t>
            </a:r>
          </a:p>
          <a:p>
            <a:pPr algn="r"/>
            <a:r>
              <a:rPr lang="ar-BH" sz="2000" b="1" dirty="0" smtClean="0"/>
              <a:t>المبلغ بالدينار البحريني  = المبلغ بالعملة الأجنبية × سعر الشراء</a:t>
            </a:r>
          </a:p>
          <a:p>
            <a:pPr algn="r"/>
            <a:r>
              <a:rPr lang="ar-BH" sz="2000" b="1" dirty="0" smtClean="0"/>
              <a:t>                             = 2500 × 0.510 = 1275 دينار بحريني</a:t>
            </a:r>
          </a:p>
          <a:p>
            <a:pPr algn="r"/>
            <a:endParaRPr lang="ar-BH" sz="2000" b="1" dirty="0"/>
          </a:p>
          <a:p>
            <a:pPr algn="r"/>
            <a:r>
              <a:rPr lang="ar-BH" sz="2000" b="1" dirty="0" smtClean="0"/>
              <a:t>المبلغ بالعملة الأجنبية  = المبلغ بالعملة الأجنبية  ÷ سعر البيع</a:t>
            </a:r>
          </a:p>
          <a:p>
            <a:pPr algn="r"/>
            <a:r>
              <a:rPr lang="ar-BH" sz="2000" b="1" dirty="0"/>
              <a:t> </a:t>
            </a:r>
            <a:r>
              <a:rPr lang="ar-BH" sz="2000" b="1" dirty="0" smtClean="0"/>
              <a:t>                           = 1276 ÷ 0.378 = 3373 دولار أمريكي</a:t>
            </a:r>
          </a:p>
          <a:p>
            <a:pPr algn="r"/>
            <a:endParaRPr lang="en-US" sz="2000" b="1" dirty="0"/>
          </a:p>
        </p:txBody>
      </p:sp>
      <p:sp>
        <p:nvSpPr>
          <p:cNvPr id="7" name="TextBox 6"/>
          <p:cNvSpPr txBox="1"/>
          <p:nvPr/>
        </p:nvSpPr>
        <p:spPr>
          <a:xfrm>
            <a:off x="1023257" y="674914"/>
            <a:ext cx="7162800" cy="523220"/>
          </a:xfrm>
          <a:prstGeom prst="rect">
            <a:avLst/>
          </a:prstGeom>
          <a:solidFill>
            <a:schemeClr val="accent2">
              <a:lumMod val="20000"/>
              <a:lumOff val="80000"/>
            </a:schemeClr>
          </a:solidFill>
        </p:spPr>
        <p:txBody>
          <a:bodyPr wrap="square" rtlCol="0">
            <a:spAutoFit/>
          </a:bodyPr>
          <a:lstStyle/>
          <a:p>
            <a:pPr algn="ctr" rtl="1"/>
            <a:r>
              <a:rPr lang="ar-BH" sz="2800" b="1" dirty="0" smtClean="0"/>
              <a:t>الحل</a:t>
            </a:r>
            <a:endParaRPr lang="en-US" sz="2800" b="1" dirty="0"/>
          </a:p>
        </p:txBody>
      </p:sp>
      <p:sp>
        <p:nvSpPr>
          <p:cNvPr id="6" name="Left Arrow 5">
            <a:hlinkClick r:id="rId3" action="ppaction://hlinksldjump"/>
          </p:cNvPr>
          <p:cNvSpPr/>
          <p:nvPr/>
        </p:nvSpPr>
        <p:spPr>
          <a:xfrm>
            <a:off x="457200" y="4849927"/>
            <a:ext cx="1905000" cy="1066800"/>
          </a:xfrm>
          <a:prstGeom prst="leftArrow">
            <a:avLst/>
          </a:prstGeom>
          <a:solidFill>
            <a:srgbClr val="ED87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2715" y="6324600"/>
            <a:ext cx="9040813" cy="548480"/>
            <a:chOff x="82715" y="6324600"/>
            <a:chExt cx="9040813" cy="548480"/>
          </a:xfrm>
        </p:grpSpPr>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15" y="6324600"/>
              <a:ext cx="9040813"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9669" y="6355555"/>
              <a:ext cx="46767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813747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895600"/>
            <a:ext cx="7010400" cy="646331"/>
          </a:xfrm>
          <a:prstGeom prst="rect">
            <a:avLst/>
          </a:prstGeom>
          <a:noFill/>
        </p:spPr>
        <p:txBody>
          <a:bodyPr wrap="square" rtlCol="0">
            <a:spAutoFit/>
          </a:bodyPr>
          <a:lstStyle/>
          <a:p>
            <a:pPr algn="ctr"/>
            <a:r>
              <a:rPr lang="ar-BH" sz="3600" dirty="0" smtClean="0"/>
              <a:t>مع تمنياتنا لكم بالتوفيق </a:t>
            </a:r>
            <a:endParaRPr lang="en-US" sz="3600" dirty="0"/>
          </a:p>
        </p:txBody>
      </p:sp>
      <p:grpSp>
        <p:nvGrpSpPr>
          <p:cNvPr id="3" name="Group 2"/>
          <p:cNvGrpSpPr/>
          <p:nvPr/>
        </p:nvGrpSpPr>
        <p:grpSpPr>
          <a:xfrm>
            <a:off x="82715" y="6324600"/>
            <a:ext cx="9040813" cy="548480"/>
            <a:chOff x="82715" y="6324600"/>
            <a:chExt cx="9040813" cy="54848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15" y="6324600"/>
              <a:ext cx="9040813"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669" y="6355555"/>
              <a:ext cx="46767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440858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2715" y="6324600"/>
            <a:ext cx="9040813" cy="548480"/>
            <a:chOff x="82715" y="6324600"/>
            <a:chExt cx="9040813" cy="54848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15" y="6324600"/>
              <a:ext cx="9040813"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669" y="6355555"/>
              <a:ext cx="46767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4789" y="43089"/>
            <a:ext cx="205422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828800" y="609600"/>
            <a:ext cx="4419600" cy="1015663"/>
          </a:xfrm>
          <a:prstGeom prst="rect">
            <a:avLst/>
          </a:prstGeom>
          <a:solidFill>
            <a:schemeClr val="accent2">
              <a:lumMod val="20000"/>
              <a:lumOff val="80000"/>
            </a:schemeClr>
          </a:solidFill>
        </p:spPr>
        <p:txBody>
          <a:bodyPr wrap="square" rtlCol="0">
            <a:spAutoFit/>
          </a:bodyPr>
          <a:lstStyle/>
          <a:p>
            <a:pPr algn="ctr"/>
            <a:r>
              <a:rPr lang="ar-BH" sz="6000" dirty="0" smtClean="0"/>
              <a:t>الأهداف</a:t>
            </a:r>
            <a:endParaRPr lang="en-US" sz="6000" dirty="0"/>
          </a:p>
        </p:txBody>
      </p:sp>
      <p:sp>
        <p:nvSpPr>
          <p:cNvPr id="4" name="TextBox 3"/>
          <p:cNvSpPr txBox="1"/>
          <p:nvPr/>
        </p:nvSpPr>
        <p:spPr>
          <a:xfrm>
            <a:off x="461901" y="2115234"/>
            <a:ext cx="7620000" cy="646331"/>
          </a:xfrm>
          <a:prstGeom prst="rect">
            <a:avLst/>
          </a:prstGeom>
          <a:noFill/>
        </p:spPr>
        <p:txBody>
          <a:bodyPr wrap="square" rtlCol="0">
            <a:spAutoFit/>
          </a:bodyPr>
          <a:lstStyle/>
          <a:p>
            <a:pPr algn="r"/>
            <a:r>
              <a:rPr lang="ar-BH" sz="3600" b="1" dirty="0" smtClean="0"/>
              <a:t>يتوقع من الطالب بعد دراسة هذا الفصل أن:</a:t>
            </a:r>
            <a:endParaRPr lang="en-US" sz="3600" b="1" dirty="0"/>
          </a:p>
        </p:txBody>
      </p:sp>
      <p:sp>
        <p:nvSpPr>
          <p:cNvPr id="5" name="TextBox 4"/>
          <p:cNvSpPr txBox="1"/>
          <p:nvPr/>
        </p:nvSpPr>
        <p:spPr>
          <a:xfrm>
            <a:off x="1183986" y="4766822"/>
            <a:ext cx="6934200" cy="461665"/>
          </a:xfrm>
          <a:prstGeom prst="rect">
            <a:avLst/>
          </a:prstGeom>
          <a:solidFill>
            <a:schemeClr val="accent2">
              <a:lumMod val="60000"/>
              <a:lumOff val="40000"/>
            </a:schemeClr>
          </a:solidFill>
        </p:spPr>
        <p:txBody>
          <a:bodyPr wrap="square" rtlCol="0">
            <a:spAutoFit/>
          </a:bodyPr>
          <a:lstStyle/>
          <a:p>
            <a:pPr algn="r"/>
            <a:r>
              <a:rPr lang="ar-BH" sz="2400" b="1" dirty="0" smtClean="0"/>
              <a:t>4-  يتقن تحويل العملات الأجنبية بأستعمال سعر الصرف.</a:t>
            </a:r>
            <a:endParaRPr lang="en-US" sz="2400" b="1" dirty="0"/>
          </a:p>
        </p:txBody>
      </p:sp>
      <p:sp>
        <p:nvSpPr>
          <p:cNvPr id="13" name="TextBox 12"/>
          <p:cNvSpPr txBox="1"/>
          <p:nvPr/>
        </p:nvSpPr>
        <p:spPr>
          <a:xfrm>
            <a:off x="1169472" y="3503802"/>
            <a:ext cx="6934200" cy="461665"/>
          </a:xfrm>
          <a:prstGeom prst="rect">
            <a:avLst/>
          </a:prstGeom>
          <a:solidFill>
            <a:schemeClr val="accent2">
              <a:lumMod val="60000"/>
              <a:lumOff val="40000"/>
            </a:schemeClr>
          </a:solidFill>
        </p:spPr>
        <p:txBody>
          <a:bodyPr wrap="square" rtlCol="0">
            <a:spAutoFit/>
          </a:bodyPr>
          <a:lstStyle/>
          <a:p>
            <a:pPr algn="r"/>
            <a:r>
              <a:rPr lang="ar-BH" sz="2400" b="1" dirty="0" smtClean="0"/>
              <a:t>2- يتعرف على سوق العمليات الأجنبية.</a:t>
            </a:r>
            <a:endParaRPr lang="en-US" sz="2400" b="1" dirty="0"/>
          </a:p>
        </p:txBody>
      </p:sp>
      <p:sp>
        <p:nvSpPr>
          <p:cNvPr id="14" name="TextBox 13"/>
          <p:cNvSpPr txBox="1"/>
          <p:nvPr/>
        </p:nvSpPr>
        <p:spPr>
          <a:xfrm>
            <a:off x="1183986" y="4139878"/>
            <a:ext cx="6934200" cy="461665"/>
          </a:xfrm>
          <a:prstGeom prst="rect">
            <a:avLst/>
          </a:prstGeom>
          <a:solidFill>
            <a:schemeClr val="accent2">
              <a:lumMod val="40000"/>
              <a:lumOff val="60000"/>
            </a:schemeClr>
          </a:solidFill>
        </p:spPr>
        <p:txBody>
          <a:bodyPr wrap="square" rtlCol="0">
            <a:spAutoFit/>
          </a:bodyPr>
          <a:lstStyle/>
          <a:p>
            <a:pPr algn="r"/>
            <a:r>
              <a:rPr lang="ar-BH" sz="2400" b="1" dirty="0" smtClean="0"/>
              <a:t>3- يعدد أهم العوامل المؤثرة في سعر الصراف.</a:t>
            </a:r>
            <a:endParaRPr lang="en-US" sz="2400" b="1" dirty="0"/>
          </a:p>
        </p:txBody>
      </p:sp>
      <p:sp>
        <p:nvSpPr>
          <p:cNvPr id="15" name="TextBox 14"/>
          <p:cNvSpPr txBox="1"/>
          <p:nvPr/>
        </p:nvSpPr>
        <p:spPr>
          <a:xfrm>
            <a:off x="1169472" y="2899512"/>
            <a:ext cx="6934200" cy="461665"/>
          </a:xfrm>
          <a:prstGeom prst="rect">
            <a:avLst/>
          </a:prstGeom>
          <a:solidFill>
            <a:schemeClr val="accent2">
              <a:lumMod val="40000"/>
              <a:lumOff val="60000"/>
            </a:schemeClr>
          </a:solidFill>
        </p:spPr>
        <p:txBody>
          <a:bodyPr wrap="square" rtlCol="0">
            <a:spAutoFit/>
          </a:bodyPr>
          <a:lstStyle/>
          <a:p>
            <a:pPr algn="r"/>
            <a:r>
              <a:rPr lang="ar-BH" sz="2400" b="1" dirty="0" smtClean="0"/>
              <a:t>1-  يعرف سعر الصرف.</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1514168"/>
            <a:ext cx="5105400" cy="4508927"/>
          </a:xfrm>
          <a:prstGeom prst="rect">
            <a:avLst/>
          </a:prstGeom>
          <a:noFill/>
        </p:spPr>
        <p:txBody>
          <a:bodyPr wrap="square" rtlCol="0">
            <a:spAutoFit/>
          </a:bodyPr>
          <a:lstStyle/>
          <a:p>
            <a:r>
              <a:rPr lang="en-US" sz="28700" dirty="0" smtClean="0">
                <a:sym typeface="Wingdings"/>
              </a:rPr>
              <a:t></a:t>
            </a:r>
            <a:endParaRPr lang="en-US" sz="28700" dirty="0"/>
          </a:p>
        </p:txBody>
      </p:sp>
      <p:sp>
        <p:nvSpPr>
          <p:cNvPr id="4" name="Left Arrow 3">
            <a:hlinkClick r:id="rId2" action="ppaction://hlinksldjump"/>
          </p:cNvPr>
          <p:cNvSpPr/>
          <p:nvPr/>
        </p:nvSpPr>
        <p:spPr>
          <a:xfrm>
            <a:off x="228600" y="5486400"/>
            <a:ext cx="1676400" cy="1143000"/>
          </a:xfrm>
          <a:prstGeom prst="leftArrow">
            <a:avLst/>
          </a:prstGeom>
          <a:solidFill>
            <a:srgbClr val="ED87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9529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838200"/>
            <a:ext cx="3549370" cy="6447919"/>
          </a:xfrm>
          <a:prstGeom prst="rect">
            <a:avLst/>
          </a:prstGeom>
        </p:spPr>
        <p:txBody>
          <a:bodyPr wrap="none">
            <a:spAutoFit/>
          </a:bodyPr>
          <a:lstStyle/>
          <a:p>
            <a:r>
              <a:rPr lang="en-US" sz="41300" dirty="0" smtClean="0">
                <a:sym typeface="Wingdings"/>
              </a:rPr>
              <a:t></a:t>
            </a:r>
            <a:endParaRPr lang="en-US" sz="41300" dirty="0"/>
          </a:p>
        </p:txBody>
      </p:sp>
      <p:sp>
        <p:nvSpPr>
          <p:cNvPr id="5" name="Left Arrow 4">
            <a:hlinkClick r:id="rId2" action="ppaction://hlinksldjump"/>
          </p:cNvPr>
          <p:cNvSpPr/>
          <p:nvPr/>
        </p:nvSpPr>
        <p:spPr>
          <a:xfrm>
            <a:off x="228600" y="5486400"/>
            <a:ext cx="1676400" cy="1143000"/>
          </a:xfrm>
          <a:prstGeom prst="leftArrow">
            <a:avLst/>
          </a:prstGeom>
          <a:solidFill>
            <a:srgbClr val="ED87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0537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1514168"/>
            <a:ext cx="5105400" cy="4508927"/>
          </a:xfrm>
          <a:prstGeom prst="rect">
            <a:avLst/>
          </a:prstGeom>
          <a:noFill/>
        </p:spPr>
        <p:txBody>
          <a:bodyPr wrap="square" rtlCol="0">
            <a:spAutoFit/>
          </a:bodyPr>
          <a:lstStyle/>
          <a:p>
            <a:r>
              <a:rPr lang="en-US" sz="28700" dirty="0" smtClean="0">
                <a:sym typeface="Wingdings"/>
              </a:rPr>
              <a:t></a:t>
            </a:r>
            <a:endParaRPr lang="en-US" sz="28700" dirty="0"/>
          </a:p>
        </p:txBody>
      </p:sp>
      <p:sp>
        <p:nvSpPr>
          <p:cNvPr id="4" name="Left Arrow 3">
            <a:hlinkClick r:id="rId2" action="ppaction://hlinksldjump"/>
          </p:cNvPr>
          <p:cNvSpPr/>
          <p:nvPr/>
        </p:nvSpPr>
        <p:spPr>
          <a:xfrm>
            <a:off x="228600" y="5486400"/>
            <a:ext cx="1676400" cy="1143000"/>
          </a:xfrm>
          <a:prstGeom prst="leftArrow">
            <a:avLst/>
          </a:prstGeom>
          <a:solidFill>
            <a:srgbClr val="ED87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67271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838200"/>
            <a:ext cx="3549370" cy="6447919"/>
          </a:xfrm>
          <a:prstGeom prst="rect">
            <a:avLst/>
          </a:prstGeom>
        </p:spPr>
        <p:txBody>
          <a:bodyPr wrap="none">
            <a:spAutoFit/>
          </a:bodyPr>
          <a:lstStyle/>
          <a:p>
            <a:r>
              <a:rPr lang="en-US" sz="41300" dirty="0" smtClean="0">
                <a:sym typeface="Wingdings"/>
              </a:rPr>
              <a:t></a:t>
            </a:r>
            <a:endParaRPr lang="en-US" sz="41300" dirty="0"/>
          </a:p>
        </p:txBody>
      </p:sp>
      <p:sp>
        <p:nvSpPr>
          <p:cNvPr id="5" name="Left Arrow 4">
            <a:hlinkClick r:id="rId2" action="ppaction://hlinksldjump"/>
          </p:cNvPr>
          <p:cNvSpPr/>
          <p:nvPr/>
        </p:nvSpPr>
        <p:spPr>
          <a:xfrm>
            <a:off x="228600" y="5486400"/>
            <a:ext cx="1676400" cy="1143000"/>
          </a:xfrm>
          <a:prstGeom prst="leftArrow">
            <a:avLst/>
          </a:prstGeom>
          <a:solidFill>
            <a:srgbClr val="ED87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6269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6340475"/>
            <a:ext cx="46767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5" y="6279356"/>
            <a:ext cx="9040813"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 y="4360152"/>
            <a:ext cx="2082800" cy="16668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514600" y="609600"/>
            <a:ext cx="3962400" cy="1015663"/>
          </a:xfrm>
          <a:prstGeom prst="rect">
            <a:avLst/>
          </a:prstGeom>
          <a:solidFill>
            <a:schemeClr val="accent2">
              <a:lumMod val="20000"/>
              <a:lumOff val="80000"/>
            </a:schemeClr>
          </a:solidFill>
        </p:spPr>
        <p:txBody>
          <a:bodyPr wrap="square" rtlCol="0">
            <a:spAutoFit/>
          </a:bodyPr>
          <a:lstStyle/>
          <a:p>
            <a:pPr algn="ctr"/>
            <a:r>
              <a:rPr lang="ar-BH" sz="6000" b="1" dirty="0" smtClean="0"/>
              <a:t>سعر الصرف</a:t>
            </a:r>
            <a:r>
              <a:rPr lang="ar-BH" dirty="0" smtClean="0"/>
              <a:t> </a:t>
            </a:r>
            <a:endParaRPr lang="en-US" dirty="0"/>
          </a:p>
        </p:txBody>
      </p:sp>
      <p:sp>
        <p:nvSpPr>
          <p:cNvPr id="5" name="TextBox 4"/>
          <p:cNvSpPr txBox="1"/>
          <p:nvPr/>
        </p:nvSpPr>
        <p:spPr>
          <a:xfrm>
            <a:off x="389738" y="2266115"/>
            <a:ext cx="8382000" cy="954107"/>
          </a:xfrm>
          <a:prstGeom prst="rect">
            <a:avLst/>
          </a:prstGeom>
          <a:solidFill>
            <a:schemeClr val="accent2">
              <a:lumMod val="40000"/>
              <a:lumOff val="60000"/>
            </a:schemeClr>
          </a:solidFill>
        </p:spPr>
        <p:txBody>
          <a:bodyPr wrap="square" rtlCol="0">
            <a:spAutoFit/>
          </a:bodyPr>
          <a:lstStyle/>
          <a:p>
            <a:pPr algn="r"/>
            <a:r>
              <a:rPr lang="ar-BH" sz="2800" b="1" dirty="0" smtClean="0"/>
              <a:t>هو سعر عملة معينة بالنسبة إلى العملات الأخرى أو العملات الأجنبية ،قد تكون ثابتة أو متغيرة حسب المؤشرات الأقتصادية لكل دولة.</a:t>
            </a:r>
            <a:endParaRPr lang="en-US" sz="2800" b="1" dirty="0"/>
          </a:p>
        </p:txBody>
      </p:sp>
      <p:sp>
        <p:nvSpPr>
          <p:cNvPr id="7" name="TextBox 6"/>
          <p:cNvSpPr txBox="1"/>
          <p:nvPr/>
        </p:nvSpPr>
        <p:spPr>
          <a:xfrm>
            <a:off x="6146800" y="4025540"/>
            <a:ext cx="2438400" cy="400110"/>
          </a:xfrm>
          <a:prstGeom prst="rect">
            <a:avLst/>
          </a:prstGeom>
          <a:noFill/>
        </p:spPr>
        <p:txBody>
          <a:bodyPr wrap="square" rtlCol="0">
            <a:spAutoFit/>
          </a:bodyPr>
          <a:lstStyle/>
          <a:p>
            <a:pPr algn="ctr"/>
            <a:r>
              <a:rPr lang="ar-BH" sz="2000" b="1" dirty="0" smtClean="0"/>
              <a:t>0.376 دينار بحريني</a:t>
            </a:r>
            <a:endParaRPr lang="en-US" sz="2000" b="1" dirty="0"/>
          </a:p>
        </p:txBody>
      </p:sp>
      <p:sp>
        <p:nvSpPr>
          <p:cNvPr id="10" name="TextBox 9"/>
          <p:cNvSpPr txBox="1"/>
          <p:nvPr/>
        </p:nvSpPr>
        <p:spPr>
          <a:xfrm>
            <a:off x="3352800" y="3990820"/>
            <a:ext cx="1828800" cy="369332"/>
          </a:xfrm>
          <a:prstGeom prst="rect">
            <a:avLst/>
          </a:prstGeom>
          <a:noFill/>
        </p:spPr>
        <p:txBody>
          <a:bodyPr wrap="square" rtlCol="0">
            <a:spAutoFit/>
          </a:bodyPr>
          <a:lstStyle/>
          <a:p>
            <a:pPr algn="r"/>
            <a:r>
              <a:rPr lang="ar-BH" b="1" dirty="0" smtClean="0"/>
              <a:t>2.65 دولار أمريكي</a:t>
            </a:r>
            <a:endParaRPr lang="en-US" b="1" dirty="0"/>
          </a:p>
        </p:txBody>
      </p:sp>
      <p:sp>
        <p:nvSpPr>
          <p:cNvPr id="16" name="TextBox 15"/>
          <p:cNvSpPr txBox="1"/>
          <p:nvPr/>
        </p:nvSpPr>
        <p:spPr>
          <a:xfrm>
            <a:off x="6451600" y="4684563"/>
            <a:ext cx="1828800" cy="369332"/>
          </a:xfrm>
          <a:prstGeom prst="rect">
            <a:avLst/>
          </a:prstGeom>
          <a:noFill/>
        </p:spPr>
        <p:txBody>
          <a:bodyPr wrap="square" rtlCol="0">
            <a:spAutoFit/>
          </a:bodyPr>
          <a:lstStyle/>
          <a:p>
            <a:pPr algn="r"/>
            <a:r>
              <a:rPr lang="ar-BH" b="1" dirty="0" smtClean="0"/>
              <a:t>2.65 دولار أمريكي</a:t>
            </a:r>
            <a:endParaRPr lang="en-US" b="1" dirty="0"/>
          </a:p>
        </p:txBody>
      </p:sp>
      <p:sp>
        <p:nvSpPr>
          <p:cNvPr id="17" name="TextBox 16"/>
          <p:cNvSpPr txBox="1"/>
          <p:nvPr/>
        </p:nvSpPr>
        <p:spPr>
          <a:xfrm>
            <a:off x="3200400" y="4720496"/>
            <a:ext cx="2209800" cy="369332"/>
          </a:xfrm>
          <a:prstGeom prst="rect">
            <a:avLst/>
          </a:prstGeom>
          <a:noFill/>
        </p:spPr>
        <p:txBody>
          <a:bodyPr wrap="square" rtlCol="0">
            <a:spAutoFit/>
          </a:bodyPr>
          <a:lstStyle/>
          <a:p>
            <a:pPr algn="ctr"/>
            <a:r>
              <a:rPr lang="ar-BH" b="1" dirty="0" smtClean="0"/>
              <a:t>0.376 دينار بحريني</a:t>
            </a:r>
            <a:endParaRPr lang="en-US" b="1" dirty="0"/>
          </a:p>
        </p:txBody>
      </p:sp>
      <p:sp>
        <p:nvSpPr>
          <p:cNvPr id="15" name="Equal 14"/>
          <p:cNvSpPr/>
          <p:nvPr/>
        </p:nvSpPr>
        <p:spPr>
          <a:xfrm>
            <a:off x="5495471" y="3897064"/>
            <a:ext cx="685800" cy="556844"/>
          </a:xfrm>
          <a:prstGeom prst="mathEqua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pic>
        <p:nvPicPr>
          <p:cNvPr id="1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3606" y="4720496"/>
            <a:ext cx="523875" cy="3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562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10" grpId="0"/>
      <p:bldP spid="16" grpId="0"/>
      <p:bldP spid="17" grpId="0"/>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9" y="6265235"/>
            <a:ext cx="9040813"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6979" y="6322859"/>
            <a:ext cx="46767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371600" y="381000"/>
            <a:ext cx="6248400" cy="1015663"/>
          </a:xfrm>
          <a:prstGeom prst="rect">
            <a:avLst/>
          </a:prstGeom>
          <a:solidFill>
            <a:schemeClr val="accent2">
              <a:lumMod val="20000"/>
              <a:lumOff val="80000"/>
            </a:schemeClr>
          </a:solidFill>
        </p:spPr>
        <p:txBody>
          <a:bodyPr wrap="square" rtlCol="0">
            <a:spAutoFit/>
          </a:bodyPr>
          <a:lstStyle/>
          <a:p>
            <a:pPr algn="ctr"/>
            <a:r>
              <a:rPr lang="ar-BH" sz="6000" dirty="0" smtClean="0"/>
              <a:t>سوق العملات الأجنبية </a:t>
            </a:r>
            <a:endParaRPr lang="en-US" sz="6000"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072" y="4487815"/>
            <a:ext cx="1905000" cy="16920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09600" y="1752600"/>
            <a:ext cx="8142076" cy="1200329"/>
          </a:xfrm>
          <a:prstGeom prst="rect">
            <a:avLst/>
          </a:prstGeom>
          <a:noFill/>
        </p:spPr>
        <p:txBody>
          <a:bodyPr wrap="square" rtlCol="0">
            <a:spAutoFit/>
          </a:bodyPr>
          <a:lstStyle/>
          <a:p>
            <a:pPr algn="just" rtl="1"/>
            <a:r>
              <a:rPr lang="en-US" sz="2400" dirty="0" smtClean="0">
                <a:sym typeface="Wingdings"/>
              </a:rPr>
              <a:t> </a:t>
            </a:r>
            <a:r>
              <a:rPr lang="ar-BH" sz="2400" dirty="0" smtClean="0">
                <a:sym typeface="Wingdings"/>
              </a:rPr>
              <a:t></a:t>
            </a:r>
            <a:r>
              <a:rPr lang="ar-BH" sz="2400" dirty="0" smtClean="0"/>
              <a:t>هي سوق المتاجرة في العملات الأجنبية (سوق القطع الأجنبي) وهي أكبر الأسواق وحجما من حيث </a:t>
            </a:r>
            <a:r>
              <a:rPr lang="ar-BH" sz="2400" dirty="0" smtClean="0"/>
              <a:t>التعاملات، </a:t>
            </a:r>
            <a:r>
              <a:rPr lang="ar-BH" sz="2400" dirty="0" smtClean="0"/>
              <a:t>وتلعب المصارف المركزية والبنوك الدولية دورا محوريا في هذا السوق.</a:t>
            </a:r>
            <a:endParaRPr lang="en-US" sz="2400" dirty="0"/>
          </a:p>
        </p:txBody>
      </p:sp>
      <p:sp>
        <p:nvSpPr>
          <p:cNvPr id="10" name="TextBox 9"/>
          <p:cNvSpPr txBox="1"/>
          <p:nvPr/>
        </p:nvSpPr>
        <p:spPr>
          <a:xfrm>
            <a:off x="266700" y="3287486"/>
            <a:ext cx="8458200" cy="1200329"/>
          </a:xfrm>
          <a:prstGeom prst="rect">
            <a:avLst/>
          </a:prstGeom>
          <a:noFill/>
        </p:spPr>
        <p:txBody>
          <a:bodyPr wrap="square" rtlCol="0">
            <a:spAutoFit/>
          </a:bodyPr>
          <a:lstStyle/>
          <a:p>
            <a:pPr algn="just" rtl="1">
              <a:buFont typeface="Wingdings"/>
              <a:buChar char="v"/>
            </a:pPr>
            <a:r>
              <a:rPr lang="ar-BH" sz="2400" dirty="0" smtClean="0"/>
              <a:t>عادة ما تختلف قيمة الصرف من حيث:</a:t>
            </a:r>
          </a:p>
          <a:p>
            <a:pPr marL="457200" indent="-457200" algn="just" rtl="1">
              <a:buAutoNum type="arabicPeriod"/>
            </a:pPr>
            <a:r>
              <a:rPr lang="ar-BH" sz="2400" dirty="0" smtClean="0"/>
              <a:t>سعر الصرف الحالي أو الآني (</a:t>
            </a:r>
            <a:r>
              <a:rPr lang="en-US" sz="2400" dirty="0" smtClean="0"/>
              <a:t>Spot Rate</a:t>
            </a:r>
            <a:r>
              <a:rPr lang="ar-BH" sz="2400" dirty="0" smtClean="0"/>
              <a:t>).</a:t>
            </a:r>
          </a:p>
          <a:p>
            <a:pPr marL="457200" indent="-457200" algn="just" rtl="1">
              <a:buAutoNum type="arabicPeriod"/>
            </a:pPr>
            <a:r>
              <a:rPr lang="ar-BH" sz="2400" dirty="0" smtClean="0"/>
              <a:t>سعر الصرف المستقبلي أو الآجل (</a:t>
            </a:r>
            <a:r>
              <a:rPr lang="en-US" sz="2400" dirty="0" smtClean="0"/>
              <a:t>Forward Rate</a:t>
            </a:r>
            <a:r>
              <a:rPr lang="ar-BH" sz="2400" dirty="0" smtClean="0"/>
              <a:t>).</a:t>
            </a:r>
            <a:endParaRPr lang="en-US" sz="2400" dirty="0" smtClean="0"/>
          </a:p>
        </p:txBody>
      </p:sp>
    </p:spTree>
    <p:extLst>
      <p:ext uri="{BB962C8B-B14F-4D97-AF65-F5344CB8AC3E}">
        <p14:creationId xmlns:p14="http://schemas.microsoft.com/office/powerpoint/2010/main" val="407684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52400"/>
            <a:ext cx="7391400" cy="5170646"/>
          </a:xfrm>
          <a:prstGeom prst="rect">
            <a:avLst/>
          </a:prstGeom>
          <a:noFill/>
        </p:spPr>
        <p:txBody>
          <a:bodyPr wrap="square" rtlCol="0">
            <a:spAutoFit/>
          </a:bodyPr>
          <a:lstStyle/>
          <a:p>
            <a:pPr algn="just" rtl="1">
              <a:lnSpc>
                <a:spcPct val="150000"/>
              </a:lnSpc>
              <a:buFont typeface="Wingdings"/>
              <a:buChar char="v"/>
            </a:pPr>
            <a:r>
              <a:rPr lang="ar-BH" sz="2800" b="1" dirty="0" smtClean="0"/>
              <a:t>يقوم المتداولون بعرض سعرين لكل فترة استحقاق وهما:</a:t>
            </a:r>
          </a:p>
          <a:p>
            <a:pPr marL="457200" indent="-457200" algn="just" rtl="1">
              <a:lnSpc>
                <a:spcPct val="150000"/>
              </a:lnSpc>
              <a:buAutoNum type="arabicPeriod"/>
            </a:pPr>
            <a:r>
              <a:rPr lang="ar-BH" sz="2400" b="1" dirty="0" smtClean="0">
                <a:solidFill>
                  <a:srgbClr val="C00000"/>
                </a:solidFill>
              </a:rPr>
              <a:t>سعر البيع أو العرض (</a:t>
            </a:r>
            <a:r>
              <a:rPr lang="en-US" sz="2400" b="1" dirty="0" smtClean="0">
                <a:solidFill>
                  <a:srgbClr val="C00000"/>
                </a:solidFill>
              </a:rPr>
              <a:t>Ask Price</a:t>
            </a:r>
            <a:r>
              <a:rPr lang="ar-BH" sz="2400" b="1" dirty="0" smtClean="0">
                <a:solidFill>
                  <a:srgbClr val="C00000"/>
                </a:solidFill>
              </a:rPr>
              <a:t>): </a:t>
            </a:r>
            <a:r>
              <a:rPr lang="ar-BH" sz="2400" dirty="0" smtClean="0"/>
              <a:t>هو السعر الذي يجب على الطرف الراغب في الشراء دفعه، حتى يقوم الطرف الآخر ببيعه العملات المطلوبة.</a:t>
            </a:r>
            <a:endParaRPr lang="en-GB" sz="2400" dirty="0" smtClean="0"/>
          </a:p>
          <a:p>
            <a:pPr marL="457200" indent="-457200" algn="just" rtl="1">
              <a:lnSpc>
                <a:spcPct val="150000"/>
              </a:lnSpc>
              <a:buAutoNum type="arabicPeriod"/>
            </a:pPr>
            <a:r>
              <a:rPr lang="ar-BH" sz="2400" b="1" dirty="0" smtClean="0">
                <a:solidFill>
                  <a:srgbClr val="C00000"/>
                </a:solidFill>
              </a:rPr>
              <a:t>سعر الشراء </a:t>
            </a:r>
            <a:r>
              <a:rPr lang="en-US" sz="2400" b="1" dirty="0" smtClean="0">
                <a:solidFill>
                  <a:srgbClr val="C00000"/>
                </a:solidFill>
              </a:rPr>
              <a:t>(Bid Price)</a:t>
            </a:r>
            <a:r>
              <a:rPr lang="ar-BH" sz="2400" b="1" dirty="0" smtClean="0">
                <a:solidFill>
                  <a:srgbClr val="C00000"/>
                </a:solidFill>
              </a:rPr>
              <a:t>: </a:t>
            </a:r>
            <a:r>
              <a:rPr lang="ar-BH" sz="2400" dirty="0" smtClean="0"/>
              <a:t>هو السعر الذي سيحصل عليه البائع عند قيامه ببيع العملات.</a:t>
            </a:r>
            <a:endParaRPr lang="ar-BH" sz="2000" dirty="0" smtClean="0"/>
          </a:p>
          <a:p>
            <a:pPr marL="342900" indent="-342900" algn="just" rtl="1">
              <a:lnSpc>
                <a:spcPct val="150000"/>
              </a:lnSpc>
              <a:buFont typeface="Wingdings" pitchFamily="2" charset="2"/>
              <a:buChar char="Ø"/>
            </a:pPr>
            <a:r>
              <a:rPr lang="ar-BH" sz="2400" dirty="0" smtClean="0"/>
              <a:t>يزيد سعر البيع على سعر الشراء بمقدار بسيط ويسمى هذا المقدار </a:t>
            </a:r>
            <a:r>
              <a:rPr lang="en-GB" sz="2400" b="1" dirty="0" smtClean="0">
                <a:solidFill>
                  <a:srgbClr val="C00000"/>
                </a:solidFill>
              </a:rPr>
              <a:t>بالفارق </a:t>
            </a:r>
            <a:r>
              <a:rPr lang="ar-BH" sz="2400" b="1" dirty="0" smtClean="0">
                <a:solidFill>
                  <a:srgbClr val="C00000"/>
                </a:solidFill>
              </a:rPr>
              <a:t>السعري (</a:t>
            </a:r>
            <a:r>
              <a:rPr lang="en-US" sz="2400" b="1" dirty="0" smtClean="0">
                <a:solidFill>
                  <a:srgbClr val="C00000"/>
                </a:solidFill>
              </a:rPr>
              <a:t>Bid-Ask Spread</a:t>
            </a:r>
            <a:r>
              <a:rPr lang="ar-BH" sz="2400" b="1" dirty="0" smtClean="0">
                <a:solidFill>
                  <a:srgbClr val="C00000"/>
                </a:solidFill>
              </a:rPr>
              <a:t>)</a:t>
            </a:r>
            <a:r>
              <a:rPr lang="ar-BH" sz="2400" dirty="0" smtClean="0"/>
              <a:t>،</a:t>
            </a:r>
            <a:r>
              <a:rPr lang="ar-BH" sz="2400" b="1" dirty="0" smtClean="0">
                <a:solidFill>
                  <a:srgbClr val="C00000"/>
                </a:solidFill>
              </a:rPr>
              <a:t> </a:t>
            </a:r>
            <a:r>
              <a:rPr lang="ar-BH" sz="2400" dirty="0" smtClean="0"/>
              <a:t>ويمثل هامش الربح في عملية التداول.</a:t>
            </a:r>
          </a:p>
        </p:txBody>
      </p:sp>
      <p:graphicFrame>
        <p:nvGraphicFramePr>
          <p:cNvPr id="5" name="Table 4"/>
          <p:cNvGraphicFramePr>
            <a:graphicFrameLocks noGrp="1"/>
          </p:cNvGraphicFramePr>
          <p:nvPr>
            <p:extLst>
              <p:ext uri="{D42A27DB-BD31-4B8C-83A1-F6EECF244321}">
                <p14:modId xmlns:p14="http://schemas.microsoft.com/office/powerpoint/2010/main" val="498418630"/>
              </p:ext>
            </p:extLst>
          </p:nvPr>
        </p:nvGraphicFramePr>
        <p:xfrm>
          <a:off x="838200" y="5348446"/>
          <a:ext cx="7543800" cy="920890"/>
        </p:xfrm>
        <a:graphic>
          <a:graphicData uri="http://schemas.openxmlformats.org/drawingml/2006/table">
            <a:tbl>
              <a:tblPr firstRow="1" bandRow="1">
                <a:tableStyleId>{5C22544A-7EE6-4342-B048-85BDC9FD1C3A}</a:tableStyleId>
              </a:tblPr>
              <a:tblGrid>
                <a:gridCol w="2514600"/>
                <a:gridCol w="2514600"/>
                <a:gridCol w="2514600"/>
              </a:tblGrid>
              <a:tr h="460445">
                <a:tc>
                  <a:txBody>
                    <a:bodyPr/>
                    <a:lstStyle/>
                    <a:p>
                      <a:pPr algn="ctr" rtl="1"/>
                      <a:r>
                        <a:rPr lang="ar-BH" sz="2000" b="1" dirty="0" smtClean="0">
                          <a:solidFill>
                            <a:schemeClr val="tx1"/>
                          </a:solidFill>
                        </a:rPr>
                        <a:t>سعر</a:t>
                      </a:r>
                      <a:r>
                        <a:rPr lang="ar-BH" sz="2000" b="1" baseline="0" dirty="0" smtClean="0">
                          <a:solidFill>
                            <a:schemeClr val="tx1"/>
                          </a:solidFill>
                        </a:rPr>
                        <a:t> البيع </a:t>
                      </a:r>
                      <a:r>
                        <a:rPr lang="en-US" sz="2000" b="1" baseline="0" dirty="0" smtClean="0">
                          <a:solidFill>
                            <a:schemeClr val="tx1"/>
                          </a:solidFill>
                        </a:rPr>
                        <a:t>(Ask Price)</a:t>
                      </a:r>
                      <a:endParaRPr lang="en-US" sz="2000" b="1" dirty="0">
                        <a:solidFill>
                          <a:schemeClr val="tx1"/>
                        </a:solidFill>
                      </a:endParaRPr>
                    </a:p>
                  </a:txBody>
                  <a:tcPr>
                    <a:solidFill>
                      <a:schemeClr val="bg1">
                        <a:lumMod val="75000"/>
                      </a:schemeClr>
                    </a:solidFill>
                  </a:tcPr>
                </a:tc>
                <a:tc>
                  <a:txBody>
                    <a:bodyPr/>
                    <a:lstStyle/>
                    <a:p>
                      <a:pPr algn="ctr" rtl="1"/>
                      <a:r>
                        <a:rPr lang="ar-BH" sz="2000" b="1" dirty="0" smtClean="0">
                          <a:solidFill>
                            <a:schemeClr val="tx1"/>
                          </a:solidFill>
                        </a:rPr>
                        <a:t>سعر</a:t>
                      </a:r>
                      <a:r>
                        <a:rPr lang="ar-BH" sz="2000" b="1" baseline="0" dirty="0" smtClean="0">
                          <a:solidFill>
                            <a:schemeClr val="tx1"/>
                          </a:solidFill>
                        </a:rPr>
                        <a:t> الشراء </a:t>
                      </a:r>
                      <a:r>
                        <a:rPr lang="en-US" sz="2000" b="1" baseline="0" dirty="0" smtClean="0">
                          <a:solidFill>
                            <a:schemeClr val="tx1"/>
                          </a:solidFill>
                        </a:rPr>
                        <a:t>(Bid Price)</a:t>
                      </a:r>
                      <a:endParaRPr lang="en-US" sz="2000" b="1" dirty="0">
                        <a:solidFill>
                          <a:schemeClr val="tx1"/>
                        </a:solidFill>
                      </a:endParaRPr>
                    </a:p>
                  </a:txBody>
                  <a:tcPr>
                    <a:solidFill>
                      <a:schemeClr val="bg1">
                        <a:lumMod val="75000"/>
                      </a:schemeClr>
                    </a:solidFill>
                  </a:tcPr>
                </a:tc>
                <a:tc>
                  <a:txBody>
                    <a:bodyPr/>
                    <a:lstStyle/>
                    <a:p>
                      <a:pPr algn="ctr" rtl="1"/>
                      <a:r>
                        <a:rPr lang="ar-BH" sz="2000" b="1" dirty="0" smtClean="0">
                          <a:solidFill>
                            <a:schemeClr val="tx1"/>
                          </a:solidFill>
                        </a:rPr>
                        <a:t>العملية بالنسبة للبنك</a:t>
                      </a:r>
                      <a:endParaRPr lang="en-US" sz="2000" b="1" dirty="0">
                        <a:solidFill>
                          <a:schemeClr val="tx1"/>
                        </a:solidFill>
                      </a:endParaRPr>
                    </a:p>
                  </a:txBody>
                  <a:tcPr>
                    <a:solidFill>
                      <a:schemeClr val="bg1">
                        <a:lumMod val="75000"/>
                      </a:schemeClr>
                    </a:solidFill>
                  </a:tcPr>
                </a:tc>
              </a:tr>
              <a:tr h="460445">
                <a:tc>
                  <a:txBody>
                    <a:bodyPr/>
                    <a:lstStyle/>
                    <a:p>
                      <a:pPr algn="ctr" rtl="1"/>
                      <a:r>
                        <a:rPr lang="ar-BH" sz="2400" dirty="0" smtClean="0"/>
                        <a:t>0,378</a:t>
                      </a:r>
                      <a:endParaRPr lang="en-US" sz="2400" dirty="0"/>
                    </a:p>
                  </a:txBody>
                  <a:tcPr>
                    <a:solidFill>
                      <a:schemeClr val="accent4">
                        <a:lumMod val="40000"/>
                        <a:lumOff val="60000"/>
                      </a:schemeClr>
                    </a:solidFill>
                  </a:tcPr>
                </a:tc>
                <a:tc>
                  <a:txBody>
                    <a:bodyPr/>
                    <a:lstStyle/>
                    <a:p>
                      <a:pPr algn="ctr" rtl="1"/>
                      <a:r>
                        <a:rPr lang="ar-BH" sz="2400" dirty="0" smtClean="0"/>
                        <a:t>0,370</a:t>
                      </a:r>
                      <a:endParaRPr lang="en-US" sz="2400" dirty="0"/>
                    </a:p>
                  </a:txBody>
                  <a:tcPr>
                    <a:solidFill>
                      <a:schemeClr val="accent4">
                        <a:lumMod val="40000"/>
                        <a:lumOff val="60000"/>
                      </a:schemeClr>
                    </a:solidFill>
                  </a:tcPr>
                </a:tc>
                <a:tc>
                  <a:txBody>
                    <a:bodyPr/>
                    <a:lstStyle/>
                    <a:p>
                      <a:pPr algn="ctr" rtl="1"/>
                      <a:r>
                        <a:rPr lang="ar-BH" sz="2400" dirty="0" smtClean="0"/>
                        <a:t>السعر</a:t>
                      </a:r>
                      <a:endParaRPr lang="en-US" sz="2400" dirty="0"/>
                    </a:p>
                  </a:txBody>
                  <a:tcPr>
                    <a:solidFill>
                      <a:schemeClr val="accent4">
                        <a:lumMod val="40000"/>
                        <a:lumOff val="60000"/>
                      </a:schemeClr>
                    </a:solidFill>
                  </a:tcPr>
                </a:tc>
              </a:tr>
            </a:tbl>
          </a:graphicData>
        </a:graphic>
      </p:graphicFrame>
      <p:grpSp>
        <p:nvGrpSpPr>
          <p:cNvPr id="7" name="Group 6"/>
          <p:cNvGrpSpPr/>
          <p:nvPr/>
        </p:nvGrpSpPr>
        <p:grpSpPr>
          <a:xfrm>
            <a:off x="82715" y="6324600"/>
            <a:ext cx="9040813" cy="548480"/>
            <a:chOff x="82715" y="6324600"/>
            <a:chExt cx="9040813" cy="54848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15" y="6324600"/>
              <a:ext cx="9040813"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669" y="6355555"/>
              <a:ext cx="46767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val="2974191394"/>
              </p:ext>
            </p:extLst>
          </p:nvPr>
        </p:nvGraphicFramePr>
        <p:xfrm>
          <a:off x="762000" y="457200"/>
          <a:ext cx="73152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p:cNvGrpSpPr/>
          <p:nvPr/>
        </p:nvGrpSpPr>
        <p:grpSpPr>
          <a:xfrm>
            <a:off x="82715" y="6324600"/>
            <a:ext cx="9040813" cy="548480"/>
            <a:chOff x="82715" y="6324600"/>
            <a:chExt cx="9040813" cy="548480"/>
          </a:xfrm>
        </p:grpSpPr>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15" y="6324600"/>
              <a:ext cx="9040813"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9669" y="6355555"/>
              <a:ext cx="46767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p:nvPr>
        </p:nvSpPr>
        <p:spPr>
          <a:xfrm>
            <a:off x="628650" y="365126"/>
            <a:ext cx="7886700" cy="590931"/>
          </a:xfrm>
          <a:prstGeom prst="rect">
            <a:avLst/>
          </a:prstGeom>
          <a:solidFill>
            <a:schemeClr val="accent2">
              <a:lumMod val="20000"/>
              <a:lumOff val="80000"/>
            </a:schemeClr>
          </a:solidFill>
        </p:spPr>
        <p:txBody>
          <a:bodyPr wrap="square" rtlCol="0">
            <a:spAutoFit/>
          </a:bodyPr>
          <a:lstStyle/>
          <a:p>
            <a:pPr lvl="0" algn="r" rtl="1"/>
            <a:r>
              <a:rPr lang="ar-BH" sz="3600" b="1" dirty="0" smtClean="0"/>
              <a:t>أنظمة الصرف الثابتة</a:t>
            </a:r>
            <a:r>
              <a:rPr lang="en-US" sz="3600" b="1" dirty="0" smtClean="0"/>
              <a:t>  Fixed/Pegged </a:t>
            </a:r>
            <a:r>
              <a:rPr lang="en-US" sz="3600" b="1" dirty="0" smtClean="0"/>
              <a:t>System  </a:t>
            </a:r>
            <a:endParaRPr lang="en-US" sz="3600" dirty="0"/>
          </a:p>
        </p:txBody>
      </p:sp>
      <p:sp>
        <p:nvSpPr>
          <p:cNvPr id="8" name="TextBox 7"/>
          <p:cNvSpPr txBox="1"/>
          <p:nvPr/>
        </p:nvSpPr>
        <p:spPr>
          <a:xfrm>
            <a:off x="2095500" y="1583961"/>
            <a:ext cx="4800600" cy="584775"/>
          </a:xfrm>
          <a:prstGeom prst="rect">
            <a:avLst/>
          </a:prstGeom>
          <a:noFill/>
        </p:spPr>
        <p:txBody>
          <a:bodyPr wrap="square" rtlCol="0">
            <a:spAutoFit/>
          </a:bodyPr>
          <a:lstStyle/>
          <a:p>
            <a:pPr algn="r"/>
            <a:r>
              <a:rPr lang="ar-BH" sz="3200" b="1" dirty="0" smtClean="0"/>
              <a:t>يتم تثبيت سعر صرف العملة</a:t>
            </a:r>
            <a:endParaRPr lang="en-US" sz="3200" b="1" dirty="0"/>
          </a:p>
        </p:txBody>
      </p:sp>
      <p:sp>
        <p:nvSpPr>
          <p:cNvPr id="9" name="TextBox 8"/>
          <p:cNvSpPr txBox="1"/>
          <p:nvPr/>
        </p:nvSpPr>
        <p:spPr>
          <a:xfrm>
            <a:off x="5372100" y="3200400"/>
            <a:ext cx="3048000" cy="1569660"/>
          </a:xfrm>
          <a:prstGeom prst="rect">
            <a:avLst/>
          </a:prstGeom>
          <a:solidFill>
            <a:schemeClr val="accent2">
              <a:lumMod val="40000"/>
              <a:lumOff val="60000"/>
            </a:schemeClr>
          </a:solidFill>
          <a:ln>
            <a:solidFill>
              <a:schemeClr val="tx2"/>
            </a:solidFill>
          </a:ln>
        </p:spPr>
        <p:txBody>
          <a:bodyPr wrap="square" rtlCol="0">
            <a:spAutoFit/>
          </a:bodyPr>
          <a:lstStyle/>
          <a:p>
            <a:pPr algn="justLow" rtl="1"/>
            <a:r>
              <a:rPr lang="ar-BH" sz="2400" b="1" dirty="0" smtClean="0"/>
              <a:t>الى عملة واحدة كالدولار الامريكي ومن امثلة الدول التي تتبع هذا النظام دول الخليج العربي. </a:t>
            </a:r>
            <a:endParaRPr lang="en-US" sz="2400" b="1" dirty="0"/>
          </a:p>
        </p:txBody>
      </p:sp>
      <p:sp>
        <p:nvSpPr>
          <p:cNvPr id="10" name="TextBox 9"/>
          <p:cNvSpPr txBox="1"/>
          <p:nvPr/>
        </p:nvSpPr>
        <p:spPr>
          <a:xfrm>
            <a:off x="457200" y="3200400"/>
            <a:ext cx="3803754" cy="1938992"/>
          </a:xfrm>
          <a:prstGeom prst="rect">
            <a:avLst/>
          </a:prstGeom>
          <a:solidFill>
            <a:schemeClr val="accent2">
              <a:lumMod val="40000"/>
              <a:lumOff val="60000"/>
            </a:schemeClr>
          </a:solidFill>
          <a:ln>
            <a:solidFill>
              <a:schemeClr val="tx1"/>
            </a:solidFill>
          </a:ln>
        </p:spPr>
        <p:txBody>
          <a:bodyPr wrap="square" rtlCol="0">
            <a:spAutoFit/>
          </a:bodyPr>
          <a:lstStyle/>
          <a:p>
            <a:pPr algn="justLow" rtl="1"/>
            <a:r>
              <a:rPr lang="ar-BH" sz="2400" b="1" dirty="0" smtClean="0"/>
              <a:t>سلة العملات الرئيسية بالعالم كالدولار الامريكي واليورو والين الياباني والجنية الاسترليني ومن امثلة الدول الت تستخدم هذا النظام دولة الكويت.</a:t>
            </a:r>
            <a:endParaRPr lang="en-US" sz="2400" b="1" dirty="0"/>
          </a:p>
        </p:txBody>
      </p:sp>
      <p:cxnSp>
        <p:nvCxnSpPr>
          <p:cNvPr id="12" name="Straight Arrow Connector 11"/>
          <p:cNvCxnSpPr/>
          <p:nvPr/>
        </p:nvCxnSpPr>
        <p:spPr>
          <a:xfrm>
            <a:off x="4800600" y="2168736"/>
            <a:ext cx="1219200" cy="8030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2"/>
          </p:cNvCxnSpPr>
          <p:nvPr/>
        </p:nvCxnSpPr>
        <p:spPr>
          <a:xfrm flipH="1">
            <a:off x="3200400" y="2168736"/>
            <a:ext cx="1295400" cy="8030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3400" y="5486400"/>
            <a:ext cx="7886700" cy="830997"/>
          </a:xfrm>
          <a:prstGeom prst="rect">
            <a:avLst/>
          </a:prstGeom>
          <a:solidFill>
            <a:schemeClr val="accent6">
              <a:lumMod val="40000"/>
              <a:lumOff val="60000"/>
            </a:schemeClr>
          </a:solidFill>
        </p:spPr>
        <p:txBody>
          <a:bodyPr wrap="square" rtlCol="0">
            <a:spAutoFit/>
          </a:bodyPr>
          <a:lstStyle/>
          <a:p>
            <a:pPr algn="r"/>
            <a:r>
              <a:rPr lang="ar-BH" sz="2400" b="1" dirty="0" smtClean="0"/>
              <a:t>- يقوم البنك المركزي للحفاظ على ثبات سعر الصرف من خلال بيع وشراء عملته الخاصه مقابل العملة الت يرتبط بها.</a:t>
            </a:r>
            <a:endParaRPr lang="en-US" sz="2400" b="1" dirty="0"/>
          </a:p>
        </p:txBody>
      </p:sp>
      <p:grpSp>
        <p:nvGrpSpPr>
          <p:cNvPr id="13" name="Group 12"/>
          <p:cNvGrpSpPr/>
          <p:nvPr/>
        </p:nvGrpSpPr>
        <p:grpSpPr>
          <a:xfrm>
            <a:off x="82715" y="6324600"/>
            <a:ext cx="9040813" cy="548480"/>
            <a:chOff x="82715" y="6324600"/>
            <a:chExt cx="9040813" cy="548480"/>
          </a:xfrm>
        </p:grpSpPr>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15" y="6324600"/>
              <a:ext cx="9040813"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669" y="6355555"/>
              <a:ext cx="46767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animBg="1"/>
      <p:bldP spid="10"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886700" cy="701674"/>
          </a:xfrm>
          <a:solidFill>
            <a:schemeClr val="accent2">
              <a:lumMod val="20000"/>
              <a:lumOff val="80000"/>
            </a:schemeClr>
          </a:solidFill>
        </p:spPr>
        <p:txBody>
          <a:bodyPr>
            <a:normAutofit/>
          </a:bodyPr>
          <a:lstStyle/>
          <a:p>
            <a:pPr algn="r" rtl="1"/>
            <a:r>
              <a:rPr lang="ar-BH" dirty="0" smtClean="0"/>
              <a:t>أنظمة الصرف المرنة</a:t>
            </a:r>
            <a:r>
              <a:rPr lang="en-US" dirty="0"/>
              <a:t>Floating </a:t>
            </a:r>
            <a:r>
              <a:rPr lang="en-US" dirty="0" smtClean="0"/>
              <a:t>System  </a:t>
            </a:r>
            <a:r>
              <a:rPr lang="ar-BH" dirty="0" smtClean="0"/>
              <a:t>:</a:t>
            </a:r>
            <a:endParaRPr lang="en-US" dirty="0"/>
          </a:p>
        </p:txBody>
      </p:sp>
      <p:sp>
        <p:nvSpPr>
          <p:cNvPr id="4" name="TextBox 3"/>
          <p:cNvSpPr txBox="1"/>
          <p:nvPr/>
        </p:nvSpPr>
        <p:spPr>
          <a:xfrm>
            <a:off x="2057400" y="1600200"/>
            <a:ext cx="6074764" cy="1200329"/>
          </a:xfrm>
          <a:prstGeom prst="rect">
            <a:avLst/>
          </a:prstGeom>
          <a:solidFill>
            <a:schemeClr val="accent2">
              <a:lumMod val="60000"/>
              <a:lumOff val="40000"/>
            </a:schemeClr>
          </a:solidFill>
        </p:spPr>
        <p:txBody>
          <a:bodyPr wrap="square" rtlCol="0">
            <a:spAutoFit/>
          </a:bodyPr>
          <a:lstStyle/>
          <a:p>
            <a:pPr algn="r" rtl="1"/>
            <a:r>
              <a:rPr lang="ar-BH" sz="2400" b="1" dirty="0" smtClean="0"/>
              <a:t>يتم تحديد سعر الصرف من قبل السوق او قوى العرض والطلب حيث يزيد سعر الصرف عن ارتفاع الطلب على العمله وينخفض بانخفاضها.</a:t>
            </a:r>
            <a:endParaRPr lang="en-US" sz="2400" b="1" dirty="0"/>
          </a:p>
        </p:txBody>
      </p:sp>
      <p:sp>
        <p:nvSpPr>
          <p:cNvPr id="5" name="TextBox 4"/>
          <p:cNvSpPr txBox="1"/>
          <p:nvPr/>
        </p:nvSpPr>
        <p:spPr>
          <a:xfrm>
            <a:off x="2819400" y="3124200"/>
            <a:ext cx="5334000" cy="830997"/>
          </a:xfrm>
          <a:prstGeom prst="rect">
            <a:avLst/>
          </a:prstGeom>
          <a:solidFill>
            <a:schemeClr val="accent2">
              <a:lumMod val="60000"/>
              <a:lumOff val="40000"/>
            </a:schemeClr>
          </a:solidFill>
        </p:spPr>
        <p:txBody>
          <a:bodyPr wrap="square" rtlCol="0">
            <a:spAutoFit/>
          </a:bodyPr>
          <a:lstStyle/>
          <a:p>
            <a:pPr algn="r" rtl="1"/>
            <a:r>
              <a:rPr lang="ar-BH" sz="2400" b="1" dirty="0" smtClean="0"/>
              <a:t>امثلة الدول التي تتبع نظام الصرف العائم:  الولايات المتحدة الامريكية والمملكة المتحدة واليابان.</a:t>
            </a:r>
            <a:endParaRPr lang="en-US" sz="2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343400"/>
            <a:ext cx="2057400" cy="1598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82715" y="6324600"/>
            <a:ext cx="9040813" cy="548480"/>
            <a:chOff x="82715" y="6324600"/>
            <a:chExt cx="9040813" cy="54848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15" y="6324600"/>
              <a:ext cx="9040813"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9669" y="6355555"/>
              <a:ext cx="46767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30420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838200"/>
            <a:ext cx="6553200" cy="707886"/>
          </a:xfrm>
          <a:prstGeom prst="rect">
            <a:avLst/>
          </a:prstGeom>
          <a:solidFill>
            <a:schemeClr val="accent2">
              <a:lumMod val="20000"/>
              <a:lumOff val="80000"/>
            </a:schemeClr>
          </a:solidFill>
        </p:spPr>
        <p:txBody>
          <a:bodyPr wrap="square" rtlCol="0">
            <a:spAutoFit/>
          </a:bodyPr>
          <a:lstStyle/>
          <a:p>
            <a:pPr algn="ctr" rtl="1"/>
            <a:r>
              <a:rPr lang="ar-BH" sz="4000" b="1" dirty="0" smtClean="0"/>
              <a:t>أهمية سعر الصرف</a:t>
            </a:r>
            <a:endParaRPr lang="en-US" sz="4000" b="1" dirty="0"/>
          </a:p>
        </p:txBody>
      </p:sp>
      <p:sp>
        <p:nvSpPr>
          <p:cNvPr id="5" name="TextBox 4"/>
          <p:cNvSpPr txBox="1"/>
          <p:nvPr/>
        </p:nvSpPr>
        <p:spPr>
          <a:xfrm>
            <a:off x="533400" y="2133600"/>
            <a:ext cx="8163606" cy="830997"/>
          </a:xfrm>
          <a:prstGeom prst="rect">
            <a:avLst/>
          </a:prstGeom>
          <a:solidFill>
            <a:schemeClr val="accent2">
              <a:lumMod val="40000"/>
              <a:lumOff val="60000"/>
            </a:schemeClr>
          </a:solidFill>
        </p:spPr>
        <p:txBody>
          <a:bodyPr wrap="square" rtlCol="0">
            <a:spAutoFit/>
          </a:bodyPr>
          <a:lstStyle/>
          <a:p>
            <a:pPr algn="r" rtl="1"/>
            <a:r>
              <a:rPr lang="ar-BH" sz="2400" b="1" dirty="0" smtClean="0"/>
              <a:t>سعر الصرف من أهم العوامل المؤثرة في الاقتصاد، حيث يلعب دوا مهما في التجارة الخارجية وقدرته على جذب الاستثمارات الخارجية. </a:t>
            </a:r>
            <a:endParaRPr lang="en-US" sz="2400" b="1"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770086"/>
            <a:ext cx="2667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82715" y="6324600"/>
            <a:ext cx="9040813" cy="548480"/>
            <a:chOff x="82715" y="6324600"/>
            <a:chExt cx="9040813" cy="54848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15" y="6324600"/>
              <a:ext cx="9040813"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9669" y="6355555"/>
              <a:ext cx="46767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79180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 calcmode="lin" valueType="num">
                                      <p:cBhvr additive="base">
                                        <p:cTn id="12" dur="500" fill="hold"/>
                                        <p:tgtEl>
                                          <p:spTgt spid="2051"/>
                                        </p:tgtEl>
                                        <p:attrNameLst>
                                          <p:attrName>ppt_x</p:attrName>
                                        </p:attrNameLst>
                                      </p:cBhvr>
                                      <p:tavLst>
                                        <p:tav tm="0">
                                          <p:val>
                                            <p:strVal val="#ppt_x"/>
                                          </p:val>
                                        </p:tav>
                                        <p:tav tm="100000">
                                          <p:val>
                                            <p:strVal val="#ppt_x"/>
                                          </p:val>
                                        </p:tav>
                                      </p:tavLst>
                                    </p:anim>
                                    <p:anim calcmode="lin" valueType="num">
                                      <p:cBhvr additive="base">
                                        <p:cTn id="13"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Presentation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Presentation2</Template>
  <TotalTime>1373</TotalTime>
  <Words>873</Words>
  <Application>Microsoft Office PowerPoint</Application>
  <PresentationFormat>On-screen Show (4:3)</PresentationFormat>
  <Paragraphs>111</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Presentation2</vt:lpstr>
      <vt:lpstr>PowerPoint Presentation</vt:lpstr>
      <vt:lpstr>PowerPoint Presentation</vt:lpstr>
      <vt:lpstr>PowerPoint Presentation</vt:lpstr>
      <vt:lpstr>PowerPoint Presentation</vt:lpstr>
      <vt:lpstr>PowerPoint Presentation</vt:lpstr>
      <vt:lpstr>PowerPoint Presentation</vt:lpstr>
      <vt:lpstr>أنظمة الصرف الثابتة  Fixed/Pegged System  </vt:lpstr>
      <vt:lpstr>أنظمة الصرف المرنةFloating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مكونات سوق التأمين في مملكة البحرين</dc:title>
  <dc:creator>Amina Alseddiqi</dc:creator>
  <cp:lastModifiedBy>‏‏مستخدم Windows</cp:lastModifiedBy>
  <cp:revision>206</cp:revision>
  <dcterms:created xsi:type="dcterms:W3CDTF">2020-03-03T05:49:03Z</dcterms:created>
  <dcterms:modified xsi:type="dcterms:W3CDTF">2020-03-28T10:39:38Z</dcterms:modified>
</cp:coreProperties>
</file>