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0" r:id="rId1"/>
  </p:sldMasterIdLst>
  <p:notesMasterIdLst>
    <p:notesMasterId r:id="rId19"/>
  </p:notesMasterIdLst>
  <p:sldIdLst>
    <p:sldId id="276" r:id="rId2"/>
    <p:sldId id="273" r:id="rId3"/>
    <p:sldId id="258" r:id="rId4"/>
    <p:sldId id="274" r:id="rId5"/>
    <p:sldId id="275" r:id="rId6"/>
    <p:sldId id="261" r:id="rId7"/>
    <p:sldId id="262" r:id="rId8"/>
    <p:sldId id="263" r:id="rId9"/>
    <p:sldId id="264" r:id="rId10"/>
    <p:sldId id="267" r:id="rId11"/>
    <p:sldId id="271" r:id="rId12"/>
    <p:sldId id="269" r:id="rId13"/>
    <p:sldId id="278" r:id="rId14"/>
    <p:sldId id="279" r:id="rId15"/>
    <p:sldId id="281" r:id="rId16"/>
    <p:sldId id="283"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2" autoAdjust="0"/>
    <p:restoredTop sz="94660"/>
  </p:normalViewPr>
  <p:slideViewPr>
    <p:cSldViewPr snapToGrid="0">
      <p:cViewPr varScale="1">
        <p:scale>
          <a:sx n="74" d="100"/>
          <a:sy n="74" d="100"/>
        </p:scale>
        <p:origin x="46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B2FCC-8296-4E61-B3DF-AFE7F6E86B4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BAB71AE-7257-4DCE-99EE-D77A6F5D6AD3}">
      <dgm:prSet phldrT="[Text]" custT="1"/>
      <dgm:spPr/>
      <dgm:t>
        <a:bodyPr/>
        <a:lstStyle/>
        <a:p>
          <a:r>
            <a:rPr lang="ar-BH" sz="2800" dirty="0">
              <a:solidFill>
                <a:schemeClr val="tx1"/>
              </a:solidFill>
              <a:latin typeface="Sakkal Majalla" panose="02000000000000000000" pitchFamily="2" charset="-78"/>
              <a:cs typeface="Sakkal Majalla" panose="02000000000000000000" pitchFamily="2" charset="-78"/>
            </a:rPr>
            <a:t>الغرامة (الخصم من </a:t>
          </a:r>
          <a:r>
            <a:rPr lang="ar-BH" sz="2800" dirty="0" smtClean="0">
              <a:solidFill>
                <a:schemeClr val="tx1"/>
              </a:solidFill>
              <a:latin typeface="Sakkal Majalla" panose="02000000000000000000" pitchFamily="2" charset="-78"/>
              <a:cs typeface="Sakkal Majalla" panose="02000000000000000000" pitchFamily="2" charset="-78"/>
            </a:rPr>
            <a:t>الأجر</a:t>
          </a:r>
          <a:r>
            <a:rPr lang="ar-BH"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dgm:t>
    </dgm:pt>
    <dgm:pt modelId="{401EE9C5-E27A-48BD-ACDD-4B3E9BCA3B16}" type="parTrans" cxnId="{5E44643A-75C4-4DF2-AE5C-8E1228AF379E}">
      <dgm:prSet/>
      <dgm:spPr/>
      <dgm:t>
        <a:bodyPr/>
        <a:lstStyle/>
        <a:p>
          <a:endParaRPr lang="en-US" sz="2400">
            <a:solidFill>
              <a:schemeClr val="tx1"/>
            </a:solidFill>
          </a:endParaRPr>
        </a:p>
      </dgm:t>
    </dgm:pt>
    <dgm:pt modelId="{99D758E4-0171-44B2-AF2E-B274B1F0E127}" type="sibTrans" cxnId="{5E44643A-75C4-4DF2-AE5C-8E1228AF379E}">
      <dgm:prSet custT="1"/>
      <dgm:spPr/>
      <dgm:t>
        <a:bodyPr/>
        <a:lstStyle/>
        <a:p>
          <a:r>
            <a:rPr lang="ar-BH" sz="2400" dirty="0">
              <a:solidFill>
                <a:schemeClr val="tx1"/>
              </a:solidFill>
              <a:latin typeface="Sakkal Majalla" panose="02000000000000000000" pitchFamily="2" charset="-78"/>
              <a:cs typeface="Sakkal Majalla" panose="02000000000000000000" pitchFamily="2" charset="-78"/>
            </a:rPr>
            <a:t>تأجيل موعد استحقاق العلاوة السنوية مدة لا تتجاوز ثلاثة اشهر </a:t>
          </a:r>
          <a:endParaRPr lang="en-US" sz="2400" dirty="0">
            <a:solidFill>
              <a:schemeClr val="tx1"/>
            </a:solidFill>
            <a:latin typeface="Sakkal Majalla" panose="02000000000000000000" pitchFamily="2" charset="-78"/>
            <a:cs typeface="Sakkal Majalla" panose="02000000000000000000" pitchFamily="2" charset="-78"/>
          </a:endParaRPr>
        </a:p>
      </dgm:t>
    </dgm:pt>
    <dgm:pt modelId="{F4AA81A5-8006-4A55-9891-4E14AD734B0E}">
      <dgm:prSet phldrT="[Text]" phldr="1" custT="1"/>
      <dgm:spPr/>
      <dgm:t>
        <a:bodyPr/>
        <a:lstStyle/>
        <a:p>
          <a:endParaRPr lang="en-US" sz="2400">
            <a:solidFill>
              <a:schemeClr val="tx1"/>
            </a:solidFill>
          </a:endParaRPr>
        </a:p>
      </dgm:t>
    </dgm:pt>
    <dgm:pt modelId="{9E14AC99-B64D-427B-AF63-3B03D81E1AD4}" type="parTrans" cxnId="{01212177-CB20-4764-A2D6-32471D5CFE13}">
      <dgm:prSet/>
      <dgm:spPr/>
      <dgm:t>
        <a:bodyPr/>
        <a:lstStyle/>
        <a:p>
          <a:endParaRPr lang="en-US" sz="2400">
            <a:solidFill>
              <a:schemeClr val="tx1"/>
            </a:solidFill>
          </a:endParaRPr>
        </a:p>
      </dgm:t>
    </dgm:pt>
    <dgm:pt modelId="{F3F77459-AD77-4F39-9E9D-ECD887D7F610}" type="sibTrans" cxnId="{01212177-CB20-4764-A2D6-32471D5CFE13}">
      <dgm:prSet/>
      <dgm:spPr/>
      <dgm:t>
        <a:bodyPr/>
        <a:lstStyle/>
        <a:p>
          <a:endParaRPr lang="en-US" sz="2400">
            <a:solidFill>
              <a:schemeClr val="tx1"/>
            </a:solidFill>
          </a:endParaRPr>
        </a:p>
      </dgm:t>
    </dgm:pt>
    <dgm:pt modelId="{CC363A0C-B927-45C8-BA41-5C6702E58959}">
      <dgm:prSet phldrT="[Text]" custT="1"/>
      <dgm:spPr/>
      <dgm:t>
        <a:bodyPr/>
        <a:lstStyle/>
        <a:p>
          <a:r>
            <a:rPr lang="ar-BH" sz="2800" dirty="0">
              <a:solidFill>
                <a:schemeClr val="tx1"/>
              </a:solidFill>
              <a:latin typeface="Sakkal Majalla" panose="02000000000000000000" pitchFamily="2" charset="-78"/>
              <a:cs typeface="Sakkal Majalla" panose="02000000000000000000" pitchFamily="2" charset="-78"/>
            </a:rPr>
            <a:t>الإنذار الكتابي</a:t>
          </a:r>
          <a:endParaRPr lang="en-US" sz="2800" dirty="0">
            <a:solidFill>
              <a:schemeClr val="tx1"/>
            </a:solidFill>
            <a:latin typeface="Sakkal Majalla" panose="02000000000000000000" pitchFamily="2" charset="-78"/>
            <a:cs typeface="Sakkal Majalla" panose="02000000000000000000" pitchFamily="2" charset="-78"/>
          </a:endParaRPr>
        </a:p>
      </dgm:t>
    </dgm:pt>
    <dgm:pt modelId="{44C50EC3-BD12-4547-ABB6-CE129A81771D}" type="parTrans" cxnId="{C28F233D-D9AE-4358-987D-0330C893F3BE}">
      <dgm:prSet/>
      <dgm:spPr/>
      <dgm:t>
        <a:bodyPr/>
        <a:lstStyle/>
        <a:p>
          <a:endParaRPr lang="en-US" sz="2400">
            <a:solidFill>
              <a:schemeClr val="tx1"/>
            </a:solidFill>
          </a:endParaRPr>
        </a:p>
      </dgm:t>
    </dgm:pt>
    <dgm:pt modelId="{FED7DB00-5791-4FA6-8A3E-A58C66FFC9E4}" type="sibTrans" cxnId="{C28F233D-D9AE-4358-987D-0330C893F3BE}">
      <dgm:prSet custT="1"/>
      <dgm:spPr/>
      <dgm:t>
        <a:bodyPr/>
        <a:lstStyle/>
        <a:p>
          <a:r>
            <a:rPr lang="ar-BH" sz="2400" dirty="0">
              <a:solidFill>
                <a:schemeClr val="tx1"/>
              </a:solidFill>
            </a:rPr>
            <a:t>التنبيه الكتابي</a:t>
          </a:r>
          <a:endParaRPr lang="en-US" sz="2800" dirty="0">
            <a:solidFill>
              <a:schemeClr val="tx1"/>
            </a:solidFill>
            <a:latin typeface="Sakkal Majalla" panose="02000000000000000000" pitchFamily="2" charset="-78"/>
            <a:cs typeface="Sakkal Majalla" panose="02000000000000000000" pitchFamily="2" charset="-78"/>
          </a:endParaRPr>
        </a:p>
      </dgm:t>
    </dgm:pt>
    <dgm:pt modelId="{CE9E5D7E-532C-42BA-A944-8238AD698D11}">
      <dgm:prSet phldrT="[Text]" custT="1"/>
      <dgm:spPr/>
      <dgm:t>
        <a:bodyPr/>
        <a:lstStyle/>
        <a:p>
          <a:r>
            <a:rPr lang="ar-BH" sz="2800" dirty="0">
              <a:solidFill>
                <a:schemeClr val="tx1"/>
              </a:solidFill>
              <a:latin typeface="Sakkal Majalla" panose="02000000000000000000" pitchFamily="2" charset="-78"/>
              <a:cs typeface="Sakkal Majalla" panose="02000000000000000000" pitchFamily="2" charset="-78"/>
            </a:rPr>
            <a:t>الوقف عن العمل مع الخصم من الراتب</a:t>
          </a:r>
          <a:r>
            <a:rPr lang="ar-BH" sz="2400" dirty="0">
              <a:solidFill>
                <a:schemeClr val="tx1"/>
              </a:solidFill>
            </a:rPr>
            <a:t> </a:t>
          </a:r>
          <a:endParaRPr lang="en-US" sz="2400" dirty="0">
            <a:solidFill>
              <a:schemeClr val="tx1"/>
            </a:solidFill>
          </a:endParaRPr>
        </a:p>
      </dgm:t>
    </dgm:pt>
    <dgm:pt modelId="{FB832BE0-1BD2-46E6-BA49-2A786836BB14}" type="parTrans" cxnId="{21636CCB-FBD1-427F-AA48-7A52B9AE8E8C}">
      <dgm:prSet/>
      <dgm:spPr/>
      <dgm:t>
        <a:bodyPr/>
        <a:lstStyle/>
        <a:p>
          <a:endParaRPr lang="en-US" sz="2400">
            <a:solidFill>
              <a:schemeClr val="tx1"/>
            </a:solidFill>
          </a:endParaRPr>
        </a:p>
      </dgm:t>
    </dgm:pt>
    <dgm:pt modelId="{91F69AA9-E201-40B5-885A-AD8A4A714BBC}" type="sibTrans" cxnId="{21636CCB-FBD1-427F-AA48-7A52B9AE8E8C}">
      <dgm:prSet custT="1"/>
      <dgm:spPr/>
      <dgm:t>
        <a:bodyPr/>
        <a:lstStyle/>
        <a:p>
          <a:r>
            <a:rPr lang="ar-BH" sz="2800" dirty="0">
              <a:solidFill>
                <a:schemeClr val="tx1"/>
              </a:solidFill>
              <a:latin typeface="Sakkal Majalla" panose="02000000000000000000" pitchFamily="2" charset="-78"/>
              <a:cs typeface="Sakkal Majalla" panose="02000000000000000000" pitchFamily="2" charset="-78"/>
            </a:rPr>
            <a:t>تأجيل الترقية عند استحقاقها </a:t>
          </a:r>
          <a:endParaRPr lang="en-US" sz="2800" dirty="0">
            <a:solidFill>
              <a:schemeClr val="tx1"/>
            </a:solidFill>
            <a:latin typeface="Sakkal Majalla" panose="02000000000000000000" pitchFamily="2" charset="-78"/>
            <a:cs typeface="Sakkal Majalla" panose="02000000000000000000" pitchFamily="2" charset="-78"/>
          </a:endParaRPr>
        </a:p>
      </dgm:t>
    </dgm:pt>
    <dgm:pt modelId="{02A70608-610C-4F27-A0A1-4A1767E9403E}" type="pres">
      <dgm:prSet presAssocID="{22FB2FCC-8296-4E61-B3DF-AFE7F6E86B4C}" presName="Name0" presStyleCnt="0">
        <dgm:presLayoutVars>
          <dgm:chMax/>
          <dgm:chPref/>
          <dgm:dir/>
          <dgm:animLvl val="lvl"/>
        </dgm:presLayoutVars>
      </dgm:prSet>
      <dgm:spPr/>
      <dgm:t>
        <a:bodyPr/>
        <a:lstStyle/>
        <a:p>
          <a:pPr rtl="1"/>
          <a:endParaRPr lang="ar-BH"/>
        </a:p>
      </dgm:t>
    </dgm:pt>
    <dgm:pt modelId="{3C3DB481-2805-4EE0-B48B-CF40A8FA6B43}" type="pres">
      <dgm:prSet presAssocID="{7BAB71AE-7257-4DCE-99EE-D77A6F5D6AD3}" presName="composite" presStyleCnt="0"/>
      <dgm:spPr/>
    </dgm:pt>
    <dgm:pt modelId="{B13A9EBA-8848-4217-BDB2-E4A1C97D9DE8}" type="pres">
      <dgm:prSet presAssocID="{7BAB71AE-7257-4DCE-99EE-D77A6F5D6AD3}" presName="Parent1" presStyleLbl="node1" presStyleIdx="0" presStyleCnt="6" custScaleX="364415" custScaleY="144923" custLinFactX="200000" custLinFactY="100000" custLinFactNeighborX="209666" custLinFactNeighborY="112640">
        <dgm:presLayoutVars>
          <dgm:chMax val="1"/>
          <dgm:chPref val="1"/>
          <dgm:bulletEnabled val="1"/>
        </dgm:presLayoutVars>
      </dgm:prSet>
      <dgm:spPr/>
      <dgm:t>
        <a:bodyPr/>
        <a:lstStyle/>
        <a:p>
          <a:pPr rtl="1"/>
          <a:endParaRPr lang="ar-BH"/>
        </a:p>
      </dgm:t>
    </dgm:pt>
    <dgm:pt modelId="{74C51319-453A-4F5D-9ED9-A4BFE5869665}" type="pres">
      <dgm:prSet presAssocID="{7BAB71AE-7257-4DCE-99EE-D77A6F5D6AD3}" presName="Childtext1" presStyleLbl="revTx" presStyleIdx="0" presStyleCnt="3">
        <dgm:presLayoutVars>
          <dgm:chMax val="0"/>
          <dgm:chPref val="0"/>
          <dgm:bulletEnabled val="1"/>
        </dgm:presLayoutVars>
      </dgm:prSet>
      <dgm:spPr/>
      <dgm:t>
        <a:bodyPr/>
        <a:lstStyle/>
        <a:p>
          <a:pPr rtl="1"/>
          <a:endParaRPr lang="ar-BH"/>
        </a:p>
      </dgm:t>
    </dgm:pt>
    <dgm:pt modelId="{AA17B25A-8769-4053-9203-5ABA720961BD}" type="pres">
      <dgm:prSet presAssocID="{7BAB71AE-7257-4DCE-99EE-D77A6F5D6AD3}" presName="BalanceSpacing" presStyleCnt="0"/>
      <dgm:spPr/>
    </dgm:pt>
    <dgm:pt modelId="{C13166EB-7B2D-4814-8204-70F288C5A1C6}" type="pres">
      <dgm:prSet presAssocID="{7BAB71AE-7257-4DCE-99EE-D77A6F5D6AD3}" presName="BalanceSpacing1" presStyleCnt="0"/>
      <dgm:spPr/>
    </dgm:pt>
    <dgm:pt modelId="{1FE0085B-D527-408D-A907-2D851027FD5F}" type="pres">
      <dgm:prSet presAssocID="{99D758E4-0171-44B2-AF2E-B274B1F0E127}" presName="Accent1Text" presStyleLbl="node1" presStyleIdx="1" presStyleCnt="6" custScaleX="354931" custScaleY="159971" custLinFactX="-193250" custLinFactNeighborX="-200000" custLinFactNeighborY="33088"/>
      <dgm:spPr/>
      <dgm:t>
        <a:bodyPr/>
        <a:lstStyle/>
        <a:p>
          <a:pPr rtl="1"/>
          <a:endParaRPr lang="ar-BH"/>
        </a:p>
      </dgm:t>
    </dgm:pt>
    <dgm:pt modelId="{6E650875-E6D8-4C25-A9D4-191CB02F2BF3}" type="pres">
      <dgm:prSet presAssocID="{99D758E4-0171-44B2-AF2E-B274B1F0E127}" presName="spaceBetweenRectangles" presStyleCnt="0"/>
      <dgm:spPr/>
    </dgm:pt>
    <dgm:pt modelId="{ED671C9D-779E-4152-8CFD-FF408B4B3C1E}" type="pres">
      <dgm:prSet presAssocID="{CC363A0C-B927-45C8-BA41-5C6702E58959}" presName="composite" presStyleCnt="0"/>
      <dgm:spPr/>
    </dgm:pt>
    <dgm:pt modelId="{15CCE2FC-EEC5-42E4-B74D-EE88B3F7EA67}" type="pres">
      <dgm:prSet presAssocID="{CC363A0C-B927-45C8-BA41-5C6702E58959}" presName="Parent1" presStyleLbl="node1" presStyleIdx="2" presStyleCnt="6" custScaleX="435567" custScaleY="148791" custLinFactY="-10830" custLinFactNeighborX="41096" custLinFactNeighborY="-100000">
        <dgm:presLayoutVars>
          <dgm:chMax val="1"/>
          <dgm:chPref val="1"/>
          <dgm:bulletEnabled val="1"/>
        </dgm:presLayoutVars>
      </dgm:prSet>
      <dgm:spPr/>
      <dgm:t>
        <a:bodyPr/>
        <a:lstStyle/>
        <a:p>
          <a:pPr rtl="1"/>
          <a:endParaRPr lang="ar-BH"/>
        </a:p>
      </dgm:t>
    </dgm:pt>
    <dgm:pt modelId="{283F7D12-24D7-45A5-8242-AE0519689C60}" type="pres">
      <dgm:prSet presAssocID="{CC363A0C-B927-45C8-BA41-5C6702E58959}" presName="Childtext1" presStyleLbl="revTx" presStyleIdx="1" presStyleCnt="3">
        <dgm:presLayoutVars>
          <dgm:chMax val="0"/>
          <dgm:chPref val="0"/>
          <dgm:bulletEnabled val="1"/>
        </dgm:presLayoutVars>
      </dgm:prSet>
      <dgm:spPr/>
      <dgm:t>
        <a:bodyPr/>
        <a:lstStyle/>
        <a:p>
          <a:pPr rtl="1"/>
          <a:endParaRPr lang="ar-BH"/>
        </a:p>
      </dgm:t>
    </dgm:pt>
    <dgm:pt modelId="{768354D1-805D-44DC-8F6C-82B4D3A5BF77}" type="pres">
      <dgm:prSet presAssocID="{CC363A0C-B927-45C8-BA41-5C6702E58959}" presName="BalanceSpacing" presStyleCnt="0"/>
      <dgm:spPr/>
    </dgm:pt>
    <dgm:pt modelId="{5031E32A-3751-41C2-B468-AD4AD895383B}" type="pres">
      <dgm:prSet presAssocID="{CC363A0C-B927-45C8-BA41-5C6702E58959}" presName="BalanceSpacing1" presStyleCnt="0"/>
      <dgm:spPr/>
    </dgm:pt>
    <dgm:pt modelId="{F6A6F1C9-D3A3-488F-83E6-CDE9D6539242}" type="pres">
      <dgm:prSet presAssocID="{FED7DB00-5791-4FA6-8A3E-A58C66FFC9E4}" presName="Accent1Text" presStyleLbl="node1" presStyleIdx="3" presStyleCnt="6" custFlipVert="1" custFlipHor="1" custScaleX="382039" custScaleY="146669" custLinFactX="157672" custLinFactY="-11941" custLinFactNeighborX="200000" custLinFactNeighborY="-100000"/>
      <dgm:spPr/>
      <dgm:t>
        <a:bodyPr/>
        <a:lstStyle/>
        <a:p>
          <a:pPr rtl="1"/>
          <a:endParaRPr lang="ar-BH"/>
        </a:p>
      </dgm:t>
    </dgm:pt>
    <dgm:pt modelId="{375218EC-567A-4BE7-B502-D04299612893}" type="pres">
      <dgm:prSet presAssocID="{FED7DB00-5791-4FA6-8A3E-A58C66FFC9E4}" presName="spaceBetweenRectangles" presStyleCnt="0"/>
      <dgm:spPr/>
    </dgm:pt>
    <dgm:pt modelId="{9E86FF15-EB34-4F9F-8833-F95CBF2C9A17}" type="pres">
      <dgm:prSet presAssocID="{CE9E5D7E-532C-42BA-A944-8238AD698D11}" presName="composite" presStyleCnt="0"/>
      <dgm:spPr/>
    </dgm:pt>
    <dgm:pt modelId="{EB439B98-9917-41A4-AD9B-FA953B54C2BE}" type="pres">
      <dgm:prSet presAssocID="{CE9E5D7E-532C-42BA-A944-8238AD698D11}" presName="Parent1" presStyleLbl="node1" presStyleIdx="4" presStyleCnt="6" custScaleX="399719" custScaleY="140207" custLinFactNeighborX="-24152" custLinFactNeighborY="-66546">
        <dgm:presLayoutVars>
          <dgm:chMax val="1"/>
          <dgm:chPref val="1"/>
          <dgm:bulletEnabled val="1"/>
        </dgm:presLayoutVars>
      </dgm:prSet>
      <dgm:spPr/>
      <dgm:t>
        <a:bodyPr/>
        <a:lstStyle/>
        <a:p>
          <a:pPr rtl="1"/>
          <a:endParaRPr lang="ar-BH"/>
        </a:p>
      </dgm:t>
    </dgm:pt>
    <dgm:pt modelId="{C9690371-AA90-492B-8EF1-48B5C06C890D}" type="pres">
      <dgm:prSet presAssocID="{CE9E5D7E-532C-42BA-A944-8238AD698D11}" presName="Childtext1" presStyleLbl="revTx" presStyleIdx="2" presStyleCnt="3">
        <dgm:presLayoutVars>
          <dgm:chMax val="0"/>
          <dgm:chPref val="0"/>
          <dgm:bulletEnabled val="1"/>
        </dgm:presLayoutVars>
      </dgm:prSet>
      <dgm:spPr/>
      <dgm:t>
        <a:bodyPr/>
        <a:lstStyle/>
        <a:p>
          <a:pPr rtl="1"/>
          <a:endParaRPr lang="ar-BH"/>
        </a:p>
      </dgm:t>
    </dgm:pt>
    <dgm:pt modelId="{2F102F47-02F3-49D8-AC7D-23663B783860}" type="pres">
      <dgm:prSet presAssocID="{CE9E5D7E-532C-42BA-A944-8238AD698D11}" presName="BalanceSpacing" presStyleCnt="0"/>
      <dgm:spPr/>
    </dgm:pt>
    <dgm:pt modelId="{50C487B2-DBC2-4346-A0BD-31369E08EDE2}" type="pres">
      <dgm:prSet presAssocID="{CE9E5D7E-532C-42BA-A944-8238AD698D11}" presName="BalanceSpacing1" presStyleCnt="0"/>
      <dgm:spPr/>
    </dgm:pt>
    <dgm:pt modelId="{1F8912BA-AE26-4D04-B65A-CE79A63DC802}" type="pres">
      <dgm:prSet presAssocID="{91F69AA9-E201-40B5-885A-AD8A4A714BBC}" presName="Accent1Text" presStyleLbl="node1" presStyleIdx="5" presStyleCnt="6" custScaleX="335803" custScaleY="165468" custLinFactX="-187473" custLinFactNeighborX="-200000" custLinFactNeighborY="-68393"/>
      <dgm:spPr/>
      <dgm:t>
        <a:bodyPr/>
        <a:lstStyle/>
        <a:p>
          <a:pPr rtl="1"/>
          <a:endParaRPr lang="ar-BH"/>
        </a:p>
      </dgm:t>
    </dgm:pt>
  </dgm:ptLst>
  <dgm:cxnLst>
    <dgm:cxn modelId="{5E44643A-75C4-4DF2-AE5C-8E1228AF379E}" srcId="{22FB2FCC-8296-4E61-B3DF-AFE7F6E86B4C}" destId="{7BAB71AE-7257-4DCE-99EE-D77A6F5D6AD3}" srcOrd="0" destOrd="0" parTransId="{401EE9C5-E27A-48BD-ACDD-4B3E9BCA3B16}" sibTransId="{99D758E4-0171-44B2-AF2E-B274B1F0E127}"/>
    <dgm:cxn modelId="{B0D58DEA-DC12-44A4-8443-4C7F7B934090}" type="presOf" srcId="{22FB2FCC-8296-4E61-B3DF-AFE7F6E86B4C}" destId="{02A70608-610C-4F27-A0A1-4A1767E9403E}" srcOrd="0" destOrd="0" presId="urn:microsoft.com/office/officeart/2008/layout/AlternatingHexagons"/>
    <dgm:cxn modelId="{8DD7F1D1-5174-4FAF-8E11-C4AB8E6ECCB2}" type="presOf" srcId="{FED7DB00-5791-4FA6-8A3E-A58C66FFC9E4}" destId="{F6A6F1C9-D3A3-488F-83E6-CDE9D6539242}" srcOrd="0" destOrd="0" presId="urn:microsoft.com/office/officeart/2008/layout/AlternatingHexagons"/>
    <dgm:cxn modelId="{01212177-CB20-4764-A2D6-32471D5CFE13}" srcId="{7BAB71AE-7257-4DCE-99EE-D77A6F5D6AD3}" destId="{F4AA81A5-8006-4A55-9891-4E14AD734B0E}" srcOrd="0" destOrd="0" parTransId="{9E14AC99-B64D-427B-AF63-3B03D81E1AD4}" sibTransId="{F3F77459-AD77-4F39-9E9D-ECD887D7F610}"/>
    <dgm:cxn modelId="{C28F233D-D9AE-4358-987D-0330C893F3BE}" srcId="{22FB2FCC-8296-4E61-B3DF-AFE7F6E86B4C}" destId="{CC363A0C-B927-45C8-BA41-5C6702E58959}" srcOrd="1" destOrd="0" parTransId="{44C50EC3-BD12-4547-ABB6-CE129A81771D}" sibTransId="{FED7DB00-5791-4FA6-8A3E-A58C66FFC9E4}"/>
    <dgm:cxn modelId="{1BEFD133-697B-4762-880D-1D46AA417864}" type="presOf" srcId="{99D758E4-0171-44B2-AF2E-B274B1F0E127}" destId="{1FE0085B-D527-408D-A907-2D851027FD5F}" srcOrd="0" destOrd="0" presId="urn:microsoft.com/office/officeart/2008/layout/AlternatingHexagons"/>
    <dgm:cxn modelId="{089C67BF-360D-49AA-BDEA-BA3F89332AF6}" type="presOf" srcId="{CC363A0C-B927-45C8-BA41-5C6702E58959}" destId="{15CCE2FC-EEC5-42E4-B74D-EE88B3F7EA67}" srcOrd="0" destOrd="0" presId="urn:microsoft.com/office/officeart/2008/layout/AlternatingHexagons"/>
    <dgm:cxn modelId="{F60065E8-53E2-409F-86DC-D457B8660F96}" type="presOf" srcId="{CE9E5D7E-532C-42BA-A944-8238AD698D11}" destId="{EB439B98-9917-41A4-AD9B-FA953B54C2BE}" srcOrd="0" destOrd="0" presId="urn:microsoft.com/office/officeart/2008/layout/AlternatingHexagons"/>
    <dgm:cxn modelId="{0366C764-59B1-4785-A0E0-00311515F75B}" type="presOf" srcId="{7BAB71AE-7257-4DCE-99EE-D77A6F5D6AD3}" destId="{B13A9EBA-8848-4217-BDB2-E4A1C97D9DE8}" srcOrd="0" destOrd="0" presId="urn:microsoft.com/office/officeart/2008/layout/AlternatingHexagons"/>
    <dgm:cxn modelId="{BBAA0E4E-2AF6-4495-8DC2-832CD9C413F5}" type="presOf" srcId="{F4AA81A5-8006-4A55-9891-4E14AD734B0E}" destId="{74C51319-453A-4F5D-9ED9-A4BFE5869665}" srcOrd="0" destOrd="0" presId="urn:microsoft.com/office/officeart/2008/layout/AlternatingHexagons"/>
    <dgm:cxn modelId="{21636CCB-FBD1-427F-AA48-7A52B9AE8E8C}" srcId="{22FB2FCC-8296-4E61-B3DF-AFE7F6E86B4C}" destId="{CE9E5D7E-532C-42BA-A944-8238AD698D11}" srcOrd="2" destOrd="0" parTransId="{FB832BE0-1BD2-46E6-BA49-2A786836BB14}" sibTransId="{91F69AA9-E201-40B5-885A-AD8A4A714BBC}"/>
    <dgm:cxn modelId="{75BCB90F-D248-438B-9D28-E5AD38B1D516}" type="presOf" srcId="{91F69AA9-E201-40B5-885A-AD8A4A714BBC}" destId="{1F8912BA-AE26-4D04-B65A-CE79A63DC802}" srcOrd="0" destOrd="0" presId="urn:microsoft.com/office/officeart/2008/layout/AlternatingHexagons"/>
    <dgm:cxn modelId="{663CBBC8-89F6-4283-971F-14996CC2530B}" type="presParOf" srcId="{02A70608-610C-4F27-A0A1-4A1767E9403E}" destId="{3C3DB481-2805-4EE0-B48B-CF40A8FA6B43}" srcOrd="0" destOrd="0" presId="urn:microsoft.com/office/officeart/2008/layout/AlternatingHexagons"/>
    <dgm:cxn modelId="{5CD19657-498D-4E92-88BA-7AA69BB0D6C0}" type="presParOf" srcId="{3C3DB481-2805-4EE0-B48B-CF40A8FA6B43}" destId="{B13A9EBA-8848-4217-BDB2-E4A1C97D9DE8}" srcOrd="0" destOrd="0" presId="urn:microsoft.com/office/officeart/2008/layout/AlternatingHexagons"/>
    <dgm:cxn modelId="{47D336DD-414C-4FF1-9BE8-85500151A270}" type="presParOf" srcId="{3C3DB481-2805-4EE0-B48B-CF40A8FA6B43}" destId="{74C51319-453A-4F5D-9ED9-A4BFE5869665}" srcOrd="1" destOrd="0" presId="urn:microsoft.com/office/officeart/2008/layout/AlternatingHexagons"/>
    <dgm:cxn modelId="{2FB30F75-D559-4372-B035-8193CD55606D}" type="presParOf" srcId="{3C3DB481-2805-4EE0-B48B-CF40A8FA6B43}" destId="{AA17B25A-8769-4053-9203-5ABA720961BD}" srcOrd="2" destOrd="0" presId="urn:microsoft.com/office/officeart/2008/layout/AlternatingHexagons"/>
    <dgm:cxn modelId="{92DE0E5B-487E-4CAF-BB9A-DAC680A57E14}" type="presParOf" srcId="{3C3DB481-2805-4EE0-B48B-CF40A8FA6B43}" destId="{C13166EB-7B2D-4814-8204-70F288C5A1C6}" srcOrd="3" destOrd="0" presId="urn:microsoft.com/office/officeart/2008/layout/AlternatingHexagons"/>
    <dgm:cxn modelId="{AF061E68-34CB-4FFB-A01F-5B02C30F9361}" type="presParOf" srcId="{3C3DB481-2805-4EE0-B48B-CF40A8FA6B43}" destId="{1FE0085B-D527-408D-A907-2D851027FD5F}" srcOrd="4" destOrd="0" presId="urn:microsoft.com/office/officeart/2008/layout/AlternatingHexagons"/>
    <dgm:cxn modelId="{21121C27-F46C-4B9C-A148-A8E3B19D596B}" type="presParOf" srcId="{02A70608-610C-4F27-A0A1-4A1767E9403E}" destId="{6E650875-E6D8-4C25-A9D4-191CB02F2BF3}" srcOrd="1" destOrd="0" presId="urn:microsoft.com/office/officeart/2008/layout/AlternatingHexagons"/>
    <dgm:cxn modelId="{47A375D3-253C-4ED1-BF69-8AC381E0FE70}" type="presParOf" srcId="{02A70608-610C-4F27-A0A1-4A1767E9403E}" destId="{ED671C9D-779E-4152-8CFD-FF408B4B3C1E}" srcOrd="2" destOrd="0" presId="urn:microsoft.com/office/officeart/2008/layout/AlternatingHexagons"/>
    <dgm:cxn modelId="{BEB21D5A-8A57-4D93-AB49-1B0CE4F06C79}" type="presParOf" srcId="{ED671C9D-779E-4152-8CFD-FF408B4B3C1E}" destId="{15CCE2FC-EEC5-42E4-B74D-EE88B3F7EA67}" srcOrd="0" destOrd="0" presId="urn:microsoft.com/office/officeart/2008/layout/AlternatingHexagons"/>
    <dgm:cxn modelId="{84DA479A-BE2A-4411-A19F-297C691C5E76}" type="presParOf" srcId="{ED671C9D-779E-4152-8CFD-FF408B4B3C1E}" destId="{283F7D12-24D7-45A5-8242-AE0519689C60}" srcOrd="1" destOrd="0" presId="urn:microsoft.com/office/officeart/2008/layout/AlternatingHexagons"/>
    <dgm:cxn modelId="{4262F091-3F7F-4E18-898D-934217942EDD}" type="presParOf" srcId="{ED671C9D-779E-4152-8CFD-FF408B4B3C1E}" destId="{768354D1-805D-44DC-8F6C-82B4D3A5BF77}" srcOrd="2" destOrd="0" presId="urn:microsoft.com/office/officeart/2008/layout/AlternatingHexagons"/>
    <dgm:cxn modelId="{C3F92366-8AD6-4E2D-A350-1F92ECA92162}" type="presParOf" srcId="{ED671C9D-779E-4152-8CFD-FF408B4B3C1E}" destId="{5031E32A-3751-41C2-B468-AD4AD895383B}" srcOrd="3" destOrd="0" presId="urn:microsoft.com/office/officeart/2008/layout/AlternatingHexagons"/>
    <dgm:cxn modelId="{D3C0778A-ADF0-49B1-AA80-1A40C512DFDD}" type="presParOf" srcId="{ED671C9D-779E-4152-8CFD-FF408B4B3C1E}" destId="{F6A6F1C9-D3A3-488F-83E6-CDE9D6539242}" srcOrd="4" destOrd="0" presId="urn:microsoft.com/office/officeart/2008/layout/AlternatingHexagons"/>
    <dgm:cxn modelId="{39DA9344-CF28-4703-87F7-3C5C059B452C}" type="presParOf" srcId="{02A70608-610C-4F27-A0A1-4A1767E9403E}" destId="{375218EC-567A-4BE7-B502-D04299612893}" srcOrd="3" destOrd="0" presId="urn:microsoft.com/office/officeart/2008/layout/AlternatingHexagons"/>
    <dgm:cxn modelId="{1EB197C6-543E-4736-BACC-30C7C1DD01A4}" type="presParOf" srcId="{02A70608-610C-4F27-A0A1-4A1767E9403E}" destId="{9E86FF15-EB34-4F9F-8833-F95CBF2C9A17}" srcOrd="4" destOrd="0" presId="urn:microsoft.com/office/officeart/2008/layout/AlternatingHexagons"/>
    <dgm:cxn modelId="{9C771F39-F9E0-41B8-B95D-6052294FEBC4}" type="presParOf" srcId="{9E86FF15-EB34-4F9F-8833-F95CBF2C9A17}" destId="{EB439B98-9917-41A4-AD9B-FA953B54C2BE}" srcOrd="0" destOrd="0" presId="urn:microsoft.com/office/officeart/2008/layout/AlternatingHexagons"/>
    <dgm:cxn modelId="{B8873606-14AC-4BEB-9743-9554C4D9ACED}" type="presParOf" srcId="{9E86FF15-EB34-4F9F-8833-F95CBF2C9A17}" destId="{C9690371-AA90-492B-8EF1-48B5C06C890D}" srcOrd="1" destOrd="0" presId="urn:microsoft.com/office/officeart/2008/layout/AlternatingHexagons"/>
    <dgm:cxn modelId="{C28826F7-FD30-40F4-BFCB-52CD28165FDC}" type="presParOf" srcId="{9E86FF15-EB34-4F9F-8833-F95CBF2C9A17}" destId="{2F102F47-02F3-49D8-AC7D-23663B783860}" srcOrd="2" destOrd="0" presId="urn:microsoft.com/office/officeart/2008/layout/AlternatingHexagons"/>
    <dgm:cxn modelId="{00352EAD-FD61-4880-BE10-95ACBAA2F66C}" type="presParOf" srcId="{9E86FF15-EB34-4F9F-8833-F95CBF2C9A17}" destId="{50C487B2-DBC2-4346-A0BD-31369E08EDE2}" srcOrd="3" destOrd="0" presId="urn:microsoft.com/office/officeart/2008/layout/AlternatingHexagons"/>
    <dgm:cxn modelId="{D8C6168E-2938-422D-A339-292B3A44770B}" type="presParOf" srcId="{9E86FF15-EB34-4F9F-8833-F95CBF2C9A17}" destId="{1F8912BA-AE26-4D04-B65A-CE79A63DC80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DAD5B-1146-424C-86FD-D33887828FB4}" type="datetimeFigureOut">
              <a:rPr lang="en-US" smtClean="0"/>
              <a:pPr/>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C44B0-343C-411E-AF00-4BC0840AB108}" type="slidenum">
              <a:rPr lang="en-US" smtClean="0"/>
              <a:pPr/>
              <a:t>‹#›</a:t>
            </a:fld>
            <a:endParaRPr lang="en-US"/>
          </a:p>
        </p:txBody>
      </p:sp>
    </p:spTree>
    <p:extLst>
      <p:ext uri="{BB962C8B-B14F-4D97-AF65-F5344CB8AC3E}">
        <p14:creationId xmlns:p14="http://schemas.microsoft.com/office/powerpoint/2010/main" val="143939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0381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24023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608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4546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57338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9135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35843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64184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7824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46930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6695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3226779370"/>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235200" y="316527"/>
            <a:ext cx="7390704" cy="1219825"/>
          </a:xfrm>
          <a:prstGeom prst="rect">
            <a:avLst/>
          </a:prstGeom>
        </p:spPr>
      </p:pic>
      <p:sp>
        <p:nvSpPr>
          <p:cNvPr id="2" name="Content Placeholder 1"/>
          <p:cNvSpPr>
            <a:spLocks noGrp="1"/>
          </p:cNvSpPr>
          <p:nvPr>
            <p:ph idx="1"/>
          </p:nvPr>
        </p:nvSpPr>
        <p:spPr>
          <a:xfrm>
            <a:off x="5769734" y="2703330"/>
            <a:ext cx="4752305" cy="888028"/>
          </a:xfrm>
          <a:noFill/>
        </p:spPr>
        <p:txBody>
          <a:bodyPr>
            <a:noAutofit/>
          </a:bodyPr>
          <a:lstStyle/>
          <a:p>
            <a:pPr marL="0" indent="0" algn="ctr" rtl="1">
              <a:buNone/>
            </a:pPr>
            <a:r>
              <a:rPr lang="ar-BH" b="1" dirty="0" smtClean="0">
                <a:solidFill>
                  <a:srgbClr val="C00000"/>
                </a:solidFill>
                <a:latin typeface="Sakkal Majalla" panose="02000000000000000000" pitchFamily="2" charset="-78"/>
                <a:cs typeface="Sakkal Majalla" panose="02000000000000000000" pitchFamily="2" charset="-78"/>
              </a:rPr>
              <a:t>قانون العمل – قان322 - 806 </a:t>
            </a:r>
          </a:p>
          <a:p>
            <a:pPr marL="0" indent="0" algn="ctr" rtl="1">
              <a:buNone/>
            </a:pPr>
            <a:r>
              <a:rPr lang="ar-BH" b="1" dirty="0" smtClean="0">
                <a:solidFill>
                  <a:schemeClr val="accent1">
                    <a:lumMod val="50000"/>
                  </a:schemeClr>
                </a:solidFill>
                <a:latin typeface="Sakkal Majalla" panose="02000000000000000000" pitchFamily="2" charset="-78"/>
                <a:cs typeface="Sakkal Majalla" panose="02000000000000000000" pitchFamily="2" charset="-78"/>
              </a:rPr>
              <a:t>الدرس العاشر</a:t>
            </a:r>
            <a:endParaRPr lang="en-GB" b="1" dirty="0">
              <a:solidFill>
                <a:schemeClr val="accent1">
                  <a:lumMod val="50000"/>
                </a:schemeClr>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3"/>
          <a:stretch>
            <a:fillRect/>
          </a:stretch>
        </p:blipFill>
        <p:spPr>
          <a:xfrm>
            <a:off x="477395" y="436246"/>
            <a:ext cx="5488746" cy="6098147"/>
          </a:xfrm>
          <a:prstGeom prst="rect">
            <a:avLst/>
          </a:prstGeom>
        </p:spPr>
      </p:pic>
      <p:sp>
        <p:nvSpPr>
          <p:cNvPr id="8" name="Title 1">
            <a:extLst>
              <a:ext uri="{FF2B5EF4-FFF2-40B4-BE49-F238E27FC236}">
                <a16:creationId xmlns="" xmlns:a16="http://schemas.microsoft.com/office/drawing/2014/main" id="{FD0CA31A-2843-4182-A9AB-15CE458F6929}"/>
              </a:ext>
            </a:extLst>
          </p:cNvPr>
          <p:cNvSpPr txBox="1">
            <a:spLocks/>
          </p:cNvSpPr>
          <p:nvPr/>
        </p:nvSpPr>
        <p:spPr>
          <a:xfrm>
            <a:off x="5966141" y="3810001"/>
            <a:ext cx="5069810" cy="1061310"/>
          </a:xfrm>
          <a:prstGeom prst="rect">
            <a:avLst/>
          </a:prstGeom>
          <a:noFill/>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3200" b="1" dirty="0" smtClean="0">
                <a:solidFill>
                  <a:srgbClr val="C00000"/>
                </a:solidFill>
                <a:latin typeface="Sakkal Majalla" panose="02000000000000000000" pitchFamily="2" charset="-78"/>
                <a:cs typeface="Sakkal Majalla" panose="02000000000000000000" pitchFamily="2" charset="-78"/>
              </a:rPr>
              <a:t>سلطات صاحب العمل والجزاء التأديبي</a:t>
            </a:r>
            <a:br>
              <a:rPr lang="ar-BH" sz="3200" b="1" dirty="0" smtClean="0">
                <a:solidFill>
                  <a:srgbClr val="C00000"/>
                </a:solidFill>
                <a:latin typeface="Sakkal Majalla" panose="02000000000000000000" pitchFamily="2" charset="-78"/>
                <a:cs typeface="Sakkal Majalla" panose="02000000000000000000" pitchFamily="2" charset="-78"/>
              </a:rPr>
            </a:br>
            <a:r>
              <a:rPr lang="ar-BH" sz="3200" b="1" dirty="0" smtClean="0">
                <a:solidFill>
                  <a:srgbClr val="C00000"/>
                </a:solidFill>
                <a:latin typeface="Sakkal Majalla" panose="02000000000000000000" pitchFamily="2" charset="-78"/>
                <a:cs typeface="Sakkal Majalla" panose="02000000000000000000" pitchFamily="2" charset="-78"/>
              </a:rPr>
              <a:t> على إخلال العامل بالتزاماته </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058936"/>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5419758" y="6102377"/>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646" y="6058935"/>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a:t>
            </a:r>
            <a:r>
              <a:rPr lang="ar-BH" sz="1400" b="1" smtClean="0">
                <a:solidFill>
                  <a:srgbClr val="FF0000"/>
                </a:solidFill>
                <a:latin typeface="Sakkal Majalla" panose="02000000000000000000" pitchFamily="2" charset="-78"/>
                <a:cs typeface="Sakkal Majalla" panose="02000000000000000000" pitchFamily="2" charset="-78"/>
              </a:rPr>
              <a:t>91- 99</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339747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E2C5B8-0E36-44BB-8293-B40478842CC5}"/>
              </a:ext>
            </a:extLst>
          </p:cNvPr>
          <p:cNvPicPr>
            <a:picLocks noChangeAspect="1"/>
          </p:cNvPicPr>
          <p:nvPr/>
        </p:nvPicPr>
        <p:blipFill>
          <a:blip r:embed="rId2"/>
          <a:stretch>
            <a:fillRect/>
          </a:stretch>
        </p:blipFill>
        <p:spPr>
          <a:xfrm>
            <a:off x="1097280" y="6102593"/>
            <a:ext cx="10675021" cy="6097"/>
          </a:xfrm>
          <a:prstGeom prst="rect">
            <a:avLst/>
          </a:prstGeom>
        </p:spPr>
      </p:pic>
      <p:sp>
        <p:nvSpPr>
          <p:cNvPr id="6" name="Rectangle: Rounded Corners 4">
            <a:extLst>
              <a:ext uri="{FF2B5EF4-FFF2-40B4-BE49-F238E27FC236}">
                <a16:creationId xmlns="" xmlns:a16="http://schemas.microsoft.com/office/drawing/2014/main" id="{024E5DF9-4D26-48B7-8324-54E0960CB0D0}"/>
              </a:ext>
            </a:extLst>
          </p:cNvPr>
          <p:cNvSpPr/>
          <p:nvPr/>
        </p:nvSpPr>
        <p:spPr>
          <a:xfrm>
            <a:off x="533401" y="228601"/>
            <a:ext cx="10907487" cy="5834742"/>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91440" lvl="0" indent="-91440" algn="just" defTabSz="914400" rtl="1">
              <a:lnSpc>
                <a:spcPct val="150000"/>
              </a:lnSpc>
              <a:spcBef>
                <a:spcPts val="1200"/>
              </a:spcBef>
              <a:spcAft>
                <a:spcPts val="200"/>
              </a:spcAft>
              <a:buClr>
                <a:srgbClr val="9DBFBE"/>
              </a:buClr>
              <a:buSzPct val="100000"/>
            </a:pPr>
            <a:endParaRPr lang="ar-BH" sz="2800" b="1" u="sng" spc="-50" dirty="0" smtClean="0">
              <a:solidFill>
                <a:schemeClr val="accent5">
                  <a:lumMod val="75000"/>
                </a:schemeClr>
              </a:solidFill>
              <a:latin typeface="Calibri Light" panose="020F0302020204030204"/>
              <a:cs typeface="Times New Roman" panose="02020603050405020304" pitchFamily="18" charset="0"/>
            </a:endParaRPr>
          </a:p>
          <a:p>
            <a:pPr marL="91440" lvl="0" indent="-91440" algn="just" defTabSz="914400" rtl="1">
              <a:lnSpc>
                <a:spcPct val="150000"/>
              </a:lnSpc>
              <a:spcBef>
                <a:spcPts val="1200"/>
              </a:spcBef>
              <a:spcAft>
                <a:spcPts val="200"/>
              </a:spcAft>
              <a:buClr>
                <a:srgbClr val="9DBFBE"/>
              </a:buClr>
              <a:buSzPct val="100000"/>
            </a:pPr>
            <a:r>
              <a:rPr lang="ar-BH" sz="3200" b="1" u="sng" spc="-50" dirty="0" smtClean="0">
                <a:solidFill>
                  <a:schemeClr val="accent5">
                    <a:lumMod val="75000"/>
                  </a:schemeClr>
                </a:solidFill>
                <a:latin typeface="Sakkal Majalla" panose="02000000000000000000" pitchFamily="2" charset="-78"/>
                <a:cs typeface="Sakkal Majalla" panose="02000000000000000000" pitchFamily="2" charset="-78"/>
              </a:rPr>
              <a:t>** حالات فصل العامل دون إخطار أو تعويض:</a:t>
            </a:r>
            <a:endParaRPr lang="ar-BH" sz="2800" b="1" u="sng" dirty="0">
              <a:solidFill>
                <a:schemeClr val="accent5">
                  <a:lumMod val="75000"/>
                </a:schemeClr>
              </a:solidFill>
              <a:latin typeface="Sakkal Majalla" panose="02000000000000000000" pitchFamily="2" charset="-78"/>
              <a:cs typeface="Sakkal Majalla" panose="02000000000000000000" pitchFamily="2" charset="-78"/>
            </a:endParaRPr>
          </a:p>
          <a:p>
            <a:pPr algn="just" rtl="1">
              <a:lnSpc>
                <a:spcPct val="150000"/>
              </a:lnSpc>
            </a:pPr>
            <a:r>
              <a:rPr lang="ar-BH" sz="2800" dirty="0" smtClean="0">
                <a:ln w="0"/>
                <a:solidFill>
                  <a:schemeClr val="tx1"/>
                </a:solidFill>
                <a:latin typeface="Sakkal Majalla" panose="02000000000000000000" pitchFamily="2" charset="-78"/>
                <a:cs typeface="Sakkal Majalla" panose="02000000000000000000" pitchFamily="2" charset="-78"/>
              </a:rPr>
              <a:t>1 - إذا انتحل العامل شخصية غير صحيحة أو قدم شهادات أو توصيات مزورة.</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2- إذا ارتكب العامل خطأ نشأت عنه خسارة مادية جسيمة لصاحب العمل.</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3- عدم مراعاة العامل تعليمات السلامة داخل المنشأة.</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4- الغياب بدون سبب مشروع.</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5- عدم قيام العامل بالتزاماته الجوهرية.</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6- إفشاء العامل أسرار العمل.</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7- الحكم على العامل في جناية أو جنحة ماسة بالشرف أو الأمانة أو الآداب العامة.</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8- وجود العامل في حالة سكر أو تخدر أثناء العمل أو ارتكابه عملاً مخلاً بالآداب في مكان العمل. </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9-  اعتداء العامل على صاحب العمل أو المدير المسئول.</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10- عدم مراعاة العامل للضوابط المقررة قانونًا بشأن ممارسة حق الإضراب.</a:t>
            </a:r>
          </a:p>
          <a:p>
            <a:pPr algn="just" rtl="1"/>
            <a:r>
              <a:rPr lang="ar-BH" sz="2800" dirty="0" smtClean="0">
                <a:ln w="0"/>
                <a:solidFill>
                  <a:schemeClr val="tx1"/>
                </a:solidFill>
                <a:latin typeface="Sakkal Majalla" panose="02000000000000000000" pitchFamily="2" charset="-78"/>
                <a:cs typeface="Sakkal Majalla" panose="02000000000000000000" pitchFamily="2" charset="-78"/>
              </a:rPr>
              <a:t>11- فقد العامل صلاحيته لممارسة الوظيفة.</a:t>
            </a:r>
          </a:p>
          <a:p>
            <a:pPr algn="just" rtl="1"/>
            <a:endParaRPr lang="ar-BH" sz="2400" dirty="0" smtClean="0">
              <a:ln w="0"/>
              <a:solidFill>
                <a:schemeClr val="tx1"/>
              </a:solidFill>
            </a:endParaRPr>
          </a:p>
          <a:p>
            <a:pPr algn="just" rtl="1"/>
            <a:endParaRPr lang="ar-BH" sz="2400" dirty="0" smtClean="0">
              <a:ln w="0"/>
              <a:solidFill>
                <a:schemeClr val="tx1"/>
              </a:solidFill>
            </a:endParaRPr>
          </a:p>
        </p:txBody>
      </p:sp>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8" name="Rectangle 7"/>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4576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 calcmode="lin" valueType="num">
                                      <p:cBhvr additive="base">
                                        <p:cTn id="7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13" end="13"/>
                                            </p:txEl>
                                          </p:spTgt>
                                        </p:tgtEl>
                                        <p:attrNameLst>
                                          <p:attrName>style.visibility</p:attrName>
                                        </p:attrNameLst>
                                      </p:cBhvr>
                                      <p:to>
                                        <p:strVal val="visible"/>
                                      </p:to>
                                    </p:set>
                                    <p:anim calcmode="lin" valueType="num">
                                      <p:cBhvr additive="base">
                                        <p:cTn id="8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14" end="14"/>
                                            </p:txEl>
                                          </p:spTgt>
                                        </p:tgtEl>
                                        <p:attrNameLst>
                                          <p:attrName>style.visibility</p:attrName>
                                        </p:attrNameLst>
                                      </p:cBhvr>
                                      <p:to>
                                        <p:strVal val="visible"/>
                                      </p:to>
                                    </p:set>
                                    <p:anim calcmode="lin" valueType="num">
                                      <p:cBhvr additive="base">
                                        <p:cTn id="9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8987F88-70C8-42A2-89D4-79498390ACF5}"/>
              </a:ext>
            </a:extLst>
          </p:cNvPr>
          <p:cNvPicPr>
            <a:picLocks noChangeAspect="1"/>
          </p:cNvPicPr>
          <p:nvPr/>
        </p:nvPicPr>
        <p:blipFill>
          <a:blip r:embed="rId2"/>
          <a:stretch>
            <a:fillRect/>
          </a:stretch>
        </p:blipFill>
        <p:spPr>
          <a:xfrm>
            <a:off x="1389208" y="750329"/>
            <a:ext cx="9006649" cy="1641018"/>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pic>
      <p:pic>
        <p:nvPicPr>
          <p:cNvPr id="5" name="Picture 4">
            <a:extLst>
              <a:ext uri="{FF2B5EF4-FFF2-40B4-BE49-F238E27FC236}">
                <a16:creationId xmlns="" xmlns:a16="http://schemas.microsoft.com/office/drawing/2014/main" id="{8DB490F6-3173-4A50-95C9-1733D79DE259}"/>
              </a:ext>
            </a:extLst>
          </p:cNvPr>
          <p:cNvPicPr>
            <a:picLocks noChangeAspect="1"/>
          </p:cNvPicPr>
          <p:nvPr/>
        </p:nvPicPr>
        <p:blipFill>
          <a:blip r:embed="rId3"/>
          <a:stretch>
            <a:fillRect/>
          </a:stretch>
        </p:blipFill>
        <p:spPr>
          <a:xfrm>
            <a:off x="1097280" y="6091939"/>
            <a:ext cx="10675021" cy="6097"/>
          </a:xfrm>
          <a:prstGeom prst="rect">
            <a:avLst/>
          </a:prstGeom>
        </p:spPr>
      </p:pic>
      <p:pic>
        <p:nvPicPr>
          <p:cNvPr id="8" name="Content Placeholder 3">
            <a:extLst>
              <a:ext uri="{FF2B5EF4-FFF2-40B4-BE49-F238E27FC236}">
                <a16:creationId xmlns="" xmlns:a16="http://schemas.microsoft.com/office/drawing/2014/main" id="{C6ED4C98-F1BF-4501-89C4-E71E6F24A07C}"/>
              </a:ext>
            </a:extLst>
          </p:cNvPr>
          <p:cNvPicPr>
            <a:picLocks noGrp="1" noChangeAspect="1"/>
          </p:cNvPicPr>
          <p:nvPr>
            <p:ph idx="1"/>
          </p:nvPr>
        </p:nvPicPr>
        <p:blipFill>
          <a:blip r:embed="rId4"/>
          <a:stretch>
            <a:fillRect/>
          </a:stretch>
        </p:blipFill>
        <p:spPr>
          <a:xfrm>
            <a:off x="634732" y="2962740"/>
            <a:ext cx="10515600" cy="25578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9969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F23D614-B5E3-498B-9D82-51237E0607BD}"/>
              </a:ext>
            </a:extLst>
          </p:cNvPr>
          <p:cNvSpPr>
            <a:spLocks noGrp="1"/>
          </p:cNvSpPr>
          <p:nvPr>
            <p:ph idx="1"/>
          </p:nvPr>
        </p:nvSpPr>
        <p:spPr>
          <a:xfrm>
            <a:off x="438341" y="1329591"/>
            <a:ext cx="11190571" cy="5006816"/>
          </a:xfrm>
          <a:noFill/>
        </p:spPr>
        <p:txBody>
          <a:bodyPr>
            <a:normAutofit fontScale="92500" lnSpcReduction="20000"/>
          </a:bodyPr>
          <a:lstStyle/>
          <a:p>
            <a:pPr marL="514350" indent="-514350" algn="just" rtl="1">
              <a:lnSpc>
                <a:spcPct val="100000"/>
              </a:lnSpc>
              <a:buNone/>
            </a:pPr>
            <a:r>
              <a:rPr lang="ar-BH" sz="2400" dirty="0" smtClean="0">
                <a:solidFill>
                  <a:schemeClr val="tx1"/>
                </a:solidFill>
                <a:latin typeface="Sakkal Majalla" panose="02000000000000000000" pitchFamily="2" charset="-78"/>
                <a:cs typeface="Sakkal Majalla" panose="02000000000000000000" pitchFamily="2" charset="-78"/>
              </a:rPr>
              <a:t>1. إبلاغ </a:t>
            </a:r>
            <a:r>
              <a:rPr lang="ar-BH" sz="2400" dirty="0">
                <a:solidFill>
                  <a:schemeClr val="tx1"/>
                </a:solidFill>
                <a:latin typeface="Sakkal Majalla" panose="02000000000000000000" pitchFamily="2" charset="-78"/>
                <a:cs typeface="Sakkal Majalla" panose="02000000000000000000" pitchFamily="2" charset="-78"/>
              </a:rPr>
              <a:t>العامل بالمخالفة كتابة وسماع </a:t>
            </a:r>
            <a:r>
              <a:rPr lang="ar-BH" sz="2400" dirty="0" smtClean="0">
                <a:solidFill>
                  <a:schemeClr val="tx1"/>
                </a:solidFill>
                <a:latin typeface="Sakkal Majalla" panose="02000000000000000000" pitchFamily="2" charset="-78"/>
                <a:cs typeface="Sakkal Majalla" panose="02000000000000000000" pitchFamily="2" charset="-78"/>
              </a:rPr>
              <a:t>أقواله، </a:t>
            </a:r>
            <a:r>
              <a:rPr lang="ar-BH" sz="2400" dirty="0">
                <a:solidFill>
                  <a:schemeClr val="tx1"/>
                </a:solidFill>
                <a:latin typeface="Sakkal Majalla" panose="02000000000000000000" pitchFamily="2" charset="-78"/>
                <a:cs typeface="Sakkal Majalla" panose="02000000000000000000" pitchFamily="2" charset="-78"/>
              </a:rPr>
              <a:t>قبل توقيع العقاب </a:t>
            </a:r>
            <a:r>
              <a:rPr lang="ar-BH" sz="2400" dirty="0" smtClean="0">
                <a:solidFill>
                  <a:schemeClr val="tx1"/>
                </a:solidFill>
                <a:latin typeface="Sakkal Majalla" panose="02000000000000000000" pitchFamily="2" charset="-78"/>
                <a:cs typeface="Sakkal Majalla" panose="02000000000000000000" pitchFamily="2" charset="-78"/>
              </a:rPr>
              <a:t>عليه.</a:t>
            </a:r>
            <a:endParaRPr lang="ar-BH" sz="2400" dirty="0">
              <a:latin typeface="Sakkal Majalla" panose="02000000000000000000" pitchFamily="2" charset="-78"/>
              <a:cs typeface="Sakkal Majalla" panose="02000000000000000000" pitchFamily="2" charset="-78"/>
            </a:endParaRPr>
          </a:p>
          <a:p>
            <a:pPr marL="514350" indent="-514350" algn="just" rtl="1">
              <a:lnSpc>
                <a:spcPct val="100000"/>
              </a:lnSpc>
              <a:buNone/>
            </a:pPr>
            <a:r>
              <a:rPr lang="ar-BH" sz="2400" dirty="0" smtClean="0">
                <a:solidFill>
                  <a:schemeClr val="tx1"/>
                </a:solidFill>
                <a:latin typeface="Sakkal Majalla" panose="02000000000000000000" pitchFamily="2" charset="-78"/>
                <a:cs typeface="Sakkal Majalla" panose="02000000000000000000" pitchFamily="2" charset="-78"/>
              </a:rPr>
              <a:t>2. قرار </a:t>
            </a:r>
            <a:r>
              <a:rPr lang="ar-BH" sz="2400" dirty="0">
                <a:solidFill>
                  <a:schemeClr val="tx1"/>
                </a:solidFill>
                <a:latin typeface="Sakkal Majalla" panose="02000000000000000000" pitchFamily="2" charset="-78"/>
                <a:cs typeface="Sakkal Majalla" panose="02000000000000000000" pitchFamily="2" charset="-78"/>
              </a:rPr>
              <a:t>توقيع الجزاء يصدر من صاحب </a:t>
            </a:r>
            <a:r>
              <a:rPr lang="ar-BH" sz="2400" dirty="0" smtClean="0">
                <a:solidFill>
                  <a:schemeClr val="tx1"/>
                </a:solidFill>
                <a:latin typeface="Sakkal Majalla" panose="02000000000000000000" pitchFamily="2" charset="-78"/>
                <a:cs typeface="Sakkal Majalla" panose="02000000000000000000" pitchFamily="2" charset="-78"/>
              </a:rPr>
              <a:t>العمل أو من يفوضه في ذلك. </a:t>
            </a:r>
            <a:endParaRPr lang="ar-BH" sz="24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00000"/>
              </a:lnSpc>
              <a:buNone/>
            </a:pPr>
            <a:r>
              <a:rPr lang="ar-BH" sz="2400" dirty="0" smtClean="0">
                <a:solidFill>
                  <a:schemeClr val="tx1"/>
                </a:solidFill>
                <a:latin typeface="Sakkal Majalla" panose="02000000000000000000" pitchFamily="2" charset="-78"/>
                <a:cs typeface="Sakkal Majalla" panose="02000000000000000000" pitchFamily="2" charset="-78"/>
              </a:rPr>
              <a:t>3. المخالفة </a:t>
            </a:r>
            <a:r>
              <a:rPr lang="ar-BH" sz="2400" dirty="0">
                <a:solidFill>
                  <a:schemeClr val="tx1"/>
                </a:solidFill>
                <a:latin typeface="Sakkal Majalla" panose="02000000000000000000" pitchFamily="2" charset="-78"/>
                <a:cs typeface="Sakkal Majalla" panose="02000000000000000000" pitchFamily="2" charset="-78"/>
              </a:rPr>
              <a:t>المنسوبة يجب </a:t>
            </a:r>
            <a:r>
              <a:rPr lang="ar-BH" sz="2400" dirty="0" smtClean="0">
                <a:solidFill>
                  <a:schemeClr val="tx1"/>
                </a:solidFill>
                <a:latin typeface="Sakkal Majalla" panose="02000000000000000000" pitchFamily="2" charset="-78"/>
                <a:cs typeface="Sakkal Majalla" panose="02000000000000000000" pitchFamily="2" charset="-78"/>
              </a:rPr>
              <a:t>أن </a:t>
            </a:r>
            <a:r>
              <a:rPr lang="ar-BH" sz="2400" dirty="0">
                <a:solidFill>
                  <a:schemeClr val="tx1"/>
                </a:solidFill>
                <a:latin typeface="Sakkal Majalla" panose="02000000000000000000" pitchFamily="2" charset="-78"/>
                <a:cs typeface="Sakkal Majalla" panose="02000000000000000000" pitchFamily="2" charset="-78"/>
              </a:rPr>
              <a:t>تكون متصلة </a:t>
            </a:r>
            <a:r>
              <a:rPr lang="ar-BH" sz="2400" dirty="0" smtClean="0">
                <a:solidFill>
                  <a:schemeClr val="tx1"/>
                </a:solidFill>
                <a:latin typeface="Sakkal Majalla" panose="02000000000000000000" pitchFamily="2" charset="-78"/>
                <a:cs typeface="Sakkal Majalla" panose="02000000000000000000" pitchFamily="2" charset="-78"/>
              </a:rPr>
              <a:t>العمل.</a:t>
            </a:r>
            <a:endParaRPr lang="ar-BH" sz="24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00000"/>
              </a:lnSpc>
              <a:buNone/>
            </a:pPr>
            <a:r>
              <a:rPr lang="ar-BH" sz="2400" dirty="0" smtClean="0">
                <a:solidFill>
                  <a:schemeClr val="tx1"/>
                </a:solidFill>
                <a:latin typeface="Sakkal Majalla" panose="02000000000000000000" pitchFamily="2" charset="-78"/>
                <a:cs typeface="Sakkal Majalla" panose="02000000000000000000" pitchFamily="2" charset="-78"/>
              </a:rPr>
              <a:t>4. لا </a:t>
            </a:r>
            <a:r>
              <a:rPr lang="ar-BH" sz="2400" dirty="0">
                <a:solidFill>
                  <a:schemeClr val="tx1"/>
                </a:solidFill>
                <a:latin typeface="Sakkal Majalla" panose="02000000000000000000" pitchFamily="2" charset="-78"/>
                <a:cs typeface="Sakkal Majalla" panose="02000000000000000000" pitchFamily="2" charset="-78"/>
              </a:rPr>
              <a:t>يجوز توقيع </a:t>
            </a:r>
            <a:r>
              <a:rPr lang="ar-BH" sz="2400" dirty="0" smtClean="0">
                <a:solidFill>
                  <a:schemeClr val="tx1"/>
                </a:solidFill>
                <a:latin typeface="Sakkal Majalla" panose="02000000000000000000" pitchFamily="2" charset="-78"/>
                <a:cs typeface="Sakkal Majalla" panose="02000000000000000000" pitchFamily="2" charset="-78"/>
              </a:rPr>
              <a:t>أكتر </a:t>
            </a:r>
            <a:r>
              <a:rPr lang="ar-BH" sz="2400" dirty="0">
                <a:solidFill>
                  <a:schemeClr val="tx1"/>
                </a:solidFill>
                <a:latin typeface="Sakkal Majalla" panose="02000000000000000000" pitchFamily="2" charset="-78"/>
                <a:cs typeface="Sakkal Majalla" panose="02000000000000000000" pitchFamily="2" charset="-78"/>
              </a:rPr>
              <a:t>من عقوبة على الجزاء </a:t>
            </a:r>
            <a:r>
              <a:rPr lang="ar-BH" sz="2400" dirty="0" smtClean="0">
                <a:solidFill>
                  <a:schemeClr val="tx1"/>
                </a:solidFill>
                <a:latin typeface="Sakkal Majalla" panose="02000000000000000000" pitchFamily="2" charset="-78"/>
                <a:cs typeface="Sakkal Majalla" panose="02000000000000000000" pitchFamily="2" charset="-78"/>
              </a:rPr>
              <a:t>الواحد.</a:t>
            </a:r>
            <a:endParaRPr lang="ar-BH" sz="2400"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00000"/>
              </a:lnSpc>
              <a:buNone/>
            </a:pPr>
            <a:r>
              <a:rPr lang="ar-BH" sz="2400" dirty="0" smtClean="0">
                <a:solidFill>
                  <a:schemeClr val="tx1"/>
                </a:solidFill>
                <a:latin typeface="Sakkal Majalla" panose="02000000000000000000" pitchFamily="2" charset="-78"/>
                <a:cs typeface="Sakkal Majalla" panose="02000000000000000000" pitchFamily="2" charset="-78"/>
              </a:rPr>
              <a:t>5. الجزاء </a:t>
            </a:r>
            <a:r>
              <a:rPr lang="ar-BH" sz="2400" dirty="0">
                <a:solidFill>
                  <a:schemeClr val="tx1"/>
                </a:solidFill>
                <a:latin typeface="Sakkal Majalla" panose="02000000000000000000" pitchFamily="2" charset="-78"/>
                <a:cs typeface="Sakkal Majalla" panose="02000000000000000000" pitchFamily="2" charset="-78"/>
              </a:rPr>
              <a:t>التأديبي يجب </a:t>
            </a:r>
            <a:r>
              <a:rPr lang="ar-BH" sz="2400" dirty="0" smtClean="0">
                <a:solidFill>
                  <a:schemeClr val="tx1"/>
                </a:solidFill>
                <a:latin typeface="Sakkal Majalla" panose="02000000000000000000" pitchFamily="2" charset="-78"/>
                <a:cs typeface="Sakkal Majalla" panose="02000000000000000000" pitchFamily="2" charset="-78"/>
              </a:rPr>
              <a:t>أن </a:t>
            </a:r>
            <a:r>
              <a:rPr lang="ar-BH" sz="2400" dirty="0">
                <a:solidFill>
                  <a:schemeClr val="tx1"/>
                </a:solidFill>
                <a:latin typeface="Sakkal Majalla" panose="02000000000000000000" pitchFamily="2" charset="-78"/>
                <a:cs typeface="Sakkal Majalla" panose="02000000000000000000" pitchFamily="2" charset="-78"/>
              </a:rPr>
              <a:t>يكون </a:t>
            </a:r>
            <a:r>
              <a:rPr lang="ar-BH" sz="2400" dirty="0" smtClean="0">
                <a:solidFill>
                  <a:schemeClr val="tx1"/>
                </a:solidFill>
                <a:latin typeface="Sakkal Majalla" panose="02000000000000000000" pitchFamily="2" charset="-78"/>
                <a:cs typeface="Sakkal Majalla" panose="02000000000000000000" pitchFamily="2" charset="-78"/>
              </a:rPr>
              <a:t>مسببًا، أي مع ذكر </a:t>
            </a:r>
            <a:r>
              <a:rPr lang="ar-BH" sz="2400" dirty="0">
                <a:solidFill>
                  <a:schemeClr val="tx1"/>
                </a:solidFill>
                <a:latin typeface="Sakkal Majalla" panose="02000000000000000000" pitchFamily="2" charset="-78"/>
                <a:cs typeface="Sakkal Majalla" panose="02000000000000000000" pitchFamily="2" charset="-78"/>
              </a:rPr>
              <a:t>الأسباب التي تبرر </a:t>
            </a:r>
            <a:r>
              <a:rPr lang="ar-BH" sz="2400" dirty="0" smtClean="0">
                <a:solidFill>
                  <a:schemeClr val="tx1"/>
                </a:solidFill>
                <a:latin typeface="Sakkal Majalla" panose="02000000000000000000" pitchFamily="2" charset="-78"/>
                <a:cs typeface="Sakkal Majalla" panose="02000000000000000000" pitchFamily="2" charset="-78"/>
              </a:rPr>
              <a:t>الجزاء.</a:t>
            </a:r>
            <a:endParaRPr lang="ar-BH" sz="2400" dirty="0">
              <a:solidFill>
                <a:schemeClr val="tx1"/>
              </a:solidFill>
              <a:latin typeface="Sakkal Majalla" panose="02000000000000000000" pitchFamily="2" charset="-78"/>
              <a:cs typeface="Sakkal Majalla" panose="02000000000000000000" pitchFamily="2" charset="-78"/>
            </a:endParaRPr>
          </a:p>
          <a:p>
            <a:pPr marL="514350" indent="-514350" algn="just">
              <a:lnSpc>
                <a:spcPct val="100000"/>
              </a:lnSpc>
              <a:buNone/>
            </a:pPr>
            <a:r>
              <a:rPr lang="ar-BH" sz="2400" dirty="0" smtClean="0">
                <a:latin typeface="Sakkal Majalla" panose="02000000000000000000" pitchFamily="2" charset="-78"/>
                <a:cs typeface="Sakkal Majalla" panose="02000000000000000000" pitchFamily="2" charset="-78"/>
              </a:rPr>
              <a:t>6. </a:t>
            </a:r>
            <a:r>
              <a:rPr lang="ar-BH" sz="2400" dirty="0" smtClean="0">
                <a:solidFill>
                  <a:schemeClr val="tx1"/>
                </a:solidFill>
                <a:latin typeface="Sakkal Majalla" panose="02000000000000000000" pitchFamily="2" charset="-78"/>
                <a:cs typeface="Sakkal Majalla" panose="02000000000000000000" pitchFamily="2" charset="-78"/>
              </a:rPr>
              <a:t>الجزاء </a:t>
            </a:r>
            <a:r>
              <a:rPr lang="ar-BH" sz="2400" dirty="0">
                <a:solidFill>
                  <a:schemeClr val="tx1"/>
                </a:solidFill>
                <a:latin typeface="Sakkal Majalla" panose="02000000000000000000" pitchFamily="2" charset="-78"/>
                <a:cs typeface="Sakkal Majalla" panose="02000000000000000000" pitchFamily="2" charset="-78"/>
              </a:rPr>
              <a:t>التأديبي يجب </a:t>
            </a:r>
            <a:r>
              <a:rPr lang="ar-BH" sz="2400" dirty="0" smtClean="0">
                <a:solidFill>
                  <a:schemeClr val="tx1"/>
                </a:solidFill>
                <a:latin typeface="Sakkal Majalla" panose="02000000000000000000" pitchFamily="2" charset="-78"/>
                <a:cs typeface="Sakkal Majalla" panose="02000000000000000000" pitchFamily="2" charset="-78"/>
              </a:rPr>
              <a:t>أن </a:t>
            </a:r>
            <a:r>
              <a:rPr lang="ar-BH" sz="2400" dirty="0">
                <a:solidFill>
                  <a:schemeClr val="tx1"/>
                </a:solidFill>
                <a:latin typeface="Sakkal Majalla" panose="02000000000000000000" pitchFamily="2" charset="-78"/>
                <a:cs typeface="Sakkal Majalla" panose="02000000000000000000" pitchFamily="2" charset="-78"/>
              </a:rPr>
              <a:t>يكون وارد ضمن الجزاءات التأديبية التي وضعها صاحب </a:t>
            </a:r>
            <a:r>
              <a:rPr lang="ar-BH" sz="2400" dirty="0" smtClean="0">
                <a:solidFill>
                  <a:schemeClr val="tx1"/>
                </a:solidFill>
                <a:latin typeface="Sakkal Majalla" panose="02000000000000000000" pitchFamily="2" charset="-78"/>
                <a:cs typeface="Sakkal Majalla" panose="02000000000000000000" pitchFamily="2" charset="-78"/>
              </a:rPr>
              <a:t>العمل في لائحة </a:t>
            </a:r>
            <a:r>
              <a:rPr lang="ar-BH" sz="2400" dirty="0" smtClean="0">
                <a:latin typeface="Sakkal Majalla" panose="02000000000000000000" pitchFamily="2" charset="-78"/>
                <a:cs typeface="Sakkal Majalla" panose="02000000000000000000" pitchFamily="2" charset="-78"/>
              </a:rPr>
              <a:t>الجزاءات.</a:t>
            </a:r>
          </a:p>
          <a:p>
            <a:pPr marL="514350" indent="-514350" algn="just">
              <a:lnSpc>
                <a:spcPct val="100000"/>
              </a:lnSpc>
              <a:buNone/>
            </a:pPr>
            <a:r>
              <a:rPr lang="ar-BH" sz="2400" dirty="0" smtClean="0">
                <a:latin typeface="Sakkal Majalla" panose="02000000000000000000" pitchFamily="2" charset="-78"/>
                <a:cs typeface="Sakkal Majalla" panose="02000000000000000000" pitchFamily="2" charset="-78"/>
              </a:rPr>
              <a:t>7. تناسب الجزاء مع المخالفة التي ارتكبها العامل. </a:t>
            </a:r>
          </a:p>
          <a:p>
            <a:pPr marL="514350" indent="-514350" algn="just">
              <a:lnSpc>
                <a:spcPct val="100000"/>
              </a:lnSpc>
              <a:buNone/>
            </a:pPr>
            <a:r>
              <a:rPr lang="ar-BH" sz="2400" dirty="0" smtClean="0">
                <a:latin typeface="Sakkal Majalla" panose="02000000000000000000" pitchFamily="2" charset="-78"/>
                <a:cs typeface="Sakkal Majalla" panose="02000000000000000000" pitchFamily="2" charset="-78"/>
              </a:rPr>
              <a:t>8. إذا عاد العامل لنفس المخالفة خلال فترة ستة أشهر من إبلاغه بتوقيع العقاب، جاز تشديد الجزاء عليه. </a:t>
            </a:r>
          </a:p>
          <a:p>
            <a:pPr marL="0" indent="-514350" algn="just">
              <a:lnSpc>
                <a:spcPct val="100000"/>
              </a:lnSpc>
              <a:buNone/>
            </a:pPr>
            <a:r>
              <a:rPr lang="ar-BH" sz="2400" dirty="0" smtClean="0">
                <a:latin typeface="Sakkal Majalla" panose="02000000000000000000" pitchFamily="2" charset="-78"/>
                <a:cs typeface="Sakkal Majalla" panose="02000000000000000000" pitchFamily="2" charset="-78"/>
              </a:rPr>
              <a:t>9.عدم مساءلة العامل عن مخالفة مضى على ارتكابها أكثر من ثلاثين يومًا ما لم تكن جريمة جنائية، وعدم معاقبة العامل عن مخالفة مضى عليها خمسة عشر يومًا من ثبوت ارتكابه لها.</a:t>
            </a:r>
          </a:p>
          <a:p>
            <a:pPr marL="514350" indent="-514350" algn="just">
              <a:lnSpc>
                <a:spcPct val="100000"/>
              </a:lnSpc>
              <a:buNone/>
            </a:pPr>
            <a:r>
              <a:rPr lang="ar-BH" sz="2400" dirty="0" smtClean="0">
                <a:latin typeface="Sakkal Majalla" panose="02000000000000000000" pitchFamily="2" charset="-78"/>
                <a:cs typeface="Sakkal Majalla" panose="02000000000000000000" pitchFamily="2" charset="-78"/>
              </a:rPr>
              <a:t>10. للعامل الحق في التظلم من القرار التأديبي خلال سبعة أيام  من تاريخ إعلانه.</a:t>
            </a:r>
          </a:p>
          <a:p>
            <a:pPr marL="514350" indent="-514350" algn="just">
              <a:lnSpc>
                <a:spcPct val="100000"/>
              </a:lnSpc>
              <a:buNone/>
            </a:pPr>
            <a:r>
              <a:rPr lang="ar-BH" sz="2400" dirty="0" smtClean="0">
                <a:latin typeface="Sakkal Majalla" panose="02000000000000000000" pitchFamily="2" charset="-78"/>
                <a:cs typeface="Sakkal Majalla" panose="02000000000000000000" pitchFamily="2" charset="-78"/>
              </a:rPr>
              <a:t>11. للعامل طلب رفع الجزاء التأديبي من ملفه بعد مضي ستة أشهر من إبلاغه </a:t>
            </a:r>
            <a:r>
              <a:rPr lang="ar-BH" sz="2400" dirty="0" err="1" smtClean="0">
                <a:latin typeface="Sakkal Majalla" panose="02000000000000000000" pitchFamily="2" charset="-78"/>
                <a:cs typeface="Sakkal Majalla" panose="02000000000000000000" pitchFamily="2" charset="-78"/>
              </a:rPr>
              <a:t>به</a:t>
            </a:r>
            <a:r>
              <a:rPr lang="ar-BH" sz="2600" dirty="0" smtClean="0">
                <a:latin typeface="Sakkal Majalla" panose="02000000000000000000" pitchFamily="2" charset="-78"/>
                <a:cs typeface="Sakkal Majalla" panose="02000000000000000000" pitchFamily="2" charset="-78"/>
              </a:rPr>
              <a:t>.</a:t>
            </a:r>
          </a:p>
          <a:p>
            <a:pPr marL="514350" indent="-514350" algn="just" rtl="1">
              <a:buNone/>
            </a:pPr>
            <a:endParaRPr lang="ar-BH" sz="2600" b="1" dirty="0">
              <a:solidFill>
                <a:schemeClr val="tx1"/>
              </a:solidFill>
            </a:endParaRPr>
          </a:p>
          <a:p>
            <a:pPr algn="just" rtl="1">
              <a:buFont typeface="+mj-lt"/>
              <a:buAutoNum type="arabicPeriod"/>
            </a:pPr>
            <a:endParaRPr lang="ar-BH" b="1" u="sng" dirty="0">
              <a:solidFill>
                <a:schemeClr val="tx1"/>
              </a:solidFill>
            </a:endParaRPr>
          </a:p>
        </p:txBody>
      </p:sp>
      <p:sp>
        <p:nvSpPr>
          <p:cNvPr id="4" name="Rectangle 3"/>
          <p:cNvSpPr/>
          <p:nvPr/>
        </p:nvSpPr>
        <p:spPr>
          <a:xfrm>
            <a:off x="5595650" y="432191"/>
            <a:ext cx="4613763" cy="684803"/>
          </a:xfrm>
          <a:prstGeom prst="rect">
            <a:avLst/>
          </a:prstGeom>
        </p:spPr>
        <p:txBody>
          <a:bodyPr wrap="none">
            <a:spAutoFit/>
          </a:bodyPr>
          <a:lstStyle/>
          <a:p>
            <a:pPr marL="91440" lvl="0" indent="-91440" algn="just" defTabSz="914400" rtl="1">
              <a:lnSpc>
                <a:spcPct val="150000"/>
              </a:lnSpc>
              <a:spcBef>
                <a:spcPts val="1200"/>
              </a:spcBef>
              <a:spcAft>
                <a:spcPts val="200"/>
              </a:spcAft>
              <a:buClr>
                <a:srgbClr val="9DBFBE"/>
              </a:buClr>
              <a:buSzPct val="100000"/>
            </a:pPr>
            <a:r>
              <a:rPr lang="ar-BH" sz="2800" b="1" u="sng" spc="-50" dirty="0" smtClean="0">
                <a:solidFill>
                  <a:schemeClr val="accent5">
                    <a:lumMod val="75000"/>
                  </a:schemeClr>
                </a:solidFill>
                <a:latin typeface="Sakkal Majalla" panose="02000000000000000000" pitchFamily="2" charset="-78"/>
                <a:cs typeface="Sakkal Majalla" panose="02000000000000000000" pitchFamily="2" charset="-78"/>
              </a:rPr>
              <a:t>** حالات فصل العامل دون إخطار أو تعويض:</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7" name="Rectangle 6"/>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3807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A6CDEA-2B29-42CC-BC5E-6C3BA4950BA3}"/>
              </a:ext>
            </a:extLst>
          </p:cNvPr>
          <p:cNvSpPr>
            <a:spLocks noGrp="1"/>
          </p:cNvSpPr>
          <p:nvPr>
            <p:ph type="title"/>
          </p:nvPr>
        </p:nvSpPr>
        <p:spPr>
          <a:xfrm>
            <a:off x="2575775" y="650678"/>
            <a:ext cx="6336405" cy="1325563"/>
          </a:xfrm>
          <a:solidFill>
            <a:schemeClr val="bg1"/>
          </a:solidFill>
        </p:spPr>
        <p:txBody>
          <a:bodyPr/>
          <a:lstStyle/>
          <a:p>
            <a:pPr algn="ctr"/>
            <a:r>
              <a:rPr lang="ar-BH" sz="4800" dirty="0" smtClean="0">
                <a:solidFill>
                  <a:srgbClr val="C00000"/>
                </a:solidFill>
                <a:latin typeface="Sakkal Majalla" panose="02000000000000000000" pitchFamily="2" charset="-78"/>
                <a:cs typeface="Sakkal Majalla" panose="02000000000000000000" pitchFamily="2" charset="-78"/>
              </a:rPr>
              <a:t>التقويم</a:t>
            </a:r>
            <a:r>
              <a:rPr lang="ar-BH" dirty="0" smtClean="0">
                <a:solidFill>
                  <a:srgbClr val="C00000"/>
                </a:solidFill>
              </a:rPr>
              <a:t>   </a:t>
            </a:r>
            <a:endParaRPr lang="en-US" dirty="0">
              <a:solidFill>
                <a:srgbClr val="C00000"/>
              </a:solidFill>
            </a:endParaRPr>
          </a:p>
        </p:txBody>
      </p:sp>
      <p:sp>
        <p:nvSpPr>
          <p:cNvPr id="3" name="Content Placeholder 2">
            <a:extLst>
              <a:ext uri="{FF2B5EF4-FFF2-40B4-BE49-F238E27FC236}">
                <a16:creationId xmlns="" xmlns:a16="http://schemas.microsoft.com/office/drawing/2014/main" id="{B0229726-F01A-4DA7-94BE-6726460B53E0}"/>
              </a:ext>
            </a:extLst>
          </p:cNvPr>
          <p:cNvSpPr>
            <a:spLocks noGrp="1"/>
          </p:cNvSpPr>
          <p:nvPr>
            <p:ph idx="1"/>
          </p:nvPr>
        </p:nvSpPr>
        <p:spPr>
          <a:xfrm>
            <a:off x="1069782" y="1993323"/>
            <a:ext cx="10052434" cy="3581857"/>
          </a:xfrm>
        </p:spPr>
        <p:txBody>
          <a:bodyPr>
            <a:normAutofit/>
          </a:bodyPr>
          <a:lstStyle/>
          <a:p>
            <a:pPr algn="r" rtl="1">
              <a:lnSpc>
                <a:spcPct val="200000"/>
              </a:lnSpc>
              <a:buNone/>
            </a:pPr>
            <a:r>
              <a:rPr lang="ar-BH" sz="3600" b="1" u="sng" dirty="0">
                <a:solidFill>
                  <a:srgbClr val="C00000"/>
                </a:solidFill>
                <a:latin typeface="Sakkal Majalla" panose="02000000000000000000" pitchFamily="2" charset="-78"/>
                <a:cs typeface="Sakkal Majalla" panose="02000000000000000000" pitchFamily="2" charset="-78"/>
              </a:rPr>
              <a:t>السؤال الأول</a:t>
            </a:r>
            <a:r>
              <a:rPr lang="ar-BH" sz="3600" b="1" u="sng" dirty="0" smtClean="0">
                <a:solidFill>
                  <a:srgbClr val="C00000"/>
                </a:solidFill>
                <a:latin typeface="Sakkal Majalla" panose="02000000000000000000" pitchFamily="2" charset="-78"/>
                <a:cs typeface="Sakkal Majalla" panose="02000000000000000000" pitchFamily="2" charset="-78"/>
              </a:rPr>
              <a:t>:</a:t>
            </a:r>
          </a:p>
          <a:p>
            <a:pPr algn="r" rtl="1">
              <a:lnSpc>
                <a:spcPct val="200000"/>
              </a:lnSpc>
              <a:buNone/>
            </a:pPr>
            <a:r>
              <a:rPr lang="ar-BH" sz="3600" b="1" dirty="0" smtClean="0">
                <a:solidFill>
                  <a:srgbClr val="C00000"/>
                </a:solidFill>
                <a:latin typeface="Sakkal Majalla" panose="02000000000000000000" pitchFamily="2" charset="-78"/>
                <a:cs typeface="Sakkal Majalla" panose="02000000000000000000" pitchFamily="2" charset="-78"/>
              </a:rPr>
              <a:t> </a:t>
            </a:r>
            <a:r>
              <a:rPr lang="ar-BH" sz="3600" b="1" dirty="0">
                <a:solidFill>
                  <a:srgbClr val="C00000"/>
                </a:solidFill>
                <a:latin typeface="Sakkal Majalla" panose="02000000000000000000" pitchFamily="2" charset="-78"/>
                <a:cs typeface="Sakkal Majalla" panose="02000000000000000000" pitchFamily="2" charset="-78"/>
              </a:rPr>
              <a:t>ما هي الحالات التي يجوز فيها فصل العامل دون إخطار أو تعويض اذكر بعضا منها؟</a:t>
            </a:r>
            <a:endParaRPr lang="en-US" sz="3600" b="1" dirty="0">
              <a:solidFill>
                <a:srgbClr val="C00000"/>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 xmlns:a16="http://schemas.microsoft.com/office/drawing/2014/main" id="{9E8C28F3-B8A1-447B-BF15-A409E018741B}"/>
              </a:ext>
            </a:extLst>
          </p:cNvPr>
          <p:cNvPicPr>
            <a:picLocks noChangeAspect="1"/>
          </p:cNvPicPr>
          <p:nvPr/>
        </p:nvPicPr>
        <p:blipFill>
          <a:blip r:embed="rId2"/>
          <a:stretch>
            <a:fillRect/>
          </a:stretch>
        </p:blipFill>
        <p:spPr>
          <a:xfrm>
            <a:off x="1097280" y="4972904"/>
            <a:ext cx="1658256" cy="896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7" name="Rectangle 6"/>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6894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6F40E-8B9D-4D9B-9638-946504D6E6F8}"/>
              </a:ext>
            </a:extLst>
          </p:cNvPr>
          <p:cNvSpPr>
            <a:spLocks noGrp="1"/>
          </p:cNvSpPr>
          <p:nvPr>
            <p:ph type="title"/>
          </p:nvPr>
        </p:nvSpPr>
        <p:spPr>
          <a:xfrm>
            <a:off x="2794714" y="365125"/>
            <a:ext cx="6941713" cy="1325563"/>
          </a:xfrm>
          <a:solidFill>
            <a:schemeClr val="bg1"/>
          </a:solidFill>
        </p:spPr>
        <p:txBody>
          <a:bodyPr>
            <a:normAutofit/>
          </a:bodyPr>
          <a:lstStyle/>
          <a:p>
            <a:pPr algn="ctr"/>
            <a:r>
              <a:rPr lang="ar-BH" sz="3600" dirty="0">
                <a:latin typeface="Sakkal Majalla" panose="02000000000000000000" pitchFamily="2" charset="-78"/>
                <a:cs typeface="Sakkal Majalla" panose="02000000000000000000" pitchFamily="2" charset="-78"/>
              </a:rPr>
              <a:t>إجابة السؤال الأول</a:t>
            </a:r>
            <a:endParaRPr lang="en-US" sz="36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 xmlns:a16="http://schemas.microsoft.com/office/drawing/2014/main" id="{D1C20386-EE7E-4B87-80E4-D02BA97B8A09}"/>
              </a:ext>
            </a:extLst>
          </p:cNvPr>
          <p:cNvSpPr>
            <a:spLocks noGrp="1"/>
          </p:cNvSpPr>
          <p:nvPr>
            <p:ph idx="1"/>
          </p:nvPr>
        </p:nvSpPr>
        <p:spPr>
          <a:xfrm>
            <a:off x="838200" y="1825625"/>
            <a:ext cx="10515600" cy="4542518"/>
          </a:xfrm>
          <a:noFill/>
        </p:spPr>
        <p:txBody>
          <a:bodyPr>
            <a:normAutofit fontScale="92500" lnSpcReduction="10000"/>
          </a:bodyPr>
          <a:lstStyle/>
          <a:p>
            <a:pPr marL="0" lvl="0" indent="0" algn="just" defTabSz="457200" rtl="1">
              <a:lnSpc>
                <a:spcPct val="150000"/>
              </a:lnSpc>
              <a:spcBef>
                <a:spcPts val="0"/>
              </a:spcBef>
              <a:spcAft>
                <a:spcPts val="0"/>
              </a:spcAft>
              <a:buClrTx/>
              <a:buSzTx/>
              <a:buNone/>
            </a:pPr>
            <a:r>
              <a:rPr lang="ar-BH" b="1" dirty="0">
                <a:solidFill>
                  <a:schemeClr val="accent5">
                    <a:lumMod val="75000"/>
                  </a:schemeClr>
                </a:solidFill>
                <a:latin typeface="Sakkal Majalla" panose="02000000000000000000" pitchFamily="2" charset="-78"/>
                <a:cs typeface="Sakkal Majalla" panose="02000000000000000000" pitchFamily="2" charset="-78"/>
              </a:rPr>
              <a:t>1 - اذا انتحل العامل شخصية غير صحيحة أو قدم شهادات، وتشمل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شهادات مزورة </a:t>
            </a:r>
            <a:r>
              <a:rPr lang="ar-BH" b="1" dirty="0">
                <a:solidFill>
                  <a:schemeClr val="accent5">
                    <a:lumMod val="75000"/>
                  </a:schemeClr>
                </a:solidFill>
                <a:latin typeface="Sakkal Majalla" panose="02000000000000000000" pitchFamily="2" charset="-78"/>
                <a:cs typeface="Sakkal Majalla" panose="02000000000000000000" pitchFamily="2" charset="-78"/>
              </a:rPr>
              <a:t>خبرة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أو </a:t>
            </a:r>
            <a:r>
              <a:rPr lang="ar-BH" b="1" dirty="0">
                <a:solidFill>
                  <a:schemeClr val="accent5">
                    <a:lumMod val="75000"/>
                  </a:schemeClr>
                </a:solidFill>
                <a:latin typeface="Sakkal Majalla" panose="02000000000000000000" pitchFamily="2" charset="-78"/>
                <a:cs typeface="Sakkal Majalla" panose="02000000000000000000" pitchFamily="2" charset="-78"/>
              </a:rPr>
              <a:t>أكاديمية .</a:t>
            </a:r>
          </a:p>
          <a:p>
            <a:pPr marL="0" lvl="0" indent="0" algn="just" defTabSz="457200" rtl="1">
              <a:lnSpc>
                <a:spcPct val="150000"/>
              </a:lnSpc>
              <a:spcBef>
                <a:spcPts val="0"/>
              </a:spcBef>
              <a:spcAft>
                <a:spcPts val="0"/>
              </a:spcAft>
              <a:buClrTx/>
              <a:buSzTx/>
              <a:buNone/>
            </a:pPr>
            <a:r>
              <a:rPr lang="ar-BH" b="1" dirty="0">
                <a:solidFill>
                  <a:schemeClr val="accent5">
                    <a:lumMod val="75000"/>
                  </a:schemeClr>
                </a:solidFill>
                <a:latin typeface="Sakkal Majalla" panose="02000000000000000000" pitchFamily="2" charset="-78"/>
                <a:cs typeface="Sakkal Majalla" panose="02000000000000000000" pitchFamily="2" charset="-78"/>
              </a:rPr>
              <a:t>2- اذا ارتكب العامل خطأ نشأ عنه خسارة مادية جسيمة لصاحب العمل، بشرط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إبلاغ </a:t>
            </a:r>
            <a:r>
              <a:rPr lang="ar-BH" b="1" dirty="0">
                <a:solidFill>
                  <a:schemeClr val="accent5">
                    <a:lumMod val="75000"/>
                  </a:schemeClr>
                </a:solidFill>
                <a:latin typeface="Sakkal Majalla" panose="02000000000000000000" pitchFamily="2" charset="-78"/>
                <a:cs typeface="Sakkal Majalla" panose="02000000000000000000" pitchFamily="2" charset="-78"/>
              </a:rPr>
              <a:t>الجهات المختصة بالحادث خلال (48) ساعة.</a:t>
            </a:r>
          </a:p>
          <a:p>
            <a:pPr marL="0" lvl="0" indent="0" algn="just" defTabSz="457200" rtl="1">
              <a:lnSpc>
                <a:spcPct val="150000"/>
              </a:lnSpc>
              <a:spcBef>
                <a:spcPts val="0"/>
              </a:spcBef>
              <a:spcAft>
                <a:spcPts val="0"/>
              </a:spcAft>
              <a:buClrTx/>
              <a:buSzTx/>
              <a:buNone/>
            </a:pPr>
            <a:r>
              <a:rPr lang="ar-BH" b="1" dirty="0">
                <a:solidFill>
                  <a:schemeClr val="accent5">
                    <a:lumMod val="75000"/>
                  </a:schemeClr>
                </a:solidFill>
                <a:latin typeface="Sakkal Majalla" panose="02000000000000000000" pitchFamily="2" charset="-78"/>
                <a:cs typeface="Sakkal Majalla" panose="02000000000000000000" pitchFamily="2" charset="-78"/>
              </a:rPr>
              <a:t>3- عدم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مراعاة </a:t>
            </a:r>
            <a:r>
              <a:rPr lang="ar-BH" b="1" dirty="0">
                <a:solidFill>
                  <a:schemeClr val="accent5">
                    <a:lumMod val="75000"/>
                  </a:schemeClr>
                </a:solidFill>
                <a:latin typeface="Sakkal Majalla" panose="02000000000000000000" pitchFamily="2" charset="-78"/>
                <a:cs typeface="Sakkal Majalla" panose="02000000000000000000" pitchFamily="2" charset="-78"/>
              </a:rPr>
              <a:t>العامل تعليمات السلامة داخل المنشأة،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إذا </a:t>
            </a:r>
            <a:r>
              <a:rPr lang="ar-BH" b="1" dirty="0">
                <a:solidFill>
                  <a:schemeClr val="accent5">
                    <a:lumMod val="75000"/>
                  </a:schemeClr>
                </a:solidFill>
                <a:latin typeface="Sakkal Majalla" panose="02000000000000000000" pitchFamily="2" charset="-78"/>
                <a:cs typeface="Sakkal Majalla" panose="02000000000000000000" pitchFamily="2" charset="-78"/>
              </a:rPr>
              <a:t>خالفها مرتين وقد سبق إنذاره كتابة جاز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فصله </a:t>
            </a:r>
            <a:r>
              <a:rPr lang="ar-BH" b="1" dirty="0">
                <a:solidFill>
                  <a:schemeClr val="accent5">
                    <a:lumMod val="75000"/>
                  </a:schemeClr>
                </a:solidFill>
                <a:latin typeface="Sakkal Majalla" panose="02000000000000000000" pitchFamily="2" charset="-78"/>
                <a:cs typeface="Sakkal Majalla" panose="02000000000000000000" pitchFamily="2" charset="-78"/>
              </a:rPr>
              <a:t>من العمل.</a:t>
            </a:r>
          </a:p>
          <a:p>
            <a:pPr marL="0" lvl="0" indent="0" algn="just" defTabSz="457200" rtl="1">
              <a:lnSpc>
                <a:spcPct val="150000"/>
              </a:lnSpc>
              <a:spcBef>
                <a:spcPts val="0"/>
              </a:spcBef>
              <a:spcAft>
                <a:spcPts val="0"/>
              </a:spcAft>
              <a:buClrTx/>
              <a:buSzTx/>
              <a:buNone/>
            </a:pPr>
            <a:r>
              <a:rPr lang="ar-BH" b="1" dirty="0">
                <a:solidFill>
                  <a:schemeClr val="accent5">
                    <a:lumMod val="75000"/>
                  </a:schemeClr>
                </a:solidFill>
                <a:latin typeface="Sakkal Majalla" panose="02000000000000000000" pitchFamily="2" charset="-78"/>
                <a:cs typeface="Sakkal Majalla" panose="02000000000000000000" pitchFamily="2" charset="-78"/>
              </a:rPr>
              <a:t>4- الغياب بدون سبب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مشروع، </a:t>
            </a:r>
            <a:r>
              <a:rPr lang="ar-BH" b="1" dirty="0">
                <a:solidFill>
                  <a:schemeClr val="accent5">
                    <a:lumMod val="75000"/>
                  </a:schemeClr>
                </a:solidFill>
                <a:latin typeface="Sakkal Majalla" panose="02000000000000000000" pitchFamily="2" charset="-78"/>
                <a:cs typeface="Sakkal Majalla" panose="02000000000000000000" pitchFamily="2" charset="-78"/>
              </a:rPr>
              <a:t>يجوز فصل العامل اذا كان الغياب بدون سبب مشروع مدة تزيد على عشرين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يومًا </a:t>
            </a:r>
            <a:r>
              <a:rPr lang="ar-BH" b="1" dirty="0">
                <a:solidFill>
                  <a:schemeClr val="accent5">
                    <a:lumMod val="75000"/>
                  </a:schemeClr>
                </a:solidFill>
                <a:latin typeface="Sakkal Majalla" panose="02000000000000000000" pitchFamily="2" charset="-78"/>
                <a:cs typeface="Sakkal Majalla" panose="02000000000000000000" pitchFamily="2" charset="-78"/>
              </a:rPr>
              <a:t>متقطعة أو عشرة أيام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متصلة، </a:t>
            </a:r>
            <a:r>
              <a:rPr lang="ar-BH" b="1" dirty="0">
                <a:solidFill>
                  <a:schemeClr val="accent5">
                    <a:lumMod val="75000"/>
                  </a:schemeClr>
                </a:solidFill>
                <a:latin typeface="Sakkal Majalla" panose="02000000000000000000" pitchFamily="2" charset="-78"/>
                <a:cs typeface="Sakkal Majalla" panose="02000000000000000000" pitchFamily="2" charset="-78"/>
              </a:rPr>
              <a:t>ويجب قبل الفصل توجيه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إنذار </a:t>
            </a:r>
            <a:r>
              <a:rPr lang="ar-BH" b="1" dirty="0">
                <a:solidFill>
                  <a:schemeClr val="accent5">
                    <a:lumMod val="75000"/>
                  </a:schemeClr>
                </a:solidFill>
                <a:latin typeface="Sakkal Majalla" panose="02000000000000000000" pitchFamily="2" charset="-78"/>
                <a:cs typeface="Sakkal Majalla" panose="02000000000000000000" pitchFamily="2" charset="-78"/>
              </a:rPr>
              <a:t>كتابي من صاحب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العمل، </a:t>
            </a:r>
            <a:r>
              <a:rPr lang="ar-BH" b="1" dirty="0">
                <a:solidFill>
                  <a:schemeClr val="accent5">
                    <a:lumMod val="75000"/>
                  </a:schemeClr>
                </a:solidFill>
                <a:latin typeface="Sakkal Majalla" panose="02000000000000000000" pitchFamily="2" charset="-78"/>
                <a:cs typeface="Sakkal Majalla" panose="02000000000000000000" pitchFamily="2" charset="-78"/>
              </a:rPr>
              <a:t>ولا يجوز فصل العامل </a:t>
            </a:r>
            <a:r>
              <a:rPr lang="ar-BH" b="1" dirty="0" smtClean="0">
                <a:solidFill>
                  <a:schemeClr val="accent5">
                    <a:lumMod val="75000"/>
                  </a:schemeClr>
                </a:solidFill>
                <a:latin typeface="Sakkal Majalla" panose="02000000000000000000" pitchFamily="2" charset="-78"/>
                <a:cs typeface="Sakkal Majalla" panose="02000000000000000000" pitchFamily="2" charset="-78"/>
              </a:rPr>
              <a:t>إذا </a:t>
            </a:r>
            <a:r>
              <a:rPr lang="ar-BH" b="1" dirty="0">
                <a:solidFill>
                  <a:schemeClr val="accent5">
                    <a:lumMod val="75000"/>
                  </a:schemeClr>
                </a:solidFill>
                <a:latin typeface="Sakkal Majalla" panose="02000000000000000000" pitchFamily="2" charset="-78"/>
                <a:cs typeface="Sakkal Majalla" panose="02000000000000000000" pitchFamily="2" charset="-78"/>
              </a:rPr>
              <a:t>كان الغياب بعذر مقبول.</a:t>
            </a:r>
          </a:p>
          <a:p>
            <a:pPr>
              <a:buNone/>
            </a:pPr>
            <a:endParaRPr lang="en-US" dirty="0"/>
          </a:p>
        </p:txBody>
      </p:sp>
      <p:pic>
        <p:nvPicPr>
          <p:cNvPr id="6" name="Picture 5">
            <a:extLst>
              <a:ext uri="{FF2B5EF4-FFF2-40B4-BE49-F238E27FC236}">
                <a16:creationId xmlns="" xmlns:a16="http://schemas.microsoft.com/office/drawing/2014/main" id="{D288A816-8F21-4A9C-A744-6934AEE29E15}"/>
              </a:ext>
            </a:extLst>
          </p:cNvPr>
          <p:cNvPicPr>
            <a:picLocks noChangeAspect="1"/>
          </p:cNvPicPr>
          <p:nvPr/>
        </p:nvPicPr>
        <p:blipFill>
          <a:blip r:embed="rId2"/>
          <a:stretch>
            <a:fillRect/>
          </a:stretch>
        </p:blipFill>
        <p:spPr>
          <a:xfrm>
            <a:off x="896891" y="4797046"/>
            <a:ext cx="1658256" cy="896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8" name="Rectangle 7"/>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54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C1B3352-CC6A-4946-81B7-FC5B5A86E77A}"/>
              </a:ext>
            </a:extLst>
          </p:cNvPr>
          <p:cNvSpPr>
            <a:spLocks noGrp="1"/>
          </p:cNvSpPr>
          <p:nvPr>
            <p:ph idx="1"/>
          </p:nvPr>
        </p:nvSpPr>
        <p:spPr>
          <a:xfrm>
            <a:off x="1075509" y="1186543"/>
            <a:ext cx="10058400" cy="2928257"/>
          </a:xfrm>
        </p:spPr>
        <p:txBody>
          <a:bodyPr>
            <a:normAutofit/>
          </a:bodyPr>
          <a:lstStyle/>
          <a:p>
            <a:pPr lvl="0">
              <a:lnSpc>
                <a:spcPct val="220000"/>
              </a:lnSpc>
              <a:buClr>
                <a:srgbClr val="9DBFBE"/>
              </a:buClr>
              <a:buNone/>
            </a:pPr>
            <a:r>
              <a:rPr lang="ar-BH" sz="3600" b="1" u="sng" dirty="0" smtClean="0">
                <a:solidFill>
                  <a:srgbClr val="C00000"/>
                </a:solidFill>
                <a:latin typeface="Sakkal Majalla" panose="02000000000000000000" pitchFamily="2" charset="-78"/>
                <a:cs typeface="Sakkal Majalla" panose="02000000000000000000" pitchFamily="2" charset="-78"/>
              </a:rPr>
              <a:t>السؤال الثاني: </a:t>
            </a:r>
          </a:p>
          <a:p>
            <a:pPr lvl="0">
              <a:lnSpc>
                <a:spcPct val="220000"/>
              </a:lnSpc>
              <a:buClr>
                <a:srgbClr val="9DBFBE"/>
              </a:buClr>
              <a:buNone/>
            </a:pPr>
            <a:r>
              <a:rPr lang="ar-BH" sz="3600" b="1" dirty="0" smtClean="0">
                <a:solidFill>
                  <a:srgbClr val="C00000"/>
                </a:solidFill>
                <a:latin typeface="Sakkal Majalla" panose="02000000000000000000" pitchFamily="2" charset="-78"/>
                <a:cs typeface="Sakkal Majalla" panose="02000000000000000000" pitchFamily="2" charset="-78"/>
              </a:rPr>
              <a:t>أذكر </a:t>
            </a:r>
            <a:r>
              <a:rPr lang="ar-BH" sz="3600" b="1" dirty="0">
                <a:solidFill>
                  <a:srgbClr val="C00000"/>
                </a:solidFill>
                <a:latin typeface="Sakkal Majalla" panose="02000000000000000000" pitchFamily="2" charset="-78"/>
                <a:cs typeface="Sakkal Majalla" panose="02000000000000000000" pitchFamily="2" charset="-78"/>
              </a:rPr>
              <a:t>نوعين من الجزاءات التأديبية؟</a:t>
            </a:r>
            <a:endParaRPr lang="en-US" sz="3600" b="1" dirty="0">
              <a:solidFill>
                <a:srgbClr val="C00000"/>
              </a:solidFill>
              <a:latin typeface="Sakkal Majalla" panose="02000000000000000000" pitchFamily="2" charset="-78"/>
              <a:cs typeface="Sakkal Majalla" panose="02000000000000000000" pitchFamily="2" charset="-78"/>
            </a:endParaRPr>
          </a:p>
          <a:p>
            <a:pPr algn="r" rtl="1"/>
            <a:endParaRPr lang="en-US" dirty="0"/>
          </a:p>
        </p:txBody>
      </p:sp>
      <p:pic>
        <p:nvPicPr>
          <p:cNvPr id="4" name="Picture 3">
            <a:extLst>
              <a:ext uri="{FF2B5EF4-FFF2-40B4-BE49-F238E27FC236}">
                <a16:creationId xmlns="" xmlns:a16="http://schemas.microsoft.com/office/drawing/2014/main" id="{A7BC2F0B-9AFC-442E-BC44-D740637DBAF2}"/>
              </a:ext>
            </a:extLst>
          </p:cNvPr>
          <p:cNvPicPr>
            <a:picLocks noChangeAspect="1"/>
          </p:cNvPicPr>
          <p:nvPr/>
        </p:nvPicPr>
        <p:blipFill>
          <a:blip r:embed="rId2"/>
          <a:stretch>
            <a:fillRect/>
          </a:stretch>
        </p:blipFill>
        <p:spPr>
          <a:xfrm>
            <a:off x="928609" y="6073459"/>
            <a:ext cx="10675021" cy="6097"/>
          </a:xfrm>
          <a:prstGeom prst="rect">
            <a:avLst/>
          </a:prstGeom>
        </p:spPr>
      </p:pic>
      <p:pic>
        <p:nvPicPr>
          <p:cNvPr id="6" name="Picture 5">
            <a:extLst>
              <a:ext uri="{FF2B5EF4-FFF2-40B4-BE49-F238E27FC236}">
                <a16:creationId xmlns="" xmlns:a16="http://schemas.microsoft.com/office/drawing/2014/main" id="{25CDD81B-61DA-4119-BFD7-29EE2BAC10BA}"/>
              </a:ext>
            </a:extLst>
          </p:cNvPr>
          <p:cNvPicPr>
            <a:picLocks noChangeAspect="1"/>
          </p:cNvPicPr>
          <p:nvPr/>
        </p:nvPicPr>
        <p:blipFill>
          <a:blip r:embed="rId3"/>
          <a:stretch>
            <a:fillRect/>
          </a:stretch>
        </p:blipFill>
        <p:spPr>
          <a:xfrm>
            <a:off x="928609" y="4848057"/>
            <a:ext cx="1658256" cy="896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8" name="Rectangle 7"/>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286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7BC2F0B-9AFC-442E-BC44-D740637DBAF2}"/>
              </a:ext>
            </a:extLst>
          </p:cNvPr>
          <p:cNvPicPr>
            <a:picLocks noChangeAspect="1"/>
          </p:cNvPicPr>
          <p:nvPr/>
        </p:nvPicPr>
        <p:blipFill>
          <a:blip r:embed="rId2"/>
          <a:stretch>
            <a:fillRect/>
          </a:stretch>
        </p:blipFill>
        <p:spPr>
          <a:xfrm>
            <a:off x="928609" y="6073459"/>
            <a:ext cx="10675021" cy="6097"/>
          </a:xfrm>
          <a:prstGeom prst="rect">
            <a:avLst/>
          </a:prstGeom>
        </p:spPr>
      </p:pic>
      <p:pic>
        <p:nvPicPr>
          <p:cNvPr id="6" name="Picture 5">
            <a:extLst>
              <a:ext uri="{FF2B5EF4-FFF2-40B4-BE49-F238E27FC236}">
                <a16:creationId xmlns="" xmlns:a16="http://schemas.microsoft.com/office/drawing/2014/main" id="{25CDD81B-61DA-4119-BFD7-29EE2BAC10BA}"/>
              </a:ext>
            </a:extLst>
          </p:cNvPr>
          <p:cNvPicPr>
            <a:picLocks noChangeAspect="1"/>
          </p:cNvPicPr>
          <p:nvPr/>
        </p:nvPicPr>
        <p:blipFill>
          <a:blip r:embed="rId3"/>
          <a:stretch>
            <a:fillRect/>
          </a:stretch>
        </p:blipFill>
        <p:spPr>
          <a:xfrm>
            <a:off x="928609" y="4848057"/>
            <a:ext cx="1658256" cy="896190"/>
          </a:xfrm>
          <a:prstGeom prst="rect">
            <a:avLst/>
          </a:prstGeom>
        </p:spPr>
      </p:pic>
      <p:sp>
        <p:nvSpPr>
          <p:cNvPr id="5" name="Title 1">
            <a:extLst>
              <a:ext uri="{FF2B5EF4-FFF2-40B4-BE49-F238E27FC236}">
                <a16:creationId xmlns="" xmlns:a16="http://schemas.microsoft.com/office/drawing/2014/main" id="{C357BFB0-38DF-471A-8972-E2A1A9A2B6F2}"/>
              </a:ext>
            </a:extLst>
          </p:cNvPr>
          <p:cNvSpPr>
            <a:spLocks noGrp="1"/>
          </p:cNvSpPr>
          <p:nvPr>
            <p:ph type="title"/>
          </p:nvPr>
        </p:nvSpPr>
        <p:spPr>
          <a:xfrm>
            <a:off x="2807594" y="354238"/>
            <a:ext cx="6864440" cy="1347561"/>
          </a:xfrm>
          <a:solidFill>
            <a:schemeClr val="bg1"/>
          </a:solidFill>
        </p:spPr>
        <p:txBody>
          <a:bodyPr>
            <a:normAutofit/>
          </a:bodyPr>
          <a:lstStyle/>
          <a:p>
            <a:pPr algn="ctr"/>
            <a:r>
              <a:rPr lang="ar-BH" sz="3600" dirty="0" smtClean="0">
                <a:solidFill>
                  <a:srgbClr val="C00000"/>
                </a:solidFill>
                <a:latin typeface="Sakkal Majalla" panose="02000000000000000000" pitchFamily="2" charset="-78"/>
                <a:cs typeface="Sakkal Majalla" panose="02000000000000000000" pitchFamily="2" charset="-78"/>
              </a:rPr>
              <a:t> </a:t>
            </a:r>
            <a:r>
              <a:rPr lang="ar-BH" sz="4800" dirty="0">
                <a:latin typeface="Sakkal Majalla" panose="02000000000000000000" pitchFamily="2" charset="-78"/>
                <a:cs typeface="Sakkal Majalla" panose="02000000000000000000" pitchFamily="2" charset="-78"/>
              </a:rPr>
              <a:t>إجابة السؤال الثاني </a:t>
            </a:r>
            <a:endParaRPr lang="en-US" sz="4800" dirty="0">
              <a:latin typeface="Sakkal Majalla" panose="02000000000000000000" pitchFamily="2" charset="-78"/>
              <a:cs typeface="Sakkal Majalla" panose="02000000000000000000" pitchFamily="2" charset="-78"/>
            </a:endParaRPr>
          </a:p>
        </p:txBody>
      </p:sp>
      <p:sp>
        <p:nvSpPr>
          <p:cNvPr id="8" name="Content Placeholder 2">
            <a:extLst>
              <a:ext uri="{FF2B5EF4-FFF2-40B4-BE49-F238E27FC236}">
                <a16:creationId xmlns="" xmlns:a16="http://schemas.microsoft.com/office/drawing/2014/main" id="{FCE81BCD-ACDA-464C-8BFE-7D0715BC761E}"/>
              </a:ext>
            </a:extLst>
          </p:cNvPr>
          <p:cNvSpPr>
            <a:spLocks noGrp="1"/>
          </p:cNvSpPr>
          <p:nvPr>
            <p:ph idx="1"/>
          </p:nvPr>
        </p:nvSpPr>
        <p:spPr>
          <a:xfrm>
            <a:off x="1045028" y="1894113"/>
            <a:ext cx="10058400" cy="4049487"/>
          </a:xfrm>
          <a:noFill/>
        </p:spPr>
        <p:txBody>
          <a:bodyPr>
            <a:normAutofit/>
          </a:bodyPr>
          <a:lstStyle/>
          <a:p>
            <a:pPr lvl="0" algn="just" rtl="1">
              <a:lnSpc>
                <a:spcPct val="150000"/>
              </a:lnSpc>
              <a:buClr>
                <a:srgbClr val="9DBFBE"/>
              </a:buClr>
              <a:buNone/>
            </a:pPr>
            <a:r>
              <a:rPr lang="ar-BH" sz="3200" b="1" dirty="0" smtClean="0">
                <a:solidFill>
                  <a:srgbClr val="C00000"/>
                </a:solidFill>
                <a:latin typeface="Sakkal Majalla" panose="02000000000000000000" pitchFamily="2" charset="-78"/>
                <a:cs typeface="Sakkal Majalla" panose="02000000000000000000" pitchFamily="2" charset="-78"/>
              </a:rPr>
              <a:t>1. التنبيه الشفوي: </a:t>
            </a:r>
            <a:r>
              <a:rPr lang="ar-BH" sz="3200" b="1" dirty="0">
                <a:solidFill>
                  <a:prstClr val="black"/>
                </a:solidFill>
                <a:latin typeface="Sakkal Majalla" panose="02000000000000000000" pitchFamily="2" charset="-78"/>
                <a:cs typeface="Sakkal Majalla" panose="02000000000000000000" pitchFamily="2" charset="-78"/>
              </a:rPr>
              <a:t>هو جزاء معنوي </a:t>
            </a:r>
            <a:r>
              <a:rPr lang="ar-BH" sz="3200" b="1" dirty="0" smtClean="0">
                <a:solidFill>
                  <a:prstClr val="black"/>
                </a:solidFill>
                <a:latin typeface="Sakkal Majalla" panose="02000000000000000000" pitchFamily="2" charset="-78"/>
                <a:cs typeface="Sakkal Majalla" panose="02000000000000000000" pitchFamily="2" charset="-78"/>
              </a:rPr>
              <a:t>يجري </a:t>
            </a:r>
            <a:r>
              <a:rPr lang="ar-BH" sz="3200" b="1" dirty="0">
                <a:solidFill>
                  <a:prstClr val="black"/>
                </a:solidFill>
                <a:latin typeface="Sakkal Majalla" panose="02000000000000000000" pitchFamily="2" charset="-78"/>
                <a:cs typeface="Sakkal Majalla" panose="02000000000000000000" pitchFamily="2" charset="-78"/>
              </a:rPr>
              <a:t>من خلاله تنبيه العامل </a:t>
            </a:r>
            <a:r>
              <a:rPr lang="ar-BH" sz="3200" b="1" dirty="0" smtClean="0">
                <a:solidFill>
                  <a:prstClr val="black"/>
                </a:solidFill>
                <a:latin typeface="Sakkal Majalla" panose="02000000000000000000" pitchFamily="2" charset="-78"/>
                <a:cs typeface="Sakkal Majalla" panose="02000000000000000000" pitchFamily="2" charset="-78"/>
              </a:rPr>
              <a:t>شفاهة إلى </a:t>
            </a:r>
            <a:r>
              <a:rPr lang="ar-BH" sz="3200" b="1" dirty="0">
                <a:solidFill>
                  <a:prstClr val="black"/>
                </a:solidFill>
                <a:latin typeface="Sakkal Majalla" panose="02000000000000000000" pitchFamily="2" charset="-78"/>
                <a:cs typeface="Sakkal Majalla" panose="02000000000000000000" pitchFamily="2" charset="-78"/>
              </a:rPr>
              <a:t>المخالفة التي وقعت منه، ولفت انتباهه </a:t>
            </a:r>
            <a:r>
              <a:rPr lang="ar-BH" sz="3200" b="1" dirty="0" smtClean="0">
                <a:solidFill>
                  <a:prstClr val="black"/>
                </a:solidFill>
                <a:latin typeface="Sakkal Majalla" panose="02000000000000000000" pitchFamily="2" charset="-78"/>
                <a:cs typeface="Sakkal Majalla" panose="02000000000000000000" pitchFamily="2" charset="-78"/>
              </a:rPr>
              <a:t>إليها </a:t>
            </a:r>
            <a:r>
              <a:rPr lang="ar-BH" sz="3200" b="1" dirty="0">
                <a:solidFill>
                  <a:prstClr val="black"/>
                </a:solidFill>
                <a:latin typeface="Sakkal Majalla" panose="02000000000000000000" pitchFamily="2" charset="-78"/>
                <a:cs typeface="Sakkal Majalla" panose="02000000000000000000" pitchFamily="2" charset="-78"/>
              </a:rPr>
              <a:t>وتحذيره من تكرارها في المستقبل</a:t>
            </a:r>
            <a:r>
              <a:rPr lang="ar-BH" sz="3200" b="1" dirty="0" smtClean="0">
                <a:solidFill>
                  <a:prstClr val="black"/>
                </a:solidFill>
                <a:latin typeface="Sakkal Majalla" panose="02000000000000000000" pitchFamily="2" charset="-78"/>
                <a:cs typeface="Sakkal Majalla" panose="02000000000000000000" pitchFamily="2" charset="-78"/>
              </a:rPr>
              <a:t>.</a:t>
            </a:r>
            <a:endParaRPr lang="ar-BH" sz="3200" b="1" dirty="0">
              <a:solidFill>
                <a:prstClr val="black"/>
              </a:solidFill>
              <a:latin typeface="Sakkal Majalla" panose="02000000000000000000" pitchFamily="2" charset="-78"/>
              <a:cs typeface="Sakkal Majalla" panose="02000000000000000000" pitchFamily="2" charset="-78"/>
            </a:endParaRPr>
          </a:p>
          <a:p>
            <a:pPr marL="0" lvl="0" indent="0" algn="just">
              <a:lnSpc>
                <a:spcPct val="150000"/>
              </a:lnSpc>
              <a:buClr>
                <a:srgbClr val="9DBFBE"/>
              </a:buClr>
              <a:buNone/>
            </a:pPr>
            <a:r>
              <a:rPr lang="ar-BH" sz="3200" b="1" dirty="0" smtClean="0">
                <a:solidFill>
                  <a:srgbClr val="C00000"/>
                </a:solidFill>
                <a:latin typeface="Sakkal Majalla" panose="02000000000000000000" pitchFamily="2" charset="-78"/>
                <a:cs typeface="Sakkal Majalla" panose="02000000000000000000" pitchFamily="2" charset="-78"/>
              </a:rPr>
              <a:t>2. الغرامة (الخصم من الأجر): </a:t>
            </a:r>
            <a:r>
              <a:rPr lang="ar-BH" sz="3200" b="1" dirty="0" smtClean="0">
                <a:latin typeface="Sakkal Majalla" panose="02000000000000000000" pitchFamily="2" charset="-78"/>
                <a:cs typeface="Sakkal Majalla" panose="02000000000000000000" pitchFamily="2" charset="-78"/>
              </a:rPr>
              <a:t>يقتطع من أجر العامل ما يعادل نسبة معينة كأجر نصف يوم أو يوم، وحذر المشرع الاقتطاع من الأجر للمرة الواحدة بما يزيد عن خمسة أيام في المرة الواحدة كل شهر.</a:t>
            </a:r>
            <a:endParaRPr lang="ar-BH" sz="3200" b="1" dirty="0">
              <a:solidFill>
                <a:srgbClr val="C00000"/>
              </a:solidFill>
              <a:latin typeface="Sakkal Majalla" panose="02000000000000000000" pitchFamily="2" charset="-78"/>
              <a:cs typeface="Sakkal Majalla" panose="02000000000000000000" pitchFamily="2" charset="-78"/>
            </a:endParaRPr>
          </a:p>
          <a:p>
            <a:pPr algn="just" rtl="1">
              <a:buNone/>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0" name="Rectangle 9"/>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286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7BC2F0B-9AFC-442E-BC44-D740637DBAF2}"/>
              </a:ext>
            </a:extLst>
          </p:cNvPr>
          <p:cNvPicPr>
            <a:picLocks noChangeAspect="1"/>
          </p:cNvPicPr>
          <p:nvPr/>
        </p:nvPicPr>
        <p:blipFill>
          <a:blip r:embed="rId2"/>
          <a:stretch>
            <a:fillRect/>
          </a:stretch>
        </p:blipFill>
        <p:spPr>
          <a:xfrm>
            <a:off x="928609" y="6073459"/>
            <a:ext cx="10675021" cy="6097"/>
          </a:xfrm>
          <a:prstGeom prst="rect">
            <a:avLst/>
          </a:prstGeom>
        </p:spPr>
      </p:pic>
      <p:sp>
        <p:nvSpPr>
          <p:cNvPr id="11" name="Horizontal Scroll 10"/>
          <p:cNvSpPr/>
          <p:nvPr/>
        </p:nvSpPr>
        <p:spPr>
          <a:xfrm>
            <a:off x="9410797" y="1226972"/>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2" name="Content Placeholder 6"/>
          <p:cNvSpPr txBox="1">
            <a:spLocks/>
          </p:cNvSpPr>
          <p:nvPr/>
        </p:nvSpPr>
        <p:spPr>
          <a:xfrm>
            <a:off x="3573713" y="2176530"/>
            <a:ext cx="7894485" cy="2597196"/>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342900" indent="-342900" algn="justLow" rtl="1">
              <a:lnSpc>
                <a:spcPct val="100000"/>
              </a:lnSpc>
              <a:buFont typeface="Wingdings" panose="05000000000000000000" pitchFamily="2" charset="2"/>
              <a:buChar char="§"/>
            </a:pPr>
            <a:r>
              <a:rPr lang="ar-BH" b="1" dirty="0">
                <a:latin typeface="Sakkal Majalla" panose="02000000000000000000" pitchFamily="2" charset="-78"/>
                <a:cs typeface="Sakkal Majalla" panose="02000000000000000000" pitchFamily="2" charset="-78"/>
              </a:rPr>
              <a:t>يفهم المقصود بنظم ولوائح العمل ولوائح </a:t>
            </a:r>
            <a:r>
              <a:rPr lang="ar-BH" b="1" dirty="0" err="1">
                <a:latin typeface="Sakkal Majalla" panose="02000000000000000000" pitchFamily="2" charset="-78"/>
                <a:cs typeface="Sakkal Majalla" panose="02000000000000000000" pitchFamily="2" charset="-78"/>
              </a:rPr>
              <a:t>الجزاءات</a:t>
            </a:r>
            <a:r>
              <a:rPr lang="ar-BH" b="1" dirty="0">
                <a:latin typeface="Sakkal Majalla" panose="02000000000000000000" pitchFamily="2" charset="-78"/>
                <a:cs typeface="Sakkal Majalla" panose="02000000000000000000" pitchFamily="2" charset="-78"/>
              </a:rPr>
              <a:t>.</a:t>
            </a:r>
          </a:p>
          <a:p>
            <a:pPr marL="342900" indent="-342900" algn="justLow" rtl="1">
              <a:lnSpc>
                <a:spcPct val="100000"/>
              </a:lnSpc>
              <a:buFont typeface="Wingdings" panose="05000000000000000000" pitchFamily="2" charset="2"/>
              <a:buChar char="§"/>
            </a:pPr>
            <a:r>
              <a:rPr lang="ar-BH" b="1" dirty="0">
                <a:latin typeface="Sakkal Majalla" panose="02000000000000000000" pitchFamily="2" charset="-78"/>
                <a:cs typeface="Sakkal Majalla" panose="02000000000000000000" pitchFamily="2" charset="-78"/>
              </a:rPr>
              <a:t>يلم بمضمون سلطات صاحب العمل في المنشأة.</a:t>
            </a:r>
          </a:p>
          <a:p>
            <a:pPr marL="342900" indent="-342900" algn="justLow" rtl="1">
              <a:lnSpc>
                <a:spcPct val="100000"/>
              </a:lnSpc>
              <a:buFont typeface="Wingdings" panose="05000000000000000000" pitchFamily="2" charset="2"/>
              <a:buChar char="§"/>
            </a:pPr>
            <a:r>
              <a:rPr lang="ar-BH" b="1" dirty="0">
                <a:latin typeface="Sakkal Majalla" panose="02000000000000000000" pitchFamily="2" charset="-78"/>
                <a:cs typeface="Sakkal Majalla" panose="02000000000000000000" pitchFamily="2" charset="-78"/>
              </a:rPr>
              <a:t>يبين ضمانات حماية العامل في مواجهة السلطة التأديبية لصاحب العمل. </a:t>
            </a:r>
          </a:p>
          <a:p>
            <a:pPr marL="342900" indent="-342900" algn="justLow" rtl="1">
              <a:lnSpc>
                <a:spcPct val="100000"/>
              </a:lnSpc>
              <a:buFont typeface="Wingdings" panose="05000000000000000000" pitchFamily="2" charset="2"/>
              <a:buChar char="§"/>
            </a:pPr>
            <a:r>
              <a:rPr lang="ar-BH" b="1" dirty="0">
                <a:latin typeface="Sakkal Majalla" panose="02000000000000000000" pitchFamily="2" charset="-78"/>
                <a:cs typeface="Sakkal Majalla" panose="02000000000000000000" pitchFamily="2" charset="-78"/>
              </a:rPr>
              <a:t>يلم بحالات الخطأ الجسيم التي تجيز فصل العامل من العمل.</a:t>
            </a:r>
            <a:r>
              <a:rPr lang="ar-BH"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13" name="Rectangular Callout 12"/>
          <p:cNvSpPr/>
          <p:nvPr/>
        </p:nvSpPr>
        <p:spPr>
          <a:xfrm>
            <a:off x="6584818" y="4796111"/>
            <a:ext cx="4883380" cy="1486176"/>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4" name="Picture 13">
            <a:extLst>
              <a:ext uri="{FF2B5EF4-FFF2-40B4-BE49-F238E27FC236}">
                <a16:creationId xmlns="" xmlns:a16="http://schemas.microsoft.com/office/drawing/2014/main" id="{DD41B4E8-A5E3-4108-8CE7-CD9102958ABF}"/>
              </a:ext>
            </a:extLst>
          </p:cNvPr>
          <p:cNvPicPr>
            <a:picLocks noChangeAspect="1"/>
          </p:cNvPicPr>
          <p:nvPr/>
        </p:nvPicPr>
        <p:blipFill rotWithShape="1">
          <a:blip r:embed="rId3"/>
          <a:srcRect l="71278" t="8769" r="3248" b="83713"/>
          <a:stretch/>
        </p:blipFill>
        <p:spPr>
          <a:xfrm>
            <a:off x="2442161" y="5310056"/>
            <a:ext cx="1965347" cy="5805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0722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9514409-9B25-43BE-AFB2-778A3153609B}"/>
              </a:ext>
            </a:extLst>
          </p:cNvPr>
          <p:cNvSpPr>
            <a:spLocks noGrp="1"/>
          </p:cNvSpPr>
          <p:nvPr>
            <p:ph type="subTitle" idx="1"/>
          </p:nvPr>
        </p:nvSpPr>
        <p:spPr>
          <a:xfrm>
            <a:off x="1019631" y="348343"/>
            <a:ext cx="10196372" cy="5812971"/>
          </a:xfrm>
          <a:noFill/>
        </p:spPr>
        <p:txBody>
          <a:bodyPr>
            <a:noAutofit/>
          </a:bodyPr>
          <a:lstStyle/>
          <a:p>
            <a:pPr rtl="1">
              <a:lnSpc>
                <a:spcPct val="200000"/>
              </a:lnSpc>
            </a:pPr>
            <a:endParaRPr lang="ar-BH" sz="3200" b="1" dirty="0">
              <a:solidFill>
                <a:srgbClr val="FF0000"/>
              </a:solidFill>
            </a:endParaRPr>
          </a:p>
          <a:p>
            <a:pPr marL="342900" indent="-342900" algn="justLow" rtl="1">
              <a:lnSpc>
                <a:spcPct val="200000"/>
              </a:lnSpc>
              <a:buFont typeface="Wingdings" panose="05000000000000000000" pitchFamily="2" charset="2"/>
              <a:buChar char="§"/>
            </a:pPr>
            <a:r>
              <a:rPr lang="ar-BH" sz="3200" b="1" dirty="0" smtClean="0">
                <a:latin typeface="Sakkal Majalla" panose="02000000000000000000" pitchFamily="2" charset="-78"/>
                <a:cs typeface="Sakkal Majalla" panose="02000000000000000000" pitchFamily="2" charset="-78"/>
              </a:rPr>
              <a:t>يفهم المقصود </a:t>
            </a:r>
            <a:r>
              <a:rPr lang="ar-BH" sz="3200" b="1" dirty="0">
                <a:latin typeface="Sakkal Majalla" panose="02000000000000000000" pitchFamily="2" charset="-78"/>
                <a:cs typeface="Sakkal Majalla" panose="02000000000000000000" pitchFamily="2" charset="-78"/>
              </a:rPr>
              <a:t>بنظم ولوائح العمل ولوائح </a:t>
            </a:r>
            <a:r>
              <a:rPr lang="ar-BH" sz="3200" b="1" dirty="0" smtClean="0">
                <a:latin typeface="Sakkal Majalla" panose="02000000000000000000" pitchFamily="2" charset="-78"/>
                <a:cs typeface="Sakkal Majalla" panose="02000000000000000000" pitchFamily="2" charset="-78"/>
              </a:rPr>
              <a:t>الجزاءات.</a:t>
            </a:r>
            <a:endParaRPr lang="ar-BH" sz="3200" b="1" dirty="0">
              <a:latin typeface="Sakkal Majalla" panose="02000000000000000000" pitchFamily="2" charset="-78"/>
              <a:cs typeface="Sakkal Majalla" panose="02000000000000000000" pitchFamily="2" charset="-78"/>
            </a:endParaRPr>
          </a:p>
          <a:p>
            <a:pPr marL="342900" indent="-342900" algn="justLow" rtl="1">
              <a:lnSpc>
                <a:spcPct val="200000"/>
              </a:lnSpc>
              <a:buFont typeface="Wingdings" panose="05000000000000000000" pitchFamily="2" charset="2"/>
              <a:buChar char="§"/>
            </a:pPr>
            <a:r>
              <a:rPr lang="ar-BH" sz="3200" b="1" dirty="0" smtClean="0">
                <a:latin typeface="Sakkal Majalla" panose="02000000000000000000" pitchFamily="2" charset="-78"/>
                <a:cs typeface="Sakkal Majalla" panose="02000000000000000000" pitchFamily="2" charset="-78"/>
              </a:rPr>
              <a:t>يلم بمضمون </a:t>
            </a:r>
            <a:r>
              <a:rPr lang="ar-BH" sz="3200" b="1" dirty="0">
                <a:latin typeface="Sakkal Majalla" panose="02000000000000000000" pitchFamily="2" charset="-78"/>
                <a:cs typeface="Sakkal Majalla" panose="02000000000000000000" pitchFamily="2" charset="-78"/>
              </a:rPr>
              <a:t>سلطات صاحب العمل في </a:t>
            </a:r>
            <a:r>
              <a:rPr lang="ar-BH" sz="3200" b="1" dirty="0" smtClean="0">
                <a:latin typeface="Sakkal Majalla" panose="02000000000000000000" pitchFamily="2" charset="-78"/>
                <a:cs typeface="Sakkal Majalla" panose="02000000000000000000" pitchFamily="2" charset="-78"/>
              </a:rPr>
              <a:t>المنشأة.</a:t>
            </a:r>
            <a:endParaRPr lang="ar-BH" sz="3200" b="1" dirty="0">
              <a:latin typeface="Sakkal Majalla" panose="02000000000000000000" pitchFamily="2" charset="-78"/>
              <a:cs typeface="Sakkal Majalla" panose="02000000000000000000" pitchFamily="2" charset="-78"/>
            </a:endParaRPr>
          </a:p>
          <a:p>
            <a:pPr marL="342900" indent="-342900" algn="justLow" rtl="1">
              <a:lnSpc>
                <a:spcPct val="200000"/>
              </a:lnSpc>
              <a:buFont typeface="Wingdings" panose="05000000000000000000" pitchFamily="2" charset="2"/>
              <a:buChar char="§"/>
            </a:pPr>
            <a:r>
              <a:rPr lang="ar-BH" sz="3200" b="1" dirty="0" smtClean="0">
                <a:latin typeface="Sakkal Majalla" panose="02000000000000000000" pitchFamily="2" charset="-78"/>
                <a:cs typeface="Sakkal Majalla" panose="02000000000000000000" pitchFamily="2" charset="-78"/>
              </a:rPr>
              <a:t>يبين ضمانات </a:t>
            </a:r>
            <a:r>
              <a:rPr lang="ar-BH" sz="3200" b="1" dirty="0">
                <a:latin typeface="Sakkal Majalla" panose="02000000000000000000" pitchFamily="2" charset="-78"/>
                <a:cs typeface="Sakkal Majalla" panose="02000000000000000000" pitchFamily="2" charset="-78"/>
              </a:rPr>
              <a:t>حماية العامل في مواجهة السلطة التأديبية لصاحب </a:t>
            </a:r>
            <a:r>
              <a:rPr lang="ar-BH" sz="3200" b="1" dirty="0" smtClean="0">
                <a:latin typeface="Sakkal Majalla" panose="02000000000000000000" pitchFamily="2" charset="-78"/>
                <a:cs typeface="Sakkal Majalla" panose="02000000000000000000" pitchFamily="2" charset="-78"/>
              </a:rPr>
              <a:t>العمل. </a:t>
            </a:r>
            <a:endParaRPr lang="ar-BH" sz="3200" b="1" dirty="0">
              <a:latin typeface="Sakkal Majalla" panose="02000000000000000000" pitchFamily="2" charset="-78"/>
              <a:cs typeface="Sakkal Majalla" panose="02000000000000000000" pitchFamily="2" charset="-78"/>
            </a:endParaRPr>
          </a:p>
          <a:p>
            <a:pPr marL="342900" indent="-342900" algn="justLow" rtl="1">
              <a:lnSpc>
                <a:spcPct val="200000"/>
              </a:lnSpc>
              <a:buFont typeface="Wingdings" panose="05000000000000000000" pitchFamily="2" charset="2"/>
              <a:buChar char="§"/>
            </a:pPr>
            <a:r>
              <a:rPr lang="ar-BH" sz="3200" b="1" dirty="0" smtClean="0">
                <a:latin typeface="Sakkal Majalla" panose="02000000000000000000" pitchFamily="2" charset="-78"/>
                <a:cs typeface="Sakkal Majalla" panose="02000000000000000000" pitchFamily="2" charset="-78"/>
              </a:rPr>
              <a:t>يلم بحالات </a:t>
            </a:r>
            <a:r>
              <a:rPr lang="ar-BH" sz="3200" b="1" dirty="0">
                <a:latin typeface="Sakkal Majalla" panose="02000000000000000000" pitchFamily="2" charset="-78"/>
                <a:cs typeface="Sakkal Majalla" panose="02000000000000000000" pitchFamily="2" charset="-78"/>
              </a:rPr>
              <a:t>الخطأ الجسيم التي تجيز فصل العامل من </a:t>
            </a:r>
            <a:r>
              <a:rPr lang="ar-BH" sz="3200" b="1" dirty="0" smtClean="0">
                <a:latin typeface="Sakkal Majalla" panose="02000000000000000000" pitchFamily="2" charset="-78"/>
                <a:cs typeface="Sakkal Majalla" panose="02000000000000000000" pitchFamily="2" charset="-78"/>
              </a:rPr>
              <a:t>العمل.</a:t>
            </a:r>
            <a:r>
              <a:rPr lang="ar-BH" sz="3200" dirty="0" smtClean="0">
                <a:latin typeface="Sakkal Majalla" panose="02000000000000000000" pitchFamily="2" charset="-78"/>
                <a:cs typeface="Sakkal Majalla" panose="02000000000000000000" pitchFamily="2" charset="-78"/>
              </a:rPr>
              <a:t>                                                                                  </a:t>
            </a:r>
            <a:endParaRPr lang="en-US" sz="3200" dirty="0">
              <a:latin typeface="Sakkal Majalla" panose="02000000000000000000" pitchFamily="2" charset="-78"/>
              <a:cs typeface="Sakkal Majalla" panose="02000000000000000000" pitchFamily="2" charset="-78"/>
            </a:endParaRPr>
          </a:p>
        </p:txBody>
      </p:sp>
      <p:sp>
        <p:nvSpPr>
          <p:cNvPr id="4" name="Oval 3"/>
          <p:cNvSpPr/>
          <p:nvPr/>
        </p:nvSpPr>
        <p:spPr>
          <a:xfrm>
            <a:off x="3657600" y="348342"/>
            <a:ext cx="4082143" cy="133894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i="1" dirty="0" smtClean="0">
                <a:solidFill>
                  <a:srgbClr val="C00000"/>
                </a:solidFill>
                <a:latin typeface="Sakkal Majalla" panose="02000000000000000000" pitchFamily="2" charset="-78"/>
                <a:cs typeface="Sakkal Majalla" panose="02000000000000000000" pitchFamily="2" charset="-78"/>
              </a:rPr>
              <a:t>أهداف الدرس</a:t>
            </a:r>
            <a:endParaRPr lang="ar-BH" sz="3200" b="1" i="1" dirty="0">
              <a:solidFill>
                <a:srgbClr val="C00000"/>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7" name="Rectangle 6"/>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32380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1B7D07-5BF5-4AB3-8D04-6E2DC81C5FBB}"/>
              </a:ext>
            </a:extLst>
          </p:cNvPr>
          <p:cNvSpPr>
            <a:spLocks noGrp="1"/>
          </p:cNvSpPr>
          <p:nvPr>
            <p:ph type="ctrTitle"/>
          </p:nvPr>
        </p:nvSpPr>
        <p:spPr>
          <a:xfrm>
            <a:off x="3788229" y="457199"/>
            <a:ext cx="4452257" cy="816429"/>
          </a:xfrm>
          <a:noFill/>
        </p:spPr>
        <p:txBody>
          <a:bodyPr>
            <a:normAutofit/>
          </a:bodyPr>
          <a:lstStyle/>
          <a:p>
            <a:pPr algn="r" rtl="1"/>
            <a:r>
              <a:rPr lang="ar-BH" sz="3600" dirty="0" smtClean="0">
                <a:solidFill>
                  <a:srgbClr val="FF0000"/>
                </a:solidFill>
                <a:cs typeface="+mn-cs"/>
              </a:rPr>
              <a:t> </a:t>
            </a:r>
            <a:r>
              <a:rPr lang="ar-BH" sz="3600" b="1" dirty="0">
                <a:solidFill>
                  <a:srgbClr val="FF0000"/>
                </a:solidFill>
                <a:latin typeface="Sakkal Majalla" panose="02000000000000000000" pitchFamily="2" charset="-78"/>
                <a:cs typeface="Sakkal Majalla" panose="02000000000000000000" pitchFamily="2" charset="-78"/>
              </a:rPr>
              <a:t>لوائح ونظم العمل بالمنشأة</a:t>
            </a:r>
            <a:endParaRPr lang="en-US" sz="3600" b="1" dirty="0">
              <a:solidFill>
                <a:srgbClr val="FF0000"/>
              </a:solidFill>
              <a:latin typeface="Sakkal Majalla" panose="02000000000000000000" pitchFamily="2" charset="-78"/>
              <a:cs typeface="Sakkal Majalla" panose="02000000000000000000" pitchFamily="2" charset="-78"/>
            </a:endParaRPr>
          </a:p>
        </p:txBody>
      </p:sp>
      <p:sp>
        <p:nvSpPr>
          <p:cNvPr id="3" name="Subtitle 2">
            <a:extLst>
              <a:ext uri="{FF2B5EF4-FFF2-40B4-BE49-F238E27FC236}">
                <a16:creationId xmlns="" xmlns:a16="http://schemas.microsoft.com/office/drawing/2014/main" id="{5FB6DBE9-83DB-47E1-9A52-37409D6AA143}"/>
              </a:ext>
            </a:extLst>
          </p:cNvPr>
          <p:cNvSpPr>
            <a:spLocks noGrp="1"/>
          </p:cNvSpPr>
          <p:nvPr>
            <p:ph type="subTitle" idx="1"/>
          </p:nvPr>
        </p:nvSpPr>
        <p:spPr>
          <a:xfrm>
            <a:off x="452002" y="1608190"/>
            <a:ext cx="11451771" cy="4651096"/>
          </a:xfrm>
        </p:spPr>
        <p:txBody>
          <a:bodyPr>
            <a:normAutofit/>
          </a:bodyPr>
          <a:lstStyle/>
          <a:p>
            <a:pPr algn="just" rtl="1">
              <a:lnSpc>
                <a:spcPct val="150000"/>
              </a:lnSpc>
            </a:pPr>
            <a:r>
              <a:rPr lang="ar-BH" sz="2800" b="1" u="sng" dirty="0">
                <a:solidFill>
                  <a:schemeClr val="accent1">
                    <a:lumMod val="50000"/>
                  </a:schemeClr>
                </a:solidFill>
                <a:latin typeface="Sakkal Majalla" panose="02000000000000000000" pitchFamily="2" charset="-78"/>
                <a:cs typeface="Sakkal Majalla" panose="02000000000000000000" pitchFamily="2" charset="-78"/>
              </a:rPr>
              <a:t>أولا: السلطة التنظيمية</a:t>
            </a:r>
            <a:r>
              <a:rPr lang="ar-BH" sz="2800" dirty="0">
                <a:solidFill>
                  <a:schemeClr val="accent1">
                    <a:lumMod val="50000"/>
                  </a:schemeClr>
                </a:solidFill>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تظهر ملامح السلطة التنظيمية لصاحب العمل في وضعة أنظمة للعمل توفق بين واقع المنشأة وحكم القانون، ووضعة للائحة جزاءات تتضمن </a:t>
            </a:r>
            <a:r>
              <a:rPr lang="ar-BH" sz="2800" dirty="0" smtClean="0">
                <a:latin typeface="Sakkal Majalla" panose="02000000000000000000" pitchFamily="2" charset="-78"/>
                <a:cs typeface="Sakkal Majalla" panose="02000000000000000000" pitchFamily="2" charset="-78"/>
              </a:rPr>
              <a:t>بيانًا </a:t>
            </a:r>
            <a:r>
              <a:rPr lang="ar-BH" sz="2800" dirty="0">
                <a:latin typeface="Sakkal Majalla" panose="02000000000000000000" pitchFamily="2" charset="-78"/>
                <a:cs typeface="Sakkal Majalla" panose="02000000000000000000" pitchFamily="2" charset="-78"/>
              </a:rPr>
              <a:t>بالمخالفات التأديبية والجزاء عليها.</a:t>
            </a:r>
          </a:p>
          <a:p>
            <a:pPr algn="just" rtl="1"/>
            <a:endParaRPr lang="en-US" sz="2800" dirty="0"/>
          </a:p>
        </p:txBody>
      </p:sp>
      <p:sp>
        <p:nvSpPr>
          <p:cNvPr id="4" name="Rectangle: Rounded Corners 3">
            <a:extLst>
              <a:ext uri="{FF2B5EF4-FFF2-40B4-BE49-F238E27FC236}">
                <a16:creationId xmlns="" xmlns:a16="http://schemas.microsoft.com/office/drawing/2014/main" id="{DD743C4F-ADAA-4B38-9CC0-79B22857ABCE}"/>
              </a:ext>
            </a:extLst>
          </p:cNvPr>
          <p:cNvSpPr/>
          <p:nvPr/>
        </p:nvSpPr>
        <p:spPr>
          <a:xfrm>
            <a:off x="653091" y="3603170"/>
            <a:ext cx="11136676" cy="25581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rtl="1">
              <a:lnSpc>
                <a:spcPct val="150000"/>
              </a:lnSpc>
            </a:pPr>
            <a:endParaRPr lang="ar-BH" sz="2400" b="1" dirty="0" smtClean="0">
              <a:solidFill>
                <a:schemeClr val="tx1"/>
              </a:solidFill>
              <a:latin typeface="Sakkal Majalla" panose="02000000000000000000" pitchFamily="2" charset="-78"/>
              <a:cs typeface="Sakkal Majalla" panose="02000000000000000000" pitchFamily="2" charset="-78"/>
            </a:endParaRPr>
          </a:p>
          <a:p>
            <a:pPr algn="just" rtl="1">
              <a:lnSpc>
                <a:spcPct val="150000"/>
              </a:lnSpc>
            </a:pPr>
            <a:r>
              <a:rPr lang="ar-BH" sz="2400" b="1" dirty="0" smtClean="0">
                <a:solidFill>
                  <a:schemeClr val="tx1"/>
                </a:solidFill>
                <a:latin typeface="Sakkal Majalla" panose="02000000000000000000" pitchFamily="2" charset="-78"/>
                <a:cs typeface="Sakkal Majalla" panose="02000000000000000000" pitchFamily="2" charset="-78"/>
              </a:rPr>
              <a:t>أنظمة </a:t>
            </a:r>
            <a:r>
              <a:rPr lang="ar-BH" sz="2400" b="1" dirty="0">
                <a:solidFill>
                  <a:schemeClr val="tx1"/>
                </a:solidFill>
                <a:latin typeface="Sakkal Majalla" panose="02000000000000000000" pitchFamily="2" charset="-78"/>
                <a:cs typeface="Sakkal Majalla" panose="02000000000000000000" pitchFamily="2" charset="-78"/>
              </a:rPr>
              <a:t>العمل : يقصد بها اللوائح التي يصدرها صاحب العمل لينظم بها العمل في منشأته. وتتضمن فترات الراحة والاجازات، ومواعيد دفع الأجور ، ونظام العلاوات </a:t>
            </a:r>
            <a:r>
              <a:rPr lang="ar-BH" sz="2400" b="1" dirty="0" smtClean="0">
                <a:solidFill>
                  <a:schemeClr val="tx1"/>
                </a:solidFill>
                <a:latin typeface="Sakkal Majalla" panose="02000000000000000000" pitchFamily="2" charset="-78"/>
                <a:cs typeface="Sakkal Majalla" panose="02000000000000000000" pitchFamily="2" charset="-78"/>
              </a:rPr>
              <a:t>والترقيات، ونظام التظلم، وقواعد </a:t>
            </a:r>
            <a:r>
              <a:rPr lang="ar-BH" sz="2400" b="1" dirty="0">
                <a:solidFill>
                  <a:schemeClr val="tx1"/>
                </a:solidFill>
                <a:latin typeface="Sakkal Majalla" panose="02000000000000000000" pitchFamily="2" charset="-78"/>
                <a:cs typeface="Sakkal Majalla" panose="02000000000000000000" pitchFamily="2" charset="-78"/>
              </a:rPr>
              <a:t>السلامة والصحة المهنية </a:t>
            </a:r>
            <a:r>
              <a:rPr lang="ar-BH" sz="2400" b="1" dirty="0" smtClean="0">
                <a:solidFill>
                  <a:schemeClr val="tx1"/>
                </a:solidFill>
                <a:latin typeface="Sakkal Majalla" panose="02000000000000000000" pitchFamily="2" charset="-78"/>
                <a:cs typeface="Sakkal Majalla" panose="02000000000000000000" pitchFamily="2" charset="-78"/>
              </a:rPr>
              <a:t>.</a:t>
            </a:r>
            <a:r>
              <a:rPr lang="ar-BH" sz="2400" b="1" dirty="0" smtClean="0">
                <a:solidFill>
                  <a:srgbClr val="FF0000"/>
                </a:solidFill>
                <a:latin typeface="Sakkal Majalla" panose="02000000000000000000" pitchFamily="2" charset="-78"/>
                <a:cs typeface="Sakkal Majalla" panose="02000000000000000000" pitchFamily="2" charset="-78"/>
              </a:rPr>
              <a:t> </a:t>
            </a:r>
          </a:p>
          <a:p>
            <a:pPr algn="ctr" rtl="1">
              <a:lnSpc>
                <a:spcPct val="150000"/>
              </a:lnSpc>
            </a:pPr>
            <a:r>
              <a:rPr lang="ar-BH" sz="2400" b="1" dirty="0" smtClean="0">
                <a:solidFill>
                  <a:srgbClr val="FF0000"/>
                </a:solidFill>
                <a:latin typeface="Sakkal Majalla" panose="02000000000000000000" pitchFamily="2" charset="-78"/>
                <a:cs typeface="Sakkal Majalla" panose="02000000000000000000" pitchFamily="2" charset="-78"/>
              </a:rPr>
              <a:t>(يجب ألا تتضمن أنظمة العمل ما يخالف أحكام قانون العمل أو القوانين والتشريعات النافذة)</a:t>
            </a:r>
            <a:endParaRPr lang="en-US" sz="2400" b="1" dirty="0" smtClean="0">
              <a:solidFill>
                <a:srgbClr val="FF0000"/>
              </a:solidFill>
              <a:latin typeface="Sakkal Majalla" panose="02000000000000000000" pitchFamily="2" charset="-78"/>
              <a:cs typeface="Sakkal Majalla" panose="02000000000000000000" pitchFamily="2" charset="-78"/>
            </a:endParaRPr>
          </a:p>
          <a:p>
            <a:pPr algn="just" rtl="1">
              <a:lnSpc>
                <a:spcPct val="150000"/>
              </a:lnSpc>
            </a:pPr>
            <a:endParaRPr lang="ar-BH" sz="24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69145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06F5B9A-858B-4464-93E5-3C3C9938FDFC}"/>
              </a:ext>
            </a:extLst>
          </p:cNvPr>
          <p:cNvSpPr>
            <a:spLocks noGrp="1"/>
          </p:cNvSpPr>
          <p:nvPr>
            <p:ph type="title"/>
          </p:nvPr>
        </p:nvSpPr>
        <p:spPr>
          <a:xfrm rot="10800000" flipV="1">
            <a:off x="729341" y="1179631"/>
            <a:ext cx="10101943" cy="2520614"/>
          </a:xfrm>
          <a:noFill/>
        </p:spPr>
        <p:txBody>
          <a:bodyPr>
            <a:normAutofit fontScale="90000"/>
          </a:bodyPr>
          <a:lstStyle/>
          <a:p>
            <a:pPr lvl="0" algn="just" defTabSz="457200">
              <a:lnSpc>
                <a:spcPct val="150000"/>
              </a:lnSpc>
              <a:spcBef>
                <a:spcPts val="0"/>
              </a:spcBef>
            </a:pPr>
            <a:r>
              <a:rPr lang="ar-BH" sz="2800" b="1" dirty="0" smtClean="0">
                <a:solidFill>
                  <a:prstClr val="black"/>
                </a:solidFill>
                <a:latin typeface="Sakkal Majalla" panose="02000000000000000000" pitchFamily="2" charset="-78"/>
                <a:cs typeface="Sakkal Majalla" panose="02000000000000000000" pitchFamily="2" charset="-78"/>
              </a:rPr>
              <a:t>لائحة الجزاءات: يقصد </a:t>
            </a:r>
            <a:r>
              <a:rPr lang="ar-BH" sz="2800" b="1" dirty="0">
                <a:solidFill>
                  <a:prstClr val="black"/>
                </a:solidFill>
                <a:latin typeface="Sakkal Majalla" panose="02000000000000000000" pitchFamily="2" charset="-78"/>
                <a:cs typeface="Sakkal Majalla" panose="02000000000000000000" pitchFamily="2" charset="-78"/>
              </a:rPr>
              <a:t>بها الوثيقة التي يصدرها صاحب العمل مبينا فيها نوعية المخالفات والجزاءات التأديبية التي يوقع عليها العمال المرتكبين لهذه المخالفات، وقد اصدر وزير العمل القرار رقم (28) لسنه 2013 وهو نموذج استرشادي </a:t>
            </a:r>
            <a:r>
              <a:rPr lang="ar-BH" sz="2800" b="1" dirty="0" smtClean="0">
                <a:solidFill>
                  <a:prstClr val="black"/>
                </a:solidFill>
                <a:latin typeface="Sakkal Majalla" panose="02000000000000000000" pitchFamily="2" charset="-78"/>
                <a:cs typeface="Sakkal Majalla" panose="02000000000000000000" pitchFamily="2" charset="-78"/>
              </a:rPr>
              <a:t>لكي </a:t>
            </a:r>
            <a:r>
              <a:rPr lang="ar-BH" sz="2800" b="1" dirty="0">
                <a:solidFill>
                  <a:prstClr val="black"/>
                </a:solidFill>
                <a:latin typeface="Sakkal Majalla" panose="02000000000000000000" pitchFamily="2" charset="-78"/>
                <a:cs typeface="Sakkal Majalla" panose="02000000000000000000" pitchFamily="2" charset="-78"/>
              </a:rPr>
              <a:t>يحتذى بها أصحاب العمل في وضع لوائحهم الداخلية.</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9" name="Picture 18">
            <a:extLst>
              <a:ext uri="{FF2B5EF4-FFF2-40B4-BE49-F238E27FC236}">
                <a16:creationId xmlns="" xmlns:a16="http://schemas.microsoft.com/office/drawing/2014/main" id="{D4C6F3FD-27F2-4AFB-9697-2EE7767773DB}"/>
              </a:ext>
            </a:extLst>
          </p:cNvPr>
          <p:cNvPicPr>
            <a:picLocks noChangeAspect="1"/>
          </p:cNvPicPr>
          <p:nvPr/>
        </p:nvPicPr>
        <p:blipFill>
          <a:blip r:embed="rId2"/>
          <a:stretch>
            <a:fillRect/>
          </a:stretch>
        </p:blipFill>
        <p:spPr>
          <a:xfrm>
            <a:off x="1290348" y="3455546"/>
            <a:ext cx="9443571" cy="25564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7" name="Rectangle 6"/>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9053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44258A-6F09-47B9-8E20-820C9CFECE5A}"/>
              </a:ext>
            </a:extLst>
          </p:cNvPr>
          <p:cNvSpPr>
            <a:spLocks noGrp="1"/>
          </p:cNvSpPr>
          <p:nvPr>
            <p:ph type="title"/>
          </p:nvPr>
        </p:nvSpPr>
        <p:spPr>
          <a:xfrm>
            <a:off x="3803971" y="439287"/>
            <a:ext cx="6300400" cy="849064"/>
          </a:xfrm>
          <a:noFill/>
        </p:spPr>
        <p:txBody>
          <a:bodyPr>
            <a:noAutofit/>
          </a:bodyPr>
          <a:lstStyle/>
          <a:p>
            <a:pPr algn="just" rtl="1"/>
            <a:r>
              <a:rPr lang="ar-BH" sz="3200" b="1" u="sng" dirty="0" smtClean="0">
                <a:solidFill>
                  <a:schemeClr val="accent1">
                    <a:lumMod val="50000"/>
                  </a:schemeClr>
                </a:solidFill>
                <a:latin typeface="Sakkal Majalla" panose="02000000000000000000" pitchFamily="2" charset="-78"/>
                <a:ea typeface="+mn-ea"/>
                <a:cs typeface="Sakkal Majalla" panose="02000000000000000000" pitchFamily="2" charset="-78"/>
              </a:rPr>
              <a:t>ثانيا </a:t>
            </a:r>
            <a:r>
              <a:rPr lang="ar-BH" sz="3200" b="1" u="sng" dirty="0">
                <a:solidFill>
                  <a:schemeClr val="accent1">
                    <a:lumMod val="50000"/>
                  </a:schemeClr>
                </a:solidFill>
                <a:latin typeface="Sakkal Majalla" panose="02000000000000000000" pitchFamily="2" charset="-78"/>
                <a:ea typeface="+mn-ea"/>
                <a:cs typeface="Sakkal Majalla" panose="02000000000000000000" pitchFamily="2" charset="-78"/>
              </a:rPr>
              <a:t>:السلطة الإدارية (الإدارة والتوجيه والاشراف)</a:t>
            </a:r>
            <a:endParaRPr lang="en-US" sz="3200" b="1" u="sng" dirty="0">
              <a:solidFill>
                <a:schemeClr val="accent1">
                  <a:lumMod val="50000"/>
                </a:schemeClr>
              </a:solidFill>
              <a:latin typeface="Sakkal Majalla" panose="02000000000000000000" pitchFamily="2" charset="-78"/>
              <a:ea typeface="+mn-ea"/>
              <a:cs typeface="Sakkal Majalla" panose="02000000000000000000" pitchFamily="2" charset="-78"/>
            </a:endParaRPr>
          </a:p>
        </p:txBody>
      </p:sp>
      <p:sp>
        <p:nvSpPr>
          <p:cNvPr id="3" name="Content Placeholder 2">
            <a:extLst>
              <a:ext uri="{FF2B5EF4-FFF2-40B4-BE49-F238E27FC236}">
                <a16:creationId xmlns="" xmlns:a16="http://schemas.microsoft.com/office/drawing/2014/main" id="{58E16AAD-881B-485E-9E07-39B60FAACEDB}"/>
              </a:ext>
            </a:extLst>
          </p:cNvPr>
          <p:cNvSpPr>
            <a:spLocks noGrp="1"/>
          </p:cNvSpPr>
          <p:nvPr>
            <p:ph idx="1"/>
          </p:nvPr>
        </p:nvSpPr>
        <p:spPr>
          <a:xfrm>
            <a:off x="1184856" y="1288352"/>
            <a:ext cx="10277801" cy="4455626"/>
          </a:xfrm>
          <a:noFill/>
        </p:spPr>
        <p:txBody>
          <a:bodyPr>
            <a:normAutofit fontScale="55000" lnSpcReduction="20000"/>
          </a:bodyPr>
          <a:lstStyle/>
          <a:p>
            <a:pPr algn="just" rtl="1">
              <a:lnSpc>
                <a:spcPct val="200000"/>
              </a:lnSpc>
              <a:buFont typeface="Wingdings" pitchFamily="2" charset="2"/>
              <a:buChar char="q"/>
            </a:pPr>
            <a:r>
              <a:rPr lang="ar-BH" sz="3500" b="1" dirty="0" smtClean="0"/>
              <a:t> </a:t>
            </a:r>
            <a:r>
              <a:rPr lang="ar-BH" sz="4600" b="1" dirty="0">
                <a:latin typeface="Sakkal Majalla" panose="02000000000000000000" pitchFamily="2" charset="-78"/>
                <a:cs typeface="Sakkal Majalla" panose="02000000000000000000" pitchFamily="2" charset="-78"/>
              </a:rPr>
              <a:t>لصاحب العمل سلطة </a:t>
            </a:r>
            <a:r>
              <a:rPr lang="ar-BH" sz="4600" b="1" dirty="0" smtClean="0">
                <a:latin typeface="Sakkal Majalla" panose="02000000000000000000" pitchFamily="2" charset="-78"/>
                <a:cs typeface="Sakkal Majalla" panose="02000000000000000000" pitchFamily="2" charset="-78"/>
              </a:rPr>
              <a:t>في:</a:t>
            </a:r>
          </a:p>
          <a:p>
            <a:pPr algn="just" rtl="1">
              <a:lnSpc>
                <a:spcPct val="200000"/>
              </a:lnSpc>
              <a:buNone/>
            </a:pPr>
            <a:r>
              <a:rPr lang="ar-BH" sz="5100" dirty="0" smtClean="0">
                <a:latin typeface="Sakkal Majalla" panose="02000000000000000000" pitchFamily="2" charset="-78"/>
                <a:cs typeface="Sakkal Majalla" panose="02000000000000000000" pitchFamily="2" charset="-78"/>
              </a:rPr>
              <a:t>1. </a:t>
            </a:r>
            <a:r>
              <a:rPr lang="ar-BH" sz="5100" dirty="0">
                <a:latin typeface="Sakkal Majalla" panose="02000000000000000000" pitchFamily="2" charset="-78"/>
                <a:cs typeface="Sakkal Majalla" panose="02000000000000000000" pitchFamily="2" charset="-78"/>
              </a:rPr>
              <a:t>إدارة شئون مشروعه وإعطاء الأوامر والتعليمات لعماله دون تعسف </a:t>
            </a:r>
            <a:r>
              <a:rPr lang="ar-BH" sz="5100" dirty="0" smtClean="0">
                <a:latin typeface="Sakkal Majalla" panose="02000000000000000000" pitchFamily="2" charset="-78"/>
                <a:cs typeface="Sakkal Majalla" panose="02000000000000000000" pitchFamily="2" charset="-78"/>
              </a:rPr>
              <a:t>منه.</a:t>
            </a:r>
          </a:p>
          <a:p>
            <a:pPr algn="just" rtl="1">
              <a:lnSpc>
                <a:spcPct val="200000"/>
              </a:lnSpc>
              <a:buNone/>
            </a:pPr>
            <a:r>
              <a:rPr lang="ar-BH" sz="5100" dirty="0" smtClean="0">
                <a:latin typeface="Sakkal Majalla" panose="02000000000000000000" pitchFamily="2" charset="-78"/>
                <a:cs typeface="Sakkal Majalla" panose="02000000000000000000" pitchFamily="2" charset="-78"/>
              </a:rPr>
              <a:t>2. تقدير </a:t>
            </a:r>
            <a:r>
              <a:rPr lang="ar-BH" sz="5100" dirty="0">
                <a:latin typeface="Sakkal Majalla" panose="02000000000000000000" pitchFamily="2" charset="-78"/>
                <a:cs typeface="Sakkal Majalla" panose="02000000000000000000" pitchFamily="2" charset="-78"/>
              </a:rPr>
              <a:t>كفاية العامل في المكان الذى يصلح له.</a:t>
            </a:r>
          </a:p>
          <a:p>
            <a:pPr algn="just" rtl="1">
              <a:lnSpc>
                <a:spcPct val="200000"/>
              </a:lnSpc>
              <a:buNone/>
            </a:pPr>
            <a:r>
              <a:rPr lang="ar-BH" sz="5100" dirty="0" smtClean="0">
                <a:latin typeface="Sakkal Majalla" panose="02000000000000000000" pitchFamily="2" charset="-78"/>
                <a:cs typeface="Sakkal Majalla" panose="02000000000000000000" pitchFamily="2" charset="-78"/>
              </a:rPr>
              <a:t>3. </a:t>
            </a:r>
            <a:r>
              <a:rPr lang="ar-BH" sz="5100" dirty="0">
                <a:latin typeface="Sakkal Majalla" panose="02000000000000000000" pitchFamily="2" charset="-78"/>
                <a:cs typeface="Sakkal Majalla" panose="02000000000000000000" pitchFamily="2" charset="-78"/>
              </a:rPr>
              <a:t>تصنيف الوظائف داخل المشروع على الوجه الذى يحقق مصلحة العمل</a:t>
            </a:r>
            <a:r>
              <a:rPr lang="ar-BH" sz="5100" dirty="0" smtClean="0">
                <a:latin typeface="Sakkal Majalla" panose="02000000000000000000" pitchFamily="2" charset="-78"/>
                <a:cs typeface="Sakkal Majalla" panose="02000000000000000000" pitchFamily="2" charset="-78"/>
              </a:rPr>
              <a:t>.</a:t>
            </a:r>
            <a:endParaRPr lang="ar-BH" sz="5100" dirty="0">
              <a:latin typeface="Sakkal Majalla" panose="02000000000000000000" pitchFamily="2" charset="-78"/>
              <a:cs typeface="Sakkal Majalla" panose="02000000000000000000" pitchFamily="2" charset="-78"/>
            </a:endParaRPr>
          </a:p>
          <a:p>
            <a:pPr algn="just" rtl="1">
              <a:lnSpc>
                <a:spcPct val="200000"/>
              </a:lnSpc>
              <a:buNone/>
            </a:pPr>
            <a:r>
              <a:rPr lang="ar-BH" sz="5100" dirty="0" smtClean="0">
                <a:latin typeface="Sakkal Majalla" panose="02000000000000000000" pitchFamily="2" charset="-78"/>
                <a:cs typeface="Sakkal Majalla" panose="02000000000000000000" pitchFamily="2" charset="-78"/>
              </a:rPr>
              <a:t>4. تنظيم </a:t>
            </a:r>
            <a:r>
              <a:rPr lang="ar-BH" sz="5100" dirty="0">
                <a:latin typeface="Sakkal Majalla" panose="02000000000000000000" pitchFamily="2" charset="-78"/>
                <a:cs typeface="Sakkal Majalla" panose="02000000000000000000" pitchFamily="2" charset="-78"/>
              </a:rPr>
              <a:t>وقت العمل اليومي وفقا لحاجة وظروف </a:t>
            </a:r>
            <a:r>
              <a:rPr lang="ar-BH" sz="5100" dirty="0" smtClean="0">
                <a:latin typeface="Sakkal Majalla" panose="02000000000000000000" pitchFamily="2" charset="-78"/>
                <a:cs typeface="Sakkal Majalla" panose="02000000000000000000" pitchFamily="2" charset="-78"/>
              </a:rPr>
              <a:t>الإنتاج.</a:t>
            </a:r>
            <a:endParaRPr lang="en-US" sz="5100" dirty="0">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7" name="Rectangle 6"/>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0300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D1A5C7-4123-4440-A6B8-E0B289369FA2}"/>
              </a:ext>
            </a:extLst>
          </p:cNvPr>
          <p:cNvSpPr>
            <a:spLocks noGrp="1"/>
          </p:cNvSpPr>
          <p:nvPr>
            <p:ph type="title"/>
          </p:nvPr>
        </p:nvSpPr>
        <p:spPr>
          <a:xfrm>
            <a:off x="3069723" y="956060"/>
            <a:ext cx="7126309" cy="648586"/>
          </a:xfrm>
        </p:spPr>
        <p:txBody>
          <a:bodyPr>
            <a:normAutofit/>
          </a:bodyPr>
          <a:lstStyle/>
          <a:p>
            <a:pPr algn="just" rtl="1"/>
            <a:r>
              <a:rPr lang="ar-BH" sz="2800" b="1" u="sng" dirty="0" smtClean="0">
                <a:solidFill>
                  <a:schemeClr val="accent1">
                    <a:lumMod val="50000"/>
                  </a:schemeClr>
                </a:solidFill>
                <a:latin typeface="+mn-lt"/>
                <a:ea typeface="+mn-ea"/>
                <a:cs typeface="+mn-cs"/>
              </a:rPr>
              <a:t> </a:t>
            </a:r>
            <a:r>
              <a:rPr lang="ar-BH" sz="3200" b="1" u="sng" dirty="0">
                <a:solidFill>
                  <a:schemeClr val="accent1">
                    <a:lumMod val="50000"/>
                  </a:schemeClr>
                </a:solidFill>
                <a:latin typeface="Sakkal Majalla" panose="02000000000000000000" pitchFamily="2" charset="-78"/>
                <a:ea typeface="+mn-ea"/>
                <a:cs typeface="Sakkal Majalla" panose="02000000000000000000" pitchFamily="2" charset="-78"/>
              </a:rPr>
              <a:t>ثالثا: السلطة التأديبية (توقيع الجزاءات التأديبية)</a:t>
            </a:r>
            <a:endParaRPr lang="en-US" sz="2800" b="1" u="sng" dirty="0">
              <a:solidFill>
                <a:schemeClr val="accent1">
                  <a:lumMod val="50000"/>
                </a:schemeClr>
              </a:solidFill>
              <a:latin typeface="Sakkal Majalla" panose="02000000000000000000" pitchFamily="2" charset="-78"/>
              <a:ea typeface="+mn-ea"/>
              <a:cs typeface="Sakkal Majalla" panose="02000000000000000000" pitchFamily="2" charset="-78"/>
            </a:endParaRPr>
          </a:p>
        </p:txBody>
      </p:sp>
      <p:sp>
        <p:nvSpPr>
          <p:cNvPr id="3" name="Content Placeholder 2">
            <a:extLst>
              <a:ext uri="{FF2B5EF4-FFF2-40B4-BE49-F238E27FC236}">
                <a16:creationId xmlns="" xmlns:a16="http://schemas.microsoft.com/office/drawing/2014/main" id="{F2EF765C-9501-49C3-BD0E-8EBA4B9BE5EB}"/>
              </a:ext>
            </a:extLst>
          </p:cNvPr>
          <p:cNvSpPr>
            <a:spLocks noGrp="1"/>
          </p:cNvSpPr>
          <p:nvPr>
            <p:ph idx="1"/>
          </p:nvPr>
        </p:nvSpPr>
        <p:spPr>
          <a:xfrm>
            <a:off x="688713" y="1604646"/>
            <a:ext cx="10765971" cy="4731759"/>
          </a:xfrm>
          <a:noFill/>
        </p:spPr>
        <p:txBody>
          <a:bodyPr>
            <a:normAutofit fontScale="92500" lnSpcReduction="20000"/>
          </a:bodyPr>
          <a:lstStyle/>
          <a:p>
            <a:pPr marL="0" indent="0" algn="just" rtl="1">
              <a:lnSpc>
                <a:spcPct val="150000"/>
              </a:lnSpc>
              <a:buNone/>
            </a:pPr>
            <a:r>
              <a:rPr lang="ar-BH" sz="3000" b="1" dirty="0">
                <a:latin typeface="Sakkal Majalla" panose="02000000000000000000" pitchFamily="2" charset="-78"/>
                <a:cs typeface="Sakkal Majalla" panose="02000000000000000000" pitchFamily="2" charset="-78"/>
              </a:rPr>
              <a:t>نظراً لخطورة السلطة التأديبية على وضع العامل الوظيفي والمالي، فقد أحاط المشرع قيود وأفرد للعامل ضمانات على النحو الآتي:</a:t>
            </a:r>
          </a:p>
          <a:p>
            <a:pPr marL="0" algn="just" rtl="1">
              <a:lnSpc>
                <a:spcPct val="150000"/>
              </a:lnSpc>
              <a:buNone/>
            </a:pPr>
            <a:r>
              <a:rPr lang="ar-BH" sz="3000" b="1" dirty="0" smtClean="0">
                <a:solidFill>
                  <a:srgbClr val="C00000"/>
                </a:solidFill>
                <a:latin typeface="Sakkal Majalla" panose="02000000000000000000" pitchFamily="2" charset="-78"/>
                <a:cs typeface="Sakkal Majalla" panose="02000000000000000000" pitchFamily="2" charset="-78"/>
              </a:rPr>
              <a:t>السلطة </a:t>
            </a:r>
            <a:r>
              <a:rPr lang="ar-BH" sz="3500" b="1" dirty="0">
                <a:solidFill>
                  <a:srgbClr val="C00000"/>
                </a:solidFill>
                <a:latin typeface="Sakkal Majalla" panose="02000000000000000000" pitchFamily="2" charset="-78"/>
                <a:cs typeface="Sakkal Majalla" panose="02000000000000000000" pitchFamily="2" charset="-78"/>
              </a:rPr>
              <a:t>التأديبية</a:t>
            </a:r>
            <a:r>
              <a:rPr lang="ar-BH" sz="3000" b="1" dirty="0">
                <a:solidFill>
                  <a:srgbClr val="C00000"/>
                </a:solidFill>
                <a:latin typeface="Sakkal Majalla" panose="02000000000000000000" pitchFamily="2" charset="-78"/>
                <a:cs typeface="Sakkal Majalla" panose="02000000000000000000" pitchFamily="2" charset="-78"/>
              </a:rPr>
              <a:t> لصاحب العمل: </a:t>
            </a:r>
            <a:r>
              <a:rPr lang="ar-BH" sz="3000" dirty="0">
                <a:latin typeface="Sakkal Majalla" panose="02000000000000000000" pitchFamily="2" charset="-78"/>
                <a:cs typeface="Sakkal Majalla" panose="02000000000000000000" pitchFamily="2" charset="-78"/>
              </a:rPr>
              <a:t>لصاحب العمل سلطة توقيع الجزاء على المخطئين من </a:t>
            </a:r>
            <a:r>
              <a:rPr lang="ar-BH" sz="3000" dirty="0" smtClean="0">
                <a:latin typeface="Sakkal Majalla" panose="02000000000000000000" pitchFamily="2" charset="-78"/>
                <a:cs typeface="Sakkal Majalla" panose="02000000000000000000" pitchFamily="2" charset="-78"/>
              </a:rPr>
              <a:t>العمال، </a:t>
            </a:r>
            <a:r>
              <a:rPr lang="ar-BH" sz="3000" dirty="0">
                <a:latin typeface="Sakkal Majalla" panose="02000000000000000000" pitchFamily="2" charset="-78"/>
                <a:cs typeface="Sakkal Majalla" panose="02000000000000000000" pitchFamily="2" charset="-78"/>
              </a:rPr>
              <a:t>بهدف محاربة الإهمال والاستهتار في أداء </a:t>
            </a:r>
            <a:r>
              <a:rPr lang="ar-BH" sz="3000" dirty="0" smtClean="0">
                <a:latin typeface="Sakkal Majalla" panose="02000000000000000000" pitchFamily="2" charset="-78"/>
                <a:cs typeface="Sakkal Majalla" panose="02000000000000000000" pitchFamily="2" charset="-78"/>
              </a:rPr>
              <a:t>العمل، </a:t>
            </a:r>
            <a:r>
              <a:rPr lang="ar-BH" sz="3000" dirty="0">
                <a:latin typeface="Sakkal Majalla" panose="02000000000000000000" pitchFamily="2" charset="-78"/>
                <a:cs typeface="Sakkal Majalla" panose="02000000000000000000" pitchFamily="2" charset="-78"/>
              </a:rPr>
              <a:t>ولذا تسمى جزاءات </a:t>
            </a:r>
            <a:r>
              <a:rPr lang="ar-BH" sz="3000" dirty="0" smtClean="0">
                <a:latin typeface="Sakkal Majalla" panose="02000000000000000000" pitchFamily="2" charset="-78"/>
                <a:cs typeface="Sakkal Majalla" panose="02000000000000000000" pitchFamily="2" charset="-78"/>
              </a:rPr>
              <a:t>تأديبية.</a:t>
            </a:r>
            <a:endParaRPr lang="ar-BH" sz="3000" dirty="0">
              <a:latin typeface="Sakkal Majalla" panose="02000000000000000000" pitchFamily="2" charset="-78"/>
              <a:cs typeface="Sakkal Majalla" panose="02000000000000000000" pitchFamily="2" charset="-78"/>
            </a:endParaRPr>
          </a:p>
          <a:p>
            <a:pPr marL="0" algn="just" rtl="1">
              <a:lnSpc>
                <a:spcPct val="150000"/>
              </a:lnSpc>
              <a:buNone/>
            </a:pPr>
            <a:r>
              <a:rPr lang="ar-BH" sz="3000" b="1" dirty="0" smtClean="0">
                <a:solidFill>
                  <a:srgbClr val="C00000"/>
                </a:solidFill>
                <a:latin typeface="Sakkal Majalla" panose="02000000000000000000" pitchFamily="2" charset="-78"/>
                <a:cs typeface="Sakkal Majalla" panose="02000000000000000000" pitchFamily="2" charset="-78"/>
              </a:rPr>
              <a:t>الخطأ التأديبي: </a:t>
            </a:r>
            <a:r>
              <a:rPr lang="ar-BH" sz="3000" dirty="0" smtClean="0">
                <a:latin typeface="Sakkal Majalla" panose="02000000000000000000" pitchFamily="2" charset="-78"/>
                <a:cs typeface="Sakkal Majalla" panose="02000000000000000000" pitchFamily="2" charset="-78"/>
              </a:rPr>
              <a:t>الاخلال </a:t>
            </a:r>
            <a:r>
              <a:rPr lang="ar-BH" sz="3000" dirty="0">
                <a:latin typeface="Sakkal Majalla" panose="02000000000000000000" pitchFamily="2" charset="-78"/>
                <a:cs typeface="Sakkal Majalla" panose="02000000000000000000" pitchFamily="2" charset="-78"/>
              </a:rPr>
              <a:t>بنظام المشروع وحسن سير العمل به وعرقله </a:t>
            </a:r>
            <a:r>
              <a:rPr lang="ar-BH" sz="3000" dirty="0" smtClean="0">
                <a:latin typeface="Sakkal Majalla" panose="02000000000000000000" pitchFamily="2" charset="-78"/>
                <a:cs typeface="Sakkal Majalla" panose="02000000000000000000" pitchFamily="2" charset="-78"/>
              </a:rPr>
              <a:t>سيره.</a:t>
            </a:r>
            <a:endParaRPr lang="ar-BH" sz="3000" dirty="0">
              <a:latin typeface="Sakkal Majalla" panose="02000000000000000000" pitchFamily="2" charset="-78"/>
              <a:cs typeface="Sakkal Majalla" panose="02000000000000000000" pitchFamily="2" charset="-78"/>
            </a:endParaRPr>
          </a:p>
          <a:p>
            <a:pPr marL="0" algn="just" rtl="1">
              <a:lnSpc>
                <a:spcPct val="150000"/>
              </a:lnSpc>
              <a:buNone/>
            </a:pPr>
            <a:r>
              <a:rPr lang="ar-BH" sz="3000" b="1" dirty="0">
                <a:solidFill>
                  <a:srgbClr val="C00000"/>
                </a:solidFill>
                <a:latin typeface="Sakkal Majalla" panose="02000000000000000000" pitchFamily="2" charset="-78"/>
                <a:cs typeface="Sakkal Majalla" panose="02000000000000000000" pitchFamily="2" charset="-78"/>
              </a:rPr>
              <a:t>الجزاء </a:t>
            </a:r>
            <a:r>
              <a:rPr lang="ar-BH" sz="3000" b="1" dirty="0" smtClean="0">
                <a:solidFill>
                  <a:srgbClr val="C00000"/>
                </a:solidFill>
                <a:latin typeface="Sakkal Majalla" panose="02000000000000000000" pitchFamily="2" charset="-78"/>
                <a:cs typeface="Sakkal Majalla" panose="02000000000000000000" pitchFamily="2" charset="-78"/>
              </a:rPr>
              <a:t>التأديبي: </a:t>
            </a:r>
            <a:r>
              <a:rPr lang="ar-BH" sz="3000" dirty="0">
                <a:latin typeface="Sakkal Majalla" panose="02000000000000000000" pitchFamily="2" charset="-78"/>
                <a:cs typeface="Sakkal Majalla" panose="02000000000000000000" pitchFamily="2" charset="-78"/>
              </a:rPr>
              <a:t>هو العقوبة التأديبية التي يوقعها صاحب العمل على العامل ، جزاء مخالفة وقعت </a:t>
            </a:r>
            <a:r>
              <a:rPr lang="ar-BH" sz="3000" dirty="0" smtClean="0">
                <a:latin typeface="Sakkal Majalla" panose="02000000000000000000" pitchFamily="2" charset="-78"/>
                <a:cs typeface="Sakkal Majalla" panose="02000000000000000000" pitchFamily="2" charset="-78"/>
              </a:rPr>
              <a:t>من </a:t>
            </a:r>
            <a:r>
              <a:rPr lang="ar-BH" sz="3000" dirty="0">
                <a:latin typeface="Sakkal Majalla" panose="02000000000000000000" pitchFamily="2" charset="-78"/>
                <a:cs typeface="Sakkal Majalla" panose="02000000000000000000" pitchFamily="2" charset="-78"/>
              </a:rPr>
              <a:t>داخل محل العمل.</a:t>
            </a:r>
          </a:p>
          <a:p>
            <a:pPr marL="0" indent="0" algn="just" rtl="1">
              <a:buNone/>
            </a:pPr>
            <a:endParaRPr lang="ar-B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5" name="TextBox 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6" name="Rectangle 5"/>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71804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2623E-6BB9-4114-90CF-C9193BE67DC1}"/>
              </a:ext>
            </a:extLst>
          </p:cNvPr>
          <p:cNvSpPr>
            <a:spLocks noGrp="1"/>
          </p:cNvSpPr>
          <p:nvPr>
            <p:ph type="title"/>
          </p:nvPr>
        </p:nvSpPr>
        <p:spPr>
          <a:xfrm rot="10800000" flipV="1">
            <a:off x="2427514" y="312145"/>
            <a:ext cx="6847115" cy="1133934"/>
          </a:xfrm>
        </p:spPr>
        <p:txBody>
          <a:bodyPr/>
          <a:lstStyle/>
          <a:p>
            <a:pPr algn="ctr" rtl="1"/>
            <a:r>
              <a:rPr lang="ar-BH" b="1" dirty="0" smtClean="0">
                <a:solidFill>
                  <a:srgbClr val="C00000"/>
                </a:solidFill>
              </a:rPr>
              <a:t> </a:t>
            </a:r>
            <a:r>
              <a:rPr lang="ar-BH" b="1" dirty="0">
                <a:solidFill>
                  <a:srgbClr val="C00000"/>
                </a:solidFill>
                <a:latin typeface="Sakkal Majalla" panose="02000000000000000000" pitchFamily="2" charset="-78"/>
                <a:cs typeface="Sakkal Majalla" panose="02000000000000000000" pitchFamily="2" charset="-78"/>
              </a:rPr>
              <a:t>أنواع الجزاءات التأديبية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7" name="Content Placeholder 6">
            <a:extLst>
              <a:ext uri="{FF2B5EF4-FFF2-40B4-BE49-F238E27FC236}">
                <a16:creationId xmlns="" xmlns:a16="http://schemas.microsoft.com/office/drawing/2014/main" id="{4FB20EA8-BB21-4B55-8C0C-B23F4838AF08}"/>
              </a:ext>
            </a:extLst>
          </p:cNvPr>
          <p:cNvGraphicFramePr>
            <a:graphicFrameLocks noGrp="1"/>
          </p:cNvGraphicFramePr>
          <p:nvPr>
            <p:ph idx="1"/>
            <p:extLst>
              <p:ext uri="{D42A27DB-BD31-4B8C-83A1-F6EECF244321}">
                <p14:modId xmlns:p14="http://schemas.microsoft.com/office/powerpoint/2010/main" val="3557667333"/>
              </p:ext>
            </p:extLst>
          </p:nvPr>
        </p:nvGraphicFramePr>
        <p:xfrm>
          <a:off x="615674" y="1268068"/>
          <a:ext cx="11011437" cy="497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 xmlns:a16="http://schemas.microsoft.com/office/drawing/2014/main" id="{2C99B7A5-57EA-41A1-ACEE-E68BA8CA8258}"/>
              </a:ext>
            </a:extLst>
          </p:cNvPr>
          <p:cNvSpPr/>
          <p:nvPr/>
        </p:nvSpPr>
        <p:spPr>
          <a:xfrm>
            <a:off x="3769715" y="5475514"/>
            <a:ext cx="4703357" cy="7206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الفصل من الخدمة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7519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graphicEl>
                                              <a:dgm id="{B13A9EBA-8848-4217-BDB2-E4A1C97D9DE8}"/>
                                            </p:graphicEl>
                                          </p:spTgt>
                                        </p:tgtEl>
                                        <p:attrNameLst>
                                          <p:attrName>style.visibility</p:attrName>
                                        </p:attrNameLst>
                                      </p:cBhvr>
                                      <p:to>
                                        <p:strVal val="visible"/>
                                      </p:to>
                                    </p:set>
                                    <p:animEffect transition="in" filter="wipe(down)">
                                      <p:cBhvr>
                                        <p:cTn id="13" dur="500"/>
                                        <p:tgtEl>
                                          <p:spTgt spid="7">
                                            <p:graphicEl>
                                              <a:dgm id="{B13A9EBA-8848-4217-BDB2-E4A1C97D9DE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74C51319-453A-4F5D-9ED9-A4BFE5869665}"/>
                                            </p:graphicEl>
                                          </p:spTgt>
                                        </p:tgtEl>
                                        <p:attrNameLst>
                                          <p:attrName>style.visibility</p:attrName>
                                        </p:attrNameLst>
                                      </p:cBhvr>
                                      <p:to>
                                        <p:strVal val="visible"/>
                                      </p:to>
                                    </p:set>
                                    <p:animEffect transition="in" filter="wipe(down)">
                                      <p:cBhvr>
                                        <p:cTn id="18" dur="500"/>
                                        <p:tgtEl>
                                          <p:spTgt spid="7">
                                            <p:graphicEl>
                                              <a:dgm id="{74C51319-453A-4F5D-9ED9-A4BFE586966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1FE0085B-D527-408D-A907-2D851027FD5F}"/>
                                            </p:graphicEl>
                                          </p:spTgt>
                                        </p:tgtEl>
                                        <p:attrNameLst>
                                          <p:attrName>style.visibility</p:attrName>
                                        </p:attrNameLst>
                                      </p:cBhvr>
                                      <p:to>
                                        <p:strVal val="visible"/>
                                      </p:to>
                                    </p:set>
                                    <p:animEffect transition="in" filter="wipe(down)">
                                      <p:cBhvr>
                                        <p:cTn id="23" dur="500"/>
                                        <p:tgtEl>
                                          <p:spTgt spid="7">
                                            <p:graphicEl>
                                              <a:dgm id="{1FE0085B-D527-408D-A907-2D851027FD5F}"/>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15CCE2FC-EEC5-42E4-B74D-EE88B3F7EA67}"/>
                                            </p:graphicEl>
                                          </p:spTgt>
                                        </p:tgtEl>
                                        <p:attrNameLst>
                                          <p:attrName>style.visibility</p:attrName>
                                        </p:attrNameLst>
                                      </p:cBhvr>
                                      <p:to>
                                        <p:strVal val="visible"/>
                                      </p:to>
                                    </p:set>
                                    <p:animEffect transition="in" filter="wipe(down)">
                                      <p:cBhvr>
                                        <p:cTn id="26" dur="500"/>
                                        <p:tgtEl>
                                          <p:spTgt spid="7">
                                            <p:graphicEl>
                                              <a:dgm id="{15CCE2FC-EEC5-42E4-B74D-EE88B3F7EA6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283F7D12-24D7-45A5-8242-AE0519689C60}"/>
                                            </p:graphicEl>
                                          </p:spTgt>
                                        </p:tgtEl>
                                        <p:attrNameLst>
                                          <p:attrName>style.visibility</p:attrName>
                                        </p:attrNameLst>
                                      </p:cBhvr>
                                      <p:to>
                                        <p:strVal val="visible"/>
                                      </p:to>
                                    </p:set>
                                    <p:animEffect transition="in" filter="wipe(down)">
                                      <p:cBhvr>
                                        <p:cTn id="31" dur="500"/>
                                        <p:tgtEl>
                                          <p:spTgt spid="7">
                                            <p:graphicEl>
                                              <a:dgm id="{283F7D12-24D7-45A5-8242-AE0519689C6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graphicEl>
                                              <a:dgm id="{F6A6F1C9-D3A3-488F-83E6-CDE9D6539242}"/>
                                            </p:graphicEl>
                                          </p:spTgt>
                                        </p:tgtEl>
                                        <p:attrNameLst>
                                          <p:attrName>style.visibility</p:attrName>
                                        </p:attrNameLst>
                                      </p:cBhvr>
                                      <p:to>
                                        <p:strVal val="visible"/>
                                      </p:to>
                                    </p:set>
                                    <p:animEffect transition="in" filter="wipe(down)">
                                      <p:cBhvr>
                                        <p:cTn id="36" dur="500"/>
                                        <p:tgtEl>
                                          <p:spTgt spid="7">
                                            <p:graphicEl>
                                              <a:dgm id="{F6A6F1C9-D3A3-488F-83E6-CDE9D6539242}"/>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graphicEl>
                                              <a:dgm id="{EB439B98-9917-41A4-AD9B-FA953B54C2BE}"/>
                                            </p:graphicEl>
                                          </p:spTgt>
                                        </p:tgtEl>
                                        <p:attrNameLst>
                                          <p:attrName>style.visibility</p:attrName>
                                        </p:attrNameLst>
                                      </p:cBhvr>
                                      <p:to>
                                        <p:strVal val="visible"/>
                                      </p:to>
                                    </p:set>
                                    <p:animEffect transition="in" filter="wipe(down)">
                                      <p:cBhvr>
                                        <p:cTn id="39" dur="500"/>
                                        <p:tgtEl>
                                          <p:spTgt spid="7">
                                            <p:graphicEl>
                                              <a:dgm id="{EB439B98-9917-41A4-AD9B-FA953B54C2B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graphicEl>
                                              <a:dgm id="{C9690371-AA90-492B-8EF1-48B5C06C890D}"/>
                                            </p:graphicEl>
                                          </p:spTgt>
                                        </p:tgtEl>
                                        <p:attrNameLst>
                                          <p:attrName>style.visibility</p:attrName>
                                        </p:attrNameLst>
                                      </p:cBhvr>
                                      <p:to>
                                        <p:strVal val="visible"/>
                                      </p:to>
                                    </p:set>
                                    <p:animEffect transition="in" filter="wipe(down)">
                                      <p:cBhvr>
                                        <p:cTn id="44" dur="500"/>
                                        <p:tgtEl>
                                          <p:spTgt spid="7">
                                            <p:graphicEl>
                                              <a:dgm id="{C9690371-AA90-492B-8EF1-48B5C06C890D}"/>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graphicEl>
                                              <a:dgm id="{1F8912BA-AE26-4D04-B65A-CE79A63DC802}"/>
                                            </p:graphicEl>
                                          </p:spTgt>
                                        </p:tgtEl>
                                        <p:attrNameLst>
                                          <p:attrName>style.visibility</p:attrName>
                                        </p:attrNameLst>
                                      </p:cBhvr>
                                      <p:to>
                                        <p:strVal val="visible"/>
                                      </p:to>
                                    </p:set>
                                    <p:animEffect transition="in" filter="wipe(down)">
                                      <p:cBhvr>
                                        <p:cTn id="47" dur="500"/>
                                        <p:tgtEl>
                                          <p:spTgt spid="7">
                                            <p:graphicEl>
                                              <a:dgm id="{1F8912BA-AE26-4D04-B65A-CE79A63DC8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bg/>
                                          </p:spTgt>
                                        </p:tgtEl>
                                        <p:attrNameLst>
                                          <p:attrName>style.visibility</p:attrName>
                                        </p:attrNameLst>
                                      </p:cBhvr>
                                      <p:to>
                                        <p:strVal val="visible"/>
                                      </p:to>
                                    </p:set>
                                    <p:anim calcmode="lin" valueType="num">
                                      <p:cBhvr additive="base">
                                        <p:cTn id="5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 calcmode="lin" valueType="num">
                                      <p:cBhvr additive="base">
                                        <p:cTn id="5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DE0419-1166-43B9-8D3C-12F4BC4139E7}"/>
              </a:ext>
            </a:extLst>
          </p:cNvPr>
          <p:cNvSpPr>
            <a:spLocks noGrp="1"/>
          </p:cNvSpPr>
          <p:nvPr>
            <p:ph idx="1"/>
          </p:nvPr>
        </p:nvSpPr>
        <p:spPr>
          <a:xfrm>
            <a:off x="195636" y="1268068"/>
            <a:ext cx="11342915" cy="4875154"/>
          </a:xfrm>
          <a:noFill/>
        </p:spPr>
        <p:txBody>
          <a:bodyPr>
            <a:noAutofit/>
          </a:bodyPr>
          <a:lstStyle/>
          <a:p>
            <a:pPr marL="0" indent="0" algn="just" rtl="1">
              <a:lnSpc>
                <a:spcPct val="100000"/>
              </a:lnSpc>
              <a:buNone/>
            </a:pPr>
            <a:r>
              <a:rPr lang="ar-BH" b="1" dirty="0">
                <a:solidFill>
                  <a:srgbClr val="C00000"/>
                </a:solidFill>
                <a:latin typeface="Sakkal Majalla" panose="02000000000000000000" pitchFamily="2" charset="-78"/>
                <a:cs typeface="Sakkal Majalla" panose="02000000000000000000" pitchFamily="2" charset="-78"/>
              </a:rPr>
              <a:t>1</a:t>
            </a:r>
            <a:r>
              <a:rPr lang="ar-BH" b="1" dirty="0" smtClean="0">
                <a:solidFill>
                  <a:srgbClr val="C00000"/>
                </a:solidFill>
                <a:latin typeface="Sakkal Majalla" panose="02000000000000000000" pitchFamily="2" charset="-78"/>
                <a:cs typeface="Sakkal Majalla" panose="02000000000000000000" pitchFamily="2" charset="-78"/>
              </a:rPr>
              <a:t>- </a:t>
            </a:r>
            <a:r>
              <a:rPr lang="ar-BH" b="1" dirty="0">
                <a:solidFill>
                  <a:srgbClr val="C00000"/>
                </a:solidFill>
                <a:latin typeface="Sakkal Majalla" panose="02000000000000000000" pitchFamily="2" charset="-78"/>
                <a:cs typeface="Sakkal Majalla" panose="02000000000000000000" pitchFamily="2" charset="-78"/>
              </a:rPr>
              <a:t>التنبيه </a:t>
            </a:r>
            <a:r>
              <a:rPr lang="ar-BH" b="1" dirty="0" smtClean="0">
                <a:solidFill>
                  <a:srgbClr val="C00000"/>
                </a:solidFill>
                <a:latin typeface="Sakkal Majalla" panose="02000000000000000000" pitchFamily="2" charset="-78"/>
                <a:cs typeface="Sakkal Majalla" panose="02000000000000000000" pitchFamily="2" charset="-78"/>
              </a:rPr>
              <a:t>الشفوي: </a:t>
            </a:r>
            <a:r>
              <a:rPr lang="ar-BH" b="1" dirty="0">
                <a:solidFill>
                  <a:schemeClr val="tx1"/>
                </a:solidFill>
                <a:latin typeface="Sakkal Majalla" panose="02000000000000000000" pitchFamily="2" charset="-78"/>
                <a:cs typeface="Sakkal Majalla" panose="02000000000000000000" pitchFamily="2" charset="-78"/>
              </a:rPr>
              <a:t>هو جزاء معنوي يجرى من خلاله تنبيه العامل </a:t>
            </a:r>
            <a:r>
              <a:rPr lang="ar-BH" b="1" dirty="0" smtClean="0">
                <a:solidFill>
                  <a:schemeClr val="tx1"/>
                </a:solidFill>
                <a:latin typeface="Sakkal Majalla" panose="02000000000000000000" pitchFamily="2" charset="-78"/>
                <a:cs typeface="Sakkal Majalla" panose="02000000000000000000" pitchFamily="2" charset="-78"/>
              </a:rPr>
              <a:t>شفاهة إلى المخالفة </a:t>
            </a:r>
            <a:r>
              <a:rPr lang="ar-BH" b="1" dirty="0">
                <a:solidFill>
                  <a:schemeClr val="tx1"/>
                </a:solidFill>
                <a:latin typeface="Sakkal Majalla" panose="02000000000000000000" pitchFamily="2" charset="-78"/>
                <a:cs typeface="Sakkal Majalla" panose="02000000000000000000" pitchFamily="2" charset="-78"/>
              </a:rPr>
              <a:t>التي وقعت منه، ولفت انتباهه </a:t>
            </a:r>
            <a:r>
              <a:rPr lang="ar-BH" b="1" dirty="0" smtClean="0">
                <a:solidFill>
                  <a:schemeClr val="tx1"/>
                </a:solidFill>
                <a:latin typeface="Sakkal Majalla" panose="02000000000000000000" pitchFamily="2" charset="-78"/>
                <a:cs typeface="Sakkal Majalla" panose="02000000000000000000" pitchFamily="2" charset="-78"/>
              </a:rPr>
              <a:t>إليها </a:t>
            </a:r>
            <a:r>
              <a:rPr lang="ar-BH" b="1" dirty="0">
                <a:solidFill>
                  <a:schemeClr val="tx1"/>
                </a:solidFill>
                <a:latin typeface="Sakkal Majalla" panose="02000000000000000000" pitchFamily="2" charset="-78"/>
                <a:cs typeface="Sakkal Majalla" panose="02000000000000000000" pitchFamily="2" charset="-78"/>
              </a:rPr>
              <a:t>وتحذيره من تكرارها في المستقبل.</a:t>
            </a:r>
          </a:p>
          <a:p>
            <a:pPr marL="0" indent="0" algn="just" rtl="1">
              <a:lnSpc>
                <a:spcPct val="100000"/>
              </a:lnSpc>
              <a:buNone/>
            </a:pPr>
            <a:r>
              <a:rPr lang="ar-BH" b="1" dirty="0">
                <a:solidFill>
                  <a:srgbClr val="C00000"/>
                </a:solidFill>
                <a:latin typeface="Sakkal Majalla" panose="02000000000000000000" pitchFamily="2" charset="-78"/>
                <a:cs typeface="Sakkal Majalla" panose="02000000000000000000" pitchFamily="2" charset="-78"/>
              </a:rPr>
              <a:t>2- الإنذار </a:t>
            </a:r>
            <a:r>
              <a:rPr lang="ar-BH" b="1" dirty="0" smtClean="0">
                <a:solidFill>
                  <a:srgbClr val="C00000"/>
                </a:solidFill>
                <a:latin typeface="Sakkal Majalla" panose="02000000000000000000" pitchFamily="2" charset="-78"/>
                <a:cs typeface="Sakkal Majalla" panose="02000000000000000000" pitchFamily="2" charset="-78"/>
              </a:rPr>
              <a:t>الكتابي: </a:t>
            </a:r>
            <a:r>
              <a:rPr lang="ar-BH" b="1" dirty="0" smtClean="0">
                <a:solidFill>
                  <a:schemeClr val="tx1"/>
                </a:solidFill>
                <a:latin typeface="Sakkal Majalla" panose="02000000000000000000" pitchFamily="2" charset="-78"/>
                <a:cs typeface="Sakkal Majalla" panose="02000000000000000000" pitchFamily="2" charset="-78"/>
              </a:rPr>
              <a:t>هو </a:t>
            </a:r>
            <a:r>
              <a:rPr lang="ar-BH" b="1" dirty="0">
                <a:solidFill>
                  <a:schemeClr val="tx1"/>
                </a:solidFill>
                <a:latin typeface="Sakkal Majalla" panose="02000000000000000000" pitchFamily="2" charset="-78"/>
                <a:cs typeface="Sakkal Majalla" panose="02000000000000000000" pitchFamily="2" charset="-78"/>
              </a:rPr>
              <a:t>تنبيه العامل </a:t>
            </a:r>
            <a:r>
              <a:rPr lang="ar-BH" b="1" dirty="0" smtClean="0">
                <a:solidFill>
                  <a:schemeClr val="tx1"/>
                </a:solidFill>
                <a:latin typeface="Sakkal Majalla" panose="02000000000000000000" pitchFamily="2" charset="-78"/>
                <a:cs typeface="Sakkal Majalla" panose="02000000000000000000" pitchFamily="2" charset="-78"/>
              </a:rPr>
              <a:t>كتابيًا إلى </a:t>
            </a:r>
            <a:r>
              <a:rPr lang="ar-BH" b="1" dirty="0">
                <a:solidFill>
                  <a:schemeClr val="tx1"/>
                </a:solidFill>
                <a:latin typeface="Sakkal Majalla" panose="02000000000000000000" pitchFamily="2" charset="-78"/>
                <a:cs typeface="Sakkal Majalla" panose="02000000000000000000" pitchFamily="2" charset="-78"/>
              </a:rPr>
              <a:t>مخالفة ارتكبها ، وتحذيره من العودة لمثلها مرة </a:t>
            </a:r>
            <a:r>
              <a:rPr lang="ar-BH" b="1" dirty="0" smtClean="0">
                <a:solidFill>
                  <a:schemeClr val="tx1"/>
                </a:solidFill>
                <a:latin typeface="Sakkal Majalla" panose="02000000000000000000" pitchFamily="2" charset="-78"/>
                <a:cs typeface="Sakkal Majalla" panose="02000000000000000000" pitchFamily="2" charset="-78"/>
              </a:rPr>
              <a:t>أخرى،  وإلا </a:t>
            </a:r>
            <a:r>
              <a:rPr lang="ar-BH" b="1" dirty="0">
                <a:solidFill>
                  <a:schemeClr val="tx1"/>
                </a:solidFill>
                <a:latin typeface="Sakkal Majalla" panose="02000000000000000000" pitchFamily="2" charset="-78"/>
                <a:cs typeface="Sakkal Majalla" panose="02000000000000000000" pitchFamily="2" charset="-78"/>
              </a:rPr>
              <a:t>تعرض لعقوبة أشد</a:t>
            </a:r>
            <a:r>
              <a:rPr lang="ar-BH" b="1" dirty="0" smtClean="0">
                <a:solidFill>
                  <a:schemeClr val="tx1"/>
                </a:solidFill>
                <a:latin typeface="Sakkal Majalla" panose="02000000000000000000" pitchFamily="2" charset="-78"/>
                <a:cs typeface="Sakkal Majalla" panose="02000000000000000000" pitchFamily="2" charset="-78"/>
              </a:rPr>
              <a:t>.</a:t>
            </a:r>
            <a:endParaRPr lang="ar-BH" b="1" dirty="0">
              <a:solidFill>
                <a:schemeClr val="tx1"/>
              </a:solidFill>
              <a:latin typeface="Sakkal Majalla" panose="02000000000000000000" pitchFamily="2" charset="-78"/>
              <a:cs typeface="Sakkal Majalla" panose="02000000000000000000" pitchFamily="2" charset="-78"/>
            </a:endParaRPr>
          </a:p>
          <a:p>
            <a:pPr marL="0" indent="0" algn="just" rtl="1">
              <a:lnSpc>
                <a:spcPct val="100000"/>
              </a:lnSpc>
              <a:buNone/>
            </a:pPr>
            <a:r>
              <a:rPr lang="ar-BH" b="1" dirty="0">
                <a:solidFill>
                  <a:srgbClr val="C00000"/>
                </a:solidFill>
                <a:latin typeface="Sakkal Majalla" panose="02000000000000000000" pitchFamily="2" charset="-78"/>
                <a:cs typeface="Sakkal Majalla" panose="02000000000000000000" pitchFamily="2" charset="-78"/>
              </a:rPr>
              <a:t>3- </a:t>
            </a:r>
            <a:r>
              <a:rPr lang="ar-BH" b="1" dirty="0" smtClean="0">
                <a:solidFill>
                  <a:srgbClr val="C00000"/>
                </a:solidFill>
                <a:latin typeface="Sakkal Majalla" panose="02000000000000000000" pitchFamily="2" charset="-78"/>
                <a:cs typeface="Sakkal Majalla" panose="02000000000000000000" pitchFamily="2" charset="-78"/>
              </a:rPr>
              <a:t>تأجيل </a:t>
            </a:r>
            <a:r>
              <a:rPr lang="ar-BH" b="1" dirty="0">
                <a:solidFill>
                  <a:srgbClr val="C00000"/>
                </a:solidFill>
                <a:latin typeface="Sakkal Majalla" panose="02000000000000000000" pitchFamily="2" charset="-78"/>
                <a:cs typeface="Sakkal Majalla" panose="02000000000000000000" pitchFamily="2" charset="-78"/>
              </a:rPr>
              <a:t>موعد استحقاق العلاوة السنوية مدة لا تتجاوز ثلاثة أشهر:</a:t>
            </a:r>
            <a:r>
              <a:rPr lang="ar-BH" b="1" dirty="0">
                <a:solidFill>
                  <a:schemeClr val="tx1"/>
                </a:solidFill>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إ</a:t>
            </a:r>
            <a:r>
              <a:rPr lang="ar-BH" b="1" dirty="0" smtClean="0">
                <a:solidFill>
                  <a:schemeClr val="tx1"/>
                </a:solidFill>
                <a:latin typeface="Sakkal Majalla" panose="02000000000000000000" pitchFamily="2" charset="-78"/>
                <a:cs typeface="Sakkal Majalla" panose="02000000000000000000" pitchFamily="2" charset="-78"/>
              </a:rPr>
              <a:t>ذا </a:t>
            </a:r>
            <a:r>
              <a:rPr lang="ar-BH" b="1" dirty="0">
                <a:solidFill>
                  <a:schemeClr val="tx1"/>
                </a:solidFill>
                <a:latin typeface="Sakkal Majalla" panose="02000000000000000000" pitchFamily="2" charset="-78"/>
                <a:cs typeface="Sakkal Majalla" panose="02000000000000000000" pitchFamily="2" charset="-78"/>
              </a:rPr>
              <a:t>ارتكب العامل خطأ </a:t>
            </a:r>
            <a:r>
              <a:rPr lang="ar-BH" b="1" dirty="0" smtClean="0">
                <a:solidFill>
                  <a:schemeClr val="tx1"/>
                </a:solidFill>
                <a:latin typeface="Sakkal Majalla" panose="02000000000000000000" pitchFamily="2" charset="-78"/>
                <a:cs typeface="Sakkal Majalla" panose="02000000000000000000" pitchFamily="2" charset="-78"/>
              </a:rPr>
              <a:t>تأديبيًا </a:t>
            </a:r>
            <a:r>
              <a:rPr lang="ar-BH" b="1" dirty="0">
                <a:solidFill>
                  <a:schemeClr val="tx1"/>
                </a:solidFill>
                <a:latin typeface="Sakkal Majalla" panose="02000000000000000000" pitchFamily="2" charset="-78"/>
                <a:cs typeface="Sakkal Majalla" panose="02000000000000000000" pitchFamily="2" charset="-78"/>
              </a:rPr>
              <a:t>جاز لصاحب العمل </a:t>
            </a:r>
            <a:r>
              <a:rPr lang="ar-BH" b="1" dirty="0" smtClean="0">
                <a:solidFill>
                  <a:schemeClr val="tx1"/>
                </a:solidFill>
                <a:latin typeface="Sakkal Majalla" panose="02000000000000000000" pitchFamily="2" charset="-78"/>
                <a:cs typeface="Sakkal Majalla" panose="02000000000000000000" pitchFamily="2" charset="-78"/>
              </a:rPr>
              <a:t>أن </a:t>
            </a:r>
            <a:r>
              <a:rPr lang="ar-BH" b="1" dirty="0">
                <a:solidFill>
                  <a:schemeClr val="tx1"/>
                </a:solidFill>
                <a:latin typeface="Sakkal Majalla" panose="02000000000000000000" pitchFamily="2" charset="-78"/>
                <a:cs typeface="Sakkal Majalla" panose="02000000000000000000" pitchFamily="2" charset="-78"/>
              </a:rPr>
              <a:t>يوقع عقوبة تأجيل موعد استحقاق العلاوة السنوية عن </a:t>
            </a:r>
            <a:r>
              <a:rPr lang="ar-BH" b="1" dirty="0" smtClean="0">
                <a:solidFill>
                  <a:schemeClr val="tx1"/>
                </a:solidFill>
                <a:latin typeface="Sakkal Majalla" panose="02000000000000000000" pitchFamily="2" charset="-78"/>
                <a:cs typeface="Sakkal Majalla" panose="02000000000000000000" pitchFamily="2" charset="-78"/>
              </a:rPr>
              <a:t>موعدها، </a:t>
            </a:r>
            <a:r>
              <a:rPr lang="ar-BH" b="1" dirty="0">
                <a:solidFill>
                  <a:schemeClr val="tx1"/>
                </a:solidFill>
                <a:latin typeface="Sakkal Majalla" panose="02000000000000000000" pitchFamily="2" charset="-78"/>
                <a:cs typeface="Sakkal Majalla" panose="02000000000000000000" pitchFamily="2" charset="-78"/>
              </a:rPr>
              <a:t>بشرط </a:t>
            </a:r>
            <a:r>
              <a:rPr lang="ar-BH" b="1" dirty="0" smtClean="0">
                <a:latin typeface="Sakkal Majalla" panose="02000000000000000000" pitchFamily="2" charset="-78"/>
                <a:cs typeface="Sakkal Majalla" panose="02000000000000000000" pitchFamily="2" charset="-78"/>
              </a:rPr>
              <a:t>أ</a:t>
            </a:r>
            <a:r>
              <a:rPr lang="ar-BH" b="1" dirty="0" smtClean="0">
                <a:solidFill>
                  <a:schemeClr val="tx1"/>
                </a:solidFill>
                <a:latin typeface="Sakkal Majalla" panose="02000000000000000000" pitchFamily="2" charset="-78"/>
                <a:cs typeface="Sakkal Majalla" panose="02000000000000000000" pitchFamily="2" charset="-78"/>
              </a:rPr>
              <a:t>لا </a:t>
            </a:r>
            <a:r>
              <a:rPr lang="ar-BH" b="1" dirty="0">
                <a:solidFill>
                  <a:schemeClr val="tx1"/>
                </a:solidFill>
                <a:latin typeface="Sakkal Majalla" panose="02000000000000000000" pitchFamily="2" charset="-78"/>
                <a:cs typeface="Sakkal Majalla" panose="02000000000000000000" pitchFamily="2" charset="-78"/>
              </a:rPr>
              <a:t>تتجاوز ثلاثة </a:t>
            </a:r>
            <a:r>
              <a:rPr lang="ar-BH" b="1" dirty="0" smtClean="0">
                <a:solidFill>
                  <a:schemeClr val="tx1"/>
                </a:solidFill>
                <a:latin typeface="Sakkal Majalla" panose="02000000000000000000" pitchFamily="2" charset="-78"/>
                <a:cs typeface="Sakkal Majalla" panose="02000000000000000000" pitchFamily="2" charset="-78"/>
              </a:rPr>
              <a:t>أشهر</a:t>
            </a:r>
            <a:r>
              <a:rPr lang="ar-BH" b="1" dirty="0">
                <a:solidFill>
                  <a:schemeClr val="tx1"/>
                </a:solidFill>
                <a:latin typeface="Sakkal Majalla" panose="02000000000000000000" pitchFamily="2" charset="-78"/>
                <a:cs typeface="Sakkal Majalla" panose="02000000000000000000" pitchFamily="2" charset="-78"/>
              </a:rPr>
              <a:t>.</a:t>
            </a:r>
          </a:p>
          <a:p>
            <a:pPr marL="0" indent="0" algn="just" rtl="1">
              <a:lnSpc>
                <a:spcPct val="100000"/>
              </a:lnSpc>
              <a:buNone/>
            </a:pPr>
            <a:r>
              <a:rPr lang="ar-BH" b="1" dirty="0" smtClean="0">
                <a:solidFill>
                  <a:srgbClr val="C00000"/>
                </a:solidFill>
                <a:latin typeface="Sakkal Majalla" panose="02000000000000000000" pitchFamily="2" charset="-78"/>
                <a:cs typeface="Sakkal Majalla" panose="02000000000000000000" pitchFamily="2" charset="-78"/>
              </a:rPr>
              <a:t>4- الغرامة </a:t>
            </a:r>
            <a:r>
              <a:rPr lang="ar-BH" b="1" dirty="0">
                <a:solidFill>
                  <a:srgbClr val="C00000"/>
                </a:solidFill>
                <a:latin typeface="Sakkal Majalla" panose="02000000000000000000" pitchFamily="2" charset="-78"/>
                <a:cs typeface="Sakkal Majalla" panose="02000000000000000000" pitchFamily="2" charset="-78"/>
              </a:rPr>
              <a:t>(الخصم من </a:t>
            </a:r>
            <a:r>
              <a:rPr lang="ar-BH" b="1" dirty="0" smtClean="0">
                <a:solidFill>
                  <a:srgbClr val="C00000"/>
                </a:solidFill>
                <a:latin typeface="Sakkal Majalla" panose="02000000000000000000" pitchFamily="2" charset="-78"/>
                <a:cs typeface="Sakkal Majalla" panose="02000000000000000000" pitchFamily="2" charset="-78"/>
              </a:rPr>
              <a:t>الأجر): </a:t>
            </a:r>
            <a:r>
              <a:rPr lang="ar-BH" b="1" dirty="0" smtClean="0">
                <a:solidFill>
                  <a:schemeClr val="tx1"/>
                </a:solidFill>
                <a:latin typeface="Sakkal Majalla" panose="02000000000000000000" pitchFamily="2" charset="-78"/>
                <a:cs typeface="Sakkal Majalla" panose="02000000000000000000" pitchFamily="2" charset="-78"/>
              </a:rPr>
              <a:t>يقتطع </a:t>
            </a:r>
            <a:r>
              <a:rPr lang="ar-BH" b="1" dirty="0">
                <a:solidFill>
                  <a:schemeClr val="tx1"/>
                </a:solidFill>
                <a:latin typeface="Sakkal Majalla" panose="02000000000000000000" pitchFamily="2" charset="-78"/>
                <a:cs typeface="Sakkal Majalla" panose="02000000000000000000" pitchFamily="2" charset="-78"/>
              </a:rPr>
              <a:t>من </a:t>
            </a:r>
            <a:r>
              <a:rPr lang="ar-BH" b="1" dirty="0" smtClean="0">
                <a:solidFill>
                  <a:schemeClr val="tx1"/>
                </a:solidFill>
                <a:latin typeface="Sakkal Majalla" panose="02000000000000000000" pitchFamily="2" charset="-78"/>
                <a:cs typeface="Sakkal Majalla" panose="02000000000000000000" pitchFamily="2" charset="-78"/>
              </a:rPr>
              <a:t>أجر </a:t>
            </a:r>
            <a:r>
              <a:rPr lang="ar-BH" b="1" dirty="0">
                <a:solidFill>
                  <a:schemeClr val="tx1"/>
                </a:solidFill>
                <a:latin typeface="Sakkal Majalla" panose="02000000000000000000" pitchFamily="2" charset="-78"/>
                <a:cs typeface="Sakkal Majalla" panose="02000000000000000000" pitchFamily="2" charset="-78"/>
              </a:rPr>
              <a:t>العامل ما يعادل نسبة </a:t>
            </a:r>
            <a:r>
              <a:rPr lang="ar-BH" b="1" dirty="0" smtClean="0">
                <a:solidFill>
                  <a:schemeClr val="tx1"/>
                </a:solidFill>
                <a:latin typeface="Sakkal Majalla" panose="02000000000000000000" pitchFamily="2" charset="-78"/>
                <a:cs typeface="Sakkal Majalla" panose="02000000000000000000" pitchFamily="2" charset="-78"/>
              </a:rPr>
              <a:t>معينة كأجر نصف </a:t>
            </a:r>
            <a:r>
              <a:rPr lang="ar-BH" b="1" dirty="0">
                <a:solidFill>
                  <a:schemeClr val="tx1"/>
                </a:solidFill>
                <a:latin typeface="Sakkal Majalla" panose="02000000000000000000" pitchFamily="2" charset="-78"/>
                <a:cs typeface="Sakkal Majalla" panose="02000000000000000000" pitchFamily="2" charset="-78"/>
              </a:rPr>
              <a:t>يوم أو </a:t>
            </a:r>
            <a:r>
              <a:rPr lang="ar-BH" b="1" dirty="0" smtClean="0">
                <a:solidFill>
                  <a:schemeClr val="tx1"/>
                </a:solidFill>
                <a:latin typeface="Sakkal Majalla" panose="02000000000000000000" pitchFamily="2" charset="-78"/>
                <a:cs typeface="Sakkal Majalla" panose="02000000000000000000" pitchFamily="2" charset="-78"/>
              </a:rPr>
              <a:t>يوم، وحذر </a:t>
            </a:r>
            <a:r>
              <a:rPr lang="ar-BH" b="1" dirty="0">
                <a:solidFill>
                  <a:schemeClr val="tx1"/>
                </a:solidFill>
                <a:latin typeface="Sakkal Majalla" panose="02000000000000000000" pitchFamily="2" charset="-78"/>
                <a:cs typeface="Sakkal Majalla" panose="02000000000000000000" pitchFamily="2" charset="-78"/>
              </a:rPr>
              <a:t>المشرع الاقتطاع من </a:t>
            </a:r>
            <a:r>
              <a:rPr lang="ar-BH" b="1" dirty="0" smtClean="0">
                <a:solidFill>
                  <a:schemeClr val="tx1"/>
                </a:solidFill>
                <a:latin typeface="Sakkal Majalla" panose="02000000000000000000" pitchFamily="2" charset="-78"/>
                <a:cs typeface="Sakkal Majalla" panose="02000000000000000000" pitchFamily="2" charset="-78"/>
              </a:rPr>
              <a:t>الأجر </a:t>
            </a:r>
            <a:r>
              <a:rPr lang="ar-BH" b="1" dirty="0">
                <a:solidFill>
                  <a:schemeClr val="tx1"/>
                </a:solidFill>
                <a:latin typeface="Sakkal Majalla" panose="02000000000000000000" pitchFamily="2" charset="-78"/>
                <a:cs typeface="Sakkal Majalla" panose="02000000000000000000" pitchFamily="2" charset="-78"/>
              </a:rPr>
              <a:t>للمرة الواحدة بما يزيد عن خمسة أيام في المرة الواحدة كل </a:t>
            </a:r>
            <a:r>
              <a:rPr lang="ar-BH" b="1" dirty="0" smtClean="0">
                <a:solidFill>
                  <a:schemeClr val="tx1"/>
                </a:solidFill>
                <a:latin typeface="Sakkal Majalla" panose="02000000000000000000" pitchFamily="2" charset="-78"/>
                <a:cs typeface="Sakkal Majalla" panose="02000000000000000000" pitchFamily="2" charset="-78"/>
              </a:rPr>
              <a:t>شهر.</a:t>
            </a:r>
            <a:endParaRPr lang="ar-BH" b="1" dirty="0">
              <a:solidFill>
                <a:schemeClr val="tx1"/>
              </a:solidFill>
              <a:latin typeface="Sakkal Majalla" panose="02000000000000000000" pitchFamily="2" charset="-78"/>
              <a:cs typeface="Sakkal Majalla" panose="02000000000000000000" pitchFamily="2" charset="-78"/>
            </a:endParaRPr>
          </a:p>
          <a:p>
            <a:pPr marL="0" indent="0" algn="just" rtl="1">
              <a:lnSpc>
                <a:spcPct val="100000"/>
              </a:lnSpc>
              <a:buNone/>
            </a:pPr>
            <a:r>
              <a:rPr lang="ar-BH" b="1" dirty="0">
                <a:solidFill>
                  <a:srgbClr val="C00000"/>
                </a:solidFill>
                <a:latin typeface="Sakkal Majalla" panose="02000000000000000000" pitchFamily="2" charset="-78"/>
                <a:cs typeface="Sakkal Majalla" panose="02000000000000000000" pitchFamily="2" charset="-78"/>
              </a:rPr>
              <a:t>5- الوقف عن العمل مع الخصم من الراتب لمدة لا تجاوز شهراً في السنة ، ولا تزيد على خمسة أيام في </a:t>
            </a:r>
            <a:r>
              <a:rPr lang="ar-BH" b="1" dirty="0" smtClean="0">
                <a:solidFill>
                  <a:srgbClr val="C00000"/>
                </a:solidFill>
                <a:latin typeface="Sakkal Majalla" panose="02000000000000000000" pitchFamily="2" charset="-78"/>
                <a:cs typeface="Sakkal Majalla" panose="02000000000000000000" pitchFamily="2" charset="-78"/>
              </a:rPr>
              <a:t>المرة الواحدة: </a:t>
            </a:r>
            <a:r>
              <a:rPr lang="ar-BH" b="1" dirty="0" smtClean="0">
                <a:solidFill>
                  <a:schemeClr val="tx1"/>
                </a:solidFill>
                <a:latin typeface="Sakkal Majalla" panose="02000000000000000000" pitchFamily="2" charset="-78"/>
                <a:cs typeface="Sakkal Majalla" panose="02000000000000000000" pitchFamily="2" charset="-78"/>
              </a:rPr>
              <a:t>يقصد بالوقف التأديبي حرمان </a:t>
            </a:r>
            <a:r>
              <a:rPr lang="ar-BH" b="1" dirty="0" smtClean="0">
                <a:latin typeface="Sakkal Majalla" panose="02000000000000000000" pitchFamily="2" charset="-78"/>
                <a:cs typeface="Sakkal Majalla" panose="02000000000000000000" pitchFamily="2" charset="-78"/>
              </a:rPr>
              <a:t>العامل من ممارسة عمله لمدة معينة مع حرمانه من أجر تلك المدة.</a:t>
            </a:r>
            <a:endParaRPr lang="ar-BH" b="1" dirty="0">
              <a:solidFill>
                <a:srgbClr val="C00000"/>
              </a:solidFill>
              <a:latin typeface="Sakkal Majalla" panose="02000000000000000000" pitchFamily="2" charset="-78"/>
              <a:cs typeface="Sakkal Majalla" panose="02000000000000000000" pitchFamily="2" charset="-78"/>
            </a:endParaRPr>
          </a:p>
          <a:p>
            <a:pPr algn="just" rtl="1">
              <a:lnSpc>
                <a:spcPct val="100000"/>
              </a:lnSpc>
              <a:buFont typeface="Wingdings" panose="05000000000000000000" pitchFamily="2" charset="2"/>
              <a:buChar char="Ø"/>
            </a:pPr>
            <a:endParaRPr lang="ar-BH" sz="2400" b="1" dirty="0">
              <a:solidFill>
                <a:schemeClr val="tx1"/>
              </a:solidFill>
            </a:endParaRPr>
          </a:p>
          <a:p>
            <a:pPr algn="just" rtl="1">
              <a:lnSpc>
                <a:spcPct val="100000"/>
              </a:lnSpc>
              <a:buFont typeface="Wingdings" panose="05000000000000000000" pitchFamily="2" charset="2"/>
              <a:buChar char="Ø"/>
            </a:pPr>
            <a:endParaRPr lang="ar-BH" sz="2400" b="1" dirty="0">
              <a:solidFill>
                <a:schemeClr val="tx1"/>
              </a:solidFill>
            </a:endParaRPr>
          </a:p>
          <a:p>
            <a:pPr marL="0" indent="0" algn="just" rtl="1">
              <a:lnSpc>
                <a:spcPct val="100000"/>
              </a:lnSpc>
              <a:buNone/>
            </a:pPr>
            <a:r>
              <a:rPr lang="ar-BH" sz="2400" b="1" dirty="0">
                <a:solidFill>
                  <a:schemeClr val="tx1"/>
                </a:solidFill>
              </a:rPr>
              <a:t>  </a:t>
            </a:r>
            <a:endParaRPr lang="ar-BH" sz="2400" b="1" dirty="0">
              <a:solidFill>
                <a:srgbClr val="C00000"/>
              </a:solidFill>
            </a:endParaRPr>
          </a:p>
          <a:p>
            <a:pPr marL="0" indent="0" algn="just" rtl="1">
              <a:lnSpc>
                <a:spcPct val="100000"/>
              </a:lnSpc>
              <a:buNone/>
            </a:pPr>
            <a:endParaRPr lang="en-US" sz="24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5" name="TextBox 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6" name="Rectangle 5"/>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21113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702098-7E46-432F-955D-5DD77F2E51C9}"/>
              </a:ext>
            </a:extLst>
          </p:cNvPr>
          <p:cNvSpPr>
            <a:spLocks noGrp="1"/>
          </p:cNvSpPr>
          <p:nvPr>
            <p:ph idx="1"/>
          </p:nvPr>
        </p:nvSpPr>
        <p:spPr>
          <a:xfrm>
            <a:off x="905218" y="3213588"/>
            <a:ext cx="10518345" cy="3176632"/>
          </a:xfrm>
          <a:noFill/>
        </p:spPr>
        <p:txBody>
          <a:bodyPr>
            <a:normAutofit lnSpcReduction="10000"/>
          </a:bodyPr>
          <a:lstStyle/>
          <a:p>
            <a:pPr marL="0" indent="0" algn="just">
              <a:lnSpc>
                <a:spcPct val="200000"/>
              </a:lnSpc>
              <a:buNone/>
            </a:pPr>
            <a:r>
              <a:rPr lang="ar-BH" sz="2500" b="1" dirty="0">
                <a:solidFill>
                  <a:srgbClr val="C00000"/>
                </a:solidFill>
                <a:latin typeface="Sakkal Majalla" panose="02000000000000000000" pitchFamily="2" charset="-78"/>
                <a:cs typeface="Sakkal Majalla" panose="02000000000000000000" pitchFamily="2" charset="-78"/>
              </a:rPr>
              <a:t>6</a:t>
            </a:r>
            <a:r>
              <a:rPr lang="ar-BH" sz="2400" b="1" dirty="0" smtClean="0">
                <a:solidFill>
                  <a:srgbClr val="C00000"/>
                </a:solidFill>
                <a:latin typeface="Sakkal Majalla" panose="02000000000000000000" pitchFamily="2" charset="-78"/>
                <a:cs typeface="Sakkal Majalla" panose="02000000000000000000" pitchFamily="2" charset="-78"/>
              </a:rPr>
              <a:t>- تأجيل </a:t>
            </a:r>
            <a:r>
              <a:rPr lang="ar-BH" sz="2400" b="1" dirty="0">
                <a:solidFill>
                  <a:srgbClr val="C00000"/>
                </a:solidFill>
                <a:latin typeface="Sakkal Majalla" panose="02000000000000000000" pitchFamily="2" charset="-78"/>
                <a:cs typeface="Sakkal Majalla" panose="02000000000000000000" pitchFamily="2" charset="-78"/>
              </a:rPr>
              <a:t>الترقية عند استحقاقها لمدة تزيد على سنة: </a:t>
            </a:r>
            <a:r>
              <a:rPr lang="ar-BH" sz="2400" b="1" dirty="0">
                <a:latin typeface="Sakkal Majalla" panose="02000000000000000000" pitchFamily="2" charset="-78"/>
                <a:cs typeface="Sakkal Majalla" panose="02000000000000000000" pitchFamily="2" charset="-78"/>
              </a:rPr>
              <a:t>قيد المشرع مدة الترقية كجزاء بما لا يزيد عن </a:t>
            </a:r>
            <a:r>
              <a:rPr lang="ar-BH" sz="2400" b="1" dirty="0" smtClean="0">
                <a:latin typeface="Sakkal Majalla" panose="02000000000000000000" pitchFamily="2" charset="-78"/>
                <a:cs typeface="Sakkal Majalla" panose="02000000000000000000" pitchFamily="2" charset="-78"/>
              </a:rPr>
              <a:t>سنه، </a:t>
            </a:r>
            <a:r>
              <a:rPr lang="ar-BH" sz="2400" b="1" dirty="0">
                <a:latin typeface="Sakkal Majalla" panose="02000000000000000000" pitchFamily="2" charset="-78"/>
                <a:cs typeface="Sakkal Majalla" panose="02000000000000000000" pitchFamily="2" charset="-78"/>
              </a:rPr>
              <a:t>فلا يجوز  تأخير الترقية أكثر من ذلك.</a:t>
            </a:r>
          </a:p>
          <a:p>
            <a:pPr marL="0" indent="0" rtl="1">
              <a:lnSpc>
                <a:spcPct val="200000"/>
              </a:lnSpc>
              <a:buNone/>
            </a:pPr>
            <a:r>
              <a:rPr lang="ar-BH" sz="2400" b="1" dirty="0" smtClean="0">
                <a:solidFill>
                  <a:srgbClr val="C00000"/>
                </a:solidFill>
                <a:latin typeface="Sakkal Majalla" panose="02000000000000000000" pitchFamily="2" charset="-78"/>
                <a:cs typeface="Sakkal Majalla" panose="02000000000000000000" pitchFamily="2" charset="-78"/>
              </a:rPr>
              <a:t>7- </a:t>
            </a:r>
            <a:r>
              <a:rPr lang="ar-BH" sz="2400" b="1" dirty="0">
                <a:solidFill>
                  <a:srgbClr val="C00000"/>
                </a:solidFill>
                <a:latin typeface="Sakkal Majalla" panose="02000000000000000000" pitchFamily="2" charset="-78"/>
                <a:cs typeface="Sakkal Majalla" panose="02000000000000000000" pitchFamily="2" charset="-78"/>
              </a:rPr>
              <a:t>الفصل من الخدمة: </a:t>
            </a:r>
            <a:r>
              <a:rPr lang="ar-BH" sz="2500" b="1" dirty="0">
                <a:solidFill>
                  <a:schemeClr val="tx1"/>
                </a:solidFill>
                <a:latin typeface="Sakkal Majalla" panose="02000000000000000000" pitchFamily="2" charset="-78"/>
                <a:cs typeface="Sakkal Majalla" panose="02000000000000000000" pitchFamily="2" charset="-78"/>
              </a:rPr>
              <a:t>يعتبر الفصل من الخدمة اقصى العقوبات التأديبية التي توقع على </a:t>
            </a:r>
            <a:r>
              <a:rPr lang="ar-BH" sz="2500" b="1" dirty="0" smtClean="0">
                <a:solidFill>
                  <a:schemeClr val="tx1"/>
                </a:solidFill>
                <a:latin typeface="Sakkal Majalla" panose="02000000000000000000" pitchFamily="2" charset="-78"/>
                <a:cs typeface="Sakkal Majalla" panose="02000000000000000000" pitchFamily="2" charset="-78"/>
              </a:rPr>
              <a:t>العامل، </a:t>
            </a:r>
            <a:r>
              <a:rPr lang="ar-BH" sz="2500" b="1" dirty="0">
                <a:solidFill>
                  <a:schemeClr val="tx1"/>
                </a:solidFill>
                <a:latin typeface="Sakkal Majalla" panose="02000000000000000000" pitchFamily="2" charset="-78"/>
                <a:cs typeface="Sakkal Majalla" panose="02000000000000000000" pitchFamily="2" charset="-78"/>
              </a:rPr>
              <a:t>لهذا اهتم المشرع بتنظيم حالاته ، اشترط توقيعه في حالة ارتكاب العامل خطأ جسيماً.</a:t>
            </a:r>
          </a:p>
          <a:p>
            <a:pPr algn="just" rtl="1"/>
            <a:endParaRPr lang="en-US" sz="2500" dirty="0"/>
          </a:p>
        </p:txBody>
      </p:sp>
      <p:sp>
        <p:nvSpPr>
          <p:cNvPr id="5" name="Rectangle: Rounded Corners 4">
            <a:extLst>
              <a:ext uri="{FF2B5EF4-FFF2-40B4-BE49-F238E27FC236}">
                <a16:creationId xmlns="" xmlns:a16="http://schemas.microsoft.com/office/drawing/2014/main" id="{024E5DF9-4D26-48B7-8324-54E0960CB0D0}"/>
              </a:ext>
            </a:extLst>
          </p:cNvPr>
          <p:cNvSpPr/>
          <p:nvPr/>
        </p:nvSpPr>
        <p:spPr>
          <a:xfrm>
            <a:off x="905218" y="914400"/>
            <a:ext cx="9346365" cy="219416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91440" lvl="0" indent="-91440" algn="just" defTabSz="914400" rtl="1">
              <a:spcBef>
                <a:spcPts val="1200"/>
              </a:spcBef>
              <a:spcAft>
                <a:spcPts val="200"/>
              </a:spcAft>
              <a:buClr>
                <a:srgbClr val="9DBFBE"/>
              </a:buClr>
              <a:buSzPct val="100000"/>
              <a:buFont typeface="Calibri" panose="020F0502020204030204" pitchFamily="34" charset="0"/>
              <a:buChar char=" "/>
            </a:pPr>
            <a:r>
              <a:rPr lang="ar-BH" sz="2800" b="1" u="sng" spc="-50" dirty="0" smtClean="0">
                <a:solidFill>
                  <a:schemeClr val="accent5">
                    <a:lumMod val="75000"/>
                  </a:schemeClr>
                </a:solidFill>
                <a:latin typeface="Sakkal Majalla" panose="02000000000000000000" pitchFamily="2" charset="-78"/>
                <a:cs typeface="Sakkal Majalla" panose="02000000000000000000" pitchFamily="2" charset="-78"/>
              </a:rPr>
              <a:t>** الوقف </a:t>
            </a:r>
            <a:r>
              <a:rPr lang="ar-BH" sz="2800" b="1" u="sng" spc="-50" dirty="0">
                <a:solidFill>
                  <a:schemeClr val="accent5">
                    <a:lumMod val="75000"/>
                  </a:schemeClr>
                </a:solidFill>
                <a:latin typeface="Sakkal Majalla" panose="02000000000000000000" pitchFamily="2" charset="-78"/>
                <a:cs typeface="Sakkal Majalla" panose="02000000000000000000" pitchFamily="2" charset="-78"/>
              </a:rPr>
              <a:t>الاحتياطي لمصلحة العمل أو </a:t>
            </a:r>
            <a:r>
              <a:rPr lang="ar-BH" sz="2800" b="1" u="sng" spc="-50" dirty="0" smtClean="0">
                <a:solidFill>
                  <a:schemeClr val="accent5">
                    <a:lumMod val="75000"/>
                  </a:schemeClr>
                </a:solidFill>
                <a:latin typeface="Sakkal Majalla" panose="02000000000000000000" pitchFamily="2" charset="-78"/>
                <a:cs typeface="Sakkal Majalla" panose="02000000000000000000" pitchFamily="2" charset="-78"/>
              </a:rPr>
              <a:t>التحقيق:</a:t>
            </a:r>
            <a:endParaRPr lang="ar-BH" sz="2800" b="1" u="sng" dirty="0">
              <a:solidFill>
                <a:schemeClr val="accent5">
                  <a:lumMod val="75000"/>
                </a:schemeClr>
              </a:solidFill>
              <a:latin typeface="Sakkal Majalla" panose="02000000000000000000" pitchFamily="2" charset="-78"/>
              <a:cs typeface="Sakkal Majalla" panose="02000000000000000000" pitchFamily="2" charset="-78"/>
            </a:endParaRPr>
          </a:p>
          <a:p>
            <a:pPr marL="91440" lvl="0" indent="-91440" algn="just" defTabSz="914400" rtl="1">
              <a:lnSpc>
                <a:spcPct val="150000"/>
              </a:lnSpc>
              <a:spcBef>
                <a:spcPts val="1200"/>
              </a:spcBef>
              <a:spcAft>
                <a:spcPts val="200"/>
              </a:spcAft>
              <a:buClr>
                <a:srgbClr val="9DBFBE"/>
              </a:buClr>
              <a:buSzPct val="100000"/>
              <a:buFont typeface="Calibri" panose="020F0502020204030204" pitchFamily="34" charset="0"/>
              <a:buChar char=" "/>
            </a:pP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يجوز لصاحب العمل </a:t>
            </a:r>
            <a:r>
              <a:rPr lang="ar-BH" sz="2400" b="1" dirty="0" smtClean="0">
                <a:solidFill>
                  <a:prstClr val="black">
                    <a:lumMod val="75000"/>
                    <a:lumOff val="25000"/>
                  </a:prstClr>
                </a:solidFill>
                <a:latin typeface="Sakkal Majalla" panose="02000000000000000000" pitchFamily="2" charset="-78"/>
                <a:cs typeface="Sakkal Majalla" panose="02000000000000000000" pitchFamily="2" charset="-78"/>
              </a:rPr>
              <a:t>إذا </a:t>
            </a: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نسب </a:t>
            </a:r>
            <a:r>
              <a:rPr lang="ar-BH" sz="2400" b="1" dirty="0" smtClean="0">
                <a:solidFill>
                  <a:prstClr val="black">
                    <a:lumMod val="75000"/>
                    <a:lumOff val="25000"/>
                  </a:prstClr>
                </a:solidFill>
                <a:latin typeface="Sakkal Majalla" panose="02000000000000000000" pitchFamily="2" charset="-78"/>
                <a:cs typeface="Sakkal Majalla" panose="02000000000000000000" pitchFamily="2" charset="-78"/>
              </a:rPr>
              <a:t>إلى </a:t>
            </a: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العامل ارتكاب </a:t>
            </a:r>
            <a:r>
              <a:rPr lang="ar-BH" sz="2400" b="1" dirty="0" smtClean="0">
                <a:solidFill>
                  <a:prstClr val="black">
                    <a:lumMod val="75000"/>
                    <a:lumOff val="25000"/>
                  </a:prstClr>
                </a:solidFill>
                <a:latin typeface="Sakkal Majalla" panose="02000000000000000000" pitchFamily="2" charset="-78"/>
                <a:cs typeface="Sakkal Majalla" panose="02000000000000000000" pitchFamily="2" charset="-78"/>
              </a:rPr>
              <a:t>أية  مخالفة أن </a:t>
            </a: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يوقف العامل </a:t>
            </a:r>
            <a:r>
              <a:rPr lang="ar-BH" sz="2400" b="1" dirty="0" smtClean="0">
                <a:solidFill>
                  <a:prstClr val="black">
                    <a:lumMod val="75000"/>
                    <a:lumOff val="25000"/>
                  </a:prstClr>
                </a:solidFill>
                <a:latin typeface="Sakkal Majalla" panose="02000000000000000000" pitchFamily="2" charset="-78"/>
                <a:cs typeface="Sakkal Majalla" panose="02000000000000000000" pitchFamily="2" charset="-78"/>
              </a:rPr>
              <a:t>احتياطيًا </a:t>
            </a: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عن </a:t>
            </a:r>
            <a:r>
              <a:rPr lang="ar-BH" sz="2400" b="1" dirty="0" smtClean="0">
                <a:solidFill>
                  <a:prstClr val="black">
                    <a:lumMod val="75000"/>
                    <a:lumOff val="25000"/>
                  </a:prstClr>
                </a:solidFill>
                <a:latin typeface="Sakkal Majalla" panose="02000000000000000000" pitchFamily="2" charset="-78"/>
                <a:cs typeface="Sakkal Majalla" panose="02000000000000000000" pitchFamily="2" charset="-78"/>
              </a:rPr>
              <a:t>عمله مؤقتًا، </a:t>
            </a: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لمدة لا تزيد عن ستين </a:t>
            </a:r>
            <a:r>
              <a:rPr lang="ar-BH" sz="2400" b="1" dirty="0" smtClean="0">
                <a:solidFill>
                  <a:prstClr val="black">
                    <a:lumMod val="75000"/>
                    <a:lumOff val="25000"/>
                  </a:prstClr>
                </a:solidFill>
                <a:latin typeface="Sakkal Majalla" panose="02000000000000000000" pitchFamily="2" charset="-78"/>
                <a:cs typeface="Sakkal Majalla" panose="02000000000000000000" pitchFamily="2" charset="-78"/>
              </a:rPr>
              <a:t>يومًا، إذا </a:t>
            </a: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اقتضت </a:t>
            </a:r>
            <a:r>
              <a:rPr lang="ar-BH" sz="2400" b="1" dirty="0" smtClean="0">
                <a:solidFill>
                  <a:prstClr val="black">
                    <a:lumMod val="75000"/>
                    <a:lumOff val="25000"/>
                  </a:prstClr>
                </a:solidFill>
                <a:latin typeface="Sakkal Majalla" panose="02000000000000000000" pitchFamily="2" charset="-78"/>
                <a:cs typeface="Sakkal Majalla" panose="02000000000000000000" pitchFamily="2" charset="-78"/>
              </a:rPr>
              <a:t>ذلك مصلحة </a:t>
            </a:r>
            <a:r>
              <a:rPr lang="ar-BH" sz="2400" b="1" dirty="0">
                <a:solidFill>
                  <a:prstClr val="black">
                    <a:lumMod val="75000"/>
                    <a:lumOff val="25000"/>
                  </a:prstClr>
                </a:solidFill>
                <a:latin typeface="Sakkal Majalla" panose="02000000000000000000" pitchFamily="2" charset="-78"/>
                <a:cs typeface="Sakkal Majalla" panose="02000000000000000000" pitchFamily="2" charset="-78"/>
              </a:rPr>
              <a:t>العمل أو مصلحة التحقيق مع صرف أجره.</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7" name="Rectangle 6"/>
          <p:cNvSpPr>
            <a:spLocks/>
          </p:cNvSpPr>
          <p:nvPr/>
        </p:nvSpPr>
        <p:spPr>
          <a:xfrm>
            <a:off x="7937359" y="65097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7769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1149</TotalTime>
  <Words>1389</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Sakkal Majalla</vt:lpstr>
      <vt:lpstr>Times New Roman</vt:lpstr>
      <vt:lpstr>Wingdings</vt:lpstr>
      <vt:lpstr>قالب الدروس</vt:lpstr>
      <vt:lpstr>PowerPoint Presentation</vt:lpstr>
      <vt:lpstr>PowerPoint Presentation</vt:lpstr>
      <vt:lpstr> لوائح ونظم العمل بالمنشأة</vt:lpstr>
      <vt:lpstr>لائحة الجزاءات: يقصد بها الوثيقة التي يصدرها صاحب العمل مبينا فيها نوعية المخالفات والجزاءات التأديبية التي يوقع عليها العمال المرتكبين لهذه المخالفات، وقد اصدر وزير العمل القرار رقم (28) لسنه 2013 وهو نموذج استرشادي لكي يحتذى بها أصحاب العمل في وضع لوائحهم الداخلية.</vt:lpstr>
      <vt:lpstr>ثانيا :السلطة الإدارية (الإدارة والتوجيه والاشراف)</vt:lpstr>
      <vt:lpstr> ثالثا: السلطة التأديبية (توقيع الجزاءات التأديبية)</vt:lpstr>
      <vt:lpstr> أنواع الجزاءات التأديبية </vt:lpstr>
      <vt:lpstr>PowerPoint Presentation</vt:lpstr>
      <vt:lpstr>PowerPoint Presentation</vt:lpstr>
      <vt:lpstr>PowerPoint Presentation</vt:lpstr>
      <vt:lpstr>PowerPoint Presentation</vt:lpstr>
      <vt:lpstr>PowerPoint Presentation</vt:lpstr>
      <vt:lpstr>التقويم   </vt:lpstr>
      <vt:lpstr>إجابة السؤال الأول</vt:lpstr>
      <vt:lpstr>PowerPoint Presentation</vt:lpstr>
      <vt:lpstr> إجابة السؤال الثاني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Ebrahim Mohammed Abu Edress</cp:lastModifiedBy>
  <cp:revision>141</cp:revision>
  <dcterms:created xsi:type="dcterms:W3CDTF">2020-03-09T08:29:54Z</dcterms:created>
  <dcterms:modified xsi:type="dcterms:W3CDTF">2021-01-25T05:14:34Z</dcterms:modified>
</cp:coreProperties>
</file>