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07" r:id="rId2"/>
    <p:sldId id="258" r:id="rId3"/>
    <p:sldId id="409" r:id="rId4"/>
    <p:sldId id="290" r:id="rId5"/>
    <p:sldId id="406" r:id="rId6"/>
    <p:sldId id="377" r:id="rId7"/>
    <p:sldId id="378" r:id="rId8"/>
    <p:sldId id="379" r:id="rId9"/>
    <p:sldId id="380" r:id="rId10"/>
    <p:sldId id="273" r:id="rId11"/>
    <p:sldId id="381" r:id="rId12"/>
    <p:sldId id="382" r:id="rId13"/>
    <p:sldId id="268" r:id="rId14"/>
    <p:sldId id="386" r:id="rId15"/>
    <p:sldId id="264" r:id="rId16"/>
    <p:sldId id="391" r:id="rId17"/>
    <p:sldId id="389" r:id="rId18"/>
    <p:sldId id="374" r:id="rId19"/>
    <p:sldId id="280" r:id="rId20"/>
    <p:sldId id="363" r:id="rId21"/>
    <p:sldId id="387" r:id="rId22"/>
    <p:sldId id="388" r:id="rId23"/>
    <p:sldId id="367" r:id="rId24"/>
    <p:sldId id="392" r:id="rId25"/>
    <p:sldId id="393" r:id="rId26"/>
    <p:sldId id="403" r:id="rId27"/>
    <p:sldId id="402" r:id="rId28"/>
    <p:sldId id="401" r:id="rId29"/>
    <p:sldId id="405" r:id="rId30"/>
    <p:sldId id="400" r:id="rId31"/>
    <p:sldId id="399" r:id="rId32"/>
    <p:sldId id="398" r:id="rId33"/>
    <p:sldId id="375" r:id="rId34"/>
    <p:sldId id="397" r:id="rId35"/>
    <p:sldId id="394" r:id="rId36"/>
    <p:sldId id="376" r:id="rId37"/>
    <p:sldId id="40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7"/>
    <a:srgbClr val="009900"/>
    <a:srgbClr val="0000FF"/>
    <a:srgbClr val="FFFFD1"/>
    <a:srgbClr val="0000CC"/>
    <a:srgbClr val="FFC1C1"/>
    <a:srgbClr val="FFFF00"/>
    <a:srgbClr val="00FF00"/>
    <a:srgbClr val="D9FFD9"/>
    <a:srgbClr val="D9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869" autoAdjust="0"/>
  </p:normalViewPr>
  <p:slideViewPr>
    <p:cSldViewPr snapToGrid="0">
      <p:cViewPr varScale="1">
        <p:scale>
          <a:sx n="63" d="100"/>
          <a:sy n="63" d="100"/>
        </p:scale>
        <p:origin x="9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27D27-DA0B-43E5-A19B-9F488959CFF3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73DF5D7-D17F-4FF2-8E4E-FB1B7A6B5A6E}">
      <dgm:prSet phldrT="[Text]" custT="1"/>
      <dgm:spPr/>
      <dgm:t>
        <a:bodyPr/>
        <a:lstStyle/>
        <a:p>
          <a:r>
            <a:rPr lang="ar-BH" sz="2800" b="1" dirty="0" smtClean="0"/>
            <a:t>الوثائق</a:t>
          </a:r>
          <a:endParaRPr lang="en-GB" sz="2800" b="1" dirty="0"/>
        </a:p>
      </dgm:t>
    </dgm:pt>
    <dgm:pt modelId="{AFE637F1-4C91-40F4-8B78-965AD47D52F4}" type="parTrans" cxnId="{8FCC7142-78B7-4E2A-9F79-66EDE0F97B99}">
      <dgm:prSet/>
      <dgm:spPr/>
      <dgm:t>
        <a:bodyPr/>
        <a:lstStyle/>
        <a:p>
          <a:endParaRPr lang="en-GB" sz="2800" b="1"/>
        </a:p>
      </dgm:t>
    </dgm:pt>
    <dgm:pt modelId="{97D38549-55E2-48F3-A56B-F61698AE3E6A}" type="sibTrans" cxnId="{8FCC7142-78B7-4E2A-9F79-66EDE0F97B99}">
      <dgm:prSet/>
      <dgm:spPr/>
      <dgm:t>
        <a:bodyPr/>
        <a:lstStyle/>
        <a:p>
          <a:endParaRPr lang="en-GB" sz="2800" b="1"/>
        </a:p>
      </dgm:t>
    </dgm:pt>
    <dgm:pt modelId="{079E32C3-0749-4E0B-BD65-C5E33B0D4A11}">
      <dgm:prSet phldrT="[Text]" custT="1"/>
      <dgm:spPr>
        <a:solidFill>
          <a:srgbClr val="FFFFF7">
            <a:alpha val="89804"/>
          </a:srgbClr>
        </a:solidFill>
      </dgm:spPr>
      <dgm:t>
        <a:bodyPr/>
        <a:lstStyle/>
        <a:p>
          <a:pPr rtl="1"/>
          <a:r>
            <a:rPr lang="ar-BH" sz="3200" b="1" dirty="0" smtClean="0"/>
            <a:t>هي المستندات الأصلية من فواتير وشيكات وإيصالات.</a:t>
          </a:r>
          <a:endParaRPr lang="en-GB" sz="3200" b="1" dirty="0"/>
        </a:p>
      </dgm:t>
    </dgm:pt>
    <dgm:pt modelId="{0EC991BC-B357-4C24-A26E-34BB520C98C6}" type="parTrans" cxnId="{D5DEE5BB-5E03-4D8E-B100-6FC872061DDA}">
      <dgm:prSet/>
      <dgm:spPr/>
      <dgm:t>
        <a:bodyPr/>
        <a:lstStyle/>
        <a:p>
          <a:endParaRPr lang="en-GB" sz="2800" b="1"/>
        </a:p>
      </dgm:t>
    </dgm:pt>
    <dgm:pt modelId="{68441579-0F0A-4022-9E9E-5D213C1CA0BA}" type="sibTrans" cxnId="{D5DEE5BB-5E03-4D8E-B100-6FC872061DDA}">
      <dgm:prSet/>
      <dgm:spPr/>
      <dgm:t>
        <a:bodyPr/>
        <a:lstStyle/>
        <a:p>
          <a:endParaRPr lang="en-GB" sz="2800" b="1"/>
        </a:p>
      </dgm:t>
    </dgm:pt>
    <dgm:pt modelId="{EF1C7063-3986-4A12-B2DE-731F94DA9E49}">
      <dgm:prSet phldrT="[Text]" custT="1"/>
      <dgm:spPr/>
      <dgm:t>
        <a:bodyPr/>
        <a:lstStyle/>
        <a:p>
          <a:r>
            <a:rPr lang="ar-BH" sz="2800" b="1" dirty="0" smtClean="0"/>
            <a:t>السجلات</a:t>
          </a:r>
          <a:endParaRPr lang="en-GB" sz="2800" b="1" dirty="0"/>
        </a:p>
      </dgm:t>
    </dgm:pt>
    <dgm:pt modelId="{3FBB9D83-7E23-4388-9075-7018E1536516}" type="parTrans" cxnId="{6A183758-2663-4860-9123-FB32EAF62889}">
      <dgm:prSet/>
      <dgm:spPr/>
      <dgm:t>
        <a:bodyPr/>
        <a:lstStyle/>
        <a:p>
          <a:endParaRPr lang="en-GB" sz="2800" b="1"/>
        </a:p>
      </dgm:t>
    </dgm:pt>
    <dgm:pt modelId="{5CAD85F5-1C6D-4D56-9CE2-710D80A28D00}" type="sibTrans" cxnId="{6A183758-2663-4860-9123-FB32EAF62889}">
      <dgm:prSet/>
      <dgm:spPr/>
      <dgm:t>
        <a:bodyPr/>
        <a:lstStyle/>
        <a:p>
          <a:endParaRPr lang="en-GB" sz="2800" b="1"/>
        </a:p>
      </dgm:t>
    </dgm:pt>
    <dgm:pt modelId="{C2F05BB1-9407-4377-8440-D68A975B0391}">
      <dgm:prSet phldrT="[Text]" custT="1"/>
      <dgm:spPr>
        <a:solidFill>
          <a:srgbClr val="FFFFF7">
            <a:alpha val="89804"/>
          </a:srgbClr>
        </a:solidFill>
      </dgm:spPr>
      <dgm:t>
        <a:bodyPr/>
        <a:lstStyle/>
        <a:p>
          <a:pPr rtl="1"/>
          <a:r>
            <a:rPr lang="ar-BH" sz="3200" b="1" dirty="0" smtClean="0"/>
            <a:t>تمكن من معرفة حركة العمل في المشروع و معرفة الأموال التي يتم صرفها أو استلامها.</a:t>
          </a:r>
          <a:endParaRPr lang="en-GB" sz="3200" b="1" dirty="0"/>
        </a:p>
      </dgm:t>
    </dgm:pt>
    <dgm:pt modelId="{9DDC5B95-CF4C-41DB-8B11-78431927865C}" type="parTrans" cxnId="{53D39484-C082-4381-9DB4-033527BC19CC}">
      <dgm:prSet/>
      <dgm:spPr/>
      <dgm:t>
        <a:bodyPr/>
        <a:lstStyle/>
        <a:p>
          <a:endParaRPr lang="en-GB" sz="2800" b="1"/>
        </a:p>
      </dgm:t>
    </dgm:pt>
    <dgm:pt modelId="{280B0058-10F1-4137-B7FF-97065E0D6398}" type="sibTrans" cxnId="{53D39484-C082-4381-9DB4-033527BC19CC}">
      <dgm:prSet/>
      <dgm:spPr/>
      <dgm:t>
        <a:bodyPr/>
        <a:lstStyle/>
        <a:p>
          <a:endParaRPr lang="en-GB" sz="2800" b="1"/>
        </a:p>
      </dgm:t>
    </dgm:pt>
    <dgm:pt modelId="{01F53D58-2AC8-4C36-A1DE-CF8F5E66B785}">
      <dgm:prSet phldrT="[Text]" custT="1"/>
      <dgm:spPr/>
      <dgm:t>
        <a:bodyPr/>
        <a:lstStyle/>
        <a:p>
          <a:r>
            <a:rPr lang="ar-BH" sz="2800" b="1" dirty="0" smtClean="0"/>
            <a:t>التقارير</a:t>
          </a:r>
          <a:endParaRPr lang="en-GB" sz="2800" b="1" dirty="0"/>
        </a:p>
      </dgm:t>
    </dgm:pt>
    <dgm:pt modelId="{763D81C2-C9A8-4ACD-9919-DA9197029B6D}" type="parTrans" cxnId="{F5904E67-172B-4D60-B741-731CE3975C0C}">
      <dgm:prSet/>
      <dgm:spPr/>
      <dgm:t>
        <a:bodyPr/>
        <a:lstStyle/>
        <a:p>
          <a:endParaRPr lang="en-GB" sz="2800" b="1"/>
        </a:p>
      </dgm:t>
    </dgm:pt>
    <dgm:pt modelId="{0489F1E5-DB20-4AD2-9D09-74FDB362FC07}" type="sibTrans" cxnId="{F5904E67-172B-4D60-B741-731CE3975C0C}">
      <dgm:prSet/>
      <dgm:spPr/>
      <dgm:t>
        <a:bodyPr/>
        <a:lstStyle/>
        <a:p>
          <a:endParaRPr lang="en-GB" sz="2800" b="1"/>
        </a:p>
      </dgm:t>
    </dgm:pt>
    <dgm:pt modelId="{1CBB281B-7ADC-4708-90A5-BCBF8ED99DE8}">
      <dgm:prSet phldrT="[Text]" custT="1"/>
      <dgm:spPr>
        <a:solidFill>
          <a:srgbClr val="FFFFF7">
            <a:alpha val="89804"/>
          </a:srgbClr>
        </a:solidFill>
      </dgm:spPr>
      <dgm:t>
        <a:bodyPr/>
        <a:lstStyle/>
        <a:p>
          <a:pPr rtl="1"/>
          <a:r>
            <a:rPr lang="ar-BH" sz="3200" b="1" dirty="0" smtClean="0"/>
            <a:t>هي النتيجة المستخرجة من السجلات المالية والتي تحدد نتيجة العمليات التي تمت من ربح أو خسارة.</a:t>
          </a:r>
          <a:endParaRPr lang="en-GB" sz="3200" b="1" dirty="0"/>
        </a:p>
      </dgm:t>
    </dgm:pt>
    <dgm:pt modelId="{18F42F8F-4599-482B-807F-A33BD53E6935}" type="parTrans" cxnId="{4B59FC8A-AE76-45C8-ABFA-B5F8C0FB055A}">
      <dgm:prSet/>
      <dgm:spPr/>
      <dgm:t>
        <a:bodyPr/>
        <a:lstStyle/>
        <a:p>
          <a:endParaRPr lang="en-GB" sz="2800" b="1"/>
        </a:p>
      </dgm:t>
    </dgm:pt>
    <dgm:pt modelId="{A29B9030-7FD7-4E57-B606-6188C01DBE2E}" type="sibTrans" cxnId="{4B59FC8A-AE76-45C8-ABFA-B5F8C0FB055A}">
      <dgm:prSet/>
      <dgm:spPr/>
      <dgm:t>
        <a:bodyPr/>
        <a:lstStyle/>
        <a:p>
          <a:endParaRPr lang="en-GB" sz="2800" b="1"/>
        </a:p>
      </dgm:t>
    </dgm:pt>
    <dgm:pt modelId="{F33EBD48-85A2-4043-BAEC-158E401E5097}" type="pres">
      <dgm:prSet presAssocID="{15F27D27-DA0B-43E5-A19B-9F488959CFF3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1792DAE-46E5-4DC9-B9F1-8DBB624D7431}" type="pres">
      <dgm:prSet presAssocID="{D73DF5D7-D17F-4FF2-8E4E-FB1B7A6B5A6E}" presName="composite" presStyleCnt="0"/>
      <dgm:spPr/>
    </dgm:pt>
    <dgm:pt modelId="{FEE20643-4CCD-460E-A1F7-D0CD7E6048E5}" type="pres">
      <dgm:prSet presAssocID="{D73DF5D7-D17F-4FF2-8E4E-FB1B7A6B5A6E}" presName="parentText" presStyleLbl="alignNode1" presStyleIdx="0" presStyleCnt="3" custScaleX="105527" custLinFactNeighborX="2845" custLinFactNeighborY="1978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B19D0D-5107-4DBB-A1ED-F4E719ABDD51}" type="pres">
      <dgm:prSet presAssocID="{D73DF5D7-D17F-4FF2-8E4E-FB1B7A6B5A6E}" presName="descendantText" presStyleLbl="alignAcc1" presStyleIdx="0" presStyleCnt="3" custLinFactNeighborY="327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7199B6-7B4D-4227-8189-E42A5FEFC144}" type="pres">
      <dgm:prSet presAssocID="{97D38549-55E2-48F3-A56B-F61698AE3E6A}" presName="sp" presStyleCnt="0"/>
      <dgm:spPr/>
    </dgm:pt>
    <dgm:pt modelId="{C1A80F8E-C112-4302-9F2C-7BEC56A22555}" type="pres">
      <dgm:prSet presAssocID="{EF1C7063-3986-4A12-B2DE-731F94DA9E49}" presName="composite" presStyleCnt="0"/>
      <dgm:spPr/>
    </dgm:pt>
    <dgm:pt modelId="{1D53540C-C844-4671-AA69-8B59F03F21EC}" type="pres">
      <dgm:prSet presAssocID="{EF1C7063-3986-4A12-B2DE-731F94DA9E49}" presName="parentText" presStyleLbl="alignNode1" presStyleIdx="1" presStyleCnt="3" custScaleX="11138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F62DD3-B324-491B-9229-07753FC9AA63}" type="pres">
      <dgm:prSet presAssocID="{EF1C7063-3986-4A12-B2DE-731F94DA9E49}" presName="descendantText" presStyleLbl="alignAcc1" presStyleIdx="1" presStyleCnt="3" custLinFactNeighborX="-93" custLinFactNeighborY="65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5A603D-A4E9-494D-BEEF-B13D48A57448}" type="pres">
      <dgm:prSet presAssocID="{5CAD85F5-1C6D-4D56-9CE2-710D80A28D00}" presName="sp" presStyleCnt="0"/>
      <dgm:spPr/>
    </dgm:pt>
    <dgm:pt modelId="{623FFD45-50CF-4552-86BB-C0FD90D78B63}" type="pres">
      <dgm:prSet presAssocID="{01F53D58-2AC8-4C36-A1DE-CF8F5E66B785}" presName="composite" presStyleCnt="0"/>
      <dgm:spPr/>
    </dgm:pt>
    <dgm:pt modelId="{3D7311A6-F34C-438C-9C1D-02DCEF657616}" type="pres">
      <dgm:prSet presAssocID="{01F53D58-2AC8-4C36-A1DE-CF8F5E66B785}" presName="parentText" presStyleLbl="alignNode1" presStyleIdx="2" presStyleCnt="3" custLinFactNeighborY="-178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586F5C-8BE9-416C-915C-9E47E831A164}" type="pres">
      <dgm:prSet presAssocID="{01F53D58-2AC8-4C36-A1DE-CF8F5E66B785}" presName="descendantText" presStyleLbl="alignAcc1" presStyleIdx="2" presStyleCnt="3" custLinFactNeighborY="-142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D39484-C082-4381-9DB4-033527BC19CC}" srcId="{EF1C7063-3986-4A12-B2DE-731F94DA9E49}" destId="{C2F05BB1-9407-4377-8440-D68A975B0391}" srcOrd="0" destOrd="0" parTransId="{9DDC5B95-CF4C-41DB-8B11-78431927865C}" sibTransId="{280B0058-10F1-4137-B7FF-97065E0D6398}"/>
    <dgm:cxn modelId="{F5904E67-172B-4D60-B741-731CE3975C0C}" srcId="{15F27D27-DA0B-43E5-A19B-9F488959CFF3}" destId="{01F53D58-2AC8-4C36-A1DE-CF8F5E66B785}" srcOrd="2" destOrd="0" parTransId="{763D81C2-C9A8-4ACD-9919-DA9197029B6D}" sibTransId="{0489F1E5-DB20-4AD2-9D09-74FDB362FC07}"/>
    <dgm:cxn modelId="{D5DEE5BB-5E03-4D8E-B100-6FC872061DDA}" srcId="{D73DF5D7-D17F-4FF2-8E4E-FB1B7A6B5A6E}" destId="{079E32C3-0749-4E0B-BD65-C5E33B0D4A11}" srcOrd="0" destOrd="0" parTransId="{0EC991BC-B357-4C24-A26E-34BB520C98C6}" sibTransId="{68441579-0F0A-4022-9E9E-5D213C1CA0BA}"/>
    <dgm:cxn modelId="{3C28766C-2CA8-440E-8817-E00F617167C1}" type="presOf" srcId="{01F53D58-2AC8-4C36-A1DE-CF8F5E66B785}" destId="{3D7311A6-F34C-438C-9C1D-02DCEF657616}" srcOrd="0" destOrd="0" presId="urn:microsoft.com/office/officeart/2005/8/layout/chevron2"/>
    <dgm:cxn modelId="{2542439C-CB9B-40E1-9ADB-6E670AB3D741}" type="presOf" srcId="{D73DF5D7-D17F-4FF2-8E4E-FB1B7A6B5A6E}" destId="{FEE20643-4CCD-460E-A1F7-D0CD7E6048E5}" srcOrd="0" destOrd="0" presId="urn:microsoft.com/office/officeart/2005/8/layout/chevron2"/>
    <dgm:cxn modelId="{8FCC7142-78B7-4E2A-9F79-66EDE0F97B99}" srcId="{15F27D27-DA0B-43E5-A19B-9F488959CFF3}" destId="{D73DF5D7-D17F-4FF2-8E4E-FB1B7A6B5A6E}" srcOrd="0" destOrd="0" parTransId="{AFE637F1-4C91-40F4-8B78-965AD47D52F4}" sibTransId="{97D38549-55E2-48F3-A56B-F61698AE3E6A}"/>
    <dgm:cxn modelId="{6A183758-2663-4860-9123-FB32EAF62889}" srcId="{15F27D27-DA0B-43E5-A19B-9F488959CFF3}" destId="{EF1C7063-3986-4A12-B2DE-731F94DA9E49}" srcOrd="1" destOrd="0" parTransId="{3FBB9D83-7E23-4388-9075-7018E1536516}" sibTransId="{5CAD85F5-1C6D-4D56-9CE2-710D80A28D00}"/>
    <dgm:cxn modelId="{1B74C0E5-DA6A-40E3-9F04-AB20C8BCFB61}" type="presOf" srcId="{C2F05BB1-9407-4377-8440-D68A975B0391}" destId="{77F62DD3-B324-491B-9229-07753FC9AA63}" srcOrd="0" destOrd="0" presId="urn:microsoft.com/office/officeart/2005/8/layout/chevron2"/>
    <dgm:cxn modelId="{7BDAC0C4-259C-4EA5-B44B-844E022A01EE}" type="presOf" srcId="{079E32C3-0749-4E0B-BD65-C5E33B0D4A11}" destId="{70B19D0D-5107-4DBB-A1ED-F4E719ABDD51}" srcOrd="0" destOrd="0" presId="urn:microsoft.com/office/officeart/2005/8/layout/chevron2"/>
    <dgm:cxn modelId="{FBDCA958-E739-409D-8B39-ADF1F45983FF}" type="presOf" srcId="{1CBB281B-7ADC-4708-90A5-BCBF8ED99DE8}" destId="{3E586F5C-8BE9-416C-915C-9E47E831A164}" srcOrd="0" destOrd="0" presId="urn:microsoft.com/office/officeart/2005/8/layout/chevron2"/>
    <dgm:cxn modelId="{4B59FC8A-AE76-45C8-ABFA-B5F8C0FB055A}" srcId="{01F53D58-2AC8-4C36-A1DE-CF8F5E66B785}" destId="{1CBB281B-7ADC-4708-90A5-BCBF8ED99DE8}" srcOrd="0" destOrd="0" parTransId="{18F42F8F-4599-482B-807F-A33BD53E6935}" sibTransId="{A29B9030-7FD7-4E57-B606-6188C01DBE2E}"/>
    <dgm:cxn modelId="{9EF64467-6C4E-4220-9697-7527276605E7}" type="presOf" srcId="{EF1C7063-3986-4A12-B2DE-731F94DA9E49}" destId="{1D53540C-C844-4671-AA69-8B59F03F21EC}" srcOrd="0" destOrd="0" presId="urn:microsoft.com/office/officeart/2005/8/layout/chevron2"/>
    <dgm:cxn modelId="{1F19D1CC-6DB2-4B90-A887-3C0712A608A2}" type="presOf" srcId="{15F27D27-DA0B-43E5-A19B-9F488959CFF3}" destId="{F33EBD48-85A2-4043-BAEC-158E401E5097}" srcOrd="0" destOrd="0" presId="urn:microsoft.com/office/officeart/2005/8/layout/chevron2"/>
    <dgm:cxn modelId="{BF2C15BB-B65F-4C92-AF0F-37FDD5E4EA02}" type="presParOf" srcId="{F33EBD48-85A2-4043-BAEC-158E401E5097}" destId="{71792DAE-46E5-4DC9-B9F1-8DBB624D7431}" srcOrd="0" destOrd="0" presId="urn:microsoft.com/office/officeart/2005/8/layout/chevron2"/>
    <dgm:cxn modelId="{2D376F44-B350-462A-B09B-DAA6CDF44E50}" type="presParOf" srcId="{71792DAE-46E5-4DC9-B9F1-8DBB624D7431}" destId="{FEE20643-4CCD-460E-A1F7-D0CD7E6048E5}" srcOrd="0" destOrd="0" presId="urn:microsoft.com/office/officeart/2005/8/layout/chevron2"/>
    <dgm:cxn modelId="{266EE686-9902-4F48-A8A6-A51A17758826}" type="presParOf" srcId="{71792DAE-46E5-4DC9-B9F1-8DBB624D7431}" destId="{70B19D0D-5107-4DBB-A1ED-F4E719ABDD51}" srcOrd="1" destOrd="0" presId="urn:microsoft.com/office/officeart/2005/8/layout/chevron2"/>
    <dgm:cxn modelId="{C960D8FC-D62C-4BAA-9812-9CD3F9D90648}" type="presParOf" srcId="{F33EBD48-85A2-4043-BAEC-158E401E5097}" destId="{507199B6-7B4D-4227-8189-E42A5FEFC144}" srcOrd="1" destOrd="0" presId="urn:microsoft.com/office/officeart/2005/8/layout/chevron2"/>
    <dgm:cxn modelId="{157DCD84-AA22-4133-8A05-739CCC0F501A}" type="presParOf" srcId="{F33EBD48-85A2-4043-BAEC-158E401E5097}" destId="{C1A80F8E-C112-4302-9F2C-7BEC56A22555}" srcOrd="2" destOrd="0" presId="urn:microsoft.com/office/officeart/2005/8/layout/chevron2"/>
    <dgm:cxn modelId="{09DED0E1-6028-4930-BAEB-44E35E8A7DA6}" type="presParOf" srcId="{C1A80F8E-C112-4302-9F2C-7BEC56A22555}" destId="{1D53540C-C844-4671-AA69-8B59F03F21EC}" srcOrd="0" destOrd="0" presId="urn:microsoft.com/office/officeart/2005/8/layout/chevron2"/>
    <dgm:cxn modelId="{7D8CF08D-EAB5-4C5D-8926-C1EF352C58A7}" type="presParOf" srcId="{C1A80F8E-C112-4302-9F2C-7BEC56A22555}" destId="{77F62DD3-B324-491B-9229-07753FC9AA63}" srcOrd="1" destOrd="0" presId="urn:microsoft.com/office/officeart/2005/8/layout/chevron2"/>
    <dgm:cxn modelId="{5BD92C24-65DA-40A6-BCD2-DBEA442831A1}" type="presParOf" srcId="{F33EBD48-85A2-4043-BAEC-158E401E5097}" destId="{195A603D-A4E9-494D-BEEF-B13D48A57448}" srcOrd="3" destOrd="0" presId="urn:microsoft.com/office/officeart/2005/8/layout/chevron2"/>
    <dgm:cxn modelId="{F16AD4AE-AB24-4313-9C50-CC52758716AC}" type="presParOf" srcId="{F33EBD48-85A2-4043-BAEC-158E401E5097}" destId="{623FFD45-50CF-4552-86BB-C0FD90D78B63}" srcOrd="4" destOrd="0" presId="urn:microsoft.com/office/officeart/2005/8/layout/chevron2"/>
    <dgm:cxn modelId="{CD6E9733-AB92-4088-B4C3-914EB5E56C3C}" type="presParOf" srcId="{623FFD45-50CF-4552-86BB-C0FD90D78B63}" destId="{3D7311A6-F34C-438C-9C1D-02DCEF657616}" srcOrd="0" destOrd="0" presId="urn:microsoft.com/office/officeart/2005/8/layout/chevron2"/>
    <dgm:cxn modelId="{10496A3D-F625-4A09-9858-C08C4BEDF3C5}" type="presParOf" srcId="{623FFD45-50CF-4552-86BB-C0FD90D78B63}" destId="{3E586F5C-8BE9-416C-915C-9E47E831A1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82A3B9-1F69-4C84-A7D4-C83D5BCD3738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D755D43-5E6F-497A-86F8-2CCB8061951F}">
      <dgm:prSet phldrT="[Text]" custT="1"/>
      <dgm:spPr/>
      <dgm:t>
        <a:bodyPr/>
        <a:lstStyle/>
        <a:p>
          <a:r>
            <a:rPr lang="ar-B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التسجيل في دفتر اليومية العامة أو الخاصة.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C7DC3A-AD9A-46CD-9FF1-D95ED3C96899}" type="parTrans" cxnId="{6A66E95B-6B97-46AC-82F4-89C64BF50EE7}">
      <dgm:prSet/>
      <dgm:spPr/>
      <dgm:t>
        <a:bodyPr/>
        <a:lstStyle/>
        <a:p>
          <a:endParaRPr lang="en-GB"/>
        </a:p>
      </dgm:t>
    </dgm:pt>
    <dgm:pt modelId="{B91F95A7-6D34-4EFB-B279-343C5BFFAB95}" type="sibTrans" cxnId="{6A66E95B-6B97-46AC-82F4-89C64BF50EE7}">
      <dgm:prSet/>
      <dgm:spPr/>
      <dgm:t>
        <a:bodyPr/>
        <a:lstStyle/>
        <a:p>
          <a:endParaRPr lang="en-GB"/>
        </a:p>
      </dgm:t>
    </dgm:pt>
    <dgm:pt modelId="{E523CE7D-1A44-4EB7-817B-E98E93B10267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B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الترحيل إلى دفتر الأستاذ.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3731D2-0B0F-4533-9668-8F84E71CABFF}" type="parTrans" cxnId="{076D2A49-70C8-4167-9132-23B90F2FC050}">
      <dgm:prSet/>
      <dgm:spPr/>
      <dgm:t>
        <a:bodyPr/>
        <a:lstStyle/>
        <a:p>
          <a:endParaRPr lang="en-GB"/>
        </a:p>
      </dgm:t>
    </dgm:pt>
    <dgm:pt modelId="{A31D8A1C-7635-49F9-88F3-F8DAF204AE9B}" type="sibTrans" cxnId="{076D2A49-70C8-4167-9132-23B90F2FC050}">
      <dgm:prSet/>
      <dgm:spPr/>
      <dgm:t>
        <a:bodyPr/>
        <a:lstStyle/>
        <a:p>
          <a:endParaRPr lang="en-GB"/>
        </a:p>
      </dgm:t>
    </dgm:pt>
    <dgm:pt modelId="{263DE1B9-DF7C-455C-AFF7-73BB703186EA}">
      <dgm:prSet phldrT="[Text]" custT="1"/>
      <dgm:spPr/>
      <dgm:t>
        <a:bodyPr/>
        <a:lstStyle/>
        <a:p>
          <a:r>
            <a:rPr lang="ar-B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إعداد ميزان المراجعة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50D551-696F-438E-9F7F-A5CA099065C7}" type="parTrans" cxnId="{882DD69C-7448-4C86-BB2E-B9D94CD69F16}">
      <dgm:prSet/>
      <dgm:spPr/>
      <dgm:t>
        <a:bodyPr/>
        <a:lstStyle/>
        <a:p>
          <a:endParaRPr lang="en-GB"/>
        </a:p>
      </dgm:t>
    </dgm:pt>
    <dgm:pt modelId="{FF2BF586-75B3-42C8-88E5-88EDC6F05EC9}" type="sibTrans" cxnId="{882DD69C-7448-4C86-BB2E-B9D94CD69F16}">
      <dgm:prSet/>
      <dgm:spPr/>
      <dgm:t>
        <a:bodyPr/>
        <a:lstStyle/>
        <a:p>
          <a:endParaRPr lang="en-GB"/>
        </a:p>
      </dgm:t>
    </dgm:pt>
    <dgm:pt modelId="{286243D5-A075-4C17-BE0C-3D03E1180D6F}">
      <dgm:prSet phldrT="[Text]" custT="1"/>
      <dgm:spPr/>
      <dgm:t>
        <a:bodyPr/>
        <a:lstStyle/>
        <a:p>
          <a:r>
            <a:rPr lang="ar-B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إعداد القوائم المالية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0DA003-5F30-4038-B2E8-CE419A7DEFED}" type="parTrans" cxnId="{419D03C2-BE75-4AE6-BDB8-B298C9B43BE7}">
      <dgm:prSet/>
      <dgm:spPr/>
      <dgm:t>
        <a:bodyPr/>
        <a:lstStyle/>
        <a:p>
          <a:endParaRPr lang="en-GB"/>
        </a:p>
      </dgm:t>
    </dgm:pt>
    <dgm:pt modelId="{BAFB0E29-0F14-4FD6-AEE5-E2939F9FFD33}" type="sibTrans" cxnId="{419D03C2-BE75-4AE6-BDB8-B298C9B43BE7}">
      <dgm:prSet/>
      <dgm:spPr/>
      <dgm:t>
        <a:bodyPr/>
        <a:lstStyle/>
        <a:p>
          <a:endParaRPr lang="en-GB"/>
        </a:p>
      </dgm:t>
    </dgm:pt>
    <dgm:pt modelId="{440F4C9E-57B8-44E7-9ED5-62432D39F0D7}" type="pres">
      <dgm:prSet presAssocID="{9882A3B9-1F69-4C84-A7D4-C83D5BCD3738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F430847-68B5-4BEE-8A65-0E3679F50F3A}" type="pres">
      <dgm:prSet presAssocID="{3D755D43-5E6F-497A-86F8-2CCB8061951F}" presName="node" presStyleLbl="node1" presStyleIdx="0" presStyleCnt="4" custScaleX="173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E8248C-ED19-4FDA-9543-BB2ED0E79D06}" type="pres">
      <dgm:prSet presAssocID="{B91F95A7-6D34-4EFB-B279-343C5BFFAB95}" presName="sibTrans" presStyleLbl="sibTrans2D1" presStyleIdx="0" presStyleCnt="3"/>
      <dgm:spPr/>
      <dgm:t>
        <a:bodyPr/>
        <a:lstStyle/>
        <a:p>
          <a:endParaRPr lang="en-GB"/>
        </a:p>
      </dgm:t>
    </dgm:pt>
    <dgm:pt modelId="{479C568C-EEF4-4869-8D95-9C302D1E5D2C}" type="pres">
      <dgm:prSet presAssocID="{B91F95A7-6D34-4EFB-B279-343C5BFFAB95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79A26C06-3B74-4605-BE6B-36BBA3B7D98E}" type="pres">
      <dgm:prSet presAssocID="{E523CE7D-1A44-4EB7-817B-E98E93B10267}" presName="node" presStyleLbl="node1" presStyleIdx="1" presStyleCnt="4" custScaleX="1636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19AD4-A766-45CE-BB08-578179B05173}" type="pres">
      <dgm:prSet presAssocID="{A31D8A1C-7635-49F9-88F3-F8DAF204AE9B}" presName="sibTrans" presStyleLbl="sibTrans2D1" presStyleIdx="1" presStyleCnt="3"/>
      <dgm:spPr/>
      <dgm:t>
        <a:bodyPr/>
        <a:lstStyle/>
        <a:p>
          <a:endParaRPr lang="en-GB"/>
        </a:p>
      </dgm:t>
    </dgm:pt>
    <dgm:pt modelId="{48589D77-7F7C-4EC3-868C-68ACA4E64813}" type="pres">
      <dgm:prSet presAssocID="{A31D8A1C-7635-49F9-88F3-F8DAF204AE9B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5E5D59C2-F405-40F4-B28A-2808BB5944DA}" type="pres">
      <dgm:prSet presAssocID="{263DE1B9-DF7C-455C-AFF7-73BB703186EA}" presName="node" presStyleLbl="node1" presStyleIdx="2" presStyleCnt="4" custScaleX="161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0D7EB1-CF9B-40AC-88EB-0A974D2FAC28}" type="pres">
      <dgm:prSet presAssocID="{FF2BF586-75B3-42C8-88E5-88EDC6F05EC9}" presName="sibTrans" presStyleLbl="sibTrans2D1" presStyleIdx="2" presStyleCnt="3"/>
      <dgm:spPr/>
      <dgm:t>
        <a:bodyPr/>
        <a:lstStyle/>
        <a:p>
          <a:endParaRPr lang="en-GB"/>
        </a:p>
      </dgm:t>
    </dgm:pt>
    <dgm:pt modelId="{3637FB07-364A-466A-83BF-CF810D4F62A5}" type="pres">
      <dgm:prSet presAssocID="{FF2BF586-75B3-42C8-88E5-88EDC6F05EC9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D9ECEF1B-E784-4EF5-BECA-3B4F3EB52DF2}" type="pres">
      <dgm:prSet presAssocID="{286243D5-A075-4C17-BE0C-3D03E1180D6F}" presName="node" presStyleLbl="node1" presStyleIdx="3" presStyleCnt="4" custScaleX="1501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A66E95B-6B97-46AC-82F4-89C64BF50EE7}" srcId="{9882A3B9-1F69-4C84-A7D4-C83D5BCD3738}" destId="{3D755D43-5E6F-497A-86F8-2CCB8061951F}" srcOrd="0" destOrd="0" parTransId="{0EC7DC3A-AD9A-46CD-9FF1-D95ED3C96899}" sibTransId="{B91F95A7-6D34-4EFB-B279-343C5BFFAB95}"/>
    <dgm:cxn modelId="{076D2A49-70C8-4167-9132-23B90F2FC050}" srcId="{9882A3B9-1F69-4C84-A7D4-C83D5BCD3738}" destId="{E523CE7D-1A44-4EB7-817B-E98E93B10267}" srcOrd="1" destOrd="0" parTransId="{213731D2-0B0F-4533-9668-8F84E71CABFF}" sibTransId="{A31D8A1C-7635-49F9-88F3-F8DAF204AE9B}"/>
    <dgm:cxn modelId="{882DD69C-7448-4C86-BB2E-B9D94CD69F16}" srcId="{9882A3B9-1F69-4C84-A7D4-C83D5BCD3738}" destId="{263DE1B9-DF7C-455C-AFF7-73BB703186EA}" srcOrd="2" destOrd="0" parTransId="{AE50D551-696F-438E-9F7F-A5CA099065C7}" sibTransId="{FF2BF586-75B3-42C8-88E5-88EDC6F05EC9}"/>
    <dgm:cxn modelId="{BD7DB062-ADC7-41BD-A709-6266D9193577}" type="presOf" srcId="{9882A3B9-1F69-4C84-A7D4-C83D5BCD3738}" destId="{440F4C9E-57B8-44E7-9ED5-62432D39F0D7}" srcOrd="0" destOrd="0" presId="urn:microsoft.com/office/officeart/2005/8/layout/process5"/>
    <dgm:cxn modelId="{81D3F85A-67E7-4514-A754-A31C5F0AA5FE}" type="presOf" srcId="{A31D8A1C-7635-49F9-88F3-F8DAF204AE9B}" destId="{CAA19AD4-A766-45CE-BB08-578179B05173}" srcOrd="0" destOrd="0" presId="urn:microsoft.com/office/officeart/2005/8/layout/process5"/>
    <dgm:cxn modelId="{189E75DE-5244-437D-9347-4BB01BD47465}" type="presOf" srcId="{FF2BF586-75B3-42C8-88E5-88EDC6F05EC9}" destId="{2C0D7EB1-CF9B-40AC-88EB-0A974D2FAC28}" srcOrd="0" destOrd="0" presId="urn:microsoft.com/office/officeart/2005/8/layout/process5"/>
    <dgm:cxn modelId="{419D03C2-BE75-4AE6-BDB8-B298C9B43BE7}" srcId="{9882A3B9-1F69-4C84-A7D4-C83D5BCD3738}" destId="{286243D5-A075-4C17-BE0C-3D03E1180D6F}" srcOrd="3" destOrd="0" parTransId="{450DA003-5F30-4038-B2E8-CE419A7DEFED}" sibTransId="{BAFB0E29-0F14-4FD6-AEE5-E2939F9FFD33}"/>
    <dgm:cxn modelId="{578B2077-002E-425D-80BA-F0F5ABC6B47D}" type="presOf" srcId="{B91F95A7-6D34-4EFB-B279-343C5BFFAB95}" destId="{479C568C-EEF4-4869-8D95-9C302D1E5D2C}" srcOrd="1" destOrd="0" presId="urn:microsoft.com/office/officeart/2005/8/layout/process5"/>
    <dgm:cxn modelId="{76B02208-8279-464B-A60D-C2F104DF2FF7}" type="presOf" srcId="{FF2BF586-75B3-42C8-88E5-88EDC6F05EC9}" destId="{3637FB07-364A-466A-83BF-CF810D4F62A5}" srcOrd="1" destOrd="0" presId="urn:microsoft.com/office/officeart/2005/8/layout/process5"/>
    <dgm:cxn modelId="{1CC4DD46-9C55-47C3-8B47-17FE07FF1CB8}" type="presOf" srcId="{A31D8A1C-7635-49F9-88F3-F8DAF204AE9B}" destId="{48589D77-7F7C-4EC3-868C-68ACA4E64813}" srcOrd="1" destOrd="0" presId="urn:microsoft.com/office/officeart/2005/8/layout/process5"/>
    <dgm:cxn modelId="{03FC314F-C526-49BD-91BB-C1996DE9710F}" type="presOf" srcId="{3D755D43-5E6F-497A-86F8-2CCB8061951F}" destId="{6F430847-68B5-4BEE-8A65-0E3679F50F3A}" srcOrd="0" destOrd="0" presId="urn:microsoft.com/office/officeart/2005/8/layout/process5"/>
    <dgm:cxn modelId="{13EBCA54-DA44-4F6F-B852-8F3950122D15}" type="presOf" srcId="{263DE1B9-DF7C-455C-AFF7-73BB703186EA}" destId="{5E5D59C2-F405-40F4-B28A-2808BB5944DA}" srcOrd="0" destOrd="0" presId="urn:microsoft.com/office/officeart/2005/8/layout/process5"/>
    <dgm:cxn modelId="{EDD5035F-6CB7-4074-B3AB-D254C08BC9D0}" type="presOf" srcId="{E523CE7D-1A44-4EB7-817B-E98E93B10267}" destId="{79A26C06-3B74-4605-BE6B-36BBA3B7D98E}" srcOrd="0" destOrd="0" presId="urn:microsoft.com/office/officeart/2005/8/layout/process5"/>
    <dgm:cxn modelId="{8D62E13A-981A-45CD-95CC-1E5FE53928E3}" type="presOf" srcId="{B91F95A7-6D34-4EFB-B279-343C5BFFAB95}" destId="{D1E8248C-ED19-4FDA-9543-BB2ED0E79D06}" srcOrd="0" destOrd="0" presId="urn:microsoft.com/office/officeart/2005/8/layout/process5"/>
    <dgm:cxn modelId="{B72A9AEA-2557-4C73-B3A9-A4FD23044405}" type="presOf" srcId="{286243D5-A075-4C17-BE0C-3D03E1180D6F}" destId="{D9ECEF1B-E784-4EF5-BECA-3B4F3EB52DF2}" srcOrd="0" destOrd="0" presId="urn:microsoft.com/office/officeart/2005/8/layout/process5"/>
    <dgm:cxn modelId="{8DB34401-D7B5-4DBE-BD21-850F56DF74B2}" type="presParOf" srcId="{440F4C9E-57B8-44E7-9ED5-62432D39F0D7}" destId="{6F430847-68B5-4BEE-8A65-0E3679F50F3A}" srcOrd="0" destOrd="0" presId="urn:microsoft.com/office/officeart/2005/8/layout/process5"/>
    <dgm:cxn modelId="{CC8EC064-7F1E-4B78-95A1-4ABB677B6336}" type="presParOf" srcId="{440F4C9E-57B8-44E7-9ED5-62432D39F0D7}" destId="{D1E8248C-ED19-4FDA-9543-BB2ED0E79D06}" srcOrd="1" destOrd="0" presId="urn:microsoft.com/office/officeart/2005/8/layout/process5"/>
    <dgm:cxn modelId="{ED1DB8F5-B895-4A41-83E1-3CBE46C14885}" type="presParOf" srcId="{D1E8248C-ED19-4FDA-9543-BB2ED0E79D06}" destId="{479C568C-EEF4-4869-8D95-9C302D1E5D2C}" srcOrd="0" destOrd="0" presId="urn:microsoft.com/office/officeart/2005/8/layout/process5"/>
    <dgm:cxn modelId="{6A29B3AD-E10D-41FF-8187-2C9F456CCDE6}" type="presParOf" srcId="{440F4C9E-57B8-44E7-9ED5-62432D39F0D7}" destId="{79A26C06-3B74-4605-BE6B-36BBA3B7D98E}" srcOrd="2" destOrd="0" presId="urn:microsoft.com/office/officeart/2005/8/layout/process5"/>
    <dgm:cxn modelId="{CE67B65D-2C0F-4CC4-879C-853899E5A97E}" type="presParOf" srcId="{440F4C9E-57B8-44E7-9ED5-62432D39F0D7}" destId="{CAA19AD4-A766-45CE-BB08-578179B05173}" srcOrd="3" destOrd="0" presId="urn:microsoft.com/office/officeart/2005/8/layout/process5"/>
    <dgm:cxn modelId="{DCB3E8FB-F490-43B9-AA46-B0E3AA645B83}" type="presParOf" srcId="{CAA19AD4-A766-45CE-BB08-578179B05173}" destId="{48589D77-7F7C-4EC3-868C-68ACA4E64813}" srcOrd="0" destOrd="0" presId="urn:microsoft.com/office/officeart/2005/8/layout/process5"/>
    <dgm:cxn modelId="{72E4EB67-6CDD-4083-AF9D-034833219902}" type="presParOf" srcId="{440F4C9E-57B8-44E7-9ED5-62432D39F0D7}" destId="{5E5D59C2-F405-40F4-B28A-2808BB5944DA}" srcOrd="4" destOrd="0" presId="urn:microsoft.com/office/officeart/2005/8/layout/process5"/>
    <dgm:cxn modelId="{E70A1ABD-FD64-4FCE-B8B4-9E69B6EE398C}" type="presParOf" srcId="{440F4C9E-57B8-44E7-9ED5-62432D39F0D7}" destId="{2C0D7EB1-CF9B-40AC-88EB-0A974D2FAC28}" srcOrd="5" destOrd="0" presId="urn:microsoft.com/office/officeart/2005/8/layout/process5"/>
    <dgm:cxn modelId="{E2118B4F-9DC8-43AB-83A8-9A94C3313679}" type="presParOf" srcId="{2C0D7EB1-CF9B-40AC-88EB-0A974D2FAC28}" destId="{3637FB07-364A-466A-83BF-CF810D4F62A5}" srcOrd="0" destOrd="0" presId="urn:microsoft.com/office/officeart/2005/8/layout/process5"/>
    <dgm:cxn modelId="{58C96AA9-9A7A-41FC-B47C-0F651C3325C9}" type="presParOf" srcId="{440F4C9E-57B8-44E7-9ED5-62432D39F0D7}" destId="{D9ECEF1B-E784-4EF5-BECA-3B4F3EB52DF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20643-4CCD-460E-A1F7-D0CD7E6048E5}">
      <dsp:nvSpPr>
        <dsp:cNvPr id="0" name=""/>
        <dsp:cNvSpPr/>
      </dsp:nvSpPr>
      <dsp:spPr>
        <a:xfrm rot="5400000">
          <a:off x="10859872" y="474214"/>
          <a:ext cx="1437789" cy="10620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/>
            <a:t>الوثائق</a:t>
          </a:r>
          <a:endParaRPr lang="en-GB" sz="2800" b="1" kern="1200" dirty="0"/>
        </a:p>
      </dsp:txBody>
      <dsp:txXfrm rot="-5400000">
        <a:off x="11047728" y="817399"/>
        <a:ext cx="1062079" cy="375710"/>
      </dsp:txXfrm>
    </dsp:sp>
    <dsp:sp modelId="{70B19D0D-5107-4DBB-A1ED-F4E719ABDD51}">
      <dsp:nvSpPr>
        <dsp:cNvPr id="0" name=""/>
        <dsp:cNvSpPr/>
      </dsp:nvSpPr>
      <dsp:spPr>
        <a:xfrm rot="16200000">
          <a:off x="5055516" y="-4775791"/>
          <a:ext cx="935054" cy="11103354"/>
        </a:xfrm>
        <a:prstGeom prst="round2SameRect">
          <a:avLst/>
        </a:prstGeom>
        <a:solidFill>
          <a:srgbClr val="FFFFF7">
            <a:alpha val="89804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27584" bIns="2032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3200" b="1" kern="1200" dirty="0" smtClean="0"/>
            <a:t>هي المستندات الأصلية من فواتير وشيكات وإيصالات.</a:t>
          </a:r>
          <a:endParaRPr lang="en-GB" sz="3200" b="1" kern="1200" dirty="0"/>
        </a:p>
      </dsp:txBody>
      <dsp:txXfrm rot="5400000">
        <a:off x="17012" y="354005"/>
        <a:ext cx="11057708" cy="843762"/>
      </dsp:txXfrm>
    </dsp:sp>
    <dsp:sp modelId="{1D53540C-C844-4671-AA69-8B59F03F21EC}">
      <dsp:nvSpPr>
        <dsp:cNvPr id="0" name=""/>
        <dsp:cNvSpPr/>
      </dsp:nvSpPr>
      <dsp:spPr>
        <a:xfrm rot="5400000">
          <a:off x="10859052" y="1401870"/>
          <a:ext cx="1437789" cy="112098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/>
            <a:t>السجلات</a:t>
          </a:r>
          <a:endParaRPr lang="en-GB" sz="2800" b="1" kern="1200" dirty="0"/>
        </a:p>
      </dsp:txBody>
      <dsp:txXfrm rot="-5400000">
        <a:off x="11017454" y="1803963"/>
        <a:ext cx="1120987" cy="316802"/>
      </dsp:txXfrm>
    </dsp:sp>
    <dsp:sp modelId="{77F62DD3-B324-491B-9229-07753FC9AA63}">
      <dsp:nvSpPr>
        <dsp:cNvPr id="0" name=""/>
        <dsp:cNvSpPr/>
      </dsp:nvSpPr>
      <dsp:spPr>
        <a:xfrm rot="16200000">
          <a:off x="5055761" y="-3779310"/>
          <a:ext cx="934563" cy="11103354"/>
        </a:xfrm>
        <a:prstGeom prst="round2SameRect">
          <a:avLst/>
        </a:prstGeom>
        <a:solidFill>
          <a:srgbClr val="FFFFF7">
            <a:alpha val="89804"/>
          </a:srgb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27584" bIns="2032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3200" b="1" kern="1200" dirty="0" smtClean="0"/>
            <a:t>تمكن من معرفة حركة العمل في المشروع و معرفة الأموال التي يتم صرفها أو استلامها.</a:t>
          </a:r>
          <a:endParaRPr lang="en-GB" sz="3200" b="1" kern="1200" dirty="0"/>
        </a:p>
      </dsp:txBody>
      <dsp:txXfrm rot="5400000">
        <a:off x="16988" y="1350707"/>
        <a:ext cx="11057732" cy="843319"/>
      </dsp:txXfrm>
    </dsp:sp>
    <dsp:sp modelId="{3D7311A6-F34C-438C-9C1D-02DCEF657616}">
      <dsp:nvSpPr>
        <dsp:cNvPr id="0" name=""/>
        <dsp:cNvSpPr/>
      </dsp:nvSpPr>
      <dsp:spPr>
        <a:xfrm rot="5400000">
          <a:off x="10859052" y="2443681"/>
          <a:ext cx="1437789" cy="100645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/>
            <a:t>التقارير</a:t>
          </a:r>
          <a:endParaRPr lang="en-GB" sz="2800" b="1" kern="1200" dirty="0"/>
        </a:p>
      </dsp:txBody>
      <dsp:txXfrm rot="-5400000">
        <a:off x="11074721" y="2731238"/>
        <a:ext cx="1006452" cy="431337"/>
      </dsp:txXfrm>
    </dsp:sp>
    <dsp:sp modelId="{3E586F5C-8BE9-416C-915C-9E47E831A164}">
      <dsp:nvSpPr>
        <dsp:cNvPr id="0" name=""/>
        <dsp:cNvSpPr/>
      </dsp:nvSpPr>
      <dsp:spPr>
        <a:xfrm rot="16200000">
          <a:off x="5055761" y="-2732898"/>
          <a:ext cx="934563" cy="11103354"/>
        </a:xfrm>
        <a:prstGeom prst="round2SameRect">
          <a:avLst/>
        </a:prstGeom>
        <a:solidFill>
          <a:srgbClr val="FFFFF7">
            <a:alpha val="89804"/>
          </a:srgb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27584" bIns="2032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3200" b="1" kern="1200" dirty="0" smtClean="0"/>
            <a:t>هي النتيجة المستخرجة من السجلات المالية والتي تحدد نتيجة العمليات التي تمت من ربح أو خسارة.</a:t>
          </a:r>
          <a:endParaRPr lang="en-GB" sz="3200" b="1" kern="1200" dirty="0"/>
        </a:p>
      </dsp:txBody>
      <dsp:txXfrm rot="5400000">
        <a:off x="16988" y="2397119"/>
        <a:ext cx="11057732" cy="843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30847-68B5-4BEE-8A65-0E3679F50F3A}">
      <dsp:nvSpPr>
        <dsp:cNvPr id="0" name=""/>
        <dsp:cNvSpPr/>
      </dsp:nvSpPr>
      <dsp:spPr>
        <a:xfrm>
          <a:off x="4802847" y="985"/>
          <a:ext cx="3434655" cy="1187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التسجيل في دفتر اليومية العامة أو الخاصة.</a:t>
          </a:r>
          <a:endParaRPr lang="en-GB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37633" y="35771"/>
        <a:ext cx="3365083" cy="1118102"/>
      </dsp:txXfrm>
    </dsp:sp>
    <dsp:sp modelId="{D1E8248C-ED19-4FDA-9543-BB2ED0E79D06}">
      <dsp:nvSpPr>
        <dsp:cNvPr id="0" name=""/>
        <dsp:cNvSpPr/>
      </dsp:nvSpPr>
      <dsp:spPr>
        <a:xfrm rot="10800000">
          <a:off x="4209010" y="349369"/>
          <a:ext cx="419644" cy="49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4334903" y="447550"/>
        <a:ext cx="293751" cy="294543"/>
      </dsp:txXfrm>
    </dsp:sp>
    <dsp:sp modelId="{79A26C06-3B74-4605-BE6B-36BBA3B7D98E}">
      <dsp:nvSpPr>
        <dsp:cNvPr id="0" name=""/>
        <dsp:cNvSpPr/>
      </dsp:nvSpPr>
      <dsp:spPr>
        <a:xfrm>
          <a:off x="771227" y="985"/>
          <a:ext cx="3239837" cy="1187674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الترحيل إلى دفتر الأستاذ.</a:t>
          </a:r>
          <a:endParaRPr lang="en-GB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6013" y="35771"/>
        <a:ext cx="3170265" cy="1118102"/>
      </dsp:txXfrm>
    </dsp:sp>
    <dsp:sp modelId="{CAA19AD4-A766-45CE-BB08-578179B05173}">
      <dsp:nvSpPr>
        <dsp:cNvPr id="0" name=""/>
        <dsp:cNvSpPr/>
      </dsp:nvSpPr>
      <dsp:spPr>
        <a:xfrm rot="5440392">
          <a:off x="2169819" y="1327221"/>
          <a:ext cx="419673" cy="49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-5400000">
        <a:off x="2233124" y="1362841"/>
        <a:ext cx="294543" cy="293771"/>
      </dsp:txXfrm>
    </dsp:sp>
    <dsp:sp modelId="{5E5D59C2-F405-40F4-B28A-2808BB5944DA}">
      <dsp:nvSpPr>
        <dsp:cNvPr id="0" name=""/>
        <dsp:cNvSpPr/>
      </dsp:nvSpPr>
      <dsp:spPr>
        <a:xfrm>
          <a:off x="771227" y="1980442"/>
          <a:ext cx="3193319" cy="11876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إعداد ميزان المراجعة</a:t>
          </a:r>
          <a:endParaRPr lang="en-GB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6013" y="2015228"/>
        <a:ext cx="3123747" cy="1118102"/>
      </dsp:txXfrm>
    </dsp:sp>
    <dsp:sp modelId="{2C0D7EB1-CF9B-40AC-88EB-0A974D2FAC28}">
      <dsp:nvSpPr>
        <dsp:cNvPr id="0" name=""/>
        <dsp:cNvSpPr/>
      </dsp:nvSpPr>
      <dsp:spPr>
        <a:xfrm>
          <a:off x="4138739" y="2328826"/>
          <a:ext cx="419644" cy="49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4138739" y="2427007"/>
        <a:ext cx="293751" cy="294543"/>
      </dsp:txXfrm>
    </dsp:sp>
    <dsp:sp modelId="{D9ECEF1B-E784-4EF5-BECA-3B4F3EB52DF2}">
      <dsp:nvSpPr>
        <dsp:cNvPr id="0" name=""/>
        <dsp:cNvSpPr/>
      </dsp:nvSpPr>
      <dsp:spPr>
        <a:xfrm>
          <a:off x="4756330" y="1980442"/>
          <a:ext cx="2971363" cy="11876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إعداد القوائم المالية</a:t>
          </a:r>
          <a:endParaRPr lang="en-GB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1116" y="2015228"/>
        <a:ext cx="2901791" cy="1118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2E6186-B462-4A26-A6CE-06A969175E59}" type="datetimeFigureOut">
              <a:rPr lang="ar-BH" smtClean="0"/>
              <a:t>11/05/1443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74C5C3-9C00-4CA3-A366-9E08BCB513A1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085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3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3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6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6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6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1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7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7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7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18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8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8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8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1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="" xmlns:a16="http://schemas.microsoft.com/office/drawing/2014/main" id="{80FC2BA2-1784-47BC-9AA3-D9B07BA9F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" y="1957115"/>
            <a:ext cx="2987647" cy="3981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Google Shape;184;p11">
            <a:extLst>
              <a:ext uri="{FF2B5EF4-FFF2-40B4-BE49-F238E27FC236}">
                <a16:creationId xmlns="" xmlns:a16="http://schemas.microsoft.com/office/drawing/2014/main" id="{E348C8AE-F171-4B6E-B458-CBF436CB04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58683" y="285163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5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المشروعات الصغيرة وريادة الأعمال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66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ادر 215 / </a:t>
            </a:r>
            <a:r>
              <a:rPr lang="ar-SA" sz="6600" b="1" dirty="0" smtClean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80</a:t>
            </a:r>
            <a:r>
              <a:rPr lang="ar-BH" sz="6600" b="1" dirty="0" smtClean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6</a:t>
            </a:r>
            <a:r>
              <a:rPr lang="ar-SA" sz="6600" b="1" dirty="0" smtClean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 </a:t>
            </a:r>
            <a:r>
              <a:rPr lang="ar-SA" sz="66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/ 808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E6CF32F2-4A4A-40C9-9613-0F71E05F8DB5}"/>
              </a:ext>
            </a:extLst>
          </p:cNvPr>
          <p:cNvSpPr/>
          <p:nvPr/>
        </p:nvSpPr>
        <p:spPr>
          <a:xfrm>
            <a:off x="4104975" y="5280055"/>
            <a:ext cx="6649577" cy="138499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التوحيد الفصل الدراسي الثاني – الثالث الثانوي (تجاري)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(التلمذة) -  الفصل الدراسي الثاني</a:t>
            </a:r>
          </a:p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(الصناعي) - الفصل الدراسي الأول والثاني</a:t>
            </a:r>
            <a:endParaRPr lang="en-US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56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425862"/>
            <a:ext cx="11552663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القوائم المالية</a:t>
            </a:r>
            <a:endParaRPr lang="ar-BH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91110" y="1382843"/>
            <a:ext cx="11118392" cy="1062407"/>
            <a:chOff x="1393902" y="1382843"/>
            <a:chExt cx="10515600" cy="1062407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1393902" y="1907822"/>
              <a:ext cx="10515600" cy="537428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buNone/>
              </a:pPr>
              <a:r>
                <a:rPr lang="ar-BH" b="1" dirty="0" smtClean="0"/>
                <a:t>هي قائمة توضح التأثيرات على رأس المال بالزيادة أو النقصان.</a:t>
              </a:r>
              <a:endParaRPr lang="en-US" b="1" dirty="0"/>
            </a:p>
          </p:txBody>
        </p:sp>
        <p:sp>
          <p:nvSpPr>
            <p:cNvPr id="25" name="Title 9"/>
            <p:cNvSpPr txBox="1">
              <a:spLocks/>
            </p:cNvSpPr>
            <p:nvPr/>
          </p:nvSpPr>
          <p:spPr bwMode="auto">
            <a:xfrm>
              <a:off x="5231267" y="1382843"/>
              <a:ext cx="6678235" cy="461665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spAutoFit/>
            </a:bodyPr>
            <a:lstStyle/>
            <a:p>
              <a:pPr algn="ctr" rtl="1">
                <a:defRPr/>
              </a:pPr>
              <a:r>
                <a:rPr lang="ar-BH" sz="3000" b="1" dirty="0" smtClean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</a:rPr>
                <a:t>ثانياً: قائمة رأس المال </a:t>
              </a:r>
              <a:r>
                <a:rPr lang="en-US" sz="3000" b="1" dirty="0" smtClean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</a:rPr>
                <a:t>  </a:t>
              </a:r>
              <a:r>
                <a:rPr lang="en-US" sz="3000" b="1" dirty="0" smtClean="0">
                  <a:ln w="1143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Statement of Capital</a:t>
              </a:r>
              <a:endParaRPr lang="ar-BH" sz="3000" b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42" y="2613332"/>
            <a:ext cx="6501161" cy="35956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39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 bwMode="auto">
          <a:xfrm>
            <a:off x="257577" y="425864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>
                <a:solidFill>
                  <a:schemeClr val="bg1"/>
                </a:solidFill>
                <a:latin typeface="Arial" pitchFamily="34" charset="0"/>
              </a:rPr>
              <a:t>القوائم المالية</a:t>
            </a:r>
            <a:endParaRPr lang="ar-BH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226193" y="1102156"/>
            <a:ext cx="2465798" cy="72347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مِثــال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577" y="1811301"/>
            <a:ext cx="11660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 smtClean="0"/>
              <a:t>أستخرجت البيانات الاتية من الدفاتر الخاصة بأحد المشروعات الخدمية خلال السنة المنتهية في 31 يوليو 2011 (المبالغ بالدينار البحريني)، و المطلوب إعداد قائمة الدخل و قائمة رأس المال.</a:t>
            </a:r>
            <a:endParaRPr lang="en-GB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241727"/>
              </p:ext>
            </p:extLst>
          </p:nvPr>
        </p:nvGraphicFramePr>
        <p:xfrm>
          <a:off x="719193" y="2642298"/>
          <a:ext cx="11085816" cy="3169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71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1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1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1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نقدية في البنك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30900</a:t>
                      </a:r>
                      <a:endParaRPr lang="en-GB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مهمات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1300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المدينون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2300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شاحنات نقل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40800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أثاث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1800 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أدوات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1600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الدائنون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1900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قرض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8500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رأس المال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50500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إيراد خدمات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20400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مصروفات إهلاك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250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المسحوبات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400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أجور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1190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مصروفات كهرباء و ماء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250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مصروفات إعلان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160</a:t>
                      </a:r>
                      <a:endParaRPr lang="en-GB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إيجار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350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91856" y="5989835"/>
            <a:ext cx="7798085" cy="400110"/>
          </a:xfrm>
          <a:prstGeom prst="rect">
            <a:avLst/>
          </a:prstGeom>
          <a:solidFill>
            <a:srgbClr val="FFFFD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u="sng" dirty="0" smtClean="0">
                <a:solidFill>
                  <a:srgbClr val="C00000"/>
                </a:solidFill>
              </a:rPr>
              <a:t>ملاحظة</a:t>
            </a:r>
            <a:r>
              <a:rPr lang="ar-BH" sz="2000" b="1" dirty="0" smtClean="0"/>
              <a:t>: صافي الربح أو الخسارة = مجموع الإيرادات – مجموع المصروفات</a:t>
            </a:r>
            <a:endParaRPr lang="en-GB" sz="2000" b="1" dirty="0"/>
          </a:p>
        </p:txBody>
      </p:sp>
      <p:sp>
        <p:nvSpPr>
          <p:cNvPr id="8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29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 bwMode="auto">
          <a:xfrm>
            <a:off x="257577" y="425864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>
                <a:solidFill>
                  <a:schemeClr val="bg1"/>
                </a:solidFill>
                <a:latin typeface="Arial" pitchFamily="34" charset="0"/>
              </a:rPr>
              <a:t>القوائم المالية</a:t>
            </a:r>
            <a:endParaRPr lang="ar-BH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733297"/>
              </p:ext>
            </p:extLst>
          </p:nvPr>
        </p:nvGraphicFramePr>
        <p:xfrm>
          <a:off x="1695239" y="1781012"/>
          <a:ext cx="9195368" cy="462686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124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0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630">
                <a:tc gridSpan="3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 smtClean="0">
                          <a:solidFill>
                            <a:srgbClr val="009900"/>
                          </a:solidFill>
                          <a:effectLst/>
                        </a:rPr>
                        <a:t>الإيرادات</a:t>
                      </a:r>
                      <a:endParaRPr lang="en-GB" sz="240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إيراد خدمات </a:t>
                      </a:r>
                      <a:endParaRPr lang="en-GB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20400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0000CC"/>
                          </a:solidFill>
                          <a:effectLst/>
                        </a:rPr>
                        <a:t>مجموع </a:t>
                      </a:r>
                      <a:r>
                        <a:rPr lang="ar-BH" sz="2400" dirty="0" smtClean="0">
                          <a:solidFill>
                            <a:srgbClr val="0000CC"/>
                          </a:solidFill>
                          <a:effectLst/>
                        </a:rPr>
                        <a:t>الايرادات</a:t>
                      </a:r>
                      <a:endParaRPr lang="en-GB" sz="24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</a:rPr>
                        <a:t> 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b="0" dirty="0" smtClean="0">
                          <a:solidFill>
                            <a:srgbClr val="0000CC"/>
                          </a:solidFill>
                          <a:effectLst/>
                        </a:rPr>
                        <a:t>20400</a:t>
                      </a:r>
                      <a:endParaRPr lang="en-GB" sz="2400" b="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630">
                <a:tc gridSpan="3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 smtClean="0">
                          <a:solidFill>
                            <a:srgbClr val="009900"/>
                          </a:solidFill>
                          <a:effectLst/>
                        </a:rPr>
                        <a:t>المصروفات</a:t>
                      </a:r>
                      <a:r>
                        <a:rPr lang="ar-BH" sz="2400" dirty="0" smtClean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/>
                      <a:r>
                        <a:rPr lang="ar-SA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مصروفات إهلاك</a:t>
                      </a:r>
                      <a:endParaRPr lang="en-GB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effectLst/>
                        </a:rPr>
                        <a:t>250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/>
                      <a:r>
                        <a:rPr lang="ar-SA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أجور</a:t>
                      </a:r>
                      <a:endParaRPr lang="en-GB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>
                          <a:effectLst/>
                        </a:rPr>
                        <a:t>1190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/>
                      <a:r>
                        <a:rPr lang="ar-SA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مصروفات إعلان</a:t>
                      </a:r>
                      <a:endParaRPr lang="en-GB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>
                          <a:effectLst/>
                        </a:rPr>
                        <a:t>160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/>
                      <a:r>
                        <a:rPr lang="ar-SA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مصروفات كهرباء وماء</a:t>
                      </a:r>
                      <a:endParaRPr lang="en-GB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>
                          <a:effectLst/>
                        </a:rPr>
                        <a:t>250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/>
                      <a:r>
                        <a:rPr lang="ar-SA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إيجار</a:t>
                      </a:r>
                      <a:endParaRPr lang="en-GB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>
                          <a:effectLst/>
                        </a:rPr>
                        <a:t>350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0000CC"/>
                          </a:solidFill>
                          <a:effectLst/>
                        </a:rPr>
                        <a:t>مجموع المصروفات</a:t>
                      </a:r>
                      <a:endParaRPr lang="en-GB" sz="24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0000CC"/>
                          </a:solidFill>
                          <a:effectLst/>
                        </a:rPr>
                        <a:t>2200</a:t>
                      </a:r>
                      <a:endParaRPr lang="en-GB" sz="24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</a:rPr>
                        <a:t>صافي الدخل </a:t>
                      </a:r>
                      <a:endParaRPr lang="en-GB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GB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18200</a:t>
                      </a:r>
                      <a:endParaRPr lang="en-GB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94572" y="990091"/>
            <a:ext cx="756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قائمة الدخل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ar-S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عن السنة المنتهية في 31 يوليو 2011م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257015" y="1118166"/>
            <a:ext cx="2465798" cy="59761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مِثــال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57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 bwMode="auto">
          <a:xfrm>
            <a:off x="257577" y="456641"/>
            <a:ext cx="11827055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>
                <a:solidFill>
                  <a:schemeClr val="bg1"/>
                </a:solidFill>
                <a:latin typeface="Arial" pitchFamily="34" charset="0"/>
              </a:rPr>
              <a:t>القوائم المالية</a:t>
            </a:r>
            <a:endParaRPr lang="ar-BH" sz="2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77527"/>
              </p:ext>
            </p:extLst>
          </p:nvPr>
        </p:nvGraphicFramePr>
        <p:xfrm>
          <a:off x="1705510" y="2763747"/>
          <a:ext cx="8938517" cy="2304243"/>
        </p:xfrm>
        <a:graphic>
          <a:graphicData uri="http://schemas.openxmlformats.org/drawingml/2006/table">
            <a:tbl>
              <a:tblPr rtl="1" firstRow="1" firstCol="1" bandRow="1">
                <a:tableStyleId>{0505E3EF-67EA-436B-97B2-0124C06EBD24}</a:tableStyleId>
              </a:tblPr>
              <a:tblGrid>
                <a:gridCol w="5981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15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857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009900"/>
                          </a:solidFill>
                          <a:effectLst/>
                        </a:rPr>
                        <a:t>رصيد رأس المال في بداية المدة</a:t>
                      </a:r>
                      <a:endParaRPr lang="en-GB" sz="160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r>
                        <a:rPr lang="ar-BH" sz="2400" b="0" dirty="0" smtClean="0">
                          <a:effectLst/>
                        </a:rPr>
                        <a:t>50500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14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+ صافي الدخل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ar-SA" sz="2400" dirty="0" smtClean="0">
                          <a:effectLst/>
                        </a:rPr>
                        <a:t>18200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70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68700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06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>
                          <a:effectLst/>
                        </a:rPr>
                        <a:t>– المسحوبات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effectLst/>
                        </a:rPr>
                        <a:t>400</a:t>
                      </a:r>
                      <a:r>
                        <a:rPr lang="ar-SA" sz="2400" dirty="0" smtClean="0">
                          <a:effectLst/>
                        </a:rPr>
                        <a:t>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277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</a:rPr>
                        <a:t>رصيد رأس المال في نهاية المدة</a:t>
                      </a:r>
                      <a:endParaRPr lang="en-GB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effectLst/>
                        </a:rPr>
                        <a:t>68300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90214" y="1175026"/>
            <a:ext cx="756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قائمة رأس المال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rtl="1"/>
            <a:r>
              <a:rPr lang="ar-S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عن السنة المنتهية في 31 يوليو 2011م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226193" y="1102156"/>
            <a:ext cx="2465798" cy="72347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مِثــال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42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3" y="1530578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577" y="1811301"/>
            <a:ext cx="11660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 smtClean="0"/>
              <a:t>أستخرجت البيانات الاتية من الدفاتر الخاصة بأحد المشروعات الإنتاجية خلال السنة المنتهية في 31 ديسمبر 2019 (المبالغ بالدينار البحريني)، و المطلوب إعداد قائمة الدخل و قائمة رأس المال.</a:t>
            </a:r>
            <a:endParaRPr lang="en-GB" sz="2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206091"/>
              </p:ext>
            </p:extLst>
          </p:nvPr>
        </p:nvGraphicFramePr>
        <p:xfrm>
          <a:off x="719193" y="2642298"/>
          <a:ext cx="11085816" cy="3169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71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1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1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1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إيراد إيجار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700</a:t>
                      </a:r>
                      <a:endParaRPr lang="en-GB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مصروفات</a:t>
                      </a:r>
                      <a:r>
                        <a:rPr lang="ar-BH" sz="2000" b="1" dirty="0" smtClean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تأمين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1300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مهمات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900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إيراد خدمات</a:t>
                      </a:r>
                      <a:endParaRPr lang="en-GB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1000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مصاريف متنوعة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850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مسحوبات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300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الدائنون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1400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مدينون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1200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سيارات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7000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نقدية في البنك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17000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رأس المال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12000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الات و معدات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5000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مصروفات كهرباء وماء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400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استثمارات اضافية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5400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أدوات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300</a:t>
                      </a:r>
                      <a:endParaRPr lang="en-GB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C00000"/>
                          </a:solidFill>
                        </a:rPr>
                        <a:t>قروض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1000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1294544" y="5876689"/>
            <a:ext cx="423295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تأكد من إجابتك (</a:t>
            </a:r>
            <a:r>
              <a:rPr lang="ar-BH" sz="28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قائمة رأس المال</a:t>
            </a:r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7046360" y="5876689"/>
            <a:ext cx="399664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تأكد من إجابتك (</a:t>
            </a:r>
            <a:r>
              <a:rPr lang="ar-BH" sz="28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قائمة الدخل</a:t>
            </a:r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8014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Plaque 12"/>
          <p:cNvSpPr/>
          <p:nvPr/>
        </p:nvSpPr>
        <p:spPr bwMode="auto">
          <a:xfrm>
            <a:off x="176463" y="1530578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600" b="1" dirty="0" smtClean="0">
                <a:solidFill>
                  <a:srgbClr val="C00000"/>
                </a:solidFill>
                <a:latin typeface="Arial" pitchFamily="34" charset="0"/>
              </a:rPr>
              <a:t>صحح العبارة الاتية: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176463" y="5876689"/>
            <a:ext cx="204849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464" y="2800481"/>
            <a:ext cx="1183907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3600" b="1" dirty="0" smtClean="0"/>
              <a:t>قائمة رأس المال توضح نتيجة المشروع من ربح و خسارة وتشمل المصروفات والإيرادات المختلفة.</a:t>
            </a:r>
            <a:endParaRPr lang="en-GB" sz="3600" b="1" dirty="0"/>
          </a:p>
        </p:txBody>
      </p:sp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05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3" y="1530578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600" b="1" dirty="0">
                <a:solidFill>
                  <a:srgbClr val="C00000"/>
                </a:solidFill>
                <a:latin typeface="Arial" pitchFamily="34" charset="0"/>
              </a:rPr>
              <a:t>إختر الإجابة الصحيحة: </a:t>
            </a:r>
            <a:endParaRPr lang="ar-BH" sz="36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 rtl="1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عبارة عن مجموعة </a:t>
            </a:r>
            <a:r>
              <a:rPr lang="ar-BH" sz="3600" b="1" dirty="0">
                <a:solidFill>
                  <a:schemeClr val="accent1">
                    <a:lumMod val="75000"/>
                  </a:schemeClr>
                </a:solidFill>
              </a:rPr>
              <a:t>الوثائق والسجلات والتقارير والتعليمات المستعملة؛ لإتمام الدورة </a:t>
            </a:r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المحاسبية: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895566" y="212069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6868632" y="3431830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1- المهارات المحاسبية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937912" y="4822831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4- المحاسب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6868633" y="4822830"/>
            <a:ext cx="4138781" cy="9683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3- النظام المحاسبي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937912" y="3526926"/>
            <a:ext cx="4138781" cy="9683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 smtClean="0">
                <a:solidFill>
                  <a:schemeClr val="tx1"/>
                </a:solidFill>
              </a:rPr>
              <a:t>2- علم المحاسبة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19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2" y="1690688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rgbClr val="C00000"/>
                </a:solidFill>
                <a:latin typeface="Arial" pitchFamily="34" charset="0"/>
              </a:rPr>
              <a:t>   </a:t>
            </a:r>
            <a:r>
              <a:rPr lang="ar-BH" sz="3600" b="1" dirty="0" smtClean="0">
                <a:solidFill>
                  <a:srgbClr val="C00000"/>
                </a:solidFill>
                <a:latin typeface="Arial" pitchFamily="34" charset="0"/>
              </a:rPr>
              <a:t>إختر الإجابة الصحيحة: 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6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ar-BH" sz="3600" b="1" dirty="0">
                <a:solidFill>
                  <a:srgbClr val="0070C0"/>
                </a:solidFill>
                <a:latin typeface="Arial" pitchFamily="34" charset="0"/>
              </a:rPr>
              <a:t>توضح التأثيرات على رأس المال بالزيادة أو النقصان</a:t>
            </a:r>
            <a:r>
              <a:rPr lang="ar-BH" sz="3600" b="1" dirty="0" smtClean="0">
                <a:solidFill>
                  <a:srgbClr val="0070C0"/>
                </a:solidFill>
              </a:rPr>
              <a:t>.</a:t>
            </a:r>
            <a:endParaRPr lang="ar-BH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4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895566" y="212069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6931694" y="3510662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 smtClean="0">
                <a:solidFill>
                  <a:schemeClr val="tx1"/>
                </a:solidFill>
              </a:rPr>
              <a:t>1- قائمة رأس المال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1000974" y="4901663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4- الميزانية العمومية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6931695" y="4901662"/>
            <a:ext cx="4138781" cy="9683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3- قائمة التدفقات النقدية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1000974" y="3605758"/>
            <a:ext cx="4138781" cy="9683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2- قائمة الدخل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49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3" y="1530578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600" b="1" dirty="0">
                <a:solidFill>
                  <a:srgbClr val="C00000"/>
                </a:solidFill>
                <a:latin typeface="Arial" pitchFamily="34" charset="0"/>
              </a:rPr>
              <a:t>إختر الإجابة الصحيحة: </a:t>
            </a:r>
            <a:endParaRPr lang="ar-BH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إذا علمت أن مجموع مصروفات شركة ما بلغت 13500 دينار ومجموع الإيرادات 9300 دينار، فما هي النتيجة المالية للشركة؟ </a:t>
            </a:r>
            <a:endParaRPr lang="ar-BH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895566" y="212069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6962516" y="3689329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1- صافي ربح 4200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1031796" y="4785454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4- صافي خسارة 4200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6962517" y="4785453"/>
            <a:ext cx="4138781" cy="9683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3- صافي ربح 4500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1031796" y="3689329"/>
            <a:ext cx="4138781" cy="9683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2- صافي خسارة 1700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92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92" y="57125"/>
            <a:ext cx="2214562" cy="1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9"/>
          <p:cNvSpPr txBox="1">
            <a:spLocks/>
          </p:cNvSpPr>
          <p:nvPr/>
        </p:nvSpPr>
        <p:spPr bwMode="auto">
          <a:xfrm>
            <a:off x="3952860" y="61729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>
                <a:solidFill>
                  <a:schemeClr val="bg1"/>
                </a:solidFill>
                <a:latin typeface="Arial" pitchFamily="34" charset="0"/>
              </a:rPr>
              <a:t>أهـداف </a:t>
            </a: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الدرس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4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15349" y="2195255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laque 6"/>
          <p:cNvSpPr/>
          <p:nvPr/>
        </p:nvSpPr>
        <p:spPr bwMode="auto">
          <a:xfrm>
            <a:off x="328773" y="1991512"/>
            <a:ext cx="11744470" cy="4072898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rgbClr val="C00000"/>
                </a:solidFill>
                <a:latin typeface="Arial" pitchFamily="34" charset="0"/>
              </a:rPr>
              <a:t>يتوقع من الطالب بعد دراسة هذا الفصل أن:</a:t>
            </a:r>
            <a:endParaRPr lang="en-US" sz="2800" b="1" dirty="0">
              <a:solidFill>
                <a:srgbClr val="C00000"/>
              </a:solidFill>
              <a:latin typeface="Arial" pitchFamily="34" charset="0"/>
            </a:endParaRP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يتعرف أهمية امتلاك المهارات المحاسبية  للمشروع الصغير.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يعرف النظام المحاسبي.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يعدد خطوات الدورة المحاسبية البسيطة.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يحدد الدفاتر المالية.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يُعد القوائم المالية</a:t>
            </a: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ar-BH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8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75393" y="2767969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65345" y="3320840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35773" y="4006290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06362" y="4479693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06362" y="5020455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6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Accounting Clip Art with No Background - Clipart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" y="-57893"/>
            <a:ext cx="3213337" cy="29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644592" y="6525671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: Rounded Corners 11">
            <a:extLst>
              <a:ext uri="{FF2B5EF4-FFF2-40B4-BE49-F238E27FC236}">
                <a16:creationId xmlns="" xmlns:a16="http://schemas.microsoft.com/office/drawing/2014/main" id="{9C563A6F-19A4-4EB5-A8F4-7A81909772B4}"/>
              </a:ext>
            </a:extLst>
          </p:cNvPr>
          <p:cNvSpPr/>
          <p:nvPr/>
        </p:nvSpPr>
        <p:spPr>
          <a:xfrm>
            <a:off x="3075679" y="1524847"/>
            <a:ext cx="9786024" cy="4426085"/>
          </a:xfrm>
          <a:prstGeom prst="roundRect">
            <a:avLst>
              <a:gd name="adj" fmla="val 479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DB129F3B-4318-4276-9172-A69D0CE68DC4}"/>
              </a:ext>
            </a:extLst>
          </p:cNvPr>
          <p:cNvSpPr/>
          <p:nvPr/>
        </p:nvSpPr>
        <p:spPr>
          <a:xfrm>
            <a:off x="5563067" y="1663070"/>
            <a:ext cx="44038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الوحدة </a:t>
            </a:r>
            <a:r>
              <a:rPr lang="ar-BH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الثامنة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EC6BC269-0A23-470E-AA67-B36AF0F5E8F0}"/>
              </a:ext>
            </a:extLst>
          </p:cNvPr>
          <p:cNvSpPr/>
          <p:nvPr/>
        </p:nvSpPr>
        <p:spPr>
          <a:xfrm>
            <a:off x="3095997" y="2612034"/>
            <a:ext cx="920476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المهارات المحاسبية للمشروعات الصغيرة</a:t>
            </a:r>
            <a:endParaRPr lang="en-US" sz="5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="" xmlns:a16="http://schemas.microsoft.com/office/drawing/2014/main" id="{64891092-81C5-4E67-BFD6-A8E105C954F7}"/>
              </a:ext>
            </a:extLst>
          </p:cNvPr>
          <p:cNvSpPr/>
          <p:nvPr/>
        </p:nvSpPr>
        <p:spPr>
          <a:xfrm>
            <a:off x="5616089" y="4241881"/>
            <a:ext cx="43508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الفصل </a:t>
            </a:r>
            <a:r>
              <a:rPr lang="ar-BH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الحادي عشر</a:t>
            </a:r>
            <a:endParaRPr lang="ar-SA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="" xmlns:a16="http://schemas.microsoft.com/office/drawing/2014/main" id="{18AFB4F9-8863-43B3-A873-430AA71FE991}"/>
              </a:ext>
            </a:extLst>
          </p:cNvPr>
          <p:cNvSpPr/>
          <p:nvPr/>
        </p:nvSpPr>
        <p:spPr>
          <a:xfrm>
            <a:off x="3054402" y="5084378"/>
            <a:ext cx="90861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Monotype Koufi" pitchFamily="2" charset="-78"/>
                <a:cs typeface="Sakkal Majalla" panose="02000000000000000000" pitchFamily="2" charset="-78"/>
              </a:rPr>
              <a:t>ما المهارات المحاسبية التي يحتاج إليها مشروعي الصغير؟</a:t>
            </a:r>
            <a:endParaRPr lang="en-US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ea typeface="Monotype Koufi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169943" y="3042921"/>
            <a:ext cx="2819400" cy="3629065"/>
            <a:chOff x="744444" y="4372264"/>
            <a:chExt cx="1790577" cy="2320041"/>
          </a:xfrm>
        </p:grpSpPr>
        <p:pic>
          <p:nvPicPr>
            <p:cNvPr id="14" name="Picture 12">
              <a:extLst>
                <a:ext uri="{FF2B5EF4-FFF2-40B4-BE49-F238E27FC236}">
                  <a16:creationId xmlns="" xmlns:a16="http://schemas.microsoft.com/office/drawing/2014/main" id="{542C6F32-1335-4B09-AEF4-58DA81420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44" y="4372264"/>
              <a:ext cx="1790577" cy="23200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Rectangle 17">
              <a:extLst>
                <a:ext uri="{FF2B5EF4-FFF2-40B4-BE49-F238E27FC236}">
                  <a16:creationId xmlns="" xmlns:a16="http://schemas.microsoft.com/office/drawing/2014/main" id="{9DC9F84D-6B5E-4410-9231-2B48E12F6324}"/>
                </a:ext>
              </a:extLst>
            </p:cNvPr>
            <p:cNvSpPr/>
            <p:nvPr/>
          </p:nvSpPr>
          <p:spPr>
            <a:xfrm>
              <a:off x="744444" y="6154110"/>
              <a:ext cx="1790577" cy="3991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cs typeface="PT Bold Heading" panose="02010400000000000000" pitchFamily="2" charset="-78"/>
                </a:rPr>
                <a:t>الصفحات من </a:t>
              </a:r>
              <a:r>
                <a:rPr lang="ar-BH" sz="2400" smtClean="0">
                  <a:cs typeface="PT Bold Heading" panose="02010400000000000000" pitchFamily="2" charset="-78"/>
                </a:rPr>
                <a:t>147-153</a:t>
              </a:r>
              <a:endParaRPr lang="ar-SA" sz="2400" dirty="0">
                <a:cs typeface="PT Bold Heading" panose="0201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002221" y="2490952"/>
            <a:ext cx="8393636" cy="297968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endParaRPr lang="ar-BH" sz="3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algn="ctr" rtl="1">
              <a:defRPr/>
            </a:pPr>
            <a:r>
              <a:rPr lang="ar-BH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نهاية </a:t>
            </a:r>
            <a:r>
              <a:rPr lang="ar-BH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الفصل </a:t>
            </a:r>
            <a:r>
              <a:rPr lang="ar-BH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الحادي عشر</a:t>
            </a:r>
            <a:endParaRPr lang="ar-BH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algn="ctr" rtl="1">
              <a:defRPr/>
            </a:pPr>
            <a:endParaRPr lang="ar-BH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algn="ctr" rtl="1">
              <a:defRPr/>
            </a:pPr>
            <a:r>
              <a:rPr lang="ar-BH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شكراً لكم ،، وفقكم الله</a:t>
            </a:r>
          </a:p>
          <a:p>
            <a:pPr algn="ctr"/>
            <a:endParaRPr lang="ar-BH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687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3" y="1089061"/>
            <a:ext cx="11839073" cy="513707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93957" y="213575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4572" y="1103109"/>
            <a:ext cx="756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قائمة الدخل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ar-S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عن السنة المنتهية في 31 </a:t>
            </a:r>
            <a:r>
              <a:rPr lang="ar-BH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ديسمبر 2019م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002883"/>
              </p:ext>
            </p:extLst>
          </p:nvPr>
        </p:nvGraphicFramePr>
        <p:xfrm>
          <a:off x="1623320" y="1896612"/>
          <a:ext cx="9195368" cy="420624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124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0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630">
                <a:tc gridSpan="3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 smtClean="0">
                          <a:solidFill>
                            <a:srgbClr val="009900"/>
                          </a:solidFill>
                          <a:effectLst/>
                        </a:rPr>
                        <a:t>الإيرادات</a:t>
                      </a:r>
                      <a:endParaRPr lang="en-GB" sz="240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إيراد خدمات </a:t>
                      </a:r>
                      <a:endParaRPr lang="en-GB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effectLst/>
                        </a:rPr>
                        <a:t>1000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إيراد إيجار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0000CC"/>
                          </a:solidFill>
                          <a:effectLst/>
                        </a:rPr>
                        <a:t>مجموع </a:t>
                      </a:r>
                      <a:r>
                        <a:rPr lang="ar-BH" sz="2400" dirty="0" smtClean="0">
                          <a:solidFill>
                            <a:srgbClr val="0000CC"/>
                          </a:solidFill>
                          <a:effectLst/>
                        </a:rPr>
                        <a:t>الايرادات</a:t>
                      </a:r>
                      <a:endParaRPr lang="en-GB" sz="24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</a:rPr>
                        <a:t> 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b="0" dirty="0" smtClean="0">
                          <a:solidFill>
                            <a:srgbClr val="0000CC"/>
                          </a:solidFill>
                          <a:effectLst/>
                        </a:rPr>
                        <a:t>1700</a:t>
                      </a:r>
                      <a:endParaRPr lang="en-GB" sz="2400" b="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630">
                <a:tc gridSpan="3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 smtClean="0">
                          <a:solidFill>
                            <a:srgbClr val="009900"/>
                          </a:solidFill>
                          <a:effectLst/>
                        </a:rPr>
                        <a:t>المصروفات</a:t>
                      </a:r>
                      <a:r>
                        <a:rPr lang="ar-BH" sz="2400" dirty="0" smtClean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مصروفات</a:t>
                      </a:r>
                      <a:r>
                        <a:rPr lang="ar-BH" sz="2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تأمين</a:t>
                      </a:r>
                      <a:endParaRPr lang="en-GB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مصاريف متنوعة</a:t>
                      </a:r>
                      <a:endParaRPr lang="en-GB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400" dirty="0" smtClean="0">
                          <a:effectLst/>
                        </a:rPr>
                        <a:t>850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مصروفات كهرباء و ماء</a:t>
                      </a:r>
                      <a:endParaRPr lang="en-GB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400" dirty="0" smtClean="0">
                          <a:effectLst/>
                        </a:rPr>
                        <a:t>400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0000CC"/>
                          </a:solidFill>
                          <a:effectLst/>
                        </a:rPr>
                        <a:t>مجموع المصروفات</a:t>
                      </a:r>
                      <a:endParaRPr lang="en-GB" sz="24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solidFill>
                            <a:srgbClr val="0000CC"/>
                          </a:solidFill>
                          <a:effectLst/>
                        </a:rPr>
                        <a:t>2550</a:t>
                      </a:r>
                      <a:endParaRPr lang="en-GB" sz="24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</a:rPr>
                        <a:t>صافي </a:t>
                      </a:r>
                      <a:r>
                        <a:rPr lang="ar-BH" sz="2400" dirty="0" smtClean="0">
                          <a:solidFill>
                            <a:srgbClr val="C00000"/>
                          </a:solidFill>
                          <a:effectLst/>
                        </a:rPr>
                        <a:t>الخسارة</a:t>
                      </a:r>
                      <a:endParaRPr lang="en-GB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GB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- 850 </a:t>
                      </a:r>
                      <a:endParaRPr lang="en-GB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Left Arrow 11">
            <a:hlinkClick r:id="rId4" action="ppaction://hlinksldjump"/>
          </p:cNvPr>
          <p:cNvSpPr/>
          <p:nvPr/>
        </p:nvSpPr>
        <p:spPr>
          <a:xfrm>
            <a:off x="262165" y="5788258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7864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45641" y="1006866"/>
            <a:ext cx="11839073" cy="538365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895565" y="213575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300068"/>
              </p:ext>
            </p:extLst>
          </p:nvPr>
        </p:nvGraphicFramePr>
        <p:xfrm>
          <a:off x="1626739" y="1841211"/>
          <a:ext cx="8938517" cy="4118731"/>
        </p:xfrm>
        <a:graphic>
          <a:graphicData uri="http://schemas.openxmlformats.org/drawingml/2006/table">
            <a:tbl>
              <a:tblPr rtl="1" firstRow="1" firstCol="1" bandRow="1">
                <a:tableStyleId>{0505E3EF-67EA-436B-97B2-0124C06EBD24}</a:tableStyleId>
              </a:tblPr>
              <a:tblGrid>
                <a:gridCol w="5981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15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1023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009900"/>
                          </a:solidFill>
                          <a:effectLst/>
                        </a:rPr>
                        <a:t>رصيد رأس المال في بداية المدة</a:t>
                      </a:r>
                      <a:endParaRPr lang="en-GB" sz="240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r>
                        <a:rPr lang="ar-BH" sz="2400" b="1" dirty="0" smtClean="0">
                          <a:solidFill>
                            <a:srgbClr val="009900"/>
                          </a:solidFill>
                          <a:effectLst/>
                        </a:rPr>
                        <a:t>12000</a:t>
                      </a:r>
                      <a:endParaRPr lang="en-GB" sz="2400" b="1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043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>
                          <a:effectLst/>
                        </a:rPr>
                        <a:t>+ </a:t>
                      </a:r>
                      <a:r>
                        <a:rPr lang="ar-BH" sz="2400" dirty="0" smtClean="0">
                          <a:effectLst/>
                        </a:rPr>
                        <a:t>استثمارات إضافية</a:t>
                      </a:r>
                      <a:endParaRPr lang="en-GB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333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17400</a:t>
                      </a:r>
                      <a:endParaRPr lang="en-GB" sz="2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333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– المسحوبات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effectLst/>
                        </a:rPr>
                        <a:t>300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333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>
                          <a:effectLst/>
                        </a:rPr>
                        <a:t>– </a:t>
                      </a:r>
                      <a:r>
                        <a:rPr lang="ar-BH" sz="2400" dirty="0" smtClean="0">
                          <a:effectLst/>
                        </a:rPr>
                        <a:t>صافي</a:t>
                      </a:r>
                      <a:r>
                        <a:rPr lang="ar-BH" sz="2400" baseline="0" dirty="0" smtClean="0">
                          <a:effectLst/>
                        </a:rPr>
                        <a:t> الخسارة</a:t>
                      </a:r>
                      <a:endParaRPr lang="en-GB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333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1150</a:t>
                      </a:r>
                      <a:endParaRPr lang="en-GB" sz="2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333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</a:rPr>
                        <a:t>رصيد رأس المال في نهاية المدة</a:t>
                      </a:r>
                      <a:endParaRPr lang="en-GB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16250</a:t>
                      </a: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4287" y="1010214"/>
            <a:ext cx="756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قائمة رأس المال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rtl="1"/>
            <a:r>
              <a:rPr lang="ar-S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عن السنة المنتهية في 31 </a:t>
            </a:r>
            <a:r>
              <a:rPr lang="ar-BH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ديسمبر 2019</a:t>
            </a:r>
            <a:r>
              <a:rPr lang="ar-S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م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314218" y="5739081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4835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Plaque 5"/>
          <p:cNvSpPr/>
          <p:nvPr/>
        </p:nvSpPr>
        <p:spPr bwMode="auto">
          <a:xfrm>
            <a:off x="176463" y="1511169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600" b="1" dirty="0" smtClean="0">
                <a:solidFill>
                  <a:srgbClr val="C00000"/>
                </a:solidFill>
                <a:latin typeface="Arial" pitchFamily="34" charset="0"/>
              </a:rPr>
              <a:t>صحح العبارة الاتية: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014" y="2784421"/>
            <a:ext cx="1128195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3200" b="1" dirty="0" smtClean="0"/>
              <a:t>قائمة الدخل </a:t>
            </a:r>
            <a:r>
              <a:rPr lang="ar-BH" sz="3200" b="1" dirty="0"/>
              <a:t>توضح نتيجة المشروع من ربح و خسارة و تشمل المصروفات و الإيرادات المختلفة.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8014" y="4397362"/>
            <a:ext cx="1116986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/>
              <a:t>قائمة رأس المال هي </a:t>
            </a:r>
            <a:r>
              <a:rPr lang="ar-BH" sz="3200" b="1" dirty="0"/>
              <a:t>قائمة توضح التأثيرات على رأس المال بالزيادة أو النقصان.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83658" y="3832926"/>
            <a:ext cx="179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u="sng" dirty="0" smtClean="0"/>
              <a:t>أو</a:t>
            </a:r>
            <a:endParaRPr lang="en-GB" sz="2800" b="1" u="sng" dirty="0"/>
          </a:p>
        </p:txBody>
      </p:sp>
      <p:sp>
        <p:nvSpPr>
          <p:cNvPr id="17" name="Left Arrow 16">
            <a:hlinkClick r:id="rId4" action="ppaction://hlinksldjump"/>
          </p:cNvPr>
          <p:cNvSpPr/>
          <p:nvPr/>
        </p:nvSpPr>
        <p:spPr>
          <a:xfrm>
            <a:off x="587365" y="5739081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10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56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3" y="1089061"/>
            <a:ext cx="11839073" cy="513707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93957" y="213575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4572" y="1103109"/>
            <a:ext cx="756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قائمة الدخل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ar-S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عن السنة المنتهية في 31 </a:t>
            </a:r>
            <a:r>
              <a:rPr lang="ar-BH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ديسمبر 2019م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002883"/>
              </p:ext>
            </p:extLst>
          </p:nvPr>
        </p:nvGraphicFramePr>
        <p:xfrm>
          <a:off x="1623320" y="1896612"/>
          <a:ext cx="9195368" cy="420624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124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0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630">
                <a:tc gridSpan="3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 smtClean="0">
                          <a:solidFill>
                            <a:srgbClr val="009900"/>
                          </a:solidFill>
                          <a:effectLst/>
                        </a:rPr>
                        <a:t>الإيرادات</a:t>
                      </a:r>
                      <a:endParaRPr lang="en-GB" sz="240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إيراد خدمات </a:t>
                      </a:r>
                      <a:endParaRPr lang="en-GB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effectLst/>
                        </a:rPr>
                        <a:t>1000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إيراد إيجار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0000CC"/>
                          </a:solidFill>
                          <a:effectLst/>
                        </a:rPr>
                        <a:t>مجموع </a:t>
                      </a:r>
                      <a:r>
                        <a:rPr lang="ar-BH" sz="2400" dirty="0" smtClean="0">
                          <a:solidFill>
                            <a:srgbClr val="0000CC"/>
                          </a:solidFill>
                          <a:effectLst/>
                        </a:rPr>
                        <a:t>الايرادات</a:t>
                      </a:r>
                      <a:endParaRPr lang="en-GB" sz="24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</a:rPr>
                        <a:t> 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b="0" dirty="0" smtClean="0">
                          <a:solidFill>
                            <a:srgbClr val="0000CC"/>
                          </a:solidFill>
                          <a:effectLst/>
                        </a:rPr>
                        <a:t>1700</a:t>
                      </a:r>
                      <a:endParaRPr lang="en-GB" sz="2400" b="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630">
                <a:tc gridSpan="3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 smtClean="0">
                          <a:solidFill>
                            <a:srgbClr val="009900"/>
                          </a:solidFill>
                          <a:effectLst/>
                        </a:rPr>
                        <a:t>المصروفات</a:t>
                      </a:r>
                      <a:r>
                        <a:rPr lang="ar-BH" sz="2400" dirty="0" smtClean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مصروفات</a:t>
                      </a:r>
                      <a:r>
                        <a:rPr lang="ar-BH" sz="2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تأمين</a:t>
                      </a:r>
                      <a:endParaRPr lang="en-GB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مصاريف متنوعة</a:t>
                      </a:r>
                      <a:endParaRPr lang="en-GB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400" dirty="0" smtClean="0">
                          <a:effectLst/>
                        </a:rPr>
                        <a:t>850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مصروفات كهرباء و ماء</a:t>
                      </a:r>
                      <a:endParaRPr lang="en-GB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400" dirty="0" smtClean="0">
                          <a:effectLst/>
                        </a:rPr>
                        <a:t>400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0000CC"/>
                          </a:solidFill>
                          <a:effectLst/>
                        </a:rPr>
                        <a:t>مجموع المصروفات</a:t>
                      </a:r>
                      <a:endParaRPr lang="en-GB" sz="24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solidFill>
                            <a:srgbClr val="0000CC"/>
                          </a:solidFill>
                          <a:effectLst/>
                        </a:rPr>
                        <a:t>2550</a:t>
                      </a:r>
                      <a:endParaRPr lang="en-GB" sz="24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63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</a:rPr>
                        <a:t>صافي </a:t>
                      </a:r>
                      <a:r>
                        <a:rPr lang="ar-BH" sz="2400" dirty="0" smtClean="0">
                          <a:solidFill>
                            <a:srgbClr val="C00000"/>
                          </a:solidFill>
                          <a:effectLst/>
                        </a:rPr>
                        <a:t>الخسارة</a:t>
                      </a:r>
                      <a:endParaRPr lang="en-GB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GB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- 850 </a:t>
                      </a:r>
                      <a:endParaRPr lang="en-GB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Left Arrow 11">
            <a:hlinkClick r:id="rId4" action="ppaction://hlinksldjump"/>
          </p:cNvPr>
          <p:cNvSpPr/>
          <p:nvPr/>
        </p:nvSpPr>
        <p:spPr>
          <a:xfrm>
            <a:off x="262165" y="5788258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7928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45641" y="1006866"/>
            <a:ext cx="11839073" cy="538365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895565" y="213575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300068"/>
              </p:ext>
            </p:extLst>
          </p:nvPr>
        </p:nvGraphicFramePr>
        <p:xfrm>
          <a:off x="1626739" y="1841211"/>
          <a:ext cx="8938517" cy="4118731"/>
        </p:xfrm>
        <a:graphic>
          <a:graphicData uri="http://schemas.openxmlformats.org/drawingml/2006/table">
            <a:tbl>
              <a:tblPr rtl="1" firstRow="1" firstCol="1" bandRow="1">
                <a:tableStyleId>{0505E3EF-67EA-436B-97B2-0124C06EBD24}</a:tableStyleId>
              </a:tblPr>
              <a:tblGrid>
                <a:gridCol w="5981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15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1023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009900"/>
                          </a:solidFill>
                          <a:effectLst/>
                        </a:rPr>
                        <a:t>رصيد رأس المال في بداية المدة</a:t>
                      </a:r>
                      <a:endParaRPr lang="en-GB" sz="240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r>
                        <a:rPr lang="ar-BH" sz="2400" b="1" dirty="0" smtClean="0">
                          <a:solidFill>
                            <a:srgbClr val="009900"/>
                          </a:solidFill>
                          <a:effectLst/>
                        </a:rPr>
                        <a:t>12000</a:t>
                      </a:r>
                      <a:endParaRPr lang="en-GB" sz="2400" b="1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043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>
                          <a:effectLst/>
                        </a:rPr>
                        <a:t>+ </a:t>
                      </a:r>
                      <a:r>
                        <a:rPr lang="ar-BH" sz="2400" dirty="0" smtClean="0">
                          <a:effectLst/>
                        </a:rPr>
                        <a:t>استثمارات إضافية</a:t>
                      </a:r>
                      <a:endParaRPr lang="en-GB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333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17400</a:t>
                      </a:r>
                      <a:endParaRPr lang="en-GB" sz="2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333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– المسحوبات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effectLst/>
                        </a:rPr>
                        <a:t>300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333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>
                          <a:effectLst/>
                        </a:rPr>
                        <a:t>– </a:t>
                      </a:r>
                      <a:r>
                        <a:rPr lang="ar-BH" sz="2400" dirty="0" smtClean="0">
                          <a:effectLst/>
                        </a:rPr>
                        <a:t>صافي</a:t>
                      </a:r>
                      <a:r>
                        <a:rPr lang="ar-BH" sz="2400" baseline="0" dirty="0" smtClean="0">
                          <a:effectLst/>
                        </a:rPr>
                        <a:t> الخسارة</a:t>
                      </a:r>
                      <a:endParaRPr lang="en-GB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333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1150</a:t>
                      </a:r>
                      <a:endParaRPr lang="en-GB" sz="2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333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</a:rPr>
                        <a:t>رصيد رأس المال في نهاية المدة</a:t>
                      </a:r>
                      <a:endParaRPr lang="en-GB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16250</a:t>
                      </a: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4287" y="1010214"/>
            <a:ext cx="756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قائمة رأس المال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rtl="1"/>
            <a:r>
              <a:rPr lang="ar-S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عن السنة المنتهية في 31 </a:t>
            </a:r>
            <a:r>
              <a:rPr lang="ar-BH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ديسمبر 2019</a:t>
            </a:r>
            <a:r>
              <a:rPr lang="ar-S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م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314218" y="5739081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6142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84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31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61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67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92" y="162005"/>
            <a:ext cx="2214562" cy="1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que 4"/>
          <p:cNvSpPr/>
          <p:nvPr/>
        </p:nvSpPr>
        <p:spPr bwMode="auto">
          <a:xfrm>
            <a:off x="328773" y="1991512"/>
            <a:ext cx="11744470" cy="4072898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rgbClr val="C00000"/>
                </a:solidFill>
                <a:latin typeface="Arial" pitchFamily="34" charset="0"/>
              </a:rPr>
              <a:t>يتوقع من الطالب بعد دراسة هذا الفصل أن:</a:t>
            </a:r>
            <a:endParaRPr lang="en-US" sz="2800" b="1" dirty="0">
              <a:solidFill>
                <a:srgbClr val="C00000"/>
              </a:solidFill>
              <a:latin typeface="Arial" pitchFamily="34" charset="0"/>
            </a:endParaRP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يتعرف أهمية امتلاك المهارات المحاسبية  للمشروع الصغير.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يعرف النظام المحاسبي.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يعدد خطوات الدورة المحاسبية البسيطة.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يحدد الدفاتر المالية.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يُعد القوائم المالية.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>
                <a:solidFill>
                  <a:schemeClr val="bg1"/>
                </a:solidFill>
                <a:latin typeface="Arial" pitchFamily="34" charset="0"/>
              </a:rPr>
              <a:t>أهـداف </a:t>
            </a: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الدرس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204439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73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32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356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74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146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96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94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67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96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880315" y="2301282"/>
            <a:ext cx="7237927" cy="340002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800" b="1" dirty="0" smtClean="0"/>
              <a:t>ما المقصود بعلم المُحاسبة؟</a:t>
            </a:r>
            <a:endParaRPr lang="ar-BH" sz="4800" b="1" dirty="0"/>
          </a:p>
        </p:txBody>
      </p:sp>
      <p:sp>
        <p:nvSpPr>
          <p:cNvPr id="12" name="Cloud 11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فكِر و ابحث </a:t>
            </a:r>
            <a:endParaRPr lang="ar-BH" sz="4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9977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 txBox="1">
            <a:spLocks/>
          </p:cNvSpPr>
          <p:nvPr/>
        </p:nvSpPr>
        <p:spPr bwMode="auto">
          <a:xfrm>
            <a:off x="356839" y="425862"/>
            <a:ext cx="11552663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المهارات المحاسبية</a:t>
            </a:r>
            <a:endParaRPr lang="ar-BH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93902" y="1398232"/>
            <a:ext cx="10515600" cy="1047018"/>
            <a:chOff x="1393902" y="1398232"/>
            <a:chExt cx="10515600" cy="1047018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393902" y="1907822"/>
              <a:ext cx="10515600" cy="537428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buNone/>
              </a:pPr>
              <a:r>
                <a:rPr lang="ar-BH" b="1" dirty="0" smtClean="0"/>
                <a:t>فرع من فروع العلوم الإدارية، وتعني بالمعلومات المالية للمشروع التجاري.</a:t>
              </a:r>
              <a:endParaRPr lang="en-US" b="1" dirty="0"/>
            </a:p>
          </p:txBody>
        </p:sp>
        <p:sp>
          <p:nvSpPr>
            <p:cNvPr id="6" name="Title 9"/>
            <p:cNvSpPr txBox="1">
              <a:spLocks/>
            </p:cNvSpPr>
            <p:nvPr/>
          </p:nvSpPr>
          <p:spPr bwMode="auto">
            <a:xfrm>
              <a:off x="8330105" y="1398232"/>
              <a:ext cx="3579397" cy="430887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spAutoFit/>
            </a:bodyPr>
            <a:lstStyle/>
            <a:p>
              <a:pPr algn="ctr">
                <a:defRPr/>
              </a:pPr>
              <a:r>
                <a:rPr lang="ar-BH" sz="2800" b="1" dirty="0" smtClean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</a:rPr>
                <a:t>علم المُحاسبة</a:t>
              </a:r>
              <a:endParaRPr lang="ar-BH" sz="28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93902" y="2803537"/>
            <a:ext cx="10515600" cy="1347222"/>
            <a:chOff x="1393902" y="1398232"/>
            <a:chExt cx="10515600" cy="1347222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393902" y="1907821"/>
              <a:ext cx="10515600" cy="837633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buNone/>
              </a:pPr>
              <a:r>
                <a:rPr lang="ar-BH" b="1" dirty="0" smtClean="0"/>
                <a:t>هو الشخص الذى يتولى جمع المعلومات المالية ومعالجتها بطرائق فنية تمكن من له علاقة بها من الاستفادة منها، والمنتج النهائي لهذه العمليات هي التقارير المالية.</a:t>
              </a:r>
              <a:endParaRPr lang="en-US" b="1" dirty="0"/>
            </a:p>
          </p:txBody>
        </p:sp>
        <p:sp>
          <p:nvSpPr>
            <p:cNvPr id="15" name="Title 9"/>
            <p:cNvSpPr txBox="1">
              <a:spLocks/>
            </p:cNvSpPr>
            <p:nvPr/>
          </p:nvSpPr>
          <p:spPr bwMode="auto">
            <a:xfrm>
              <a:off x="8330105" y="1398232"/>
              <a:ext cx="3579397" cy="430887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spAutoFit/>
            </a:bodyPr>
            <a:lstStyle/>
            <a:p>
              <a:pPr algn="ctr">
                <a:defRPr/>
              </a:pPr>
              <a:r>
                <a:rPr lang="ar-BH" sz="2800" b="1" dirty="0" smtClean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</a:rPr>
                <a:t>المُحاسب</a:t>
              </a:r>
              <a:endParaRPr lang="ar-BH" sz="28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6538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425862"/>
            <a:ext cx="11552663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النظام المحاسبي</a:t>
            </a:r>
            <a:endParaRPr lang="ar-BH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3219" y="2804845"/>
            <a:ext cx="660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solidFill>
                  <a:srgbClr val="C00000"/>
                </a:solidFill>
              </a:rPr>
              <a:t>العلاقة ما بين عناصر النظام المُحاسبي:</a:t>
            </a:r>
            <a:endParaRPr lang="en-GB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61862400"/>
              </p:ext>
            </p:extLst>
          </p:nvPr>
        </p:nvGraphicFramePr>
        <p:xfrm>
          <a:off x="82193" y="3010329"/>
          <a:ext cx="12109807" cy="392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465821" y="2007214"/>
            <a:ext cx="10515600" cy="602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b="1" dirty="0"/>
              <a:t>مجموعة الوثائق والسجلات والتقارير والتعليمات المستعملة؛ لإتمام الدورة المحاسبية.</a:t>
            </a:r>
            <a:endParaRPr lang="en-US" b="1" dirty="0"/>
          </a:p>
        </p:txBody>
      </p:sp>
      <p:sp>
        <p:nvSpPr>
          <p:cNvPr id="7" name="Title 9"/>
          <p:cNvSpPr txBox="1">
            <a:spLocks/>
          </p:cNvSpPr>
          <p:nvPr/>
        </p:nvSpPr>
        <p:spPr bwMode="auto">
          <a:xfrm>
            <a:off x="8330105" y="1205900"/>
            <a:ext cx="3579397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النظام المُحاسبي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320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425862"/>
            <a:ext cx="11552663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الدورة المحاسبية</a:t>
            </a:r>
            <a:endParaRPr lang="ar-BH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3219" y="1095179"/>
            <a:ext cx="660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b="1" dirty="0" smtClean="0">
                <a:solidFill>
                  <a:srgbClr val="C00000"/>
                </a:solidFill>
              </a:rPr>
              <a:t>ما هي الدورة المُحاسبية؟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8643" y="2345903"/>
            <a:ext cx="11210859" cy="537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b="1" dirty="0" smtClean="0"/>
              <a:t>الخطوات التي يقوم بها المُحاسب؛ لتحديد موقف المشروع التجاري ونتيجته من ربح أو خسارة.</a:t>
            </a:r>
            <a:endParaRPr lang="en-US" b="1" dirty="0"/>
          </a:p>
        </p:txBody>
      </p:sp>
      <p:sp>
        <p:nvSpPr>
          <p:cNvPr id="11" name="Title 9"/>
          <p:cNvSpPr txBox="1">
            <a:spLocks/>
          </p:cNvSpPr>
          <p:nvPr/>
        </p:nvSpPr>
        <p:spPr bwMode="auto">
          <a:xfrm>
            <a:off x="8268701" y="1765030"/>
            <a:ext cx="3579397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الدورة المُحاسبية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308696602"/>
              </p:ext>
            </p:extLst>
          </p:nvPr>
        </p:nvGraphicFramePr>
        <p:xfrm>
          <a:off x="-113547" y="3092521"/>
          <a:ext cx="9008730" cy="316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Bevel 13"/>
          <p:cNvSpPr/>
          <p:nvPr/>
        </p:nvSpPr>
        <p:spPr>
          <a:xfrm>
            <a:off x="8414535" y="3091429"/>
            <a:ext cx="3287730" cy="3299096"/>
          </a:xfrm>
          <a:prstGeom prst="bevel">
            <a:avLst>
              <a:gd name="adj" fmla="val 125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خطوات الدورة</a:t>
            </a:r>
          </a:p>
          <a:p>
            <a:pPr algn="ctr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 المُحاسبية البسيطة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06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Graphic spid="12" grpId="0">
        <p:bldAsOne/>
      </p:bldGraphic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456685"/>
            <a:ext cx="11552663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الدفاتر المالية</a:t>
            </a:r>
            <a:endParaRPr lang="ar-BH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5640" y="1650860"/>
            <a:ext cx="9883740" cy="584775"/>
          </a:xfrm>
          <a:prstGeom prst="rect">
            <a:avLst/>
          </a:prstGeom>
          <a:solidFill>
            <a:srgbClr val="D9D9FF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 smtClean="0">
                <a:ln w="2222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الدفاتر (السجلات) المالية</a:t>
            </a:r>
            <a:endParaRPr lang="en-GB" sz="3200" b="1" dirty="0">
              <a:ln w="2222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982" y="2505182"/>
            <a:ext cx="11385520" cy="523220"/>
          </a:xfrm>
          <a:prstGeom prst="rect">
            <a:avLst/>
          </a:prstGeom>
          <a:solidFill>
            <a:srgbClr val="FFFFD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ln w="2222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1- اليومية العامة.</a:t>
            </a:r>
            <a:endParaRPr lang="en-GB" sz="2800" b="1" dirty="0">
              <a:ln w="2222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3982" y="3164385"/>
            <a:ext cx="11385520" cy="523220"/>
          </a:xfrm>
          <a:prstGeom prst="rect">
            <a:avLst/>
          </a:prstGeom>
          <a:solidFill>
            <a:srgbClr val="FFFFD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ln w="2222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2- يومية المبيعات الآجلة.</a:t>
            </a:r>
            <a:endParaRPr lang="en-GB" sz="2800" b="1" dirty="0">
              <a:ln w="2222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3982" y="3822726"/>
            <a:ext cx="11385520" cy="523220"/>
          </a:xfrm>
          <a:prstGeom prst="rect">
            <a:avLst/>
          </a:prstGeom>
          <a:solidFill>
            <a:srgbClr val="FFFFD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ln w="2222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3- يومية المشتريات الآجلة. </a:t>
            </a:r>
            <a:endParaRPr lang="en-GB" sz="2800" b="1" dirty="0">
              <a:ln w="2222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982" y="4459204"/>
            <a:ext cx="11385520" cy="523220"/>
          </a:xfrm>
          <a:prstGeom prst="rect">
            <a:avLst/>
          </a:prstGeom>
          <a:solidFill>
            <a:srgbClr val="FFFFD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ln w="2222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4- يومية المقبوضات النقدية.</a:t>
            </a:r>
            <a:endParaRPr lang="en-GB" sz="2800" b="1" dirty="0">
              <a:ln w="2222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982" y="5095682"/>
            <a:ext cx="11385520" cy="523220"/>
          </a:xfrm>
          <a:prstGeom prst="rect">
            <a:avLst/>
          </a:prstGeom>
          <a:solidFill>
            <a:srgbClr val="FFFFD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ln w="2222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5- يومية المدفوعات النقدية.</a:t>
            </a:r>
            <a:endParaRPr lang="en-GB" sz="2800" b="1" dirty="0">
              <a:ln w="2222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982" y="5698294"/>
            <a:ext cx="11385520" cy="523220"/>
          </a:xfrm>
          <a:prstGeom prst="rect">
            <a:avLst/>
          </a:prstGeom>
          <a:solidFill>
            <a:srgbClr val="FFFFD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ln w="2222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6- القوائم المالية (قائمة الدخل – قائمة رأس المال – قائمة التدفقات النقدية – الميزانية العمومية).</a:t>
            </a:r>
            <a:endParaRPr lang="en-GB" sz="2800" b="1" dirty="0">
              <a:ln w="2222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13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425862"/>
            <a:ext cx="11552663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القوائم المالية</a:t>
            </a:r>
            <a:endParaRPr lang="ar-BH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91110" y="1367454"/>
            <a:ext cx="11118393" cy="1077796"/>
            <a:chOff x="1393902" y="1367454"/>
            <a:chExt cx="10515601" cy="1077796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1393902" y="1907822"/>
              <a:ext cx="10515600" cy="537428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buNone/>
              </a:pPr>
              <a:r>
                <a:rPr lang="ar-BH" b="1" dirty="0" smtClean="0"/>
                <a:t>هي قائمة توضح نتيجة المشروع من ربح أو خسارة وتشمل المصروفات و الإيرادات المختلفة.</a:t>
              </a:r>
              <a:endParaRPr lang="en-US" b="1" dirty="0"/>
            </a:p>
          </p:txBody>
        </p:sp>
        <p:sp>
          <p:nvSpPr>
            <p:cNvPr id="25" name="Title 9"/>
            <p:cNvSpPr txBox="1">
              <a:spLocks/>
            </p:cNvSpPr>
            <p:nvPr/>
          </p:nvSpPr>
          <p:spPr bwMode="auto">
            <a:xfrm>
              <a:off x="5794410" y="1367454"/>
              <a:ext cx="6115093" cy="492443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spAutoFit/>
            </a:bodyPr>
            <a:lstStyle/>
            <a:p>
              <a:pPr algn="ctr" rtl="1">
                <a:defRPr/>
              </a:pPr>
              <a:r>
                <a:rPr lang="ar-BH" sz="3200" b="1" dirty="0" smtClean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</a:rPr>
                <a:t>أولاً: قائمة الدخل</a:t>
              </a:r>
              <a:r>
                <a:rPr lang="en-GB" sz="3200" b="1" dirty="0" smtClean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</a:rPr>
                <a:t>  </a:t>
              </a:r>
              <a:r>
                <a:rPr lang="en-US" sz="3200" b="1" dirty="0" smtClean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GB" sz="3200" b="1" dirty="0" smtClean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Income Statement  </a:t>
              </a:r>
              <a:endParaRPr lang="ar-BH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3" y="2863000"/>
            <a:ext cx="6343976" cy="33910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Horizontal Scroll 26"/>
          <p:cNvSpPr/>
          <p:nvPr/>
        </p:nvSpPr>
        <p:spPr>
          <a:xfrm>
            <a:off x="6943060" y="2658139"/>
            <a:ext cx="5062135" cy="1658679"/>
          </a:xfrm>
          <a:prstGeom prst="horizontalScroll">
            <a:avLst/>
          </a:prstGeom>
          <a:solidFill>
            <a:srgbClr val="D9FFD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 smtClean="0"/>
              <a:t>مجموع الإيرادات أكبر من مجموع المصروفات</a:t>
            </a:r>
          </a:p>
          <a:p>
            <a:pPr algn="r" rtl="1"/>
            <a:r>
              <a:rPr lang="ar-BH" sz="2400" b="1" dirty="0" smtClean="0"/>
              <a:t> </a:t>
            </a:r>
            <a:endParaRPr lang="en-GB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373657" y="3538754"/>
            <a:ext cx="2371061" cy="52322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صافي الدخل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Horizontal Scroll 28"/>
          <p:cNvSpPr/>
          <p:nvPr/>
        </p:nvSpPr>
        <p:spPr>
          <a:xfrm>
            <a:off x="6943060" y="4368093"/>
            <a:ext cx="5062135" cy="1658679"/>
          </a:xfrm>
          <a:prstGeom prst="horizontalScroll">
            <a:avLst/>
          </a:prstGeom>
          <a:solidFill>
            <a:srgbClr val="FFC1C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 smtClean="0"/>
              <a:t>مجموع المصروفات أكبر من مجموع الايرادات</a:t>
            </a:r>
          </a:p>
          <a:p>
            <a:pPr algn="r" rtl="1"/>
            <a:r>
              <a:rPr lang="ar-BH" sz="2400" b="1" dirty="0" smtClean="0"/>
              <a:t> </a:t>
            </a:r>
            <a:endParaRPr lang="en-GB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373657" y="5248708"/>
            <a:ext cx="2371061" cy="52322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صافي الخسارة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5B9F62D-C3F5-4560-86D1-E53C3A39CAAC}"/>
              </a:ext>
            </a:extLst>
          </p:cNvPr>
          <p:cNvSpPr txBox="1"/>
          <p:nvPr/>
        </p:nvSpPr>
        <p:spPr>
          <a:xfrm>
            <a:off x="38323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70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1575</TotalTime>
  <Words>1741</Words>
  <Application>Microsoft Office PowerPoint</Application>
  <PresentationFormat>ملء الشاشة</PresentationFormat>
  <Paragraphs>428</Paragraphs>
  <Slides>37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47" baseType="lpstr">
      <vt:lpstr>Al-Mateen</vt:lpstr>
      <vt:lpstr>Arial</vt:lpstr>
      <vt:lpstr>Arial Black</vt:lpstr>
      <vt:lpstr>Calibri</vt:lpstr>
      <vt:lpstr>Calibri Light</vt:lpstr>
      <vt:lpstr>Monotype Koufi</vt:lpstr>
      <vt:lpstr>PT Bold Heading</vt:lpstr>
      <vt:lpstr>Sakkal Majalla</vt:lpstr>
      <vt:lpstr>Times New Roman</vt:lpstr>
      <vt:lpstr>Office Theme</vt:lpstr>
      <vt:lpstr>المشروعات الصغيرة وريادة الأعمال  ادر 215 / 806 / 808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229</cp:revision>
  <dcterms:created xsi:type="dcterms:W3CDTF">2020-03-04T10:47:58Z</dcterms:created>
  <dcterms:modified xsi:type="dcterms:W3CDTF">2021-12-15T05:38:00Z</dcterms:modified>
</cp:coreProperties>
</file>