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8" r:id="rId3"/>
    <p:sldId id="497" r:id="rId4"/>
    <p:sldId id="429" r:id="rId5"/>
    <p:sldId id="582" r:id="rId6"/>
    <p:sldId id="541" r:id="rId7"/>
    <p:sldId id="542" r:id="rId8"/>
    <p:sldId id="543" r:id="rId9"/>
    <p:sldId id="544" r:id="rId10"/>
    <p:sldId id="545" r:id="rId11"/>
    <p:sldId id="546" r:id="rId12"/>
    <p:sldId id="547" r:id="rId13"/>
    <p:sldId id="548" r:id="rId14"/>
    <p:sldId id="549" r:id="rId15"/>
    <p:sldId id="550" r:id="rId16"/>
    <p:sldId id="551" r:id="rId17"/>
    <p:sldId id="552" r:id="rId18"/>
    <p:sldId id="553" r:id="rId19"/>
    <p:sldId id="554" r:id="rId20"/>
    <p:sldId id="555" r:id="rId21"/>
    <p:sldId id="556" r:id="rId22"/>
    <p:sldId id="557" r:id="rId23"/>
    <p:sldId id="558" r:id="rId24"/>
    <p:sldId id="559" r:id="rId25"/>
    <p:sldId id="560" r:id="rId26"/>
    <p:sldId id="561" r:id="rId27"/>
    <p:sldId id="562" r:id="rId28"/>
    <p:sldId id="563" r:id="rId29"/>
    <p:sldId id="564" r:id="rId30"/>
    <p:sldId id="565" r:id="rId31"/>
    <p:sldId id="566" r:id="rId32"/>
    <p:sldId id="567" r:id="rId33"/>
    <p:sldId id="568" r:id="rId34"/>
    <p:sldId id="569" r:id="rId35"/>
    <p:sldId id="570" r:id="rId36"/>
    <p:sldId id="571" r:id="rId37"/>
    <p:sldId id="572" r:id="rId38"/>
    <p:sldId id="573" r:id="rId39"/>
    <p:sldId id="574" r:id="rId40"/>
    <p:sldId id="575" r:id="rId41"/>
    <p:sldId id="576" r:id="rId42"/>
    <p:sldId id="577" r:id="rId43"/>
    <p:sldId id="578" r:id="rId44"/>
    <p:sldId id="579" r:id="rId45"/>
    <p:sldId id="580" r:id="rId46"/>
    <p:sldId id="58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4A2D8"/>
    <a:srgbClr val="87E5DE"/>
    <a:srgbClr val="82EE97"/>
    <a:srgbClr val="D5FAAC"/>
    <a:srgbClr val="FFFFCC"/>
    <a:srgbClr val="990033"/>
    <a:srgbClr val="FFE0D1"/>
    <a:srgbClr val="FF8FB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6" autoAdjust="0"/>
    <p:restoredTop sz="88869" autoAdjust="0"/>
  </p:normalViewPr>
  <p:slideViewPr>
    <p:cSldViewPr snapToGrid="0">
      <p:cViewPr varScale="1">
        <p:scale>
          <a:sx n="71" d="100"/>
          <a:sy n="71" d="100"/>
        </p:scale>
        <p:origin x="504" y="54"/>
      </p:cViewPr>
      <p:guideLst/>
    </p:cSldViewPr>
  </p:slideViewPr>
  <p:notesTextViewPr>
    <p:cViewPr>
      <p:scale>
        <a:sx n="1" d="1"/>
        <a:sy n="1" d="1"/>
      </p:scale>
      <p:origin x="0" y="0"/>
    </p:cViewPr>
  </p:notesTextViewPr>
  <p:sorterViewPr>
    <p:cViewPr>
      <p:scale>
        <a:sx n="50" d="100"/>
        <a:sy n="50" d="100"/>
      </p:scale>
      <p:origin x="0" y="-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07282-50F5-44BB-A1BA-8D615E53B63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CEE7411D-830B-4FC2-8892-7EAC3D25861E}">
      <dgm:prSet phldrT="[Text]" custT="1"/>
      <dgm:spPr/>
      <dgm:t>
        <a:bodyPr/>
        <a:lstStyle/>
        <a:p>
          <a:r>
            <a:rPr lang="ar-BH" sz="3600" b="1" dirty="0">
              <a:effectLst>
                <a:outerShdw blurRad="38100" dist="38100" dir="2700000" algn="tl">
                  <a:srgbClr val="000000">
                    <a:alpha val="43137"/>
                  </a:srgbClr>
                </a:outerShdw>
              </a:effectLst>
              <a:latin typeface="Sakkal Majalla" panose="02000000000000000000" pitchFamily="2" charset="-78"/>
              <a:cs typeface="PT Bold Heading" panose="02010400000000000000" pitchFamily="2" charset="-78"/>
            </a:rPr>
            <a:t>النظرة الطموحة</a:t>
          </a:r>
          <a:endParaRPr lang="en-GB" sz="3600" dirty="0">
            <a:effectLst>
              <a:outerShdw blurRad="38100" dist="38100" dir="2700000" algn="tl">
                <a:srgbClr val="000000">
                  <a:alpha val="43137"/>
                </a:srgbClr>
              </a:outerShdw>
            </a:effectLst>
            <a:latin typeface="Sakkal Majalla" panose="02000000000000000000" pitchFamily="2" charset="-78"/>
            <a:cs typeface="PT Bold Heading" panose="02010400000000000000" pitchFamily="2" charset="-78"/>
          </a:endParaRPr>
        </a:p>
      </dgm:t>
    </dgm:pt>
    <dgm:pt modelId="{279F5C4A-A129-4CE2-9F76-489EFC14D2F5}" type="parTrans" cxnId="{0528E3A2-5D68-41DB-A50C-D13114640192}">
      <dgm:prSet/>
      <dgm:spPr/>
      <dgm:t>
        <a:bodyPr/>
        <a:lstStyle/>
        <a:p>
          <a:endParaRPr lang="en-GB">
            <a:latin typeface="Sakkal Majalla" panose="02000000000000000000" pitchFamily="2" charset="-78"/>
            <a:cs typeface="Sakkal Majalla" panose="02000000000000000000" pitchFamily="2" charset="-78"/>
          </a:endParaRPr>
        </a:p>
      </dgm:t>
    </dgm:pt>
    <dgm:pt modelId="{D2844DEA-7C4B-49DD-8177-B09720D23B61}" type="sibTrans" cxnId="{0528E3A2-5D68-41DB-A50C-D13114640192}">
      <dgm:prSet/>
      <dgm:spPr/>
      <dgm:t>
        <a:bodyPr/>
        <a:lstStyle/>
        <a:p>
          <a:endParaRPr lang="en-GB">
            <a:latin typeface="Sakkal Majalla" panose="02000000000000000000" pitchFamily="2" charset="-78"/>
            <a:cs typeface="Sakkal Majalla" panose="02000000000000000000" pitchFamily="2" charset="-78"/>
          </a:endParaRPr>
        </a:p>
      </dgm:t>
    </dgm:pt>
    <dgm:pt modelId="{73B28F9B-625E-45A3-AC0C-32E7AD83DEC0}">
      <dgm:prSet phldrT="[Text]" custT="1"/>
      <dgm:spPr/>
      <dgm:t>
        <a:bodyPr/>
        <a:lstStyle/>
        <a:p>
          <a:pPr rtl="1"/>
          <a:r>
            <a:rPr lang="ar-BH" sz="2800" b="1" dirty="0">
              <a:latin typeface="Sakkal Majalla" panose="02000000000000000000" pitchFamily="2" charset="-78"/>
              <a:cs typeface="Sakkal Majalla" panose="02000000000000000000" pitchFamily="2" charset="-78"/>
            </a:rPr>
            <a:t>المشروعات الصغيرة تسهم في توظيف الكثير من الطاقات الوطنية.</a:t>
          </a:r>
          <a:endParaRPr lang="en-GB" sz="2800" dirty="0">
            <a:latin typeface="Sakkal Majalla" panose="02000000000000000000" pitchFamily="2" charset="-78"/>
            <a:cs typeface="Sakkal Majalla" panose="02000000000000000000" pitchFamily="2" charset="-78"/>
          </a:endParaRPr>
        </a:p>
      </dgm:t>
    </dgm:pt>
    <dgm:pt modelId="{824D6722-059C-4418-BD34-1471E2C19690}" type="parTrans" cxnId="{F6D30FC2-A800-4889-9AB9-59EFD4C07C78}">
      <dgm:prSet/>
      <dgm:spPr/>
      <dgm:t>
        <a:bodyPr/>
        <a:lstStyle/>
        <a:p>
          <a:endParaRPr lang="en-GB">
            <a:latin typeface="Sakkal Majalla" panose="02000000000000000000" pitchFamily="2" charset="-78"/>
            <a:cs typeface="Sakkal Majalla" panose="02000000000000000000" pitchFamily="2" charset="-78"/>
          </a:endParaRPr>
        </a:p>
      </dgm:t>
    </dgm:pt>
    <dgm:pt modelId="{0A703468-6F0A-4291-AEF4-B1D29F1AD8E6}" type="sibTrans" cxnId="{F6D30FC2-A800-4889-9AB9-59EFD4C07C78}">
      <dgm:prSet/>
      <dgm:spPr/>
      <dgm:t>
        <a:bodyPr/>
        <a:lstStyle/>
        <a:p>
          <a:endParaRPr lang="en-GB">
            <a:latin typeface="Sakkal Majalla" panose="02000000000000000000" pitchFamily="2" charset="-78"/>
            <a:cs typeface="Sakkal Majalla" panose="02000000000000000000" pitchFamily="2" charset="-78"/>
          </a:endParaRPr>
        </a:p>
      </dgm:t>
    </dgm:pt>
    <dgm:pt modelId="{C489FEB3-D252-4FDE-9530-4FEF1764DCB1}">
      <dgm:prSet phldrT="[Text]" custT="1"/>
      <dgm:spPr/>
      <dgm:t>
        <a:bodyPr/>
        <a:lstStyle/>
        <a:p>
          <a:pPr algn="just" rtl="1"/>
          <a:r>
            <a:rPr lang="ar-BH" sz="2800" b="1" dirty="0">
              <a:latin typeface="Sakkal Majalla" panose="02000000000000000000" pitchFamily="2" charset="-78"/>
              <a:cs typeface="Sakkal Majalla" panose="02000000000000000000" pitchFamily="2" charset="-78"/>
            </a:rPr>
            <a:t> المشروعات الصغيرة تساهم في توظيف الكثير من الطاقات الوطنية.</a:t>
          </a:r>
          <a:endParaRPr lang="en-GB" sz="2800" b="1" dirty="0">
            <a:latin typeface="Sakkal Majalla" panose="02000000000000000000" pitchFamily="2" charset="-78"/>
            <a:cs typeface="Sakkal Majalla" panose="02000000000000000000" pitchFamily="2" charset="-78"/>
          </a:endParaRPr>
        </a:p>
      </dgm:t>
    </dgm:pt>
    <dgm:pt modelId="{6D3D0545-E326-4B71-8F30-CE0F7B467F82}" type="parTrans" cxnId="{E115ECAC-6A85-4D70-B7E1-BF75EAFBE186}">
      <dgm:prSet/>
      <dgm:spPr/>
      <dgm:t>
        <a:bodyPr/>
        <a:lstStyle/>
        <a:p>
          <a:endParaRPr lang="en-GB">
            <a:latin typeface="Sakkal Majalla" panose="02000000000000000000" pitchFamily="2" charset="-78"/>
            <a:cs typeface="Sakkal Majalla" panose="02000000000000000000" pitchFamily="2" charset="-78"/>
          </a:endParaRPr>
        </a:p>
      </dgm:t>
    </dgm:pt>
    <dgm:pt modelId="{31976D15-9DB2-4A19-838C-83EB6A2C0058}" type="sibTrans" cxnId="{E115ECAC-6A85-4D70-B7E1-BF75EAFBE186}">
      <dgm:prSet/>
      <dgm:spPr/>
      <dgm:t>
        <a:bodyPr/>
        <a:lstStyle/>
        <a:p>
          <a:endParaRPr lang="en-GB">
            <a:latin typeface="Sakkal Majalla" panose="02000000000000000000" pitchFamily="2" charset="-78"/>
            <a:cs typeface="Sakkal Majalla" panose="02000000000000000000" pitchFamily="2" charset="-78"/>
          </a:endParaRPr>
        </a:p>
      </dgm:t>
    </dgm:pt>
    <dgm:pt modelId="{67FBB359-243C-4F30-A178-F58AE30D29E4}">
      <dgm:prSet phldrT="[Text]" custT="1"/>
      <dgm:spPr/>
      <dgm:t>
        <a:bodyPr/>
        <a:lstStyle/>
        <a:p>
          <a:pPr algn="just" rtl="1"/>
          <a:r>
            <a:rPr lang="ar-BH" sz="2800" b="1" dirty="0">
              <a:latin typeface="Sakkal Majalla" panose="02000000000000000000" pitchFamily="2" charset="-78"/>
              <a:cs typeface="Sakkal Majalla" panose="02000000000000000000" pitchFamily="2" charset="-78"/>
            </a:rPr>
            <a:t>المشروعات الصغيرة لا تحتاج الى تمويل و تنظيم مالي كبير.</a:t>
          </a:r>
          <a:endParaRPr lang="en-GB" sz="2800" b="1" dirty="0">
            <a:latin typeface="Sakkal Majalla" panose="02000000000000000000" pitchFamily="2" charset="-78"/>
            <a:cs typeface="Sakkal Majalla" panose="02000000000000000000" pitchFamily="2" charset="-78"/>
          </a:endParaRPr>
        </a:p>
      </dgm:t>
    </dgm:pt>
    <dgm:pt modelId="{FF7D154E-1948-4622-AC1E-7A7836CF7948}" type="parTrans" cxnId="{AA744943-C745-489E-81F4-4ED90DE9ECF9}">
      <dgm:prSet/>
      <dgm:spPr/>
      <dgm:t>
        <a:bodyPr/>
        <a:lstStyle/>
        <a:p>
          <a:endParaRPr lang="en-GB">
            <a:latin typeface="Sakkal Majalla" panose="02000000000000000000" pitchFamily="2" charset="-78"/>
            <a:cs typeface="Sakkal Majalla" panose="02000000000000000000" pitchFamily="2" charset="-78"/>
          </a:endParaRPr>
        </a:p>
      </dgm:t>
    </dgm:pt>
    <dgm:pt modelId="{02ADC11F-C8EC-46E9-AD26-81B949FFD1ED}" type="sibTrans" cxnId="{AA744943-C745-489E-81F4-4ED90DE9ECF9}">
      <dgm:prSet/>
      <dgm:spPr/>
      <dgm:t>
        <a:bodyPr/>
        <a:lstStyle/>
        <a:p>
          <a:endParaRPr lang="en-GB">
            <a:latin typeface="Sakkal Majalla" panose="02000000000000000000" pitchFamily="2" charset="-78"/>
            <a:cs typeface="Sakkal Majalla" panose="02000000000000000000" pitchFamily="2" charset="-78"/>
          </a:endParaRPr>
        </a:p>
      </dgm:t>
    </dgm:pt>
    <dgm:pt modelId="{9136CBD0-9E7B-4188-AEEE-AD7AFD492940}">
      <dgm:prSet phldrT="[Text]" custT="1"/>
      <dgm:spPr/>
      <dgm:t>
        <a:bodyPr/>
        <a:lstStyle/>
        <a:p>
          <a:pPr algn="just" rtl="1"/>
          <a:r>
            <a:rPr lang="ar-BH" sz="2800" b="1" dirty="0">
              <a:latin typeface="Sakkal Majalla" panose="02000000000000000000" pitchFamily="2" charset="-78"/>
              <a:cs typeface="Sakkal Majalla" panose="02000000000000000000" pitchFamily="2" charset="-78"/>
            </a:rPr>
            <a:t>أصحاب المشروعات الصغيرة يحتاجون الى خبرة في التنظيم و التخطيط.</a:t>
          </a:r>
          <a:endParaRPr lang="en-GB" sz="2800" b="1" dirty="0">
            <a:latin typeface="Sakkal Majalla" panose="02000000000000000000" pitchFamily="2" charset="-78"/>
            <a:cs typeface="Sakkal Majalla" panose="02000000000000000000" pitchFamily="2" charset="-78"/>
          </a:endParaRPr>
        </a:p>
      </dgm:t>
    </dgm:pt>
    <dgm:pt modelId="{72E8F1FB-191C-40BF-84AD-C4F68BBBEB28}" type="parTrans" cxnId="{DF7B2E2E-6175-4B9C-8451-9082E868649E}">
      <dgm:prSet/>
      <dgm:spPr/>
      <dgm:t>
        <a:bodyPr/>
        <a:lstStyle/>
        <a:p>
          <a:endParaRPr lang="en-GB">
            <a:latin typeface="Sakkal Majalla" panose="02000000000000000000" pitchFamily="2" charset="-78"/>
            <a:cs typeface="Sakkal Majalla" panose="02000000000000000000" pitchFamily="2" charset="-78"/>
          </a:endParaRPr>
        </a:p>
      </dgm:t>
    </dgm:pt>
    <dgm:pt modelId="{2063B4E5-3BDD-4609-83B3-5A4EF9EDFBE4}" type="sibTrans" cxnId="{DF7B2E2E-6175-4B9C-8451-9082E868649E}">
      <dgm:prSet/>
      <dgm:spPr/>
      <dgm:t>
        <a:bodyPr/>
        <a:lstStyle/>
        <a:p>
          <a:endParaRPr lang="en-GB">
            <a:latin typeface="Sakkal Majalla" panose="02000000000000000000" pitchFamily="2" charset="-78"/>
            <a:cs typeface="Sakkal Majalla" panose="02000000000000000000" pitchFamily="2" charset="-78"/>
          </a:endParaRPr>
        </a:p>
      </dgm:t>
    </dgm:pt>
    <dgm:pt modelId="{94605156-8310-4212-9B9B-01FAAD2B4D2A}">
      <dgm:prSet phldrT="[Text]" custT="1"/>
      <dgm:spPr/>
      <dgm:t>
        <a:bodyPr/>
        <a:lstStyle/>
        <a:p>
          <a:pPr algn="just" rtl="1"/>
          <a:r>
            <a:rPr lang="ar-BH" sz="2800" b="1" dirty="0">
              <a:latin typeface="Sakkal Majalla" panose="02000000000000000000" pitchFamily="2" charset="-78"/>
              <a:cs typeface="Sakkal Majalla" panose="02000000000000000000" pitchFamily="2" charset="-78"/>
            </a:rPr>
            <a:t>العمال </a:t>
          </a:r>
          <a:r>
            <a:rPr lang="ar-BH" sz="2800" b="1" dirty="0" smtClean="0">
              <a:latin typeface="Sakkal Majalla" panose="02000000000000000000" pitchFamily="2" charset="-78"/>
              <a:cs typeface="Sakkal Majalla" panose="02000000000000000000" pitchFamily="2" charset="-78"/>
            </a:rPr>
            <a:t>والموظفين </a:t>
          </a:r>
          <a:r>
            <a:rPr lang="ar-BH" sz="2800" b="1" dirty="0">
              <a:latin typeface="Sakkal Majalla" panose="02000000000000000000" pitchFamily="2" charset="-78"/>
              <a:cs typeface="Sakkal Majalla" panose="02000000000000000000" pitchFamily="2" charset="-78"/>
            </a:rPr>
            <a:t>تنقصهم المهارات الكافية لمواكبة التطور </a:t>
          </a:r>
          <a:r>
            <a:rPr lang="ar-BH" sz="2800" b="1" dirty="0" smtClean="0">
              <a:latin typeface="Sakkal Majalla" panose="02000000000000000000" pitchFamily="2" charset="-78"/>
              <a:cs typeface="Sakkal Majalla" panose="02000000000000000000" pitchFamily="2" charset="-78"/>
            </a:rPr>
            <a:t>ومنافسة </a:t>
          </a:r>
          <a:r>
            <a:rPr lang="ar-BH" sz="2800" b="1" dirty="0">
              <a:latin typeface="Sakkal Majalla" panose="02000000000000000000" pitchFamily="2" charset="-78"/>
              <a:cs typeface="Sakkal Majalla" panose="02000000000000000000" pitchFamily="2" charset="-78"/>
            </a:rPr>
            <a:t>المشروعات الكبرى.</a:t>
          </a:r>
          <a:endParaRPr lang="en-GB" sz="2800" b="1" dirty="0">
            <a:latin typeface="Sakkal Majalla" panose="02000000000000000000" pitchFamily="2" charset="-78"/>
            <a:cs typeface="Sakkal Majalla" panose="02000000000000000000" pitchFamily="2" charset="-78"/>
          </a:endParaRPr>
        </a:p>
      </dgm:t>
    </dgm:pt>
    <dgm:pt modelId="{0D50E518-EE0A-4010-B417-EF29CEF58636}" type="parTrans" cxnId="{0BA03318-B9CD-47D1-B4EB-C8229DFD210D}">
      <dgm:prSet/>
      <dgm:spPr/>
      <dgm:t>
        <a:bodyPr/>
        <a:lstStyle/>
        <a:p>
          <a:endParaRPr lang="en-GB">
            <a:latin typeface="Sakkal Majalla" panose="02000000000000000000" pitchFamily="2" charset="-78"/>
            <a:cs typeface="Sakkal Majalla" panose="02000000000000000000" pitchFamily="2" charset="-78"/>
          </a:endParaRPr>
        </a:p>
      </dgm:t>
    </dgm:pt>
    <dgm:pt modelId="{72E0639D-DDFE-4320-A8F1-C2DC3810649A}" type="sibTrans" cxnId="{0BA03318-B9CD-47D1-B4EB-C8229DFD210D}">
      <dgm:prSet/>
      <dgm:spPr/>
      <dgm:t>
        <a:bodyPr/>
        <a:lstStyle/>
        <a:p>
          <a:endParaRPr lang="en-GB">
            <a:latin typeface="Sakkal Majalla" panose="02000000000000000000" pitchFamily="2" charset="-78"/>
            <a:cs typeface="Sakkal Majalla" panose="02000000000000000000" pitchFamily="2" charset="-78"/>
          </a:endParaRPr>
        </a:p>
      </dgm:t>
    </dgm:pt>
    <dgm:pt modelId="{5FA61D8E-A1C1-4C2F-A820-4E1E90F71F81}">
      <dgm:prSet phldrT="[Text]" custT="1"/>
      <dgm:spPr/>
      <dgm:t>
        <a:bodyPr/>
        <a:lstStyle/>
        <a:p>
          <a:pPr rtl="1"/>
          <a:r>
            <a:rPr lang="ar-BH" sz="2800" b="1" dirty="0">
              <a:latin typeface="Sakkal Majalla" panose="02000000000000000000" pitchFamily="2" charset="-78"/>
              <a:cs typeface="Sakkal Majalla" panose="02000000000000000000" pitchFamily="2" charset="-78"/>
            </a:rPr>
            <a:t>المشروعات الصغيرة تسهم في تحريك عجلة الاقتصاد.</a:t>
          </a:r>
          <a:endParaRPr lang="en-GB" sz="2800" dirty="0">
            <a:latin typeface="Sakkal Majalla" panose="02000000000000000000" pitchFamily="2" charset="-78"/>
            <a:cs typeface="Sakkal Majalla" panose="02000000000000000000" pitchFamily="2" charset="-78"/>
          </a:endParaRPr>
        </a:p>
      </dgm:t>
    </dgm:pt>
    <dgm:pt modelId="{4AE1E5E8-3DB6-49FD-8915-9B0171BC9DFD}" type="parTrans" cxnId="{23B3BB02-48C8-4DFB-B028-3B9F81212E4B}">
      <dgm:prSet/>
      <dgm:spPr/>
      <dgm:t>
        <a:bodyPr/>
        <a:lstStyle/>
        <a:p>
          <a:endParaRPr lang="en-GB">
            <a:latin typeface="Sakkal Majalla" panose="02000000000000000000" pitchFamily="2" charset="-78"/>
            <a:cs typeface="Sakkal Majalla" panose="02000000000000000000" pitchFamily="2" charset="-78"/>
          </a:endParaRPr>
        </a:p>
      </dgm:t>
    </dgm:pt>
    <dgm:pt modelId="{F3BA3EA4-63CC-4778-83D8-E3624418911F}" type="sibTrans" cxnId="{23B3BB02-48C8-4DFB-B028-3B9F81212E4B}">
      <dgm:prSet/>
      <dgm:spPr/>
      <dgm:t>
        <a:bodyPr/>
        <a:lstStyle/>
        <a:p>
          <a:endParaRPr lang="en-GB">
            <a:latin typeface="Sakkal Majalla" panose="02000000000000000000" pitchFamily="2" charset="-78"/>
            <a:cs typeface="Sakkal Majalla" panose="02000000000000000000" pitchFamily="2" charset="-78"/>
          </a:endParaRPr>
        </a:p>
      </dgm:t>
    </dgm:pt>
    <dgm:pt modelId="{E663CF69-3C6B-44AC-8274-37960D8BBCFA}">
      <dgm:prSet phldrT="[Text]" custT="1"/>
      <dgm:spPr/>
      <dgm:t>
        <a:bodyPr/>
        <a:lstStyle/>
        <a:p>
          <a:pPr rtl="1"/>
          <a:r>
            <a:rPr lang="ar-BH" sz="2800" b="1" dirty="0">
              <a:latin typeface="Sakkal Majalla" panose="02000000000000000000" pitchFamily="2" charset="-78"/>
              <a:cs typeface="Sakkal Majalla" panose="02000000000000000000" pitchFamily="2" charset="-78"/>
            </a:rPr>
            <a:t>المشروعات الصغيرة تسهم في تنمية المواهب و الطاقات الإبداعية .</a:t>
          </a:r>
          <a:endParaRPr lang="en-GB" sz="2800" dirty="0">
            <a:latin typeface="Sakkal Majalla" panose="02000000000000000000" pitchFamily="2" charset="-78"/>
            <a:cs typeface="Sakkal Majalla" panose="02000000000000000000" pitchFamily="2" charset="-78"/>
          </a:endParaRPr>
        </a:p>
      </dgm:t>
    </dgm:pt>
    <dgm:pt modelId="{605ECFEA-6E75-4852-9D91-0F28F80926D8}" type="parTrans" cxnId="{F94EBFF4-25DE-4968-ADB9-6A9DD6609D83}">
      <dgm:prSet/>
      <dgm:spPr/>
      <dgm:t>
        <a:bodyPr/>
        <a:lstStyle/>
        <a:p>
          <a:endParaRPr lang="en-GB">
            <a:latin typeface="Sakkal Majalla" panose="02000000000000000000" pitchFamily="2" charset="-78"/>
            <a:cs typeface="Sakkal Majalla" panose="02000000000000000000" pitchFamily="2" charset="-78"/>
          </a:endParaRPr>
        </a:p>
      </dgm:t>
    </dgm:pt>
    <dgm:pt modelId="{F5984FD6-196E-4E14-89D8-AD71ED05BEE5}" type="sibTrans" cxnId="{F94EBFF4-25DE-4968-ADB9-6A9DD6609D83}">
      <dgm:prSet/>
      <dgm:spPr/>
      <dgm:t>
        <a:bodyPr/>
        <a:lstStyle/>
        <a:p>
          <a:endParaRPr lang="en-GB">
            <a:latin typeface="Sakkal Majalla" panose="02000000000000000000" pitchFamily="2" charset="-78"/>
            <a:cs typeface="Sakkal Majalla" panose="02000000000000000000" pitchFamily="2" charset="-78"/>
          </a:endParaRPr>
        </a:p>
      </dgm:t>
    </dgm:pt>
    <dgm:pt modelId="{7DC049A0-9AD1-4924-AB5B-9A0EAD8DCFF3}">
      <dgm:prSet phldrT="[Text]" custT="1"/>
      <dgm:spPr/>
      <dgm:t>
        <a:bodyPr/>
        <a:lstStyle/>
        <a:p>
          <a:pPr rtl="1"/>
          <a:r>
            <a:rPr lang="ar-BH" sz="2800" b="1" dirty="0">
              <a:latin typeface="Sakkal Majalla" panose="02000000000000000000" pitchFamily="2" charset="-78"/>
              <a:cs typeface="Sakkal Majalla" panose="02000000000000000000" pitchFamily="2" charset="-78"/>
            </a:rPr>
            <a:t>المشروعات الصغيرة تحتاج الى تنظيم مالي و برامج تطوير لموظفيها كي تنمو و تزدهر.</a:t>
          </a:r>
          <a:endParaRPr lang="en-GB" sz="2800" dirty="0">
            <a:latin typeface="Sakkal Majalla" panose="02000000000000000000" pitchFamily="2" charset="-78"/>
            <a:cs typeface="Sakkal Majalla" panose="02000000000000000000" pitchFamily="2" charset="-78"/>
          </a:endParaRPr>
        </a:p>
      </dgm:t>
    </dgm:pt>
    <dgm:pt modelId="{3D3E60FF-4179-4183-B4D5-612AC76400DA}" type="parTrans" cxnId="{AA56B3A1-8360-46DD-B814-A4B2F1E7CB2F}">
      <dgm:prSet/>
      <dgm:spPr/>
      <dgm:t>
        <a:bodyPr/>
        <a:lstStyle/>
        <a:p>
          <a:endParaRPr lang="en-GB">
            <a:latin typeface="Sakkal Majalla" panose="02000000000000000000" pitchFamily="2" charset="-78"/>
            <a:cs typeface="Sakkal Majalla" panose="02000000000000000000" pitchFamily="2" charset="-78"/>
          </a:endParaRPr>
        </a:p>
      </dgm:t>
    </dgm:pt>
    <dgm:pt modelId="{ED2BE85F-D2C3-4130-807C-17EE22D6FCEA}" type="sibTrans" cxnId="{AA56B3A1-8360-46DD-B814-A4B2F1E7CB2F}">
      <dgm:prSet/>
      <dgm:spPr/>
      <dgm:t>
        <a:bodyPr/>
        <a:lstStyle/>
        <a:p>
          <a:endParaRPr lang="en-GB">
            <a:latin typeface="Sakkal Majalla" panose="02000000000000000000" pitchFamily="2" charset="-78"/>
            <a:cs typeface="Sakkal Majalla" panose="02000000000000000000" pitchFamily="2" charset="-78"/>
          </a:endParaRPr>
        </a:p>
      </dgm:t>
    </dgm:pt>
    <dgm:pt modelId="{291D9AF6-9112-480E-8445-0C57F23359A8}">
      <dgm:prSet phldrT="[Text]" custT="1"/>
      <dgm:spPr/>
      <dgm:t>
        <a:bodyPr/>
        <a:lstStyle/>
        <a:p>
          <a:r>
            <a:rPr lang="ar-BH" sz="3600" b="0" dirty="0">
              <a:effectLst>
                <a:outerShdw blurRad="38100" dist="38100" dir="2700000" algn="tl">
                  <a:srgbClr val="000000">
                    <a:alpha val="43137"/>
                  </a:srgbClr>
                </a:outerShdw>
              </a:effectLst>
              <a:latin typeface="Sakkal Majalla" panose="02000000000000000000" pitchFamily="2" charset="-78"/>
              <a:cs typeface="PT Bold Heading" panose="02010400000000000000" pitchFamily="2" charset="-78"/>
            </a:rPr>
            <a:t>النظرة العامة </a:t>
          </a:r>
          <a:endParaRPr lang="en-GB" sz="3600" b="0" dirty="0">
            <a:effectLst>
              <a:outerShdw blurRad="38100" dist="38100" dir="2700000" algn="tl">
                <a:srgbClr val="000000">
                  <a:alpha val="43137"/>
                </a:srgbClr>
              </a:outerShdw>
            </a:effectLst>
            <a:latin typeface="Sakkal Majalla" panose="02000000000000000000" pitchFamily="2" charset="-78"/>
            <a:cs typeface="PT Bold Heading" panose="02010400000000000000" pitchFamily="2" charset="-78"/>
          </a:endParaRPr>
        </a:p>
      </dgm:t>
    </dgm:pt>
    <dgm:pt modelId="{38D75104-AFE6-4A9D-A30A-511B04F56490}" type="sibTrans" cxnId="{71EB2E64-5E9B-4120-9788-B8AB03823534}">
      <dgm:prSet/>
      <dgm:spPr/>
      <dgm:t>
        <a:bodyPr/>
        <a:lstStyle/>
        <a:p>
          <a:endParaRPr lang="en-GB">
            <a:latin typeface="Sakkal Majalla" panose="02000000000000000000" pitchFamily="2" charset="-78"/>
            <a:cs typeface="Sakkal Majalla" panose="02000000000000000000" pitchFamily="2" charset="-78"/>
          </a:endParaRPr>
        </a:p>
      </dgm:t>
    </dgm:pt>
    <dgm:pt modelId="{B9E9C295-6C4C-4E4B-A742-43EF68FBAFD0}" type="parTrans" cxnId="{71EB2E64-5E9B-4120-9788-B8AB03823534}">
      <dgm:prSet/>
      <dgm:spPr/>
      <dgm:t>
        <a:bodyPr/>
        <a:lstStyle/>
        <a:p>
          <a:endParaRPr lang="en-GB">
            <a:latin typeface="Sakkal Majalla" panose="02000000000000000000" pitchFamily="2" charset="-78"/>
            <a:cs typeface="Sakkal Majalla" panose="02000000000000000000" pitchFamily="2" charset="-78"/>
          </a:endParaRPr>
        </a:p>
      </dgm:t>
    </dgm:pt>
    <dgm:pt modelId="{762AB368-75DD-47B7-9511-DAF305AD0AF5}" type="pres">
      <dgm:prSet presAssocID="{60F07282-50F5-44BB-A1BA-8D615E53B632}" presName="Name0" presStyleCnt="0">
        <dgm:presLayoutVars>
          <dgm:dir/>
          <dgm:animLvl val="lvl"/>
          <dgm:resizeHandles val="exact"/>
        </dgm:presLayoutVars>
      </dgm:prSet>
      <dgm:spPr/>
      <dgm:t>
        <a:bodyPr/>
        <a:lstStyle/>
        <a:p>
          <a:pPr rtl="1"/>
          <a:endParaRPr lang="ar-BH"/>
        </a:p>
      </dgm:t>
    </dgm:pt>
    <dgm:pt modelId="{791B6668-5D60-438B-9835-5639AD8E000A}" type="pres">
      <dgm:prSet presAssocID="{CEE7411D-830B-4FC2-8892-7EAC3D25861E}" presName="composite" presStyleCnt="0"/>
      <dgm:spPr/>
    </dgm:pt>
    <dgm:pt modelId="{1DBDDE46-35BA-4F5C-8113-33999AD19798}" type="pres">
      <dgm:prSet presAssocID="{CEE7411D-830B-4FC2-8892-7EAC3D25861E}" presName="parTx" presStyleLbl="alignNode1" presStyleIdx="0" presStyleCnt="2" custScaleX="117395">
        <dgm:presLayoutVars>
          <dgm:chMax val="0"/>
          <dgm:chPref val="0"/>
          <dgm:bulletEnabled val="1"/>
        </dgm:presLayoutVars>
      </dgm:prSet>
      <dgm:spPr/>
      <dgm:t>
        <a:bodyPr/>
        <a:lstStyle/>
        <a:p>
          <a:pPr rtl="1"/>
          <a:endParaRPr lang="ar-BH"/>
        </a:p>
      </dgm:t>
    </dgm:pt>
    <dgm:pt modelId="{96B525D6-77CC-41D3-BA88-AF31A7DA644D}" type="pres">
      <dgm:prSet presAssocID="{CEE7411D-830B-4FC2-8892-7EAC3D25861E}" presName="desTx" presStyleLbl="alignAccFollowNode1" presStyleIdx="0" presStyleCnt="2" custScaleX="155792" custScaleY="99929" custLinFactNeighborY="680">
        <dgm:presLayoutVars>
          <dgm:bulletEnabled val="1"/>
        </dgm:presLayoutVars>
      </dgm:prSet>
      <dgm:spPr/>
      <dgm:t>
        <a:bodyPr/>
        <a:lstStyle/>
        <a:p>
          <a:pPr rtl="1"/>
          <a:endParaRPr lang="ar-BH"/>
        </a:p>
      </dgm:t>
    </dgm:pt>
    <dgm:pt modelId="{D06F1FB9-90C5-4701-9EBF-1E46D97C6942}" type="pres">
      <dgm:prSet presAssocID="{D2844DEA-7C4B-49DD-8177-B09720D23B61}" presName="space" presStyleCnt="0"/>
      <dgm:spPr/>
    </dgm:pt>
    <dgm:pt modelId="{73E06F86-1EF1-4BFB-90C3-8BB5D7FF1470}" type="pres">
      <dgm:prSet presAssocID="{291D9AF6-9112-480E-8445-0C57F23359A8}" presName="composite" presStyleCnt="0"/>
      <dgm:spPr/>
    </dgm:pt>
    <dgm:pt modelId="{A2EA2F74-ED16-456F-859C-615B93E68D57}" type="pres">
      <dgm:prSet presAssocID="{291D9AF6-9112-480E-8445-0C57F23359A8}" presName="parTx" presStyleLbl="alignNode1" presStyleIdx="1" presStyleCnt="2" custScaleX="115581" custLinFactNeighborX="471" custLinFactNeighborY="-12988">
        <dgm:presLayoutVars>
          <dgm:chMax val="0"/>
          <dgm:chPref val="0"/>
          <dgm:bulletEnabled val="1"/>
        </dgm:presLayoutVars>
      </dgm:prSet>
      <dgm:spPr/>
      <dgm:t>
        <a:bodyPr/>
        <a:lstStyle/>
        <a:p>
          <a:pPr rtl="1"/>
          <a:endParaRPr lang="ar-BH"/>
        </a:p>
      </dgm:t>
    </dgm:pt>
    <dgm:pt modelId="{B46695E2-502A-490B-9283-0FD19372866A}" type="pres">
      <dgm:prSet presAssocID="{291D9AF6-9112-480E-8445-0C57F23359A8}" presName="desTx" presStyleLbl="alignAccFollowNode1" presStyleIdx="1" presStyleCnt="2" custScaleX="143132">
        <dgm:presLayoutVars>
          <dgm:bulletEnabled val="1"/>
        </dgm:presLayoutVars>
      </dgm:prSet>
      <dgm:spPr/>
      <dgm:t>
        <a:bodyPr/>
        <a:lstStyle/>
        <a:p>
          <a:pPr rtl="1"/>
          <a:endParaRPr lang="ar-BH"/>
        </a:p>
      </dgm:t>
    </dgm:pt>
  </dgm:ptLst>
  <dgm:cxnLst>
    <dgm:cxn modelId="{0528E3A2-5D68-41DB-A50C-D13114640192}" srcId="{60F07282-50F5-44BB-A1BA-8D615E53B632}" destId="{CEE7411D-830B-4FC2-8892-7EAC3D25861E}" srcOrd="0" destOrd="0" parTransId="{279F5C4A-A129-4CE2-9F76-489EFC14D2F5}" sibTransId="{D2844DEA-7C4B-49DD-8177-B09720D23B61}"/>
    <dgm:cxn modelId="{71EB2E64-5E9B-4120-9788-B8AB03823534}" srcId="{60F07282-50F5-44BB-A1BA-8D615E53B632}" destId="{291D9AF6-9112-480E-8445-0C57F23359A8}" srcOrd="1" destOrd="0" parTransId="{B9E9C295-6C4C-4E4B-A742-43EF68FBAFD0}" sibTransId="{38D75104-AFE6-4A9D-A30A-511B04F56490}"/>
    <dgm:cxn modelId="{0BA03318-B9CD-47D1-B4EB-C8229DFD210D}" srcId="{291D9AF6-9112-480E-8445-0C57F23359A8}" destId="{94605156-8310-4212-9B9B-01FAAD2B4D2A}" srcOrd="3" destOrd="0" parTransId="{0D50E518-EE0A-4010-B417-EF29CEF58636}" sibTransId="{72E0639D-DDFE-4320-A8F1-C2DC3810649A}"/>
    <dgm:cxn modelId="{4FBF9279-E24F-482A-82C2-D844E03F9CE0}" type="presOf" srcId="{7DC049A0-9AD1-4924-AB5B-9A0EAD8DCFF3}" destId="{96B525D6-77CC-41D3-BA88-AF31A7DA644D}" srcOrd="0" destOrd="3" presId="urn:microsoft.com/office/officeart/2005/8/layout/hList1"/>
    <dgm:cxn modelId="{E115ECAC-6A85-4D70-B7E1-BF75EAFBE186}" srcId="{291D9AF6-9112-480E-8445-0C57F23359A8}" destId="{C489FEB3-D252-4FDE-9530-4FEF1764DCB1}" srcOrd="0" destOrd="0" parTransId="{6D3D0545-E326-4B71-8F30-CE0F7B467F82}" sibTransId="{31976D15-9DB2-4A19-838C-83EB6A2C0058}"/>
    <dgm:cxn modelId="{B879B241-4DE4-4D35-A0EE-5EBE1C774F81}" type="presOf" srcId="{9136CBD0-9E7B-4188-AEEE-AD7AFD492940}" destId="{B46695E2-502A-490B-9283-0FD19372866A}" srcOrd="0" destOrd="2" presId="urn:microsoft.com/office/officeart/2005/8/layout/hList1"/>
    <dgm:cxn modelId="{D89E12F2-B2AA-4EEF-9381-8A9381555902}" type="presOf" srcId="{73B28F9B-625E-45A3-AC0C-32E7AD83DEC0}" destId="{96B525D6-77CC-41D3-BA88-AF31A7DA644D}" srcOrd="0" destOrd="0" presId="urn:microsoft.com/office/officeart/2005/8/layout/hList1"/>
    <dgm:cxn modelId="{AA744943-C745-489E-81F4-4ED90DE9ECF9}" srcId="{291D9AF6-9112-480E-8445-0C57F23359A8}" destId="{67FBB359-243C-4F30-A178-F58AE30D29E4}" srcOrd="1" destOrd="0" parTransId="{FF7D154E-1948-4622-AC1E-7A7836CF7948}" sibTransId="{02ADC11F-C8EC-46E9-AD26-81B949FFD1ED}"/>
    <dgm:cxn modelId="{28DC23AA-3777-4D94-AB82-2B69D17C2D88}" type="presOf" srcId="{C489FEB3-D252-4FDE-9530-4FEF1764DCB1}" destId="{B46695E2-502A-490B-9283-0FD19372866A}" srcOrd="0" destOrd="0" presId="urn:microsoft.com/office/officeart/2005/8/layout/hList1"/>
    <dgm:cxn modelId="{6523BD49-BFCE-4B57-B45C-CB2B702040F9}" type="presOf" srcId="{CEE7411D-830B-4FC2-8892-7EAC3D25861E}" destId="{1DBDDE46-35BA-4F5C-8113-33999AD19798}" srcOrd="0" destOrd="0" presId="urn:microsoft.com/office/officeart/2005/8/layout/hList1"/>
    <dgm:cxn modelId="{77761090-16F8-4271-84B5-D0F69EFF03B1}" type="presOf" srcId="{291D9AF6-9112-480E-8445-0C57F23359A8}" destId="{A2EA2F74-ED16-456F-859C-615B93E68D57}" srcOrd="0" destOrd="0" presId="urn:microsoft.com/office/officeart/2005/8/layout/hList1"/>
    <dgm:cxn modelId="{23B3BB02-48C8-4DFB-B028-3B9F81212E4B}" srcId="{CEE7411D-830B-4FC2-8892-7EAC3D25861E}" destId="{5FA61D8E-A1C1-4C2F-A820-4E1E90F71F81}" srcOrd="1" destOrd="0" parTransId="{4AE1E5E8-3DB6-49FD-8915-9B0171BC9DFD}" sibTransId="{F3BA3EA4-63CC-4778-83D8-E3624418911F}"/>
    <dgm:cxn modelId="{8C1D509C-E555-4EAC-A40C-57814D7B208B}" type="presOf" srcId="{94605156-8310-4212-9B9B-01FAAD2B4D2A}" destId="{B46695E2-502A-490B-9283-0FD19372866A}" srcOrd="0" destOrd="3" presId="urn:microsoft.com/office/officeart/2005/8/layout/hList1"/>
    <dgm:cxn modelId="{A32C5928-25EE-4283-9134-5B80CAE50CC8}" type="presOf" srcId="{67FBB359-243C-4F30-A178-F58AE30D29E4}" destId="{B46695E2-502A-490B-9283-0FD19372866A}" srcOrd="0" destOrd="1" presId="urn:microsoft.com/office/officeart/2005/8/layout/hList1"/>
    <dgm:cxn modelId="{B5D0C837-D6CD-4621-A738-BABAF2AAD7E6}" type="presOf" srcId="{60F07282-50F5-44BB-A1BA-8D615E53B632}" destId="{762AB368-75DD-47B7-9511-DAF305AD0AF5}" srcOrd="0" destOrd="0" presId="urn:microsoft.com/office/officeart/2005/8/layout/hList1"/>
    <dgm:cxn modelId="{F6D30FC2-A800-4889-9AB9-59EFD4C07C78}" srcId="{CEE7411D-830B-4FC2-8892-7EAC3D25861E}" destId="{73B28F9B-625E-45A3-AC0C-32E7AD83DEC0}" srcOrd="0" destOrd="0" parTransId="{824D6722-059C-4418-BD34-1471E2C19690}" sibTransId="{0A703468-6F0A-4291-AEF4-B1D29F1AD8E6}"/>
    <dgm:cxn modelId="{F94EBFF4-25DE-4968-ADB9-6A9DD6609D83}" srcId="{CEE7411D-830B-4FC2-8892-7EAC3D25861E}" destId="{E663CF69-3C6B-44AC-8274-37960D8BBCFA}" srcOrd="2" destOrd="0" parTransId="{605ECFEA-6E75-4852-9D91-0F28F80926D8}" sibTransId="{F5984FD6-196E-4E14-89D8-AD71ED05BEE5}"/>
    <dgm:cxn modelId="{74A886A8-8F29-41DD-8325-F94D18D7F058}" type="presOf" srcId="{E663CF69-3C6B-44AC-8274-37960D8BBCFA}" destId="{96B525D6-77CC-41D3-BA88-AF31A7DA644D}" srcOrd="0" destOrd="2" presId="urn:microsoft.com/office/officeart/2005/8/layout/hList1"/>
    <dgm:cxn modelId="{1BC702BC-F41C-4E0C-87EA-A76E698C6B4F}" type="presOf" srcId="{5FA61D8E-A1C1-4C2F-A820-4E1E90F71F81}" destId="{96B525D6-77CC-41D3-BA88-AF31A7DA644D}" srcOrd="0" destOrd="1" presId="urn:microsoft.com/office/officeart/2005/8/layout/hList1"/>
    <dgm:cxn modelId="{AA56B3A1-8360-46DD-B814-A4B2F1E7CB2F}" srcId="{CEE7411D-830B-4FC2-8892-7EAC3D25861E}" destId="{7DC049A0-9AD1-4924-AB5B-9A0EAD8DCFF3}" srcOrd="3" destOrd="0" parTransId="{3D3E60FF-4179-4183-B4D5-612AC76400DA}" sibTransId="{ED2BE85F-D2C3-4130-807C-17EE22D6FCEA}"/>
    <dgm:cxn modelId="{DF7B2E2E-6175-4B9C-8451-9082E868649E}" srcId="{291D9AF6-9112-480E-8445-0C57F23359A8}" destId="{9136CBD0-9E7B-4188-AEEE-AD7AFD492940}" srcOrd="2" destOrd="0" parTransId="{72E8F1FB-191C-40BF-84AD-C4F68BBBEB28}" sibTransId="{2063B4E5-3BDD-4609-83B3-5A4EF9EDFBE4}"/>
    <dgm:cxn modelId="{78E3ABF3-E8DC-43BF-BCF3-62D4F3073007}" type="presParOf" srcId="{762AB368-75DD-47B7-9511-DAF305AD0AF5}" destId="{791B6668-5D60-438B-9835-5639AD8E000A}" srcOrd="0" destOrd="0" presId="urn:microsoft.com/office/officeart/2005/8/layout/hList1"/>
    <dgm:cxn modelId="{6F24AC3D-B1AA-435F-AEB2-0E2DB4511EE5}" type="presParOf" srcId="{791B6668-5D60-438B-9835-5639AD8E000A}" destId="{1DBDDE46-35BA-4F5C-8113-33999AD19798}" srcOrd="0" destOrd="0" presId="urn:microsoft.com/office/officeart/2005/8/layout/hList1"/>
    <dgm:cxn modelId="{F8432D16-F142-4DBC-9668-520015353EB4}" type="presParOf" srcId="{791B6668-5D60-438B-9835-5639AD8E000A}" destId="{96B525D6-77CC-41D3-BA88-AF31A7DA644D}" srcOrd="1" destOrd="0" presId="urn:microsoft.com/office/officeart/2005/8/layout/hList1"/>
    <dgm:cxn modelId="{38A536D7-1BB7-4A8F-A3BE-907268830CD6}" type="presParOf" srcId="{762AB368-75DD-47B7-9511-DAF305AD0AF5}" destId="{D06F1FB9-90C5-4701-9EBF-1E46D97C6942}" srcOrd="1" destOrd="0" presId="urn:microsoft.com/office/officeart/2005/8/layout/hList1"/>
    <dgm:cxn modelId="{135AE461-747F-4C1D-A2B3-21F9DD888739}" type="presParOf" srcId="{762AB368-75DD-47B7-9511-DAF305AD0AF5}" destId="{73E06F86-1EF1-4BFB-90C3-8BB5D7FF1470}" srcOrd="2" destOrd="0" presId="urn:microsoft.com/office/officeart/2005/8/layout/hList1"/>
    <dgm:cxn modelId="{E1DA3B6D-8D1F-4EFD-85EB-DDB6DE6E9D43}" type="presParOf" srcId="{73E06F86-1EF1-4BFB-90C3-8BB5D7FF1470}" destId="{A2EA2F74-ED16-456F-859C-615B93E68D57}" srcOrd="0" destOrd="0" presId="urn:microsoft.com/office/officeart/2005/8/layout/hList1"/>
    <dgm:cxn modelId="{097A4DC2-E1A4-4240-A24D-7FEA23989C29}" type="presParOf" srcId="{73E06F86-1EF1-4BFB-90C3-8BB5D7FF1470}" destId="{B46695E2-502A-490B-9283-0FD1937286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453EC-06C3-47DC-B3F5-7C44B356B0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9A2D65F-3263-4A2D-A7F4-E8B7E3162E1A}">
      <dgm:prSet phldrT="[Text]" custT="1"/>
      <dgm:spPr/>
      <dgm:t>
        <a:bodyPr/>
        <a:lstStyle/>
        <a:p>
          <a:pPr algn="r"/>
          <a:r>
            <a:rPr lang="ar-BH" sz="2800" b="1" u="sng" dirty="0">
              <a:solidFill>
                <a:srgbClr val="FF0000"/>
              </a:solidFill>
            </a:rPr>
            <a:t>أ</a:t>
          </a:r>
          <a:r>
            <a:rPr lang="ar-BH" sz="3200" b="1" u="sng" dirty="0">
              <a:solidFill>
                <a:srgbClr val="FF0000"/>
              </a:solidFill>
            </a:rPr>
            <a:t>ولا</a:t>
          </a:r>
          <a:r>
            <a:rPr lang="ar-BH" sz="3200" b="1" dirty="0">
              <a:solidFill>
                <a:srgbClr val="FF0000"/>
              </a:solidFill>
            </a:rPr>
            <a:t>: </a:t>
          </a:r>
          <a:r>
            <a:rPr lang="ar-BH" sz="3200" b="1" dirty="0"/>
            <a:t>التمويل الشخصي والعائلي.</a:t>
          </a:r>
          <a:endParaRPr lang="en-GB" sz="3200" dirty="0"/>
        </a:p>
      </dgm:t>
    </dgm:pt>
    <dgm:pt modelId="{EA16EDD1-E9B3-4C6B-A659-719D324C0D30}" type="parTrans" cxnId="{BC4DE05D-A6F8-4C66-82CF-64CF2F3C4645}">
      <dgm:prSet/>
      <dgm:spPr/>
      <dgm:t>
        <a:bodyPr/>
        <a:lstStyle/>
        <a:p>
          <a:endParaRPr lang="en-GB" sz="1800"/>
        </a:p>
      </dgm:t>
    </dgm:pt>
    <dgm:pt modelId="{62C40AA0-E369-45C9-B440-B46F221108C5}" type="sibTrans" cxnId="{BC4DE05D-A6F8-4C66-82CF-64CF2F3C4645}">
      <dgm:prSet/>
      <dgm:spPr/>
      <dgm:t>
        <a:bodyPr/>
        <a:lstStyle/>
        <a:p>
          <a:endParaRPr lang="en-GB" sz="1800"/>
        </a:p>
      </dgm:t>
    </dgm:pt>
    <dgm:pt modelId="{453EEB53-667D-444C-9830-C27BA4EEA193}">
      <dgm:prSet phldrT="[Text]" custT="1"/>
      <dgm:spPr/>
      <dgm:t>
        <a:bodyPr/>
        <a:lstStyle/>
        <a:p>
          <a:pPr algn="r"/>
          <a:r>
            <a:rPr lang="ar-BH" sz="3200" b="1" u="sng" dirty="0">
              <a:solidFill>
                <a:srgbClr val="FF0000"/>
              </a:solidFill>
            </a:rPr>
            <a:t>ثانياً</a:t>
          </a:r>
          <a:r>
            <a:rPr lang="ar-BH" sz="3200" b="1" dirty="0"/>
            <a:t>: الإقتراض من البنوك والمؤسسات المالية.</a:t>
          </a:r>
          <a:endParaRPr lang="en-GB" sz="3200" dirty="0"/>
        </a:p>
      </dgm:t>
    </dgm:pt>
    <dgm:pt modelId="{066A3ED4-C862-4ABB-AF16-AB291EA54A7F}" type="parTrans" cxnId="{0623642A-A1D5-4648-A9B6-A3D2FD07AB5E}">
      <dgm:prSet/>
      <dgm:spPr/>
      <dgm:t>
        <a:bodyPr/>
        <a:lstStyle/>
        <a:p>
          <a:endParaRPr lang="en-GB" sz="1800"/>
        </a:p>
      </dgm:t>
    </dgm:pt>
    <dgm:pt modelId="{20FEF204-FFF7-4AF5-A1B0-B2988E46BF27}" type="sibTrans" cxnId="{0623642A-A1D5-4648-A9B6-A3D2FD07AB5E}">
      <dgm:prSet/>
      <dgm:spPr/>
      <dgm:t>
        <a:bodyPr/>
        <a:lstStyle/>
        <a:p>
          <a:endParaRPr lang="en-GB" sz="1800"/>
        </a:p>
      </dgm:t>
    </dgm:pt>
    <dgm:pt modelId="{BAB8AECA-D35B-4B88-9724-308F1A52FEBC}">
      <dgm:prSet phldrT="[Text]" custT="1"/>
      <dgm:spPr/>
      <dgm:t>
        <a:bodyPr/>
        <a:lstStyle/>
        <a:p>
          <a:pPr algn="r"/>
          <a:r>
            <a:rPr lang="ar-BH" sz="3200" b="1" u="sng" dirty="0">
              <a:solidFill>
                <a:srgbClr val="FF0000"/>
              </a:solidFill>
            </a:rPr>
            <a:t>ثالثاً: </a:t>
          </a:r>
          <a:r>
            <a:rPr lang="ar-BH" sz="3200" b="1" dirty="0"/>
            <a:t>البدائل التمويلية المتاحة.</a:t>
          </a:r>
          <a:endParaRPr lang="en-GB" sz="3200" dirty="0"/>
        </a:p>
      </dgm:t>
    </dgm:pt>
    <dgm:pt modelId="{829D3253-B9BA-446E-B240-47B73D35619A}" type="parTrans" cxnId="{B59660BE-E98E-494B-86CD-652EDF0081EE}">
      <dgm:prSet/>
      <dgm:spPr/>
      <dgm:t>
        <a:bodyPr/>
        <a:lstStyle/>
        <a:p>
          <a:endParaRPr lang="en-GB" sz="1800"/>
        </a:p>
      </dgm:t>
    </dgm:pt>
    <dgm:pt modelId="{A5B0794B-4369-4D26-A64D-02306D4EA6D7}" type="sibTrans" cxnId="{B59660BE-E98E-494B-86CD-652EDF0081EE}">
      <dgm:prSet/>
      <dgm:spPr/>
      <dgm:t>
        <a:bodyPr/>
        <a:lstStyle/>
        <a:p>
          <a:endParaRPr lang="en-GB" sz="1800"/>
        </a:p>
      </dgm:t>
    </dgm:pt>
    <dgm:pt modelId="{A7C27B0A-629F-4156-B04B-5563F9D36CF6}" type="pres">
      <dgm:prSet presAssocID="{020453EC-06C3-47DC-B3F5-7C44B356B0B6}" presName="linear" presStyleCnt="0">
        <dgm:presLayoutVars>
          <dgm:dir/>
          <dgm:animLvl val="lvl"/>
          <dgm:resizeHandles val="exact"/>
        </dgm:presLayoutVars>
      </dgm:prSet>
      <dgm:spPr/>
      <dgm:t>
        <a:bodyPr/>
        <a:lstStyle/>
        <a:p>
          <a:pPr rtl="1"/>
          <a:endParaRPr lang="ar-BH"/>
        </a:p>
      </dgm:t>
    </dgm:pt>
    <dgm:pt modelId="{B7A0CA93-06FF-4D29-88B7-D9EE96F75F81}" type="pres">
      <dgm:prSet presAssocID="{99A2D65F-3263-4A2D-A7F4-E8B7E3162E1A}" presName="parentLin" presStyleCnt="0"/>
      <dgm:spPr/>
    </dgm:pt>
    <dgm:pt modelId="{2092EBF1-1659-4037-95B1-562E0B550CDF}" type="pres">
      <dgm:prSet presAssocID="{99A2D65F-3263-4A2D-A7F4-E8B7E3162E1A}" presName="parentLeftMargin" presStyleLbl="node1" presStyleIdx="0" presStyleCnt="3"/>
      <dgm:spPr/>
      <dgm:t>
        <a:bodyPr/>
        <a:lstStyle/>
        <a:p>
          <a:pPr rtl="1"/>
          <a:endParaRPr lang="ar-BH"/>
        </a:p>
      </dgm:t>
    </dgm:pt>
    <dgm:pt modelId="{2DA71CF0-96F2-49E9-8814-6DCC30A8854C}" type="pres">
      <dgm:prSet presAssocID="{99A2D65F-3263-4A2D-A7F4-E8B7E3162E1A}" presName="parentText" presStyleLbl="node1" presStyleIdx="0" presStyleCnt="3" custScaleX="123911">
        <dgm:presLayoutVars>
          <dgm:chMax val="0"/>
          <dgm:bulletEnabled val="1"/>
        </dgm:presLayoutVars>
      </dgm:prSet>
      <dgm:spPr/>
      <dgm:t>
        <a:bodyPr/>
        <a:lstStyle/>
        <a:p>
          <a:pPr rtl="1"/>
          <a:endParaRPr lang="ar-BH"/>
        </a:p>
      </dgm:t>
    </dgm:pt>
    <dgm:pt modelId="{69720582-CBDA-4B49-B671-5B77BC940E87}" type="pres">
      <dgm:prSet presAssocID="{99A2D65F-3263-4A2D-A7F4-E8B7E3162E1A}" presName="negativeSpace" presStyleCnt="0"/>
      <dgm:spPr/>
    </dgm:pt>
    <dgm:pt modelId="{0C152056-E625-4A07-A70E-916C0E342D15}" type="pres">
      <dgm:prSet presAssocID="{99A2D65F-3263-4A2D-A7F4-E8B7E3162E1A}" presName="childText" presStyleLbl="conFgAcc1" presStyleIdx="0" presStyleCnt="3">
        <dgm:presLayoutVars>
          <dgm:bulletEnabled val="1"/>
        </dgm:presLayoutVars>
      </dgm:prSet>
      <dgm:spPr/>
    </dgm:pt>
    <dgm:pt modelId="{2FDEAC54-6831-456B-AD00-9BEED7F365BE}" type="pres">
      <dgm:prSet presAssocID="{62C40AA0-E369-45C9-B440-B46F221108C5}" presName="spaceBetweenRectangles" presStyleCnt="0"/>
      <dgm:spPr/>
    </dgm:pt>
    <dgm:pt modelId="{6539A2C2-6783-4F1B-817C-B849FF1A14E3}" type="pres">
      <dgm:prSet presAssocID="{453EEB53-667D-444C-9830-C27BA4EEA193}" presName="parentLin" presStyleCnt="0"/>
      <dgm:spPr/>
    </dgm:pt>
    <dgm:pt modelId="{22AA66EA-7CB0-4ABF-8E68-96991D58AC44}" type="pres">
      <dgm:prSet presAssocID="{453EEB53-667D-444C-9830-C27BA4EEA193}" presName="parentLeftMargin" presStyleLbl="node1" presStyleIdx="0" presStyleCnt="3"/>
      <dgm:spPr/>
      <dgm:t>
        <a:bodyPr/>
        <a:lstStyle/>
        <a:p>
          <a:pPr rtl="1"/>
          <a:endParaRPr lang="ar-BH"/>
        </a:p>
      </dgm:t>
    </dgm:pt>
    <dgm:pt modelId="{472B5E31-8664-47BA-AE63-7E13173E5C9F}" type="pres">
      <dgm:prSet presAssocID="{453EEB53-667D-444C-9830-C27BA4EEA193}" presName="parentText" presStyleLbl="node1" presStyleIdx="1" presStyleCnt="3" custScaleX="123911">
        <dgm:presLayoutVars>
          <dgm:chMax val="0"/>
          <dgm:bulletEnabled val="1"/>
        </dgm:presLayoutVars>
      </dgm:prSet>
      <dgm:spPr/>
      <dgm:t>
        <a:bodyPr/>
        <a:lstStyle/>
        <a:p>
          <a:pPr rtl="1"/>
          <a:endParaRPr lang="ar-BH"/>
        </a:p>
      </dgm:t>
    </dgm:pt>
    <dgm:pt modelId="{69B93504-158D-426F-BC6D-CFEEEDF37002}" type="pres">
      <dgm:prSet presAssocID="{453EEB53-667D-444C-9830-C27BA4EEA193}" presName="negativeSpace" presStyleCnt="0"/>
      <dgm:spPr/>
    </dgm:pt>
    <dgm:pt modelId="{09949917-00E5-40CE-BC6E-0387FAC09FC2}" type="pres">
      <dgm:prSet presAssocID="{453EEB53-667D-444C-9830-C27BA4EEA193}" presName="childText" presStyleLbl="conFgAcc1" presStyleIdx="1" presStyleCnt="3">
        <dgm:presLayoutVars>
          <dgm:bulletEnabled val="1"/>
        </dgm:presLayoutVars>
      </dgm:prSet>
      <dgm:spPr/>
    </dgm:pt>
    <dgm:pt modelId="{4D1C4A0C-E89E-40EE-9582-B0D3FAC95AB6}" type="pres">
      <dgm:prSet presAssocID="{20FEF204-FFF7-4AF5-A1B0-B2988E46BF27}" presName="spaceBetweenRectangles" presStyleCnt="0"/>
      <dgm:spPr/>
    </dgm:pt>
    <dgm:pt modelId="{67CB9BB9-79E2-42DD-99D7-70D56D1675D3}" type="pres">
      <dgm:prSet presAssocID="{BAB8AECA-D35B-4B88-9724-308F1A52FEBC}" presName="parentLin" presStyleCnt="0"/>
      <dgm:spPr/>
    </dgm:pt>
    <dgm:pt modelId="{881486E6-036D-4A94-A7A0-A6A76781DE82}" type="pres">
      <dgm:prSet presAssocID="{BAB8AECA-D35B-4B88-9724-308F1A52FEBC}" presName="parentLeftMargin" presStyleLbl="node1" presStyleIdx="1" presStyleCnt="3"/>
      <dgm:spPr/>
      <dgm:t>
        <a:bodyPr/>
        <a:lstStyle/>
        <a:p>
          <a:pPr rtl="1"/>
          <a:endParaRPr lang="ar-BH"/>
        </a:p>
      </dgm:t>
    </dgm:pt>
    <dgm:pt modelId="{872BE62A-F9D6-412B-B54C-9DDAC812D030}" type="pres">
      <dgm:prSet presAssocID="{BAB8AECA-D35B-4B88-9724-308F1A52FEBC}" presName="parentText" presStyleLbl="node1" presStyleIdx="2" presStyleCnt="3" custScaleX="121559">
        <dgm:presLayoutVars>
          <dgm:chMax val="0"/>
          <dgm:bulletEnabled val="1"/>
        </dgm:presLayoutVars>
      </dgm:prSet>
      <dgm:spPr/>
      <dgm:t>
        <a:bodyPr/>
        <a:lstStyle/>
        <a:p>
          <a:pPr rtl="1"/>
          <a:endParaRPr lang="ar-BH"/>
        </a:p>
      </dgm:t>
    </dgm:pt>
    <dgm:pt modelId="{E6C0A535-47D5-4257-A379-52B829AE862A}" type="pres">
      <dgm:prSet presAssocID="{BAB8AECA-D35B-4B88-9724-308F1A52FEBC}" presName="negativeSpace" presStyleCnt="0"/>
      <dgm:spPr/>
    </dgm:pt>
    <dgm:pt modelId="{2C8A77FD-47A0-40EF-8AB3-325B3039F50E}" type="pres">
      <dgm:prSet presAssocID="{BAB8AECA-D35B-4B88-9724-308F1A52FEBC}" presName="childText" presStyleLbl="conFgAcc1" presStyleIdx="2" presStyleCnt="3" custLinFactNeighborY="38332">
        <dgm:presLayoutVars>
          <dgm:bulletEnabled val="1"/>
        </dgm:presLayoutVars>
      </dgm:prSet>
      <dgm:spPr/>
    </dgm:pt>
  </dgm:ptLst>
  <dgm:cxnLst>
    <dgm:cxn modelId="{F7399B7C-202A-408E-8C95-664F211347AA}" type="presOf" srcId="{99A2D65F-3263-4A2D-A7F4-E8B7E3162E1A}" destId="{2DA71CF0-96F2-49E9-8814-6DCC30A8854C}" srcOrd="1" destOrd="0" presId="urn:microsoft.com/office/officeart/2005/8/layout/list1"/>
    <dgm:cxn modelId="{B59660BE-E98E-494B-86CD-652EDF0081EE}" srcId="{020453EC-06C3-47DC-B3F5-7C44B356B0B6}" destId="{BAB8AECA-D35B-4B88-9724-308F1A52FEBC}" srcOrd="2" destOrd="0" parTransId="{829D3253-B9BA-446E-B240-47B73D35619A}" sibTransId="{A5B0794B-4369-4D26-A64D-02306D4EA6D7}"/>
    <dgm:cxn modelId="{9B266334-91E4-4BC7-BF3D-7FFD409633DA}" type="presOf" srcId="{453EEB53-667D-444C-9830-C27BA4EEA193}" destId="{22AA66EA-7CB0-4ABF-8E68-96991D58AC44}" srcOrd="0" destOrd="0" presId="urn:microsoft.com/office/officeart/2005/8/layout/list1"/>
    <dgm:cxn modelId="{0623642A-A1D5-4648-A9B6-A3D2FD07AB5E}" srcId="{020453EC-06C3-47DC-B3F5-7C44B356B0B6}" destId="{453EEB53-667D-444C-9830-C27BA4EEA193}" srcOrd="1" destOrd="0" parTransId="{066A3ED4-C862-4ABB-AF16-AB291EA54A7F}" sibTransId="{20FEF204-FFF7-4AF5-A1B0-B2988E46BF27}"/>
    <dgm:cxn modelId="{05B49EB0-8115-4BA1-813C-4BEBC8DC23C8}" type="presOf" srcId="{020453EC-06C3-47DC-B3F5-7C44B356B0B6}" destId="{A7C27B0A-629F-4156-B04B-5563F9D36CF6}" srcOrd="0" destOrd="0" presId="urn:microsoft.com/office/officeart/2005/8/layout/list1"/>
    <dgm:cxn modelId="{3060D5EE-9FA7-4D40-A57D-2280CDCDC2CE}" type="presOf" srcId="{99A2D65F-3263-4A2D-A7F4-E8B7E3162E1A}" destId="{2092EBF1-1659-4037-95B1-562E0B550CDF}" srcOrd="0" destOrd="0" presId="urn:microsoft.com/office/officeart/2005/8/layout/list1"/>
    <dgm:cxn modelId="{E3722990-04CC-4FEE-A283-70DBD58A5A30}" type="presOf" srcId="{BAB8AECA-D35B-4B88-9724-308F1A52FEBC}" destId="{881486E6-036D-4A94-A7A0-A6A76781DE82}" srcOrd="0" destOrd="0" presId="urn:microsoft.com/office/officeart/2005/8/layout/list1"/>
    <dgm:cxn modelId="{921878BB-12D1-4CA5-9CC3-EDF1C6EB42F8}" type="presOf" srcId="{453EEB53-667D-444C-9830-C27BA4EEA193}" destId="{472B5E31-8664-47BA-AE63-7E13173E5C9F}" srcOrd="1" destOrd="0" presId="urn:microsoft.com/office/officeart/2005/8/layout/list1"/>
    <dgm:cxn modelId="{BC4DE05D-A6F8-4C66-82CF-64CF2F3C4645}" srcId="{020453EC-06C3-47DC-B3F5-7C44B356B0B6}" destId="{99A2D65F-3263-4A2D-A7F4-E8B7E3162E1A}" srcOrd="0" destOrd="0" parTransId="{EA16EDD1-E9B3-4C6B-A659-719D324C0D30}" sibTransId="{62C40AA0-E369-45C9-B440-B46F221108C5}"/>
    <dgm:cxn modelId="{00EEDC01-96E4-4127-BAA0-6CDA15F88762}" type="presOf" srcId="{BAB8AECA-D35B-4B88-9724-308F1A52FEBC}" destId="{872BE62A-F9D6-412B-B54C-9DDAC812D030}" srcOrd="1" destOrd="0" presId="urn:microsoft.com/office/officeart/2005/8/layout/list1"/>
    <dgm:cxn modelId="{BFACDFE6-6E64-4247-8B93-79C6FB738E5D}" type="presParOf" srcId="{A7C27B0A-629F-4156-B04B-5563F9D36CF6}" destId="{B7A0CA93-06FF-4D29-88B7-D9EE96F75F81}" srcOrd="0" destOrd="0" presId="urn:microsoft.com/office/officeart/2005/8/layout/list1"/>
    <dgm:cxn modelId="{C5F297E2-42C9-485F-A2A4-F81C3AD1FDF3}" type="presParOf" srcId="{B7A0CA93-06FF-4D29-88B7-D9EE96F75F81}" destId="{2092EBF1-1659-4037-95B1-562E0B550CDF}" srcOrd="0" destOrd="0" presId="urn:microsoft.com/office/officeart/2005/8/layout/list1"/>
    <dgm:cxn modelId="{A55F3C61-4C58-43A1-B535-F66A3BCE0D32}" type="presParOf" srcId="{B7A0CA93-06FF-4D29-88B7-D9EE96F75F81}" destId="{2DA71CF0-96F2-49E9-8814-6DCC30A8854C}" srcOrd="1" destOrd="0" presId="urn:microsoft.com/office/officeart/2005/8/layout/list1"/>
    <dgm:cxn modelId="{BBF66D32-36BC-48F0-85E0-9C4FBA19F6B4}" type="presParOf" srcId="{A7C27B0A-629F-4156-B04B-5563F9D36CF6}" destId="{69720582-CBDA-4B49-B671-5B77BC940E87}" srcOrd="1" destOrd="0" presId="urn:microsoft.com/office/officeart/2005/8/layout/list1"/>
    <dgm:cxn modelId="{0E663B93-E3B7-4149-A8C1-EB5EABE91159}" type="presParOf" srcId="{A7C27B0A-629F-4156-B04B-5563F9D36CF6}" destId="{0C152056-E625-4A07-A70E-916C0E342D15}" srcOrd="2" destOrd="0" presId="urn:microsoft.com/office/officeart/2005/8/layout/list1"/>
    <dgm:cxn modelId="{F292FBD9-20EF-48F1-94D9-42C51BDFFBDC}" type="presParOf" srcId="{A7C27B0A-629F-4156-B04B-5563F9D36CF6}" destId="{2FDEAC54-6831-456B-AD00-9BEED7F365BE}" srcOrd="3" destOrd="0" presId="urn:microsoft.com/office/officeart/2005/8/layout/list1"/>
    <dgm:cxn modelId="{773F220B-76A7-4F4E-896F-BE9A8CB32D32}" type="presParOf" srcId="{A7C27B0A-629F-4156-B04B-5563F9D36CF6}" destId="{6539A2C2-6783-4F1B-817C-B849FF1A14E3}" srcOrd="4" destOrd="0" presId="urn:microsoft.com/office/officeart/2005/8/layout/list1"/>
    <dgm:cxn modelId="{287A1AF4-E1F1-446F-872E-F39B416AC498}" type="presParOf" srcId="{6539A2C2-6783-4F1B-817C-B849FF1A14E3}" destId="{22AA66EA-7CB0-4ABF-8E68-96991D58AC44}" srcOrd="0" destOrd="0" presId="urn:microsoft.com/office/officeart/2005/8/layout/list1"/>
    <dgm:cxn modelId="{CF9F6FA2-106E-4E49-841C-FDBD6C77EC06}" type="presParOf" srcId="{6539A2C2-6783-4F1B-817C-B849FF1A14E3}" destId="{472B5E31-8664-47BA-AE63-7E13173E5C9F}" srcOrd="1" destOrd="0" presId="urn:microsoft.com/office/officeart/2005/8/layout/list1"/>
    <dgm:cxn modelId="{1EC1C112-EE61-4674-B4C1-877255AD3F4A}" type="presParOf" srcId="{A7C27B0A-629F-4156-B04B-5563F9D36CF6}" destId="{69B93504-158D-426F-BC6D-CFEEEDF37002}" srcOrd="5" destOrd="0" presId="urn:microsoft.com/office/officeart/2005/8/layout/list1"/>
    <dgm:cxn modelId="{F7E437DC-A03B-4742-899D-21D9731E70F1}" type="presParOf" srcId="{A7C27B0A-629F-4156-B04B-5563F9D36CF6}" destId="{09949917-00E5-40CE-BC6E-0387FAC09FC2}" srcOrd="6" destOrd="0" presId="urn:microsoft.com/office/officeart/2005/8/layout/list1"/>
    <dgm:cxn modelId="{42311EF0-8E2B-421D-9550-C8B83212F757}" type="presParOf" srcId="{A7C27B0A-629F-4156-B04B-5563F9D36CF6}" destId="{4D1C4A0C-E89E-40EE-9582-B0D3FAC95AB6}" srcOrd="7" destOrd="0" presId="urn:microsoft.com/office/officeart/2005/8/layout/list1"/>
    <dgm:cxn modelId="{5463ECC1-0BCD-457C-A001-2CA40062DFEA}" type="presParOf" srcId="{A7C27B0A-629F-4156-B04B-5563F9D36CF6}" destId="{67CB9BB9-79E2-42DD-99D7-70D56D1675D3}" srcOrd="8" destOrd="0" presId="urn:microsoft.com/office/officeart/2005/8/layout/list1"/>
    <dgm:cxn modelId="{C3EB59A5-E0D0-4B1A-A93D-1E1B05B5A58D}" type="presParOf" srcId="{67CB9BB9-79E2-42DD-99D7-70D56D1675D3}" destId="{881486E6-036D-4A94-A7A0-A6A76781DE82}" srcOrd="0" destOrd="0" presId="urn:microsoft.com/office/officeart/2005/8/layout/list1"/>
    <dgm:cxn modelId="{EB31FC45-540C-497E-87A3-2187EEA94F70}" type="presParOf" srcId="{67CB9BB9-79E2-42DD-99D7-70D56D1675D3}" destId="{872BE62A-F9D6-412B-B54C-9DDAC812D030}" srcOrd="1" destOrd="0" presId="urn:microsoft.com/office/officeart/2005/8/layout/list1"/>
    <dgm:cxn modelId="{55B1885D-BD29-45F7-8254-43AE3660A96F}" type="presParOf" srcId="{A7C27B0A-629F-4156-B04B-5563F9D36CF6}" destId="{E6C0A535-47D5-4257-A379-52B829AE862A}" srcOrd="9" destOrd="0" presId="urn:microsoft.com/office/officeart/2005/8/layout/list1"/>
    <dgm:cxn modelId="{D24708FF-6C46-4237-AF40-3EEE9403A44E}" type="presParOf" srcId="{A7C27B0A-629F-4156-B04B-5563F9D36CF6}" destId="{2C8A77FD-47A0-40EF-8AB3-325B3039F50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48B68-2654-4D49-B9D1-DC8B17E16C59}" type="doc">
      <dgm:prSet loTypeId="urn:microsoft.com/office/officeart/2005/8/layout/gear1" loCatId="cycle" qsTypeId="urn:microsoft.com/office/officeart/2005/8/quickstyle/simple1" qsCatId="simple" csTypeId="urn:microsoft.com/office/officeart/2005/8/colors/colorful4" csCatId="colorful" phldr="1"/>
      <dgm:spPr/>
    </dgm:pt>
    <dgm:pt modelId="{88370AE3-0E6C-4AB6-9A11-62F79F61A1AE}">
      <dgm:prSet phldrT="[Text]" custT="1"/>
      <dgm:spPr/>
      <dgm:t>
        <a:bodyPr/>
        <a:lstStyle/>
        <a:p>
          <a:pPr rtl="1"/>
          <a:r>
            <a:rPr lang="ar-BH" sz="2800" b="1" dirty="0">
              <a:solidFill>
                <a:schemeClr val="bg1"/>
              </a:solidFill>
              <a:effectLst>
                <a:outerShdw blurRad="38100" dist="38100" dir="2700000" algn="tl">
                  <a:srgbClr val="000000">
                    <a:alpha val="43137"/>
                  </a:srgbClr>
                </a:outerShdw>
              </a:effectLst>
            </a:rPr>
            <a:t>وزارة المالية</a:t>
          </a:r>
        </a:p>
      </dgm:t>
    </dgm:pt>
    <dgm:pt modelId="{EB332F56-5D12-4C72-8F98-33199E6BD0A2}" type="parTrans" cxnId="{84258382-F8E3-45C9-B48D-CCE7133B93BF}">
      <dgm:prSet/>
      <dgm:spPr/>
      <dgm:t>
        <a:bodyPr/>
        <a:lstStyle/>
        <a:p>
          <a:pPr rtl="1"/>
          <a:endParaRPr lang="ar-BH" sz="1600"/>
        </a:p>
      </dgm:t>
    </dgm:pt>
    <dgm:pt modelId="{C842FB50-A892-4367-A1AD-F469BFCDE54F}" type="sibTrans" cxnId="{84258382-F8E3-45C9-B48D-CCE7133B93BF}">
      <dgm:prSet/>
      <dgm:spPr/>
      <dgm:t>
        <a:bodyPr/>
        <a:lstStyle/>
        <a:p>
          <a:pPr rtl="1"/>
          <a:endParaRPr lang="ar-BH" sz="1600"/>
        </a:p>
      </dgm:t>
    </dgm:pt>
    <dgm:pt modelId="{CC656E5C-C72F-49DB-B43B-2B43C3975857}">
      <dgm:prSet phldrT="[Text]" custT="1"/>
      <dgm:spPr/>
      <dgm:t>
        <a:bodyPr/>
        <a:lstStyle/>
        <a:p>
          <a:pPr rtl="1"/>
          <a:r>
            <a:rPr lang="ar-BH" sz="2800" b="1" dirty="0">
              <a:solidFill>
                <a:schemeClr val="bg1"/>
              </a:solidFill>
              <a:effectLst>
                <a:outerShdw blurRad="38100" dist="38100" dir="2700000" algn="tl">
                  <a:srgbClr val="000000">
                    <a:alpha val="43137"/>
                  </a:srgbClr>
                </a:outerShdw>
              </a:effectLst>
            </a:rPr>
            <a:t>صندوق التقاعد</a:t>
          </a:r>
        </a:p>
      </dgm:t>
    </dgm:pt>
    <dgm:pt modelId="{FA07791C-2023-4241-AEB6-A871F3818AFB}" type="parTrans" cxnId="{AC642D49-B9C6-4B53-8CC3-5051A358251F}">
      <dgm:prSet/>
      <dgm:spPr/>
      <dgm:t>
        <a:bodyPr/>
        <a:lstStyle/>
        <a:p>
          <a:pPr rtl="1"/>
          <a:endParaRPr lang="ar-BH" sz="1600"/>
        </a:p>
      </dgm:t>
    </dgm:pt>
    <dgm:pt modelId="{D2C8C3D2-8924-4939-91C1-33ED9063A22F}" type="sibTrans" cxnId="{AC642D49-B9C6-4B53-8CC3-5051A358251F}">
      <dgm:prSet/>
      <dgm:spPr/>
      <dgm:t>
        <a:bodyPr/>
        <a:lstStyle/>
        <a:p>
          <a:pPr rtl="1"/>
          <a:endParaRPr lang="ar-BH" sz="1600"/>
        </a:p>
      </dgm:t>
    </dgm:pt>
    <dgm:pt modelId="{00900CDC-F763-410A-858A-60B4EE1BDA20}">
      <dgm:prSet phldrT="[Text]" custT="1"/>
      <dgm:spPr/>
      <dgm:t>
        <a:bodyPr/>
        <a:lstStyle/>
        <a:p>
          <a:pPr rtl="1"/>
          <a:r>
            <a:rPr lang="ar-BH" sz="2400" b="1" dirty="0">
              <a:solidFill>
                <a:schemeClr val="bg1"/>
              </a:solidFill>
              <a:effectLst>
                <a:outerShdw blurRad="38100" dist="38100" dir="2700000" algn="tl">
                  <a:srgbClr val="000000">
                    <a:alpha val="43137"/>
                  </a:srgbClr>
                </a:outerShdw>
              </a:effectLst>
            </a:rPr>
            <a:t>التأمينات الاجتماعية</a:t>
          </a:r>
        </a:p>
      </dgm:t>
    </dgm:pt>
    <dgm:pt modelId="{0A76CEA1-1627-4D61-8503-E7BAC2611CD6}" type="parTrans" cxnId="{6C185186-6804-4BD0-8ADF-7403F5EF03C5}">
      <dgm:prSet/>
      <dgm:spPr/>
      <dgm:t>
        <a:bodyPr/>
        <a:lstStyle/>
        <a:p>
          <a:pPr rtl="1"/>
          <a:endParaRPr lang="ar-BH" sz="1600"/>
        </a:p>
      </dgm:t>
    </dgm:pt>
    <dgm:pt modelId="{B519D6CF-1B73-4A54-AE80-F0C941499EE7}" type="sibTrans" cxnId="{6C185186-6804-4BD0-8ADF-7403F5EF03C5}">
      <dgm:prSet/>
      <dgm:spPr/>
      <dgm:t>
        <a:bodyPr/>
        <a:lstStyle/>
        <a:p>
          <a:pPr rtl="1"/>
          <a:endParaRPr lang="ar-BH" sz="1600"/>
        </a:p>
      </dgm:t>
    </dgm:pt>
    <dgm:pt modelId="{0C8C9542-5D39-49E6-AAE9-636289DD3F57}" type="pres">
      <dgm:prSet presAssocID="{4D148B68-2654-4D49-B9D1-DC8B17E16C59}" presName="composite" presStyleCnt="0">
        <dgm:presLayoutVars>
          <dgm:chMax val="3"/>
          <dgm:animLvl val="lvl"/>
          <dgm:resizeHandles val="exact"/>
        </dgm:presLayoutVars>
      </dgm:prSet>
      <dgm:spPr/>
    </dgm:pt>
    <dgm:pt modelId="{8D729C4C-B26A-4ABE-BCB9-9E432BF6E1DF}" type="pres">
      <dgm:prSet presAssocID="{88370AE3-0E6C-4AB6-9A11-62F79F61A1AE}" presName="gear1" presStyleLbl="node1" presStyleIdx="0" presStyleCnt="3">
        <dgm:presLayoutVars>
          <dgm:chMax val="1"/>
          <dgm:bulletEnabled val="1"/>
        </dgm:presLayoutVars>
      </dgm:prSet>
      <dgm:spPr/>
      <dgm:t>
        <a:bodyPr/>
        <a:lstStyle/>
        <a:p>
          <a:pPr rtl="1"/>
          <a:endParaRPr lang="ar-BH"/>
        </a:p>
      </dgm:t>
    </dgm:pt>
    <dgm:pt modelId="{C12FE695-BCCB-4E5C-8051-27B7078DB8AB}" type="pres">
      <dgm:prSet presAssocID="{88370AE3-0E6C-4AB6-9A11-62F79F61A1AE}" presName="gear1srcNode" presStyleLbl="node1" presStyleIdx="0" presStyleCnt="3"/>
      <dgm:spPr/>
      <dgm:t>
        <a:bodyPr/>
        <a:lstStyle/>
        <a:p>
          <a:pPr rtl="1"/>
          <a:endParaRPr lang="ar-BH"/>
        </a:p>
      </dgm:t>
    </dgm:pt>
    <dgm:pt modelId="{35FC31AE-58C1-41E1-BC32-088C87BAF291}" type="pres">
      <dgm:prSet presAssocID="{88370AE3-0E6C-4AB6-9A11-62F79F61A1AE}" presName="gear1dstNode" presStyleLbl="node1" presStyleIdx="0" presStyleCnt="3"/>
      <dgm:spPr/>
      <dgm:t>
        <a:bodyPr/>
        <a:lstStyle/>
        <a:p>
          <a:pPr rtl="1"/>
          <a:endParaRPr lang="ar-BH"/>
        </a:p>
      </dgm:t>
    </dgm:pt>
    <dgm:pt modelId="{E1A373BE-B161-45C3-AAE2-28E73A73CB26}" type="pres">
      <dgm:prSet presAssocID="{CC656E5C-C72F-49DB-B43B-2B43C3975857}" presName="gear2" presStyleLbl="node1" presStyleIdx="1" presStyleCnt="3" custScaleX="156963" custScaleY="168538" custLinFactNeighborX="-33631" custLinFactNeighborY="26947">
        <dgm:presLayoutVars>
          <dgm:chMax val="1"/>
          <dgm:bulletEnabled val="1"/>
        </dgm:presLayoutVars>
      </dgm:prSet>
      <dgm:spPr/>
      <dgm:t>
        <a:bodyPr/>
        <a:lstStyle/>
        <a:p>
          <a:pPr rtl="1"/>
          <a:endParaRPr lang="ar-BH"/>
        </a:p>
      </dgm:t>
    </dgm:pt>
    <dgm:pt modelId="{82CC8B43-048C-4CF9-941B-046096FB4DCA}" type="pres">
      <dgm:prSet presAssocID="{CC656E5C-C72F-49DB-B43B-2B43C3975857}" presName="gear2srcNode" presStyleLbl="node1" presStyleIdx="1" presStyleCnt="3"/>
      <dgm:spPr/>
      <dgm:t>
        <a:bodyPr/>
        <a:lstStyle/>
        <a:p>
          <a:pPr rtl="1"/>
          <a:endParaRPr lang="ar-BH"/>
        </a:p>
      </dgm:t>
    </dgm:pt>
    <dgm:pt modelId="{3FA23D43-7AB7-44B1-9B11-A5117B8E582B}" type="pres">
      <dgm:prSet presAssocID="{CC656E5C-C72F-49DB-B43B-2B43C3975857}" presName="gear2dstNode" presStyleLbl="node1" presStyleIdx="1" presStyleCnt="3"/>
      <dgm:spPr/>
      <dgm:t>
        <a:bodyPr/>
        <a:lstStyle/>
        <a:p>
          <a:pPr rtl="1"/>
          <a:endParaRPr lang="ar-BH"/>
        </a:p>
      </dgm:t>
    </dgm:pt>
    <dgm:pt modelId="{647242C3-472C-4AD8-B0EA-E4FBC90105E2}" type="pres">
      <dgm:prSet presAssocID="{00900CDC-F763-410A-858A-60B4EE1BDA20}" presName="gear3" presStyleLbl="node1" presStyleIdx="2" presStyleCnt="3" custScaleX="163374" custScaleY="162738"/>
      <dgm:spPr/>
      <dgm:t>
        <a:bodyPr/>
        <a:lstStyle/>
        <a:p>
          <a:pPr rtl="1"/>
          <a:endParaRPr lang="ar-BH"/>
        </a:p>
      </dgm:t>
    </dgm:pt>
    <dgm:pt modelId="{E892D0DE-A54E-4F73-863C-265A24414C24}" type="pres">
      <dgm:prSet presAssocID="{00900CDC-F763-410A-858A-60B4EE1BDA20}" presName="gear3tx" presStyleLbl="node1" presStyleIdx="2" presStyleCnt="3">
        <dgm:presLayoutVars>
          <dgm:chMax val="1"/>
          <dgm:bulletEnabled val="1"/>
        </dgm:presLayoutVars>
      </dgm:prSet>
      <dgm:spPr/>
      <dgm:t>
        <a:bodyPr/>
        <a:lstStyle/>
        <a:p>
          <a:pPr rtl="1"/>
          <a:endParaRPr lang="ar-BH"/>
        </a:p>
      </dgm:t>
    </dgm:pt>
    <dgm:pt modelId="{04B6CBE7-052B-480D-8D8C-803922EB8F2D}" type="pres">
      <dgm:prSet presAssocID="{00900CDC-F763-410A-858A-60B4EE1BDA20}" presName="gear3srcNode" presStyleLbl="node1" presStyleIdx="2" presStyleCnt="3"/>
      <dgm:spPr/>
      <dgm:t>
        <a:bodyPr/>
        <a:lstStyle/>
        <a:p>
          <a:pPr rtl="1"/>
          <a:endParaRPr lang="ar-BH"/>
        </a:p>
      </dgm:t>
    </dgm:pt>
    <dgm:pt modelId="{AA3BD778-3FC6-44C4-8191-9B1FA684FDE3}" type="pres">
      <dgm:prSet presAssocID="{00900CDC-F763-410A-858A-60B4EE1BDA20}" presName="gear3dstNode" presStyleLbl="node1" presStyleIdx="2" presStyleCnt="3"/>
      <dgm:spPr/>
      <dgm:t>
        <a:bodyPr/>
        <a:lstStyle/>
        <a:p>
          <a:pPr rtl="1"/>
          <a:endParaRPr lang="ar-BH"/>
        </a:p>
      </dgm:t>
    </dgm:pt>
    <dgm:pt modelId="{A4F55269-A270-40D9-84BC-3BB8270B1309}" type="pres">
      <dgm:prSet presAssocID="{C842FB50-A892-4367-A1AD-F469BFCDE54F}" presName="connector1" presStyleLbl="sibTrans2D1" presStyleIdx="0" presStyleCnt="3"/>
      <dgm:spPr/>
      <dgm:t>
        <a:bodyPr/>
        <a:lstStyle/>
        <a:p>
          <a:pPr rtl="1"/>
          <a:endParaRPr lang="ar-BH"/>
        </a:p>
      </dgm:t>
    </dgm:pt>
    <dgm:pt modelId="{965828F4-A651-41C5-BBBA-5CC9AF73C193}" type="pres">
      <dgm:prSet presAssocID="{D2C8C3D2-8924-4939-91C1-33ED9063A22F}" presName="connector2" presStyleLbl="sibTrans2D1" presStyleIdx="1" presStyleCnt="3"/>
      <dgm:spPr/>
      <dgm:t>
        <a:bodyPr/>
        <a:lstStyle/>
        <a:p>
          <a:pPr rtl="1"/>
          <a:endParaRPr lang="ar-BH"/>
        </a:p>
      </dgm:t>
    </dgm:pt>
    <dgm:pt modelId="{4FB7D3EA-94DF-48F9-A5BF-AB82FDEDF76E}" type="pres">
      <dgm:prSet presAssocID="{B519D6CF-1B73-4A54-AE80-F0C941499EE7}" presName="connector3" presStyleLbl="sibTrans2D1" presStyleIdx="2" presStyleCnt="3"/>
      <dgm:spPr/>
      <dgm:t>
        <a:bodyPr/>
        <a:lstStyle/>
        <a:p>
          <a:pPr rtl="1"/>
          <a:endParaRPr lang="ar-BH"/>
        </a:p>
      </dgm:t>
    </dgm:pt>
  </dgm:ptLst>
  <dgm:cxnLst>
    <dgm:cxn modelId="{39BC7FE2-356D-458F-BCEB-3F257EB002C8}" type="presOf" srcId="{CC656E5C-C72F-49DB-B43B-2B43C3975857}" destId="{E1A373BE-B161-45C3-AAE2-28E73A73CB26}" srcOrd="0" destOrd="0" presId="urn:microsoft.com/office/officeart/2005/8/layout/gear1"/>
    <dgm:cxn modelId="{8F718847-A5D8-4093-8CCF-C525A9136137}" type="presOf" srcId="{CC656E5C-C72F-49DB-B43B-2B43C3975857}" destId="{3FA23D43-7AB7-44B1-9B11-A5117B8E582B}" srcOrd="2" destOrd="0" presId="urn:microsoft.com/office/officeart/2005/8/layout/gear1"/>
    <dgm:cxn modelId="{84258382-F8E3-45C9-B48D-CCE7133B93BF}" srcId="{4D148B68-2654-4D49-B9D1-DC8B17E16C59}" destId="{88370AE3-0E6C-4AB6-9A11-62F79F61A1AE}" srcOrd="0" destOrd="0" parTransId="{EB332F56-5D12-4C72-8F98-33199E6BD0A2}" sibTransId="{C842FB50-A892-4367-A1AD-F469BFCDE54F}"/>
    <dgm:cxn modelId="{E2B0780C-7698-4814-9E3E-A08A8E3AD2DC}" type="presOf" srcId="{88370AE3-0E6C-4AB6-9A11-62F79F61A1AE}" destId="{8D729C4C-B26A-4ABE-BCB9-9E432BF6E1DF}" srcOrd="0" destOrd="0" presId="urn:microsoft.com/office/officeart/2005/8/layout/gear1"/>
    <dgm:cxn modelId="{E9E73B70-2CE2-4234-8098-FF8E2ACD9B14}" type="presOf" srcId="{B519D6CF-1B73-4A54-AE80-F0C941499EE7}" destId="{4FB7D3EA-94DF-48F9-A5BF-AB82FDEDF76E}" srcOrd="0" destOrd="0" presId="urn:microsoft.com/office/officeart/2005/8/layout/gear1"/>
    <dgm:cxn modelId="{3D0FCB64-78DB-442C-9164-6E7B9A244417}" type="presOf" srcId="{D2C8C3D2-8924-4939-91C1-33ED9063A22F}" destId="{965828F4-A651-41C5-BBBA-5CC9AF73C193}" srcOrd="0" destOrd="0" presId="urn:microsoft.com/office/officeart/2005/8/layout/gear1"/>
    <dgm:cxn modelId="{D0762828-5AA0-4392-BC5B-31D824AC024C}" type="presOf" srcId="{00900CDC-F763-410A-858A-60B4EE1BDA20}" destId="{04B6CBE7-052B-480D-8D8C-803922EB8F2D}" srcOrd="2" destOrd="0" presId="urn:microsoft.com/office/officeart/2005/8/layout/gear1"/>
    <dgm:cxn modelId="{5A11CAC7-9887-45D0-B146-E4070A1DF4C6}" type="presOf" srcId="{CC656E5C-C72F-49DB-B43B-2B43C3975857}" destId="{82CC8B43-048C-4CF9-941B-046096FB4DCA}" srcOrd="1" destOrd="0" presId="urn:microsoft.com/office/officeart/2005/8/layout/gear1"/>
    <dgm:cxn modelId="{7210D2C8-FC32-459B-A541-299E55719E03}" type="presOf" srcId="{88370AE3-0E6C-4AB6-9A11-62F79F61A1AE}" destId="{C12FE695-BCCB-4E5C-8051-27B7078DB8AB}" srcOrd="1" destOrd="0" presId="urn:microsoft.com/office/officeart/2005/8/layout/gear1"/>
    <dgm:cxn modelId="{5BBCB482-FB2C-4DDF-8EB6-135C8CAB3297}" type="presOf" srcId="{C842FB50-A892-4367-A1AD-F469BFCDE54F}" destId="{A4F55269-A270-40D9-84BC-3BB8270B1309}" srcOrd="0" destOrd="0" presId="urn:microsoft.com/office/officeart/2005/8/layout/gear1"/>
    <dgm:cxn modelId="{99F6BBCA-1A0E-48E1-8095-8FF682C86E14}" type="presOf" srcId="{88370AE3-0E6C-4AB6-9A11-62F79F61A1AE}" destId="{35FC31AE-58C1-41E1-BC32-088C87BAF291}" srcOrd="2" destOrd="0" presId="urn:microsoft.com/office/officeart/2005/8/layout/gear1"/>
    <dgm:cxn modelId="{9B897674-259F-4179-B659-92E352E057ED}" type="presOf" srcId="{4D148B68-2654-4D49-B9D1-DC8B17E16C59}" destId="{0C8C9542-5D39-49E6-AAE9-636289DD3F57}" srcOrd="0" destOrd="0" presId="urn:microsoft.com/office/officeart/2005/8/layout/gear1"/>
    <dgm:cxn modelId="{A1FC967F-C1F6-4367-B962-85D70ED80A6B}" type="presOf" srcId="{00900CDC-F763-410A-858A-60B4EE1BDA20}" destId="{647242C3-472C-4AD8-B0EA-E4FBC90105E2}" srcOrd="0" destOrd="0" presId="urn:microsoft.com/office/officeart/2005/8/layout/gear1"/>
    <dgm:cxn modelId="{1DC3E861-1CD0-4717-8EE2-53E215958AC4}" type="presOf" srcId="{00900CDC-F763-410A-858A-60B4EE1BDA20}" destId="{E892D0DE-A54E-4F73-863C-265A24414C24}" srcOrd="1" destOrd="0" presId="urn:microsoft.com/office/officeart/2005/8/layout/gear1"/>
    <dgm:cxn modelId="{AC642D49-B9C6-4B53-8CC3-5051A358251F}" srcId="{4D148B68-2654-4D49-B9D1-DC8B17E16C59}" destId="{CC656E5C-C72F-49DB-B43B-2B43C3975857}" srcOrd="1" destOrd="0" parTransId="{FA07791C-2023-4241-AEB6-A871F3818AFB}" sibTransId="{D2C8C3D2-8924-4939-91C1-33ED9063A22F}"/>
    <dgm:cxn modelId="{BA903643-643A-4D44-834B-CA97B9CB1402}" type="presOf" srcId="{00900CDC-F763-410A-858A-60B4EE1BDA20}" destId="{AA3BD778-3FC6-44C4-8191-9B1FA684FDE3}" srcOrd="3" destOrd="0" presId="urn:microsoft.com/office/officeart/2005/8/layout/gear1"/>
    <dgm:cxn modelId="{6C185186-6804-4BD0-8ADF-7403F5EF03C5}" srcId="{4D148B68-2654-4D49-B9D1-DC8B17E16C59}" destId="{00900CDC-F763-410A-858A-60B4EE1BDA20}" srcOrd="2" destOrd="0" parTransId="{0A76CEA1-1627-4D61-8503-E7BAC2611CD6}" sibTransId="{B519D6CF-1B73-4A54-AE80-F0C941499EE7}"/>
    <dgm:cxn modelId="{CD4C99B3-24CD-4D04-BC14-EC3423475571}" type="presParOf" srcId="{0C8C9542-5D39-49E6-AAE9-636289DD3F57}" destId="{8D729C4C-B26A-4ABE-BCB9-9E432BF6E1DF}" srcOrd="0" destOrd="0" presId="urn:microsoft.com/office/officeart/2005/8/layout/gear1"/>
    <dgm:cxn modelId="{4807AF0D-58BB-4D91-AFF9-786E79314974}" type="presParOf" srcId="{0C8C9542-5D39-49E6-AAE9-636289DD3F57}" destId="{C12FE695-BCCB-4E5C-8051-27B7078DB8AB}" srcOrd="1" destOrd="0" presId="urn:microsoft.com/office/officeart/2005/8/layout/gear1"/>
    <dgm:cxn modelId="{17A4FB48-19ED-4ACC-82E9-6863F989837A}" type="presParOf" srcId="{0C8C9542-5D39-49E6-AAE9-636289DD3F57}" destId="{35FC31AE-58C1-41E1-BC32-088C87BAF291}" srcOrd="2" destOrd="0" presId="urn:microsoft.com/office/officeart/2005/8/layout/gear1"/>
    <dgm:cxn modelId="{CAF7C5DA-A318-4AE3-B73D-2BD91781D500}" type="presParOf" srcId="{0C8C9542-5D39-49E6-AAE9-636289DD3F57}" destId="{E1A373BE-B161-45C3-AAE2-28E73A73CB26}" srcOrd="3" destOrd="0" presId="urn:microsoft.com/office/officeart/2005/8/layout/gear1"/>
    <dgm:cxn modelId="{A44A9BC0-A411-4287-8897-8D8FB2802352}" type="presParOf" srcId="{0C8C9542-5D39-49E6-AAE9-636289DD3F57}" destId="{82CC8B43-048C-4CF9-941B-046096FB4DCA}" srcOrd="4" destOrd="0" presId="urn:microsoft.com/office/officeart/2005/8/layout/gear1"/>
    <dgm:cxn modelId="{8EE16C8F-72F9-44C5-A862-6ADC8A86B103}" type="presParOf" srcId="{0C8C9542-5D39-49E6-AAE9-636289DD3F57}" destId="{3FA23D43-7AB7-44B1-9B11-A5117B8E582B}" srcOrd="5" destOrd="0" presId="urn:microsoft.com/office/officeart/2005/8/layout/gear1"/>
    <dgm:cxn modelId="{0AF8DBD3-DC1E-401F-AD31-02889B55DFB3}" type="presParOf" srcId="{0C8C9542-5D39-49E6-AAE9-636289DD3F57}" destId="{647242C3-472C-4AD8-B0EA-E4FBC90105E2}" srcOrd="6" destOrd="0" presId="urn:microsoft.com/office/officeart/2005/8/layout/gear1"/>
    <dgm:cxn modelId="{19A9A8AA-95A8-4911-833C-88AD6FA4BF90}" type="presParOf" srcId="{0C8C9542-5D39-49E6-AAE9-636289DD3F57}" destId="{E892D0DE-A54E-4F73-863C-265A24414C24}" srcOrd="7" destOrd="0" presId="urn:microsoft.com/office/officeart/2005/8/layout/gear1"/>
    <dgm:cxn modelId="{5FE1676E-B614-4CCD-94EF-2485A982C150}" type="presParOf" srcId="{0C8C9542-5D39-49E6-AAE9-636289DD3F57}" destId="{04B6CBE7-052B-480D-8D8C-803922EB8F2D}" srcOrd="8" destOrd="0" presId="urn:microsoft.com/office/officeart/2005/8/layout/gear1"/>
    <dgm:cxn modelId="{4A4459BE-C20E-4936-9B0A-1E8DD5923E82}" type="presParOf" srcId="{0C8C9542-5D39-49E6-AAE9-636289DD3F57}" destId="{AA3BD778-3FC6-44C4-8191-9B1FA684FDE3}" srcOrd="9" destOrd="0" presId="urn:microsoft.com/office/officeart/2005/8/layout/gear1"/>
    <dgm:cxn modelId="{69A25FBF-DE31-45DF-BDD0-4BDBD1FA52C5}" type="presParOf" srcId="{0C8C9542-5D39-49E6-AAE9-636289DD3F57}" destId="{A4F55269-A270-40D9-84BC-3BB8270B1309}" srcOrd="10" destOrd="0" presId="urn:microsoft.com/office/officeart/2005/8/layout/gear1"/>
    <dgm:cxn modelId="{20481361-6123-4B26-B82F-20EFCB894710}" type="presParOf" srcId="{0C8C9542-5D39-49E6-AAE9-636289DD3F57}" destId="{965828F4-A651-41C5-BBBA-5CC9AF73C193}" srcOrd="11" destOrd="0" presId="urn:microsoft.com/office/officeart/2005/8/layout/gear1"/>
    <dgm:cxn modelId="{3EC8BC42-5EA2-45EA-BEB4-6DDEF52C51FD}" type="presParOf" srcId="{0C8C9542-5D39-49E6-AAE9-636289DD3F57}" destId="{4FB7D3EA-94DF-48F9-A5BF-AB82FDEDF76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E5F969-6DAB-46A6-AD62-5D5DD6A1CE43}" type="doc">
      <dgm:prSet loTypeId="urn:microsoft.com/office/officeart/2005/8/layout/list1" loCatId="list" qsTypeId="urn:microsoft.com/office/officeart/2005/8/quickstyle/3d5" qsCatId="3D" csTypeId="urn:microsoft.com/office/officeart/2005/8/colors/accent4_1" csCatId="accent4" phldr="1"/>
      <dgm:spPr/>
      <dgm:t>
        <a:bodyPr/>
        <a:lstStyle/>
        <a:p>
          <a:pPr rtl="1"/>
          <a:endParaRPr lang="ar-BH"/>
        </a:p>
      </dgm:t>
    </dgm:pt>
    <dgm:pt modelId="{01CA59EA-AC3A-4C96-8852-E03B966E3063}">
      <dgm:prSet phldrT="[Text]" custT="1"/>
      <dgm:spPr/>
      <dgm:t>
        <a:bodyPr/>
        <a:lstStyle/>
        <a:p>
          <a:pPr algn="r" rtl="1"/>
          <a:r>
            <a:rPr lang="ar-BH" sz="2800" b="1" dirty="0">
              <a:solidFill>
                <a:srgbClr val="800080"/>
              </a:solidFill>
            </a:rPr>
            <a:t>الاستشارات والدراسات للمشروعات الصغيرة</a:t>
          </a:r>
        </a:p>
      </dgm:t>
    </dgm:pt>
    <dgm:pt modelId="{6EB27170-7ABA-4E58-97D2-6E7C8D589837}" type="parTrans" cxnId="{CF72189A-1D29-4013-8B1F-6EC3EA7E726D}">
      <dgm:prSet/>
      <dgm:spPr/>
      <dgm:t>
        <a:bodyPr/>
        <a:lstStyle/>
        <a:p>
          <a:pPr rtl="1"/>
          <a:endParaRPr lang="ar-BH"/>
        </a:p>
      </dgm:t>
    </dgm:pt>
    <dgm:pt modelId="{C5DDACB9-9391-4CCB-86F8-004B1227F7CE}" type="sibTrans" cxnId="{CF72189A-1D29-4013-8B1F-6EC3EA7E726D}">
      <dgm:prSet/>
      <dgm:spPr/>
      <dgm:t>
        <a:bodyPr/>
        <a:lstStyle/>
        <a:p>
          <a:pPr rtl="1"/>
          <a:endParaRPr lang="ar-BH"/>
        </a:p>
      </dgm:t>
    </dgm:pt>
    <dgm:pt modelId="{A62D4989-5825-4C4C-B6E6-1EF8F4DFF5D7}">
      <dgm:prSet phldrT="[Text]" custT="1"/>
      <dgm:spPr/>
      <dgm:t>
        <a:bodyPr/>
        <a:lstStyle/>
        <a:p>
          <a:pPr algn="r" rtl="1"/>
          <a:r>
            <a:rPr lang="ar-BH" sz="2800" b="1" dirty="0">
              <a:solidFill>
                <a:srgbClr val="800080"/>
              </a:solidFill>
            </a:rPr>
            <a:t>تقييم المشروعات الصغيرة</a:t>
          </a:r>
        </a:p>
      </dgm:t>
    </dgm:pt>
    <dgm:pt modelId="{39D4D254-E817-4A79-868F-894F968EDAE5}" type="parTrans" cxnId="{43DF3EDF-9ACD-4067-8949-9CDD6E1376DF}">
      <dgm:prSet/>
      <dgm:spPr/>
      <dgm:t>
        <a:bodyPr/>
        <a:lstStyle/>
        <a:p>
          <a:pPr rtl="1"/>
          <a:endParaRPr lang="ar-BH"/>
        </a:p>
      </dgm:t>
    </dgm:pt>
    <dgm:pt modelId="{289DA937-89AD-4892-A82C-6DBBEFE2FB0C}" type="sibTrans" cxnId="{43DF3EDF-9ACD-4067-8949-9CDD6E1376DF}">
      <dgm:prSet/>
      <dgm:spPr/>
      <dgm:t>
        <a:bodyPr/>
        <a:lstStyle/>
        <a:p>
          <a:pPr rtl="1"/>
          <a:endParaRPr lang="ar-BH"/>
        </a:p>
      </dgm:t>
    </dgm:pt>
    <dgm:pt modelId="{F45B4946-A4B1-4A2B-9915-EDBE8861946A}">
      <dgm:prSet phldrT="[Text]" custT="1"/>
      <dgm:spPr/>
      <dgm:t>
        <a:bodyPr/>
        <a:lstStyle/>
        <a:p>
          <a:pPr algn="r" rtl="1"/>
          <a:r>
            <a:rPr lang="ar-BH" sz="2800" b="1" dirty="0">
              <a:solidFill>
                <a:srgbClr val="800080"/>
              </a:solidFill>
            </a:rPr>
            <a:t>التدريب في الادارة والحاسوب</a:t>
          </a:r>
        </a:p>
      </dgm:t>
    </dgm:pt>
    <dgm:pt modelId="{15291FA3-DD08-4010-BB14-033F5E5F5FA8}" type="parTrans" cxnId="{40CD718B-2CF0-4E62-A9D2-0525822EC987}">
      <dgm:prSet/>
      <dgm:spPr/>
      <dgm:t>
        <a:bodyPr/>
        <a:lstStyle/>
        <a:p>
          <a:pPr rtl="1"/>
          <a:endParaRPr lang="ar-BH"/>
        </a:p>
      </dgm:t>
    </dgm:pt>
    <dgm:pt modelId="{B85D0273-3627-459A-891F-FA49DD44EF4B}" type="sibTrans" cxnId="{40CD718B-2CF0-4E62-A9D2-0525822EC987}">
      <dgm:prSet/>
      <dgm:spPr/>
      <dgm:t>
        <a:bodyPr/>
        <a:lstStyle/>
        <a:p>
          <a:pPr rtl="1"/>
          <a:endParaRPr lang="ar-BH"/>
        </a:p>
      </dgm:t>
    </dgm:pt>
    <dgm:pt modelId="{8F92F3FF-C5D2-4F6E-83A1-A9F253390D3C}" type="pres">
      <dgm:prSet presAssocID="{91E5F969-6DAB-46A6-AD62-5D5DD6A1CE43}" presName="linear" presStyleCnt="0">
        <dgm:presLayoutVars>
          <dgm:dir/>
          <dgm:animLvl val="lvl"/>
          <dgm:resizeHandles val="exact"/>
        </dgm:presLayoutVars>
      </dgm:prSet>
      <dgm:spPr/>
      <dgm:t>
        <a:bodyPr/>
        <a:lstStyle/>
        <a:p>
          <a:pPr rtl="1"/>
          <a:endParaRPr lang="ar-BH"/>
        </a:p>
      </dgm:t>
    </dgm:pt>
    <dgm:pt modelId="{9E654593-8CF1-4BE4-B949-78803BDB640E}" type="pres">
      <dgm:prSet presAssocID="{01CA59EA-AC3A-4C96-8852-E03B966E3063}" presName="parentLin" presStyleCnt="0"/>
      <dgm:spPr/>
    </dgm:pt>
    <dgm:pt modelId="{6F23E176-C346-4516-8E5D-BE56E89C8E92}" type="pres">
      <dgm:prSet presAssocID="{01CA59EA-AC3A-4C96-8852-E03B966E3063}" presName="parentLeftMargin" presStyleLbl="node1" presStyleIdx="0" presStyleCnt="3"/>
      <dgm:spPr/>
      <dgm:t>
        <a:bodyPr/>
        <a:lstStyle/>
        <a:p>
          <a:pPr rtl="1"/>
          <a:endParaRPr lang="ar-BH"/>
        </a:p>
      </dgm:t>
    </dgm:pt>
    <dgm:pt modelId="{CF8C116D-50E9-4247-AD91-F1344E0DF161}" type="pres">
      <dgm:prSet presAssocID="{01CA59EA-AC3A-4C96-8852-E03B966E3063}" presName="parentText" presStyleLbl="node1" presStyleIdx="0" presStyleCnt="3">
        <dgm:presLayoutVars>
          <dgm:chMax val="0"/>
          <dgm:bulletEnabled val="1"/>
        </dgm:presLayoutVars>
      </dgm:prSet>
      <dgm:spPr/>
      <dgm:t>
        <a:bodyPr/>
        <a:lstStyle/>
        <a:p>
          <a:pPr rtl="1"/>
          <a:endParaRPr lang="ar-BH"/>
        </a:p>
      </dgm:t>
    </dgm:pt>
    <dgm:pt modelId="{6F0AF2B2-0210-4CB0-BD56-F5799D3EF8AE}" type="pres">
      <dgm:prSet presAssocID="{01CA59EA-AC3A-4C96-8852-E03B966E3063}" presName="negativeSpace" presStyleCnt="0"/>
      <dgm:spPr/>
    </dgm:pt>
    <dgm:pt modelId="{7AB41C40-3226-4D8B-BCDD-B0E6359109D4}" type="pres">
      <dgm:prSet presAssocID="{01CA59EA-AC3A-4C96-8852-E03B966E3063}" presName="childText" presStyleLbl="conFgAcc1" presStyleIdx="0" presStyleCnt="3">
        <dgm:presLayoutVars>
          <dgm:bulletEnabled val="1"/>
        </dgm:presLayoutVars>
      </dgm:prSet>
      <dgm:spPr/>
    </dgm:pt>
    <dgm:pt modelId="{9D058816-1CAC-450D-9173-9EB3B5CB949C}" type="pres">
      <dgm:prSet presAssocID="{C5DDACB9-9391-4CCB-86F8-004B1227F7CE}" presName="spaceBetweenRectangles" presStyleCnt="0"/>
      <dgm:spPr/>
    </dgm:pt>
    <dgm:pt modelId="{AB4FE92D-1402-4967-9AF3-21C73837AA7B}" type="pres">
      <dgm:prSet presAssocID="{A62D4989-5825-4C4C-B6E6-1EF8F4DFF5D7}" presName="parentLin" presStyleCnt="0"/>
      <dgm:spPr/>
    </dgm:pt>
    <dgm:pt modelId="{5AAEBBE8-0C0B-4852-BB3E-9AEF2C8EA1A0}" type="pres">
      <dgm:prSet presAssocID="{A62D4989-5825-4C4C-B6E6-1EF8F4DFF5D7}" presName="parentLeftMargin" presStyleLbl="node1" presStyleIdx="0" presStyleCnt="3"/>
      <dgm:spPr/>
      <dgm:t>
        <a:bodyPr/>
        <a:lstStyle/>
        <a:p>
          <a:pPr rtl="1"/>
          <a:endParaRPr lang="ar-BH"/>
        </a:p>
      </dgm:t>
    </dgm:pt>
    <dgm:pt modelId="{9BB430B6-657A-4F5B-87B7-65D0D8AC6CC0}" type="pres">
      <dgm:prSet presAssocID="{A62D4989-5825-4C4C-B6E6-1EF8F4DFF5D7}" presName="parentText" presStyleLbl="node1" presStyleIdx="1" presStyleCnt="3">
        <dgm:presLayoutVars>
          <dgm:chMax val="0"/>
          <dgm:bulletEnabled val="1"/>
        </dgm:presLayoutVars>
      </dgm:prSet>
      <dgm:spPr/>
      <dgm:t>
        <a:bodyPr/>
        <a:lstStyle/>
        <a:p>
          <a:pPr rtl="1"/>
          <a:endParaRPr lang="ar-BH"/>
        </a:p>
      </dgm:t>
    </dgm:pt>
    <dgm:pt modelId="{7AF2C74D-FFF3-4B65-A88F-DA7B030EC4DB}" type="pres">
      <dgm:prSet presAssocID="{A62D4989-5825-4C4C-B6E6-1EF8F4DFF5D7}" presName="negativeSpace" presStyleCnt="0"/>
      <dgm:spPr/>
    </dgm:pt>
    <dgm:pt modelId="{9700897E-D444-44C1-8103-6DAC40A730D2}" type="pres">
      <dgm:prSet presAssocID="{A62D4989-5825-4C4C-B6E6-1EF8F4DFF5D7}" presName="childText" presStyleLbl="conFgAcc1" presStyleIdx="1" presStyleCnt="3">
        <dgm:presLayoutVars>
          <dgm:bulletEnabled val="1"/>
        </dgm:presLayoutVars>
      </dgm:prSet>
      <dgm:spPr/>
    </dgm:pt>
    <dgm:pt modelId="{F3D30F70-DD6F-4E8F-A192-575D46094887}" type="pres">
      <dgm:prSet presAssocID="{289DA937-89AD-4892-A82C-6DBBEFE2FB0C}" presName="spaceBetweenRectangles" presStyleCnt="0"/>
      <dgm:spPr/>
    </dgm:pt>
    <dgm:pt modelId="{C8EF6723-03E9-44A0-A839-62678640875A}" type="pres">
      <dgm:prSet presAssocID="{F45B4946-A4B1-4A2B-9915-EDBE8861946A}" presName="parentLin" presStyleCnt="0"/>
      <dgm:spPr/>
    </dgm:pt>
    <dgm:pt modelId="{134AA820-FC46-4BA6-98B9-07254A55675F}" type="pres">
      <dgm:prSet presAssocID="{F45B4946-A4B1-4A2B-9915-EDBE8861946A}" presName="parentLeftMargin" presStyleLbl="node1" presStyleIdx="1" presStyleCnt="3"/>
      <dgm:spPr/>
      <dgm:t>
        <a:bodyPr/>
        <a:lstStyle/>
        <a:p>
          <a:pPr rtl="1"/>
          <a:endParaRPr lang="ar-BH"/>
        </a:p>
      </dgm:t>
    </dgm:pt>
    <dgm:pt modelId="{1E602669-6EFC-4FED-A0CF-2AD3708A2C33}" type="pres">
      <dgm:prSet presAssocID="{F45B4946-A4B1-4A2B-9915-EDBE8861946A}" presName="parentText" presStyleLbl="node1" presStyleIdx="2" presStyleCnt="3" custLinFactNeighborX="16262" custLinFactNeighborY="-4182">
        <dgm:presLayoutVars>
          <dgm:chMax val="0"/>
          <dgm:bulletEnabled val="1"/>
        </dgm:presLayoutVars>
      </dgm:prSet>
      <dgm:spPr/>
      <dgm:t>
        <a:bodyPr/>
        <a:lstStyle/>
        <a:p>
          <a:pPr rtl="1"/>
          <a:endParaRPr lang="ar-BH"/>
        </a:p>
      </dgm:t>
    </dgm:pt>
    <dgm:pt modelId="{B9974C0D-0B5A-4023-AD7F-77A74D5B88F2}" type="pres">
      <dgm:prSet presAssocID="{F45B4946-A4B1-4A2B-9915-EDBE8861946A}" presName="negativeSpace" presStyleCnt="0"/>
      <dgm:spPr/>
    </dgm:pt>
    <dgm:pt modelId="{FE687173-423D-4866-9486-7464B6082BE0}" type="pres">
      <dgm:prSet presAssocID="{F45B4946-A4B1-4A2B-9915-EDBE8861946A}" presName="childText" presStyleLbl="conFgAcc1" presStyleIdx="2" presStyleCnt="3">
        <dgm:presLayoutVars>
          <dgm:bulletEnabled val="1"/>
        </dgm:presLayoutVars>
      </dgm:prSet>
      <dgm:spPr/>
    </dgm:pt>
  </dgm:ptLst>
  <dgm:cxnLst>
    <dgm:cxn modelId="{4C144CA1-1DB6-4E05-B2DF-9E181789EB77}" type="presOf" srcId="{F45B4946-A4B1-4A2B-9915-EDBE8861946A}" destId="{1E602669-6EFC-4FED-A0CF-2AD3708A2C33}" srcOrd="1" destOrd="0" presId="urn:microsoft.com/office/officeart/2005/8/layout/list1"/>
    <dgm:cxn modelId="{0BD0589D-502D-4206-87A7-FFDC469032D8}" type="presOf" srcId="{A62D4989-5825-4C4C-B6E6-1EF8F4DFF5D7}" destId="{9BB430B6-657A-4F5B-87B7-65D0D8AC6CC0}" srcOrd="1" destOrd="0" presId="urn:microsoft.com/office/officeart/2005/8/layout/list1"/>
    <dgm:cxn modelId="{40CD718B-2CF0-4E62-A9D2-0525822EC987}" srcId="{91E5F969-6DAB-46A6-AD62-5D5DD6A1CE43}" destId="{F45B4946-A4B1-4A2B-9915-EDBE8861946A}" srcOrd="2" destOrd="0" parTransId="{15291FA3-DD08-4010-BB14-033F5E5F5FA8}" sibTransId="{B85D0273-3627-459A-891F-FA49DD44EF4B}"/>
    <dgm:cxn modelId="{AC4D4CD3-07A4-4FF3-BC1D-53FDF23729FC}" type="presOf" srcId="{01CA59EA-AC3A-4C96-8852-E03B966E3063}" destId="{6F23E176-C346-4516-8E5D-BE56E89C8E92}" srcOrd="0" destOrd="0" presId="urn:microsoft.com/office/officeart/2005/8/layout/list1"/>
    <dgm:cxn modelId="{5E621322-9FC6-4BE4-8882-5F8869B64EA2}" type="presOf" srcId="{F45B4946-A4B1-4A2B-9915-EDBE8861946A}" destId="{134AA820-FC46-4BA6-98B9-07254A55675F}" srcOrd="0" destOrd="0" presId="urn:microsoft.com/office/officeart/2005/8/layout/list1"/>
    <dgm:cxn modelId="{CF72189A-1D29-4013-8B1F-6EC3EA7E726D}" srcId="{91E5F969-6DAB-46A6-AD62-5D5DD6A1CE43}" destId="{01CA59EA-AC3A-4C96-8852-E03B966E3063}" srcOrd="0" destOrd="0" parTransId="{6EB27170-7ABA-4E58-97D2-6E7C8D589837}" sibTransId="{C5DDACB9-9391-4CCB-86F8-004B1227F7CE}"/>
    <dgm:cxn modelId="{43DF3EDF-9ACD-4067-8949-9CDD6E1376DF}" srcId="{91E5F969-6DAB-46A6-AD62-5D5DD6A1CE43}" destId="{A62D4989-5825-4C4C-B6E6-1EF8F4DFF5D7}" srcOrd="1" destOrd="0" parTransId="{39D4D254-E817-4A79-868F-894F968EDAE5}" sibTransId="{289DA937-89AD-4892-A82C-6DBBEFE2FB0C}"/>
    <dgm:cxn modelId="{3EC9FE81-FF74-48E8-B218-C547819F61AA}" type="presOf" srcId="{A62D4989-5825-4C4C-B6E6-1EF8F4DFF5D7}" destId="{5AAEBBE8-0C0B-4852-BB3E-9AEF2C8EA1A0}" srcOrd="0" destOrd="0" presId="urn:microsoft.com/office/officeart/2005/8/layout/list1"/>
    <dgm:cxn modelId="{ADECCFE1-C382-4A02-985C-8118BFC540E8}" type="presOf" srcId="{91E5F969-6DAB-46A6-AD62-5D5DD6A1CE43}" destId="{8F92F3FF-C5D2-4F6E-83A1-A9F253390D3C}" srcOrd="0" destOrd="0" presId="urn:microsoft.com/office/officeart/2005/8/layout/list1"/>
    <dgm:cxn modelId="{FACF3319-7119-43F1-B6A5-417058AE675B}" type="presOf" srcId="{01CA59EA-AC3A-4C96-8852-E03B966E3063}" destId="{CF8C116D-50E9-4247-AD91-F1344E0DF161}" srcOrd="1" destOrd="0" presId="urn:microsoft.com/office/officeart/2005/8/layout/list1"/>
    <dgm:cxn modelId="{909C7E3A-C039-46B0-B6FB-DD15B32221FD}" type="presParOf" srcId="{8F92F3FF-C5D2-4F6E-83A1-A9F253390D3C}" destId="{9E654593-8CF1-4BE4-B949-78803BDB640E}" srcOrd="0" destOrd="0" presId="urn:microsoft.com/office/officeart/2005/8/layout/list1"/>
    <dgm:cxn modelId="{BEC15273-00A1-4508-9E56-3E3AE28655DE}" type="presParOf" srcId="{9E654593-8CF1-4BE4-B949-78803BDB640E}" destId="{6F23E176-C346-4516-8E5D-BE56E89C8E92}" srcOrd="0" destOrd="0" presId="urn:microsoft.com/office/officeart/2005/8/layout/list1"/>
    <dgm:cxn modelId="{5298497A-73C8-4729-AE2B-C1ABB3E7E632}" type="presParOf" srcId="{9E654593-8CF1-4BE4-B949-78803BDB640E}" destId="{CF8C116D-50E9-4247-AD91-F1344E0DF161}" srcOrd="1" destOrd="0" presId="urn:microsoft.com/office/officeart/2005/8/layout/list1"/>
    <dgm:cxn modelId="{6A9634F6-F460-4D40-83FC-7D80684B95A3}" type="presParOf" srcId="{8F92F3FF-C5D2-4F6E-83A1-A9F253390D3C}" destId="{6F0AF2B2-0210-4CB0-BD56-F5799D3EF8AE}" srcOrd="1" destOrd="0" presId="urn:microsoft.com/office/officeart/2005/8/layout/list1"/>
    <dgm:cxn modelId="{E3AA9CCE-3220-42A7-9731-E802D2DD91EF}" type="presParOf" srcId="{8F92F3FF-C5D2-4F6E-83A1-A9F253390D3C}" destId="{7AB41C40-3226-4D8B-BCDD-B0E6359109D4}" srcOrd="2" destOrd="0" presId="urn:microsoft.com/office/officeart/2005/8/layout/list1"/>
    <dgm:cxn modelId="{465E65DC-9669-41CC-9E1F-F7F04F483EF0}" type="presParOf" srcId="{8F92F3FF-C5D2-4F6E-83A1-A9F253390D3C}" destId="{9D058816-1CAC-450D-9173-9EB3B5CB949C}" srcOrd="3" destOrd="0" presId="urn:microsoft.com/office/officeart/2005/8/layout/list1"/>
    <dgm:cxn modelId="{1F3181A0-5D43-4A75-9A6E-4AA95A254388}" type="presParOf" srcId="{8F92F3FF-C5D2-4F6E-83A1-A9F253390D3C}" destId="{AB4FE92D-1402-4967-9AF3-21C73837AA7B}" srcOrd="4" destOrd="0" presId="urn:microsoft.com/office/officeart/2005/8/layout/list1"/>
    <dgm:cxn modelId="{09174AD5-A355-428A-B058-191F08ECC773}" type="presParOf" srcId="{AB4FE92D-1402-4967-9AF3-21C73837AA7B}" destId="{5AAEBBE8-0C0B-4852-BB3E-9AEF2C8EA1A0}" srcOrd="0" destOrd="0" presId="urn:microsoft.com/office/officeart/2005/8/layout/list1"/>
    <dgm:cxn modelId="{6D5D4E33-C3B8-4EFB-9B69-80447C130FFE}" type="presParOf" srcId="{AB4FE92D-1402-4967-9AF3-21C73837AA7B}" destId="{9BB430B6-657A-4F5B-87B7-65D0D8AC6CC0}" srcOrd="1" destOrd="0" presId="urn:microsoft.com/office/officeart/2005/8/layout/list1"/>
    <dgm:cxn modelId="{62D6D7CC-4EF1-4052-B4E9-4A20118F6888}" type="presParOf" srcId="{8F92F3FF-C5D2-4F6E-83A1-A9F253390D3C}" destId="{7AF2C74D-FFF3-4B65-A88F-DA7B030EC4DB}" srcOrd="5" destOrd="0" presId="urn:microsoft.com/office/officeart/2005/8/layout/list1"/>
    <dgm:cxn modelId="{A696FA63-E61F-494F-8F45-BC7A1DB5F70D}" type="presParOf" srcId="{8F92F3FF-C5D2-4F6E-83A1-A9F253390D3C}" destId="{9700897E-D444-44C1-8103-6DAC40A730D2}" srcOrd="6" destOrd="0" presId="urn:microsoft.com/office/officeart/2005/8/layout/list1"/>
    <dgm:cxn modelId="{2D1D6DB9-CA5B-490E-9C2E-ED3795441D3F}" type="presParOf" srcId="{8F92F3FF-C5D2-4F6E-83A1-A9F253390D3C}" destId="{F3D30F70-DD6F-4E8F-A192-575D46094887}" srcOrd="7" destOrd="0" presId="urn:microsoft.com/office/officeart/2005/8/layout/list1"/>
    <dgm:cxn modelId="{9A26DC6C-A7FC-4504-9631-304934E10D89}" type="presParOf" srcId="{8F92F3FF-C5D2-4F6E-83A1-A9F253390D3C}" destId="{C8EF6723-03E9-44A0-A839-62678640875A}" srcOrd="8" destOrd="0" presId="urn:microsoft.com/office/officeart/2005/8/layout/list1"/>
    <dgm:cxn modelId="{17A913F9-74F7-4A95-BACC-89A9B24A2B76}" type="presParOf" srcId="{C8EF6723-03E9-44A0-A839-62678640875A}" destId="{134AA820-FC46-4BA6-98B9-07254A55675F}" srcOrd="0" destOrd="0" presId="urn:microsoft.com/office/officeart/2005/8/layout/list1"/>
    <dgm:cxn modelId="{CF4471F2-983C-4381-ADFC-CDD02A9AF9FC}" type="presParOf" srcId="{C8EF6723-03E9-44A0-A839-62678640875A}" destId="{1E602669-6EFC-4FED-A0CF-2AD3708A2C33}" srcOrd="1" destOrd="0" presId="urn:microsoft.com/office/officeart/2005/8/layout/list1"/>
    <dgm:cxn modelId="{DE5655D6-B1D7-4A2B-9AF2-2D93F42B6011}" type="presParOf" srcId="{8F92F3FF-C5D2-4F6E-83A1-A9F253390D3C}" destId="{B9974C0D-0B5A-4023-AD7F-77A74D5B88F2}" srcOrd="9" destOrd="0" presId="urn:microsoft.com/office/officeart/2005/8/layout/list1"/>
    <dgm:cxn modelId="{95C55B2C-C04B-470C-96DA-1C6ACC69BBAC}" type="presParOf" srcId="{8F92F3FF-C5D2-4F6E-83A1-A9F253390D3C}" destId="{FE687173-423D-4866-9486-7464B6082BE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51333E-416C-43CD-85C4-EBFB1FCB9AD8}"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8E15A8FB-C365-4FFA-AD50-E010AD25E59D}">
      <dgm:prSet phldrT="[Text]" custT="1"/>
      <dgm:spPr/>
      <dgm:t>
        <a:bodyPr/>
        <a:lstStyle/>
        <a:p>
          <a:pPr algn="r"/>
          <a:r>
            <a:rPr lang="ar-BH" sz="2800" b="1" dirty="0">
              <a:solidFill>
                <a:schemeClr val="tx1"/>
              </a:solidFill>
            </a:rPr>
            <a:t>الأسر ذات الدخل المحدود</a:t>
          </a:r>
          <a:endParaRPr lang="en-US" sz="2800" b="1" dirty="0">
            <a:solidFill>
              <a:schemeClr val="tx1"/>
            </a:solidFill>
          </a:endParaRPr>
        </a:p>
      </dgm:t>
    </dgm:pt>
    <dgm:pt modelId="{005BB04C-3720-4143-AE26-8B9456A319D1}" type="parTrans" cxnId="{7B1D2E12-A4F3-4DA9-A4BB-EFD5E9E409B5}">
      <dgm:prSet/>
      <dgm:spPr/>
      <dgm:t>
        <a:bodyPr/>
        <a:lstStyle/>
        <a:p>
          <a:pPr algn="r"/>
          <a:endParaRPr lang="en-US" sz="2800"/>
        </a:p>
      </dgm:t>
    </dgm:pt>
    <dgm:pt modelId="{6A596BA5-B55B-472C-9C47-3A79A9A7D2E9}" type="sibTrans" cxnId="{7B1D2E12-A4F3-4DA9-A4BB-EFD5E9E409B5}">
      <dgm:prSet/>
      <dgm:spPr>
        <a:ln w="76200">
          <a:solidFill>
            <a:srgbClr val="0000FF"/>
          </a:solidFill>
        </a:ln>
      </dgm:spPr>
      <dgm:t>
        <a:bodyPr/>
        <a:lstStyle/>
        <a:p>
          <a:pPr algn="r"/>
          <a:endParaRPr lang="en-US" sz="2800"/>
        </a:p>
      </dgm:t>
    </dgm:pt>
    <dgm:pt modelId="{8C91EE62-9AAF-42E6-8A03-E6C7064C2C99}">
      <dgm:prSet phldrT="[Text]" custT="1"/>
      <dgm:spPr/>
      <dgm:t>
        <a:bodyPr/>
        <a:lstStyle/>
        <a:p>
          <a:pPr algn="r"/>
          <a:r>
            <a:rPr lang="ar-BH" sz="2800" b="1" dirty="0">
              <a:solidFill>
                <a:schemeClr val="tx1"/>
              </a:solidFill>
            </a:rPr>
            <a:t>الأسر المنتجة</a:t>
          </a:r>
          <a:endParaRPr lang="en-US" sz="2800" b="1" dirty="0">
            <a:solidFill>
              <a:schemeClr val="tx1"/>
            </a:solidFill>
          </a:endParaRPr>
        </a:p>
      </dgm:t>
    </dgm:pt>
    <dgm:pt modelId="{F5B60754-1E41-4AA5-B0F9-227E3B2FEEE1}" type="parTrans" cxnId="{65B71CFF-71D7-4577-9A4C-88407478D7B9}">
      <dgm:prSet/>
      <dgm:spPr/>
      <dgm:t>
        <a:bodyPr/>
        <a:lstStyle/>
        <a:p>
          <a:pPr algn="r"/>
          <a:endParaRPr lang="en-US" sz="2800"/>
        </a:p>
      </dgm:t>
    </dgm:pt>
    <dgm:pt modelId="{1B972537-3839-49E8-8D29-575C23C1B0E5}" type="sibTrans" cxnId="{65B71CFF-71D7-4577-9A4C-88407478D7B9}">
      <dgm:prSet/>
      <dgm:spPr>
        <a:ln w="76200">
          <a:solidFill>
            <a:schemeClr val="accent3">
              <a:lumMod val="50000"/>
            </a:schemeClr>
          </a:solidFill>
        </a:ln>
      </dgm:spPr>
      <dgm:t>
        <a:bodyPr/>
        <a:lstStyle/>
        <a:p>
          <a:pPr algn="r"/>
          <a:endParaRPr lang="en-US" sz="2800"/>
        </a:p>
      </dgm:t>
    </dgm:pt>
    <dgm:pt modelId="{42C01789-17D3-46D8-8FA2-1D58F397D449}">
      <dgm:prSet phldrT="[Text]" custT="1"/>
      <dgm:spPr/>
      <dgm:t>
        <a:bodyPr/>
        <a:lstStyle/>
        <a:p>
          <a:pPr algn="r"/>
          <a:r>
            <a:rPr lang="ar-BH" sz="2800" b="1" dirty="0">
              <a:solidFill>
                <a:schemeClr val="tx1"/>
              </a:solidFill>
            </a:rPr>
            <a:t>أصحاب المشروعات الصغيرة</a:t>
          </a:r>
          <a:endParaRPr lang="en-US" sz="2800" b="1" dirty="0">
            <a:solidFill>
              <a:schemeClr val="tx1"/>
            </a:solidFill>
          </a:endParaRPr>
        </a:p>
      </dgm:t>
    </dgm:pt>
    <dgm:pt modelId="{03B758BF-F171-47E6-8D2F-3485A0EC51C3}" type="parTrans" cxnId="{87EDFCF1-54B3-43B9-A81D-EE5B1A77074F}">
      <dgm:prSet/>
      <dgm:spPr/>
      <dgm:t>
        <a:bodyPr/>
        <a:lstStyle/>
        <a:p>
          <a:pPr algn="r"/>
          <a:endParaRPr lang="en-US" sz="2800"/>
        </a:p>
      </dgm:t>
    </dgm:pt>
    <dgm:pt modelId="{C977841D-8E17-4E97-B4CB-91B66E395A7A}" type="sibTrans" cxnId="{87EDFCF1-54B3-43B9-A81D-EE5B1A77074F}">
      <dgm:prSet/>
      <dgm:spPr>
        <a:ln w="76200">
          <a:solidFill>
            <a:srgbClr val="FF0000"/>
          </a:solidFill>
        </a:ln>
      </dgm:spPr>
      <dgm:t>
        <a:bodyPr/>
        <a:lstStyle/>
        <a:p>
          <a:pPr algn="r"/>
          <a:endParaRPr lang="en-US" sz="2800"/>
        </a:p>
      </dgm:t>
    </dgm:pt>
    <dgm:pt modelId="{DED9780A-A6D3-483C-96A2-C6FB0429A55C}">
      <dgm:prSet phldrT="[Text]" custT="1"/>
      <dgm:spPr/>
      <dgm:t>
        <a:bodyPr/>
        <a:lstStyle/>
        <a:p>
          <a:pPr algn="r"/>
          <a:r>
            <a:rPr lang="ar-BH" sz="2800" b="1" dirty="0">
              <a:solidFill>
                <a:schemeClr val="tx1"/>
              </a:solidFill>
            </a:rPr>
            <a:t>الشباب</a:t>
          </a:r>
          <a:endParaRPr lang="en-US" sz="2800" b="1" dirty="0">
            <a:solidFill>
              <a:schemeClr val="tx1"/>
            </a:solidFill>
          </a:endParaRPr>
        </a:p>
      </dgm:t>
    </dgm:pt>
    <dgm:pt modelId="{85F63D8D-4687-4064-B617-74B5FC4BD49B}" type="parTrans" cxnId="{25F19FBC-D07D-4474-AA74-BD51EEB01E98}">
      <dgm:prSet/>
      <dgm:spPr/>
      <dgm:t>
        <a:bodyPr/>
        <a:lstStyle/>
        <a:p>
          <a:pPr algn="r"/>
          <a:endParaRPr lang="en-US" sz="2800"/>
        </a:p>
      </dgm:t>
    </dgm:pt>
    <dgm:pt modelId="{DAA353E9-8DDF-4BE9-8FB0-41460047ED5B}" type="sibTrans" cxnId="{25F19FBC-D07D-4474-AA74-BD51EEB01E98}">
      <dgm:prSet/>
      <dgm:spPr>
        <a:ln w="76200">
          <a:solidFill>
            <a:srgbClr val="7030A0"/>
          </a:solidFill>
        </a:ln>
      </dgm:spPr>
      <dgm:t>
        <a:bodyPr/>
        <a:lstStyle/>
        <a:p>
          <a:pPr algn="r"/>
          <a:endParaRPr lang="en-US" sz="2800"/>
        </a:p>
      </dgm:t>
    </dgm:pt>
    <dgm:pt modelId="{A3AD548C-F1AE-49C5-A473-DE9DAAAE4A3E}">
      <dgm:prSet phldrT="[Text]" custT="1"/>
      <dgm:spPr/>
      <dgm:t>
        <a:bodyPr/>
        <a:lstStyle/>
        <a:p>
          <a:pPr algn="r"/>
          <a:r>
            <a:rPr lang="ar-BH" sz="2800" b="1" dirty="0">
              <a:solidFill>
                <a:schemeClr val="tx1"/>
              </a:solidFill>
            </a:rPr>
            <a:t>ربات المنزل</a:t>
          </a:r>
          <a:endParaRPr lang="en-US" sz="2800" b="1" dirty="0">
            <a:solidFill>
              <a:schemeClr val="tx1"/>
            </a:solidFill>
          </a:endParaRPr>
        </a:p>
      </dgm:t>
    </dgm:pt>
    <dgm:pt modelId="{161BC48C-FD87-475E-AAB8-E1F257DA05AA}" type="parTrans" cxnId="{357C0A85-9B43-45D8-9962-9A5BB3B87F72}">
      <dgm:prSet/>
      <dgm:spPr/>
      <dgm:t>
        <a:bodyPr/>
        <a:lstStyle/>
        <a:p>
          <a:pPr algn="r"/>
          <a:endParaRPr lang="en-US" sz="2800"/>
        </a:p>
      </dgm:t>
    </dgm:pt>
    <dgm:pt modelId="{4DB1406B-70EB-49F7-A3B6-35DDDF9B8F02}" type="sibTrans" cxnId="{357C0A85-9B43-45D8-9962-9A5BB3B87F72}">
      <dgm:prSet/>
      <dgm:spPr>
        <a:ln w="76200"/>
      </dgm:spPr>
      <dgm:t>
        <a:bodyPr/>
        <a:lstStyle/>
        <a:p>
          <a:pPr algn="r"/>
          <a:endParaRPr lang="en-US" sz="2800"/>
        </a:p>
      </dgm:t>
    </dgm:pt>
    <dgm:pt modelId="{62186058-A35C-4933-8E91-43FFF82C51EC}" type="pres">
      <dgm:prSet presAssocID="{4151333E-416C-43CD-85C4-EBFB1FCB9AD8}" presName="linear" presStyleCnt="0">
        <dgm:presLayoutVars>
          <dgm:dir/>
          <dgm:animLvl val="lvl"/>
          <dgm:resizeHandles val="exact"/>
        </dgm:presLayoutVars>
      </dgm:prSet>
      <dgm:spPr/>
      <dgm:t>
        <a:bodyPr/>
        <a:lstStyle/>
        <a:p>
          <a:pPr rtl="1"/>
          <a:endParaRPr lang="ar-BH"/>
        </a:p>
      </dgm:t>
    </dgm:pt>
    <dgm:pt modelId="{AA16EA0C-9374-4D37-90F0-F2491B091A1C}" type="pres">
      <dgm:prSet presAssocID="{8E15A8FB-C365-4FFA-AD50-E010AD25E59D}" presName="parentLin" presStyleCnt="0"/>
      <dgm:spPr/>
    </dgm:pt>
    <dgm:pt modelId="{B8EBABE6-6E32-4D14-93E4-DE9005A4CD96}" type="pres">
      <dgm:prSet presAssocID="{8E15A8FB-C365-4FFA-AD50-E010AD25E59D}" presName="parentLeftMargin" presStyleLbl="node1" presStyleIdx="0" presStyleCnt="5"/>
      <dgm:spPr/>
      <dgm:t>
        <a:bodyPr/>
        <a:lstStyle/>
        <a:p>
          <a:pPr rtl="1"/>
          <a:endParaRPr lang="ar-BH"/>
        </a:p>
      </dgm:t>
    </dgm:pt>
    <dgm:pt modelId="{EBD154F6-5890-44E3-ADC6-0E12B4F3F3F0}" type="pres">
      <dgm:prSet presAssocID="{8E15A8FB-C365-4FFA-AD50-E010AD25E59D}" presName="parentText" presStyleLbl="node1" presStyleIdx="0" presStyleCnt="5">
        <dgm:presLayoutVars>
          <dgm:chMax val="0"/>
          <dgm:bulletEnabled val="1"/>
        </dgm:presLayoutVars>
      </dgm:prSet>
      <dgm:spPr/>
      <dgm:t>
        <a:bodyPr/>
        <a:lstStyle/>
        <a:p>
          <a:pPr rtl="1"/>
          <a:endParaRPr lang="ar-BH"/>
        </a:p>
      </dgm:t>
    </dgm:pt>
    <dgm:pt modelId="{BCC8F404-B20C-4186-AB60-D20C5162F87D}" type="pres">
      <dgm:prSet presAssocID="{8E15A8FB-C365-4FFA-AD50-E010AD25E59D}" presName="negativeSpace" presStyleCnt="0"/>
      <dgm:spPr/>
    </dgm:pt>
    <dgm:pt modelId="{19B06E54-1C9E-4C86-8DF7-A1D8D815B1D1}" type="pres">
      <dgm:prSet presAssocID="{8E15A8FB-C365-4FFA-AD50-E010AD25E59D}" presName="childText" presStyleLbl="conFgAcc1" presStyleIdx="0" presStyleCnt="5">
        <dgm:presLayoutVars>
          <dgm:bulletEnabled val="1"/>
        </dgm:presLayoutVars>
      </dgm:prSet>
      <dgm:spPr/>
    </dgm:pt>
    <dgm:pt modelId="{EC8ECBCC-1A5E-4374-AE8A-4750AE2443B1}" type="pres">
      <dgm:prSet presAssocID="{6A596BA5-B55B-472C-9C47-3A79A9A7D2E9}" presName="spaceBetweenRectangles" presStyleCnt="0"/>
      <dgm:spPr/>
    </dgm:pt>
    <dgm:pt modelId="{5D498139-3654-4005-85A3-8B8D7D707CC6}" type="pres">
      <dgm:prSet presAssocID="{8C91EE62-9AAF-42E6-8A03-E6C7064C2C99}" presName="parentLin" presStyleCnt="0"/>
      <dgm:spPr/>
    </dgm:pt>
    <dgm:pt modelId="{368DF20D-948B-4B78-AFDA-21062C9EF27E}" type="pres">
      <dgm:prSet presAssocID="{8C91EE62-9AAF-42E6-8A03-E6C7064C2C99}" presName="parentLeftMargin" presStyleLbl="node1" presStyleIdx="0" presStyleCnt="5"/>
      <dgm:spPr/>
      <dgm:t>
        <a:bodyPr/>
        <a:lstStyle/>
        <a:p>
          <a:pPr rtl="1"/>
          <a:endParaRPr lang="ar-BH"/>
        </a:p>
      </dgm:t>
    </dgm:pt>
    <dgm:pt modelId="{870B89ED-695F-4C4C-9D80-E448483B236A}" type="pres">
      <dgm:prSet presAssocID="{8C91EE62-9AAF-42E6-8A03-E6C7064C2C99}" presName="parentText" presStyleLbl="node1" presStyleIdx="1" presStyleCnt="5">
        <dgm:presLayoutVars>
          <dgm:chMax val="0"/>
          <dgm:bulletEnabled val="1"/>
        </dgm:presLayoutVars>
      </dgm:prSet>
      <dgm:spPr/>
      <dgm:t>
        <a:bodyPr/>
        <a:lstStyle/>
        <a:p>
          <a:pPr rtl="1"/>
          <a:endParaRPr lang="ar-BH"/>
        </a:p>
      </dgm:t>
    </dgm:pt>
    <dgm:pt modelId="{D6A581E7-5E86-4587-9947-85701D2B9279}" type="pres">
      <dgm:prSet presAssocID="{8C91EE62-9AAF-42E6-8A03-E6C7064C2C99}" presName="negativeSpace" presStyleCnt="0"/>
      <dgm:spPr/>
    </dgm:pt>
    <dgm:pt modelId="{060C9E94-49C9-4597-9109-68B5CA163BF9}" type="pres">
      <dgm:prSet presAssocID="{8C91EE62-9AAF-42E6-8A03-E6C7064C2C99}" presName="childText" presStyleLbl="conFgAcc1" presStyleIdx="1" presStyleCnt="5">
        <dgm:presLayoutVars>
          <dgm:bulletEnabled val="1"/>
        </dgm:presLayoutVars>
      </dgm:prSet>
      <dgm:spPr/>
    </dgm:pt>
    <dgm:pt modelId="{FA016342-C80B-4BF0-999F-BC7ECE72D78C}" type="pres">
      <dgm:prSet presAssocID="{1B972537-3839-49E8-8D29-575C23C1B0E5}" presName="spaceBetweenRectangles" presStyleCnt="0"/>
      <dgm:spPr/>
    </dgm:pt>
    <dgm:pt modelId="{2472B5DB-B40D-4661-BA18-988369473C5E}" type="pres">
      <dgm:prSet presAssocID="{42C01789-17D3-46D8-8FA2-1D58F397D449}" presName="parentLin" presStyleCnt="0"/>
      <dgm:spPr/>
    </dgm:pt>
    <dgm:pt modelId="{FC2E6A20-6289-4B04-8FBA-15400326223A}" type="pres">
      <dgm:prSet presAssocID="{42C01789-17D3-46D8-8FA2-1D58F397D449}" presName="parentLeftMargin" presStyleLbl="node1" presStyleIdx="1" presStyleCnt="5"/>
      <dgm:spPr/>
      <dgm:t>
        <a:bodyPr/>
        <a:lstStyle/>
        <a:p>
          <a:pPr rtl="1"/>
          <a:endParaRPr lang="ar-BH"/>
        </a:p>
      </dgm:t>
    </dgm:pt>
    <dgm:pt modelId="{6EC4FB2B-19F5-4514-9006-2D4A6E65E7AD}" type="pres">
      <dgm:prSet presAssocID="{42C01789-17D3-46D8-8FA2-1D58F397D449}" presName="parentText" presStyleLbl="node1" presStyleIdx="2" presStyleCnt="5">
        <dgm:presLayoutVars>
          <dgm:chMax val="0"/>
          <dgm:bulletEnabled val="1"/>
        </dgm:presLayoutVars>
      </dgm:prSet>
      <dgm:spPr/>
      <dgm:t>
        <a:bodyPr/>
        <a:lstStyle/>
        <a:p>
          <a:pPr rtl="1"/>
          <a:endParaRPr lang="ar-BH"/>
        </a:p>
      </dgm:t>
    </dgm:pt>
    <dgm:pt modelId="{8E3F9E4D-8B20-4837-8C3C-5B724180EBCA}" type="pres">
      <dgm:prSet presAssocID="{42C01789-17D3-46D8-8FA2-1D58F397D449}" presName="negativeSpace" presStyleCnt="0"/>
      <dgm:spPr/>
    </dgm:pt>
    <dgm:pt modelId="{CF1B5230-DFB5-4AEB-9485-A3738C9D626A}" type="pres">
      <dgm:prSet presAssocID="{42C01789-17D3-46D8-8FA2-1D58F397D449}" presName="childText" presStyleLbl="conFgAcc1" presStyleIdx="2" presStyleCnt="5">
        <dgm:presLayoutVars>
          <dgm:bulletEnabled val="1"/>
        </dgm:presLayoutVars>
      </dgm:prSet>
      <dgm:spPr/>
    </dgm:pt>
    <dgm:pt modelId="{B9DF7B73-4774-4957-9E62-1103A1F67E98}" type="pres">
      <dgm:prSet presAssocID="{C977841D-8E17-4E97-B4CB-91B66E395A7A}" presName="spaceBetweenRectangles" presStyleCnt="0"/>
      <dgm:spPr/>
    </dgm:pt>
    <dgm:pt modelId="{92658429-3CB2-46BE-9B8B-425A5E712D43}" type="pres">
      <dgm:prSet presAssocID="{DED9780A-A6D3-483C-96A2-C6FB0429A55C}" presName="parentLin" presStyleCnt="0"/>
      <dgm:spPr/>
    </dgm:pt>
    <dgm:pt modelId="{6B77B05B-4CB9-49E5-8092-9F908A67EF80}" type="pres">
      <dgm:prSet presAssocID="{DED9780A-A6D3-483C-96A2-C6FB0429A55C}" presName="parentLeftMargin" presStyleLbl="node1" presStyleIdx="2" presStyleCnt="5"/>
      <dgm:spPr/>
      <dgm:t>
        <a:bodyPr/>
        <a:lstStyle/>
        <a:p>
          <a:pPr rtl="1"/>
          <a:endParaRPr lang="ar-BH"/>
        </a:p>
      </dgm:t>
    </dgm:pt>
    <dgm:pt modelId="{B6BC235C-D2ED-49A8-8885-8CA6FDBB1F0C}" type="pres">
      <dgm:prSet presAssocID="{DED9780A-A6D3-483C-96A2-C6FB0429A55C}" presName="parentText" presStyleLbl="node1" presStyleIdx="3" presStyleCnt="5">
        <dgm:presLayoutVars>
          <dgm:chMax val="0"/>
          <dgm:bulletEnabled val="1"/>
        </dgm:presLayoutVars>
      </dgm:prSet>
      <dgm:spPr/>
      <dgm:t>
        <a:bodyPr/>
        <a:lstStyle/>
        <a:p>
          <a:pPr rtl="1"/>
          <a:endParaRPr lang="ar-BH"/>
        </a:p>
      </dgm:t>
    </dgm:pt>
    <dgm:pt modelId="{2D923B35-7C9E-422A-8B08-FCA30B0BDF91}" type="pres">
      <dgm:prSet presAssocID="{DED9780A-A6D3-483C-96A2-C6FB0429A55C}" presName="negativeSpace" presStyleCnt="0"/>
      <dgm:spPr/>
    </dgm:pt>
    <dgm:pt modelId="{D3B63DE0-E68E-4595-BE12-CECCD3CC31F7}" type="pres">
      <dgm:prSet presAssocID="{DED9780A-A6D3-483C-96A2-C6FB0429A55C}" presName="childText" presStyleLbl="conFgAcc1" presStyleIdx="3" presStyleCnt="5">
        <dgm:presLayoutVars>
          <dgm:bulletEnabled val="1"/>
        </dgm:presLayoutVars>
      </dgm:prSet>
      <dgm:spPr/>
    </dgm:pt>
    <dgm:pt modelId="{C83A8B73-AC93-4DC2-915B-E9637C6F00F3}" type="pres">
      <dgm:prSet presAssocID="{DAA353E9-8DDF-4BE9-8FB0-41460047ED5B}" presName="spaceBetweenRectangles" presStyleCnt="0"/>
      <dgm:spPr/>
    </dgm:pt>
    <dgm:pt modelId="{8E113137-6C00-4D30-BA90-9CC206D684D3}" type="pres">
      <dgm:prSet presAssocID="{A3AD548C-F1AE-49C5-A473-DE9DAAAE4A3E}" presName="parentLin" presStyleCnt="0"/>
      <dgm:spPr/>
    </dgm:pt>
    <dgm:pt modelId="{E27E5C20-453C-4B9F-997C-7F19897F263D}" type="pres">
      <dgm:prSet presAssocID="{A3AD548C-F1AE-49C5-A473-DE9DAAAE4A3E}" presName="parentLeftMargin" presStyleLbl="node1" presStyleIdx="3" presStyleCnt="5"/>
      <dgm:spPr/>
      <dgm:t>
        <a:bodyPr/>
        <a:lstStyle/>
        <a:p>
          <a:pPr rtl="1"/>
          <a:endParaRPr lang="ar-BH"/>
        </a:p>
      </dgm:t>
    </dgm:pt>
    <dgm:pt modelId="{766505EB-6E5D-478E-BDDE-F2A32932C6FF}" type="pres">
      <dgm:prSet presAssocID="{A3AD548C-F1AE-49C5-A473-DE9DAAAE4A3E}" presName="parentText" presStyleLbl="node1" presStyleIdx="4" presStyleCnt="5">
        <dgm:presLayoutVars>
          <dgm:chMax val="0"/>
          <dgm:bulletEnabled val="1"/>
        </dgm:presLayoutVars>
      </dgm:prSet>
      <dgm:spPr/>
      <dgm:t>
        <a:bodyPr/>
        <a:lstStyle/>
        <a:p>
          <a:pPr rtl="1"/>
          <a:endParaRPr lang="ar-BH"/>
        </a:p>
      </dgm:t>
    </dgm:pt>
    <dgm:pt modelId="{05A87715-5828-462E-92EB-3C81678711F6}" type="pres">
      <dgm:prSet presAssocID="{A3AD548C-F1AE-49C5-A473-DE9DAAAE4A3E}" presName="negativeSpace" presStyleCnt="0"/>
      <dgm:spPr/>
    </dgm:pt>
    <dgm:pt modelId="{6CA0500F-8294-4E4E-80DD-7462DCE4177C}" type="pres">
      <dgm:prSet presAssocID="{A3AD548C-F1AE-49C5-A473-DE9DAAAE4A3E}" presName="childText" presStyleLbl="conFgAcc1" presStyleIdx="4" presStyleCnt="5">
        <dgm:presLayoutVars>
          <dgm:bulletEnabled val="1"/>
        </dgm:presLayoutVars>
      </dgm:prSet>
      <dgm:spPr/>
    </dgm:pt>
  </dgm:ptLst>
  <dgm:cxnLst>
    <dgm:cxn modelId="{B31AB83F-274E-4E46-A4CE-1AC203E209E9}" type="presOf" srcId="{8E15A8FB-C365-4FFA-AD50-E010AD25E59D}" destId="{EBD154F6-5890-44E3-ADC6-0E12B4F3F3F0}" srcOrd="1" destOrd="0" presId="urn:microsoft.com/office/officeart/2005/8/layout/list1"/>
    <dgm:cxn modelId="{7B1D2E12-A4F3-4DA9-A4BB-EFD5E9E409B5}" srcId="{4151333E-416C-43CD-85C4-EBFB1FCB9AD8}" destId="{8E15A8FB-C365-4FFA-AD50-E010AD25E59D}" srcOrd="0" destOrd="0" parTransId="{005BB04C-3720-4143-AE26-8B9456A319D1}" sibTransId="{6A596BA5-B55B-472C-9C47-3A79A9A7D2E9}"/>
    <dgm:cxn modelId="{66BC25EB-8FC4-4322-87B7-8D455D49D503}" type="presOf" srcId="{42C01789-17D3-46D8-8FA2-1D58F397D449}" destId="{6EC4FB2B-19F5-4514-9006-2D4A6E65E7AD}" srcOrd="1" destOrd="0" presId="urn:microsoft.com/office/officeart/2005/8/layout/list1"/>
    <dgm:cxn modelId="{357C0A85-9B43-45D8-9962-9A5BB3B87F72}" srcId="{4151333E-416C-43CD-85C4-EBFB1FCB9AD8}" destId="{A3AD548C-F1AE-49C5-A473-DE9DAAAE4A3E}" srcOrd="4" destOrd="0" parTransId="{161BC48C-FD87-475E-AAB8-E1F257DA05AA}" sibTransId="{4DB1406B-70EB-49F7-A3B6-35DDDF9B8F02}"/>
    <dgm:cxn modelId="{7B2C77F9-B918-4604-8BFE-4DFA46C8E86A}" type="presOf" srcId="{8E15A8FB-C365-4FFA-AD50-E010AD25E59D}" destId="{B8EBABE6-6E32-4D14-93E4-DE9005A4CD96}" srcOrd="0" destOrd="0" presId="urn:microsoft.com/office/officeart/2005/8/layout/list1"/>
    <dgm:cxn modelId="{25F19FBC-D07D-4474-AA74-BD51EEB01E98}" srcId="{4151333E-416C-43CD-85C4-EBFB1FCB9AD8}" destId="{DED9780A-A6D3-483C-96A2-C6FB0429A55C}" srcOrd="3" destOrd="0" parTransId="{85F63D8D-4687-4064-B617-74B5FC4BD49B}" sibTransId="{DAA353E9-8DDF-4BE9-8FB0-41460047ED5B}"/>
    <dgm:cxn modelId="{B60E3D53-F772-4C18-8781-99FEDE4054EC}" type="presOf" srcId="{42C01789-17D3-46D8-8FA2-1D58F397D449}" destId="{FC2E6A20-6289-4B04-8FBA-15400326223A}" srcOrd="0" destOrd="0" presId="urn:microsoft.com/office/officeart/2005/8/layout/list1"/>
    <dgm:cxn modelId="{3BD293A8-EC46-4114-BA9D-BC3A188CFC56}" type="presOf" srcId="{DED9780A-A6D3-483C-96A2-C6FB0429A55C}" destId="{B6BC235C-D2ED-49A8-8885-8CA6FDBB1F0C}" srcOrd="1" destOrd="0" presId="urn:microsoft.com/office/officeart/2005/8/layout/list1"/>
    <dgm:cxn modelId="{928B58AD-FF1D-46F1-AEB0-4CD5F2E499FA}" type="presOf" srcId="{8C91EE62-9AAF-42E6-8A03-E6C7064C2C99}" destId="{870B89ED-695F-4C4C-9D80-E448483B236A}" srcOrd="1" destOrd="0" presId="urn:microsoft.com/office/officeart/2005/8/layout/list1"/>
    <dgm:cxn modelId="{6BBD5BB9-4194-40C3-B16F-3DC03F6C4EB3}" type="presOf" srcId="{8C91EE62-9AAF-42E6-8A03-E6C7064C2C99}" destId="{368DF20D-948B-4B78-AFDA-21062C9EF27E}" srcOrd="0" destOrd="0" presId="urn:microsoft.com/office/officeart/2005/8/layout/list1"/>
    <dgm:cxn modelId="{87EDFCF1-54B3-43B9-A81D-EE5B1A77074F}" srcId="{4151333E-416C-43CD-85C4-EBFB1FCB9AD8}" destId="{42C01789-17D3-46D8-8FA2-1D58F397D449}" srcOrd="2" destOrd="0" parTransId="{03B758BF-F171-47E6-8D2F-3485A0EC51C3}" sibTransId="{C977841D-8E17-4E97-B4CB-91B66E395A7A}"/>
    <dgm:cxn modelId="{A856629C-828E-4E7D-9D23-E0B24035AF0C}" type="presOf" srcId="{A3AD548C-F1AE-49C5-A473-DE9DAAAE4A3E}" destId="{766505EB-6E5D-478E-BDDE-F2A32932C6FF}" srcOrd="1" destOrd="0" presId="urn:microsoft.com/office/officeart/2005/8/layout/list1"/>
    <dgm:cxn modelId="{65B71CFF-71D7-4577-9A4C-88407478D7B9}" srcId="{4151333E-416C-43CD-85C4-EBFB1FCB9AD8}" destId="{8C91EE62-9AAF-42E6-8A03-E6C7064C2C99}" srcOrd="1" destOrd="0" parTransId="{F5B60754-1E41-4AA5-B0F9-227E3B2FEEE1}" sibTransId="{1B972537-3839-49E8-8D29-575C23C1B0E5}"/>
    <dgm:cxn modelId="{308C08DF-97EE-47A0-A666-EE32D62C7D7A}" type="presOf" srcId="{4151333E-416C-43CD-85C4-EBFB1FCB9AD8}" destId="{62186058-A35C-4933-8E91-43FFF82C51EC}" srcOrd="0" destOrd="0" presId="urn:microsoft.com/office/officeart/2005/8/layout/list1"/>
    <dgm:cxn modelId="{673EFD04-421F-4EEC-A04B-9C0692EAE9E2}" type="presOf" srcId="{DED9780A-A6D3-483C-96A2-C6FB0429A55C}" destId="{6B77B05B-4CB9-49E5-8092-9F908A67EF80}" srcOrd="0" destOrd="0" presId="urn:microsoft.com/office/officeart/2005/8/layout/list1"/>
    <dgm:cxn modelId="{0C0EF4E2-9B31-4983-B792-0682CD568DBF}" type="presOf" srcId="{A3AD548C-F1AE-49C5-A473-DE9DAAAE4A3E}" destId="{E27E5C20-453C-4B9F-997C-7F19897F263D}" srcOrd="0" destOrd="0" presId="urn:microsoft.com/office/officeart/2005/8/layout/list1"/>
    <dgm:cxn modelId="{928E1DF1-68C5-4122-80BA-F4E8E80BBC17}" type="presParOf" srcId="{62186058-A35C-4933-8E91-43FFF82C51EC}" destId="{AA16EA0C-9374-4D37-90F0-F2491B091A1C}" srcOrd="0" destOrd="0" presId="urn:microsoft.com/office/officeart/2005/8/layout/list1"/>
    <dgm:cxn modelId="{7FFCDB2B-7D34-4DF8-ABFC-D7FA8785F62B}" type="presParOf" srcId="{AA16EA0C-9374-4D37-90F0-F2491B091A1C}" destId="{B8EBABE6-6E32-4D14-93E4-DE9005A4CD96}" srcOrd="0" destOrd="0" presId="urn:microsoft.com/office/officeart/2005/8/layout/list1"/>
    <dgm:cxn modelId="{95A4720F-60CC-4541-AAD2-C510DB2BAD75}" type="presParOf" srcId="{AA16EA0C-9374-4D37-90F0-F2491B091A1C}" destId="{EBD154F6-5890-44E3-ADC6-0E12B4F3F3F0}" srcOrd="1" destOrd="0" presId="urn:microsoft.com/office/officeart/2005/8/layout/list1"/>
    <dgm:cxn modelId="{64E3F9DF-C11D-4705-8873-B0D4AC2EA7C0}" type="presParOf" srcId="{62186058-A35C-4933-8E91-43FFF82C51EC}" destId="{BCC8F404-B20C-4186-AB60-D20C5162F87D}" srcOrd="1" destOrd="0" presId="urn:microsoft.com/office/officeart/2005/8/layout/list1"/>
    <dgm:cxn modelId="{6C950CFE-F5E4-4A7C-8433-7151C5EE7A74}" type="presParOf" srcId="{62186058-A35C-4933-8E91-43FFF82C51EC}" destId="{19B06E54-1C9E-4C86-8DF7-A1D8D815B1D1}" srcOrd="2" destOrd="0" presId="urn:microsoft.com/office/officeart/2005/8/layout/list1"/>
    <dgm:cxn modelId="{C636B863-3303-4720-B285-2CBFBDD4B38B}" type="presParOf" srcId="{62186058-A35C-4933-8E91-43FFF82C51EC}" destId="{EC8ECBCC-1A5E-4374-AE8A-4750AE2443B1}" srcOrd="3" destOrd="0" presId="urn:microsoft.com/office/officeart/2005/8/layout/list1"/>
    <dgm:cxn modelId="{0E2A5E2D-202B-4516-B6F5-9C0AAAA244C9}" type="presParOf" srcId="{62186058-A35C-4933-8E91-43FFF82C51EC}" destId="{5D498139-3654-4005-85A3-8B8D7D707CC6}" srcOrd="4" destOrd="0" presId="urn:microsoft.com/office/officeart/2005/8/layout/list1"/>
    <dgm:cxn modelId="{250ACFEA-EA09-4EF4-8BB8-91DB643AB76D}" type="presParOf" srcId="{5D498139-3654-4005-85A3-8B8D7D707CC6}" destId="{368DF20D-948B-4B78-AFDA-21062C9EF27E}" srcOrd="0" destOrd="0" presId="urn:microsoft.com/office/officeart/2005/8/layout/list1"/>
    <dgm:cxn modelId="{D29053D6-CA0A-4006-A397-EE2E71C5272F}" type="presParOf" srcId="{5D498139-3654-4005-85A3-8B8D7D707CC6}" destId="{870B89ED-695F-4C4C-9D80-E448483B236A}" srcOrd="1" destOrd="0" presId="urn:microsoft.com/office/officeart/2005/8/layout/list1"/>
    <dgm:cxn modelId="{648C1642-6FE8-42A5-B3B9-3FE39E70815E}" type="presParOf" srcId="{62186058-A35C-4933-8E91-43FFF82C51EC}" destId="{D6A581E7-5E86-4587-9947-85701D2B9279}" srcOrd="5" destOrd="0" presId="urn:microsoft.com/office/officeart/2005/8/layout/list1"/>
    <dgm:cxn modelId="{87039D80-FCD2-4849-9A31-50951A7042C1}" type="presParOf" srcId="{62186058-A35C-4933-8E91-43FFF82C51EC}" destId="{060C9E94-49C9-4597-9109-68B5CA163BF9}" srcOrd="6" destOrd="0" presId="urn:microsoft.com/office/officeart/2005/8/layout/list1"/>
    <dgm:cxn modelId="{E5B0D813-8138-43D7-8D2A-D3BFDE398BA0}" type="presParOf" srcId="{62186058-A35C-4933-8E91-43FFF82C51EC}" destId="{FA016342-C80B-4BF0-999F-BC7ECE72D78C}" srcOrd="7" destOrd="0" presId="urn:microsoft.com/office/officeart/2005/8/layout/list1"/>
    <dgm:cxn modelId="{B731017F-B57B-43B7-9B28-CBBCFCBD5D68}" type="presParOf" srcId="{62186058-A35C-4933-8E91-43FFF82C51EC}" destId="{2472B5DB-B40D-4661-BA18-988369473C5E}" srcOrd="8" destOrd="0" presId="urn:microsoft.com/office/officeart/2005/8/layout/list1"/>
    <dgm:cxn modelId="{FDACA8EF-A31C-4EE7-968D-FF935C4F3400}" type="presParOf" srcId="{2472B5DB-B40D-4661-BA18-988369473C5E}" destId="{FC2E6A20-6289-4B04-8FBA-15400326223A}" srcOrd="0" destOrd="0" presId="urn:microsoft.com/office/officeart/2005/8/layout/list1"/>
    <dgm:cxn modelId="{658090E4-8146-409A-AADE-0B64E6E3CE8B}" type="presParOf" srcId="{2472B5DB-B40D-4661-BA18-988369473C5E}" destId="{6EC4FB2B-19F5-4514-9006-2D4A6E65E7AD}" srcOrd="1" destOrd="0" presId="urn:microsoft.com/office/officeart/2005/8/layout/list1"/>
    <dgm:cxn modelId="{091EC43C-B095-46A0-A7C7-AD53B9D9B304}" type="presParOf" srcId="{62186058-A35C-4933-8E91-43FFF82C51EC}" destId="{8E3F9E4D-8B20-4837-8C3C-5B724180EBCA}" srcOrd="9" destOrd="0" presId="urn:microsoft.com/office/officeart/2005/8/layout/list1"/>
    <dgm:cxn modelId="{AB1CD358-971B-4378-A19C-2D15805B1003}" type="presParOf" srcId="{62186058-A35C-4933-8E91-43FFF82C51EC}" destId="{CF1B5230-DFB5-4AEB-9485-A3738C9D626A}" srcOrd="10" destOrd="0" presId="urn:microsoft.com/office/officeart/2005/8/layout/list1"/>
    <dgm:cxn modelId="{DB73EC9F-5AAC-4B5D-BE5F-5A43DEAE02A9}" type="presParOf" srcId="{62186058-A35C-4933-8E91-43FFF82C51EC}" destId="{B9DF7B73-4774-4957-9E62-1103A1F67E98}" srcOrd="11" destOrd="0" presId="urn:microsoft.com/office/officeart/2005/8/layout/list1"/>
    <dgm:cxn modelId="{342FE33D-3CEC-4931-8A86-CE164F912F2A}" type="presParOf" srcId="{62186058-A35C-4933-8E91-43FFF82C51EC}" destId="{92658429-3CB2-46BE-9B8B-425A5E712D43}" srcOrd="12" destOrd="0" presId="urn:microsoft.com/office/officeart/2005/8/layout/list1"/>
    <dgm:cxn modelId="{0089416F-4508-40AD-A7D5-718561BBEB81}" type="presParOf" srcId="{92658429-3CB2-46BE-9B8B-425A5E712D43}" destId="{6B77B05B-4CB9-49E5-8092-9F908A67EF80}" srcOrd="0" destOrd="0" presId="urn:microsoft.com/office/officeart/2005/8/layout/list1"/>
    <dgm:cxn modelId="{33B2FBEF-712B-4925-BB2D-DA92E577986F}" type="presParOf" srcId="{92658429-3CB2-46BE-9B8B-425A5E712D43}" destId="{B6BC235C-D2ED-49A8-8885-8CA6FDBB1F0C}" srcOrd="1" destOrd="0" presId="urn:microsoft.com/office/officeart/2005/8/layout/list1"/>
    <dgm:cxn modelId="{7F1B065D-2DD1-4D2D-AAA2-75D38FB22A66}" type="presParOf" srcId="{62186058-A35C-4933-8E91-43FFF82C51EC}" destId="{2D923B35-7C9E-422A-8B08-FCA30B0BDF91}" srcOrd="13" destOrd="0" presId="urn:microsoft.com/office/officeart/2005/8/layout/list1"/>
    <dgm:cxn modelId="{71600E42-6251-4873-AED5-E23013A0DD86}" type="presParOf" srcId="{62186058-A35C-4933-8E91-43FFF82C51EC}" destId="{D3B63DE0-E68E-4595-BE12-CECCD3CC31F7}" srcOrd="14" destOrd="0" presId="urn:microsoft.com/office/officeart/2005/8/layout/list1"/>
    <dgm:cxn modelId="{EB17E559-74B0-416F-9A9C-9F83BDF1DE0F}" type="presParOf" srcId="{62186058-A35C-4933-8E91-43FFF82C51EC}" destId="{C83A8B73-AC93-4DC2-915B-E9637C6F00F3}" srcOrd="15" destOrd="0" presId="urn:microsoft.com/office/officeart/2005/8/layout/list1"/>
    <dgm:cxn modelId="{C3851D36-A868-4076-BD76-8BD92D267488}" type="presParOf" srcId="{62186058-A35C-4933-8E91-43FFF82C51EC}" destId="{8E113137-6C00-4D30-BA90-9CC206D684D3}" srcOrd="16" destOrd="0" presId="urn:microsoft.com/office/officeart/2005/8/layout/list1"/>
    <dgm:cxn modelId="{8D423341-C19D-4925-9800-3CE947609AAF}" type="presParOf" srcId="{8E113137-6C00-4D30-BA90-9CC206D684D3}" destId="{E27E5C20-453C-4B9F-997C-7F19897F263D}" srcOrd="0" destOrd="0" presId="urn:microsoft.com/office/officeart/2005/8/layout/list1"/>
    <dgm:cxn modelId="{88721B06-3F58-405E-97C8-7DF3546FE9C8}" type="presParOf" srcId="{8E113137-6C00-4D30-BA90-9CC206D684D3}" destId="{766505EB-6E5D-478E-BDDE-F2A32932C6FF}" srcOrd="1" destOrd="0" presId="urn:microsoft.com/office/officeart/2005/8/layout/list1"/>
    <dgm:cxn modelId="{2A9AD185-13B1-4D78-8DD8-0B4F74122134}" type="presParOf" srcId="{62186058-A35C-4933-8E91-43FFF82C51EC}" destId="{05A87715-5828-462E-92EB-3C81678711F6}" srcOrd="17" destOrd="0" presId="urn:microsoft.com/office/officeart/2005/8/layout/list1"/>
    <dgm:cxn modelId="{BA8C185A-B3F4-4FE9-985F-F63BCD70F3B2}" type="presParOf" srcId="{62186058-A35C-4933-8E91-43FFF82C51EC}" destId="{6CA0500F-8294-4E4E-80DD-7462DCE4177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DDE46-35BA-4F5C-8113-33999AD19798}">
      <dsp:nvSpPr>
        <dsp:cNvPr id="0" name=""/>
        <dsp:cNvSpPr/>
      </dsp:nvSpPr>
      <dsp:spPr>
        <a:xfrm>
          <a:off x="675395" y="-362821"/>
          <a:ext cx="4072044" cy="107761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ar-BH" sz="3600" b="1" kern="1200" dirty="0">
              <a:effectLst>
                <a:outerShdw blurRad="38100" dist="38100" dir="2700000" algn="tl">
                  <a:srgbClr val="000000">
                    <a:alpha val="43137"/>
                  </a:srgbClr>
                </a:outerShdw>
              </a:effectLst>
              <a:latin typeface="Sakkal Majalla" panose="02000000000000000000" pitchFamily="2" charset="-78"/>
              <a:cs typeface="PT Bold Heading" panose="02010400000000000000" pitchFamily="2" charset="-78"/>
            </a:rPr>
            <a:t>النظرة الطموحة</a:t>
          </a:r>
          <a:endParaRPr lang="en-GB" sz="3600" kern="1200" dirty="0">
            <a:effectLst>
              <a:outerShdw blurRad="38100" dist="38100" dir="2700000" algn="tl">
                <a:srgbClr val="000000">
                  <a:alpha val="43137"/>
                </a:srgbClr>
              </a:outerShdw>
            </a:effectLst>
            <a:latin typeface="Sakkal Majalla" panose="02000000000000000000" pitchFamily="2" charset="-78"/>
            <a:cs typeface="PT Bold Heading" panose="02010400000000000000" pitchFamily="2" charset="-78"/>
          </a:endParaRPr>
        </a:p>
      </dsp:txBody>
      <dsp:txXfrm>
        <a:off x="675395" y="-362821"/>
        <a:ext cx="4072044" cy="1077617"/>
      </dsp:txXfrm>
    </dsp:sp>
    <dsp:sp modelId="{96B525D6-77CC-41D3-BA88-AF31A7DA644D}">
      <dsp:nvSpPr>
        <dsp:cNvPr id="0" name=""/>
        <dsp:cNvSpPr/>
      </dsp:nvSpPr>
      <dsp:spPr>
        <a:xfrm>
          <a:off x="9463" y="716324"/>
          <a:ext cx="5403909" cy="430176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r" defTabSz="1244600" rtl="1">
            <a:lnSpc>
              <a:spcPct val="90000"/>
            </a:lnSpc>
            <a:spcBef>
              <a:spcPct val="0"/>
            </a:spcBef>
            <a:spcAft>
              <a:spcPct val="15000"/>
            </a:spcAft>
            <a:buChar char="••"/>
          </a:pPr>
          <a:r>
            <a:rPr lang="ar-BH" sz="2800" b="1" kern="1200" dirty="0">
              <a:latin typeface="Sakkal Majalla" panose="02000000000000000000" pitchFamily="2" charset="-78"/>
              <a:cs typeface="Sakkal Majalla" panose="02000000000000000000" pitchFamily="2" charset="-78"/>
            </a:rPr>
            <a:t>المشروعات الصغيرة تسهم في توظيف الكثير من الطاقات الوطنية.</a:t>
          </a:r>
          <a:endParaRPr lang="en-GB" sz="2800" kern="1200" dirty="0">
            <a:latin typeface="Sakkal Majalla" panose="02000000000000000000" pitchFamily="2" charset="-78"/>
            <a:cs typeface="Sakkal Majalla" panose="02000000000000000000" pitchFamily="2" charset="-78"/>
          </a:endParaRPr>
        </a:p>
        <a:p>
          <a:pPr marL="285750" lvl="1" indent="-285750" algn="r" defTabSz="1244600" rtl="1">
            <a:lnSpc>
              <a:spcPct val="90000"/>
            </a:lnSpc>
            <a:spcBef>
              <a:spcPct val="0"/>
            </a:spcBef>
            <a:spcAft>
              <a:spcPct val="15000"/>
            </a:spcAft>
            <a:buChar char="••"/>
          </a:pPr>
          <a:r>
            <a:rPr lang="ar-BH" sz="2800" b="1" kern="1200" dirty="0">
              <a:latin typeface="Sakkal Majalla" panose="02000000000000000000" pitchFamily="2" charset="-78"/>
              <a:cs typeface="Sakkal Majalla" panose="02000000000000000000" pitchFamily="2" charset="-78"/>
            </a:rPr>
            <a:t>المشروعات الصغيرة تسهم في تحريك عجلة الاقتصاد.</a:t>
          </a:r>
          <a:endParaRPr lang="en-GB" sz="2800" kern="1200" dirty="0">
            <a:latin typeface="Sakkal Majalla" panose="02000000000000000000" pitchFamily="2" charset="-78"/>
            <a:cs typeface="Sakkal Majalla" panose="02000000000000000000" pitchFamily="2" charset="-78"/>
          </a:endParaRPr>
        </a:p>
        <a:p>
          <a:pPr marL="285750" lvl="1" indent="-285750" algn="r" defTabSz="1244600" rtl="1">
            <a:lnSpc>
              <a:spcPct val="90000"/>
            </a:lnSpc>
            <a:spcBef>
              <a:spcPct val="0"/>
            </a:spcBef>
            <a:spcAft>
              <a:spcPct val="15000"/>
            </a:spcAft>
            <a:buChar char="••"/>
          </a:pPr>
          <a:r>
            <a:rPr lang="ar-BH" sz="2800" b="1" kern="1200" dirty="0">
              <a:latin typeface="Sakkal Majalla" panose="02000000000000000000" pitchFamily="2" charset="-78"/>
              <a:cs typeface="Sakkal Majalla" panose="02000000000000000000" pitchFamily="2" charset="-78"/>
            </a:rPr>
            <a:t>المشروعات الصغيرة تسهم في تنمية المواهب و الطاقات الإبداعية .</a:t>
          </a:r>
          <a:endParaRPr lang="en-GB" sz="2800" kern="1200" dirty="0">
            <a:latin typeface="Sakkal Majalla" panose="02000000000000000000" pitchFamily="2" charset="-78"/>
            <a:cs typeface="Sakkal Majalla" panose="02000000000000000000" pitchFamily="2" charset="-78"/>
          </a:endParaRPr>
        </a:p>
        <a:p>
          <a:pPr marL="285750" lvl="1" indent="-285750" algn="r" defTabSz="1244600" rtl="1">
            <a:lnSpc>
              <a:spcPct val="90000"/>
            </a:lnSpc>
            <a:spcBef>
              <a:spcPct val="0"/>
            </a:spcBef>
            <a:spcAft>
              <a:spcPct val="15000"/>
            </a:spcAft>
            <a:buChar char="••"/>
          </a:pPr>
          <a:r>
            <a:rPr lang="ar-BH" sz="2800" b="1" kern="1200" dirty="0">
              <a:latin typeface="Sakkal Majalla" panose="02000000000000000000" pitchFamily="2" charset="-78"/>
              <a:cs typeface="Sakkal Majalla" panose="02000000000000000000" pitchFamily="2" charset="-78"/>
            </a:rPr>
            <a:t>المشروعات الصغيرة تحتاج الى تنظيم مالي و برامج تطوير لموظفيها كي تنمو و تزدهر.</a:t>
          </a:r>
          <a:endParaRPr lang="en-GB" sz="2800" kern="1200" dirty="0">
            <a:latin typeface="Sakkal Majalla" panose="02000000000000000000" pitchFamily="2" charset="-78"/>
            <a:cs typeface="Sakkal Majalla" panose="02000000000000000000" pitchFamily="2" charset="-78"/>
          </a:endParaRPr>
        </a:p>
      </dsp:txBody>
      <dsp:txXfrm>
        <a:off x="9463" y="716324"/>
        <a:ext cx="5403909" cy="4301765"/>
      </dsp:txXfrm>
    </dsp:sp>
    <dsp:sp modelId="{A2EA2F74-ED16-456F-859C-615B93E68D57}">
      <dsp:nvSpPr>
        <dsp:cNvPr id="0" name=""/>
        <dsp:cNvSpPr/>
      </dsp:nvSpPr>
      <dsp:spPr>
        <a:xfrm>
          <a:off x="6392675" y="-363585"/>
          <a:ext cx="4009122" cy="1077617"/>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ar-BH" sz="3600" b="0" kern="1200" dirty="0">
              <a:effectLst>
                <a:outerShdw blurRad="38100" dist="38100" dir="2700000" algn="tl">
                  <a:srgbClr val="000000">
                    <a:alpha val="43137"/>
                  </a:srgbClr>
                </a:outerShdw>
              </a:effectLst>
              <a:latin typeface="Sakkal Majalla" panose="02000000000000000000" pitchFamily="2" charset="-78"/>
              <a:cs typeface="PT Bold Heading" panose="02010400000000000000" pitchFamily="2" charset="-78"/>
            </a:rPr>
            <a:t>النظرة العامة </a:t>
          </a:r>
          <a:endParaRPr lang="en-GB" sz="3600" b="0" kern="1200" dirty="0">
            <a:effectLst>
              <a:outerShdw blurRad="38100" dist="38100" dir="2700000" algn="tl">
                <a:srgbClr val="000000">
                  <a:alpha val="43137"/>
                </a:srgbClr>
              </a:outerShdw>
            </a:effectLst>
            <a:latin typeface="Sakkal Majalla" panose="02000000000000000000" pitchFamily="2" charset="-78"/>
            <a:cs typeface="PT Bold Heading" panose="02010400000000000000" pitchFamily="2" charset="-78"/>
          </a:endParaRPr>
        </a:p>
      </dsp:txBody>
      <dsp:txXfrm>
        <a:off x="6392675" y="-363585"/>
        <a:ext cx="4009122" cy="1077617"/>
      </dsp:txXfrm>
    </dsp:sp>
    <dsp:sp modelId="{B46695E2-502A-490B-9283-0FD19372866A}">
      <dsp:nvSpPr>
        <dsp:cNvPr id="0" name=""/>
        <dsp:cNvSpPr/>
      </dsp:nvSpPr>
      <dsp:spPr>
        <a:xfrm>
          <a:off x="5898511" y="714032"/>
          <a:ext cx="4964775" cy="4304822"/>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just" defTabSz="1244600" rtl="1">
            <a:lnSpc>
              <a:spcPct val="90000"/>
            </a:lnSpc>
            <a:spcBef>
              <a:spcPct val="0"/>
            </a:spcBef>
            <a:spcAft>
              <a:spcPct val="15000"/>
            </a:spcAft>
            <a:buChar char="••"/>
          </a:pPr>
          <a:r>
            <a:rPr lang="ar-BH" sz="2800" b="1" kern="1200" dirty="0">
              <a:latin typeface="Sakkal Majalla" panose="02000000000000000000" pitchFamily="2" charset="-78"/>
              <a:cs typeface="Sakkal Majalla" panose="02000000000000000000" pitchFamily="2" charset="-78"/>
            </a:rPr>
            <a:t> المشروعات الصغيرة تساهم في توظيف الكثير من الطاقات الوطنية.</a:t>
          </a:r>
          <a:endParaRPr lang="en-GB" sz="2800" b="1" kern="1200" dirty="0">
            <a:latin typeface="Sakkal Majalla" panose="02000000000000000000" pitchFamily="2" charset="-78"/>
            <a:cs typeface="Sakkal Majalla" panose="02000000000000000000" pitchFamily="2" charset="-78"/>
          </a:endParaRPr>
        </a:p>
        <a:p>
          <a:pPr marL="285750" lvl="1" indent="-285750" algn="just" defTabSz="1244600" rtl="1">
            <a:lnSpc>
              <a:spcPct val="90000"/>
            </a:lnSpc>
            <a:spcBef>
              <a:spcPct val="0"/>
            </a:spcBef>
            <a:spcAft>
              <a:spcPct val="15000"/>
            </a:spcAft>
            <a:buChar char="••"/>
          </a:pPr>
          <a:r>
            <a:rPr lang="ar-BH" sz="2800" b="1" kern="1200" dirty="0">
              <a:latin typeface="Sakkal Majalla" panose="02000000000000000000" pitchFamily="2" charset="-78"/>
              <a:cs typeface="Sakkal Majalla" panose="02000000000000000000" pitchFamily="2" charset="-78"/>
            </a:rPr>
            <a:t>المشروعات الصغيرة لا تحتاج الى تمويل و تنظيم مالي كبير.</a:t>
          </a:r>
          <a:endParaRPr lang="en-GB" sz="2800" b="1" kern="1200" dirty="0">
            <a:latin typeface="Sakkal Majalla" panose="02000000000000000000" pitchFamily="2" charset="-78"/>
            <a:cs typeface="Sakkal Majalla" panose="02000000000000000000" pitchFamily="2" charset="-78"/>
          </a:endParaRPr>
        </a:p>
        <a:p>
          <a:pPr marL="285750" lvl="1" indent="-285750" algn="just" defTabSz="1244600" rtl="1">
            <a:lnSpc>
              <a:spcPct val="90000"/>
            </a:lnSpc>
            <a:spcBef>
              <a:spcPct val="0"/>
            </a:spcBef>
            <a:spcAft>
              <a:spcPct val="15000"/>
            </a:spcAft>
            <a:buChar char="••"/>
          </a:pPr>
          <a:r>
            <a:rPr lang="ar-BH" sz="2800" b="1" kern="1200" dirty="0">
              <a:latin typeface="Sakkal Majalla" panose="02000000000000000000" pitchFamily="2" charset="-78"/>
              <a:cs typeface="Sakkal Majalla" panose="02000000000000000000" pitchFamily="2" charset="-78"/>
            </a:rPr>
            <a:t>أصحاب المشروعات الصغيرة يحتاجون الى خبرة في التنظيم و التخطيط.</a:t>
          </a:r>
          <a:endParaRPr lang="en-GB" sz="2800" b="1" kern="1200" dirty="0">
            <a:latin typeface="Sakkal Majalla" panose="02000000000000000000" pitchFamily="2" charset="-78"/>
            <a:cs typeface="Sakkal Majalla" panose="02000000000000000000" pitchFamily="2" charset="-78"/>
          </a:endParaRPr>
        </a:p>
        <a:p>
          <a:pPr marL="285750" lvl="1" indent="-285750" algn="just" defTabSz="1244600" rtl="1">
            <a:lnSpc>
              <a:spcPct val="90000"/>
            </a:lnSpc>
            <a:spcBef>
              <a:spcPct val="0"/>
            </a:spcBef>
            <a:spcAft>
              <a:spcPct val="15000"/>
            </a:spcAft>
            <a:buChar char="••"/>
          </a:pPr>
          <a:r>
            <a:rPr lang="ar-BH" sz="2800" b="1" kern="1200" dirty="0">
              <a:latin typeface="Sakkal Majalla" panose="02000000000000000000" pitchFamily="2" charset="-78"/>
              <a:cs typeface="Sakkal Majalla" panose="02000000000000000000" pitchFamily="2" charset="-78"/>
            </a:rPr>
            <a:t>العمال </a:t>
          </a:r>
          <a:r>
            <a:rPr lang="ar-BH" sz="2800" b="1" kern="1200" dirty="0" smtClean="0">
              <a:latin typeface="Sakkal Majalla" panose="02000000000000000000" pitchFamily="2" charset="-78"/>
              <a:cs typeface="Sakkal Majalla" panose="02000000000000000000" pitchFamily="2" charset="-78"/>
            </a:rPr>
            <a:t>والموظفين </a:t>
          </a:r>
          <a:r>
            <a:rPr lang="ar-BH" sz="2800" b="1" kern="1200" dirty="0">
              <a:latin typeface="Sakkal Majalla" panose="02000000000000000000" pitchFamily="2" charset="-78"/>
              <a:cs typeface="Sakkal Majalla" panose="02000000000000000000" pitchFamily="2" charset="-78"/>
            </a:rPr>
            <a:t>تنقصهم المهارات الكافية لمواكبة التطور </a:t>
          </a:r>
          <a:r>
            <a:rPr lang="ar-BH" sz="2800" b="1" kern="1200" dirty="0" smtClean="0">
              <a:latin typeface="Sakkal Majalla" panose="02000000000000000000" pitchFamily="2" charset="-78"/>
              <a:cs typeface="Sakkal Majalla" panose="02000000000000000000" pitchFamily="2" charset="-78"/>
            </a:rPr>
            <a:t>ومنافسة </a:t>
          </a:r>
          <a:r>
            <a:rPr lang="ar-BH" sz="2800" b="1" kern="1200" dirty="0">
              <a:latin typeface="Sakkal Majalla" panose="02000000000000000000" pitchFamily="2" charset="-78"/>
              <a:cs typeface="Sakkal Majalla" panose="02000000000000000000" pitchFamily="2" charset="-78"/>
            </a:rPr>
            <a:t>المشروعات الكبرى.</a:t>
          </a:r>
          <a:endParaRPr lang="en-GB" sz="2800" b="1" kern="1200" dirty="0">
            <a:latin typeface="Sakkal Majalla" panose="02000000000000000000" pitchFamily="2" charset="-78"/>
            <a:cs typeface="Sakkal Majalla" panose="02000000000000000000" pitchFamily="2" charset="-78"/>
          </a:endParaRPr>
        </a:p>
      </dsp:txBody>
      <dsp:txXfrm>
        <a:off x="5898511" y="714032"/>
        <a:ext cx="4964775" cy="4304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52056-E625-4A07-A70E-916C0E342D15}">
      <dsp:nvSpPr>
        <dsp:cNvPr id="0" name=""/>
        <dsp:cNvSpPr/>
      </dsp:nvSpPr>
      <dsp:spPr>
        <a:xfrm>
          <a:off x="0" y="420724"/>
          <a:ext cx="814788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A71CF0-96F2-49E9-8814-6DCC30A8854C}">
      <dsp:nvSpPr>
        <dsp:cNvPr id="0" name=""/>
        <dsp:cNvSpPr/>
      </dsp:nvSpPr>
      <dsp:spPr>
        <a:xfrm>
          <a:off x="407394" y="7444"/>
          <a:ext cx="7067283"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579" tIns="0" rIns="215579" bIns="0" numCol="1" spcCol="1270" anchor="ctr" anchorCtr="0">
          <a:noAutofit/>
        </a:bodyPr>
        <a:lstStyle/>
        <a:p>
          <a:pPr lvl="0" algn="r" defTabSz="1244600">
            <a:lnSpc>
              <a:spcPct val="90000"/>
            </a:lnSpc>
            <a:spcBef>
              <a:spcPct val="0"/>
            </a:spcBef>
            <a:spcAft>
              <a:spcPct val="35000"/>
            </a:spcAft>
          </a:pPr>
          <a:r>
            <a:rPr lang="ar-BH" sz="2800" b="1" u="sng" kern="1200" dirty="0">
              <a:solidFill>
                <a:srgbClr val="FF0000"/>
              </a:solidFill>
            </a:rPr>
            <a:t>أ</a:t>
          </a:r>
          <a:r>
            <a:rPr lang="ar-BH" sz="3200" b="1" u="sng" kern="1200" dirty="0">
              <a:solidFill>
                <a:srgbClr val="FF0000"/>
              </a:solidFill>
            </a:rPr>
            <a:t>ولا</a:t>
          </a:r>
          <a:r>
            <a:rPr lang="ar-BH" sz="3200" b="1" kern="1200" dirty="0">
              <a:solidFill>
                <a:srgbClr val="FF0000"/>
              </a:solidFill>
            </a:rPr>
            <a:t>: </a:t>
          </a:r>
          <a:r>
            <a:rPr lang="ar-BH" sz="3200" b="1" kern="1200" dirty="0"/>
            <a:t>التمويل الشخصي والعائلي.</a:t>
          </a:r>
          <a:endParaRPr lang="en-GB" sz="3200" kern="1200" dirty="0"/>
        </a:p>
      </dsp:txBody>
      <dsp:txXfrm>
        <a:off x="447743" y="47793"/>
        <a:ext cx="6986585" cy="745862"/>
      </dsp:txXfrm>
    </dsp:sp>
    <dsp:sp modelId="{09949917-00E5-40CE-BC6E-0387FAC09FC2}">
      <dsp:nvSpPr>
        <dsp:cNvPr id="0" name=""/>
        <dsp:cNvSpPr/>
      </dsp:nvSpPr>
      <dsp:spPr>
        <a:xfrm>
          <a:off x="0" y="1690804"/>
          <a:ext cx="814788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B5E31-8664-47BA-AE63-7E13173E5C9F}">
      <dsp:nvSpPr>
        <dsp:cNvPr id="0" name=""/>
        <dsp:cNvSpPr/>
      </dsp:nvSpPr>
      <dsp:spPr>
        <a:xfrm>
          <a:off x="407394" y="1277524"/>
          <a:ext cx="7067283"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579" tIns="0" rIns="215579" bIns="0" numCol="1" spcCol="1270" anchor="ctr" anchorCtr="0">
          <a:noAutofit/>
        </a:bodyPr>
        <a:lstStyle/>
        <a:p>
          <a:pPr lvl="0" algn="r" defTabSz="1422400">
            <a:lnSpc>
              <a:spcPct val="90000"/>
            </a:lnSpc>
            <a:spcBef>
              <a:spcPct val="0"/>
            </a:spcBef>
            <a:spcAft>
              <a:spcPct val="35000"/>
            </a:spcAft>
          </a:pPr>
          <a:r>
            <a:rPr lang="ar-BH" sz="3200" b="1" u="sng" kern="1200" dirty="0">
              <a:solidFill>
                <a:srgbClr val="FF0000"/>
              </a:solidFill>
            </a:rPr>
            <a:t>ثانياً</a:t>
          </a:r>
          <a:r>
            <a:rPr lang="ar-BH" sz="3200" b="1" kern="1200" dirty="0"/>
            <a:t>: الإقتراض من البنوك والمؤسسات المالية.</a:t>
          </a:r>
          <a:endParaRPr lang="en-GB" sz="3200" kern="1200" dirty="0"/>
        </a:p>
      </dsp:txBody>
      <dsp:txXfrm>
        <a:off x="447743" y="1317873"/>
        <a:ext cx="6986585" cy="745862"/>
      </dsp:txXfrm>
    </dsp:sp>
    <dsp:sp modelId="{2C8A77FD-47A0-40EF-8AB3-325B3039F50E}">
      <dsp:nvSpPr>
        <dsp:cNvPr id="0" name=""/>
        <dsp:cNvSpPr/>
      </dsp:nvSpPr>
      <dsp:spPr>
        <a:xfrm>
          <a:off x="0" y="2968329"/>
          <a:ext cx="814788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BE62A-F9D6-412B-B54C-9DDAC812D030}">
      <dsp:nvSpPr>
        <dsp:cNvPr id="0" name=""/>
        <dsp:cNvSpPr/>
      </dsp:nvSpPr>
      <dsp:spPr>
        <a:xfrm>
          <a:off x="407394" y="2547604"/>
          <a:ext cx="6933137"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579" tIns="0" rIns="215579" bIns="0" numCol="1" spcCol="1270" anchor="ctr" anchorCtr="0">
          <a:noAutofit/>
        </a:bodyPr>
        <a:lstStyle/>
        <a:p>
          <a:pPr lvl="0" algn="r" defTabSz="1422400">
            <a:lnSpc>
              <a:spcPct val="90000"/>
            </a:lnSpc>
            <a:spcBef>
              <a:spcPct val="0"/>
            </a:spcBef>
            <a:spcAft>
              <a:spcPct val="35000"/>
            </a:spcAft>
          </a:pPr>
          <a:r>
            <a:rPr lang="ar-BH" sz="3200" b="1" u="sng" kern="1200" dirty="0">
              <a:solidFill>
                <a:srgbClr val="FF0000"/>
              </a:solidFill>
            </a:rPr>
            <a:t>ثالثاً: </a:t>
          </a:r>
          <a:r>
            <a:rPr lang="ar-BH" sz="3200" b="1" kern="1200" dirty="0"/>
            <a:t>البدائل التمويلية المتاحة.</a:t>
          </a:r>
          <a:endParaRPr lang="en-GB" sz="3200" kern="1200" dirty="0"/>
        </a:p>
      </dsp:txBody>
      <dsp:txXfrm>
        <a:off x="447743" y="2587953"/>
        <a:ext cx="6852439"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29C4C-B26A-4ABE-BCB9-9E432BF6E1DF}">
      <dsp:nvSpPr>
        <dsp:cNvPr id="0" name=""/>
        <dsp:cNvSpPr/>
      </dsp:nvSpPr>
      <dsp:spPr>
        <a:xfrm>
          <a:off x="2887831" y="1782219"/>
          <a:ext cx="1866072" cy="1866072"/>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BH" sz="2800" b="1" kern="1200" dirty="0">
              <a:solidFill>
                <a:schemeClr val="bg1"/>
              </a:solidFill>
              <a:effectLst>
                <a:outerShdw blurRad="38100" dist="38100" dir="2700000" algn="tl">
                  <a:srgbClr val="000000">
                    <a:alpha val="43137"/>
                  </a:srgbClr>
                </a:outerShdw>
              </a:effectLst>
            </a:rPr>
            <a:t>وزارة المالية</a:t>
          </a:r>
        </a:p>
      </dsp:txBody>
      <dsp:txXfrm>
        <a:off x="3262994" y="2219337"/>
        <a:ext cx="1115746" cy="959200"/>
      </dsp:txXfrm>
    </dsp:sp>
    <dsp:sp modelId="{E1A373BE-B161-45C3-AAE2-28E73A73CB26}">
      <dsp:nvSpPr>
        <dsp:cNvPr id="0" name=""/>
        <dsp:cNvSpPr/>
      </dsp:nvSpPr>
      <dsp:spPr>
        <a:xfrm>
          <a:off x="959160" y="1105556"/>
          <a:ext cx="2130213" cy="2287302"/>
        </a:xfrm>
        <a:prstGeom prst="gear6">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BH" sz="2800" b="1" kern="1200" dirty="0">
              <a:solidFill>
                <a:schemeClr val="bg1"/>
              </a:solidFill>
              <a:effectLst>
                <a:outerShdw blurRad="38100" dist="38100" dir="2700000" algn="tl">
                  <a:srgbClr val="000000">
                    <a:alpha val="43137"/>
                  </a:srgbClr>
                </a:outerShdw>
              </a:effectLst>
            </a:rPr>
            <a:t>صندوق التقاعد</a:t>
          </a:r>
        </a:p>
      </dsp:txBody>
      <dsp:txXfrm>
        <a:off x="1495448" y="1668261"/>
        <a:ext cx="1057637" cy="1161892"/>
      </dsp:txXfrm>
    </dsp:sp>
    <dsp:sp modelId="{647242C3-472C-4AD8-B0EA-E4FBC90105E2}">
      <dsp:nvSpPr>
        <dsp:cNvPr id="0" name=""/>
        <dsp:cNvSpPr/>
      </dsp:nvSpPr>
      <dsp:spPr>
        <a:xfrm rot="20700000">
          <a:off x="2139357" y="-10715"/>
          <a:ext cx="2175518" cy="2160870"/>
        </a:xfrm>
        <a:prstGeom prst="gear6">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BH" sz="2400" b="1" kern="1200" dirty="0">
              <a:solidFill>
                <a:schemeClr val="bg1"/>
              </a:solidFill>
              <a:effectLst>
                <a:outerShdw blurRad="38100" dist="38100" dir="2700000" algn="tl">
                  <a:srgbClr val="000000">
                    <a:alpha val="43137"/>
                  </a:srgbClr>
                </a:outerShdw>
              </a:effectLst>
            </a:rPr>
            <a:t>التأمينات الاجتماعية</a:t>
          </a:r>
        </a:p>
      </dsp:txBody>
      <dsp:txXfrm rot="-20700000">
        <a:off x="2617381" y="462357"/>
        <a:ext cx="1219470" cy="1214723"/>
      </dsp:txXfrm>
    </dsp:sp>
    <dsp:sp modelId="{A4F55269-A270-40D9-84BC-3BB8270B1309}">
      <dsp:nvSpPr>
        <dsp:cNvPr id="0" name=""/>
        <dsp:cNvSpPr/>
      </dsp:nvSpPr>
      <dsp:spPr>
        <a:xfrm>
          <a:off x="2735743" y="1505490"/>
          <a:ext cx="2388572" cy="2388572"/>
        </a:xfrm>
        <a:prstGeom prst="circularArrow">
          <a:avLst>
            <a:gd name="adj1" fmla="val 4688"/>
            <a:gd name="adj2" fmla="val 299029"/>
            <a:gd name="adj3" fmla="val 2493541"/>
            <a:gd name="adj4" fmla="val 1591090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5828F4-A651-41C5-BBBA-5CC9AF73C193}">
      <dsp:nvSpPr>
        <dsp:cNvPr id="0" name=""/>
        <dsp:cNvSpPr/>
      </dsp:nvSpPr>
      <dsp:spPr>
        <a:xfrm>
          <a:off x="1561768" y="1044303"/>
          <a:ext cx="1735447" cy="1735447"/>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B7D3EA-94DF-48F9-A5BF-AB82FDEDF76E}">
      <dsp:nvSpPr>
        <dsp:cNvPr id="0" name=""/>
        <dsp:cNvSpPr/>
      </dsp:nvSpPr>
      <dsp:spPr>
        <a:xfrm>
          <a:off x="2254676" y="117037"/>
          <a:ext cx="1871161" cy="1871161"/>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41C40-3226-4D8B-BCDD-B0E6359109D4}">
      <dsp:nvSpPr>
        <dsp:cNvPr id="0" name=""/>
        <dsp:cNvSpPr/>
      </dsp:nvSpPr>
      <dsp:spPr>
        <a:xfrm>
          <a:off x="0" y="391399"/>
          <a:ext cx="5712538" cy="579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CF8C116D-50E9-4247-AD91-F1344E0DF161}">
      <dsp:nvSpPr>
        <dsp:cNvPr id="0" name=""/>
        <dsp:cNvSpPr/>
      </dsp:nvSpPr>
      <dsp:spPr>
        <a:xfrm>
          <a:off x="285626" y="51919"/>
          <a:ext cx="3998776" cy="67896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1144" tIns="0" rIns="151144" bIns="0" numCol="1" spcCol="1270" anchor="ctr" anchorCtr="0">
          <a:noAutofit/>
        </a:bodyPr>
        <a:lstStyle/>
        <a:p>
          <a:pPr lvl="0" algn="r" defTabSz="1244600" rtl="1">
            <a:lnSpc>
              <a:spcPct val="90000"/>
            </a:lnSpc>
            <a:spcBef>
              <a:spcPct val="0"/>
            </a:spcBef>
            <a:spcAft>
              <a:spcPct val="35000"/>
            </a:spcAft>
          </a:pPr>
          <a:r>
            <a:rPr lang="ar-BH" sz="2800" b="1" kern="1200" dirty="0">
              <a:solidFill>
                <a:srgbClr val="800080"/>
              </a:solidFill>
            </a:rPr>
            <a:t>الاستشارات والدراسات للمشروعات الصغيرة</a:t>
          </a:r>
        </a:p>
      </dsp:txBody>
      <dsp:txXfrm>
        <a:off x="318770" y="85063"/>
        <a:ext cx="3932488" cy="612672"/>
      </dsp:txXfrm>
    </dsp:sp>
    <dsp:sp modelId="{9700897E-D444-44C1-8103-6DAC40A730D2}">
      <dsp:nvSpPr>
        <dsp:cNvPr id="0" name=""/>
        <dsp:cNvSpPr/>
      </dsp:nvSpPr>
      <dsp:spPr>
        <a:xfrm>
          <a:off x="0" y="1434679"/>
          <a:ext cx="5712538" cy="579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9BB430B6-657A-4F5B-87B7-65D0D8AC6CC0}">
      <dsp:nvSpPr>
        <dsp:cNvPr id="0" name=""/>
        <dsp:cNvSpPr/>
      </dsp:nvSpPr>
      <dsp:spPr>
        <a:xfrm>
          <a:off x="285626" y="1095199"/>
          <a:ext cx="3998776" cy="67896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1144" tIns="0" rIns="151144" bIns="0" numCol="1" spcCol="1270" anchor="ctr" anchorCtr="0">
          <a:noAutofit/>
        </a:bodyPr>
        <a:lstStyle/>
        <a:p>
          <a:pPr lvl="0" algn="r" defTabSz="1244600" rtl="1">
            <a:lnSpc>
              <a:spcPct val="90000"/>
            </a:lnSpc>
            <a:spcBef>
              <a:spcPct val="0"/>
            </a:spcBef>
            <a:spcAft>
              <a:spcPct val="35000"/>
            </a:spcAft>
          </a:pPr>
          <a:r>
            <a:rPr lang="ar-BH" sz="2800" b="1" kern="1200" dirty="0">
              <a:solidFill>
                <a:srgbClr val="800080"/>
              </a:solidFill>
            </a:rPr>
            <a:t>تقييم المشروعات الصغيرة</a:t>
          </a:r>
        </a:p>
      </dsp:txBody>
      <dsp:txXfrm>
        <a:off x="318770" y="1128343"/>
        <a:ext cx="3932488" cy="612672"/>
      </dsp:txXfrm>
    </dsp:sp>
    <dsp:sp modelId="{FE687173-423D-4866-9486-7464B6082BE0}">
      <dsp:nvSpPr>
        <dsp:cNvPr id="0" name=""/>
        <dsp:cNvSpPr/>
      </dsp:nvSpPr>
      <dsp:spPr>
        <a:xfrm>
          <a:off x="0" y="2477959"/>
          <a:ext cx="5712538" cy="579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1E602669-6EFC-4FED-A0CF-2AD3708A2C33}">
      <dsp:nvSpPr>
        <dsp:cNvPr id="0" name=""/>
        <dsp:cNvSpPr/>
      </dsp:nvSpPr>
      <dsp:spPr>
        <a:xfrm>
          <a:off x="332075" y="2110085"/>
          <a:ext cx="3998776" cy="67896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1144" tIns="0" rIns="151144" bIns="0" numCol="1" spcCol="1270" anchor="ctr" anchorCtr="0">
          <a:noAutofit/>
        </a:bodyPr>
        <a:lstStyle/>
        <a:p>
          <a:pPr lvl="0" algn="r" defTabSz="1244600" rtl="1">
            <a:lnSpc>
              <a:spcPct val="90000"/>
            </a:lnSpc>
            <a:spcBef>
              <a:spcPct val="0"/>
            </a:spcBef>
            <a:spcAft>
              <a:spcPct val="35000"/>
            </a:spcAft>
          </a:pPr>
          <a:r>
            <a:rPr lang="ar-BH" sz="2800" b="1" kern="1200" dirty="0">
              <a:solidFill>
                <a:srgbClr val="800080"/>
              </a:solidFill>
            </a:rPr>
            <a:t>التدريب في الادارة والحاسوب</a:t>
          </a:r>
        </a:p>
      </dsp:txBody>
      <dsp:txXfrm>
        <a:off x="365219" y="2143229"/>
        <a:ext cx="3932488"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06E54-1C9E-4C86-8DF7-A1D8D815B1D1}">
      <dsp:nvSpPr>
        <dsp:cNvPr id="0" name=""/>
        <dsp:cNvSpPr/>
      </dsp:nvSpPr>
      <dsp:spPr>
        <a:xfrm>
          <a:off x="0" y="258463"/>
          <a:ext cx="5470634" cy="352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BD154F6-5890-44E3-ADC6-0E12B4F3F3F0}">
      <dsp:nvSpPr>
        <dsp:cNvPr id="0" name=""/>
        <dsp:cNvSpPr/>
      </dsp:nvSpPr>
      <dsp:spPr>
        <a:xfrm>
          <a:off x="273531" y="51823"/>
          <a:ext cx="3829443" cy="4132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44" tIns="0" rIns="144744" bIns="0" numCol="1" spcCol="1270" anchor="ctr" anchorCtr="0">
          <a:noAutofit/>
        </a:bodyPr>
        <a:lstStyle/>
        <a:p>
          <a:pPr lvl="0" algn="r" defTabSz="1244600">
            <a:lnSpc>
              <a:spcPct val="90000"/>
            </a:lnSpc>
            <a:spcBef>
              <a:spcPct val="0"/>
            </a:spcBef>
            <a:spcAft>
              <a:spcPct val="35000"/>
            </a:spcAft>
          </a:pPr>
          <a:r>
            <a:rPr lang="ar-BH" sz="2800" b="1" kern="1200" dirty="0">
              <a:solidFill>
                <a:schemeClr val="tx1"/>
              </a:solidFill>
            </a:rPr>
            <a:t>الأسر ذات الدخل المحدود</a:t>
          </a:r>
          <a:endParaRPr lang="en-US" sz="2800" b="1" kern="1200" dirty="0">
            <a:solidFill>
              <a:schemeClr val="tx1"/>
            </a:solidFill>
          </a:endParaRPr>
        </a:p>
      </dsp:txBody>
      <dsp:txXfrm>
        <a:off x="293706" y="71998"/>
        <a:ext cx="3789093" cy="372930"/>
      </dsp:txXfrm>
    </dsp:sp>
    <dsp:sp modelId="{060C9E94-49C9-4597-9109-68B5CA163BF9}">
      <dsp:nvSpPr>
        <dsp:cNvPr id="0" name=""/>
        <dsp:cNvSpPr/>
      </dsp:nvSpPr>
      <dsp:spPr>
        <a:xfrm>
          <a:off x="0" y="893503"/>
          <a:ext cx="5470634" cy="352800"/>
        </a:xfrm>
        <a:prstGeom prst="rect">
          <a:avLst/>
        </a:prstGeom>
        <a:solidFill>
          <a:schemeClr val="lt1">
            <a:alpha val="90000"/>
            <a:hueOff val="0"/>
            <a:satOff val="0"/>
            <a:lumOff val="0"/>
            <a:alphaOff val="0"/>
          </a:schemeClr>
        </a:solidFill>
        <a:ln w="6350" cap="flat" cmpd="sng" algn="ctr">
          <a:solidFill>
            <a:schemeClr val="accent5">
              <a:hueOff val="-1838336"/>
              <a:satOff val="-2557"/>
              <a:lumOff val="-981"/>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70B89ED-695F-4C4C-9D80-E448483B236A}">
      <dsp:nvSpPr>
        <dsp:cNvPr id="0" name=""/>
        <dsp:cNvSpPr/>
      </dsp:nvSpPr>
      <dsp:spPr>
        <a:xfrm>
          <a:off x="273531" y="686863"/>
          <a:ext cx="3829443" cy="413280"/>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44" tIns="0" rIns="144744" bIns="0" numCol="1" spcCol="1270" anchor="ctr" anchorCtr="0">
          <a:noAutofit/>
        </a:bodyPr>
        <a:lstStyle/>
        <a:p>
          <a:pPr lvl="0" algn="r" defTabSz="1244600">
            <a:lnSpc>
              <a:spcPct val="90000"/>
            </a:lnSpc>
            <a:spcBef>
              <a:spcPct val="0"/>
            </a:spcBef>
            <a:spcAft>
              <a:spcPct val="35000"/>
            </a:spcAft>
          </a:pPr>
          <a:r>
            <a:rPr lang="ar-BH" sz="2800" b="1" kern="1200" dirty="0">
              <a:solidFill>
                <a:schemeClr val="tx1"/>
              </a:solidFill>
            </a:rPr>
            <a:t>الأسر المنتجة</a:t>
          </a:r>
          <a:endParaRPr lang="en-US" sz="2800" b="1" kern="1200" dirty="0">
            <a:solidFill>
              <a:schemeClr val="tx1"/>
            </a:solidFill>
          </a:endParaRPr>
        </a:p>
      </dsp:txBody>
      <dsp:txXfrm>
        <a:off x="293706" y="707038"/>
        <a:ext cx="3789093" cy="372930"/>
      </dsp:txXfrm>
    </dsp:sp>
    <dsp:sp modelId="{CF1B5230-DFB5-4AEB-9485-A3738C9D626A}">
      <dsp:nvSpPr>
        <dsp:cNvPr id="0" name=""/>
        <dsp:cNvSpPr/>
      </dsp:nvSpPr>
      <dsp:spPr>
        <a:xfrm>
          <a:off x="0" y="1528543"/>
          <a:ext cx="5470634" cy="352800"/>
        </a:xfrm>
        <a:prstGeom prst="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EC4FB2B-19F5-4514-9006-2D4A6E65E7AD}">
      <dsp:nvSpPr>
        <dsp:cNvPr id="0" name=""/>
        <dsp:cNvSpPr/>
      </dsp:nvSpPr>
      <dsp:spPr>
        <a:xfrm>
          <a:off x="273531" y="1321903"/>
          <a:ext cx="3829443" cy="41328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44" tIns="0" rIns="144744" bIns="0" numCol="1" spcCol="1270" anchor="ctr" anchorCtr="0">
          <a:noAutofit/>
        </a:bodyPr>
        <a:lstStyle/>
        <a:p>
          <a:pPr lvl="0" algn="r" defTabSz="1244600">
            <a:lnSpc>
              <a:spcPct val="90000"/>
            </a:lnSpc>
            <a:spcBef>
              <a:spcPct val="0"/>
            </a:spcBef>
            <a:spcAft>
              <a:spcPct val="35000"/>
            </a:spcAft>
          </a:pPr>
          <a:r>
            <a:rPr lang="ar-BH" sz="2800" b="1" kern="1200" dirty="0">
              <a:solidFill>
                <a:schemeClr val="tx1"/>
              </a:solidFill>
            </a:rPr>
            <a:t>أصحاب المشروعات الصغيرة</a:t>
          </a:r>
          <a:endParaRPr lang="en-US" sz="2800" b="1" kern="1200" dirty="0">
            <a:solidFill>
              <a:schemeClr val="tx1"/>
            </a:solidFill>
          </a:endParaRPr>
        </a:p>
      </dsp:txBody>
      <dsp:txXfrm>
        <a:off x="293706" y="1342078"/>
        <a:ext cx="3789093" cy="372930"/>
      </dsp:txXfrm>
    </dsp:sp>
    <dsp:sp modelId="{D3B63DE0-E68E-4595-BE12-CECCD3CC31F7}">
      <dsp:nvSpPr>
        <dsp:cNvPr id="0" name=""/>
        <dsp:cNvSpPr/>
      </dsp:nvSpPr>
      <dsp:spPr>
        <a:xfrm>
          <a:off x="0" y="2163583"/>
          <a:ext cx="5470634" cy="352800"/>
        </a:xfrm>
        <a:prstGeom prst="rect">
          <a:avLst/>
        </a:prstGeom>
        <a:solidFill>
          <a:schemeClr val="lt1">
            <a:alpha val="90000"/>
            <a:hueOff val="0"/>
            <a:satOff val="0"/>
            <a:lumOff val="0"/>
            <a:alphaOff val="0"/>
          </a:schemeClr>
        </a:solidFill>
        <a:ln w="6350" cap="flat" cmpd="sng" algn="ctr">
          <a:solidFill>
            <a:schemeClr val="accent5">
              <a:hueOff val="-5515009"/>
              <a:satOff val="-7671"/>
              <a:lumOff val="-2942"/>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6BC235C-D2ED-49A8-8885-8CA6FDBB1F0C}">
      <dsp:nvSpPr>
        <dsp:cNvPr id="0" name=""/>
        <dsp:cNvSpPr/>
      </dsp:nvSpPr>
      <dsp:spPr>
        <a:xfrm>
          <a:off x="273531" y="1956943"/>
          <a:ext cx="3829443" cy="413280"/>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44" tIns="0" rIns="144744" bIns="0" numCol="1" spcCol="1270" anchor="ctr" anchorCtr="0">
          <a:noAutofit/>
        </a:bodyPr>
        <a:lstStyle/>
        <a:p>
          <a:pPr lvl="0" algn="r" defTabSz="1244600">
            <a:lnSpc>
              <a:spcPct val="90000"/>
            </a:lnSpc>
            <a:spcBef>
              <a:spcPct val="0"/>
            </a:spcBef>
            <a:spcAft>
              <a:spcPct val="35000"/>
            </a:spcAft>
          </a:pPr>
          <a:r>
            <a:rPr lang="ar-BH" sz="2800" b="1" kern="1200" dirty="0">
              <a:solidFill>
                <a:schemeClr val="tx1"/>
              </a:solidFill>
            </a:rPr>
            <a:t>الشباب</a:t>
          </a:r>
          <a:endParaRPr lang="en-US" sz="2800" b="1" kern="1200" dirty="0">
            <a:solidFill>
              <a:schemeClr val="tx1"/>
            </a:solidFill>
          </a:endParaRPr>
        </a:p>
      </dsp:txBody>
      <dsp:txXfrm>
        <a:off x="293706" y="1977118"/>
        <a:ext cx="3789093" cy="372930"/>
      </dsp:txXfrm>
    </dsp:sp>
    <dsp:sp modelId="{6CA0500F-8294-4E4E-80DD-7462DCE4177C}">
      <dsp:nvSpPr>
        <dsp:cNvPr id="0" name=""/>
        <dsp:cNvSpPr/>
      </dsp:nvSpPr>
      <dsp:spPr>
        <a:xfrm>
          <a:off x="0" y="2798623"/>
          <a:ext cx="5470634" cy="3528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66505EB-6E5D-478E-BDDE-F2A32932C6FF}">
      <dsp:nvSpPr>
        <dsp:cNvPr id="0" name=""/>
        <dsp:cNvSpPr/>
      </dsp:nvSpPr>
      <dsp:spPr>
        <a:xfrm>
          <a:off x="273531" y="2591983"/>
          <a:ext cx="3829443" cy="41328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44" tIns="0" rIns="144744" bIns="0" numCol="1" spcCol="1270" anchor="ctr" anchorCtr="0">
          <a:noAutofit/>
        </a:bodyPr>
        <a:lstStyle/>
        <a:p>
          <a:pPr lvl="0" algn="r" defTabSz="1244600">
            <a:lnSpc>
              <a:spcPct val="90000"/>
            </a:lnSpc>
            <a:spcBef>
              <a:spcPct val="0"/>
            </a:spcBef>
            <a:spcAft>
              <a:spcPct val="35000"/>
            </a:spcAft>
          </a:pPr>
          <a:r>
            <a:rPr lang="ar-BH" sz="2800" b="1" kern="1200" dirty="0">
              <a:solidFill>
                <a:schemeClr val="tx1"/>
              </a:solidFill>
            </a:rPr>
            <a:t>ربات المنزل</a:t>
          </a:r>
          <a:endParaRPr lang="en-US" sz="2800" b="1" kern="1200" dirty="0">
            <a:solidFill>
              <a:schemeClr val="tx1"/>
            </a:solidFill>
          </a:endParaRPr>
        </a:p>
      </dsp:txBody>
      <dsp:txXfrm>
        <a:off x="293706" y="2612158"/>
        <a:ext cx="3789093"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2E6186-B462-4A26-A6CE-06A969175E59}" type="datetimeFigureOut">
              <a:rPr lang="ar-BH" smtClean="0"/>
              <a:t>10/05/1443</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674C5C3-9C00-4CA3-A366-9E08BCB513A1}" type="slidenum">
              <a:rPr lang="ar-BH" smtClean="0"/>
              <a:t>‹#›</a:t>
            </a:fld>
            <a:endParaRPr lang="ar-BH"/>
          </a:p>
        </p:txBody>
      </p:sp>
    </p:spTree>
    <p:extLst>
      <p:ext uri="{BB962C8B-B14F-4D97-AF65-F5344CB8AC3E}">
        <p14:creationId xmlns:p14="http://schemas.microsoft.com/office/powerpoint/2010/main" val="4208517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2800">
                <a:latin typeface="Sakkal Majalla" panose="02000000000000000000" pitchFamily="2" charset="-78"/>
                <a:cs typeface="Sakkal Majalla" panose="02000000000000000000" pitchFamily="2" charset="-78"/>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r">
              <a:buNone/>
              <a:defRPr sz="2800">
                <a:solidFill>
                  <a:schemeClr val="tx1">
                    <a:tint val="75000"/>
                  </a:schemeClr>
                </a:solidFill>
                <a:latin typeface="Sakkal Majalla" panose="02000000000000000000" pitchFamily="2" charset="-78"/>
                <a:cs typeface="Sakkal Majalla" panose="02000000000000000000" pitchFamily="2" charset="-7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2800">
                <a:latin typeface="Sakkal Majalla" panose="02000000000000000000" pitchFamily="2" charset="-78"/>
                <a:cs typeface="Sakkal Majalla" panose="02000000000000000000" pitchFamily="2" charset="-78"/>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lgn="r">
              <a:defRPr sz="2800">
                <a:latin typeface="Sakkal Majalla" panose="02000000000000000000" pitchFamily="2" charset="-78"/>
                <a:cs typeface="Sakkal Majalla" panose="02000000000000000000" pitchFamily="2" charset="-78"/>
              </a:defRPr>
            </a:lvl1pPr>
            <a:lvl2pPr algn="r">
              <a:defRPr sz="2800">
                <a:latin typeface="Sakkal Majalla" panose="02000000000000000000" pitchFamily="2" charset="-78"/>
                <a:cs typeface="Sakkal Majalla" panose="02000000000000000000" pitchFamily="2" charset="-78"/>
              </a:defRPr>
            </a:lvl2pPr>
            <a:lvl3pPr algn="r">
              <a:defRPr sz="2800">
                <a:latin typeface="Sakkal Majalla" panose="02000000000000000000" pitchFamily="2" charset="-78"/>
                <a:cs typeface="Sakkal Majalla" panose="02000000000000000000" pitchFamily="2" charset="-78"/>
              </a:defRPr>
            </a:lvl3pPr>
            <a:lvl4pPr algn="r">
              <a:defRPr sz="2800">
                <a:latin typeface="Sakkal Majalla" panose="02000000000000000000" pitchFamily="2" charset="-78"/>
                <a:cs typeface="Sakkal Majalla" panose="02000000000000000000" pitchFamily="2" charset="-78"/>
              </a:defRPr>
            </a:lvl4pPr>
            <a:lvl5pPr algn="r">
              <a:defRPr sz="2800">
                <a:latin typeface="Sakkal Majalla" panose="02000000000000000000" pitchFamily="2" charset="-78"/>
                <a:cs typeface="Sakkal Majalla" panose="020000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lgn="r">
              <a:defRPr sz="2800">
                <a:latin typeface="Sakkal Majalla" panose="02000000000000000000" pitchFamily="2" charset="-78"/>
                <a:cs typeface="Sakkal Majalla" panose="02000000000000000000" pitchFamily="2" charset="-78"/>
              </a:defRPr>
            </a:lvl1pPr>
            <a:lvl2pPr algn="r">
              <a:defRPr sz="2800">
                <a:latin typeface="Sakkal Majalla" panose="02000000000000000000" pitchFamily="2" charset="-78"/>
                <a:cs typeface="Sakkal Majalla" panose="02000000000000000000" pitchFamily="2" charset="-78"/>
              </a:defRPr>
            </a:lvl2pPr>
            <a:lvl3pPr algn="r">
              <a:defRPr sz="2800">
                <a:latin typeface="Sakkal Majalla" panose="02000000000000000000" pitchFamily="2" charset="-78"/>
                <a:cs typeface="Sakkal Majalla" panose="02000000000000000000" pitchFamily="2" charset="-78"/>
              </a:defRPr>
            </a:lvl3pPr>
            <a:lvl4pPr algn="r">
              <a:defRPr sz="2800">
                <a:latin typeface="Sakkal Majalla" panose="02000000000000000000" pitchFamily="2" charset="-78"/>
                <a:cs typeface="Sakkal Majalla" panose="02000000000000000000" pitchFamily="2" charset="-78"/>
              </a:defRPr>
            </a:lvl4pPr>
            <a:lvl5pPr algn="r">
              <a:defRPr sz="2800">
                <a:latin typeface="Sakkal Majalla" panose="02000000000000000000" pitchFamily="2" charset="-78"/>
                <a:cs typeface="Sakkal Majalla" panose="020000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lgn="r">
              <a:defRPr sz="2800">
                <a:latin typeface="Sakkal Majalla" panose="02000000000000000000" pitchFamily="2" charset="-78"/>
                <a:cs typeface="Sakkal Majalla" panose="02000000000000000000" pitchFamily="2" charset="-78"/>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2800">
                <a:latin typeface="Sakkal Majalla" panose="02000000000000000000" pitchFamily="2" charset="-78"/>
                <a:cs typeface="Sakkal Majalla" panose="02000000000000000000" pitchFamily="2" charset="-78"/>
              </a:defRPr>
            </a:lvl1pPr>
          </a:lstStyle>
          <a:p>
            <a:r>
              <a:rPr lang="en-US" dirty="0"/>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0FC2BA2-1784-47BC-9AA3-D9B07BA9F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41" y="1957115"/>
            <a:ext cx="2987647" cy="398184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Google Shape;184;p11">
            <a:extLst>
              <a:ext uri="{FF2B5EF4-FFF2-40B4-BE49-F238E27FC236}">
                <a16:creationId xmlns:a16="http://schemas.microsoft.com/office/drawing/2014/main" xmlns="" id="{E348C8AE-F171-4B6E-B458-CBF436CB043F}"/>
              </a:ext>
            </a:extLst>
          </p:cNvPr>
          <p:cNvSpPr txBox="1">
            <a:spLocks noGrp="1"/>
          </p:cNvSpPr>
          <p:nvPr>
            <p:ph type="ctrTitle"/>
          </p:nvPr>
        </p:nvSpPr>
        <p:spPr>
          <a:xfrm>
            <a:off x="2858683" y="2851636"/>
            <a:ext cx="9333317" cy="1913707"/>
          </a:xfrm>
          <a:prstGeom prst="rect">
            <a:avLst/>
          </a:prstGeom>
        </p:spPr>
        <p:txBody>
          <a:bodyPr spcFirstLastPara="1" wrap="square" lIns="91425" tIns="91425" rIns="91425" bIns="91425" anchor="ctr" anchorCtr="0">
            <a:noAutofit/>
          </a:bodyPr>
          <a:lstStyle/>
          <a:p>
            <a:pPr lvl="0" algn="ctr"/>
            <a:r>
              <a:rPr lang="ar-SA" sz="5400" b="1" dirty="0">
                <a:solidFill>
                  <a:schemeClr val="accent6">
                    <a:lumMod val="50000"/>
                  </a:schemeClr>
                </a:solidFill>
                <a:latin typeface="Arial Black" panose="020B0A04020102020204" pitchFamily="34" charset="0"/>
                <a:cs typeface="PT Bold Heading" panose="02010400000000000000" pitchFamily="2" charset="-78"/>
              </a:rPr>
              <a:t>المشروعات الصغيرة وريادة الأعمال</a:t>
            </a: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r>
              <a:rPr lang="ar-SA" sz="6600" b="1" dirty="0">
                <a:solidFill>
                  <a:srgbClr val="FF9800"/>
                </a:solidFill>
                <a:latin typeface="Arial Black" panose="020B0A04020102020204" pitchFamily="34" charset="0"/>
                <a:cs typeface="Al-Mateen" panose="02060803050605020204" pitchFamily="18" charset="-78"/>
              </a:rPr>
              <a:t>ادر 215 / 805 / 808</a:t>
            </a: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endParaRPr sz="7200" b="1" dirty="0">
              <a:solidFill>
                <a:srgbClr val="FF9800"/>
              </a:solidFill>
              <a:latin typeface="Al-Mateen" panose="02060803050605020204" pitchFamily="18" charset="-78"/>
              <a:cs typeface="Al-Mateen" panose="02060803050605020204" pitchFamily="18" charset="-78"/>
            </a:endParaRPr>
          </a:p>
        </p:txBody>
      </p:sp>
      <p:sp>
        <p:nvSpPr>
          <p:cNvPr id="12" name="Rectangle 11">
            <a:extLst>
              <a:ext uri="{FF2B5EF4-FFF2-40B4-BE49-F238E27FC236}">
                <a16:creationId xmlns:a16="http://schemas.microsoft.com/office/drawing/2014/main" xmlns="" id="{E6CF32F2-4A4A-40C9-9613-0F71E05F8DB5}"/>
              </a:ext>
            </a:extLst>
          </p:cNvPr>
          <p:cNvSpPr/>
          <p:nvPr/>
        </p:nvSpPr>
        <p:spPr>
          <a:xfrm>
            <a:off x="4104975" y="5280055"/>
            <a:ext cx="6649577" cy="1384995"/>
          </a:xfrm>
          <a:prstGeom prst="rect">
            <a:avLst/>
          </a:prstGeom>
          <a:solidFill>
            <a:srgbClr val="C00000"/>
          </a:solidFill>
        </p:spPr>
        <p:txBody>
          <a:bodyPr wrap="none" lIns="91440" tIns="45720" rIns="91440" bIns="45720">
            <a:spAutoFit/>
          </a:bodyPr>
          <a:lstStyle/>
          <a:p>
            <a:pPr algn="ctr"/>
            <a:r>
              <a:rPr lang="ar-SA" sz="2800" b="1" dirty="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مسار التوحيد الفصل الدراسي الثاني – الثالث الثانوي (تجاري)</a:t>
            </a:r>
          </a:p>
          <a:p>
            <a:pPr algn="ctr"/>
            <a:r>
              <a:rPr lang="ar-SA" sz="2800" b="1" cap="none" spc="0" dirty="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مسار الفني والمهني (التلمذة) -  الفصل الدراسي الثاني</a:t>
            </a:r>
          </a:p>
          <a:p>
            <a:pPr algn="ctr"/>
            <a:r>
              <a:rPr lang="ar-SA" sz="2800" b="1" dirty="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مسار الفني والمهني (الصناعي) - الفصل الدراسي الأول والثاني</a:t>
            </a:r>
            <a:endParaRPr lang="en-US" sz="2800" b="1" cap="none" spc="0" dirty="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9"/>
          <p:cNvSpPr txBox="1">
            <a:spLocks/>
          </p:cNvSpPr>
          <p:nvPr/>
        </p:nvSpPr>
        <p:spPr bwMode="auto">
          <a:xfrm>
            <a:off x="553904" y="366720"/>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dirty="0">
                <a:ln w="11430"/>
                <a:solidFill>
                  <a:srgbClr val="FFFFFF"/>
                </a:solidFill>
                <a:effectLst>
                  <a:outerShdw blurRad="80000" dist="40000" dir="5040000" algn="tl">
                    <a:srgbClr val="000000">
                      <a:alpha val="30000"/>
                    </a:srgbClr>
                  </a:outerShdw>
                </a:effectLst>
                <a:latin typeface="Arial Black" pitchFamily="34" charset="0"/>
                <a:cs typeface="PT Bold Heading" panose="02010400000000000000" pitchFamily="2" charset="-78"/>
              </a:rPr>
              <a:t> أنواع مصادر التمويل</a:t>
            </a:r>
            <a:endParaRPr lang="ar-BH" sz="2800" dirty="0">
              <a:ln w="11430"/>
              <a:solidFill>
                <a:srgbClr val="FFFFFF"/>
              </a:solidFill>
              <a:effectLst>
                <a:outerShdw blurRad="80000" dist="40000" dir="5040000" algn="tl">
                  <a:srgbClr val="000000">
                    <a:alpha val="30000"/>
                  </a:srgbClr>
                </a:outerShdw>
              </a:effectLst>
              <a:latin typeface="Arial Black" pitchFamily="34" charset="0"/>
              <a:cs typeface="PT Bold Heading" panose="02010400000000000000" pitchFamily="2" charset="-78"/>
            </a:endParaRPr>
          </a:p>
        </p:txBody>
      </p:sp>
      <p:sp>
        <p:nvSpPr>
          <p:cNvPr id="4" name="Title 9"/>
          <p:cNvSpPr txBox="1">
            <a:spLocks/>
          </p:cNvSpPr>
          <p:nvPr/>
        </p:nvSpPr>
        <p:spPr bwMode="auto">
          <a:xfrm>
            <a:off x="3152078" y="2243991"/>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أولاً: التمويل الشخصي أو العائلي</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Rectangle 7"/>
          <p:cNvSpPr/>
          <p:nvPr/>
        </p:nvSpPr>
        <p:spPr>
          <a:xfrm>
            <a:off x="411968" y="3267087"/>
            <a:ext cx="11452302" cy="2749514"/>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marL="571500" lvl="0" indent="-571500" algn="r" rtl="1">
              <a:buFont typeface="Arial" panose="020B0604020202020204" pitchFamily="34" charset="0"/>
              <a:buChar char="•"/>
            </a:pPr>
            <a:r>
              <a:rPr lang="ar-BH" sz="2800" b="1" dirty="0"/>
              <a:t>يعتمد على المدخرات الشخصية للفرد</a:t>
            </a:r>
            <a:endParaRPr lang="en-GB" sz="2800" b="1" dirty="0"/>
          </a:p>
          <a:p>
            <a:pPr marL="571500" lvl="0" indent="-571500" algn="r" rtl="1">
              <a:buFont typeface="Arial" panose="020B0604020202020204" pitchFamily="34" charset="0"/>
              <a:buChar char="•"/>
            </a:pPr>
            <a:r>
              <a:rPr lang="ar-BH" sz="2800" b="1" dirty="0"/>
              <a:t>يشترك مع أحد الأشخاص في التمويل</a:t>
            </a:r>
            <a:endParaRPr lang="en-GB" sz="2800" b="1" dirty="0"/>
          </a:p>
          <a:p>
            <a:pPr marL="571500" lvl="0" indent="-571500" algn="r" rtl="1">
              <a:buFont typeface="Arial" panose="020B0604020202020204" pitchFamily="34" charset="0"/>
              <a:buChar char="•"/>
            </a:pPr>
            <a:r>
              <a:rPr lang="ar-BH" sz="2800" b="1" dirty="0"/>
              <a:t>تمويل من الأهل و الأقارب و الأصدقاء</a:t>
            </a:r>
            <a:endParaRPr lang="en-GB" sz="2800" b="1" dirty="0"/>
          </a:p>
          <a:p>
            <a:pPr marL="571500" lvl="0" indent="-571500" algn="r" rtl="1">
              <a:buFont typeface="Arial" panose="020B0604020202020204" pitchFamily="34" charset="0"/>
              <a:buChar char="•"/>
            </a:pPr>
            <a:r>
              <a:rPr lang="ar-BH" sz="2800" b="1" dirty="0"/>
              <a:t>يكون في صورة قرض ودي أو سلفة على أن يرده بعد فترة وجيزة من دون فائدة أو نسبة من الأرباح.</a:t>
            </a:r>
            <a:endParaRPr lang="en-GB" sz="2800" b="1" dirty="0"/>
          </a:p>
          <a:p>
            <a:pPr marL="571500" lvl="0" indent="-571500" algn="r" rtl="1">
              <a:buFont typeface="Arial" panose="020B0604020202020204" pitchFamily="34" charset="0"/>
              <a:buChar char="•"/>
            </a:pPr>
            <a:r>
              <a:rPr lang="ar-BH" sz="2800" b="1" dirty="0"/>
              <a:t>يفضل أن يتم إبرام عقد بين الطرفين بحضور الشهود.</a:t>
            </a:r>
            <a:endParaRPr lang="en-GB" sz="2800" b="1" dirty="0"/>
          </a:p>
          <a:p>
            <a:pPr marL="571500" indent="-571500" algn="justLow" rtl="1">
              <a:buFont typeface="Arial" panose="020B0604020202020204" pitchFamily="34" charset="0"/>
              <a:buChar char="•"/>
              <a:defRPr/>
            </a:pPr>
            <a:endParaRPr lang="ar-BH" sz="2000" b="1" dirty="0">
              <a:solidFill>
                <a:schemeClr val="tx1"/>
              </a:solidFill>
              <a:latin typeface="Arial" pitchFamily="34" charset="0"/>
            </a:endParaRPr>
          </a:p>
        </p:txBody>
      </p:sp>
      <p:sp>
        <p:nvSpPr>
          <p:cNvPr id="6" name="Title 9"/>
          <p:cNvSpPr txBox="1">
            <a:spLocks/>
          </p:cNvSpPr>
          <p:nvPr/>
        </p:nvSpPr>
        <p:spPr bwMode="auto">
          <a:xfrm>
            <a:off x="3106846" y="1229706"/>
            <a:ext cx="8757424" cy="61555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r">
              <a:defRPr/>
            </a:pPr>
            <a:r>
              <a:rPr lang="ar-BH" sz="4000" b="1" dirty="0">
                <a:ln w="11430"/>
                <a:solidFill>
                  <a:schemeClr val="tx1"/>
                </a:solidFill>
                <a:effectLst>
                  <a:outerShdw blurRad="80000" dist="40000" dir="5040000" algn="tl">
                    <a:srgbClr val="000000">
                      <a:alpha val="30000"/>
                    </a:srgbClr>
                  </a:outerShdw>
                </a:effectLst>
                <a:latin typeface="Arial Black" pitchFamily="34" charset="0"/>
              </a:rPr>
              <a:t>ما هو التمويل الشخصي أو العائلي؟</a:t>
            </a:r>
            <a:endParaRPr lang="ar-BH" sz="28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7"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2881861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0" nodeType="clickEffect">
                                  <p:stCondLst>
                                    <p:cond delay="0"/>
                                  </p:stCondLst>
                                  <p:childTnLst>
                                    <p:anim calcmode="lin" valueType="num">
                                      <p:cBhvr>
                                        <p:cTn id="13" dur="1000"/>
                                        <p:tgtEl>
                                          <p:spTgt spid="6"/>
                                        </p:tgtEl>
                                        <p:attrNameLst>
                                          <p:attrName>ppt_w</p:attrName>
                                        </p:attrNameLst>
                                      </p:cBhvr>
                                      <p:tavLst>
                                        <p:tav tm="0">
                                          <p:val>
                                            <p:strVal val="ppt_w"/>
                                          </p:val>
                                        </p:tav>
                                        <p:tav tm="100000">
                                          <p:val>
                                            <p:fltVal val="0"/>
                                          </p:val>
                                        </p:tav>
                                      </p:tavLst>
                                    </p:anim>
                                    <p:anim calcmode="lin" valueType="num">
                                      <p:cBhvr>
                                        <p:cTn id="14" dur="1000"/>
                                        <p:tgtEl>
                                          <p:spTgt spid="6"/>
                                        </p:tgtEl>
                                        <p:attrNameLst>
                                          <p:attrName>ppt_h</p:attrName>
                                        </p:attrNameLst>
                                      </p:cBhvr>
                                      <p:tavLst>
                                        <p:tav tm="0">
                                          <p:val>
                                            <p:strVal val="ppt_h"/>
                                          </p:val>
                                        </p:tav>
                                        <p:tav tm="100000">
                                          <p:val>
                                            <p:fltVal val="0"/>
                                          </p:val>
                                        </p:tav>
                                      </p:tavLst>
                                    </p:anim>
                                    <p:anim calcmode="lin" valueType="num">
                                      <p:cBhvr>
                                        <p:cTn id="15" dur="1000"/>
                                        <p:tgtEl>
                                          <p:spTgt spid="6"/>
                                        </p:tgtEl>
                                        <p:attrNameLst>
                                          <p:attrName>style.rotation</p:attrName>
                                        </p:attrNameLst>
                                      </p:cBhvr>
                                      <p:tavLst>
                                        <p:tav tm="0">
                                          <p:val>
                                            <p:fltVal val="0"/>
                                          </p:val>
                                        </p:tav>
                                        <p:tav tm="100000">
                                          <p:val>
                                            <p:fltVal val="90"/>
                                          </p:val>
                                        </p:tav>
                                      </p:tavLst>
                                    </p:anim>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que 5"/>
          <p:cNvSpPr/>
          <p:nvPr/>
        </p:nvSpPr>
        <p:spPr bwMode="auto">
          <a:xfrm>
            <a:off x="352099" y="1810861"/>
            <a:ext cx="11602387" cy="2688618"/>
          </a:xfrm>
          <a:prstGeom prst="plaque">
            <a:avLst>
              <a:gd name="adj" fmla="val 11628"/>
            </a:avLst>
          </a:prstGeom>
          <a:solidFill>
            <a:srgbClr val="E4FDD3"/>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r>
              <a:rPr lang="ar-BH" sz="2800" b="1" u="sng" dirty="0">
                <a:solidFill>
                  <a:srgbClr val="C00000"/>
                </a:solidFill>
                <a:latin typeface="Arial" pitchFamily="34" charset="0"/>
              </a:rPr>
              <a:t>ضع علامة  √ أو × أمام العبارات التالية مع ذكر السبب:</a:t>
            </a:r>
          </a:p>
          <a:p>
            <a:pPr algn="r" defTabSz="914012" rtl="1">
              <a:spcBef>
                <a:spcPts val="600"/>
              </a:spcBef>
              <a:spcAft>
                <a:spcPts val="600"/>
              </a:spcAft>
              <a:defRPr/>
            </a:pPr>
            <a:endParaRPr lang="ar-BH" sz="2800" b="1" u="sng" dirty="0">
              <a:solidFill>
                <a:srgbClr val="C00000"/>
              </a:solidFill>
              <a:latin typeface="Arial" pitchFamily="34" charset="0"/>
            </a:endParaRPr>
          </a:p>
          <a:p>
            <a:pPr algn="r" defTabSz="914012" rtl="1">
              <a:spcBef>
                <a:spcPts val="600"/>
              </a:spcBef>
              <a:spcAft>
                <a:spcPts val="600"/>
              </a:spcAft>
              <a:defRPr/>
            </a:pPr>
            <a:r>
              <a:rPr lang="ar-BH" sz="2800" b="1" dirty="0">
                <a:solidFill>
                  <a:schemeClr val="tx1"/>
                </a:solidFill>
                <a:latin typeface="Arial" pitchFamily="34" charset="0"/>
              </a:rPr>
              <a:t>1- نسبة الفائدة في التمويل الشخصي و العائلي كبيرة. (  )</a:t>
            </a:r>
          </a:p>
          <a:p>
            <a:pPr algn="r" defTabSz="914012" rtl="1">
              <a:spcBef>
                <a:spcPts val="600"/>
              </a:spcBef>
              <a:spcAft>
                <a:spcPts val="600"/>
              </a:spcAft>
              <a:defRPr/>
            </a:pPr>
            <a:r>
              <a:rPr lang="ar-BH" sz="2800" b="1" dirty="0">
                <a:solidFill>
                  <a:schemeClr val="tx1"/>
                </a:solidFill>
                <a:latin typeface="Arial" pitchFamily="34" charset="0"/>
              </a:rPr>
              <a:t>2- يُفضل أن يتم إبرام عقد بين الطرفين في حال اللجوء الى التمويل الشخصي أو العائلي. (   )</a:t>
            </a:r>
          </a:p>
        </p:txBody>
      </p:sp>
      <p:sp>
        <p:nvSpPr>
          <p:cNvPr id="4" name="Title 9"/>
          <p:cNvSpPr txBox="1">
            <a:spLocks/>
          </p:cNvSpPr>
          <p:nvPr/>
        </p:nvSpPr>
        <p:spPr bwMode="auto">
          <a:xfrm>
            <a:off x="3952860" y="722174"/>
            <a:ext cx="4400866" cy="70656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600" b="1" kern="0" dirty="0">
                <a:solidFill>
                  <a:schemeClr val="bg1"/>
                </a:solidFill>
                <a:latin typeface="Arial" pitchFamily="34" charset="0"/>
              </a:rPr>
              <a:t>اختبر معلوماتك</a:t>
            </a:r>
          </a:p>
        </p:txBody>
      </p:sp>
      <p:sp>
        <p:nvSpPr>
          <p:cNvPr id="5" name="TextBox 6">
            <a:hlinkClick r:id="rId3" action="ppaction://hlinksldjump"/>
          </p:cNvPr>
          <p:cNvSpPr txBox="1"/>
          <p:nvPr/>
        </p:nvSpPr>
        <p:spPr>
          <a:xfrm>
            <a:off x="9529011" y="5641201"/>
            <a:ext cx="2048498"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a:r>
              <a:rPr lang="ar-BH" sz="2800" b="1" u="sng" dirty="0">
                <a:solidFill>
                  <a:srgbClr val="FF0000"/>
                </a:solidFill>
                <a:effectLst>
                  <a:outerShdw blurRad="38100" dist="38100" dir="2700000" algn="tl">
                    <a:srgbClr val="000000">
                      <a:alpha val="43137"/>
                    </a:srgbClr>
                  </a:outerShdw>
                </a:effectLst>
              </a:rPr>
              <a:t>تأكد من الحل</a:t>
            </a:r>
            <a:endParaRPr lang="en-GB" sz="2800" b="1" u="sng" dirty="0">
              <a:solidFill>
                <a:srgbClr val="FF0000"/>
              </a:solidFill>
              <a:effectLst>
                <a:outerShdw blurRad="38100" dist="38100" dir="2700000" algn="tl">
                  <a:srgbClr val="000000">
                    <a:alpha val="43137"/>
                  </a:srgbClr>
                </a:outerShdw>
              </a:effectLst>
            </a:endParaRPr>
          </a:p>
        </p:txBody>
      </p:sp>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4002078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9"/>
          <p:cNvSpPr txBox="1">
            <a:spLocks/>
          </p:cNvSpPr>
          <p:nvPr/>
        </p:nvSpPr>
        <p:spPr bwMode="auto">
          <a:xfrm>
            <a:off x="356839" y="346332"/>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4" name="Title 9"/>
          <p:cNvSpPr txBox="1">
            <a:spLocks/>
          </p:cNvSpPr>
          <p:nvPr/>
        </p:nvSpPr>
        <p:spPr bwMode="auto">
          <a:xfrm>
            <a:off x="3106846" y="1359616"/>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Rectangle 7"/>
          <p:cNvSpPr/>
          <p:nvPr/>
        </p:nvSpPr>
        <p:spPr>
          <a:xfrm>
            <a:off x="411968" y="4278085"/>
            <a:ext cx="11452302" cy="1921233"/>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lvl="0" algn="r" rtl="1"/>
            <a:r>
              <a:rPr lang="ar-BH" sz="2800" b="1" dirty="0">
                <a:solidFill>
                  <a:srgbClr val="0070C0"/>
                </a:solidFill>
              </a:rPr>
              <a:t>1- بنك البحرين للتنمية.</a:t>
            </a:r>
            <a:endParaRPr lang="en-GB" sz="2800" b="1" dirty="0">
              <a:solidFill>
                <a:srgbClr val="0070C0"/>
              </a:solidFill>
            </a:endParaRPr>
          </a:p>
          <a:p>
            <a:pPr lvl="0" algn="r" rtl="1"/>
            <a:r>
              <a:rPr lang="ar-BH" sz="2800" b="1" dirty="0">
                <a:solidFill>
                  <a:srgbClr val="0070C0"/>
                </a:solidFill>
              </a:rPr>
              <a:t>2- بنك الإبداع.</a:t>
            </a:r>
            <a:endParaRPr lang="en-GB" sz="2800" b="1" dirty="0">
              <a:solidFill>
                <a:srgbClr val="0070C0"/>
              </a:solidFill>
            </a:endParaRPr>
          </a:p>
          <a:p>
            <a:pPr lvl="0" algn="r" rtl="1"/>
            <a:r>
              <a:rPr lang="ar-BH" sz="2800" b="1" dirty="0">
                <a:solidFill>
                  <a:srgbClr val="0070C0"/>
                </a:solidFill>
              </a:rPr>
              <a:t>3- البنوك التجارية.</a:t>
            </a:r>
            <a:endParaRPr lang="en-GB" sz="2800" b="1" dirty="0">
              <a:solidFill>
                <a:srgbClr val="0070C0"/>
              </a:solidFill>
            </a:endParaRPr>
          </a:p>
          <a:p>
            <a:pPr lvl="0" algn="r" rtl="1"/>
            <a:r>
              <a:rPr lang="ar-BH" sz="2800" b="1" dirty="0">
                <a:solidFill>
                  <a:srgbClr val="0070C0"/>
                </a:solidFill>
              </a:rPr>
              <a:t>4- البنوك و المصارف الإسلامية.</a:t>
            </a:r>
            <a:endParaRPr lang="en-GB" sz="2800" b="1" dirty="0">
              <a:solidFill>
                <a:srgbClr val="0070C0"/>
              </a:solidFill>
            </a:endParaRPr>
          </a:p>
        </p:txBody>
      </p:sp>
      <p:sp>
        <p:nvSpPr>
          <p:cNvPr id="6" name="Explosion 2 8"/>
          <p:cNvSpPr/>
          <p:nvPr/>
        </p:nvSpPr>
        <p:spPr>
          <a:xfrm>
            <a:off x="713678" y="1976848"/>
            <a:ext cx="8812924" cy="2893292"/>
          </a:xfrm>
          <a:prstGeom prst="irregularSeal2">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BH" sz="2800" b="1" dirty="0">
                <a:ln w="11430"/>
                <a:solidFill>
                  <a:schemeClr val="tx1">
                    <a:lumMod val="85000"/>
                    <a:lumOff val="15000"/>
                  </a:schemeClr>
                </a:solidFill>
                <a:effectLst>
                  <a:outerShdw blurRad="80000" dist="40000" dir="5040000" algn="tl">
                    <a:srgbClr val="000000">
                      <a:alpha val="30000"/>
                    </a:srgbClr>
                  </a:outerShdw>
                </a:effectLst>
                <a:latin typeface="Arial Black" pitchFamily="34" charset="0"/>
              </a:rPr>
              <a:t>ما هي البنوك و المؤسسات المالية التي يمكننا الاقتراض منها لتمويل مشاريعنا الصغيرة؟</a:t>
            </a:r>
          </a:p>
          <a:p>
            <a:pPr algn="ctr"/>
            <a:endParaRPr lang="ar-BH" dirty="0"/>
          </a:p>
        </p:txBody>
      </p:sp>
      <p:sp>
        <p:nvSpPr>
          <p:cNvPr id="7"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7248659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9"/>
          <p:cNvSpPr txBox="1">
            <a:spLocks/>
          </p:cNvSpPr>
          <p:nvPr/>
        </p:nvSpPr>
        <p:spPr bwMode="auto">
          <a:xfrm>
            <a:off x="407019" y="200498"/>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4" name="Rectangle 4"/>
          <p:cNvSpPr/>
          <p:nvPr/>
        </p:nvSpPr>
        <p:spPr>
          <a:xfrm>
            <a:off x="457199" y="1776449"/>
            <a:ext cx="11452302" cy="1875187"/>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1- بنك البحرين للتنمية:</a:t>
            </a:r>
          </a:p>
          <a:p>
            <a:pPr algn="justLow" rtl="1">
              <a:defRPr/>
            </a:pPr>
            <a:endParaRPr lang="ar-BH" sz="2800" b="1" u="sng" dirty="0">
              <a:solidFill>
                <a:srgbClr val="0000FF"/>
              </a:solidFill>
              <a:latin typeface="Arial" pitchFamily="34" charset="0"/>
            </a:endParaRPr>
          </a:p>
          <a:p>
            <a:pPr marL="1314450" lvl="1" indent="-857250" algn="justLow" rtl="1">
              <a:buFont typeface="Arial" panose="020B0604020202020204" pitchFamily="34" charset="0"/>
              <a:buChar char="•"/>
              <a:defRPr/>
            </a:pPr>
            <a:r>
              <a:rPr lang="ar-BH" sz="2800" b="1" dirty="0">
                <a:solidFill>
                  <a:schemeClr val="tx1"/>
                </a:solidFill>
                <a:latin typeface="Arial" pitchFamily="34" charset="0"/>
              </a:rPr>
              <a:t>تأسس في ديسمبر من عام 1991م.</a:t>
            </a:r>
          </a:p>
          <a:p>
            <a:pPr marL="1314450" lvl="1" indent="-857250" algn="justLow" rtl="1">
              <a:buFont typeface="Arial" panose="020B0604020202020204" pitchFamily="34" charset="0"/>
              <a:buChar char="•"/>
              <a:defRPr/>
            </a:pPr>
            <a:r>
              <a:rPr lang="ar-BH" sz="2800" b="1" dirty="0">
                <a:solidFill>
                  <a:schemeClr val="tx1"/>
                </a:solidFill>
                <a:latin typeface="Arial" pitchFamily="34" charset="0"/>
              </a:rPr>
              <a:t>رأس المال 25 مليون دينار.</a:t>
            </a:r>
          </a:p>
        </p:txBody>
      </p:sp>
      <p:sp>
        <p:nvSpPr>
          <p:cNvPr id="5" name="Title 9"/>
          <p:cNvSpPr txBox="1">
            <a:spLocks/>
          </p:cNvSpPr>
          <p:nvPr/>
        </p:nvSpPr>
        <p:spPr bwMode="auto">
          <a:xfrm>
            <a:off x="3189371" y="989576"/>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756707255"/>
              </p:ext>
            </p:extLst>
          </p:nvPr>
        </p:nvGraphicFramePr>
        <p:xfrm>
          <a:off x="0" y="2596308"/>
          <a:ext cx="6114948" cy="3392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ft Arrow 12"/>
          <p:cNvSpPr/>
          <p:nvPr/>
        </p:nvSpPr>
        <p:spPr>
          <a:xfrm>
            <a:off x="4842303" y="3021031"/>
            <a:ext cx="2163433" cy="8202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المساهمين</a:t>
            </a:r>
            <a:endParaRPr lang="en-GB" dirty="0">
              <a:solidFill>
                <a:schemeClr val="tx1"/>
              </a:solidFill>
            </a:endParaRPr>
          </a:p>
        </p:txBody>
      </p:sp>
      <p:sp>
        <p:nvSpPr>
          <p:cNvPr id="8"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6499162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Graphic spid="6" grpId="0">
        <p:bldAsOne/>
      </p:bldGraphic>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9"/>
          <p:cNvSpPr txBox="1">
            <a:spLocks/>
          </p:cNvSpPr>
          <p:nvPr/>
        </p:nvSpPr>
        <p:spPr bwMode="auto">
          <a:xfrm>
            <a:off x="356839" y="231569"/>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4" name="Rectangle 4"/>
          <p:cNvSpPr/>
          <p:nvPr/>
        </p:nvSpPr>
        <p:spPr>
          <a:xfrm>
            <a:off x="211873" y="1979488"/>
            <a:ext cx="11697629" cy="3849812"/>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1- بنك البحرين للتنمية:</a:t>
            </a:r>
            <a:endParaRPr lang="ar-BH" sz="2800" b="1" dirty="0">
              <a:solidFill>
                <a:srgbClr val="C00000"/>
              </a:solidFill>
              <a:latin typeface="Arial" pitchFamily="34" charset="0"/>
            </a:endParaRPr>
          </a:p>
          <a:p>
            <a:pPr algn="justLow" rtl="1">
              <a:defRPr/>
            </a:pPr>
            <a:r>
              <a:rPr lang="ar-BH" sz="2800" b="1" dirty="0">
                <a:solidFill>
                  <a:srgbClr val="C00000"/>
                </a:solidFill>
                <a:latin typeface="Arial" pitchFamily="34" charset="0"/>
              </a:rPr>
              <a:t>أهدافه:</a:t>
            </a:r>
          </a:p>
          <a:p>
            <a:pPr marL="342900" indent="-342900" algn="r" rtl="1">
              <a:spcBef>
                <a:spcPct val="20000"/>
              </a:spcBef>
              <a:buFont typeface="Arial" charset="0"/>
              <a:buChar char="•"/>
              <a:defRPr/>
            </a:pPr>
            <a:r>
              <a:rPr lang="ar-BH" sz="2800" b="1" dirty="0"/>
              <a:t>تنمية اقتصاد المملكة.</a:t>
            </a:r>
          </a:p>
          <a:p>
            <a:pPr marL="342900" indent="-342900" algn="r" rtl="1">
              <a:spcBef>
                <a:spcPct val="20000"/>
              </a:spcBef>
              <a:buFont typeface="Arial" charset="0"/>
              <a:buChar char="•"/>
              <a:defRPr/>
            </a:pPr>
            <a:r>
              <a:rPr lang="ar-BH" sz="2800" b="1" dirty="0"/>
              <a:t>تنمية الكوادر البشرية المؤهلة.</a:t>
            </a:r>
          </a:p>
          <a:p>
            <a:pPr marL="342900" indent="-342900" algn="r" rtl="1">
              <a:spcBef>
                <a:spcPct val="20000"/>
              </a:spcBef>
              <a:buFont typeface="Arial" charset="0"/>
              <a:buChar char="•"/>
              <a:defRPr/>
            </a:pPr>
            <a:r>
              <a:rPr lang="ar-BH" sz="2800" b="1" dirty="0"/>
              <a:t>تقديم الدعم المالي والارشادي للمشروعات الصغيرة.</a:t>
            </a:r>
          </a:p>
          <a:p>
            <a:pPr marL="342900" indent="-342900" algn="r" rtl="1">
              <a:spcBef>
                <a:spcPct val="20000"/>
              </a:spcBef>
              <a:buFont typeface="Arial" charset="0"/>
              <a:buChar char="•"/>
              <a:defRPr/>
            </a:pPr>
            <a:r>
              <a:rPr lang="ar-BH" sz="2800" b="1" dirty="0"/>
              <a:t>تنويع قاعدة التجارة والصناعة.</a:t>
            </a:r>
          </a:p>
          <a:p>
            <a:pPr algn="justLow" rtl="1">
              <a:defRPr/>
            </a:pPr>
            <a:endParaRPr lang="ar-BH" sz="2800" b="1" u="sng" dirty="0">
              <a:solidFill>
                <a:srgbClr val="0000FF"/>
              </a:solidFill>
              <a:latin typeface="Arial" pitchFamily="34" charset="0"/>
            </a:endParaRPr>
          </a:p>
        </p:txBody>
      </p:sp>
      <p:sp>
        <p:nvSpPr>
          <p:cNvPr id="5" name="Title 9"/>
          <p:cNvSpPr txBox="1">
            <a:spLocks/>
          </p:cNvSpPr>
          <p:nvPr/>
        </p:nvSpPr>
        <p:spPr bwMode="auto">
          <a:xfrm>
            <a:off x="3152078" y="1141529"/>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0070466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9"/>
          <p:cNvSpPr txBox="1">
            <a:spLocks/>
          </p:cNvSpPr>
          <p:nvPr/>
        </p:nvSpPr>
        <p:spPr bwMode="auto">
          <a:xfrm>
            <a:off x="284355" y="293088"/>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4" name="Rectangle 4"/>
          <p:cNvSpPr/>
          <p:nvPr/>
        </p:nvSpPr>
        <p:spPr>
          <a:xfrm>
            <a:off x="284355" y="1917889"/>
            <a:ext cx="11697629" cy="4482910"/>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1- بنك البحرين للتنمية</a:t>
            </a:r>
            <a:endParaRPr lang="ar-BH" sz="2800" b="1" dirty="0">
              <a:solidFill>
                <a:srgbClr val="C00000"/>
              </a:solidFill>
              <a:latin typeface="Arial" pitchFamily="34" charset="0"/>
            </a:endParaRPr>
          </a:p>
          <a:p>
            <a:pPr algn="justLow" rtl="1">
              <a:defRPr/>
            </a:pPr>
            <a:r>
              <a:rPr lang="ar-BH" sz="2800" b="1" dirty="0">
                <a:solidFill>
                  <a:srgbClr val="C00000"/>
                </a:solidFill>
                <a:latin typeface="Arial" pitchFamily="34" charset="0"/>
              </a:rPr>
              <a:t>منتجاته التمويلية:</a:t>
            </a:r>
          </a:p>
          <a:p>
            <a:pPr marL="342900" indent="-342900" algn="r" rtl="1">
              <a:spcBef>
                <a:spcPct val="20000"/>
              </a:spcBef>
              <a:buFont typeface="Wingdings 2" pitchFamily="18" charset="2"/>
              <a:buNone/>
              <a:defRPr/>
            </a:pPr>
            <a:r>
              <a:rPr lang="ar-BH" sz="2800" b="1" dirty="0"/>
              <a:t>1- قروض طويلة وقصير الأجل.</a:t>
            </a:r>
          </a:p>
          <a:p>
            <a:pPr marL="342900" indent="-342900" algn="r" rtl="1">
              <a:spcBef>
                <a:spcPct val="20000"/>
              </a:spcBef>
              <a:buFont typeface="Wingdings 2" pitchFamily="18" charset="2"/>
              <a:buNone/>
              <a:defRPr/>
            </a:pPr>
            <a:r>
              <a:rPr lang="ar-BH" sz="2800" b="1" dirty="0"/>
              <a:t>2- تمويل اسلامي.</a:t>
            </a:r>
          </a:p>
          <a:p>
            <a:pPr marL="342900" indent="-342900" algn="r" rtl="1">
              <a:spcBef>
                <a:spcPct val="20000"/>
              </a:spcBef>
              <a:buFont typeface="Wingdings 2" pitchFamily="18" charset="2"/>
              <a:buNone/>
              <a:defRPr/>
            </a:pPr>
            <a:r>
              <a:rPr lang="ar-BH" sz="2800" b="1" dirty="0"/>
              <a:t>3- تمويل صغار التجار.</a:t>
            </a:r>
          </a:p>
          <a:p>
            <a:pPr marL="342900" indent="-342900" algn="r" rtl="1">
              <a:spcBef>
                <a:spcPct val="20000"/>
              </a:spcBef>
              <a:buFont typeface="Wingdings 2" pitchFamily="18" charset="2"/>
              <a:buNone/>
              <a:defRPr/>
            </a:pPr>
            <a:r>
              <a:rPr lang="ar-BH" sz="2800" b="1" dirty="0"/>
              <a:t>4- قروض تعليمية.</a:t>
            </a:r>
          </a:p>
          <a:p>
            <a:pPr marL="342900" indent="-342900" algn="r" rtl="1">
              <a:spcBef>
                <a:spcPct val="20000"/>
              </a:spcBef>
              <a:buFont typeface="Wingdings 2" pitchFamily="18" charset="2"/>
              <a:buNone/>
              <a:defRPr/>
            </a:pPr>
            <a:r>
              <a:rPr lang="ar-BH" sz="2800" b="1" dirty="0"/>
              <a:t>5- مشاركة في رؤوس الأموال.</a:t>
            </a:r>
          </a:p>
          <a:p>
            <a:pPr marL="342900" indent="-342900" algn="r" rtl="1">
              <a:spcBef>
                <a:spcPct val="20000"/>
              </a:spcBef>
              <a:buFont typeface="Wingdings 2" pitchFamily="18" charset="2"/>
              <a:buNone/>
              <a:defRPr/>
            </a:pPr>
            <a:r>
              <a:rPr lang="ar-BH" sz="2800" b="1" dirty="0"/>
              <a:t>6- تمويل الثروة السمكية.</a:t>
            </a:r>
          </a:p>
          <a:p>
            <a:pPr marL="342900" indent="-342900" algn="r" rtl="1">
              <a:spcBef>
                <a:spcPct val="20000"/>
              </a:spcBef>
              <a:buFont typeface="Wingdings 2" pitchFamily="18" charset="2"/>
              <a:buNone/>
              <a:defRPr/>
            </a:pPr>
            <a:r>
              <a:rPr lang="ar-BH" sz="2800" b="1" dirty="0"/>
              <a:t>7- تمويل الثروة الزراعية.</a:t>
            </a:r>
          </a:p>
          <a:p>
            <a:pPr algn="justLow" rtl="1">
              <a:defRPr/>
            </a:pPr>
            <a:endParaRPr lang="ar-BH" sz="2800" b="1" u="sng" dirty="0">
              <a:solidFill>
                <a:srgbClr val="0000FF"/>
              </a:solidFill>
              <a:latin typeface="Arial" pitchFamily="34" charset="0"/>
            </a:endParaRPr>
          </a:p>
        </p:txBody>
      </p:sp>
      <p:sp>
        <p:nvSpPr>
          <p:cNvPr id="5" name="Title 9"/>
          <p:cNvSpPr txBox="1">
            <a:spLocks/>
          </p:cNvSpPr>
          <p:nvPr/>
        </p:nvSpPr>
        <p:spPr bwMode="auto">
          <a:xfrm>
            <a:off x="3079594" y="1047056"/>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8632968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9"/>
          <p:cNvSpPr txBox="1">
            <a:spLocks/>
          </p:cNvSpPr>
          <p:nvPr/>
        </p:nvSpPr>
        <p:spPr bwMode="auto">
          <a:xfrm>
            <a:off x="284354" y="167722"/>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4" name="Rectangle 4"/>
          <p:cNvSpPr/>
          <p:nvPr/>
        </p:nvSpPr>
        <p:spPr>
          <a:xfrm>
            <a:off x="284354" y="1617856"/>
            <a:ext cx="11697629" cy="4384212"/>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1- بنك البحرين للتنمية</a:t>
            </a:r>
            <a:endParaRPr lang="ar-BH" sz="2800" b="1" dirty="0">
              <a:solidFill>
                <a:srgbClr val="C00000"/>
              </a:solidFill>
              <a:latin typeface="Arial" pitchFamily="34" charset="0"/>
            </a:endParaRPr>
          </a:p>
          <a:p>
            <a:pPr algn="r" rtl="1">
              <a:defRPr/>
            </a:pPr>
            <a:r>
              <a:rPr lang="ar-BH" sz="2800" b="1" dirty="0">
                <a:solidFill>
                  <a:srgbClr val="C00000"/>
                </a:solidFill>
                <a:latin typeface="Arial" pitchFamily="34" charset="0"/>
              </a:rPr>
              <a:t>                            خدماته</a:t>
            </a:r>
          </a:p>
          <a:p>
            <a:pPr algn="justLow" rtl="1">
              <a:defRPr/>
            </a:pPr>
            <a:endParaRPr lang="ar-BH" sz="2800" b="1" u="sng" dirty="0">
              <a:solidFill>
                <a:srgbClr val="0000FF"/>
              </a:solidFill>
              <a:latin typeface="Arial" pitchFamily="34" charset="0"/>
            </a:endParaRPr>
          </a:p>
        </p:txBody>
      </p:sp>
      <p:sp>
        <p:nvSpPr>
          <p:cNvPr id="5" name="Title 9"/>
          <p:cNvSpPr txBox="1">
            <a:spLocks/>
          </p:cNvSpPr>
          <p:nvPr/>
        </p:nvSpPr>
        <p:spPr bwMode="auto">
          <a:xfrm>
            <a:off x="3079593" y="969025"/>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1034761827"/>
              </p:ext>
            </p:extLst>
          </p:nvPr>
        </p:nvGraphicFramePr>
        <p:xfrm>
          <a:off x="342695" y="2216085"/>
          <a:ext cx="5712538" cy="3109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ft Arrow 9"/>
          <p:cNvSpPr/>
          <p:nvPr/>
        </p:nvSpPr>
        <p:spPr>
          <a:xfrm>
            <a:off x="6055233" y="3631617"/>
            <a:ext cx="1862253"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38472348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Graphic spid="6" grpId="0">
        <p:bldAsOne/>
      </p:bldGraphic>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que 5"/>
          <p:cNvSpPr/>
          <p:nvPr/>
        </p:nvSpPr>
        <p:spPr bwMode="auto">
          <a:xfrm>
            <a:off x="261883" y="2508538"/>
            <a:ext cx="11602387" cy="2688618"/>
          </a:xfrm>
          <a:prstGeom prst="plaque">
            <a:avLst>
              <a:gd name="adj" fmla="val 11628"/>
            </a:avLst>
          </a:prstGeom>
          <a:solidFill>
            <a:srgbClr val="E4FDD3"/>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ctr" defTabSz="914012" rtl="1">
              <a:spcBef>
                <a:spcPts val="600"/>
              </a:spcBef>
              <a:spcAft>
                <a:spcPts val="600"/>
              </a:spcAft>
              <a:defRPr/>
            </a:pPr>
            <a:r>
              <a:rPr lang="ar-BH" sz="3600" b="1" dirty="0">
                <a:solidFill>
                  <a:srgbClr val="C00000"/>
                </a:solidFill>
                <a:latin typeface="Arial" pitchFamily="34" charset="0"/>
              </a:rPr>
              <a:t>عدد المنتجات التمويلية التي يقدمها بنك البحرين للتنمية.</a:t>
            </a:r>
            <a:endParaRPr lang="ar-BH" sz="3600" b="1" dirty="0">
              <a:solidFill>
                <a:schemeClr val="tx1"/>
              </a:solidFill>
              <a:latin typeface="Arial" pitchFamily="34" charset="0"/>
            </a:endParaRPr>
          </a:p>
        </p:txBody>
      </p:sp>
      <p:sp>
        <p:nvSpPr>
          <p:cNvPr id="4" name="Title 9"/>
          <p:cNvSpPr txBox="1">
            <a:spLocks/>
          </p:cNvSpPr>
          <p:nvPr/>
        </p:nvSpPr>
        <p:spPr bwMode="auto">
          <a:xfrm>
            <a:off x="3952860" y="722174"/>
            <a:ext cx="4400866" cy="70656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600" b="1" kern="0" dirty="0">
                <a:solidFill>
                  <a:schemeClr val="bg1"/>
                </a:solidFill>
                <a:latin typeface="Arial" pitchFamily="34" charset="0"/>
              </a:rPr>
              <a:t>اختبر معلوماتك</a:t>
            </a:r>
          </a:p>
        </p:txBody>
      </p:sp>
      <p:sp>
        <p:nvSpPr>
          <p:cNvPr id="5" name="TextBox 6">
            <a:hlinkClick r:id="rId3" action="ppaction://hlinksldjump"/>
          </p:cNvPr>
          <p:cNvSpPr txBox="1"/>
          <p:nvPr/>
        </p:nvSpPr>
        <p:spPr>
          <a:xfrm>
            <a:off x="9506708" y="5649425"/>
            <a:ext cx="2048498"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a:r>
              <a:rPr lang="ar-BH" sz="2800" b="1" u="sng" dirty="0">
                <a:solidFill>
                  <a:srgbClr val="FF0000"/>
                </a:solidFill>
                <a:effectLst>
                  <a:outerShdw blurRad="38100" dist="38100" dir="2700000" algn="tl">
                    <a:srgbClr val="000000">
                      <a:alpha val="43137"/>
                    </a:srgbClr>
                  </a:outerShdw>
                </a:effectLst>
              </a:rPr>
              <a:t>تأكد من الحل</a:t>
            </a:r>
            <a:endParaRPr lang="en-GB" sz="2800" b="1" u="sng" dirty="0">
              <a:solidFill>
                <a:srgbClr val="FF0000"/>
              </a:solidFill>
              <a:effectLst>
                <a:outerShdw blurRad="38100" dist="38100" dir="2700000" algn="tl">
                  <a:srgbClr val="000000">
                    <a:alpha val="43137"/>
                  </a:srgbClr>
                </a:outerShdw>
              </a:effectLst>
            </a:endParaRPr>
          </a:p>
        </p:txBody>
      </p:sp>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0205951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9"/>
          <p:cNvSpPr txBox="1">
            <a:spLocks/>
          </p:cNvSpPr>
          <p:nvPr/>
        </p:nvSpPr>
        <p:spPr bwMode="auto">
          <a:xfrm>
            <a:off x="381613" y="447045"/>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ما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4" name="Title 9"/>
          <p:cNvSpPr txBox="1">
            <a:spLocks/>
          </p:cNvSpPr>
          <p:nvPr/>
        </p:nvSpPr>
        <p:spPr bwMode="auto">
          <a:xfrm>
            <a:off x="3176852" y="1279891"/>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Explosion 2 8"/>
          <p:cNvSpPr/>
          <p:nvPr/>
        </p:nvSpPr>
        <p:spPr>
          <a:xfrm>
            <a:off x="2274850" y="2260417"/>
            <a:ext cx="8812924" cy="3789089"/>
          </a:xfrm>
          <a:prstGeom prst="irregularSeal2">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BH" sz="3200" b="1" dirty="0">
                <a:ln w="11430"/>
                <a:solidFill>
                  <a:schemeClr val="tx1">
                    <a:lumMod val="85000"/>
                    <a:lumOff val="15000"/>
                  </a:schemeClr>
                </a:solidFill>
                <a:effectLst>
                  <a:outerShdw blurRad="80000" dist="40000" dir="5040000" algn="tl">
                    <a:srgbClr val="000000">
                      <a:alpha val="30000"/>
                    </a:srgbClr>
                  </a:outerShdw>
                </a:effectLst>
                <a:latin typeface="Arial Black" pitchFamily="34" charset="0"/>
              </a:rPr>
              <a:t>ماذا تعرف عن بنك الابداع؟</a:t>
            </a:r>
          </a:p>
          <a:p>
            <a:pPr algn="ctr"/>
            <a:endParaRPr lang="ar-BH" sz="2800" b="1" dirty="0">
              <a:ln w="11430"/>
              <a:solidFill>
                <a:schemeClr val="accent1">
                  <a:lumMod val="50000"/>
                </a:schemeClr>
              </a:solidFill>
              <a:effectLst>
                <a:outerShdw blurRad="80000" dist="40000" dir="5040000" algn="tl">
                  <a:srgbClr val="000000">
                    <a:alpha val="30000"/>
                  </a:srgbClr>
                </a:outerShdw>
              </a:effectLst>
              <a:latin typeface="Arial Black" pitchFamily="34" charset="0"/>
            </a:endParaRPr>
          </a:p>
          <a:p>
            <a:pPr algn="ctr"/>
            <a:r>
              <a:rPr lang="ar-BH" sz="2800" b="1" dirty="0">
                <a:ln w="11430"/>
                <a:solidFill>
                  <a:schemeClr val="accent1">
                    <a:lumMod val="50000"/>
                  </a:schemeClr>
                </a:solidFill>
                <a:effectLst>
                  <a:outerShdw blurRad="80000" dist="40000" dir="5040000" algn="tl">
                    <a:srgbClr val="000000">
                      <a:alpha val="30000"/>
                    </a:srgbClr>
                  </a:outerShdw>
                </a:effectLst>
                <a:latin typeface="Arial Black" pitchFamily="34" charset="0"/>
              </a:rPr>
              <a:t>ابحث في شبكة الانترنت </a:t>
            </a:r>
            <a:endParaRPr lang="ar-BH" dirty="0">
              <a:solidFill>
                <a:schemeClr val="accent1">
                  <a:lumMod val="50000"/>
                </a:schemeClr>
              </a:solidFill>
            </a:endParaRPr>
          </a:p>
        </p:txBody>
      </p:sp>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0121383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495915" y="284615"/>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249166" y="2025631"/>
            <a:ext cx="11697629" cy="4009807"/>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2- بنك الإبداع</a:t>
            </a:r>
          </a:p>
          <a:p>
            <a:pPr algn="justLow" rtl="1">
              <a:defRPr/>
            </a:pPr>
            <a:endParaRPr lang="ar-BH" sz="2800" b="1" dirty="0">
              <a:solidFill>
                <a:srgbClr val="C00000"/>
              </a:solidFill>
              <a:latin typeface="Arial" pitchFamily="34" charset="0"/>
            </a:endParaRPr>
          </a:p>
          <a:p>
            <a:pPr marL="342900" indent="-342900" algn="r" rtl="1">
              <a:spcBef>
                <a:spcPct val="20000"/>
              </a:spcBef>
              <a:buFont typeface="Arial" charset="0"/>
              <a:buChar char="•"/>
              <a:defRPr/>
            </a:pPr>
            <a:r>
              <a:rPr lang="ar-BH" sz="2800" b="1" dirty="0"/>
              <a:t>تأسس في 11 فبراير 2009.</a:t>
            </a:r>
          </a:p>
          <a:p>
            <a:pPr marL="342900" indent="-342900" algn="r" rtl="1">
              <a:spcBef>
                <a:spcPct val="20000"/>
              </a:spcBef>
              <a:buFont typeface="Arial" charset="0"/>
              <a:buChar char="•"/>
              <a:defRPr/>
            </a:pPr>
            <a:r>
              <a:rPr lang="ar-BH" sz="2800" b="1" dirty="0"/>
              <a:t>دشن البنك من قبل الأميرة سبيكة بنت ابراهيم </a:t>
            </a:r>
            <a:r>
              <a:rPr lang="ar-BH" sz="2800" b="1" dirty="0">
                <a:latin typeface="Times New Roman"/>
                <a:cs typeface="Times New Roman"/>
              </a:rPr>
              <a:t>ﺁ</a:t>
            </a:r>
            <a:r>
              <a:rPr lang="ar-BH" sz="2800" b="1" dirty="0"/>
              <a:t>ل خليفة.</a:t>
            </a:r>
          </a:p>
          <a:p>
            <a:pPr marL="342900" indent="-342900" algn="r" rtl="1">
              <a:spcBef>
                <a:spcPct val="20000"/>
              </a:spcBef>
              <a:buFont typeface="Arial" charset="0"/>
              <a:buChar char="•"/>
              <a:defRPr/>
            </a:pPr>
            <a:r>
              <a:rPr lang="ar-BH" sz="2800" b="1" dirty="0"/>
              <a:t>شركة مساهمة بحرينية مقفلة (ش.م.ب.م).</a:t>
            </a:r>
          </a:p>
          <a:p>
            <a:pPr marL="342900" indent="-342900" algn="r" rtl="1">
              <a:spcBef>
                <a:spcPct val="20000"/>
              </a:spcBef>
              <a:buFont typeface="Arial" charset="0"/>
              <a:buChar char="•"/>
              <a:defRPr/>
            </a:pPr>
            <a:r>
              <a:rPr lang="ar-BH" sz="2800" b="1" dirty="0"/>
              <a:t>غير ربحي.</a:t>
            </a:r>
          </a:p>
          <a:p>
            <a:pPr marL="342900" indent="-342900" algn="r" rtl="1">
              <a:spcBef>
                <a:spcPct val="20000"/>
              </a:spcBef>
              <a:buFont typeface="Arial" charset="0"/>
              <a:buChar char="•"/>
              <a:defRPr/>
            </a:pPr>
            <a:r>
              <a:rPr lang="ar-BH" sz="2800" b="1" dirty="0"/>
              <a:t>رأسمال قدره 5 ملايين دولار.</a:t>
            </a:r>
          </a:p>
        </p:txBody>
      </p:sp>
      <p:sp>
        <p:nvSpPr>
          <p:cNvPr id="4" name="Title 9"/>
          <p:cNvSpPr txBox="1">
            <a:spLocks/>
          </p:cNvSpPr>
          <p:nvPr/>
        </p:nvSpPr>
        <p:spPr bwMode="auto">
          <a:xfrm>
            <a:off x="3291154" y="1139723"/>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9066849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A5B9F62D-C3F5-4560-86D1-E53C3A39CAAC}"/>
              </a:ext>
            </a:extLst>
          </p:cNvPr>
          <p:cNvSpPr txBox="1"/>
          <p:nvPr/>
        </p:nvSpPr>
        <p:spPr>
          <a:xfrm>
            <a:off x="4050500" y="6545059"/>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
        <p:nvSpPr>
          <p:cNvPr id="12" name="Rectangle: Rounded Corners 11">
            <a:extLst>
              <a:ext uri="{FF2B5EF4-FFF2-40B4-BE49-F238E27FC236}">
                <a16:creationId xmlns:a16="http://schemas.microsoft.com/office/drawing/2014/main" xmlns="" id="{9C563A6F-19A4-4EB5-A8F4-7A81909772B4}"/>
              </a:ext>
            </a:extLst>
          </p:cNvPr>
          <p:cNvSpPr/>
          <p:nvPr/>
        </p:nvSpPr>
        <p:spPr>
          <a:xfrm>
            <a:off x="3075679" y="1524847"/>
            <a:ext cx="9786024" cy="4426085"/>
          </a:xfrm>
          <a:prstGeom prst="roundRect">
            <a:avLst>
              <a:gd name="adj" fmla="val 4799"/>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a:p>
        </p:txBody>
      </p:sp>
      <p:pic>
        <p:nvPicPr>
          <p:cNvPr id="13" name="Picture 12">
            <a:extLst>
              <a:ext uri="{FF2B5EF4-FFF2-40B4-BE49-F238E27FC236}">
                <a16:creationId xmlns:a16="http://schemas.microsoft.com/office/drawing/2014/main" xmlns="" id="{542C6F32-1335-4B09-AEF4-58DA814203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44" y="4372264"/>
            <a:ext cx="1790577" cy="232004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13">
            <a:extLst>
              <a:ext uri="{FF2B5EF4-FFF2-40B4-BE49-F238E27FC236}">
                <a16:creationId xmlns:a16="http://schemas.microsoft.com/office/drawing/2014/main" xmlns="" id="{DB129F3B-4318-4276-9172-A69D0CE68DC4}"/>
              </a:ext>
            </a:extLst>
          </p:cNvPr>
          <p:cNvSpPr/>
          <p:nvPr/>
        </p:nvSpPr>
        <p:spPr>
          <a:xfrm>
            <a:off x="5503756" y="1663070"/>
            <a:ext cx="4187365" cy="923330"/>
          </a:xfrm>
          <a:prstGeom prst="rect">
            <a:avLst/>
          </a:prstGeom>
          <a:noFill/>
        </p:spPr>
        <p:txBody>
          <a:bodyPr wrap="none" lIns="91440" tIns="45720" rIns="91440" bIns="45720">
            <a:spAutoFit/>
          </a:bodyPr>
          <a:lstStyle/>
          <a:p>
            <a:pPr algn="ctr"/>
            <a:r>
              <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cs typeface="PT Bold Heading" panose="02010400000000000000" pitchFamily="2" charset="-78"/>
              </a:rPr>
              <a:t>الوحدة </a:t>
            </a:r>
            <a:r>
              <a:rPr lang="ar-BH"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PT Bold Heading" panose="02010400000000000000" pitchFamily="2" charset="-78"/>
              </a:rPr>
              <a:t>الخامسة</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cs typeface="PT Bold Heading" panose="02010400000000000000" pitchFamily="2" charset="-78"/>
            </a:endParaRPr>
          </a:p>
        </p:txBody>
      </p:sp>
      <p:sp>
        <p:nvSpPr>
          <p:cNvPr id="15" name="Rectangle 14">
            <a:extLst>
              <a:ext uri="{FF2B5EF4-FFF2-40B4-BE49-F238E27FC236}">
                <a16:creationId xmlns:a16="http://schemas.microsoft.com/office/drawing/2014/main" xmlns="" id="{EC6BC269-0A23-470E-AA67-B36AF0F5E8F0}"/>
              </a:ext>
            </a:extLst>
          </p:cNvPr>
          <p:cNvSpPr/>
          <p:nvPr/>
        </p:nvSpPr>
        <p:spPr>
          <a:xfrm>
            <a:off x="3325210" y="2612034"/>
            <a:ext cx="8746304" cy="861774"/>
          </a:xfrm>
          <a:prstGeom prst="rect">
            <a:avLst/>
          </a:prstGeom>
          <a:noFill/>
        </p:spPr>
        <p:txBody>
          <a:bodyPr wrap="none" lIns="91440" tIns="45720" rIns="91440" bIns="45720">
            <a:spAutoFit/>
          </a:bodyPr>
          <a:lstStyle/>
          <a:p>
            <a:pPr algn="ctr"/>
            <a:r>
              <a:rPr lang="ar-BH" sz="5000" dirty="0" smtClean="0">
                <a:ln w="0"/>
                <a:solidFill>
                  <a:schemeClr val="accent6">
                    <a:lumMod val="50000"/>
                  </a:schemeClr>
                </a:solidFill>
                <a:effectLst>
                  <a:outerShdw blurRad="38100" dist="19050" dir="2700000" algn="tl" rotWithShape="0">
                    <a:schemeClr val="dk1">
                      <a:alpha val="40000"/>
                    </a:schemeClr>
                  </a:outerShdw>
                </a:effectLst>
                <a:latin typeface="Monotype Koufi" pitchFamily="2" charset="-78"/>
                <a:ea typeface="Monotype Koufi" pitchFamily="2" charset="-78"/>
                <a:cs typeface="Monotype Koufi" pitchFamily="2" charset="-78"/>
              </a:rPr>
              <a:t>الاحتياجات المالية للمشروعات الصغيرة</a:t>
            </a:r>
            <a:endParaRPr lang="en-US" sz="5000" b="0" cap="none" spc="0" dirty="0">
              <a:ln w="0"/>
              <a:solidFill>
                <a:schemeClr val="accent6">
                  <a:lumMod val="50000"/>
                </a:schemeClr>
              </a:solidFill>
              <a:effectLst>
                <a:outerShdw blurRad="38100" dist="19050" dir="2700000" algn="tl" rotWithShape="0">
                  <a:schemeClr val="dk1">
                    <a:alpha val="40000"/>
                  </a:schemeClr>
                </a:outerShdw>
              </a:effectLst>
              <a:ea typeface="Monotype Koufi" pitchFamily="2" charset="-78"/>
              <a:cs typeface="Monotype Koufi" pitchFamily="2" charset="-78"/>
            </a:endParaRPr>
          </a:p>
        </p:txBody>
      </p:sp>
      <p:sp>
        <p:nvSpPr>
          <p:cNvPr id="16" name="Rectangle 15">
            <a:extLst>
              <a:ext uri="{FF2B5EF4-FFF2-40B4-BE49-F238E27FC236}">
                <a16:creationId xmlns:a16="http://schemas.microsoft.com/office/drawing/2014/main" xmlns="" id="{64891092-81C5-4E67-BFD6-A8E105C954F7}"/>
              </a:ext>
            </a:extLst>
          </p:cNvPr>
          <p:cNvSpPr/>
          <p:nvPr/>
        </p:nvSpPr>
        <p:spPr>
          <a:xfrm>
            <a:off x="5929290" y="4253381"/>
            <a:ext cx="3538149" cy="830997"/>
          </a:xfrm>
          <a:prstGeom prst="rect">
            <a:avLst/>
          </a:prstGeom>
          <a:noFill/>
        </p:spPr>
        <p:txBody>
          <a:bodyPr wrap="none" lIns="91440" tIns="45720" rIns="91440" bIns="45720">
            <a:spAutoFit/>
          </a:bodyPr>
          <a:lstStyle/>
          <a:p>
            <a:pPr algn="ctr"/>
            <a:r>
              <a:rPr lang="ar-SA"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cs typeface="PT Bold Heading" panose="02010400000000000000" pitchFamily="2" charset="-78"/>
              </a:rPr>
              <a:t>الفصل </a:t>
            </a:r>
            <a:r>
              <a:rPr lang="ar-BH"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PT Bold Heading" panose="02010400000000000000" pitchFamily="2" charset="-78"/>
              </a:rPr>
              <a:t>السادس</a:t>
            </a:r>
            <a:endParaRPr lang="ar-SA"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cs typeface="PT Bold Heading" panose="02010400000000000000" pitchFamily="2" charset="-78"/>
            </a:endParaRPr>
          </a:p>
        </p:txBody>
      </p:sp>
      <p:sp>
        <p:nvSpPr>
          <p:cNvPr id="17" name="Rectangle 16">
            <a:extLst>
              <a:ext uri="{FF2B5EF4-FFF2-40B4-BE49-F238E27FC236}">
                <a16:creationId xmlns:a16="http://schemas.microsoft.com/office/drawing/2014/main" xmlns="" id="{18AFB4F9-8863-43B3-A873-430AA71FE991}"/>
              </a:ext>
            </a:extLst>
          </p:cNvPr>
          <p:cNvSpPr/>
          <p:nvPr/>
        </p:nvSpPr>
        <p:spPr>
          <a:xfrm>
            <a:off x="4160454" y="5084378"/>
            <a:ext cx="6873998" cy="830997"/>
          </a:xfrm>
          <a:prstGeom prst="rect">
            <a:avLst/>
          </a:prstGeom>
          <a:noFill/>
        </p:spPr>
        <p:txBody>
          <a:bodyPr wrap="none" lIns="91440" tIns="45720" rIns="91440" bIns="45720">
            <a:spAutoFit/>
          </a:bodyPr>
          <a:lstStyle/>
          <a:p>
            <a:pPr algn="ctr"/>
            <a:r>
              <a:rPr lang="ar-BH" sz="4800" b="1" dirty="0" smtClean="0">
                <a:ln w="0"/>
                <a:solidFill>
                  <a:srgbClr val="C00000"/>
                </a:solidFill>
                <a:effectLst>
                  <a:outerShdw blurRad="38100" dist="19050" dir="2700000" algn="tl" rotWithShape="0">
                    <a:schemeClr val="dk1">
                      <a:alpha val="40000"/>
                    </a:schemeClr>
                  </a:outerShdw>
                </a:effectLst>
                <a:latin typeface="Sakkal Majalla" panose="02000000000000000000" pitchFamily="2" charset="-78"/>
                <a:ea typeface="Monotype Koufi" pitchFamily="2" charset="-78"/>
                <a:cs typeface="Sakkal Majalla" panose="02000000000000000000" pitchFamily="2" charset="-78"/>
              </a:rPr>
              <a:t>ما احتياجاتي المالية لمشروعي الصغير؟</a:t>
            </a:r>
            <a:endParaRPr lang="en-US" sz="4800" b="1" cap="none" spc="0" dirty="0">
              <a:ln w="0"/>
              <a:solidFill>
                <a:srgbClr val="C00000"/>
              </a:solidFill>
              <a:effectLst>
                <a:outerShdw blurRad="38100" dist="19050" dir="2700000" algn="tl" rotWithShape="0">
                  <a:schemeClr val="dk1">
                    <a:alpha val="40000"/>
                  </a:schemeClr>
                </a:outerShdw>
              </a:effectLst>
              <a:latin typeface="Sakkal Majalla" panose="02000000000000000000" pitchFamily="2" charset="-78"/>
              <a:ea typeface="Monotype Koufi"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xmlns="" id="{9DC9F84D-6B5E-4410-9231-2B48E12F6324}"/>
              </a:ext>
            </a:extLst>
          </p:cNvPr>
          <p:cNvSpPr/>
          <p:nvPr/>
        </p:nvSpPr>
        <p:spPr>
          <a:xfrm>
            <a:off x="744444" y="6154110"/>
            <a:ext cx="1790577" cy="3991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cs typeface="PT Bold Heading" panose="02010400000000000000" pitchFamily="2" charset="-78"/>
              </a:rPr>
              <a:t>الصفحات من </a:t>
            </a:r>
            <a:r>
              <a:rPr lang="ar-BH" sz="1600" smtClean="0">
                <a:cs typeface="PT Bold Heading" panose="02010400000000000000" pitchFamily="2" charset="-78"/>
              </a:rPr>
              <a:t>79-92</a:t>
            </a:r>
            <a:endParaRPr lang="ar-SA" sz="1600" dirty="0">
              <a:cs typeface="PT Bold Heading" panose="02010400000000000000" pitchFamily="2" charset="-78"/>
            </a:endParaRPr>
          </a:p>
        </p:txBody>
      </p:sp>
      <p:pic>
        <p:nvPicPr>
          <p:cNvPr id="2" name="صورة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84" y="129009"/>
            <a:ext cx="3927616" cy="3927616"/>
          </a:xfrm>
          <a:prstGeom prst="rect">
            <a:avLst/>
          </a:prstGeom>
        </p:spPr>
      </p:pic>
    </p:spTree>
    <p:extLst>
      <p:ext uri="{BB962C8B-B14F-4D97-AF65-F5344CB8AC3E}">
        <p14:creationId xmlns:p14="http://schemas.microsoft.com/office/powerpoint/2010/main" val="276331750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356839" y="258270"/>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249166" y="1695470"/>
            <a:ext cx="11697629" cy="3883682"/>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2- بنك الابداع</a:t>
            </a:r>
          </a:p>
          <a:p>
            <a:pPr algn="justLow" rtl="1">
              <a:defRPr/>
            </a:pPr>
            <a:endParaRPr lang="ar-BH" sz="2800" b="1" dirty="0">
              <a:solidFill>
                <a:srgbClr val="C00000"/>
              </a:solidFill>
              <a:latin typeface="Arial" pitchFamily="34" charset="0"/>
            </a:endParaRPr>
          </a:p>
          <a:p>
            <a:pPr algn="justLow" rtl="1">
              <a:defRPr/>
            </a:pPr>
            <a:r>
              <a:rPr lang="ar-BH" sz="2800" b="1" dirty="0">
                <a:solidFill>
                  <a:srgbClr val="C00000"/>
                </a:solidFill>
                <a:latin typeface="Arial" pitchFamily="34" charset="0"/>
              </a:rPr>
              <a:t>الفئات المستهدفة</a:t>
            </a:r>
          </a:p>
          <a:p>
            <a:pPr algn="justLow" rtl="1">
              <a:defRPr/>
            </a:pPr>
            <a:endParaRPr lang="ar-BH" sz="2800" b="1" u="sng" dirty="0">
              <a:solidFill>
                <a:srgbClr val="0000FF"/>
              </a:solidFill>
              <a:latin typeface="Arial" pitchFamily="34" charset="0"/>
            </a:endParaRPr>
          </a:p>
        </p:txBody>
      </p:sp>
      <p:sp>
        <p:nvSpPr>
          <p:cNvPr id="4" name="Title 9"/>
          <p:cNvSpPr txBox="1">
            <a:spLocks/>
          </p:cNvSpPr>
          <p:nvPr/>
        </p:nvSpPr>
        <p:spPr bwMode="auto">
          <a:xfrm>
            <a:off x="3160325" y="1053737"/>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graphicFrame>
        <p:nvGraphicFramePr>
          <p:cNvPr id="5" name="Diagram 7"/>
          <p:cNvGraphicFramePr/>
          <p:nvPr>
            <p:extLst>
              <p:ext uri="{D42A27DB-BD31-4B8C-83A1-F6EECF244321}">
                <p14:modId xmlns:p14="http://schemas.microsoft.com/office/powerpoint/2010/main" val="3300735667"/>
              </p:ext>
            </p:extLst>
          </p:nvPr>
        </p:nvGraphicFramePr>
        <p:xfrm>
          <a:off x="249166" y="1923885"/>
          <a:ext cx="5470634" cy="320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13"/>
          <p:cNvSpPr/>
          <p:nvPr/>
        </p:nvSpPr>
        <p:spPr>
          <a:xfrm>
            <a:off x="6971044" y="3637311"/>
            <a:ext cx="1862253"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38513912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Graphic spid="5" grpId="0">
        <p:bldAsOne/>
      </p:bldGraphic>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394132" y="308436"/>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ما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Title 9"/>
          <p:cNvSpPr txBox="1">
            <a:spLocks/>
          </p:cNvSpPr>
          <p:nvPr/>
        </p:nvSpPr>
        <p:spPr bwMode="auto">
          <a:xfrm>
            <a:off x="3106846" y="1167880"/>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4" name="Explosion 2 8"/>
          <p:cNvSpPr/>
          <p:nvPr/>
        </p:nvSpPr>
        <p:spPr>
          <a:xfrm>
            <a:off x="2601916" y="1759676"/>
            <a:ext cx="8812924" cy="3789089"/>
          </a:xfrm>
          <a:prstGeom prst="irregularSeal2">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BH" sz="3200" b="1" dirty="0">
                <a:ln w="11430"/>
                <a:solidFill>
                  <a:schemeClr val="tx1">
                    <a:lumMod val="85000"/>
                    <a:lumOff val="15000"/>
                  </a:schemeClr>
                </a:solidFill>
                <a:effectLst>
                  <a:outerShdw blurRad="80000" dist="40000" dir="5040000" algn="tl">
                    <a:srgbClr val="000000">
                      <a:alpha val="30000"/>
                    </a:srgbClr>
                  </a:outerShdw>
                </a:effectLst>
                <a:latin typeface="Arial Black" pitchFamily="34" charset="0"/>
              </a:rPr>
              <a:t>ما هي البنوك التجارية؟</a:t>
            </a:r>
          </a:p>
          <a:p>
            <a:pPr algn="ctr"/>
            <a:r>
              <a:rPr lang="ar-BH" sz="2800" b="1" dirty="0">
                <a:ln w="11430"/>
                <a:solidFill>
                  <a:schemeClr val="accent1">
                    <a:lumMod val="50000"/>
                  </a:schemeClr>
                </a:solidFill>
                <a:effectLst>
                  <a:outerShdw blurRad="80000" dist="40000" dir="5040000" algn="tl">
                    <a:srgbClr val="000000">
                      <a:alpha val="30000"/>
                    </a:srgbClr>
                  </a:outerShdw>
                </a:effectLst>
                <a:latin typeface="Arial Black" pitchFamily="34" charset="0"/>
              </a:rPr>
              <a:t>من أمثلة البنوك التجارية</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370" y="2696476"/>
            <a:ext cx="2164900" cy="1133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32" y="2696476"/>
            <a:ext cx="2469437" cy="1133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409" y="4937439"/>
            <a:ext cx="2733675" cy="1298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34380740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356839" y="348758"/>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166641" y="1963466"/>
            <a:ext cx="11697629" cy="3615668"/>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3- البنوك التجارية:</a:t>
            </a:r>
          </a:p>
          <a:p>
            <a:pPr marL="342900" indent="-342900" algn="r" rtl="1">
              <a:spcBef>
                <a:spcPct val="20000"/>
              </a:spcBef>
              <a:buFont typeface="Wingdings 2" pitchFamily="18" charset="2"/>
              <a:buNone/>
              <a:defRPr/>
            </a:pPr>
            <a:r>
              <a:rPr lang="ar-BH" sz="2800" b="1" dirty="0"/>
              <a:t>منشات اقتصادية تدير الأموال عن طريق (الودائع،الاقراض،التمويل،البيع والشراء )</a:t>
            </a:r>
          </a:p>
          <a:p>
            <a:pPr marL="342900" indent="-342900" algn="r" rtl="1">
              <a:spcBef>
                <a:spcPct val="20000"/>
              </a:spcBef>
              <a:defRPr/>
            </a:pPr>
            <a:r>
              <a:rPr lang="ar-BH" sz="2800" b="1" dirty="0">
                <a:solidFill>
                  <a:srgbClr val="C00000"/>
                </a:solidFill>
                <a:latin typeface="Arial" pitchFamily="34" charset="0"/>
              </a:rPr>
              <a:t>خدمات البنوك التجارية:</a:t>
            </a:r>
          </a:p>
          <a:p>
            <a:pPr marL="342900" indent="-342900" algn="r" rtl="1">
              <a:spcBef>
                <a:spcPct val="20000"/>
              </a:spcBef>
              <a:defRPr/>
            </a:pPr>
            <a:r>
              <a:rPr lang="ar-BH" sz="2800" b="1" dirty="0">
                <a:solidFill>
                  <a:schemeClr val="bg2">
                    <a:lumMod val="50000"/>
                  </a:schemeClr>
                </a:solidFill>
                <a:latin typeface="Arial" pitchFamily="34" charset="0"/>
              </a:rPr>
              <a:t>للاطلاع على المزيد من المعلومات التي تقدمها البنوك التجارية يمكن الرجوع الى مواقع الانترنت لبعض البنوك العاملة في البحرين مثل بنك البحرين و الكويت و بنك البحرين الوطني.</a:t>
            </a:r>
          </a:p>
        </p:txBody>
      </p:sp>
      <p:sp>
        <p:nvSpPr>
          <p:cNvPr id="4" name="Title 9"/>
          <p:cNvSpPr txBox="1">
            <a:spLocks/>
          </p:cNvSpPr>
          <p:nvPr/>
        </p:nvSpPr>
        <p:spPr bwMode="auto">
          <a:xfrm>
            <a:off x="3106846" y="1231979"/>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6642511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394132" y="207430"/>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166641" y="1771566"/>
            <a:ext cx="11697629" cy="4514934"/>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3- البنوك التجارية:</a:t>
            </a:r>
          </a:p>
          <a:p>
            <a:pPr marL="342900" indent="-342900" algn="r" rtl="1">
              <a:spcBef>
                <a:spcPct val="20000"/>
              </a:spcBef>
              <a:defRPr/>
            </a:pPr>
            <a:endParaRPr lang="en-US" sz="800" b="1" dirty="0">
              <a:solidFill>
                <a:srgbClr val="C00000"/>
              </a:solidFill>
              <a:latin typeface="Arial" pitchFamily="34" charset="0"/>
            </a:endParaRPr>
          </a:p>
          <a:p>
            <a:pPr marL="342900" indent="-342900" algn="r" rtl="1">
              <a:spcBef>
                <a:spcPct val="20000"/>
              </a:spcBef>
              <a:defRPr/>
            </a:pPr>
            <a:r>
              <a:rPr lang="ar-BH" sz="2800" b="1" dirty="0">
                <a:solidFill>
                  <a:srgbClr val="C00000"/>
                </a:solidFill>
                <a:latin typeface="Arial" pitchFamily="34" charset="0"/>
              </a:rPr>
              <a:t>تسديد قيمة القرض مع الفائدة: </a:t>
            </a:r>
          </a:p>
          <a:p>
            <a:pPr marL="342900" indent="-342900" algn="r" rtl="1">
              <a:spcBef>
                <a:spcPct val="20000"/>
              </a:spcBef>
              <a:defRPr/>
            </a:pPr>
            <a:r>
              <a:rPr lang="ar-BH" sz="2800" b="1" dirty="0">
                <a:solidFill>
                  <a:schemeClr val="tx1"/>
                </a:solidFill>
                <a:latin typeface="Arial" pitchFamily="34" charset="0"/>
              </a:rPr>
              <a:t>عندما يحصل المشروع على التمويل من أحد البنوك التجارية يقوم بتسديد قيمة التمويل مع نسبة معينة من الفوائد.</a:t>
            </a:r>
            <a:endParaRPr lang="en-US" sz="2800" b="1" dirty="0">
              <a:solidFill>
                <a:schemeClr val="tx1"/>
              </a:solidFill>
              <a:latin typeface="Arial" pitchFamily="34" charset="0"/>
            </a:endParaRPr>
          </a:p>
          <a:p>
            <a:pPr marL="342900" indent="-342900" algn="r" rtl="1">
              <a:spcBef>
                <a:spcPct val="20000"/>
              </a:spcBef>
              <a:defRPr/>
            </a:pPr>
            <a:endParaRPr lang="en-US" sz="1100" b="1" dirty="0">
              <a:solidFill>
                <a:schemeClr val="tx1"/>
              </a:solidFill>
              <a:latin typeface="Arial" pitchFamily="34" charset="0"/>
            </a:endParaRPr>
          </a:p>
          <a:p>
            <a:pPr marL="342900" indent="-342900" algn="r" rtl="1">
              <a:spcBef>
                <a:spcPct val="20000"/>
              </a:spcBef>
              <a:defRPr/>
            </a:pPr>
            <a:r>
              <a:rPr lang="ar-BH" sz="2800" b="1" dirty="0">
                <a:solidFill>
                  <a:srgbClr val="C00000"/>
                </a:solidFill>
                <a:latin typeface="Arial" pitchFamily="34" charset="0"/>
              </a:rPr>
              <a:t>العوامل المؤثرة في قيمة فائدة القرض</a:t>
            </a:r>
          </a:p>
          <a:p>
            <a:pPr marL="685800" indent="-685800" algn="justLow" rtl="1">
              <a:buFont typeface="Arial" panose="020B0604020202020204" pitchFamily="34" charset="0"/>
              <a:buChar char="•"/>
              <a:defRPr/>
            </a:pPr>
            <a:r>
              <a:rPr lang="ar-BH" sz="2800" b="1" dirty="0">
                <a:solidFill>
                  <a:schemeClr val="tx1"/>
                </a:solidFill>
                <a:latin typeface="Arial" pitchFamily="34" charset="0"/>
              </a:rPr>
              <a:t>مبلغ القرض</a:t>
            </a:r>
          </a:p>
          <a:p>
            <a:pPr marL="685800" indent="-685800" algn="justLow" rtl="1">
              <a:buFont typeface="Arial" panose="020B0604020202020204" pitchFamily="34" charset="0"/>
              <a:buChar char="•"/>
              <a:defRPr/>
            </a:pPr>
            <a:r>
              <a:rPr lang="ar-BH" sz="2800" b="1" dirty="0">
                <a:solidFill>
                  <a:schemeClr val="tx1"/>
                </a:solidFill>
                <a:latin typeface="Arial" pitchFamily="34" charset="0"/>
              </a:rPr>
              <a:t>مدة القرض</a:t>
            </a:r>
          </a:p>
          <a:p>
            <a:pPr marL="685800" indent="-685800" algn="justLow" rtl="1">
              <a:buFont typeface="Arial" panose="020B0604020202020204" pitchFamily="34" charset="0"/>
              <a:buChar char="•"/>
              <a:defRPr/>
            </a:pPr>
            <a:r>
              <a:rPr lang="ar-BH" sz="2800" b="1" dirty="0">
                <a:solidFill>
                  <a:schemeClr val="tx1"/>
                </a:solidFill>
                <a:latin typeface="Arial" pitchFamily="34" charset="0"/>
              </a:rPr>
              <a:t>معدل الفائدة</a:t>
            </a:r>
            <a:endParaRPr lang="ar-BH" sz="2800" b="1" u="sng" dirty="0">
              <a:solidFill>
                <a:schemeClr val="tx1"/>
              </a:solidFill>
            </a:endParaRPr>
          </a:p>
        </p:txBody>
      </p:sp>
      <p:sp>
        <p:nvSpPr>
          <p:cNvPr id="4" name="Title 9"/>
          <p:cNvSpPr txBox="1">
            <a:spLocks/>
          </p:cNvSpPr>
          <p:nvPr/>
        </p:nvSpPr>
        <p:spPr bwMode="auto">
          <a:xfrm>
            <a:off x="3152078" y="1032051"/>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571671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356837" y="178254"/>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284353" y="2046597"/>
            <a:ext cx="11697629" cy="3718739"/>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marL="342900" indent="-342900" algn="r" rtl="1">
              <a:spcBef>
                <a:spcPct val="20000"/>
              </a:spcBef>
              <a:defRPr/>
            </a:pPr>
            <a:r>
              <a:rPr lang="ar-BH" sz="2800" b="1" u="sng" dirty="0">
                <a:solidFill>
                  <a:schemeClr val="accent6">
                    <a:lumMod val="75000"/>
                  </a:schemeClr>
                </a:solidFill>
                <a:effectLst>
                  <a:outerShdw blurRad="38100" dist="38100" dir="2700000" algn="tl">
                    <a:srgbClr val="000000">
                      <a:alpha val="43137"/>
                    </a:srgbClr>
                  </a:outerShdw>
                </a:effectLst>
                <a:latin typeface="Arial" pitchFamily="34" charset="0"/>
              </a:rPr>
              <a:t>تسديد قيمة القرض مع الفائدة:</a:t>
            </a:r>
          </a:p>
          <a:p>
            <a:pPr marL="342900" indent="-342900" algn="r" rtl="1">
              <a:spcBef>
                <a:spcPct val="20000"/>
              </a:spcBef>
              <a:defRPr/>
            </a:pPr>
            <a:r>
              <a:rPr lang="ar-BH" sz="2800" b="1" u="sng" dirty="0">
                <a:solidFill>
                  <a:schemeClr val="accent6">
                    <a:lumMod val="75000"/>
                  </a:schemeClr>
                </a:solidFill>
                <a:effectLst>
                  <a:outerShdw blurRad="38100" dist="38100" dir="2700000" algn="tl">
                    <a:srgbClr val="000000">
                      <a:alpha val="43137"/>
                    </a:srgbClr>
                  </a:outerShdw>
                </a:effectLst>
                <a:latin typeface="Arial" pitchFamily="34" charset="0"/>
              </a:rPr>
              <a:t> </a:t>
            </a:r>
          </a:p>
          <a:p>
            <a:pPr marL="342900" indent="-342900" algn="r" rtl="1">
              <a:spcBef>
                <a:spcPct val="20000"/>
              </a:spcBef>
              <a:buFont typeface="Wingdings 2" pitchFamily="18" charset="2"/>
              <a:buNone/>
              <a:defRPr/>
            </a:pPr>
            <a:r>
              <a:rPr lang="ar-BH" sz="2800" b="1" u="sng" dirty="0">
                <a:solidFill>
                  <a:srgbClr val="FF0000"/>
                </a:solidFill>
              </a:rPr>
              <a:t>الفائدة </a:t>
            </a:r>
            <a:r>
              <a:rPr lang="ar-BH" sz="2800" b="1" dirty="0">
                <a:solidFill>
                  <a:srgbClr val="FF0000"/>
                </a:solidFill>
              </a:rPr>
              <a:t>= </a:t>
            </a:r>
            <a:r>
              <a:rPr lang="ar-BH" sz="2800" b="1" dirty="0">
                <a:solidFill>
                  <a:srgbClr val="0000FF"/>
                </a:solidFill>
              </a:rPr>
              <a:t>المبلغ </a:t>
            </a:r>
            <a:r>
              <a:rPr lang="en-US" sz="2800" b="1" dirty="0">
                <a:solidFill>
                  <a:srgbClr val="FF0000"/>
                </a:solidFill>
                <a:cs typeface="Majalla UI"/>
              </a:rPr>
              <a:t>X</a:t>
            </a:r>
            <a:r>
              <a:rPr lang="en-US" sz="2800" b="1" dirty="0">
                <a:solidFill>
                  <a:srgbClr val="0000FF"/>
                </a:solidFill>
                <a:cs typeface="Majalla UI"/>
              </a:rPr>
              <a:t> </a:t>
            </a:r>
            <a:r>
              <a:rPr lang="ar-BH" sz="2800" b="1" dirty="0">
                <a:solidFill>
                  <a:srgbClr val="0000FF"/>
                </a:solidFill>
              </a:rPr>
              <a:t> المعدل (نسبة الفائدة)</a:t>
            </a:r>
          </a:p>
          <a:p>
            <a:pPr marL="342900" indent="-342900" algn="r" rtl="1">
              <a:spcBef>
                <a:spcPct val="20000"/>
              </a:spcBef>
              <a:defRPr/>
            </a:pPr>
            <a:r>
              <a:rPr lang="ar-BH" sz="2800" b="1" u="sng" dirty="0">
                <a:solidFill>
                  <a:srgbClr val="FF0000"/>
                </a:solidFill>
              </a:rPr>
              <a:t>مجموع الفائدة </a:t>
            </a:r>
            <a:r>
              <a:rPr lang="ar-BH" sz="2800" b="1" dirty="0">
                <a:solidFill>
                  <a:srgbClr val="FF0000"/>
                </a:solidFill>
              </a:rPr>
              <a:t>= </a:t>
            </a:r>
            <a:r>
              <a:rPr lang="ar-BH" sz="2800" b="1" dirty="0">
                <a:solidFill>
                  <a:srgbClr val="0000FF"/>
                </a:solidFill>
              </a:rPr>
              <a:t>الفائدة</a:t>
            </a:r>
            <a:r>
              <a:rPr lang="en-US" sz="2800" b="1" dirty="0">
                <a:solidFill>
                  <a:srgbClr val="FF0000"/>
                </a:solidFill>
                <a:cs typeface="Majalla UI"/>
              </a:rPr>
              <a:t>X</a:t>
            </a:r>
            <a:r>
              <a:rPr lang="en-US" sz="2800" b="1" dirty="0">
                <a:solidFill>
                  <a:srgbClr val="0000FF"/>
                </a:solidFill>
                <a:cs typeface="Majalla UI"/>
              </a:rPr>
              <a:t> </a:t>
            </a:r>
            <a:r>
              <a:rPr lang="ar-BH" sz="2800" b="1" dirty="0">
                <a:solidFill>
                  <a:srgbClr val="0000FF"/>
                </a:solidFill>
              </a:rPr>
              <a:t> مدة القرض</a:t>
            </a:r>
          </a:p>
          <a:p>
            <a:pPr marL="342900" indent="-342900" algn="r" rtl="1">
              <a:spcBef>
                <a:spcPct val="20000"/>
              </a:spcBef>
              <a:buFont typeface="Wingdings 2" pitchFamily="18" charset="2"/>
              <a:buNone/>
              <a:defRPr/>
            </a:pPr>
            <a:r>
              <a:rPr lang="ar-BH" sz="2800" b="1" u="sng" dirty="0">
                <a:solidFill>
                  <a:srgbClr val="FF0000"/>
                </a:solidFill>
              </a:rPr>
              <a:t>إجمالي المبلغ</a:t>
            </a:r>
            <a:r>
              <a:rPr lang="ar-BH" sz="2800" b="1" dirty="0">
                <a:solidFill>
                  <a:srgbClr val="FF0000"/>
                </a:solidFill>
              </a:rPr>
              <a:t>= </a:t>
            </a:r>
            <a:r>
              <a:rPr lang="ar-BH" sz="2800" b="1" dirty="0">
                <a:solidFill>
                  <a:srgbClr val="0000FF"/>
                </a:solidFill>
              </a:rPr>
              <a:t>المبلغ </a:t>
            </a:r>
            <a:r>
              <a:rPr lang="ar-BH" sz="2800" b="1" dirty="0">
                <a:solidFill>
                  <a:srgbClr val="FF0000"/>
                </a:solidFill>
              </a:rPr>
              <a:t>+</a:t>
            </a:r>
            <a:r>
              <a:rPr lang="ar-BH" sz="2800" b="1" dirty="0">
                <a:solidFill>
                  <a:srgbClr val="0000FF"/>
                </a:solidFill>
              </a:rPr>
              <a:t> مجموع الفائدة </a:t>
            </a:r>
            <a:r>
              <a:rPr lang="ar-BH" sz="2800" b="1" dirty="0">
                <a:solidFill>
                  <a:srgbClr val="FF0000"/>
                </a:solidFill>
              </a:rPr>
              <a:t>+</a:t>
            </a:r>
            <a:r>
              <a:rPr lang="ar-BH" sz="2800" b="1" dirty="0">
                <a:solidFill>
                  <a:srgbClr val="0000FF"/>
                </a:solidFill>
              </a:rPr>
              <a:t> المصروفات</a:t>
            </a:r>
          </a:p>
          <a:p>
            <a:pPr marL="342900" indent="-342900" algn="r" rtl="1">
              <a:spcBef>
                <a:spcPct val="20000"/>
              </a:spcBef>
              <a:buFont typeface="Wingdings 2" pitchFamily="18" charset="2"/>
              <a:buNone/>
              <a:defRPr/>
            </a:pPr>
            <a:r>
              <a:rPr lang="ar-BH" sz="2800" b="1" u="sng" dirty="0">
                <a:solidFill>
                  <a:srgbClr val="FF0000"/>
                </a:solidFill>
              </a:rPr>
              <a:t>القسط الشهري </a:t>
            </a:r>
            <a:r>
              <a:rPr lang="ar-BH" sz="2800" b="1" dirty="0">
                <a:solidFill>
                  <a:srgbClr val="FF0000"/>
                </a:solidFill>
              </a:rPr>
              <a:t>= </a:t>
            </a:r>
            <a:r>
              <a:rPr lang="ar-BH" sz="2800" b="1" dirty="0">
                <a:solidFill>
                  <a:srgbClr val="0000FF"/>
                </a:solidFill>
              </a:rPr>
              <a:t>إجمالي المبلغ </a:t>
            </a:r>
            <a:r>
              <a:rPr lang="ar-BH" sz="2800" b="1" dirty="0">
                <a:solidFill>
                  <a:srgbClr val="FF0000"/>
                </a:solidFill>
              </a:rPr>
              <a:t>÷</a:t>
            </a:r>
            <a:r>
              <a:rPr lang="ar-BH" sz="2800" b="1" dirty="0">
                <a:solidFill>
                  <a:srgbClr val="0000FF"/>
                </a:solidFill>
              </a:rPr>
              <a:t> ( عدد السنوات </a:t>
            </a:r>
            <a:r>
              <a:rPr lang="en-US" sz="2800" b="1" dirty="0">
                <a:solidFill>
                  <a:srgbClr val="FF0000"/>
                </a:solidFill>
                <a:cs typeface="Majalla UI"/>
              </a:rPr>
              <a:t>X</a:t>
            </a:r>
            <a:r>
              <a:rPr lang="en-US" sz="2800" b="1" dirty="0">
                <a:solidFill>
                  <a:srgbClr val="0000FF"/>
                </a:solidFill>
                <a:cs typeface="Majalla UI"/>
              </a:rPr>
              <a:t> </a:t>
            </a:r>
            <a:r>
              <a:rPr lang="ar-BH" sz="2800" b="1" dirty="0">
                <a:solidFill>
                  <a:srgbClr val="0000FF"/>
                </a:solidFill>
              </a:rPr>
              <a:t> </a:t>
            </a:r>
            <a:r>
              <a:rPr lang="en-US" sz="2800" b="1" dirty="0">
                <a:solidFill>
                  <a:srgbClr val="0000FF"/>
                </a:solidFill>
                <a:cs typeface="Majalla UI"/>
              </a:rPr>
              <a:t>12</a:t>
            </a:r>
            <a:r>
              <a:rPr lang="ar-BH" sz="2800" b="1" dirty="0">
                <a:solidFill>
                  <a:srgbClr val="0000FF"/>
                </a:solidFill>
              </a:rPr>
              <a:t> )</a:t>
            </a:r>
          </a:p>
          <a:p>
            <a:pPr marL="342900" indent="-342900" algn="r" rtl="1">
              <a:spcBef>
                <a:spcPct val="20000"/>
              </a:spcBef>
              <a:defRPr/>
            </a:pPr>
            <a:endParaRPr lang="ar-BH" sz="2800" b="1" dirty="0">
              <a:solidFill>
                <a:srgbClr val="C00000"/>
              </a:solidFill>
              <a:latin typeface="Arial" pitchFamily="34" charset="0"/>
            </a:endParaRPr>
          </a:p>
        </p:txBody>
      </p:sp>
      <p:sp>
        <p:nvSpPr>
          <p:cNvPr id="4" name="Title 9"/>
          <p:cNvSpPr txBox="1">
            <a:spLocks/>
          </p:cNvSpPr>
          <p:nvPr/>
        </p:nvSpPr>
        <p:spPr bwMode="auto">
          <a:xfrm>
            <a:off x="3152076" y="1095113"/>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35641671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5589" y="636604"/>
            <a:ext cx="11835161" cy="5583067"/>
          </a:xfrm>
          <a:prstGeom prst="rect">
            <a:avLst/>
          </a:prstGeom>
          <a:solidFill>
            <a:srgbClr val="FFF8E5"/>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r" rtl="1">
              <a:spcBef>
                <a:spcPct val="20000"/>
              </a:spcBef>
              <a:defRPr/>
            </a:pPr>
            <a:r>
              <a:rPr lang="ar-BH" sz="3200" b="1" u="sng" dirty="0">
                <a:solidFill>
                  <a:schemeClr val="accent6">
                    <a:lumMod val="75000"/>
                  </a:schemeClr>
                </a:solidFill>
                <a:effectLst>
                  <a:outerShdw blurRad="38100" dist="38100" dir="2700000" algn="tl">
                    <a:srgbClr val="000000">
                      <a:alpha val="43137"/>
                    </a:srgbClr>
                  </a:outerShdw>
                </a:effectLst>
                <a:latin typeface="Arial" pitchFamily="34" charset="0"/>
              </a:rPr>
              <a:t>مثال</a:t>
            </a:r>
            <a:r>
              <a:rPr lang="ar-BH" sz="3600" b="1" u="sng" dirty="0">
                <a:solidFill>
                  <a:schemeClr val="accent6">
                    <a:lumMod val="75000"/>
                  </a:schemeClr>
                </a:solidFill>
                <a:effectLst>
                  <a:outerShdw blurRad="38100" dist="38100" dir="2700000" algn="tl">
                    <a:srgbClr val="000000">
                      <a:alpha val="43137"/>
                    </a:srgbClr>
                  </a:outerShdw>
                </a:effectLst>
                <a:latin typeface="Arial" pitchFamily="34" charset="0"/>
              </a:rPr>
              <a:t>:</a:t>
            </a:r>
          </a:p>
          <a:p>
            <a:pPr marL="342900" indent="-342900" algn="r" rtl="1">
              <a:spcBef>
                <a:spcPct val="20000"/>
              </a:spcBef>
              <a:defRPr/>
            </a:pPr>
            <a:r>
              <a:rPr lang="ar-BH" sz="2400" b="1" dirty="0">
                <a:solidFill>
                  <a:schemeClr val="tx1">
                    <a:lumMod val="85000"/>
                    <a:lumOff val="15000"/>
                  </a:schemeClr>
                </a:solidFill>
                <a:latin typeface="Arial" pitchFamily="34" charset="0"/>
              </a:rPr>
              <a:t>سارة شابة متحمسة و طموحة قررت البدء في إنشاء مشروعها الصغير و هو محل </a:t>
            </a:r>
            <a:r>
              <a:rPr lang="ar-BH" sz="2400" b="1" dirty="0" err="1">
                <a:solidFill>
                  <a:schemeClr val="tx1">
                    <a:lumMod val="85000"/>
                    <a:lumOff val="15000"/>
                  </a:schemeClr>
                </a:solidFill>
                <a:latin typeface="Arial" pitchFamily="34" charset="0"/>
              </a:rPr>
              <a:t>للإكسسوارات</a:t>
            </a:r>
            <a:r>
              <a:rPr lang="ar-BH" sz="2400" b="1" dirty="0">
                <a:solidFill>
                  <a:schemeClr val="tx1">
                    <a:lumMod val="85000"/>
                    <a:lumOff val="15000"/>
                  </a:schemeClr>
                </a:solidFill>
                <a:latin typeface="Arial" pitchFamily="34" charset="0"/>
              </a:rPr>
              <a:t> فقامت باستئجار محل واقترضت من البنك مبلغ 5000 دينار لمدة 5 سنوات و بمعدل فائدة 4% واحتسب البنك 40 دينار مصاريف إدارية و 160 دينار مصاريف تأمين على القرض</a:t>
            </a:r>
            <a:r>
              <a:rPr lang="ar-BH" sz="2800" b="1" dirty="0">
                <a:solidFill>
                  <a:srgbClr val="C00000"/>
                </a:solidFill>
                <a:latin typeface="Arial" pitchFamily="34" charset="0"/>
              </a:rPr>
              <a:t>.</a:t>
            </a:r>
          </a:p>
          <a:p>
            <a:pPr marL="342900" indent="-342900" algn="r" rtl="1">
              <a:spcBef>
                <a:spcPct val="20000"/>
              </a:spcBef>
              <a:defRPr/>
            </a:pPr>
            <a:r>
              <a:rPr lang="ar-BH" sz="2800" b="1" u="sng" dirty="0">
                <a:solidFill>
                  <a:schemeClr val="accent6">
                    <a:lumMod val="75000"/>
                  </a:schemeClr>
                </a:solidFill>
                <a:effectLst>
                  <a:outerShdw blurRad="38100" dist="38100" dir="2700000" algn="tl">
                    <a:srgbClr val="000000">
                      <a:alpha val="43137"/>
                    </a:srgbClr>
                  </a:outerShdw>
                </a:effectLst>
                <a:latin typeface="Arial" pitchFamily="34" charset="0"/>
              </a:rPr>
              <a:t>المطلوب</a:t>
            </a:r>
            <a:r>
              <a:rPr lang="ar-BH" sz="3600" b="1" u="sng" dirty="0">
                <a:solidFill>
                  <a:schemeClr val="accent6">
                    <a:lumMod val="75000"/>
                  </a:schemeClr>
                </a:solidFill>
                <a:effectLst>
                  <a:outerShdw blurRad="38100" dist="38100" dir="2700000" algn="tl">
                    <a:srgbClr val="000000">
                      <a:alpha val="43137"/>
                    </a:srgbClr>
                  </a:outerShdw>
                </a:effectLst>
                <a:latin typeface="Arial" pitchFamily="34" charset="0"/>
              </a:rPr>
              <a:t>:</a:t>
            </a:r>
          </a:p>
          <a:p>
            <a:pPr marL="342900" indent="-342900" algn="r" rtl="1">
              <a:spcBef>
                <a:spcPct val="20000"/>
              </a:spcBef>
              <a:defRPr/>
            </a:pPr>
            <a:r>
              <a:rPr lang="ar-BH" sz="2400" b="1" dirty="0">
                <a:solidFill>
                  <a:srgbClr val="C00000"/>
                </a:solidFill>
                <a:latin typeface="Arial" pitchFamily="34" charset="0"/>
              </a:rPr>
              <a:t>1- احسب قيمة الفوائد التي يحتسبها البنك على القرض.</a:t>
            </a:r>
          </a:p>
          <a:p>
            <a:pPr marL="342900" indent="-342900" algn="r" rtl="1">
              <a:spcBef>
                <a:spcPct val="20000"/>
              </a:spcBef>
              <a:defRPr/>
            </a:pPr>
            <a:r>
              <a:rPr lang="ar-BH" sz="2400" b="1" u="sng" dirty="0">
                <a:solidFill>
                  <a:schemeClr val="tx1">
                    <a:lumMod val="85000"/>
                    <a:lumOff val="15000"/>
                  </a:schemeClr>
                </a:solidFill>
              </a:rPr>
              <a:t>الفائدة </a:t>
            </a:r>
            <a:r>
              <a:rPr lang="ar-BH" sz="2400" b="1" dirty="0">
                <a:solidFill>
                  <a:schemeClr val="tx1">
                    <a:lumMod val="85000"/>
                    <a:lumOff val="15000"/>
                  </a:schemeClr>
                </a:solidFill>
              </a:rPr>
              <a:t>= المبلغ </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rPr>
              <a:t> المعدل (نسبة الفائدة)=  5000</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rPr>
              <a:t> 4% = 200 دينار</a:t>
            </a:r>
          </a:p>
          <a:p>
            <a:pPr marL="342900" indent="-342900" algn="r" rtl="1">
              <a:spcBef>
                <a:spcPct val="20000"/>
              </a:spcBef>
              <a:defRPr/>
            </a:pPr>
            <a:r>
              <a:rPr lang="ar-BH" sz="2400" b="1" u="sng" dirty="0">
                <a:solidFill>
                  <a:schemeClr val="tx1">
                    <a:lumMod val="85000"/>
                    <a:lumOff val="15000"/>
                  </a:schemeClr>
                </a:solidFill>
              </a:rPr>
              <a:t>مجموع الفائدة </a:t>
            </a:r>
            <a:r>
              <a:rPr lang="ar-BH" sz="2400" b="1" dirty="0">
                <a:solidFill>
                  <a:schemeClr val="tx1">
                    <a:lumMod val="85000"/>
                    <a:lumOff val="15000"/>
                  </a:schemeClr>
                </a:solidFill>
              </a:rPr>
              <a:t>= الفائدة</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rPr>
              <a:t> مدة القرض = 200</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rPr>
              <a:t> 5 =</a:t>
            </a:r>
            <a:r>
              <a:rPr lang="ar-BH" sz="2400" b="1" dirty="0">
                <a:solidFill>
                  <a:schemeClr val="accent6">
                    <a:lumMod val="50000"/>
                  </a:schemeClr>
                </a:solidFill>
              </a:rPr>
              <a:t> </a:t>
            </a:r>
            <a:r>
              <a:rPr lang="ar-BH" sz="2400" b="1" dirty="0">
                <a:solidFill>
                  <a:schemeClr val="accent6">
                    <a:lumMod val="50000"/>
                  </a:schemeClr>
                </a:solidFill>
                <a:effectLst>
                  <a:outerShdw blurRad="38100" dist="38100" dir="2700000" algn="tl">
                    <a:srgbClr val="000000">
                      <a:alpha val="43137"/>
                    </a:srgbClr>
                  </a:outerShdw>
                </a:effectLst>
              </a:rPr>
              <a:t>1000 دينار قيمة الفوائد التي يحتسبها البنك على القرض</a:t>
            </a:r>
            <a:endParaRPr lang="ar-BH" sz="2400" b="1" dirty="0">
              <a:solidFill>
                <a:srgbClr val="C00000"/>
              </a:solidFill>
              <a:effectLst>
                <a:outerShdw blurRad="38100" dist="38100" dir="2700000" algn="tl">
                  <a:srgbClr val="000000">
                    <a:alpha val="43137"/>
                  </a:srgbClr>
                </a:outerShdw>
              </a:effectLst>
              <a:latin typeface="Arial" pitchFamily="34" charset="0"/>
            </a:endParaRPr>
          </a:p>
          <a:p>
            <a:pPr marL="342900" indent="-342900" algn="r" rtl="1">
              <a:spcBef>
                <a:spcPct val="20000"/>
              </a:spcBef>
              <a:defRPr/>
            </a:pPr>
            <a:r>
              <a:rPr lang="ar-BH" sz="2400" b="1" dirty="0">
                <a:solidFill>
                  <a:srgbClr val="C00000"/>
                </a:solidFill>
                <a:latin typeface="Arial" pitchFamily="34" charset="0"/>
              </a:rPr>
              <a:t>2- احسب قيمة القسط الشهري الذي ستدفعه سارة.</a:t>
            </a:r>
          </a:p>
          <a:p>
            <a:pPr marL="342900" indent="-342900" algn="r" rtl="1">
              <a:spcBef>
                <a:spcPct val="20000"/>
              </a:spcBef>
              <a:defRPr/>
            </a:pPr>
            <a:r>
              <a:rPr lang="ar-BH" sz="2400" b="1" u="sng" dirty="0">
                <a:solidFill>
                  <a:schemeClr val="tx1">
                    <a:lumMod val="85000"/>
                    <a:lumOff val="15000"/>
                  </a:schemeClr>
                </a:solidFill>
              </a:rPr>
              <a:t>إجمالي المبلغ</a:t>
            </a:r>
            <a:r>
              <a:rPr lang="ar-BH" sz="2400" b="1" dirty="0">
                <a:solidFill>
                  <a:schemeClr val="tx1">
                    <a:lumMod val="85000"/>
                    <a:lumOff val="15000"/>
                  </a:schemeClr>
                </a:solidFill>
              </a:rPr>
              <a:t>= المبلغ + مجموع الفائدة + المصروفات = 5000+1000+40+160= 6200 دينار</a:t>
            </a:r>
          </a:p>
          <a:p>
            <a:pPr marL="342900" indent="-342900" algn="r" rtl="1">
              <a:spcBef>
                <a:spcPct val="20000"/>
              </a:spcBef>
              <a:defRPr/>
            </a:pPr>
            <a:r>
              <a:rPr lang="ar-BH" sz="2400" b="1" u="sng" dirty="0">
                <a:solidFill>
                  <a:schemeClr val="tx1">
                    <a:lumMod val="85000"/>
                    <a:lumOff val="15000"/>
                  </a:schemeClr>
                </a:solidFill>
              </a:rPr>
              <a:t>القسط الشهري </a:t>
            </a:r>
            <a:r>
              <a:rPr lang="ar-BH" sz="2400" b="1" dirty="0">
                <a:solidFill>
                  <a:schemeClr val="tx1">
                    <a:lumMod val="85000"/>
                    <a:lumOff val="15000"/>
                  </a:schemeClr>
                </a:solidFill>
              </a:rPr>
              <a:t>= إجمالي المبلغ ÷ ( عدد السنوات </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rPr>
              <a:t> </a:t>
            </a:r>
            <a:r>
              <a:rPr lang="ar-BH" sz="2400" b="1" dirty="0">
                <a:solidFill>
                  <a:schemeClr val="tx1">
                    <a:lumMod val="85000"/>
                    <a:lumOff val="15000"/>
                  </a:schemeClr>
                </a:solidFill>
                <a:cs typeface="Majalla UI"/>
              </a:rPr>
              <a:t>12</a:t>
            </a:r>
            <a:r>
              <a:rPr lang="ar-BH" sz="2400" b="1" dirty="0">
                <a:solidFill>
                  <a:schemeClr val="tx1">
                    <a:lumMod val="85000"/>
                    <a:lumOff val="15000"/>
                  </a:schemeClr>
                </a:solidFill>
              </a:rPr>
              <a:t>) = 6200 ÷ (5 </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cs typeface="Majalla UI"/>
              </a:rPr>
              <a:t>12)= </a:t>
            </a:r>
            <a:r>
              <a:rPr lang="ar-BH" sz="2400" b="1" dirty="0">
                <a:solidFill>
                  <a:schemeClr val="accent6">
                    <a:lumMod val="50000"/>
                  </a:schemeClr>
                </a:solidFill>
                <a:effectLst>
                  <a:outerShdw blurRad="38100" dist="38100" dir="2700000" algn="tl">
                    <a:srgbClr val="000000">
                      <a:alpha val="43137"/>
                    </a:srgbClr>
                  </a:outerShdw>
                </a:effectLst>
              </a:rPr>
              <a:t>103.33 دينار قيمة القسط الشهري الذي ستدفعه سارة.</a:t>
            </a:r>
          </a:p>
        </p:txBody>
      </p:sp>
      <p:sp>
        <p:nvSpPr>
          <p:cNvPr id="3" name="Rectangle 2"/>
          <p:cNvSpPr/>
          <p:nvPr/>
        </p:nvSpPr>
        <p:spPr>
          <a:xfrm>
            <a:off x="1979922" y="79482"/>
            <a:ext cx="6695212" cy="646331"/>
          </a:xfrm>
          <a:prstGeom prst="rect">
            <a:avLst/>
          </a:prstGeom>
        </p:spPr>
        <p:txBody>
          <a:bodyPr wrap="square">
            <a:spAutoFit/>
          </a:bodyPr>
          <a:lstStyle/>
          <a:p>
            <a:pPr marL="342900" indent="-342900" algn="r" rtl="1">
              <a:spcBef>
                <a:spcPct val="20000"/>
              </a:spcBef>
              <a:defRPr/>
            </a:pPr>
            <a:r>
              <a:rPr lang="ar-BH" sz="3600" b="1" u="sng" dirty="0">
                <a:solidFill>
                  <a:srgbClr val="C00000"/>
                </a:solidFill>
                <a:effectLst>
                  <a:outerShdw blurRad="38100" dist="38100" dir="2700000" algn="tl">
                    <a:srgbClr val="000000">
                      <a:alpha val="43137"/>
                    </a:srgbClr>
                  </a:outerShdw>
                </a:effectLst>
                <a:latin typeface="Arial" pitchFamily="34" charset="0"/>
              </a:rPr>
              <a:t>تسديد قيمة القرض مع الفائدة</a:t>
            </a:r>
          </a:p>
        </p:txBody>
      </p:sp>
      <p:sp>
        <p:nvSpPr>
          <p:cNvPr id="4"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9227344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que 5"/>
          <p:cNvSpPr/>
          <p:nvPr/>
        </p:nvSpPr>
        <p:spPr bwMode="auto">
          <a:xfrm>
            <a:off x="344408" y="1385248"/>
            <a:ext cx="11602387" cy="4148450"/>
          </a:xfrm>
          <a:prstGeom prst="plaque">
            <a:avLst>
              <a:gd name="adj" fmla="val 11628"/>
            </a:avLst>
          </a:prstGeom>
          <a:solidFill>
            <a:srgbClr val="E4FDD3"/>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r>
              <a:rPr lang="ar-BH" sz="3200" b="1" dirty="0">
                <a:solidFill>
                  <a:schemeClr val="tx1"/>
                </a:solidFill>
                <a:latin typeface="Arial" pitchFamily="34" charset="0"/>
              </a:rPr>
              <a:t>اقترض يوسف من أحد البنوك المحلية مبلغاً قيمته 10000 دينار لبدء مشروعه الجديد، وتبلغ مدته 3 سنوات و بسعر فائدة 5% ويحتسب البنك مصاريف إدارية بقيمة 40 دينار و مصاريف تأمين على القرض بقيمة 120 دينار.</a:t>
            </a:r>
          </a:p>
          <a:p>
            <a:pPr algn="r" defTabSz="914012" rtl="1">
              <a:spcBef>
                <a:spcPts val="600"/>
              </a:spcBef>
              <a:spcAft>
                <a:spcPts val="600"/>
              </a:spcAft>
              <a:defRPr/>
            </a:pPr>
            <a:r>
              <a:rPr lang="ar-BH" sz="3200" b="1" dirty="0">
                <a:solidFill>
                  <a:srgbClr val="C00000"/>
                </a:solidFill>
                <a:latin typeface="Arial" pitchFamily="34" charset="0"/>
              </a:rPr>
              <a:t>المطلوب</a:t>
            </a:r>
            <a:r>
              <a:rPr lang="ar-BH" sz="3200" b="1" dirty="0">
                <a:solidFill>
                  <a:schemeClr val="tx1"/>
                </a:solidFill>
                <a:latin typeface="Arial" pitchFamily="34" charset="0"/>
              </a:rPr>
              <a:t>:</a:t>
            </a:r>
          </a:p>
          <a:p>
            <a:pPr algn="r" defTabSz="914012" rtl="1">
              <a:spcBef>
                <a:spcPts val="600"/>
              </a:spcBef>
              <a:spcAft>
                <a:spcPts val="600"/>
              </a:spcAft>
              <a:defRPr/>
            </a:pPr>
            <a:r>
              <a:rPr lang="ar-BH" sz="3200" b="1" dirty="0">
                <a:solidFill>
                  <a:srgbClr val="0070C0"/>
                </a:solidFill>
                <a:latin typeface="Arial" pitchFamily="34" charset="0"/>
              </a:rPr>
              <a:t>1- حساب قيمة الفائدة.</a:t>
            </a:r>
          </a:p>
          <a:p>
            <a:pPr algn="r" defTabSz="914012" rtl="1">
              <a:spcBef>
                <a:spcPts val="600"/>
              </a:spcBef>
              <a:spcAft>
                <a:spcPts val="600"/>
              </a:spcAft>
              <a:defRPr/>
            </a:pPr>
            <a:r>
              <a:rPr lang="ar-BH" sz="3200" b="1" dirty="0">
                <a:solidFill>
                  <a:srgbClr val="0070C0"/>
                </a:solidFill>
                <a:latin typeface="Arial" pitchFamily="34" charset="0"/>
              </a:rPr>
              <a:t>2- حساب قيمة القسط الشهري المدفوع.</a:t>
            </a:r>
          </a:p>
        </p:txBody>
      </p:sp>
      <p:sp>
        <p:nvSpPr>
          <p:cNvPr id="3" name="Title 9"/>
          <p:cNvSpPr txBox="1">
            <a:spLocks/>
          </p:cNvSpPr>
          <p:nvPr/>
        </p:nvSpPr>
        <p:spPr bwMode="auto">
          <a:xfrm>
            <a:off x="3945168" y="489329"/>
            <a:ext cx="4400866" cy="70656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600" b="1" kern="0" dirty="0">
                <a:solidFill>
                  <a:schemeClr val="bg1"/>
                </a:solidFill>
                <a:latin typeface="Arial" pitchFamily="34" charset="0"/>
              </a:rPr>
              <a:t>اختبر معلوماتك</a:t>
            </a:r>
          </a:p>
        </p:txBody>
      </p:sp>
      <p:sp>
        <p:nvSpPr>
          <p:cNvPr id="4" name="TextBox 6">
            <a:hlinkClick r:id="rId3" action="ppaction://hlinksldjump"/>
          </p:cNvPr>
          <p:cNvSpPr txBox="1"/>
          <p:nvPr/>
        </p:nvSpPr>
        <p:spPr>
          <a:xfrm>
            <a:off x="9529011" y="5616462"/>
            <a:ext cx="2048498"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a:r>
              <a:rPr lang="ar-BH" sz="2800" b="1" u="sng" dirty="0">
                <a:solidFill>
                  <a:srgbClr val="FF0000"/>
                </a:solidFill>
                <a:effectLst>
                  <a:outerShdw blurRad="38100" dist="38100" dir="2700000" algn="tl">
                    <a:srgbClr val="000000">
                      <a:alpha val="43137"/>
                    </a:srgbClr>
                  </a:outerShdw>
                </a:effectLst>
              </a:rPr>
              <a:t>تأكد من الحل</a:t>
            </a:r>
            <a:endParaRPr lang="en-GB" sz="2800" b="1" u="sng" dirty="0">
              <a:solidFill>
                <a:srgbClr val="FF0000"/>
              </a:solidFill>
              <a:effectLst>
                <a:outerShdw blurRad="38100" dist="38100" dir="2700000" algn="tl">
                  <a:srgbClr val="000000">
                    <a:alpha val="43137"/>
                  </a:srgbClr>
                </a:outerShdw>
              </a:effectLst>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6961493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415233" y="232218"/>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ما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Title 9"/>
          <p:cNvSpPr txBox="1">
            <a:spLocks/>
          </p:cNvSpPr>
          <p:nvPr/>
        </p:nvSpPr>
        <p:spPr bwMode="auto">
          <a:xfrm>
            <a:off x="1870842" y="1018238"/>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4" name="Explosion 2 8"/>
          <p:cNvSpPr/>
          <p:nvPr/>
        </p:nvSpPr>
        <p:spPr>
          <a:xfrm>
            <a:off x="2271734" y="1736241"/>
            <a:ext cx="8812924" cy="3789089"/>
          </a:xfrm>
          <a:prstGeom prst="irregularSeal2">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BH" sz="3200" b="1" dirty="0">
                <a:ln w="11430"/>
                <a:solidFill>
                  <a:schemeClr val="tx1">
                    <a:lumMod val="85000"/>
                    <a:lumOff val="15000"/>
                  </a:schemeClr>
                </a:solidFill>
                <a:effectLst>
                  <a:outerShdw blurRad="80000" dist="40000" dir="5040000" algn="tl">
                    <a:srgbClr val="000000">
                      <a:alpha val="30000"/>
                    </a:srgbClr>
                  </a:outerShdw>
                </a:effectLst>
                <a:latin typeface="Arial Black" pitchFamily="34" charset="0"/>
              </a:rPr>
              <a:t>ماذا تعرف عن البنوك و المصارف الإسلامية؟</a:t>
            </a:r>
            <a:endParaRPr lang="ar-BH" sz="2800" b="1" dirty="0">
              <a:ln w="11430"/>
              <a:solidFill>
                <a:schemeClr val="accent1">
                  <a:lumMod val="50000"/>
                </a:schemeClr>
              </a:solidFill>
              <a:effectLst>
                <a:outerShdw blurRad="80000" dist="40000" dir="5040000" algn="tl">
                  <a:srgbClr val="000000">
                    <a:alpha val="30000"/>
                  </a:srgbClr>
                </a:outerShdw>
              </a:effectLst>
              <a:latin typeface="Arial Black"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876" y="4781622"/>
            <a:ext cx="4143375" cy="1411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13" y="1930437"/>
            <a:ext cx="3312658" cy="1411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4539" y="1908028"/>
            <a:ext cx="3276779" cy="1434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985628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356839" y="268842"/>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166641" y="1822323"/>
            <a:ext cx="11697629" cy="4020916"/>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4- البنوك و المصارف الاسلامية:</a:t>
            </a:r>
          </a:p>
          <a:p>
            <a:pPr marL="342900" indent="-342900" algn="r" rtl="1">
              <a:spcBef>
                <a:spcPct val="20000"/>
              </a:spcBef>
              <a:buFont typeface="Wingdings 2" pitchFamily="18" charset="2"/>
              <a:buNone/>
              <a:defRPr/>
            </a:pPr>
            <a:r>
              <a:rPr lang="ar-BH" sz="2800" b="1" dirty="0"/>
              <a:t>هي مؤسسات مالية تقوم بالمعاملات المصرفية و استثمار الأموال في ضوء الشريعة الإسلامية و هي لا تتعامل بالفائدة (الربا).</a:t>
            </a:r>
          </a:p>
          <a:p>
            <a:pPr marL="342900" indent="-342900" algn="r" rtl="1">
              <a:spcBef>
                <a:spcPct val="20000"/>
              </a:spcBef>
              <a:defRPr/>
            </a:pPr>
            <a:r>
              <a:rPr lang="ar-BH" sz="2800" b="1" dirty="0">
                <a:solidFill>
                  <a:srgbClr val="C00000"/>
                </a:solidFill>
                <a:latin typeface="Arial" pitchFamily="34" charset="0"/>
              </a:rPr>
              <a:t>خدمات البنوك الاسلامية:</a:t>
            </a:r>
          </a:p>
          <a:p>
            <a:pPr marL="342900" indent="-342900" algn="r" rtl="1">
              <a:spcBef>
                <a:spcPct val="20000"/>
              </a:spcBef>
              <a:defRPr/>
            </a:pPr>
            <a:r>
              <a:rPr lang="ar-BH" sz="2800" b="1" dirty="0">
                <a:solidFill>
                  <a:schemeClr val="bg2">
                    <a:lumMod val="50000"/>
                  </a:schemeClr>
                </a:solidFill>
                <a:latin typeface="Arial" pitchFamily="34" charset="0"/>
              </a:rPr>
              <a:t>للاطلاع على المزيد من المعلومات التي تقدمها البنوك التجارية يمكن الرجوع الى مواقع الانترنت لبعض البنوك العاملة في البحرين مثل بنك البحرين الإسلامي و بنك إثمار و بنك البركة و مصرف السلام.</a:t>
            </a:r>
          </a:p>
        </p:txBody>
      </p:sp>
      <p:sp>
        <p:nvSpPr>
          <p:cNvPr id="4" name="Title 9"/>
          <p:cNvSpPr txBox="1">
            <a:spLocks/>
          </p:cNvSpPr>
          <p:nvPr/>
        </p:nvSpPr>
        <p:spPr bwMode="auto">
          <a:xfrm>
            <a:off x="3106846" y="1082981"/>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ثانياً : الاقتراض من البنوك و المؤسسات المالية</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4932733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394132" y="227728"/>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166641" y="1841000"/>
            <a:ext cx="11697629" cy="3825221"/>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1- الجمعيات الفردية المتعاونة</a:t>
            </a:r>
          </a:p>
          <a:p>
            <a:pPr algn="justLow" rtl="1">
              <a:defRPr/>
            </a:pPr>
            <a:endParaRPr lang="ar-BH" sz="2800" b="1" u="sng" dirty="0">
              <a:solidFill>
                <a:srgbClr val="0000FF"/>
              </a:solidFill>
              <a:latin typeface="Arial" pitchFamily="34" charset="0"/>
            </a:endParaRPr>
          </a:p>
          <a:p>
            <a:pPr algn="justLow" rtl="1">
              <a:defRPr/>
            </a:pPr>
            <a:r>
              <a:rPr lang="ar-BH" sz="2800" b="1" u="sng" dirty="0">
                <a:solidFill>
                  <a:srgbClr val="0000FF"/>
                </a:solidFill>
                <a:latin typeface="Arial" pitchFamily="34" charset="0"/>
              </a:rPr>
              <a:t>2- القروض الحسنة</a:t>
            </a:r>
          </a:p>
          <a:p>
            <a:pPr algn="justLow" rtl="1">
              <a:defRPr/>
            </a:pPr>
            <a:endParaRPr lang="ar-BH" sz="2800" b="1" u="sng" dirty="0">
              <a:solidFill>
                <a:srgbClr val="0000FF"/>
              </a:solidFill>
              <a:latin typeface="Arial" pitchFamily="34" charset="0"/>
            </a:endParaRPr>
          </a:p>
          <a:p>
            <a:pPr algn="justLow" rtl="1">
              <a:defRPr/>
            </a:pPr>
            <a:r>
              <a:rPr lang="ar-BH" sz="2800" b="1" u="sng" dirty="0">
                <a:solidFill>
                  <a:srgbClr val="0000FF"/>
                </a:solidFill>
                <a:latin typeface="Arial" pitchFamily="34" charset="0"/>
              </a:rPr>
              <a:t>3- تجارة الرهن</a:t>
            </a:r>
          </a:p>
          <a:p>
            <a:pPr algn="justLow" rtl="1">
              <a:defRPr/>
            </a:pPr>
            <a:endParaRPr lang="ar-BH" sz="2800" b="1" u="sng" dirty="0">
              <a:solidFill>
                <a:srgbClr val="0000FF"/>
              </a:solidFill>
              <a:latin typeface="Arial" pitchFamily="34" charset="0"/>
            </a:endParaRPr>
          </a:p>
          <a:p>
            <a:pPr algn="justLow" rtl="1">
              <a:defRPr/>
            </a:pPr>
            <a:r>
              <a:rPr lang="ar-BH" sz="2800" b="1" u="sng" dirty="0">
                <a:solidFill>
                  <a:srgbClr val="0000FF"/>
                </a:solidFill>
                <a:latin typeface="Arial" pitchFamily="34" charset="0"/>
              </a:rPr>
              <a:t>4- المؤسسات الخيرية</a:t>
            </a:r>
          </a:p>
          <a:p>
            <a:pPr algn="justLow" rtl="1">
              <a:defRPr/>
            </a:pPr>
            <a:endParaRPr lang="ar-BH" sz="2800" b="1" u="sng" dirty="0">
              <a:solidFill>
                <a:srgbClr val="0000FF"/>
              </a:solidFill>
              <a:latin typeface="Arial" pitchFamily="34" charset="0"/>
            </a:endParaRPr>
          </a:p>
        </p:txBody>
      </p:sp>
      <p:sp>
        <p:nvSpPr>
          <p:cNvPr id="4" name="Title 9"/>
          <p:cNvSpPr txBox="1">
            <a:spLocks/>
          </p:cNvSpPr>
          <p:nvPr/>
        </p:nvSpPr>
        <p:spPr bwMode="auto">
          <a:xfrm>
            <a:off x="3106846" y="1057315"/>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ثالثاً: البدائل التمويلية المتاحة في مملكة البحرين</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Explosion 2 11"/>
          <p:cNvSpPr/>
          <p:nvPr/>
        </p:nvSpPr>
        <p:spPr>
          <a:xfrm>
            <a:off x="0" y="1805046"/>
            <a:ext cx="8812924" cy="4435475"/>
          </a:xfrm>
          <a:prstGeom prst="irregularSeal2">
            <a:avLst/>
          </a:prstGeom>
        </p:spPr>
        <p:style>
          <a:lnRef idx="1">
            <a:schemeClr val="accent6"/>
          </a:lnRef>
          <a:fillRef idx="2">
            <a:schemeClr val="accent6"/>
          </a:fillRef>
          <a:effectRef idx="1">
            <a:schemeClr val="accent6"/>
          </a:effectRef>
          <a:fontRef idx="minor">
            <a:schemeClr val="dk1"/>
          </a:fontRef>
        </p:style>
        <p:txBody>
          <a:bodyPr rtlCol="1" anchor="ctr"/>
          <a:lstStyle/>
          <a:p>
            <a:pPr algn="ctr">
              <a:defRPr/>
            </a:pPr>
            <a:r>
              <a:rPr lang="ar-BH" sz="3200" b="1" dirty="0">
                <a:ln w="11430"/>
                <a:effectLst>
                  <a:outerShdw blurRad="80000" dist="40000" dir="5040000" algn="tl">
                    <a:srgbClr val="000000">
                      <a:alpha val="30000"/>
                    </a:srgbClr>
                  </a:outerShdw>
                </a:effectLst>
                <a:latin typeface="Arial Black" pitchFamily="34" charset="0"/>
              </a:rPr>
              <a:t>هل هناك بدائل تمويلية أخرى متاحة في مملكة البحرين؟ ما هي؟</a:t>
            </a:r>
            <a:endParaRPr lang="ar-BH" sz="2000" b="1" dirty="0">
              <a:ln w="11430"/>
              <a:effectLst>
                <a:outerShdw blurRad="80000" dist="40000" dir="5040000" algn="tl">
                  <a:srgbClr val="000000">
                    <a:alpha val="30000"/>
                  </a:srgbClr>
                </a:outerShdw>
              </a:effectLst>
              <a:latin typeface="Arial Black" pitchFamily="34" charset="0"/>
            </a:endParaRPr>
          </a:p>
          <a:p>
            <a:pPr algn="ctr"/>
            <a:endParaRPr lang="ar-BH" sz="2800" b="1" dirty="0">
              <a:ln w="11430"/>
              <a:solidFill>
                <a:schemeClr val="accent1">
                  <a:lumMod val="50000"/>
                </a:schemeClr>
              </a:solidFill>
              <a:effectLst>
                <a:outerShdw blurRad="80000" dist="40000" dir="5040000" algn="tl">
                  <a:srgbClr val="000000">
                    <a:alpha val="30000"/>
                  </a:srgbClr>
                </a:outerShdw>
              </a:effectLst>
              <a:latin typeface="Arial Black" pitchFamily="34" charset="0"/>
            </a:endParaRPr>
          </a:p>
        </p:txBody>
      </p:sp>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6750499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Plaque 4"/>
          <p:cNvSpPr/>
          <p:nvPr/>
        </p:nvSpPr>
        <p:spPr bwMode="auto">
          <a:xfrm>
            <a:off x="281058" y="2546317"/>
            <a:ext cx="11744470" cy="3515436"/>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بعد دراسة هذا الفصل أن:</a:t>
            </a:r>
            <a:endParaRPr lang="en-US" sz="3200" b="1" dirty="0">
              <a:solidFill>
                <a:srgbClr val="C00000"/>
              </a:solidFill>
              <a:latin typeface="Sakkal Majalla" panose="02000000000000000000" pitchFamily="2" charset="-78"/>
              <a:cs typeface="Sakkal Majalla" panose="02000000000000000000" pitchFamily="2" charset="-78"/>
            </a:endParaRPr>
          </a:p>
          <a:p>
            <a:pPr marL="742950" indent="-742950" algn="r" defTabSz="914012" rtl="1">
              <a:spcBef>
                <a:spcPts val="600"/>
              </a:spcBef>
              <a:spcAft>
                <a:spcPts val="600"/>
              </a:spcAft>
              <a:buFont typeface="+mj-lt"/>
              <a:buAutoNum type="arabicPeriod"/>
              <a:defRPr/>
            </a:pPr>
            <a:r>
              <a:rPr lang="ar-BH" sz="3200" b="1" dirty="0">
                <a:solidFill>
                  <a:schemeClr val="tx1"/>
                </a:solidFill>
                <a:latin typeface="Arial" pitchFamily="34" charset="0"/>
              </a:rPr>
              <a:t> </a:t>
            </a:r>
            <a:r>
              <a:rPr lang="ar-BH" sz="2800" b="1" dirty="0">
                <a:solidFill>
                  <a:schemeClr val="tx1"/>
                </a:solidFill>
                <a:latin typeface="Sakkal Majalla" panose="02000000000000000000" pitchFamily="2" charset="-78"/>
                <a:cs typeface="Sakkal Majalla" panose="02000000000000000000" pitchFamily="2" charset="-78"/>
              </a:rPr>
              <a:t>أن يعرّف الطالب التمويل.</a:t>
            </a:r>
          </a:p>
          <a:p>
            <a:pPr marL="742950" indent="-742950" algn="r" defTabSz="914012" rtl="1">
              <a:spcBef>
                <a:spcPts val="600"/>
              </a:spcBef>
              <a:spcAft>
                <a:spcPts val="600"/>
              </a:spcAft>
              <a:buFont typeface="+mj-lt"/>
              <a:buAutoNum type="arabicPeriod"/>
              <a:defRPr/>
            </a:pPr>
            <a:r>
              <a:rPr lang="ar-BH" sz="2800" b="1" dirty="0">
                <a:solidFill>
                  <a:schemeClr val="tx1"/>
                </a:solidFill>
                <a:latin typeface="Sakkal Majalla" panose="02000000000000000000" pitchFamily="2" charset="-78"/>
                <a:cs typeface="Sakkal Majalla" panose="02000000000000000000" pitchFamily="2" charset="-78"/>
              </a:rPr>
              <a:t>أن يوضح الطالب سبب الحاجة الى التمويل.</a:t>
            </a:r>
          </a:p>
          <a:p>
            <a:pPr marL="742950" indent="-742950" algn="r" defTabSz="914012" rtl="1">
              <a:spcBef>
                <a:spcPts val="600"/>
              </a:spcBef>
              <a:spcAft>
                <a:spcPts val="600"/>
              </a:spcAft>
              <a:buFont typeface="+mj-lt"/>
              <a:buAutoNum type="arabicPeriod"/>
              <a:defRPr/>
            </a:pPr>
            <a:r>
              <a:rPr lang="ar-BH" sz="2800" b="1" dirty="0">
                <a:solidFill>
                  <a:schemeClr val="tx1"/>
                </a:solidFill>
                <a:latin typeface="Sakkal Majalla" panose="02000000000000000000" pitchFamily="2" charset="-78"/>
                <a:cs typeface="Sakkal Majalla" panose="02000000000000000000" pitchFamily="2" charset="-78"/>
              </a:rPr>
              <a:t> أن يقارن</a:t>
            </a:r>
            <a:r>
              <a:rPr lang="en-US"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الطالب بين مصادر التمويل في مملكة البحرين.</a:t>
            </a:r>
          </a:p>
          <a:p>
            <a:pPr marL="742950" indent="-742950" algn="r" defTabSz="914012" rtl="1">
              <a:spcBef>
                <a:spcPts val="600"/>
              </a:spcBef>
              <a:spcAft>
                <a:spcPts val="600"/>
              </a:spcAft>
              <a:buFont typeface="+mj-lt"/>
              <a:buAutoNum type="arabicPeriod"/>
              <a:defRPr/>
            </a:pPr>
            <a:r>
              <a:rPr lang="ar-BH" sz="2800" b="1" dirty="0">
                <a:solidFill>
                  <a:schemeClr val="tx1"/>
                </a:solidFill>
                <a:latin typeface="Sakkal Majalla" panose="02000000000000000000" pitchFamily="2" charset="-78"/>
                <a:cs typeface="Sakkal Majalla" panose="02000000000000000000" pitchFamily="2" charset="-78"/>
              </a:rPr>
              <a:t>أن يميز الطالب رأس المال و كيفية تحديد رأس المال المطلوب للمشروع.</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6" name="Title 9"/>
          <p:cNvSpPr txBox="1">
            <a:spLocks/>
          </p:cNvSpPr>
          <p:nvPr/>
        </p:nvSpPr>
        <p:spPr bwMode="auto">
          <a:xfrm>
            <a:off x="3850119" y="1139535"/>
            <a:ext cx="4400866"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000" kern="0" dirty="0">
                <a:solidFill>
                  <a:schemeClr val="bg1"/>
                </a:solidFill>
                <a:latin typeface="Sakkal Majalla" panose="02000000000000000000" pitchFamily="2" charset="-78"/>
                <a:cs typeface="PT Bold Heading" panose="02010400000000000000" pitchFamily="2" charset="-78"/>
              </a:rPr>
              <a:t>أهـداف الدرس</a:t>
            </a:r>
          </a:p>
        </p:txBody>
      </p:sp>
      <p:sp>
        <p:nvSpPr>
          <p:cNvPr id="7" name="TextBox 10">
            <a:extLst>
              <a:ext uri="{FF2B5EF4-FFF2-40B4-BE49-F238E27FC236}">
                <a16:creationId xmlns:a16="http://schemas.microsoft.com/office/drawing/2014/main" xmlns="" id="{A5B9F62D-C3F5-4560-86D1-E53C3A39CAAC}"/>
              </a:ext>
            </a:extLst>
          </p:cNvPr>
          <p:cNvSpPr txBox="1"/>
          <p:nvPr/>
        </p:nvSpPr>
        <p:spPr>
          <a:xfrm>
            <a:off x="1710712"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987484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495915" y="227728"/>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249166" y="1872985"/>
            <a:ext cx="11697629" cy="3825221"/>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1- الجمعيات الفردية المتعاونة:</a:t>
            </a:r>
          </a:p>
          <a:p>
            <a:pPr algn="justLow" rtl="1">
              <a:defRPr/>
            </a:pPr>
            <a:endParaRPr lang="ar-BH" sz="800" b="1" u="sng" dirty="0">
              <a:solidFill>
                <a:srgbClr val="0000FF"/>
              </a:solidFill>
              <a:latin typeface="Arial" pitchFamily="34" charset="0"/>
            </a:endParaRPr>
          </a:p>
          <a:p>
            <a:pPr algn="justLow" rtl="1">
              <a:defRPr/>
            </a:pPr>
            <a:r>
              <a:rPr lang="ar-BH" sz="2400" b="1" dirty="0">
                <a:solidFill>
                  <a:schemeClr val="tx1"/>
                </a:solidFill>
                <a:latin typeface="Arial" pitchFamily="34" charset="0"/>
              </a:rPr>
              <a:t>اتفاق بين مجموعة من الأشخاص بدفع مبلغ شهري يجمع هذا المبلغ و يدفع لأحدهم و يتكرر هذا العمل شهرياً.</a:t>
            </a:r>
            <a:endParaRPr lang="en-US" sz="2400" b="1" dirty="0">
              <a:solidFill>
                <a:schemeClr val="tx1"/>
              </a:solidFill>
              <a:latin typeface="Arial" pitchFamily="34" charset="0"/>
            </a:endParaRPr>
          </a:p>
          <a:p>
            <a:pPr algn="justLow" rtl="1">
              <a:defRPr/>
            </a:pPr>
            <a:endParaRPr lang="en-US" sz="2400" b="1" dirty="0">
              <a:solidFill>
                <a:schemeClr val="tx1"/>
              </a:solidFill>
              <a:latin typeface="Arial" pitchFamily="34" charset="0"/>
            </a:endParaRPr>
          </a:p>
          <a:p>
            <a:pPr algn="justLow" rtl="1">
              <a:defRPr/>
            </a:pPr>
            <a:endParaRPr lang="en-US" sz="800" b="1" dirty="0">
              <a:solidFill>
                <a:schemeClr val="tx1"/>
              </a:solidFill>
              <a:latin typeface="Arial" pitchFamily="34" charset="0"/>
            </a:endParaRPr>
          </a:p>
          <a:p>
            <a:pPr algn="justLow" rtl="1">
              <a:defRPr/>
            </a:pPr>
            <a:r>
              <a:rPr lang="ar-BH" sz="2400" b="1" u="sng" dirty="0">
                <a:solidFill>
                  <a:srgbClr val="C00000"/>
                </a:solidFill>
                <a:latin typeface="Arial" pitchFamily="34" charset="0"/>
              </a:rPr>
              <a:t>مثال</a:t>
            </a:r>
            <a:r>
              <a:rPr lang="ar-BH" sz="2400" dirty="0">
                <a:solidFill>
                  <a:srgbClr val="C00000"/>
                </a:solidFill>
                <a:latin typeface="Arial" pitchFamily="34" charset="0"/>
              </a:rPr>
              <a:t>: </a:t>
            </a:r>
            <a:r>
              <a:rPr lang="en-US" sz="2400" dirty="0">
                <a:solidFill>
                  <a:srgbClr val="C00000"/>
                </a:solidFill>
                <a:latin typeface="Arial" pitchFamily="34" charset="0"/>
              </a:rPr>
              <a:t> </a:t>
            </a:r>
            <a:r>
              <a:rPr lang="ar-BH" sz="2400" b="1" dirty="0">
                <a:solidFill>
                  <a:schemeClr val="tx1"/>
                </a:solidFill>
                <a:latin typeface="Arial" pitchFamily="34" charset="0"/>
              </a:rPr>
              <a:t>اتفق 20 شخص على تكوين جمعية و يدفع كل شخص 200دينار شهرياً، كم المبلغ الكلي الذي سيحصل عليه الفرد؟</a:t>
            </a:r>
          </a:p>
          <a:p>
            <a:pPr algn="justLow" rtl="1">
              <a:defRPr/>
            </a:pPr>
            <a:endParaRPr lang="ar-BH" sz="1000" b="1" dirty="0">
              <a:solidFill>
                <a:schemeClr val="tx1"/>
              </a:solidFill>
              <a:latin typeface="Arial" pitchFamily="34" charset="0"/>
            </a:endParaRPr>
          </a:p>
          <a:p>
            <a:pPr algn="justLow" rtl="1">
              <a:defRPr/>
            </a:pPr>
            <a:r>
              <a:rPr lang="ar-BH" sz="2400" dirty="0">
                <a:solidFill>
                  <a:srgbClr val="0000FF"/>
                </a:solidFill>
                <a:latin typeface="Arial" pitchFamily="34" charset="0"/>
              </a:rPr>
              <a:t> </a:t>
            </a:r>
            <a:r>
              <a:rPr lang="ar-BH" sz="2400" b="1" dirty="0">
                <a:solidFill>
                  <a:srgbClr val="0000FF"/>
                </a:solidFill>
                <a:latin typeface="Arial" pitchFamily="34" charset="0"/>
              </a:rPr>
              <a:t>20 × 200 = 4000 دينار </a:t>
            </a:r>
          </a:p>
          <a:p>
            <a:pPr algn="justLow" rtl="1">
              <a:defRPr/>
            </a:pPr>
            <a:r>
              <a:rPr lang="ar-BH" sz="2400" b="1" dirty="0">
                <a:solidFill>
                  <a:srgbClr val="0000FF"/>
                </a:solidFill>
                <a:latin typeface="Arial" pitchFamily="34" charset="0"/>
              </a:rPr>
              <a:t>سيحصل كل فرد على 4000 دينار كل شهر مرة واحدة </a:t>
            </a:r>
          </a:p>
          <a:p>
            <a:pPr algn="justLow" rtl="1">
              <a:defRPr/>
            </a:pPr>
            <a:r>
              <a:rPr lang="ar-BH" sz="2400" b="1" dirty="0">
                <a:solidFill>
                  <a:srgbClr val="0000FF"/>
                </a:solidFill>
                <a:latin typeface="Arial" pitchFamily="34" charset="0"/>
              </a:rPr>
              <a:t>و تتم عملية الاستلام بالقرعة أو التراضي بين الأفراد.</a:t>
            </a:r>
          </a:p>
          <a:p>
            <a:pPr algn="justLow" rtl="1">
              <a:defRPr/>
            </a:pPr>
            <a:endParaRPr lang="ar-BH" sz="2400" b="1" dirty="0">
              <a:solidFill>
                <a:schemeClr val="tx1"/>
              </a:solidFill>
              <a:latin typeface="Arial" pitchFamily="34" charset="0"/>
            </a:endParaRPr>
          </a:p>
        </p:txBody>
      </p:sp>
      <p:sp>
        <p:nvSpPr>
          <p:cNvPr id="4" name="Title 9"/>
          <p:cNvSpPr txBox="1">
            <a:spLocks/>
          </p:cNvSpPr>
          <p:nvPr/>
        </p:nvSpPr>
        <p:spPr bwMode="auto">
          <a:xfrm>
            <a:off x="3189371" y="1070572"/>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ثالثاً: البدائل التمويلية المتاحة في مملكة البحرين</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5161140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495915" y="309298"/>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249166" y="2145728"/>
            <a:ext cx="11697629" cy="3770850"/>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1- الجمعيات الفردية المتعاونة:</a:t>
            </a:r>
          </a:p>
          <a:p>
            <a:pPr algn="justLow" rtl="1">
              <a:defRPr/>
            </a:pPr>
            <a:r>
              <a:rPr lang="ar-BH" sz="2800" b="1" u="sng" dirty="0">
                <a:solidFill>
                  <a:srgbClr val="C00000"/>
                </a:solidFill>
                <a:latin typeface="Arial" pitchFamily="34" charset="0"/>
              </a:rPr>
              <a:t>مثال</a:t>
            </a:r>
            <a:r>
              <a:rPr lang="ar-BH" sz="2800" dirty="0">
                <a:solidFill>
                  <a:srgbClr val="C00000"/>
                </a:solidFill>
                <a:latin typeface="Arial" pitchFamily="34" charset="0"/>
              </a:rPr>
              <a:t>: </a:t>
            </a:r>
          </a:p>
          <a:p>
            <a:pPr algn="justLow" rtl="1">
              <a:defRPr/>
            </a:pPr>
            <a:r>
              <a:rPr lang="ar-BH" sz="2800" b="1" dirty="0">
                <a:solidFill>
                  <a:schemeClr val="tx1"/>
                </a:solidFill>
                <a:latin typeface="Arial" pitchFamily="34" charset="0"/>
              </a:rPr>
              <a:t>اتفق 20 شخص على تكوين جمعية و يدفع كل شخص 200دينار شهرياً، كم المبلغ الكلي الذي سيحصل عليه الفرد؟</a:t>
            </a:r>
          </a:p>
          <a:p>
            <a:pPr algn="justLow" rtl="1">
              <a:defRPr/>
            </a:pPr>
            <a:endParaRPr lang="ar-BH" sz="2800" b="1" dirty="0">
              <a:solidFill>
                <a:schemeClr val="tx1"/>
              </a:solidFill>
              <a:latin typeface="Arial" pitchFamily="34" charset="0"/>
            </a:endParaRPr>
          </a:p>
          <a:p>
            <a:pPr algn="justLow" rtl="1">
              <a:defRPr/>
            </a:pPr>
            <a:r>
              <a:rPr lang="ar-BH" sz="2800" dirty="0">
                <a:solidFill>
                  <a:srgbClr val="0000FF"/>
                </a:solidFill>
                <a:latin typeface="Arial" pitchFamily="34" charset="0"/>
              </a:rPr>
              <a:t> </a:t>
            </a:r>
            <a:r>
              <a:rPr lang="ar-BH" sz="2800" b="1" dirty="0">
                <a:solidFill>
                  <a:srgbClr val="0000FF"/>
                </a:solidFill>
                <a:latin typeface="Arial" pitchFamily="34" charset="0"/>
              </a:rPr>
              <a:t>20 × 200 = 4000 دينار </a:t>
            </a:r>
          </a:p>
          <a:p>
            <a:pPr algn="justLow" rtl="1">
              <a:defRPr/>
            </a:pPr>
            <a:r>
              <a:rPr lang="ar-BH" sz="2800" b="1" dirty="0">
                <a:solidFill>
                  <a:srgbClr val="0000FF"/>
                </a:solidFill>
                <a:latin typeface="Arial" pitchFamily="34" charset="0"/>
              </a:rPr>
              <a:t>سيحصل كل فرد على 4000 دينار كل شهر مرة واحدة </a:t>
            </a:r>
          </a:p>
          <a:p>
            <a:pPr algn="justLow" rtl="1">
              <a:defRPr/>
            </a:pPr>
            <a:r>
              <a:rPr lang="ar-BH" sz="2800" b="1" dirty="0">
                <a:solidFill>
                  <a:srgbClr val="0000FF"/>
                </a:solidFill>
                <a:latin typeface="Arial" pitchFamily="34" charset="0"/>
              </a:rPr>
              <a:t>و تتم عملية الاستلام بالقرعة أو التراضي بين الأفراد.</a:t>
            </a:r>
          </a:p>
          <a:p>
            <a:pPr algn="justLow" rtl="1">
              <a:defRPr/>
            </a:pPr>
            <a:endParaRPr lang="ar-BH" sz="2800" dirty="0">
              <a:solidFill>
                <a:schemeClr val="tx1"/>
              </a:solidFill>
              <a:latin typeface="Arial" pitchFamily="34" charset="0"/>
            </a:endParaRPr>
          </a:p>
          <a:p>
            <a:pPr algn="justLow" rtl="1">
              <a:defRPr/>
            </a:pPr>
            <a:endParaRPr lang="ar-BH" sz="2800" b="1" u="sng" dirty="0">
              <a:solidFill>
                <a:srgbClr val="0000FF"/>
              </a:solidFill>
              <a:latin typeface="Arial" pitchFamily="34" charset="0"/>
            </a:endParaRPr>
          </a:p>
        </p:txBody>
      </p:sp>
      <p:sp>
        <p:nvSpPr>
          <p:cNvPr id="4" name="Title 9"/>
          <p:cNvSpPr txBox="1">
            <a:spLocks/>
          </p:cNvSpPr>
          <p:nvPr/>
        </p:nvSpPr>
        <p:spPr bwMode="auto">
          <a:xfrm>
            <a:off x="3152078" y="1074056"/>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ثالثاً: البدائل التمويلية المتاحة في مملكة البحرين</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444679801"/>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356839" y="282319"/>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Title 9"/>
          <p:cNvSpPr txBox="1">
            <a:spLocks/>
          </p:cNvSpPr>
          <p:nvPr/>
        </p:nvSpPr>
        <p:spPr bwMode="auto">
          <a:xfrm>
            <a:off x="3106846" y="1225810"/>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ثالثاً: البدائل التمويلية المتاحة في مملكة البحرين</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572" y="2809298"/>
            <a:ext cx="10280742" cy="31927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2"/>
          <p:cNvSpPr txBox="1"/>
          <p:nvPr/>
        </p:nvSpPr>
        <p:spPr>
          <a:xfrm>
            <a:off x="3840323" y="2032943"/>
            <a:ext cx="8069179" cy="523220"/>
          </a:xfrm>
          <a:prstGeom prst="rect">
            <a:avLst/>
          </a:prstGeom>
          <a:noFill/>
        </p:spPr>
        <p:txBody>
          <a:bodyPr wrap="square" rtlCol="1">
            <a:spAutoFit/>
          </a:bodyPr>
          <a:lstStyle/>
          <a:p>
            <a:pPr algn="r"/>
            <a:r>
              <a:rPr lang="ar-BH" sz="2800" b="1" u="sng" dirty="0">
                <a:solidFill>
                  <a:srgbClr val="0000FF"/>
                </a:solidFill>
                <a:latin typeface="Arial" pitchFamily="34" charset="0"/>
              </a:rPr>
              <a:t>1- الجمعيات الفردية المتعاونة</a:t>
            </a:r>
            <a:endParaRPr lang="ar-BH" sz="2800" dirty="0"/>
          </a:p>
        </p:txBody>
      </p:sp>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6884530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553904" y="177508"/>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408938" y="1815607"/>
            <a:ext cx="11697629" cy="4012791"/>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2- القروض الحسنة:</a:t>
            </a:r>
          </a:p>
          <a:p>
            <a:pPr algn="justLow" rtl="1">
              <a:defRPr/>
            </a:pPr>
            <a:r>
              <a:rPr lang="ar-BH" sz="2800" b="1" dirty="0">
                <a:solidFill>
                  <a:schemeClr val="tx1"/>
                </a:solidFill>
                <a:latin typeface="Arial" pitchFamily="34" charset="0"/>
              </a:rPr>
              <a:t>تعتمد هذه الطريقة على الاقتراض من  بعض التجار أو الأشخاص الميسورين مادياً مقابل سداد القرض على دفعات بسيطة و خلال فترات زمنية طويلة. (دون فوائد)</a:t>
            </a:r>
            <a:endParaRPr lang="en-US" sz="2800" b="1" dirty="0">
              <a:solidFill>
                <a:schemeClr val="tx1"/>
              </a:solidFill>
              <a:latin typeface="Arial" pitchFamily="34" charset="0"/>
            </a:endParaRPr>
          </a:p>
          <a:p>
            <a:pPr algn="justLow" rtl="1">
              <a:defRPr/>
            </a:pPr>
            <a:endParaRPr lang="ar-BH" sz="2800" b="1" dirty="0">
              <a:solidFill>
                <a:schemeClr val="tx1"/>
              </a:solidFill>
              <a:latin typeface="Arial" pitchFamily="34" charset="0"/>
            </a:endParaRPr>
          </a:p>
          <a:p>
            <a:pPr algn="justLow" rtl="1">
              <a:defRPr/>
            </a:pPr>
            <a:endParaRPr lang="ar-BH" sz="2800" b="1" dirty="0">
              <a:solidFill>
                <a:schemeClr val="tx1"/>
              </a:solidFill>
              <a:latin typeface="Arial" pitchFamily="34" charset="0"/>
            </a:endParaRPr>
          </a:p>
          <a:p>
            <a:pPr algn="justLow" rtl="1">
              <a:defRPr/>
            </a:pPr>
            <a:endParaRPr lang="ar-BH" sz="2800" b="1" dirty="0">
              <a:solidFill>
                <a:schemeClr val="tx1"/>
              </a:solidFill>
              <a:latin typeface="Arial" pitchFamily="34" charset="0"/>
            </a:endParaRPr>
          </a:p>
          <a:p>
            <a:pPr algn="justLow" rtl="1">
              <a:defRPr/>
            </a:pPr>
            <a:endParaRPr lang="ar-BH" sz="2800" b="1" dirty="0">
              <a:solidFill>
                <a:schemeClr val="tx1"/>
              </a:solidFill>
              <a:latin typeface="Arial" pitchFamily="34" charset="0"/>
            </a:endParaRPr>
          </a:p>
          <a:p>
            <a:pPr algn="justLow" rtl="1">
              <a:defRPr/>
            </a:pPr>
            <a:endParaRPr lang="ar-BH" sz="2800" b="1" dirty="0">
              <a:solidFill>
                <a:schemeClr val="tx1"/>
              </a:solidFill>
              <a:latin typeface="Arial" pitchFamily="34" charset="0"/>
            </a:endParaRPr>
          </a:p>
          <a:p>
            <a:pPr algn="justLow" rtl="1">
              <a:defRPr/>
            </a:pPr>
            <a:endParaRPr lang="ar-BH" sz="2800" b="1" u="sng" dirty="0">
              <a:solidFill>
                <a:srgbClr val="0000FF"/>
              </a:solidFill>
              <a:latin typeface="Arial" pitchFamily="34" charset="0"/>
            </a:endParaRPr>
          </a:p>
        </p:txBody>
      </p:sp>
      <p:sp>
        <p:nvSpPr>
          <p:cNvPr id="4" name="Title 9"/>
          <p:cNvSpPr txBox="1">
            <a:spLocks/>
          </p:cNvSpPr>
          <p:nvPr/>
        </p:nvSpPr>
        <p:spPr bwMode="auto">
          <a:xfrm>
            <a:off x="3189371" y="1105592"/>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ثالثاً: البدائل التمويلية المتاحة في مملكة البحرين</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283" y="3633835"/>
            <a:ext cx="8636937" cy="19998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5027456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394132" y="242971"/>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423432" y="1913168"/>
            <a:ext cx="11697629" cy="3944226"/>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3- تجارة الرهن</a:t>
            </a:r>
          </a:p>
          <a:p>
            <a:pPr algn="justLow" rtl="1">
              <a:defRPr/>
            </a:pPr>
            <a:r>
              <a:rPr lang="ar-BH" sz="2800" b="1" dirty="0">
                <a:solidFill>
                  <a:schemeClr val="tx1"/>
                </a:solidFill>
                <a:latin typeface="Arial" pitchFamily="34" charset="0"/>
              </a:rPr>
              <a:t>الاقتراض من أحد التجار الذي يضع يده على العين المرهونة مثل الذهب والفضة وبعد تثمينها يدفع للفرد جزء منها كقرض</a:t>
            </a:r>
            <a:endParaRPr lang="en-US" sz="2800" b="1" dirty="0">
              <a:solidFill>
                <a:schemeClr val="tx1"/>
              </a:solidFill>
              <a:latin typeface="Arial" pitchFamily="34" charset="0"/>
            </a:endParaRPr>
          </a:p>
          <a:p>
            <a:pPr algn="justLow" rtl="1">
              <a:defRPr/>
            </a:pPr>
            <a:endParaRPr lang="ar-BH" sz="2800" b="1" dirty="0">
              <a:solidFill>
                <a:schemeClr val="tx1"/>
              </a:solidFill>
              <a:latin typeface="Arial" pitchFamily="34" charset="0"/>
            </a:endParaRPr>
          </a:p>
          <a:p>
            <a:pPr algn="justLow" rtl="1">
              <a:defRPr/>
            </a:pPr>
            <a:endParaRPr lang="ar-BH" sz="2800" b="1" dirty="0">
              <a:solidFill>
                <a:schemeClr val="tx1"/>
              </a:solidFill>
              <a:latin typeface="Arial" pitchFamily="34" charset="0"/>
            </a:endParaRPr>
          </a:p>
          <a:p>
            <a:pPr algn="justLow" rtl="1">
              <a:defRPr/>
            </a:pPr>
            <a:endParaRPr lang="ar-BH" sz="2800" b="1" dirty="0">
              <a:solidFill>
                <a:schemeClr val="tx1"/>
              </a:solidFill>
              <a:latin typeface="Arial" pitchFamily="34" charset="0"/>
            </a:endParaRPr>
          </a:p>
          <a:p>
            <a:pPr algn="justLow" rtl="1">
              <a:defRPr/>
            </a:pPr>
            <a:endParaRPr lang="ar-BH" sz="2800" b="1" dirty="0">
              <a:solidFill>
                <a:schemeClr val="tx1"/>
              </a:solidFill>
              <a:latin typeface="Arial" pitchFamily="34" charset="0"/>
            </a:endParaRPr>
          </a:p>
          <a:p>
            <a:pPr algn="justLow" rtl="1">
              <a:defRPr/>
            </a:pPr>
            <a:endParaRPr lang="ar-BH" sz="2800" b="1" u="sng" dirty="0">
              <a:solidFill>
                <a:srgbClr val="0000FF"/>
              </a:solidFill>
              <a:latin typeface="Arial" pitchFamily="34" charset="0"/>
            </a:endParaRPr>
          </a:p>
        </p:txBody>
      </p:sp>
      <p:sp>
        <p:nvSpPr>
          <p:cNvPr id="4" name="Title 9"/>
          <p:cNvSpPr txBox="1">
            <a:spLocks/>
          </p:cNvSpPr>
          <p:nvPr/>
        </p:nvSpPr>
        <p:spPr bwMode="auto">
          <a:xfrm>
            <a:off x="3189371" y="1108847"/>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ثالثاً: البدائل التمويلية المتاحة في مملكة البحرين</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graphicFrame>
        <p:nvGraphicFramePr>
          <p:cNvPr id="5" name="Table 1"/>
          <p:cNvGraphicFramePr>
            <a:graphicFrameLocks noGrp="1"/>
          </p:cNvGraphicFramePr>
          <p:nvPr>
            <p:extLst>
              <p:ext uri="{D42A27DB-BD31-4B8C-83A1-F6EECF244321}">
                <p14:modId xmlns:p14="http://schemas.microsoft.com/office/powerpoint/2010/main" val="169940070"/>
              </p:ext>
            </p:extLst>
          </p:nvPr>
        </p:nvGraphicFramePr>
        <p:xfrm>
          <a:off x="1592289" y="3804564"/>
          <a:ext cx="9943164" cy="1828800"/>
        </p:xfrm>
        <a:graphic>
          <a:graphicData uri="http://schemas.openxmlformats.org/drawingml/2006/table">
            <a:tbl>
              <a:tblPr rtl="1" firstRow="1" bandRow="1">
                <a:tableStyleId>{5C22544A-7EE6-4342-B048-85BDC9FD1C3A}</a:tableStyleId>
              </a:tblPr>
              <a:tblGrid>
                <a:gridCol w="4971582">
                  <a:extLst>
                    <a:ext uri="{9D8B030D-6E8A-4147-A177-3AD203B41FA5}">
                      <a16:colId xmlns:a16="http://schemas.microsoft.com/office/drawing/2014/main" xmlns="" val="20000"/>
                    </a:ext>
                  </a:extLst>
                </a:gridCol>
                <a:gridCol w="4971582">
                  <a:extLst>
                    <a:ext uri="{9D8B030D-6E8A-4147-A177-3AD203B41FA5}">
                      <a16:colId xmlns:a16="http://schemas.microsoft.com/office/drawing/2014/main" xmlns="" val="20001"/>
                    </a:ext>
                  </a:extLst>
                </a:gridCol>
              </a:tblGrid>
              <a:tr h="370840">
                <a:tc>
                  <a:txBody>
                    <a:bodyPr/>
                    <a:lstStyle/>
                    <a:p>
                      <a:pPr algn="ctr" rtl="1"/>
                      <a:r>
                        <a:rPr lang="ar-BH" sz="2400" dirty="0">
                          <a:effectLst>
                            <a:outerShdw blurRad="38100" dist="38100" dir="2700000" algn="tl">
                              <a:srgbClr val="000000">
                                <a:alpha val="43137"/>
                              </a:srgbClr>
                            </a:outerShdw>
                          </a:effectLst>
                        </a:rPr>
                        <a:t>المزايا</a:t>
                      </a:r>
                    </a:p>
                  </a:txBody>
                  <a:tcPr/>
                </a:tc>
                <a:tc>
                  <a:txBody>
                    <a:bodyPr/>
                    <a:lstStyle/>
                    <a:p>
                      <a:pPr algn="ctr" rtl="1"/>
                      <a:r>
                        <a:rPr lang="ar-BH" sz="2400" dirty="0">
                          <a:effectLst>
                            <a:outerShdw blurRad="38100" dist="38100" dir="2700000" algn="tl">
                              <a:srgbClr val="000000">
                                <a:alpha val="43137"/>
                              </a:srgbClr>
                            </a:outerShdw>
                          </a:effectLst>
                        </a:rPr>
                        <a:t>العيوب</a:t>
                      </a:r>
                    </a:p>
                  </a:txBody>
                  <a:tcPr/>
                </a:tc>
                <a:extLst>
                  <a:ext uri="{0D108BD9-81ED-4DB2-BD59-A6C34878D82A}">
                    <a16:rowId xmlns:a16="http://schemas.microsoft.com/office/drawing/2014/main" xmlns="" val="10000"/>
                  </a:ext>
                </a:extLst>
              </a:tr>
              <a:tr h="370840">
                <a:tc>
                  <a:txBody>
                    <a:bodyPr/>
                    <a:lstStyle/>
                    <a:p>
                      <a:pPr algn="r" rtl="1"/>
                      <a:r>
                        <a:rPr lang="ar-BH" sz="2400" dirty="0"/>
                        <a:t>1. سهولة الإجراءات</a:t>
                      </a:r>
                    </a:p>
                  </a:txBody>
                  <a:tcPr/>
                </a:tc>
                <a:tc>
                  <a:txBody>
                    <a:bodyPr/>
                    <a:lstStyle/>
                    <a:p>
                      <a:pPr algn="r" rtl="1"/>
                      <a:r>
                        <a:rPr lang="ar-BH" sz="2400" dirty="0"/>
                        <a:t>1- الحصول على مبلغ أقل من قيمة المرهونات</a:t>
                      </a:r>
                    </a:p>
                  </a:txBody>
                  <a:tcPr/>
                </a:tc>
                <a:extLst>
                  <a:ext uri="{0D108BD9-81ED-4DB2-BD59-A6C34878D82A}">
                    <a16:rowId xmlns:a16="http://schemas.microsoft.com/office/drawing/2014/main" xmlns="" val="10001"/>
                  </a:ext>
                </a:extLst>
              </a:tr>
              <a:tr h="370840">
                <a:tc>
                  <a:txBody>
                    <a:bodyPr/>
                    <a:lstStyle/>
                    <a:p>
                      <a:pPr algn="r" rtl="1"/>
                      <a:r>
                        <a:rPr lang="ar-BH" sz="2400" dirty="0"/>
                        <a:t>2- السرعة في الحصول على المبلغ المطلوب</a:t>
                      </a:r>
                    </a:p>
                  </a:txBody>
                  <a:tcPr/>
                </a:tc>
                <a:tc>
                  <a:txBody>
                    <a:bodyPr/>
                    <a:lstStyle/>
                    <a:p>
                      <a:pPr algn="r" rtl="1"/>
                      <a:r>
                        <a:rPr lang="ar-BH" sz="2400" dirty="0"/>
                        <a:t>2- استعادة الأشياء المرهونة مرتبط بوقت معين.</a:t>
                      </a:r>
                    </a:p>
                  </a:txBody>
                  <a:tcPr/>
                </a:tc>
                <a:extLst>
                  <a:ext uri="{0D108BD9-81ED-4DB2-BD59-A6C34878D82A}">
                    <a16:rowId xmlns:a16="http://schemas.microsoft.com/office/drawing/2014/main" xmlns="" val="10002"/>
                  </a:ext>
                </a:extLst>
              </a:tr>
              <a:tr h="370840">
                <a:tc>
                  <a:txBody>
                    <a:bodyPr/>
                    <a:lstStyle/>
                    <a:p>
                      <a:pPr algn="r" rtl="1"/>
                      <a:endParaRPr lang="ar-BH" sz="2400" dirty="0"/>
                    </a:p>
                  </a:txBody>
                  <a:tcPr/>
                </a:tc>
                <a:tc>
                  <a:txBody>
                    <a:bodyPr/>
                    <a:lstStyle/>
                    <a:p>
                      <a:pPr algn="r" rtl="1"/>
                      <a:r>
                        <a:rPr lang="ar-BH" sz="2400" dirty="0"/>
                        <a:t>3- فقدان الأشياء المرهونة عند عدم السداد.</a:t>
                      </a:r>
                    </a:p>
                  </a:txBody>
                  <a:tcPr/>
                </a:tc>
                <a:extLst>
                  <a:ext uri="{0D108BD9-81ED-4DB2-BD59-A6C34878D82A}">
                    <a16:rowId xmlns:a16="http://schemas.microsoft.com/office/drawing/2014/main" xmlns="" val="10003"/>
                  </a:ext>
                </a:extLst>
              </a:tr>
            </a:tbl>
          </a:graphicData>
        </a:graphic>
      </p:graphicFrame>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5895422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495915" y="291180"/>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 أنواع مصادر التمويل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344411" y="1779247"/>
            <a:ext cx="11697629" cy="3789089"/>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justLow" rtl="1">
              <a:defRPr/>
            </a:pPr>
            <a:r>
              <a:rPr lang="ar-BH" sz="2800" b="1" u="sng" dirty="0">
                <a:solidFill>
                  <a:srgbClr val="0000FF"/>
                </a:solidFill>
                <a:latin typeface="Arial" pitchFamily="34" charset="0"/>
              </a:rPr>
              <a:t>4- المؤسسات الخيرية</a:t>
            </a:r>
          </a:p>
          <a:p>
            <a:pPr algn="justLow" rtl="1">
              <a:defRPr/>
            </a:pPr>
            <a:endParaRPr lang="ar-BH" sz="2800" b="1" u="sng" dirty="0">
              <a:solidFill>
                <a:srgbClr val="0000FF"/>
              </a:solidFill>
              <a:latin typeface="Arial" pitchFamily="34" charset="0"/>
            </a:endParaRPr>
          </a:p>
          <a:p>
            <a:pPr algn="r" rtl="1">
              <a:defRPr/>
            </a:pPr>
            <a:r>
              <a:rPr lang="ar-BH" sz="2800" b="1" dirty="0">
                <a:solidFill>
                  <a:schemeClr val="tx1"/>
                </a:solidFill>
                <a:latin typeface="Arial" pitchFamily="34" charset="0"/>
              </a:rPr>
              <a:t>مبالغ تقدم من قبل مؤسسات خيرية داخل المملكة وخارجها مثل الصناديق الخيرية والجمعيات الخيرية، وتقدم المبالغ في تكوين المشروعات الصغيرة على شكل:</a:t>
            </a:r>
            <a:br>
              <a:rPr lang="ar-BH" sz="2800" b="1" dirty="0">
                <a:solidFill>
                  <a:schemeClr val="tx1"/>
                </a:solidFill>
                <a:latin typeface="Arial" pitchFamily="34" charset="0"/>
              </a:rPr>
            </a:br>
            <a:r>
              <a:rPr lang="ar-BH" sz="2800" b="1" dirty="0">
                <a:solidFill>
                  <a:schemeClr val="tx1"/>
                </a:solidFill>
                <a:latin typeface="Arial" pitchFamily="34" charset="0"/>
              </a:rPr>
              <a:t>1- قروض حسنة</a:t>
            </a:r>
            <a:br>
              <a:rPr lang="ar-BH" sz="2800" b="1" dirty="0">
                <a:solidFill>
                  <a:schemeClr val="tx1"/>
                </a:solidFill>
                <a:latin typeface="Arial" pitchFamily="34" charset="0"/>
              </a:rPr>
            </a:br>
            <a:r>
              <a:rPr lang="ar-BH" sz="2800" b="1" dirty="0">
                <a:solidFill>
                  <a:schemeClr val="tx1"/>
                </a:solidFill>
                <a:latin typeface="Arial" pitchFamily="34" charset="0"/>
              </a:rPr>
              <a:t>2- هبات غير مرجعة</a:t>
            </a:r>
            <a:br>
              <a:rPr lang="ar-BH" sz="2800" b="1" dirty="0">
                <a:solidFill>
                  <a:schemeClr val="tx1"/>
                </a:solidFill>
                <a:latin typeface="Arial" pitchFamily="34" charset="0"/>
              </a:rPr>
            </a:br>
            <a:r>
              <a:rPr lang="ar-BH" sz="2800" b="1" dirty="0">
                <a:solidFill>
                  <a:schemeClr val="tx1"/>
                </a:solidFill>
                <a:latin typeface="Arial" pitchFamily="34" charset="0"/>
              </a:rPr>
              <a:t>3- مشاركة في رأس المال</a:t>
            </a:r>
          </a:p>
        </p:txBody>
      </p:sp>
      <p:sp>
        <p:nvSpPr>
          <p:cNvPr id="4" name="Title 9"/>
          <p:cNvSpPr txBox="1">
            <a:spLocks/>
          </p:cNvSpPr>
          <p:nvPr/>
        </p:nvSpPr>
        <p:spPr bwMode="auto">
          <a:xfrm>
            <a:off x="3284616" y="1065991"/>
            <a:ext cx="8757424"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ثالثاً: البدائل التمويلية المتاحة في مملكة البحرين</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3036057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que 5"/>
          <p:cNvSpPr/>
          <p:nvPr/>
        </p:nvSpPr>
        <p:spPr bwMode="auto">
          <a:xfrm>
            <a:off x="261883" y="1380152"/>
            <a:ext cx="11602387" cy="4621916"/>
          </a:xfrm>
          <a:prstGeom prst="plaque">
            <a:avLst>
              <a:gd name="adj" fmla="val 11628"/>
            </a:avLst>
          </a:prstGeom>
          <a:solidFill>
            <a:srgbClr val="E4FDD3"/>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r>
              <a:rPr lang="ar-BH" sz="3200" b="1" u="sng" dirty="0">
                <a:solidFill>
                  <a:srgbClr val="C00000"/>
                </a:solidFill>
                <a:latin typeface="Arial" pitchFamily="34" charset="0"/>
              </a:rPr>
              <a:t>اختر رمز الإجابة الصحيحة في كل مما يلي:</a:t>
            </a:r>
          </a:p>
          <a:p>
            <a:pPr algn="r" defTabSz="914012" rtl="1">
              <a:spcBef>
                <a:spcPts val="600"/>
              </a:spcBef>
              <a:spcAft>
                <a:spcPts val="600"/>
              </a:spcAft>
              <a:defRPr/>
            </a:pPr>
            <a:r>
              <a:rPr lang="ar-BH" sz="2800" b="1" dirty="0">
                <a:solidFill>
                  <a:srgbClr val="0070C0"/>
                </a:solidFill>
                <a:latin typeface="Arial" pitchFamily="34" charset="0"/>
              </a:rPr>
              <a:t>1- من الفئات المستهدفة للاقتراض من بنك الابداع:</a:t>
            </a:r>
          </a:p>
          <a:p>
            <a:pPr marL="514350" indent="-514350" algn="r" defTabSz="914012" rtl="1">
              <a:spcBef>
                <a:spcPts val="600"/>
              </a:spcBef>
              <a:spcAft>
                <a:spcPts val="600"/>
              </a:spcAft>
              <a:buAutoNum type="arabic1Minus"/>
              <a:defRPr/>
            </a:pPr>
            <a:r>
              <a:rPr lang="ar-BH" sz="2800" b="1" dirty="0">
                <a:solidFill>
                  <a:schemeClr val="tx1"/>
                </a:solidFill>
                <a:latin typeface="Arial" pitchFamily="34" charset="0"/>
              </a:rPr>
              <a:t>الأسر المنتجة			ب- أصحاب المشاريع الكبيرة</a:t>
            </a:r>
          </a:p>
          <a:p>
            <a:pPr algn="r" defTabSz="914012" rtl="1">
              <a:spcBef>
                <a:spcPts val="600"/>
              </a:spcBef>
              <a:spcAft>
                <a:spcPts val="600"/>
              </a:spcAft>
              <a:defRPr/>
            </a:pPr>
            <a:r>
              <a:rPr lang="ar-BH" sz="2800" b="1" dirty="0">
                <a:solidFill>
                  <a:schemeClr val="tx1"/>
                </a:solidFill>
                <a:latin typeface="Arial" pitchFamily="34" charset="0"/>
              </a:rPr>
              <a:t>ج- الموظف ذو الدخل المرتفع	          د- رجال الأعمال</a:t>
            </a:r>
          </a:p>
          <a:p>
            <a:pPr algn="r" defTabSz="914012" rtl="1">
              <a:spcBef>
                <a:spcPts val="600"/>
              </a:spcBef>
              <a:spcAft>
                <a:spcPts val="600"/>
              </a:spcAft>
              <a:defRPr/>
            </a:pPr>
            <a:r>
              <a:rPr lang="ar-BH" sz="2800" b="1" dirty="0">
                <a:solidFill>
                  <a:srgbClr val="0070C0"/>
                </a:solidFill>
                <a:latin typeface="Arial" pitchFamily="34" charset="0"/>
              </a:rPr>
              <a:t>2- من عيوب الجمعيات الفردية المتعاونة:</a:t>
            </a:r>
          </a:p>
          <a:p>
            <a:pPr marL="514350" indent="-514350" algn="r" defTabSz="914012" rtl="1">
              <a:spcBef>
                <a:spcPts val="600"/>
              </a:spcBef>
              <a:spcAft>
                <a:spcPts val="600"/>
              </a:spcAft>
              <a:buAutoNum type="arabic1Minus"/>
              <a:defRPr/>
            </a:pPr>
            <a:r>
              <a:rPr lang="ar-BH" sz="2800" b="1" dirty="0">
                <a:solidFill>
                  <a:schemeClr val="tx1"/>
                </a:solidFill>
                <a:latin typeface="Arial" pitchFamily="34" charset="0"/>
              </a:rPr>
              <a:t>الحصول على مبلغ أقل من قيمة المرهونات 	ب- صعوبة الانسحاب.</a:t>
            </a:r>
          </a:p>
          <a:p>
            <a:pPr algn="r" defTabSz="914012" rtl="1">
              <a:spcBef>
                <a:spcPts val="600"/>
              </a:spcBef>
              <a:spcAft>
                <a:spcPts val="600"/>
              </a:spcAft>
              <a:defRPr/>
            </a:pPr>
            <a:r>
              <a:rPr lang="ar-BH" sz="2800" b="1" dirty="0">
                <a:solidFill>
                  <a:schemeClr val="tx1"/>
                </a:solidFill>
                <a:latin typeface="Arial" pitchFamily="34" charset="0"/>
              </a:rPr>
              <a:t>ج- ضغوط صاحب القرض			          د- لا تحتاج الى إجراءات رسمية</a:t>
            </a:r>
          </a:p>
        </p:txBody>
      </p:sp>
      <p:sp>
        <p:nvSpPr>
          <p:cNvPr id="3" name="Title 9"/>
          <p:cNvSpPr txBox="1">
            <a:spLocks/>
          </p:cNvSpPr>
          <p:nvPr/>
        </p:nvSpPr>
        <p:spPr bwMode="auto">
          <a:xfrm>
            <a:off x="3941708" y="227493"/>
            <a:ext cx="4400866" cy="70656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600" b="1" kern="0" dirty="0">
                <a:solidFill>
                  <a:schemeClr val="bg1"/>
                </a:solidFill>
                <a:latin typeface="Arial" pitchFamily="34" charset="0"/>
              </a:rPr>
              <a:t>اختبر معلوماتك</a:t>
            </a:r>
          </a:p>
        </p:txBody>
      </p:sp>
      <p:sp>
        <p:nvSpPr>
          <p:cNvPr id="4" name="TextBox 6">
            <a:hlinkClick r:id="rId3" action="ppaction://hlinksldjump"/>
          </p:cNvPr>
          <p:cNvSpPr txBox="1"/>
          <p:nvPr/>
        </p:nvSpPr>
        <p:spPr>
          <a:xfrm>
            <a:off x="994346" y="1567118"/>
            <a:ext cx="2048498"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a:r>
              <a:rPr lang="ar-BH" sz="2800" b="1" u="sng" dirty="0">
                <a:solidFill>
                  <a:srgbClr val="FF0000"/>
                </a:solidFill>
                <a:effectLst>
                  <a:outerShdw blurRad="38100" dist="38100" dir="2700000" algn="tl">
                    <a:srgbClr val="000000">
                      <a:alpha val="43137"/>
                    </a:srgbClr>
                  </a:outerShdw>
                </a:effectLst>
              </a:rPr>
              <a:t>تأكد من الحل</a:t>
            </a:r>
            <a:endParaRPr lang="en-GB" sz="2800" b="1" u="sng" dirty="0">
              <a:solidFill>
                <a:srgbClr val="FF0000"/>
              </a:solidFill>
              <a:effectLst>
                <a:outerShdw blurRad="38100" dist="38100" dir="2700000" algn="tl">
                  <a:srgbClr val="000000">
                    <a:alpha val="43137"/>
                  </a:srgbClr>
                </a:outerShdw>
              </a:effectLst>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39273268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que 5"/>
          <p:cNvSpPr/>
          <p:nvPr/>
        </p:nvSpPr>
        <p:spPr bwMode="auto">
          <a:xfrm>
            <a:off x="227223" y="872477"/>
            <a:ext cx="11719572" cy="5038557"/>
          </a:xfrm>
          <a:prstGeom prst="plaque">
            <a:avLst>
              <a:gd name="adj" fmla="val 11628"/>
            </a:avLst>
          </a:prstGeom>
          <a:solidFill>
            <a:srgbClr val="E4FDD3"/>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r>
              <a:rPr lang="ar-BH" sz="2800" b="1" dirty="0">
                <a:solidFill>
                  <a:srgbClr val="C00000"/>
                </a:solidFill>
                <a:latin typeface="Arial" pitchFamily="34" charset="0"/>
              </a:rPr>
              <a:t>اقرأ الحالة التطبيقية ثم أجب على الأسئلة التي تليها:</a:t>
            </a:r>
          </a:p>
          <a:p>
            <a:pPr algn="r" defTabSz="914012" rtl="1">
              <a:spcBef>
                <a:spcPts val="600"/>
              </a:spcBef>
              <a:spcAft>
                <a:spcPts val="600"/>
              </a:spcAft>
              <a:defRPr/>
            </a:pPr>
            <a:r>
              <a:rPr lang="ar-BH" sz="2800" b="1" dirty="0">
                <a:solidFill>
                  <a:schemeClr val="tx1"/>
                </a:solidFill>
                <a:latin typeface="Arial" pitchFamily="34" charset="0"/>
              </a:rPr>
              <a:t>أحمد يمتلك مهارة الحلاقة و يتقنها جيداً لذا فكر جدياً في فتح صالون للحلاقة و لكن توفير المال اللازم للمشروع وقف حجر عثرة في طريق تحقيق ما يطمح إليه. لم يفكر أحمد بالاقتراض من البنوك لما يترتب عليه من فوائد ربوية ربما تفوق رأس المال الأصلي، نصحه أصدقاءه باللجوء الى جمعية سارة الخيرية التي تقوم بمنح القروض لتمويل المشاريع الصغيرة و بعد الحصول على التمويل بدء مشروعه بمبلغ 5000 دينار. حيث نجح المشروع بفضل الله ثم بمجهود صاحب المشروع.</a:t>
            </a:r>
          </a:p>
          <a:p>
            <a:pPr algn="r" defTabSz="914012" rtl="1">
              <a:spcBef>
                <a:spcPts val="600"/>
              </a:spcBef>
              <a:spcAft>
                <a:spcPts val="600"/>
              </a:spcAft>
              <a:defRPr/>
            </a:pPr>
            <a:r>
              <a:rPr lang="ar-BH" sz="2800" b="1" dirty="0">
                <a:solidFill>
                  <a:schemeClr val="accent5">
                    <a:lumMod val="75000"/>
                  </a:schemeClr>
                </a:solidFill>
                <a:latin typeface="Arial" pitchFamily="34" charset="0"/>
              </a:rPr>
              <a:t>س1: ما هي الجهة الداعمة للمشروع؟</a:t>
            </a:r>
          </a:p>
          <a:p>
            <a:pPr algn="r" defTabSz="914012" rtl="1">
              <a:spcBef>
                <a:spcPts val="600"/>
              </a:spcBef>
              <a:spcAft>
                <a:spcPts val="600"/>
              </a:spcAft>
              <a:defRPr/>
            </a:pPr>
            <a:r>
              <a:rPr lang="ar-BH" sz="2800" b="1" dirty="0">
                <a:solidFill>
                  <a:schemeClr val="accent5">
                    <a:lumMod val="75000"/>
                  </a:schemeClr>
                </a:solidFill>
                <a:latin typeface="Arial" pitchFamily="34" charset="0"/>
              </a:rPr>
              <a:t>س2: ما نوع القرض الذي استلمه أحمد من الجهة الداعمة للمشروع ؟</a:t>
            </a:r>
          </a:p>
          <a:p>
            <a:pPr algn="r" defTabSz="914012" rtl="1">
              <a:spcBef>
                <a:spcPts val="600"/>
              </a:spcBef>
              <a:spcAft>
                <a:spcPts val="600"/>
              </a:spcAft>
              <a:defRPr/>
            </a:pPr>
            <a:r>
              <a:rPr lang="ar-BH" sz="2800" b="1" dirty="0">
                <a:solidFill>
                  <a:schemeClr val="accent5">
                    <a:lumMod val="75000"/>
                  </a:schemeClr>
                </a:solidFill>
                <a:latin typeface="Arial" pitchFamily="34" charset="0"/>
              </a:rPr>
              <a:t>س3: ما هي مزايا و عيوب هذا النوع من القروض؟</a:t>
            </a:r>
          </a:p>
        </p:txBody>
      </p:sp>
      <p:sp>
        <p:nvSpPr>
          <p:cNvPr id="3" name="Title 9"/>
          <p:cNvSpPr txBox="1">
            <a:spLocks/>
          </p:cNvSpPr>
          <p:nvPr/>
        </p:nvSpPr>
        <p:spPr bwMode="auto">
          <a:xfrm>
            <a:off x="4017029" y="112574"/>
            <a:ext cx="4400866" cy="70656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600" b="1" kern="0" dirty="0">
                <a:solidFill>
                  <a:schemeClr val="bg1"/>
                </a:solidFill>
                <a:latin typeface="Arial" pitchFamily="34" charset="0"/>
              </a:rPr>
              <a:t>اختبر معلوماتك</a:t>
            </a:r>
          </a:p>
        </p:txBody>
      </p:sp>
      <p:sp>
        <p:nvSpPr>
          <p:cNvPr id="4" name="TextBox 6">
            <a:hlinkClick r:id="rId3" action="ppaction://hlinksldjump"/>
          </p:cNvPr>
          <p:cNvSpPr txBox="1"/>
          <p:nvPr/>
        </p:nvSpPr>
        <p:spPr>
          <a:xfrm>
            <a:off x="922422" y="5325570"/>
            <a:ext cx="2048498"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a:r>
              <a:rPr lang="ar-BH" sz="2800" b="1" u="sng" dirty="0">
                <a:solidFill>
                  <a:srgbClr val="FF0000"/>
                </a:solidFill>
                <a:effectLst>
                  <a:outerShdw blurRad="38100" dist="38100" dir="2700000" algn="tl">
                    <a:srgbClr val="000000">
                      <a:alpha val="43137"/>
                    </a:srgbClr>
                  </a:outerShdw>
                </a:effectLst>
              </a:rPr>
              <a:t>تأكد من الحل</a:t>
            </a:r>
            <a:endParaRPr lang="en-GB" sz="2800" b="1" u="sng" dirty="0">
              <a:solidFill>
                <a:srgbClr val="FF0000"/>
              </a:solidFill>
              <a:effectLst>
                <a:outerShdw blurRad="38100" dist="38100" dir="2700000" algn="tl">
                  <a:srgbClr val="000000">
                    <a:alpha val="43137"/>
                  </a:srgbClr>
                </a:outerShdw>
              </a:effectLst>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31914424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282090" y="730540"/>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ما المقصود برأس المال؟</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166641" y="2445986"/>
            <a:ext cx="11697629" cy="2621726"/>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ctr" rtl="1">
              <a:defRPr/>
            </a:pPr>
            <a:r>
              <a:rPr lang="ar-BH" sz="3200" dirty="0">
                <a:solidFill>
                  <a:schemeClr val="tx1"/>
                </a:solidFill>
                <a:latin typeface="Arial" pitchFamily="34" charset="0"/>
              </a:rPr>
              <a:t>هو مصطلح اقتصادي، يقصد به </a:t>
            </a:r>
            <a:r>
              <a:rPr lang="ar-BH" sz="3200" b="1" dirty="0">
                <a:solidFill>
                  <a:schemeClr val="tx1"/>
                </a:solidFill>
                <a:effectLst>
                  <a:outerShdw blurRad="38100" dist="38100" dir="2700000" algn="tl">
                    <a:srgbClr val="000000">
                      <a:alpha val="43137"/>
                    </a:srgbClr>
                  </a:outerShdw>
                </a:effectLst>
                <a:latin typeface="Arial" pitchFamily="34" charset="0"/>
              </a:rPr>
              <a:t>الأموال</a:t>
            </a:r>
            <a:r>
              <a:rPr lang="ar-BH" sz="3200" dirty="0">
                <a:solidFill>
                  <a:schemeClr val="tx1"/>
                </a:solidFill>
                <a:latin typeface="Arial" pitchFamily="34" charset="0"/>
              </a:rPr>
              <a:t> و </a:t>
            </a:r>
            <a:r>
              <a:rPr lang="ar-BH" sz="3200" b="1" dirty="0">
                <a:solidFill>
                  <a:schemeClr val="tx1"/>
                </a:solidFill>
                <a:effectLst>
                  <a:outerShdw blurRad="38100" dist="38100" dir="2700000" algn="tl">
                    <a:srgbClr val="000000">
                      <a:alpha val="43137"/>
                    </a:srgbClr>
                  </a:outerShdw>
                </a:effectLst>
                <a:latin typeface="Arial" pitchFamily="34" charset="0"/>
              </a:rPr>
              <a:t>المواد</a:t>
            </a:r>
            <a:r>
              <a:rPr lang="ar-BH" sz="3200" dirty="0">
                <a:solidFill>
                  <a:schemeClr val="tx1"/>
                </a:solidFill>
                <a:latin typeface="Arial" pitchFamily="34" charset="0"/>
              </a:rPr>
              <a:t> و </a:t>
            </a:r>
            <a:r>
              <a:rPr lang="ar-BH" sz="3200" b="1" dirty="0">
                <a:solidFill>
                  <a:schemeClr val="tx1"/>
                </a:solidFill>
                <a:effectLst>
                  <a:outerShdw blurRad="38100" dist="38100" dir="2700000" algn="tl">
                    <a:srgbClr val="000000">
                      <a:alpha val="43137"/>
                    </a:srgbClr>
                  </a:outerShdw>
                </a:effectLst>
                <a:latin typeface="Arial" pitchFamily="34" charset="0"/>
              </a:rPr>
              <a:t>الأدوات اللازمة </a:t>
            </a:r>
            <a:r>
              <a:rPr lang="ar-BH" sz="3200" dirty="0">
                <a:solidFill>
                  <a:schemeClr val="tx1"/>
                </a:solidFill>
                <a:latin typeface="Arial" pitchFamily="34" charset="0"/>
              </a:rPr>
              <a:t>لإنشاء نشاط اقتصادي أو تجاري، و يكون الهدف من المشروع هو الربح.</a:t>
            </a:r>
          </a:p>
        </p:txBody>
      </p:sp>
      <p:sp>
        <p:nvSpPr>
          <p:cNvPr id="4" name="Title 9"/>
          <p:cNvSpPr txBox="1">
            <a:spLocks/>
          </p:cNvSpPr>
          <p:nvPr/>
        </p:nvSpPr>
        <p:spPr bwMode="auto">
          <a:xfrm>
            <a:off x="4576556" y="1619040"/>
            <a:ext cx="2877797" cy="553998"/>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a:ln w="11430"/>
                <a:solidFill>
                  <a:schemeClr val="tx1"/>
                </a:solidFill>
                <a:effectLst>
                  <a:outerShdw blurRad="80000" dist="40000" dir="5040000" algn="tl">
                    <a:srgbClr val="000000">
                      <a:alpha val="30000"/>
                    </a:srgbClr>
                  </a:outerShdw>
                </a:effectLst>
                <a:latin typeface="Arial Black" pitchFamily="34" charset="0"/>
              </a:rPr>
              <a:t>رأس المال</a:t>
            </a:r>
            <a:endParaRPr lang="ar-BH" sz="24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9112894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bwMode="auto">
          <a:xfrm>
            <a:off x="356839" y="1238468"/>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rPr>
              <a:t>كيف أحدد حجم رأس المال المطلوب للمشروع؟</a:t>
            </a:r>
            <a:endParaRPr lang="ar-BH" sz="2800" b="1" dirty="0">
              <a:ln w="11430"/>
              <a:solidFill>
                <a:srgbClr val="FFFFFF"/>
              </a:solidFill>
              <a:effectLst>
                <a:outerShdw blurRad="80000" dist="40000" dir="5040000" algn="tl">
                  <a:srgbClr val="000000">
                    <a:alpha val="30000"/>
                  </a:srgbClr>
                </a:outerShdw>
              </a:effectLst>
              <a:latin typeface="Arial Black" pitchFamily="34" charset="0"/>
            </a:endParaRPr>
          </a:p>
        </p:txBody>
      </p:sp>
      <p:sp>
        <p:nvSpPr>
          <p:cNvPr id="3" name="Rectangle 4"/>
          <p:cNvSpPr/>
          <p:nvPr/>
        </p:nvSpPr>
        <p:spPr>
          <a:xfrm>
            <a:off x="211873" y="2658332"/>
            <a:ext cx="11697629" cy="1587097"/>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ctr" rtl="1">
              <a:defRPr/>
            </a:pPr>
            <a:r>
              <a:rPr lang="ar-BH" sz="3600" b="1" dirty="0">
                <a:solidFill>
                  <a:schemeClr val="tx1"/>
                </a:solidFill>
                <a:latin typeface="Arial" pitchFamily="34" charset="0"/>
              </a:rPr>
              <a:t>يتم تحديد رأس المال المطلوب للمشروع على حسب حجم المشروع نفسه.</a:t>
            </a:r>
          </a:p>
        </p:txBody>
      </p:sp>
      <p:sp>
        <p:nvSpPr>
          <p:cNvPr id="4" name="TextBox 7"/>
          <p:cNvSpPr txBox="1"/>
          <p:nvPr/>
        </p:nvSpPr>
        <p:spPr>
          <a:xfrm>
            <a:off x="2490561" y="5771235"/>
            <a:ext cx="9456234" cy="400110"/>
          </a:xfrm>
          <a:prstGeom prst="rect">
            <a:avLst/>
          </a:prstGeom>
          <a:noFill/>
        </p:spPr>
        <p:txBody>
          <a:bodyPr wrap="square" rtlCol="0">
            <a:spAutoFit/>
          </a:bodyPr>
          <a:lstStyle/>
          <a:p>
            <a:pPr algn="r"/>
            <a:r>
              <a:rPr lang="ar-BH" sz="2000" b="1" dirty="0">
                <a:solidFill>
                  <a:srgbClr val="FF0000"/>
                </a:solidFill>
              </a:rPr>
              <a:t>ملاحظة للطالب</a:t>
            </a:r>
            <a:r>
              <a:rPr lang="ar-BH" sz="2000" b="1" dirty="0">
                <a:solidFill>
                  <a:srgbClr val="0070C0"/>
                </a:solidFill>
              </a:rPr>
              <a:t>: الرجاء الرجوع الى الكتاب المدرسي الفصل الثاني ص25</a:t>
            </a:r>
            <a:endParaRPr lang="en-GB" sz="2000" b="1" dirty="0">
              <a:solidFill>
                <a:srgbClr val="0070C0"/>
              </a:solidFill>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0631926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3"/>
          <p:cNvSpPr/>
          <p:nvPr/>
        </p:nvSpPr>
        <p:spPr>
          <a:xfrm>
            <a:off x="1459831" y="1268068"/>
            <a:ext cx="9144000" cy="87085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4000" dirty="0">
                <a:cs typeface="PT Bold Heading" panose="02010400000000000000" pitchFamily="2" charset="-78"/>
              </a:rPr>
              <a:t>نشاط التهيئة</a:t>
            </a:r>
          </a:p>
        </p:txBody>
      </p:sp>
      <p:sp>
        <p:nvSpPr>
          <p:cNvPr id="13" name="Rectangle 7"/>
          <p:cNvSpPr/>
          <p:nvPr/>
        </p:nvSpPr>
        <p:spPr>
          <a:xfrm>
            <a:off x="416312" y="3165601"/>
            <a:ext cx="11201947" cy="1576273"/>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ctr" rtl="1">
              <a:lnSpc>
                <a:spcPct val="150000"/>
              </a:lnSpc>
            </a:pPr>
            <a:endParaRPr lang="ar-BH" sz="3600" b="1" dirty="0">
              <a:latin typeface="Sakkal Majalla" panose="02000000000000000000" pitchFamily="2" charset="-78"/>
              <a:cs typeface="Sakkal Majalla" panose="02000000000000000000" pitchFamily="2" charset="-78"/>
            </a:endParaRPr>
          </a:p>
          <a:p>
            <a:pPr algn="ctr" rtl="1">
              <a:lnSpc>
                <a:spcPct val="150000"/>
              </a:lnSpc>
            </a:pPr>
            <a:r>
              <a:rPr lang="ar-BH" sz="2800" b="1" dirty="0">
                <a:latin typeface="Sakkal Majalla" panose="02000000000000000000" pitchFamily="2" charset="-78"/>
                <a:cs typeface="Sakkal Majalla" panose="02000000000000000000" pitchFamily="2" charset="-78"/>
              </a:rPr>
              <a:t>ترغب سارة في افتتاح مشروعها الصغير و هو محل حلويات خاص بها. </a:t>
            </a:r>
          </a:p>
          <a:p>
            <a:pPr algn="ctr">
              <a:lnSpc>
                <a:spcPct val="150000"/>
              </a:lnSpc>
            </a:pPr>
            <a:r>
              <a:rPr lang="ar-BH" sz="3200" b="1" dirty="0">
                <a:latin typeface="Sakkal Majalla" panose="02000000000000000000" pitchFamily="2" charset="-78"/>
                <a:cs typeface="Sakkal Majalla" panose="02000000000000000000" pitchFamily="2" charset="-78"/>
              </a:rPr>
              <a:t> </a:t>
            </a:r>
            <a:r>
              <a:rPr lang="ar-BH" sz="2800" b="1" dirty="0">
                <a:latin typeface="Sakkal Majalla" panose="02000000000000000000" pitchFamily="2" charset="-78"/>
                <a:cs typeface="Sakkal Majalla" panose="02000000000000000000" pitchFamily="2" charset="-78"/>
              </a:rPr>
              <a:t>في وجهة نظرك ما هي أفضل الطرق لكي تحصل سارة على المبلغ المطلوب لبدء المشروع؟</a:t>
            </a:r>
          </a:p>
          <a:p>
            <a:pPr algn="ctr" rtl="1">
              <a:defRPr/>
            </a:pPr>
            <a:endParaRPr lang="ar-BH" sz="4000" b="1" dirty="0">
              <a:solidFill>
                <a:schemeClr val="tx1"/>
              </a:solidFill>
              <a:latin typeface="Sakkal Majalla" panose="02000000000000000000" pitchFamily="2" charset="-78"/>
              <a:cs typeface="Sakkal Majalla" panose="02000000000000000000" pitchFamily="2" charset="-78"/>
            </a:endParaRPr>
          </a:p>
        </p:txBody>
      </p:sp>
      <p:sp>
        <p:nvSpPr>
          <p:cNvPr id="14"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4664239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rizontal Scroll 2"/>
          <p:cNvSpPr/>
          <p:nvPr/>
        </p:nvSpPr>
        <p:spPr>
          <a:xfrm>
            <a:off x="2002221" y="2490952"/>
            <a:ext cx="8393636" cy="2490951"/>
          </a:xfrm>
          <a:prstGeom prst="horizont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defRPr/>
            </a:pPr>
            <a:endParaRPr lang="ar-BH" sz="3200" b="1" dirty="0">
              <a:solidFill>
                <a:schemeClr val="accent2">
                  <a:lumMod val="50000"/>
                </a:schemeClr>
              </a:solidFill>
              <a:latin typeface="Arial" pitchFamily="34" charset="0"/>
            </a:endParaRPr>
          </a:p>
          <a:p>
            <a:pPr algn="ctr" rtl="1">
              <a:defRPr/>
            </a:pPr>
            <a:r>
              <a:rPr lang="ar-BH" sz="3200" b="1" dirty="0">
                <a:solidFill>
                  <a:schemeClr val="accent2">
                    <a:lumMod val="50000"/>
                  </a:schemeClr>
                </a:solidFill>
                <a:latin typeface="Arial" pitchFamily="34" charset="0"/>
              </a:rPr>
              <a:t>نهاية الفصل السادس</a:t>
            </a:r>
          </a:p>
          <a:p>
            <a:pPr algn="ctr" rtl="1">
              <a:defRPr/>
            </a:pPr>
            <a:endParaRPr lang="ar-BH" sz="3200" b="1" dirty="0">
              <a:solidFill>
                <a:schemeClr val="accent2">
                  <a:lumMod val="50000"/>
                </a:schemeClr>
              </a:solidFill>
              <a:latin typeface="Arial" pitchFamily="34" charset="0"/>
            </a:endParaRPr>
          </a:p>
          <a:p>
            <a:pPr algn="ctr" rtl="1">
              <a:defRPr/>
            </a:pPr>
            <a:r>
              <a:rPr lang="ar-BH" sz="3200" b="1" dirty="0">
                <a:solidFill>
                  <a:schemeClr val="accent2">
                    <a:lumMod val="50000"/>
                  </a:schemeClr>
                </a:solidFill>
                <a:latin typeface="Arial" pitchFamily="34" charset="0"/>
              </a:rPr>
              <a:t>شكراً لكم ،، وفقكم الله</a:t>
            </a:r>
          </a:p>
          <a:p>
            <a:pPr algn="ctr"/>
            <a:endParaRPr lang="ar-BH" sz="3200" dirty="0">
              <a:solidFill>
                <a:schemeClr val="accent2">
                  <a:lumMod val="50000"/>
                </a:schemeClr>
              </a:solidFill>
            </a:endParaRPr>
          </a:p>
        </p:txBody>
      </p:sp>
      <p:sp>
        <p:nvSpPr>
          <p:cNvPr id="3"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7604288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5589" y="792987"/>
            <a:ext cx="11835161" cy="5232202"/>
          </a:xfrm>
          <a:prstGeom prst="rect">
            <a:avLst/>
          </a:prstGeom>
          <a:solidFill>
            <a:srgbClr val="FFF8E5"/>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r" rtl="1">
              <a:spcBef>
                <a:spcPct val="20000"/>
              </a:spcBef>
              <a:defRPr/>
            </a:pPr>
            <a:r>
              <a:rPr lang="ar-BH" sz="3200" b="1" u="sng" dirty="0">
                <a:solidFill>
                  <a:schemeClr val="accent6">
                    <a:lumMod val="75000"/>
                  </a:schemeClr>
                </a:solidFill>
                <a:effectLst>
                  <a:outerShdw blurRad="38100" dist="38100" dir="2700000" algn="tl">
                    <a:srgbClr val="000000">
                      <a:alpha val="43137"/>
                    </a:srgbClr>
                  </a:outerShdw>
                </a:effectLst>
                <a:latin typeface="Arial" pitchFamily="34" charset="0"/>
              </a:rPr>
              <a:t>مثال</a:t>
            </a:r>
            <a:r>
              <a:rPr lang="ar-BH" sz="3600" b="1" u="sng" dirty="0">
                <a:solidFill>
                  <a:schemeClr val="accent6">
                    <a:lumMod val="75000"/>
                  </a:schemeClr>
                </a:solidFill>
                <a:effectLst>
                  <a:outerShdw blurRad="38100" dist="38100" dir="2700000" algn="tl">
                    <a:srgbClr val="000000">
                      <a:alpha val="43137"/>
                    </a:srgbClr>
                  </a:outerShdw>
                </a:effectLst>
                <a:latin typeface="Arial" pitchFamily="34" charset="0"/>
              </a:rPr>
              <a:t>:</a:t>
            </a:r>
          </a:p>
          <a:p>
            <a:pPr algn="r" defTabSz="914012" rtl="1">
              <a:spcBef>
                <a:spcPts val="600"/>
              </a:spcBef>
              <a:spcAft>
                <a:spcPts val="600"/>
              </a:spcAft>
              <a:defRPr/>
            </a:pPr>
            <a:r>
              <a:rPr lang="ar-BH" sz="2400" b="1" dirty="0">
                <a:solidFill>
                  <a:schemeClr val="tx1"/>
                </a:solidFill>
                <a:latin typeface="Arial" pitchFamily="34" charset="0"/>
              </a:rPr>
              <a:t>اقترض يوسف من أحد البنوك المحلية مبلغاً قيمته 10000 دينار لبدء مشروعه الجديد، وتبلغ مدته 3 سنوات و بسعر فائدة 5% ويحتسب البنك مصاريف إدارية بقيمة 40 دينار و مصاريف تأمين على القرض بقيمة 120 دينار.</a:t>
            </a:r>
          </a:p>
          <a:p>
            <a:pPr marL="342900" indent="-342900" algn="r" rtl="1">
              <a:spcBef>
                <a:spcPct val="20000"/>
              </a:spcBef>
              <a:defRPr/>
            </a:pPr>
            <a:r>
              <a:rPr lang="ar-BH" sz="2800" b="1" u="sng" dirty="0">
                <a:solidFill>
                  <a:schemeClr val="accent6">
                    <a:lumMod val="75000"/>
                  </a:schemeClr>
                </a:solidFill>
                <a:effectLst>
                  <a:outerShdw blurRad="38100" dist="38100" dir="2700000" algn="tl">
                    <a:srgbClr val="000000">
                      <a:alpha val="43137"/>
                    </a:srgbClr>
                  </a:outerShdw>
                </a:effectLst>
                <a:latin typeface="Arial" pitchFamily="34" charset="0"/>
              </a:rPr>
              <a:t>المطلوب</a:t>
            </a:r>
            <a:r>
              <a:rPr lang="ar-BH" sz="3600" b="1" u="sng" dirty="0">
                <a:solidFill>
                  <a:schemeClr val="accent6">
                    <a:lumMod val="75000"/>
                  </a:schemeClr>
                </a:solidFill>
                <a:effectLst>
                  <a:outerShdw blurRad="38100" dist="38100" dir="2700000" algn="tl">
                    <a:srgbClr val="000000">
                      <a:alpha val="43137"/>
                    </a:srgbClr>
                  </a:outerShdw>
                </a:effectLst>
                <a:latin typeface="Arial" pitchFamily="34" charset="0"/>
              </a:rPr>
              <a:t>:</a:t>
            </a:r>
          </a:p>
          <a:p>
            <a:pPr marL="342900" indent="-342900" algn="r" rtl="1">
              <a:spcBef>
                <a:spcPct val="20000"/>
              </a:spcBef>
              <a:defRPr/>
            </a:pPr>
            <a:r>
              <a:rPr lang="ar-BH" sz="2400" b="1" dirty="0">
                <a:solidFill>
                  <a:srgbClr val="C00000"/>
                </a:solidFill>
                <a:latin typeface="Arial" pitchFamily="34" charset="0"/>
              </a:rPr>
              <a:t>1- احسب قيمة الفوائد التي يحتسبها البنك على القرض.</a:t>
            </a:r>
          </a:p>
          <a:p>
            <a:pPr marL="342900" indent="-342900" algn="r" rtl="1">
              <a:spcBef>
                <a:spcPct val="20000"/>
              </a:spcBef>
              <a:defRPr/>
            </a:pPr>
            <a:r>
              <a:rPr lang="ar-BH" sz="2400" b="1" u="sng" dirty="0">
                <a:solidFill>
                  <a:schemeClr val="tx1">
                    <a:lumMod val="85000"/>
                    <a:lumOff val="15000"/>
                  </a:schemeClr>
                </a:solidFill>
              </a:rPr>
              <a:t>الفائدة </a:t>
            </a:r>
            <a:r>
              <a:rPr lang="ar-BH" sz="2400" b="1" dirty="0">
                <a:solidFill>
                  <a:schemeClr val="tx1">
                    <a:lumMod val="85000"/>
                    <a:lumOff val="15000"/>
                  </a:schemeClr>
                </a:solidFill>
              </a:rPr>
              <a:t>= المبلغ </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rPr>
              <a:t> المعدل (نسبة الفائدة)=  10000</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rPr>
              <a:t> 5% = 500 دينار</a:t>
            </a:r>
          </a:p>
          <a:p>
            <a:pPr marL="342900" indent="-342900" algn="r" rtl="1">
              <a:spcBef>
                <a:spcPct val="20000"/>
              </a:spcBef>
              <a:defRPr/>
            </a:pPr>
            <a:r>
              <a:rPr lang="ar-BH" sz="2400" b="1" u="sng" dirty="0">
                <a:solidFill>
                  <a:schemeClr val="tx1">
                    <a:lumMod val="85000"/>
                    <a:lumOff val="15000"/>
                  </a:schemeClr>
                </a:solidFill>
              </a:rPr>
              <a:t>مجموع الفائدة </a:t>
            </a:r>
            <a:r>
              <a:rPr lang="ar-BH" sz="2400" b="1" dirty="0">
                <a:solidFill>
                  <a:schemeClr val="tx1">
                    <a:lumMod val="85000"/>
                    <a:lumOff val="15000"/>
                  </a:schemeClr>
                </a:solidFill>
              </a:rPr>
              <a:t>= الفائدة</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rPr>
              <a:t> مدة القرض = 500</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rPr>
              <a:t> 3=</a:t>
            </a:r>
            <a:r>
              <a:rPr lang="ar-BH" sz="2400" b="1" dirty="0">
                <a:solidFill>
                  <a:schemeClr val="accent6">
                    <a:lumMod val="50000"/>
                  </a:schemeClr>
                </a:solidFill>
              </a:rPr>
              <a:t> </a:t>
            </a:r>
            <a:r>
              <a:rPr lang="ar-BH" sz="2400" b="1" dirty="0">
                <a:solidFill>
                  <a:schemeClr val="accent6">
                    <a:lumMod val="50000"/>
                  </a:schemeClr>
                </a:solidFill>
                <a:effectLst>
                  <a:outerShdw blurRad="38100" dist="38100" dir="2700000" algn="tl">
                    <a:srgbClr val="000000">
                      <a:alpha val="43137"/>
                    </a:srgbClr>
                  </a:outerShdw>
                </a:effectLst>
              </a:rPr>
              <a:t>1500دينار قيمة الفوائد التي يحتسبها البنك على القرض</a:t>
            </a:r>
            <a:endParaRPr lang="ar-BH" sz="2400" b="1" dirty="0">
              <a:solidFill>
                <a:srgbClr val="C00000"/>
              </a:solidFill>
              <a:effectLst>
                <a:outerShdw blurRad="38100" dist="38100" dir="2700000" algn="tl">
                  <a:srgbClr val="000000">
                    <a:alpha val="43137"/>
                  </a:srgbClr>
                </a:outerShdw>
              </a:effectLst>
              <a:latin typeface="Arial" pitchFamily="34" charset="0"/>
            </a:endParaRPr>
          </a:p>
          <a:p>
            <a:pPr marL="342900" indent="-342900" algn="r" rtl="1">
              <a:spcBef>
                <a:spcPct val="20000"/>
              </a:spcBef>
              <a:defRPr/>
            </a:pPr>
            <a:r>
              <a:rPr lang="ar-BH" sz="2400" b="1" dirty="0">
                <a:solidFill>
                  <a:srgbClr val="C00000"/>
                </a:solidFill>
                <a:latin typeface="Arial" pitchFamily="34" charset="0"/>
              </a:rPr>
              <a:t>2- احسب قيمة القسط الشهري الذي ستدفعه سارة.</a:t>
            </a:r>
          </a:p>
          <a:p>
            <a:pPr marL="342900" indent="-342900" algn="r" rtl="1">
              <a:spcBef>
                <a:spcPct val="20000"/>
              </a:spcBef>
              <a:defRPr/>
            </a:pPr>
            <a:r>
              <a:rPr lang="ar-BH" sz="2400" b="1" u="sng" dirty="0">
                <a:solidFill>
                  <a:schemeClr val="tx1">
                    <a:lumMod val="85000"/>
                    <a:lumOff val="15000"/>
                  </a:schemeClr>
                </a:solidFill>
              </a:rPr>
              <a:t>إجمالي المبلغ</a:t>
            </a:r>
            <a:r>
              <a:rPr lang="ar-BH" sz="2400" b="1" dirty="0">
                <a:solidFill>
                  <a:schemeClr val="tx1">
                    <a:lumMod val="85000"/>
                    <a:lumOff val="15000"/>
                  </a:schemeClr>
                </a:solidFill>
              </a:rPr>
              <a:t>= المبلغ + مجموع الفائدة + المصروفات = 10000+1500+40+120= 11660دينار</a:t>
            </a:r>
          </a:p>
          <a:p>
            <a:pPr marL="342900" indent="-342900" algn="r" rtl="1">
              <a:spcBef>
                <a:spcPct val="20000"/>
              </a:spcBef>
              <a:defRPr/>
            </a:pPr>
            <a:r>
              <a:rPr lang="ar-BH" sz="2400" b="1" u="sng" dirty="0">
                <a:solidFill>
                  <a:schemeClr val="tx1">
                    <a:lumMod val="85000"/>
                    <a:lumOff val="15000"/>
                  </a:schemeClr>
                </a:solidFill>
              </a:rPr>
              <a:t>القسط الشهري </a:t>
            </a:r>
            <a:r>
              <a:rPr lang="ar-BH" sz="2400" b="1" dirty="0">
                <a:solidFill>
                  <a:schemeClr val="tx1">
                    <a:lumMod val="85000"/>
                    <a:lumOff val="15000"/>
                  </a:schemeClr>
                </a:solidFill>
              </a:rPr>
              <a:t>= إجمالي المبلغ ÷ ( عدد السنوات </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rPr>
              <a:t> </a:t>
            </a:r>
            <a:r>
              <a:rPr lang="ar-BH" sz="2400" b="1" dirty="0">
                <a:solidFill>
                  <a:schemeClr val="tx1">
                    <a:lumMod val="85000"/>
                    <a:lumOff val="15000"/>
                  </a:schemeClr>
                </a:solidFill>
                <a:cs typeface="Majalla UI"/>
              </a:rPr>
              <a:t>12</a:t>
            </a:r>
            <a:r>
              <a:rPr lang="ar-BH" sz="2400" b="1" dirty="0">
                <a:solidFill>
                  <a:schemeClr val="tx1">
                    <a:lumMod val="85000"/>
                    <a:lumOff val="15000"/>
                  </a:schemeClr>
                </a:solidFill>
              </a:rPr>
              <a:t>) = 11660÷ (3</a:t>
            </a:r>
            <a:r>
              <a:rPr lang="en-US" sz="2400" b="1" dirty="0">
                <a:solidFill>
                  <a:schemeClr val="tx1">
                    <a:lumMod val="85000"/>
                    <a:lumOff val="15000"/>
                  </a:schemeClr>
                </a:solidFill>
                <a:cs typeface="Majalla UI"/>
              </a:rPr>
              <a:t>X </a:t>
            </a:r>
            <a:r>
              <a:rPr lang="ar-BH" sz="2400" b="1" dirty="0">
                <a:solidFill>
                  <a:schemeClr val="tx1">
                    <a:lumMod val="85000"/>
                    <a:lumOff val="15000"/>
                  </a:schemeClr>
                </a:solidFill>
                <a:cs typeface="Majalla UI"/>
              </a:rPr>
              <a:t>12)= </a:t>
            </a:r>
            <a:r>
              <a:rPr lang="ar-BH" sz="2400" b="1" dirty="0">
                <a:solidFill>
                  <a:schemeClr val="accent6">
                    <a:lumMod val="50000"/>
                  </a:schemeClr>
                </a:solidFill>
                <a:effectLst>
                  <a:outerShdw blurRad="38100" dist="38100" dir="2700000" algn="tl">
                    <a:srgbClr val="000000">
                      <a:alpha val="43137"/>
                    </a:srgbClr>
                  </a:outerShdw>
                </a:effectLst>
              </a:rPr>
              <a:t>323.89 دينار قيمة القسط الشهري الذي سيدفعه يوسف.</a:t>
            </a:r>
          </a:p>
        </p:txBody>
      </p:sp>
      <p:sp>
        <p:nvSpPr>
          <p:cNvPr id="3" name="Rectangle 2"/>
          <p:cNvSpPr/>
          <p:nvPr/>
        </p:nvSpPr>
        <p:spPr>
          <a:xfrm>
            <a:off x="3360746" y="154901"/>
            <a:ext cx="5037143" cy="584775"/>
          </a:xfrm>
          <a:prstGeom prst="rect">
            <a:avLst/>
          </a:prstGeom>
        </p:spPr>
        <p:txBody>
          <a:bodyPr wrap="square">
            <a:spAutoFit/>
          </a:bodyPr>
          <a:lstStyle/>
          <a:p>
            <a:pPr marL="342900" indent="-342900" algn="ctr" rtl="1">
              <a:spcBef>
                <a:spcPct val="20000"/>
              </a:spcBef>
              <a:defRPr/>
            </a:pPr>
            <a:r>
              <a:rPr lang="ar-BH" sz="3200" b="1" u="sng" dirty="0">
                <a:solidFill>
                  <a:srgbClr val="C00000"/>
                </a:solidFill>
                <a:effectLst>
                  <a:outerShdw blurRad="38100" dist="38100" dir="2700000" algn="tl">
                    <a:srgbClr val="000000">
                      <a:alpha val="43137"/>
                    </a:srgbClr>
                  </a:outerShdw>
                </a:effectLst>
                <a:latin typeface="Arial" pitchFamily="34" charset="0"/>
              </a:rPr>
              <a:t>حساب تسديد قيمة القرض مع الفائدة</a:t>
            </a:r>
          </a:p>
        </p:txBody>
      </p:sp>
      <p:sp>
        <p:nvSpPr>
          <p:cNvPr id="4" name="TextBox 4">
            <a:hlinkClick r:id="rId3" action="ppaction://hlinksldjump"/>
          </p:cNvPr>
          <p:cNvSpPr txBox="1"/>
          <p:nvPr/>
        </p:nvSpPr>
        <p:spPr>
          <a:xfrm>
            <a:off x="377871" y="5709680"/>
            <a:ext cx="1595309" cy="584775"/>
          </a:xfrm>
          <a:prstGeom prst="rect">
            <a:avLst/>
          </a:prstGeom>
          <a:solidFill>
            <a:srgbClr val="0000FF"/>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ar-BH" sz="3200" b="1" dirty="0">
                <a:solidFill>
                  <a:schemeClr val="bg1"/>
                </a:solidFill>
              </a:rPr>
              <a:t>الرجوع</a:t>
            </a:r>
            <a:endParaRPr lang="en-GB" sz="2400" b="1" dirty="0">
              <a:solidFill>
                <a:schemeClr val="bg1"/>
              </a:solidFill>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7493182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que 5"/>
          <p:cNvSpPr/>
          <p:nvPr/>
        </p:nvSpPr>
        <p:spPr bwMode="auto">
          <a:xfrm>
            <a:off x="261883" y="1557258"/>
            <a:ext cx="11602387" cy="3971819"/>
          </a:xfrm>
          <a:prstGeom prst="plaque">
            <a:avLst>
              <a:gd name="adj" fmla="val 11628"/>
            </a:avLst>
          </a:prstGeom>
          <a:solidFill>
            <a:srgbClr val="E4FDD3"/>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ctr" defTabSz="914012" rtl="1">
              <a:spcBef>
                <a:spcPts val="600"/>
              </a:spcBef>
              <a:spcAft>
                <a:spcPts val="600"/>
              </a:spcAft>
              <a:defRPr/>
            </a:pPr>
            <a:r>
              <a:rPr lang="ar-BH" sz="4000" b="1" dirty="0">
                <a:solidFill>
                  <a:schemeClr val="tx1"/>
                </a:solidFill>
                <a:latin typeface="Arial" pitchFamily="34" charset="0"/>
              </a:rPr>
              <a:t>ما أهمية التمويل للمشروعات الصغيرة؟</a:t>
            </a:r>
          </a:p>
          <a:p>
            <a:pPr algn="ctr" defTabSz="914012" rtl="1">
              <a:spcBef>
                <a:spcPts val="600"/>
              </a:spcBef>
              <a:spcAft>
                <a:spcPts val="600"/>
              </a:spcAft>
              <a:defRPr/>
            </a:pPr>
            <a:r>
              <a:rPr lang="ar-BH" sz="4000" b="1" dirty="0">
                <a:solidFill>
                  <a:srgbClr val="0000FF"/>
                </a:solidFill>
                <a:latin typeface="Arial" pitchFamily="34" charset="0"/>
              </a:rPr>
              <a:t>يُعد التمويل من أهم أوجه إدارة المشروعات الصغيرة، ففي غياب التخطيط المالي الجيد فإن نجاح المشروعات الجديدة غير وارد.</a:t>
            </a:r>
          </a:p>
        </p:txBody>
      </p:sp>
      <p:sp>
        <p:nvSpPr>
          <p:cNvPr id="3" name="Title 9"/>
          <p:cNvSpPr txBox="1">
            <a:spLocks/>
          </p:cNvSpPr>
          <p:nvPr/>
        </p:nvSpPr>
        <p:spPr bwMode="auto">
          <a:xfrm>
            <a:off x="3952860" y="722174"/>
            <a:ext cx="4400866" cy="70656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600" b="1" kern="0" dirty="0">
                <a:solidFill>
                  <a:schemeClr val="bg1"/>
                </a:solidFill>
                <a:latin typeface="Arial" pitchFamily="34" charset="0"/>
              </a:rPr>
              <a:t>اختبر معلوماتك</a:t>
            </a:r>
          </a:p>
        </p:txBody>
      </p:sp>
      <p:sp>
        <p:nvSpPr>
          <p:cNvPr id="4" name="TextBox 7">
            <a:hlinkClick r:id="rId3" action="ppaction://hlinksldjump"/>
          </p:cNvPr>
          <p:cNvSpPr txBox="1"/>
          <p:nvPr/>
        </p:nvSpPr>
        <p:spPr>
          <a:xfrm>
            <a:off x="377872" y="5655825"/>
            <a:ext cx="1595309" cy="584775"/>
          </a:xfrm>
          <a:prstGeom prst="rect">
            <a:avLst/>
          </a:prstGeom>
          <a:solidFill>
            <a:srgbClr val="0000FF"/>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ar-BH" sz="3200" b="1" dirty="0">
                <a:solidFill>
                  <a:schemeClr val="bg1"/>
                </a:solidFill>
              </a:rPr>
              <a:t>الرجوع</a:t>
            </a:r>
            <a:endParaRPr lang="en-GB" sz="2400" b="1" dirty="0">
              <a:solidFill>
                <a:schemeClr val="bg1"/>
              </a:solidFill>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33257673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que 5"/>
          <p:cNvSpPr/>
          <p:nvPr/>
        </p:nvSpPr>
        <p:spPr bwMode="auto">
          <a:xfrm>
            <a:off x="344408" y="2114036"/>
            <a:ext cx="11602387" cy="2688618"/>
          </a:xfrm>
          <a:prstGeom prst="plaque">
            <a:avLst>
              <a:gd name="adj" fmla="val 11628"/>
            </a:avLst>
          </a:prstGeom>
          <a:solidFill>
            <a:srgbClr val="E4FDD3"/>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r>
              <a:rPr lang="ar-BH" sz="2800" b="1" u="sng" dirty="0">
                <a:solidFill>
                  <a:srgbClr val="C00000"/>
                </a:solidFill>
                <a:latin typeface="Arial" pitchFamily="34" charset="0"/>
              </a:rPr>
              <a:t>ضع علامة  √ أو × أمام العبارات التالية مع ذكر السبب:</a:t>
            </a:r>
          </a:p>
          <a:p>
            <a:pPr algn="r" defTabSz="914012" rtl="1">
              <a:spcBef>
                <a:spcPts val="600"/>
              </a:spcBef>
              <a:spcAft>
                <a:spcPts val="600"/>
              </a:spcAft>
              <a:defRPr/>
            </a:pPr>
            <a:endParaRPr lang="ar-BH" sz="2800" b="1" u="sng" dirty="0">
              <a:solidFill>
                <a:srgbClr val="C00000"/>
              </a:solidFill>
              <a:latin typeface="Arial" pitchFamily="34" charset="0"/>
            </a:endParaRPr>
          </a:p>
          <a:p>
            <a:pPr algn="r" defTabSz="914012" rtl="1">
              <a:spcBef>
                <a:spcPts val="600"/>
              </a:spcBef>
              <a:spcAft>
                <a:spcPts val="600"/>
              </a:spcAft>
              <a:defRPr/>
            </a:pPr>
            <a:r>
              <a:rPr lang="ar-BH" sz="2800" b="1" dirty="0">
                <a:solidFill>
                  <a:schemeClr val="tx1"/>
                </a:solidFill>
                <a:latin typeface="Arial" pitchFamily="34" charset="0"/>
              </a:rPr>
              <a:t>1- </a:t>
            </a:r>
            <a:r>
              <a:rPr lang="ar-BH" sz="2800" b="1" u="sng" dirty="0">
                <a:solidFill>
                  <a:schemeClr val="tx1"/>
                </a:solidFill>
                <a:latin typeface="Arial" pitchFamily="34" charset="0"/>
              </a:rPr>
              <a:t>نسبة الفائدة </a:t>
            </a:r>
            <a:r>
              <a:rPr lang="ar-BH" sz="2800" b="1" dirty="0">
                <a:solidFill>
                  <a:schemeClr val="tx1"/>
                </a:solidFill>
                <a:latin typeface="Arial" pitchFamily="34" charset="0"/>
              </a:rPr>
              <a:t>في التمويل الشخصي و العائلي </a:t>
            </a:r>
            <a:r>
              <a:rPr lang="ar-BH" sz="2800" b="1" u="sng" dirty="0">
                <a:solidFill>
                  <a:schemeClr val="tx1"/>
                </a:solidFill>
                <a:latin typeface="Arial" pitchFamily="34" charset="0"/>
              </a:rPr>
              <a:t>كبيرة</a:t>
            </a:r>
            <a:r>
              <a:rPr lang="ar-BH" sz="2800" b="1" dirty="0">
                <a:solidFill>
                  <a:schemeClr val="tx1"/>
                </a:solidFill>
                <a:latin typeface="Arial" pitchFamily="34" charset="0"/>
              </a:rPr>
              <a:t>. (  </a:t>
            </a:r>
            <a:r>
              <a:rPr lang="ar-BH" sz="3600" b="1" dirty="0">
                <a:solidFill>
                  <a:srgbClr val="0000FF"/>
                </a:solidFill>
                <a:latin typeface="Arial" pitchFamily="34" charset="0"/>
              </a:rPr>
              <a:t>×</a:t>
            </a:r>
            <a:r>
              <a:rPr lang="ar-BH" sz="2800" b="1" dirty="0">
                <a:solidFill>
                  <a:schemeClr val="tx1"/>
                </a:solidFill>
                <a:latin typeface="Arial" pitchFamily="34" charset="0"/>
              </a:rPr>
              <a:t>  ) </a:t>
            </a:r>
            <a:r>
              <a:rPr lang="ar-BH" sz="2800" b="1" dirty="0">
                <a:solidFill>
                  <a:srgbClr val="0000FF"/>
                </a:solidFill>
                <a:latin typeface="Arial" pitchFamily="34" charset="0"/>
              </a:rPr>
              <a:t>لا توجد فوائد </a:t>
            </a:r>
          </a:p>
          <a:p>
            <a:pPr algn="r" defTabSz="914012" rtl="1">
              <a:spcBef>
                <a:spcPts val="600"/>
              </a:spcBef>
              <a:spcAft>
                <a:spcPts val="600"/>
              </a:spcAft>
              <a:defRPr/>
            </a:pPr>
            <a:r>
              <a:rPr lang="ar-BH" sz="2800" b="1" dirty="0">
                <a:solidFill>
                  <a:schemeClr val="tx1"/>
                </a:solidFill>
                <a:latin typeface="Arial" pitchFamily="34" charset="0"/>
              </a:rPr>
              <a:t>2- يُفضل أن يتم إبرام عقد بين الطرفين في حال اللجوء الى التمويل الشخصي أو العائلي. ( </a:t>
            </a:r>
            <a:r>
              <a:rPr lang="ar-BH" sz="3200" b="1" dirty="0">
                <a:solidFill>
                  <a:srgbClr val="0000FF"/>
                </a:solidFill>
                <a:latin typeface="Arial" pitchFamily="34" charset="0"/>
              </a:rPr>
              <a:t>√</a:t>
            </a:r>
            <a:r>
              <a:rPr lang="ar-BH" sz="2800" b="1" dirty="0">
                <a:solidFill>
                  <a:schemeClr val="tx1"/>
                </a:solidFill>
                <a:latin typeface="Arial" pitchFamily="34" charset="0"/>
              </a:rPr>
              <a:t>  )</a:t>
            </a:r>
          </a:p>
        </p:txBody>
      </p:sp>
      <p:sp>
        <p:nvSpPr>
          <p:cNvPr id="3" name="Title 9"/>
          <p:cNvSpPr txBox="1">
            <a:spLocks/>
          </p:cNvSpPr>
          <p:nvPr/>
        </p:nvSpPr>
        <p:spPr bwMode="auto">
          <a:xfrm>
            <a:off x="3952860" y="722174"/>
            <a:ext cx="4400866" cy="70656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600" b="1" kern="0" dirty="0">
                <a:solidFill>
                  <a:schemeClr val="bg1"/>
                </a:solidFill>
                <a:latin typeface="Arial" pitchFamily="34" charset="0"/>
              </a:rPr>
              <a:t>اختبر معلوماتك</a:t>
            </a:r>
          </a:p>
        </p:txBody>
      </p:sp>
      <p:sp>
        <p:nvSpPr>
          <p:cNvPr id="4" name="TextBox 7">
            <a:hlinkClick r:id="rId3" action="ppaction://hlinksldjump"/>
          </p:cNvPr>
          <p:cNvSpPr txBox="1"/>
          <p:nvPr/>
        </p:nvSpPr>
        <p:spPr>
          <a:xfrm>
            <a:off x="455931" y="5487953"/>
            <a:ext cx="1595309" cy="584775"/>
          </a:xfrm>
          <a:prstGeom prst="rect">
            <a:avLst/>
          </a:prstGeom>
          <a:solidFill>
            <a:srgbClr val="0000FF"/>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ar-BH" sz="3200" b="1" dirty="0">
                <a:solidFill>
                  <a:schemeClr val="bg1"/>
                </a:solidFill>
              </a:rPr>
              <a:t>الرجوع</a:t>
            </a:r>
            <a:endParaRPr lang="en-GB" sz="2400" b="1" dirty="0">
              <a:solidFill>
                <a:schemeClr val="bg1"/>
              </a:solidFill>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0868336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que 5"/>
          <p:cNvSpPr/>
          <p:nvPr/>
        </p:nvSpPr>
        <p:spPr bwMode="auto">
          <a:xfrm>
            <a:off x="296282" y="1795091"/>
            <a:ext cx="11602387" cy="4009537"/>
          </a:xfrm>
          <a:prstGeom prst="plaque">
            <a:avLst>
              <a:gd name="adj" fmla="val 11628"/>
            </a:avLst>
          </a:prstGeom>
          <a:solidFill>
            <a:srgbClr val="E4FDD3"/>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Arial" pitchFamily="34" charset="0"/>
              </a:rPr>
              <a:t>عدد المنتجات التمويلية التي يقدمها بنك البحرين للتنمية.</a:t>
            </a:r>
          </a:p>
          <a:p>
            <a:pPr marL="342900" indent="-342900" algn="r" rtl="1">
              <a:spcBef>
                <a:spcPct val="20000"/>
              </a:spcBef>
              <a:buFont typeface="Wingdings 2" pitchFamily="18" charset="2"/>
              <a:buNone/>
              <a:defRPr/>
            </a:pPr>
            <a:r>
              <a:rPr lang="ar-BH" sz="2400" b="1" dirty="0"/>
              <a:t>1- قروض طويلة وقصير الأجل.</a:t>
            </a:r>
          </a:p>
          <a:p>
            <a:pPr marL="342900" indent="-342900" algn="r" rtl="1">
              <a:spcBef>
                <a:spcPct val="20000"/>
              </a:spcBef>
              <a:buFont typeface="Wingdings 2" pitchFamily="18" charset="2"/>
              <a:buNone/>
              <a:defRPr/>
            </a:pPr>
            <a:r>
              <a:rPr lang="ar-BH" sz="2400" b="1" dirty="0"/>
              <a:t>2- تمويل اسلامي.</a:t>
            </a:r>
          </a:p>
          <a:p>
            <a:pPr marL="342900" indent="-342900" algn="r" rtl="1">
              <a:spcBef>
                <a:spcPct val="20000"/>
              </a:spcBef>
              <a:buFont typeface="Wingdings 2" pitchFamily="18" charset="2"/>
              <a:buNone/>
              <a:defRPr/>
            </a:pPr>
            <a:r>
              <a:rPr lang="ar-BH" sz="2400" b="1" dirty="0"/>
              <a:t>3- تمويل صغار التجار.</a:t>
            </a:r>
          </a:p>
          <a:p>
            <a:pPr marL="342900" indent="-342900" algn="r" rtl="1">
              <a:spcBef>
                <a:spcPct val="20000"/>
              </a:spcBef>
              <a:buFont typeface="Wingdings 2" pitchFamily="18" charset="2"/>
              <a:buNone/>
              <a:defRPr/>
            </a:pPr>
            <a:r>
              <a:rPr lang="ar-BH" sz="2400" b="1" dirty="0"/>
              <a:t>4- قروض تعليمية.</a:t>
            </a:r>
          </a:p>
          <a:p>
            <a:pPr marL="342900" indent="-342900" algn="r" rtl="1">
              <a:spcBef>
                <a:spcPct val="20000"/>
              </a:spcBef>
              <a:buFont typeface="Wingdings 2" pitchFamily="18" charset="2"/>
              <a:buNone/>
              <a:defRPr/>
            </a:pPr>
            <a:r>
              <a:rPr lang="ar-BH" sz="2400" b="1" dirty="0"/>
              <a:t>5- مشاركة في رؤوس الأموال.</a:t>
            </a:r>
          </a:p>
          <a:p>
            <a:pPr marL="342900" indent="-342900" algn="r" rtl="1">
              <a:spcBef>
                <a:spcPct val="20000"/>
              </a:spcBef>
              <a:buFont typeface="Wingdings 2" pitchFamily="18" charset="2"/>
              <a:buNone/>
              <a:defRPr/>
            </a:pPr>
            <a:r>
              <a:rPr lang="ar-BH" sz="2400" b="1" dirty="0"/>
              <a:t>6- تمويل الثروة السمكية.</a:t>
            </a:r>
          </a:p>
          <a:p>
            <a:pPr marL="342900" indent="-342900" algn="r" rtl="1">
              <a:spcBef>
                <a:spcPct val="20000"/>
              </a:spcBef>
              <a:buFont typeface="Wingdings 2" pitchFamily="18" charset="2"/>
              <a:buNone/>
              <a:defRPr/>
            </a:pPr>
            <a:r>
              <a:rPr lang="ar-BH" sz="2400" b="1" dirty="0"/>
              <a:t>7- تمويل الثروة الزراعية.</a:t>
            </a:r>
          </a:p>
          <a:p>
            <a:pPr algn="ctr" defTabSz="914012" rtl="1">
              <a:spcBef>
                <a:spcPts val="600"/>
              </a:spcBef>
              <a:spcAft>
                <a:spcPts val="600"/>
              </a:spcAft>
              <a:defRPr/>
            </a:pPr>
            <a:endParaRPr lang="ar-BH" sz="1050" b="1" dirty="0">
              <a:solidFill>
                <a:schemeClr val="tx1"/>
              </a:solidFill>
              <a:latin typeface="Arial" pitchFamily="34" charset="0"/>
            </a:endParaRPr>
          </a:p>
        </p:txBody>
      </p:sp>
      <p:sp>
        <p:nvSpPr>
          <p:cNvPr id="3" name="Title 9"/>
          <p:cNvSpPr txBox="1">
            <a:spLocks/>
          </p:cNvSpPr>
          <p:nvPr/>
        </p:nvSpPr>
        <p:spPr bwMode="auto">
          <a:xfrm>
            <a:off x="3952860" y="705846"/>
            <a:ext cx="4400866" cy="70656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600" b="1" kern="0" dirty="0">
                <a:solidFill>
                  <a:schemeClr val="bg1"/>
                </a:solidFill>
                <a:latin typeface="Arial" pitchFamily="34" charset="0"/>
              </a:rPr>
              <a:t>اختبر معلوماتك</a:t>
            </a:r>
          </a:p>
        </p:txBody>
      </p:sp>
      <p:sp>
        <p:nvSpPr>
          <p:cNvPr id="4" name="TextBox 7">
            <a:hlinkClick r:id="rId3" action="ppaction://hlinksldjump"/>
          </p:cNvPr>
          <p:cNvSpPr txBox="1"/>
          <p:nvPr/>
        </p:nvSpPr>
        <p:spPr>
          <a:xfrm>
            <a:off x="489384" y="5682511"/>
            <a:ext cx="1595309" cy="584775"/>
          </a:xfrm>
          <a:prstGeom prst="rect">
            <a:avLst/>
          </a:prstGeom>
          <a:solidFill>
            <a:srgbClr val="0000FF"/>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ar-BH" sz="3200" b="1" dirty="0">
                <a:solidFill>
                  <a:schemeClr val="bg1"/>
                </a:solidFill>
              </a:rPr>
              <a:t>الرجوع</a:t>
            </a:r>
            <a:endParaRPr lang="en-GB" sz="2400" b="1" dirty="0">
              <a:solidFill>
                <a:schemeClr val="bg1"/>
              </a:solidFill>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39146055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que 5"/>
          <p:cNvSpPr/>
          <p:nvPr/>
        </p:nvSpPr>
        <p:spPr bwMode="auto">
          <a:xfrm>
            <a:off x="231796" y="1652338"/>
            <a:ext cx="11602387" cy="4039995"/>
          </a:xfrm>
          <a:prstGeom prst="plaque">
            <a:avLst>
              <a:gd name="adj" fmla="val 11628"/>
            </a:avLst>
          </a:prstGeom>
          <a:solidFill>
            <a:srgbClr val="E4FDD3"/>
          </a:solidFill>
          <a:ln>
            <a:solidFill>
              <a:srgbClr val="FFC000"/>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Arial" pitchFamily="34" charset="0"/>
              </a:rPr>
              <a:t>اختر رمز الإجابة الصحيحة في كل مما يلي:</a:t>
            </a:r>
          </a:p>
          <a:p>
            <a:pPr algn="r" defTabSz="914012" rtl="1">
              <a:spcBef>
                <a:spcPts val="600"/>
              </a:spcBef>
              <a:spcAft>
                <a:spcPts val="600"/>
              </a:spcAft>
              <a:defRPr/>
            </a:pPr>
            <a:r>
              <a:rPr lang="ar-BH" sz="2800" b="1" dirty="0">
                <a:solidFill>
                  <a:srgbClr val="0070C0"/>
                </a:solidFill>
                <a:latin typeface="Arial" pitchFamily="34" charset="0"/>
              </a:rPr>
              <a:t>1- من الفئات المستهدفة للاقتراض من بنك الابداع:</a:t>
            </a:r>
          </a:p>
          <a:p>
            <a:pPr marL="514350" indent="-514350" algn="r" defTabSz="914012" rtl="1">
              <a:spcBef>
                <a:spcPts val="600"/>
              </a:spcBef>
              <a:spcAft>
                <a:spcPts val="600"/>
              </a:spcAft>
              <a:buAutoNum type="arabic1Minus"/>
              <a:defRPr/>
            </a:pPr>
            <a:r>
              <a:rPr lang="ar-BH" sz="2800" b="1" u="sng" dirty="0">
                <a:ln>
                  <a:solidFill>
                    <a:srgbClr val="FFC000"/>
                  </a:solidFill>
                </a:ln>
                <a:solidFill>
                  <a:srgbClr val="FF0000"/>
                </a:solidFill>
                <a:effectLst>
                  <a:outerShdw blurRad="38100" dist="38100" dir="2700000" algn="tl">
                    <a:srgbClr val="000000">
                      <a:alpha val="43137"/>
                    </a:srgbClr>
                  </a:outerShdw>
                </a:effectLst>
                <a:latin typeface="Arial" pitchFamily="34" charset="0"/>
              </a:rPr>
              <a:t>الأسر المنتجة</a:t>
            </a:r>
            <a:r>
              <a:rPr lang="ar-BH" sz="2800" b="1" u="sng" dirty="0">
                <a:solidFill>
                  <a:srgbClr val="FF0000"/>
                </a:solidFill>
                <a:effectLst>
                  <a:outerShdw blurRad="38100" dist="38100" dir="2700000" algn="tl">
                    <a:srgbClr val="000000">
                      <a:alpha val="43137"/>
                    </a:srgbClr>
                  </a:outerShdw>
                </a:effectLst>
                <a:latin typeface="Arial" pitchFamily="34" charset="0"/>
              </a:rPr>
              <a:t>	</a:t>
            </a:r>
            <a:r>
              <a:rPr lang="ar-BH" sz="2800" b="1" dirty="0">
                <a:solidFill>
                  <a:schemeClr val="tx1"/>
                </a:solidFill>
                <a:latin typeface="Arial" pitchFamily="34" charset="0"/>
              </a:rPr>
              <a:t>		ب- أصحاب المشاريع الكبيرة</a:t>
            </a:r>
          </a:p>
          <a:p>
            <a:pPr algn="r" defTabSz="914012" rtl="1">
              <a:spcBef>
                <a:spcPts val="600"/>
              </a:spcBef>
              <a:spcAft>
                <a:spcPts val="600"/>
              </a:spcAft>
              <a:defRPr/>
            </a:pPr>
            <a:r>
              <a:rPr lang="ar-BH" sz="2800" b="1" dirty="0">
                <a:solidFill>
                  <a:schemeClr val="tx1"/>
                </a:solidFill>
                <a:latin typeface="Arial" pitchFamily="34" charset="0"/>
              </a:rPr>
              <a:t>ج- الموظف ذو الدخل المرتفع	          د- رجال الأعمال</a:t>
            </a:r>
          </a:p>
          <a:p>
            <a:pPr algn="r" defTabSz="914012" rtl="1">
              <a:spcBef>
                <a:spcPts val="600"/>
              </a:spcBef>
              <a:spcAft>
                <a:spcPts val="600"/>
              </a:spcAft>
              <a:defRPr/>
            </a:pPr>
            <a:r>
              <a:rPr lang="ar-BH" sz="2800" b="1" dirty="0">
                <a:solidFill>
                  <a:srgbClr val="0070C0"/>
                </a:solidFill>
                <a:latin typeface="Arial" pitchFamily="34" charset="0"/>
              </a:rPr>
              <a:t>2- من عيوب الجمعيات الفردية المتعاونة:</a:t>
            </a:r>
          </a:p>
          <a:p>
            <a:pPr marL="514350" indent="-514350" algn="r" defTabSz="914012" rtl="1">
              <a:spcBef>
                <a:spcPts val="600"/>
              </a:spcBef>
              <a:spcAft>
                <a:spcPts val="600"/>
              </a:spcAft>
              <a:buAutoNum type="arabic1Minus"/>
              <a:defRPr/>
            </a:pPr>
            <a:r>
              <a:rPr lang="ar-BH" sz="2800" b="1" dirty="0">
                <a:solidFill>
                  <a:schemeClr val="tx1"/>
                </a:solidFill>
                <a:latin typeface="Arial" pitchFamily="34" charset="0"/>
              </a:rPr>
              <a:t>الحصول على مبلغ أقل من قيمة المرهونات 	</a:t>
            </a:r>
            <a:r>
              <a:rPr lang="ar-BH" sz="2800" b="1" u="sng" dirty="0">
                <a:ln>
                  <a:solidFill>
                    <a:srgbClr val="FFC000"/>
                  </a:solidFill>
                </a:ln>
                <a:solidFill>
                  <a:srgbClr val="FF0000"/>
                </a:solidFill>
                <a:effectLst>
                  <a:outerShdw blurRad="38100" dist="38100" dir="2700000" algn="tl">
                    <a:srgbClr val="000000">
                      <a:alpha val="43137"/>
                    </a:srgbClr>
                  </a:outerShdw>
                </a:effectLst>
                <a:latin typeface="Arial" pitchFamily="34" charset="0"/>
              </a:rPr>
              <a:t>ب- صعوبة الانسحاب</a:t>
            </a:r>
            <a:r>
              <a:rPr lang="ar-BH" sz="2800" b="1" u="sng" dirty="0">
                <a:solidFill>
                  <a:srgbClr val="FF0000"/>
                </a:solidFill>
                <a:effectLst>
                  <a:outerShdw blurRad="38100" dist="38100" dir="2700000" algn="tl">
                    <a:srgbClr val="000000">
                      <a:alpha val="43137"/>
                    </a:srgbClr>
                  </a:outerShdw>
                </a:effectLst>
                <a:latin typeface="Arial" pitchFamily="34" charset="0"/>
              </a:rPr>
              <a:t>.</a:t>
            </a:r>
          </a:p>
          <a:p>
            <a:pPr algn="r" defTabSz="914012" rtl="1">
              <a:spcBef>
                <a:spcPts val="600"/>
              </a:spcBef>
              <a:spcAft>
                <a:spcPts val="600"/>
              </a:spcAft>
              <a:defRPr/>
            </a:pPr>
            <a:r>
              <a:rPr lang="ar-BH" sz="2800" b="1" dirty="0">
                <a:solidFill>
                  <a:schemeClr val="tx1"/>
                </a:solidFill>
                <a:latin typeface="Arial" pitchFamily="34" charset="0"/>
              </a:rPr>
              <a:t>ج- ضغوط صاحب القرض			          د- لا تحتاج الى إجراءات رسمية</a:t>
            </a:r>
          </a:p>
        </p:txBody>
      </p:sp>
      <p:sp>
        <p:nvSpPr>
          <p:cNvPr id="3" name="Title 9"/>
          <p:cNvSpPr txBox="1">
            <a:spLocks/>
          </p:cNvSpPr>
          <p:nvPr/>
        </p:nvSpPr>
        <p:spPr bwMode="auto">
          <a:xfrm>
            <a:off x="3952860" y="722174"/>
            <a:ext cx="4400866" cy="70656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600" b="1" kern="0" dirty="0">
                <a:solidFill>
                  <a:schemeClr val="bg1"/>
                </a:solidFill>
                <a:latin typeface="Arial" pitchFamily="34" charset="0"/>
              </a:rPr>
              <a:t>اختبر معلوماتك</a:t>
            </a:r>
          </a:p>
        </p:txBody>
      </p:sp>
      <p:sp>
        <p:nvSpPr>
          <p:cNvPr id="4" name="TextBox 7">
            <a:hlinkClick r:id="rId3" action="ppaction://hlinksldjump"/>
          </p:cNvPr>
          <p:cNvSpPr txBox="1"/>
          <p:nvPr/>
        </p:nvSpPr>
        <p:spPr>
          <a:xfrm>
            <a:off x="389023" y="5759754"/>
            <a:ext cx="1595309" cy="584775"/>
          </a:xfrm>
          <a:prstGeom prst="rect">
            <a:avLst/>
          </a:prstGeom>
          <a:solidFill>
            <a:srgbClr val="0000FF"/>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ar-BH" sz="3200" b="1" dirty="0">
                <a:solidFill>
                  <a:schemeClr val="bg1"/>
                </a:solidFill>
              </a:rPr>
              <a:t>الرجوع</a:t>
            </a:r>
            <a:endParaRPr lang="en-GB" sz="2400" b="1" dirty="0">
              <a:solidFill>
                <a:schemeClr val="bg1"/>
              </a:solidFill>
            </a:endParaRP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9010348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que 5"/>
          <p:cNvSpPr/>
          <p:nvPr/>
        </p:nvSpPr>
        <p:spPr bwMode="auto">
          <a:xfrm>
            <a:off x="227223" y="889632"/>
            <a:ext cx="11719572" cy="5379118"/>
          </a:xfrm>
          <a:prstGeom prst="plaque">
            <a:avLst>
              <a:gd name="adj" fmla="val 11628"/>
            </a:avLst>
          </a:prstGeom>
          <a:solidFill>
            <a:srgbClr val="E4FDD3"/>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r>
              <a:rPr lang="ar-BH" sz="2800" b="1" dirty="0">
                <a:solidFill>
                  <a:schemeClr val="accent5">
                    <a:lumMod val="75000"/>
                  </a:schemeClr>
                </a:solidFill>
                <a:latin typeface="Arial" pitchFamily="34" charset="0"/>
              </a:rPr>
              <a:t>س1: ما هي الجهة الداعمة للمشروع؟</a:t>
            </a:r>
          </a:p>
          <a:p>
            <a:pPr algn="r" defTabSz="914012" rtl="1">
              <a:spcBef>
                <a:spcPts val="600"/>
              </a:spcBef>
              <a:spcAft>
                <a:spcPts val="600"/>
              </a:spcAft>
              <a:defRPr/>
            </a:pPr>
            <a:r>
              <a:rPr lang="ar-BH" sz="2800" b="1" dirty="0">
                <a:solidFill>
                  <a:schemeClr val="tx1"/>
                </a:solidFill>
                <a:latin typeface="Arial" pitchFamily="34" charset="0"/>
              </a:rPr>
              <a:t>جمعية سارة الخيرية</a:t>
            </a:r>
          </a:p>
          <a:p>
            <a:pPr algn="r" defTabSz="914012" rtl="1">
              <a:spcBef>
                <a:spcPts val="600"/>
              </a:spcBef>
              <a:spcAft>
                <a:spcPts val="600"/>
              </a:spcAft>
              <a:defRPr/>
            </a:pPr>
            <a:r>
              <a:rPr lang="ar-BH" sz="2800" b="1" dirty="0">
                <a:solidFill>
                  <a:schemeClr val="accent5">
                    <a:lumMod val="75000"/>
                  </a:schemeClr>
                </a:solidFill>
                <a:latin typeface="Arial" pitchFamily="34" charset="0"/>
              </a:rPr>
              <a:t>س2: ما نوع القرض الذي استلمه أحمد من الجهة الداعمة للمشروع؟</a:t>
            </a:r>
          </a:p>
          <a:p>
            <a:pPr algn="r" defTabSz="914012" rtl="1">
              <a:spcBef>
                <a:spcPts val="600"/>
              </a:spcBef>
              <a:spcAft>
                <a:spcPts val="600"/>
              </a:spcAft>
              <a:defRPr/>
            </a:pPr>
            <a:r>
              <a:rPr lang="ar-BH" sz="2800" b="1" dirty="0">
                <a:solidFill>
                  <a:schemeClr val="tx1"/>
                </a:solidFill>
                <a:latin typeface="Arial" pitchFamily="34" charset="0"/>
              </a:rPr>
              <a:t>قرض حسن</a:t>
            </a:r>
          </a:p>
          <a:p>
            <a:pPr algn="r" defTabSz="914012" rtl="1">
              <a:spcBef>
                <a:spcPts val="600"/>
              </a:spcBef>
              <a:spcAft>
                <a:spcPts val="600"/>
              </a:spcAft>
              <a:defRPr/>
            </a:pPr>
            <a:r>
              <a:rPr lang="ar-BH" sz="2800" b="1" dirty="0">
                <a:solidFill>
                  <a:schemeClr val="accent5">
                    <a:lumMod val="75000"/>
                  </a:schemeClr>
                </a:solidFill>
                <a:latin typeface="Arial" pitchFamily="34" charset="0"/>
              </a:rPr>
              <a:t>س3: ما هي مزايا و عيوب هذا النوع من القروض؟</a:t>
            </a:r>
          </a:p>
          <a:p>
            <a:pPr algn="r" defTabSz="914012" rtl="1">
              <a:spcBef>
                <a:spcPts val="600"/>
              </a:spcBef>
              <a:spcAft>
                <a:spcPts val="600"/>
              </a:spcAft>
              <a:defRPr/>
            </a:pPr>
            <a:endParaRPr lang="ar-BH" sz="2800" b="1" dirty="0">
              <a:solidFill>
                <a:schemeClr val="accent5">
                  <a:lumMod val="75000"/>
                </a:schemeClr>
              </a:solidFill>
              <a:latin typeface="Arial" pitchFamily="34" charset="0"/>
            </a:endParaRPr>
          </a:p>
        </p:txBody>
      </p:sp>
      <p:sp>
        <p:nvSpPr>
          <p:cNvPr id="3" name="Title 9"/>
          <p:cNvSpPr txBox="1">
            <a:spLocks/>
          </p:cNvSpPr>
          <p:nvPr/>
        </p:nvSpPr>
        <p:spPr bwMode="auto">
          <a:xfrm>
            <a:off x="4017029" y="112574"/>
            <a:ext cx="4400866" cy="70656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600" b="1" kern="0" dirty="0">
                <a:solidFill>
                  <a:schemeClr val="bg1"/>
                </a:solidFill>
                <a:latin typeface="Arial" pitchFamily="34" charset="0"/>
              </a:rPr>
              <a:t>اختبر معلوماتك</a:t>
            </a:r>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188" y="4783052"/>
            <a:ext cx="6421665" cy="14869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8">
            <a:hlinkClick r:id="rId4" action="ppaction://hlinksldjump"/>
          </p:cNvPr>
          <p:cNvSpPr txBox="1"/>
          <p:nvPr/>
        </p:nvSpPr>
        <p:spPr>
          <a:xfrm>
            <a:off x="533591" y="5417293"/>
            <a:ext cx="1595309" cy="584775"/>
          </a:xfrm>
          <a:prstGeom prst="rect">
            <a:avLst/>
          </a:prstGeom>
          <a:solidFill>
            <a:srgbClr val="0000FF"/>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ar-BH" sz="3200" b="1" dirty="0">
                <a:solidFill>
                  <a:schemeClr val="bg1"/>
                </a:solidFill>
              </a:rPr>
              <a:t>الرجوع</a:t>
            </a:r>
            <a:endParaRPr lang="en-GB" sz="2400" b="1" dirty="0">
              <a:solidFill>
                <a:schemeClr val="bg1"/>
              </a:solidFill>
            </a:endParaRPr>
          </a:p>
        </p:txBody>
      </p:sp>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36047011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Diagram 1"/>
          <p:cNvGraphicFramePr/>
          <p:nvPr>
            <p:extLst>
              <p:ext uri="{D42A27DB-BD31-4B8C-83A1-F6EECF244321}">
                <p14:modId xmlns:p14="http://schemas.microsoft.com/office/powerpoint/2010/main" val="918081728"/>
              </p:ext>
            </p:extLst>
          </p:nvPr>
        </p:nvGraphicFramePr>
        <p:xfrm>
          <a:off x="738457" y="1369013"/>
          <a:ext cx="10872750" cy="4655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p:cNvSpPr txBox="1">
            <a:spLocks/>
          </p:cNvSpPr>
          <p:nvPr/>
        </p:nvSpPr>
        <p:spPr bwMode="auto">
          <a:xfrm>
            <a:off x="89210" y="284085"/>
            <a:ext cx="12002429"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600" kern="0" dirty="0">
                <a:solidFill>
                  <a:schemeClr val="bg1"/>
                </a:solidFill>
                <a:latin typeface="Arial" pitchFamily="34" charset="0"/>
                <a:cs typeface="PT Bold Heading" panose="02010400000000000000" pitchFamily="2" charset="-78"/>
              </a:rPr>
              <a:t>مالفرق بين النظرة العامة و النظرة الطموحة للمشروعات الصغيرة؟</a:t>
            </a:r>
          </a:p>
        </p:txBody>
      </p:sp>
      <p:sp>
        <p:nvSpPr>
          <p:cNvPr id="5"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6861358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9"/>
          <p:cNvSpPr txBox="1">
            <a:spLocks/>
          </p:cNvSpPr>
          <p:nvPr/>
        </p:nvSpPr>
        <p:spPr bwMode="auto">
          <a:xfrm>
            <a:off x="495915" y="760461"/>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dirty="0" smtClean="0">
                <a:ln w="11430"/>
                <a:solidFill>
                  <a:srgbClr val="FFFFFF"/>
                </a:solidFill>
                <a:effectLst>
                  <a:outerShdw blurRad="80000" dist="40000" dir="5040000" algn="tl">
                    <a:srgbClr val="000000">
                      <a:alpha val="30000"/>
                    </a:srgbClr>
                  </a:outerShdw>
                </a:effectLst>
                <a:latin typeface="Arial Black" pitchFamily="34" charset="0"/>
                <a:cs typeface="PT Bold Heading" panose="02010400000000000000" pitchFamily="2" charset="-78"/>
              </a:rPr>
              <a:t>ما المقصود </a:t>
            </a:r>
            <a:r>
              <a:rPr lang="ar-BH" sz="4000" dirty="0">
                <a:ln w="11430"/>
                <a:solidFill>
                  <a:srgbClr val="FFFFFF"/>
                </a:solidFill>
                <a:effectLst>
                  <a:outerShdw blurRad="80000" dist="40000" dir="5040000" algn="tl">
                    <a:srgbClr val="000000">
                      <a:alpha val="30000"/>
                    </a:srgbClr>
                  </a:outerShdw>
                </a:effectLst>
                <a:latin typeface="Arial Black" pitchFamily="34" charset="0"/>
                <a:cs typeface="PT Bold Heading" panose="02010400000000000000" pitchFamily="2" charset="-78"/>
              </a:rPr>
              <a:t>بالتمويل؟</a:t>
            </a:r>
          </a:p>
        </p:txBody>
      </p:sp>
      <p:sp>
        <p:nvSpPr>
          <p:cNvPr id="4" name="Rectangle 9"/>
          <p:cNvSpPr/>
          <p:nvPr/>
        </p:nvSpPr>
        <p:spPr>
          <a:xfrm>
            <a:off x="1323522" y="2398812"/>
            <a:ext cx="10013428" cy="2174178"/>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ctr">
              <a:defRPr/>
            </a:pPr>
            <a:endParaRPr lang="ar-BH"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a:p>
            <a:pPr algn="r">
              <a:defRPr/>
            </a:pPr>
            <a:r>
              <a:rPr lang="ar-BH" sz="4000" b="1" u="sng" dirty="0">
                <a:ln w="11430"/>
                <a:solidFill>
                  <a:srgbClr val="0000FF"/>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التمويل</a:t>
            </a:r>
            <a:r>
              <a:rPr lang="ar-BH" sz="3200" b="1" u="sng" dirty="0">
                <a:ln w="11430"/>
                <a:solidFill>
                  <a:srgbClr val="0000FF"/>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a:t>
            </a:r>
          </a:p>
          <a:p>
            <a:pPr algn="ctr">
              <a:defRPr/>
            </a:pPr>
            <a:r>
              <a:rPr lang="ar-BH" sz="3200" b="1" dirty="0">
                <a:ln w="11430"/>
                <a:solidFill>
                  <a:schemeClr val="tx1">
                    <a:lumMod val="95000"/>
                    <a:lumOff val="5000"/>
                  </a:schemeClr>
                </a:solidFill>
                <a:latin typeface="Sakkal Majalla" panose="02000000000000000000" pitchFamily="2" charset="-78"/>
                <a:cs typeface="Sakkal Majalla" panose="02000000000000000000" pitchFamily="2" charset="-78"/>
              </a:rPr>
              <a:t>توفير المبالغ النقدية اللازمة لدفع و تطوير مشروع خاص أو عام.</a:t>
            </a:r>
          </a:p>
          <a:p>
            <a:pPr algn="ctr">
              <a:defRPr/>
            </a:pPr>
            <a:endParaRPr lang="ar-BH"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a:p>
            <a:pPr algn="justLow" rtl="1">
              <a:defRPr/>
            </a:pP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5" name="TextBox 10"/>
          <p:cNvSpPr txBox="1"/>
          <p:nvPr/>
        </p:nvSpPr>
        <p:spPr>
          <a:xfrm>
            <a:off x="1880716" y="5998294"/>
            <a:ext cx="9456234" cy="523220"/>
          </a:xfrm>
          <a:prstGeom prst="rect">
            <a:avLst/>
          </a:prstGeom>
          <a:noFill/>
        </p:spPr>
        <p:txBody>
          <a:bodyPr wrap="square" rtlCol="0">
            <a:spAutoFit/>
          </a:bodyPr>
          <a:lstStyle/>
          <a:p>
            <a:pPr algn="r"/>
            <a:r>
              <a:rPr lang="ar-BH" sz="2800" b="1" dirty="0">
                <a:solidFill>
                  <a:srgbClr val="FF0000"/>
                </a:solidFill>
                <a:latin typeface="Sakkal Majalla" panose="02000000000000000000" pitchFamily="2" charset="-78"/>
                <a:cs typeface="Sakkal Majalla" panose="02000000000000000000" pitchFamily="2" charset="-78"/>
              </a:rPr>
              <a:t>ملاحظة للطالب</a:t>
            </a:r>
            <a:r>
              <a:rPr lang="ar-BH" sz="2800" b="1" dirty="0">
                <a:solidFill>
                  <a:srgbClr val="0070C0"/>
                </a:solidFill>
                <a:latin typeface="Sakkal Majalla" panose="02000000000000000000" pitchFamily="2" charset="-78"/>
                <a:cs typeface="Sakkal Majalla" panose="02000000000000000000" pitchFamily="2" charset="-78"/>
              </a:rPr>
              <a:t>: الرجاء الرجوع الى الكتاب المدرسي ص 84 لتعريفات بديلة لمفهوم التمويل. </a:t>
            </a:r>
            <a:endParaRPr lang="en-GB" sz="2800" b="1"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244473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9"/>
          <p:cNvSpPr txBox="1">
            <a:spLocks/>
          </p:cNvSpPr>
          <p:nvPr/>
        </p:nvSpPr>
        <p:spPr bwMode="auto">
          <a:xfrm>
            <a:off x="495915" y="1808945"/>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b="1" dirty="0">
                <a:ln w="11430"/>
                <a:solidFill>
                  <a:srgbClr val="FFFFFF"/>
                </a:solidFill>
                <a:effectLst>
                  <a:outerShdw blurRad="80000" dist="40000" dir="5040000" algn="tl">
                    <a:srgbClr val="000000">
                      <a:alpha val="30000"/>
                    </a:srgbClr>
                  </a:outerShdw>
                </a:effectLst>
                <a:latin typeface="Arial Black" pitchFamily="34" charset="0"/>
                <a:cs typeface="PT Bold Heading" panose="02010400000000000000" pitchFamily="2" charset="-78"/>
              </a:rPr>
              <a:t>أسباب الحاجة الى التمويل</a:t>
            </a:r>
          </a:p>
        </p:txBody>
      </p:sp>
      <p:sp>
        <p:nvSpPr>
          <p:cNvPr id="4" name="Rectangle 4"/>
          <p:cNvSpPr/>
          <p:nvPr/>
        </p:nvSpPr>
        <p:spPr>
          <a:xfrm>
            <a:off x="680224" y="2628900"/>
            <a:ext cx="10755990" cy="3373168"/>
          </a:xfrm>
          <a:prstGeom prst="rect">
            <a:avLst/>
          </a:prstGeom>
          <a:solidFill>
            <a:srgbClr val="FFFB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3286" tIns="46643" rIns="93286" bIns="46643" rtlCol="1" anchor="ctr"/>
          <a:lstStyle/>
          <a:p>
            <a:pPr algn="ctr">
              <a:defRPr/>
            </a:pPr>
            <a:endParaRPr lang="ar-BH"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endParaRPr>
          </a:p>
          <a:p>
            <a:pPr algn="r">
              <a:defRPr/>
            </a:pPr>
            <a:r>
              <a:rPr lang="ar-BH" sz="2800" b="1" dirty="0">
                <a:ln w="11430"/>
                <a:solidFill>
                  <a:schemeClr val="tx1"/>
                </a:solidFill>
                <a:latin typeface="Sakkal Majalla" panose="02000000000000000000" pitchFamily="2" charset="-78"/>
                <a:cs typeface="Sakkal Majalla" panose="02000000000000000000" pitchFamily="2" charset="-78"/>
              </a:rPr>
              <a:t>يعد التمويل من أهم أوجه إدارة المشروعات الصغيرة ففي غياب التخطيط المالي الجيد فإن نجاح المشروعات الصغيرة غير وارد.</a:t>
            </a:r>
          </a:p>
          <a:p>
            <a:pPr algn="r">
              <a:defRPr/>
            </a:pPr>
            <a:r>
              <a:rPr lang="ar-BH" sz="2800" b="1" dirty="0">
                <a:ln w="11430"/>
                <a:solidFill>
                  <a:schemeClr val="tx1"/>
                </a:solidFill>
                <a:latin typeface="Sakkal Majalla" panose="02000000000000000000" pitchFamily="2" charset="-78"/>
                <a:cs typeface="Sakkal Majalla" panose="02000000000000000000" pitchFamily="2" charset="-78"/>
              </a:rPr>
              <a:t>المشاريع الصغيرة تحتاج التمويل لـ:</a:t>
            </a:r>
          </a:p>
          <a:p>
            <a:pPr marL="571500" indent="-571500" algn="r" rtl="1">
              <a:buFont typeface="Arial" panose="020B0604020202020204" pitchFamily="34" charset="0"/>
              <a:buChar char="•"/>
              <a:defRPr/>
            </a:pPr>
            <a:r>
              <a:rPr lang="ar-BH" sz="2800" b="1" dirty="0">
                <a:ln w="11430"/>
                <a:solidFill>
                  <a:srgbClr val="002060"/>
                </a:solidFill>
                <a:latin typeface="Sakkal Majalla" panose="02000000000000000000" pitchFamily="2" charset="-78"/>
                <a:cs typeface="Sakkal Majalla" panose="02000000000000000000" pitchFamily="2" charset="-78"/>
              </a:rPr>
              <a:t>الإنتاج (السلع و الخدمات).</a:t>
            </a:r>
          </a:p>
          <a:p>
            <a:pPr marL="571500" indent="-571500" algn="r" rtl="1">
              <a:buFont typeface="Arial" panose="020B0604020202020204" pitchFamily="34" charset="0"/>
              <a:buChar char="•"/>
              <a:defRPr/>
            </a:pPr>
            <a:r>
              <a:rPr lang="ar-BH" sz="2800" b="1" dirty="0">
                <a:ln w="11430"/>
                <a:solidFill>
                  <a:srgbClr val="002060"/>
                </a:solidFill>
                <a:latin typeface="Sakkal Majalla" panose="02000000000000000000" pitchFamily="2" charset="-78"/>
                <a:cs typeface="Sakkal Majalla" panose="02000000000000000000" pitchFamily="2" charset="-78"/>
              </a:rPr>
              <a:t>تنفيذ برامج لتطوير الموظفين.</a:t>
            </a:r>
          </a:p>
          <a:p>
            <a:pPr marL="571500" indent="-571500" algn="r" rtl="1">
              <a:buFont typeface="Arial" panose="020B0604020202020204" pitchFamily="34" charset="0"/>
              <a:buChar char="•"/>
              <a:defRPr/>
            </a:pPr>
            <a:r>
              <a:rPr lang="ar-BH" sz="2800" b="1" dirty="0">
                <a:ln w="11430"/>
                <a:solidFill>
                  <a:srgbClr val="002060"/>
                </a:solidFill>
                <a:latin typeface="Sakkal Majalla" panose="02000000000000000000" pitchFamily="2" charset="-78"/>
                <a:cs typeface="Sakkal Majalla" panose="02000000000000000000" pitchFamily="2" charset="-78"/>
              </a:rPr>
              <a:t>تحقيق الربح.</a:t>
            </a:r>
          </a:p>
          <a:p>
            <a:pPr marL="571500" indent="-571500" algn="r" rtl="1">
              <a:buFont typeface="Arial" panose="020B0604020202020204" pitchFamily="34" charset="0"/>
              <a:buChar char="•"/>
              <a:defRPr/>
            </a:pPr>
            <a:r>
              <a:rPr lang="ar-BH" sz="2800" b="1" dirty="0">
                <a:ln w="11430"/>
                <a:solidFill>
                  <a:srgbClr val="002060"/>
                </a:solidFill>
                <a:latin typeface="Sakkal Majalla" panose="02000000000000000000" pitchFamily="2" charset="-78"/>
                <a:cs typeface="Sakkal Majalla" panose="02000000000000000000" pitchFamily="2" charset="-78"/>
              </a:rPr>
              <a:t>تغطية مصروفات المشروع</a:t>
            </a:r>
            <a:r>
              <a:rPr lang="ar-BH" sz="2800" b="1" dirty="0">
                <a:ln w="11430"/>
                <a:solidFill>
                  <a:schemeClr val="tx1"/>
                </a:solidFill>
                <a:latin typeface="Sakkal Majalla" panose="02000000000000000000" pitchFamily="2" charset="-78"/>
                <a:cs typeface="Sakkal Majalla" panose="02000000000000000000" pitchFamily="2" charset="-78"/>
              </a:rPr>
              <a:t>.</a:t>
            </a:r>
            <a:endParaRPr lang="ar-BH" sz="6600" b="1" dirty="0">
              <a:solidFill>
                <a:schemeClr val="tx1"/>
              </a:solidFill>
              <a:latin typeface="Sakkal Majalla" panose="02000000000000000000" pitchFamily="2" charset="-78"/>
              <a:cs typeface="Sakkal Majalla" panose="02000000000000000000" pitchFamily="2" charset="-78"/>
            </a:endParaRPr>
          </a:p>
        </p:txBody>
      </p:sp>
      <p:sp>
        <p:nvSpPr>
          <p:cNvPr id="5" name="Title 9"/>
          <p:cNvSpPr txBox="1">
            <a:spLocks/>
          </p:cNvSpPr>
          <p:nvPr/>
        </p:nvSpPr>
        <p:spPr bwMode="auto">
          <a:xfrm>
            <a:off x="495914" y="799050"/>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dirty="0">
                <a:ln w="11430"/>
                <a:solidFill>
                  <a:srgbClr val="FFFFFF"/>
                </a:solidFill>
                <a:effectLst>
                  <a:outerShdw blurRad="80000" dist="40000" dir="5040000" algn="tl">
                    <a:srgbClr val="000000">
                      <a:alpha val="30000"/>
                    </a:srgbClr>
                  </a:outerShdw>
                </a:effectLst>
                <a:latin typeface="Arial Black" pitchFamily="34" charset="0"/>
                <a:cs typeface="PT Bold Heading" panose="02010400000000000000" pitchFamily="2" charset="-78"/>
              </a:rPr>
              <a:t>ما أسباب الحاجة الى التمويل؟</a:t>
            </a:r>
          </a:p>
        </p:txBody>
      </p:sp>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2086733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que 5"/>
          <p:cNvSpPr/>
          <p:nvPr/>
        </p:nvSpPr>
        <p:spPr bwMode="auto">
          <a:xfrm>
            <a:off x="261883" y="2325254"/>
            <a:ext cx="11602387" cy="1549629"/>
          </a:xfrm>
          <a:prstGeom prst="plaque">
            <a:avLst>
              <a:gd name="adj" fmla="val 11628"/>
            </a:avLst>
          </a:prstGeom>
          <a:solidFill>
            <a:srgbClr val="E4FDD3"/>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ctr" defTabSz="914012" rtl="1">
              <a:spcBef>
                <a:spcPts val="600"/>
              </a:spcBef>
              <a:spcAft>
                <a:spcPts val="600"/>
              </a:spcAft>
              <a:defRPr/>
            </a:pPr>
            <a:r>
              <a:rPr lang="ar-BH" sz="5400" b="1" dirty="0">
                <a:solidFill>
                  <a:schemeClr val="tx1"/>
                </a:solidFill>
                <a:latin typeface="Sakkal Majalla" panose="02000000000000000000" pitchFamily="2" charset="-78"/>
                <a:cs typeface="Sakkal Majalla" panose="02000000000000000000" pitchFamily="2" charset="-78"/>
              </a:rPr>
              <a:t>ما أهمية التمويل للمشروعات الصغيرة؟</a:t>
            </a:r>
          </a:p>
        </p:txBody>
      </p:sp>
      <p:sp>
        <p:nvSpPr>
          <p:cNvPr id="4" name="Title 9"/>
          <p:cNvSpPr txBox="1">
            <a:spLocks/>
          </p:cNvSpPr>
          <p:nvPr/>
        </p:nvSpPr>
        <p:spPr bwMode="auto">
          <a:xfrm>
            <a:off x="3952860" y="722174"/>
            <a:ext cx="4400866" cy="70656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4600" b="1" kern="0" dirty="0">
                <a:solidFill>
                  <a:schemeClr val="bg1"/>
                </a:solidFill>
                <a:latin typeface="Arial" pitchFamily="34" charset="0"/>
              </a:rPr>
              <a:t>اختبر معلوماتك</a:t>
            </a:r>
          </a:p>
        </p:txBody>
      </p:sp>
      <p:sp>
        <p:nvSpPr>
          <p:cNvPr id="5" name="TextBox 6">
            <a:hlinkClick r:id="rId3" action="ppaction://hlinksldjump"/>
          </p:cNvPr>
          <p:cNvSpPr txBox="1"/>
          <p:nvPr/>
        </p:nvSpPr>
        <p:spPr>
          <a:xfrm>
            <a:off x="9529011" y="5649425"/>
            <a:ext cx="2048498"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a:r>
              <a:rPr lang="ar-BH" sz="2800" b="1" u="sng" dirty="0">
                <a:solidFill>
                  <a:srgbClr val="FF0000"/>
                </a:solidFill>
                <a:effectLst>
                  <a:outerShdw blurRad="38100" dist="38100" dir="2700000" algn="tl">
                    <a:srgbClr val="000000">
                      <a:alpha val="43137"/>
                    </a:srgbClr>
                  </a:outerShdw>
                </a:effectLst>
              </a:rPr>
              <a:t>تأكد من الحل</a:t>
            </a:r>
            <a:endParaRPr lang="en-GB" sz="2800" b="1" u="sng" dirty="0">
              <a:solidFill>
                <a:srgbClr val="FF0000"/>
              </a:solidFill>
              <a:effectLst>
                <a:outerShdw blurRad="38100" dist="38100" dir="2700000" algn="tl">
                  <a:srgbClr val="000000">
                    <a:alpha val="43137"/>
                  </a:srgbClr>
                </a:outerShdw>
              </a:effectLst>
            </a:endParaRPr>
          </a:p>
        </p:txBody>
      </p:sp>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10028097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9"/>
          <p:cNvSpPr txBox="1">
            <a:spLocks/>
          </p:cNvSpPr>
          <p:nvPr/>
        </p:nvSpPr>
        <p:spPr bwMode="auto">
          <a:xfrm>
            <a:off x="394132" y="1386014"/>
            <a:ext cx="11552663"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dirty="0">
                <a:ln w="11430"/>
                <a:solidFill>
                  <a:srgbClr val="FFFFFF"/>
                </a:solidFill>
                <a:effectLst>
                  <a:outerShdw blurRad="80000" dist="40000" dir="5040000" algn="tl">
                    <a:srgbClr val="000000">
                      <a:alpha val="30000"/>
                    </a:srgbClr>
                  </a:outerShdw>
                </a:effectLst>
                <a:latin typeface="Arial Black" pitchFamily="34" charset="0"/>
                <a:cs typeface="PT Bold Heading" panose="02010400000000000000" pitchFamily="2" charset="-78"/>
              </a:rPr>
              <a:t>أنواع مصادر التمويل</a:t>
            </a:r>
          </a:p>
        </p:txBody>
      </p:sp>
      <p:graphicFrame>
        <p:nvGraphicFramePr>
          <p:cNvPr id="4" name="Diagram 1"/>
          <p:cNvGraphicFramePr/>
          <p:nvPr>
            <p:extLst>
              <p:ext uri="{D42A27DB-BD31-4B8C-83A1-F6EECF244321}">
                <p14:modId xmlns:p14="http://schemas.microsoft.com/office/powerpoint/2010/main" val="2063917561"/>
              </p:ext>
            </p:extLst>
          </p:nvPr>
        </p:nvGraphicFramePr>
        <p:xfrm>
          <a:off x="2106463" y="2400299"/>
          <a:ext cx="8147880" cy="3673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9"/>
          <p:cNvSpPr txBox="1">
            <a:spLocks/>
          </p:cNvSpPr>
          <p:nvPr/>
        </p:nvSpPr>
        <p:spPr bwMode="auto">
          <a:xfrm>
            <a:off x="394132" y="443889"/>
            <a:ext cx="11470138" cy="61555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4000" dirty="0">
                <a:ln w="11430"/>
                <a:solidFill>
                  <a:srgbClr val="FFFFFF"/>
                </a:solidFill>
                <a:effectLst>
                  <a:outerShdw blurRad="80000" dist="40000" dir="5040000" algn="tl">
                    <a:srgbClr val="000000">
                      <a:alpha val="30000"/>
                    </a:srgbClr>
                  </a:outerShdw>
                </a:effectLst>
                <a:latin typeface="Arial Black" pitchFamily="34" charset="0"/>
                <a:cs typeface="PT Bold Heading" panose="02010400000000000000" pitchFamily="2" charset="-78"/>
              </a:rPr>
              <a:t>ما أنواع مصادر التمويل؟</a:t>
            </a:r>
          </a:p>
        </p:txBody>
      </p:sp>
      <p:sp>
        <p:nvSpPr>
          <p:cNvPr id="6" name="TextBox 10">
            <a:extLst>
              <a:ext uri="{FF2B5EF4-FFF2-40B4-BE49-F238E27FC236}">
                <a16:creationId xmlns:a16="http://schemas.microsoft.com/office/drawing/2014/main" xmlns="" id="{A5B9F62D-C3F5-4560-86D1-E53C3A39CAAC}"/>
              </a:ext>
            </a:extLst>
          </p:cNvPr>
          <p:cNvSpPr txBox="1"/>
          <p:nvPr/>
        </p:nvSpPr>
        <p:spPr>
          <a:xfrm>
            <a:off x="1038359" y="6519446"/>
            <a:ext cx="8141500" cy="338554"/>
          </a:xfrm>
          <a:prstGeom prst="rect">
            <a:avLst/>
          </a:prstGeom>
          <a:noFill/>
        </p:spPr>
        <p:txBody>
          <a:bodyPr wrap="square" rtlCol="1">
            <a:spAutoFit/>
          </a:bodyPr>
          <a:lstStyle/>
          <a:p>
            <a:pPr algn="l" rtl="1"/>
            <a:r>
              <a:rPr lang="ar-SA" sz="1600" b="1" dirty="0">
                <a:solidFill>
                  <a:schemeClr val="accent6">
                    <a:lumMod val="50000"/>
                  </a:schemeClr>
                </a:solidFill>
                <a:latin typeface="Sakkal Majalla" panose="02000000000000000000" pitchFamily="2" charset="-78"/>
                <a:cs typeface="Sakkal Majalla" panose="02000000000000000000" pitchFamily="2" charset="-78"/>
              </a:rPr>
              <a:t>الدرس:  </a:t>
            </a:r>
            <a:r>
              <a:rPr lang="ar-BH" sz="16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ما احتياجاتي المالية لمشروعي الصغير؟                                       </a:t>
            </a:r>
            <a:r>
              <a:rPr lang="ar-SA" sz="1600" b="1" dirty="0" smtClean="0">
                <a:solidFill>
                  <a:schemeClr val="accent6">
                    <a:lumMod val="50000"/>
                  </a:schemeClr>
                </a:solidFill>
                <a:latin typeface="Sakkal Majalla" panose="02000000000000000000" pitchFamily="2" charset="-78"/>
                <a:cs typeface="Sakkal Majalla" panose="02000000000000000000" pitchFamily="2" charset="-78"/>
              </a:rPr>
              <a:t>المشروعات </a:t>
            </a:r>
            <a:r>
              <a:rPr lang="ar-SA" sz="1600" b="1" dirty="0">
                <a:solidFill>
                  <a:schemeClr val="accent6">
                    <a:lumMod val="50000"/>
                  </a:schemeClr>
                </a:solidFill>
                <a:latin typeface="Sakkal Majalla" panose="02000000000000000000" pitchFamily="2" charset="-78"/>
                <a:cs typeface="Sakkal Majalla" panose="02000000000000000000" pitchFamily="2" charset="-78"/>
              </a:rPr>
              <a:t>الصغيرة وريادة الأعمال                    ادر 215/805/808</a:t>
            </a:r>
          </a:p>
        </p:txBody>
      </p:sp>
    </p:spTree>
    <p:extLst>
      <p:ext uri="{BB962C8B-B14F-4D97-AF65-F5344CB8AC3E}">
        <p14:creationId xmlns:p14="http://schemas.microsoft.com/office/powerpoint/2010/main" val="38971957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13632</TotalTime>
  <Words>2834</Words>
  <Application>Microsoft Office PowerPoint</Application>
  <PresentationFormat>ملء الشاشة</PresentationFormat>
  <Paragraphs>368</Paragraphs>
  <Slides>46</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46</vt:i4>
      </vt:variant>
    </vt:vector>
  </HeadingPairs>
  <TitlesOfParts>
    <vt:vector size="58" baseType="lpstr">
      <vt:lpstr>Al-Mateen</vt:lpstr>
      <vt:lpstr>Arial</vt:lpstr>
      <vt:lpstr>Arial Black</vt:lpstr>
      <vt:lpstr>Calibri</vt:lpstr>
      <vt:lpstr>Calibri Light</vt:lpstr>
      <vt:lpstr>Majalla UI</vt:lpstr>
      <vt:lpstr>Monotype Koufi</vt:lpstr>
      <vt:lpstr>PT Bold Heading</vt:lpstr>
      <vt:lpstr>Sakkal Majalla</vt:lpstr>
      <vt:lpstr>Times New Roman</vt:lpstr>
      <vt:lpstr>Wingdings 2</vt:lpstr>
      <vt:lpstr>Office Theme</vt:lpstr>
      <vt:lpstr>المشروعات الصغيرة وريادة الأعمال  ادر 215 / 805 / 808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498</cp:revision>
  <dcterms:created xsi:type="dcterms:W3CDTF">2020-03-04T10:47:58Z</dcterms:created>
  <dcterms:modified xsi:type="dcterms:W3CDTF">2021-12-14T10:48:20Z</dcterms:modified>
</cp:coreProperties>
</file>