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473" r:id="rId4"/>
    <p:sldId id="380" r:id="rId5"/>
    <p:sldId id="414" r:id="rId6"/>
    <p:sldId id="429" r:id="rId7"/>
    <p:sldId id="465" r:id="rId8"/>
    <p:sldId id="466" r:id="rId9"/>
    <p:sldId id="468" r:id="rId10"/>
    <p:sldId id="453" r:id="rId11"/>
    <p:sldId id="452" r:id="rId12"/>
    <p:sldId id="437" r:id="rId13"/>
    <p:sldId id="469" r:id="rId14"/>
    <p:sldId id="407" r:id="rId15"/>
    <p:sldId id="451" r:id="rId16"/>
    <p:sldId id="363" r:id="rId17"/>
    <p:sldId id="470" r:id="rId18"/>
    <p:sldId id="425" r:id="rId19"/>
    <p:sldId id="456" r:id="rId20"/>
    <p:sldId id="461" r:id="rId21"/>
    <p:sldId id="462" r:id="rId22"/>
    <p:sldId id="404" r:id="rId23"/>
    <p:sldId id="400" r:id="rId24"/>
    <p:sldId id="463" r:id="rId25"/>
    <p:sldId id="464" r:id="rId26"/>
    <p:sldId id="471" r:id="rId27"/>
    <p:sldId id="4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085"/>
    <a:srgbClr val="F39C12"/>
    <a:srgbClr val="4B2C50"/>
    <a:srgbClr val="2980B9"/>
    <a:srgbClr val="9BBB59"/>
    <a:srgbClr val="C0392B"/>
    <a:srgbClr val="6F477D"/>
    <a:srgbClr val="216A97"/>
    <a:srgbClr val="B2920A"/>
    <a:srgbClr val="AF2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869" autoAdjust="0"/>
  </p:normalViewPr>
  <p:slideViewPr>
    <p:cSldViewPr snapToGrid="0">
      <p:cViewPr varScale="1">
        <p:scale>
          <a:sx n="71" d="100"/>
          <a:sy n="71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10/05/1443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7322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4163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411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850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2.jpg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2.jpg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42E603-5649-47A9-91A3-37E2E55C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5" y="1365161"/>
            <a:ext cx="231093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4;p11">
            <a:extLst>
              <a:ext uri="{FF2B5EF4-FFF2-40B4-BE49-F238E27FC236}">
                <a16:creationId xmlns:a16="http://schemas.microsoft.com/office/drawing/2014/main" xmlns="" id="{A71FD587-B1C3-434C-AB9F-C444A515C11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مشر805 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40DFD8-FF1C-40E8-945A-E3E0F08B60C1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2" descr="Entrepreneurship Development Program [2020 Guide] - Leverage 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5" y="4353059"/>
            <a:ext cx="2310937" cy="222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ِّ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فت الريادة على أنها عملية إنشاء شركة أو مؤسسة جديدة أو تطوير منظمات قائمة.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" y="86001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FA4BB9-B383-436A-A1D1-6F740246059B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342453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lvl="0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رواد الأعمال هم الأفراد الذين يعتبرون الفرص مجازفة أو مضيعة للوقت.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" y="86001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1365254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يقترن رائد الأعمال بالقائد في عمله حيث يمتلك الكثير من المزايا التي تتشابه مع القادة.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" y="86001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F15281-71FF-46B4-8768-92ACC7AC0CFE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2360457741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على معرفة الواقع و بيئة العمل بدقة و واقعية و عدم الاستسلام للمعوقات: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0548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مقدام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يبحث عن فرص عمل جديدة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يتحمل المسؤولية </a:t>
            </a: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منافس جيد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B7EF36-74D7-4C16-A71D-BE2F5303E9D9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26219182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معرفة أين و متى و كيف و بماذا يبدأ المشروع و الايتاء بالجديد و المبتكر: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0548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مقدام</a:t>
            </a: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يبحث عن فرص عمل جديدة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يتحمل المسؤولية 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منافس جيد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7EB275-F2EA-4885-B4C0-C2C9AB865C57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3665294138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9"/>
          <p:cNvSpPr txBox="1">
            <a:spLocks/>
          </p:cNvSpPr>
          <p:nvPr/>
        </p:nvSpPr>
        <p:spPr bwMode="auto">
          <a:xfrm>
            <a:off x="4168617" y="51130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" y="369475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Plaque 17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الصفة المناسبة للتعريف المذكور في الجدول الاتي: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44938"/>
              </p:ext>
            </p:extLst>
          </p:nvPr>
        </p:nvGraphicFramePr>
        <p:xfrm>
          <a:off x="838200" y="2671756"/>
          <a:ext cx="10852649" cy="137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سلوكه و تصرفاته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تعكس قدرته على إيجاد بدائل لحل مشكلة واحدة أو الوصول </a:t>
                      </a:r>
                      <a:r>
                        <a:rPr lang="ar-SA" sz="2800" b="1" kern="1200" baseline="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لى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هدف منشود، فهو يمسك عدداً من الخيوط ينسقها و ينظمها لتعطي الأداء الأفضل.</a:t>
                      </a:r>
                      <a:endParaRPr lang="en-GB" sz="40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9700759" y="2741069"/>
            <a:ext cx="1148751" cy="793241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766394" y="5441301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AD2471-3AD7-49FD-9169-FCBD7224AF63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405960776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08361" y="1602217"/>
            <a:ext cx="8393636" cy="3547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defRPr/>
            </a:pPr>
            <a:r>
              <a:rPr lang="ar-BH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نهاية الفصل الثالث</a:t>
            </a:r>
          </a:p>
          <a:p>
            <a:pPr algn="ctr" rtl="1">
              <a:defRPr/>
            </a:pPr>
            <a:endParaRPr lang="ar-BH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 rtl="1">
              <a:defRPr/>
            </a:pPr>
            <a:r>
              <a:rPr lang="ar-BH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شكراً لكم ،، وفقكم الله</a:t>
            </a:r>
          </a:p>
          <a:p>
            <a:pPr algn="ctr"/>
            <a:endParaRPr lang="ar-BH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1E6F35-E31E-48F6-84C5-2BC069D9550F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9"/>
          <p:cNvSpPr txBox="1">
            <a:spLocks/>
          </p:cNvSpPr>
          <p:nvPr/>
        </p:nvSpPr>
        <p:spPr bwMode="auto">
          <a:xfrm>
            <a:off x="4168617" y="51130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" y="369475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Plaque 17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حدد الصفة المناسبة للتعريف المذكور في الجدول الاتي: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40987"/>
              </p:ext>
            </p:extLst>
          </p:nvPr>
        </p:nvGraphicFramePr>
        <p:xfrm>
          <a:off x="838200" y="2671756"/>
          <a:ext cx="10852649" cy="137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سلوكه و تصرفاته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تعكس قدرته على إيجاد بدائل لحل مشكلة واحدة أو الوصول </a:t>
                      </a:r>
                      <a:r>
                        <a:rPr lang="ar-SA" sz="2800" b="1" kern="1200" baseline="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لى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هدف منشود، فهو يمسك عدداً من الخيوط ينسقها و ينظمها لتعطي الأداء الأفضل.</a:t>
                      </a:r>
                      <a:endParaRPr lang="en-GB" sz="40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2800" dirty="0">
                        <a:solidFill>
                          <a:srgbClr val="0000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800" dirty="0">
                          <a:solidFill>
                            <a:srgbClr val="0000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متعدد الجوانب</a:t>
                      </a:r>
                      <a:endParaRPr lang="en-GB" sz="2800" dirty="0">
                        <a:solidFill>
                          <a:srgbClr val="0000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9975737" y="5709704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Left Arrow 12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FE2234-9C90-4535-9D57-92C737AE221A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1977569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F98FC-B324-49EF-BCC2-952458F52ECC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8E5EBB-F461-47A4-840D-9C3CB337272C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19020098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D242CC9-0C95-4B6E-BB38-E27E74D273B7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71A879-D898-46F2-833F-E2E6926A5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" y="4372264"/>
            <a:ext cx="1790577" cy="232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566B38-9981-48E1-B025-EB424BAEAEBD}"/>
              </a:ext>
            </a:extLst>
          </p:cNvPr>
          <p:cNvSpPr/>
          <p:nvPr/>
        </p:nvSpPr>
        <p:spPr>
          <a:xfrm>
            <a:off x="5663255" y="1663070"/>
            <a:ext cx="386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الثانية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070409-D5F1-4A6E-9A7C-0DF339222178}"/>
              </a:ext>
            </a:extLst>
          </p:cNvPr>
          <p:cNvSpPr/>
          <p:nvPr/>
        </p:nvSpPr>
        <p:spPr>
          <a:xfrm>
            <a:off x="5721764" y="2541907"/>
            <a:ext cx="37513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ريادة الأعمال</a:t>
            </a:r>
            <a:endParaRPr lang="en-US" sz="6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B2EE37-D626-4D4C-B32E-E15B313DFC70}"/>
              </a:ext>
            </a:extLst>
          </p:cNvPr>
          <p:cNvSpPr/>
          <p:nvPr/>
        </p:nvSpPr>
        <p:spPr>
          <a:xfrm>
            <a:off x="6073558" y="4253381"/>
            <a:ext cx="3249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الثالث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989AB3-E5E3-41E9-965E-1C8551F1AA45}"/>
              </a:ext>
            </a:extLst>
          </p:cNvPr>
          <p:cNvSpPr/>
          <p:nvPr/>
        </p:nvSpPr>
        <p:spPr>
          <a:xfrm>
            <a:off x="3512836" y="5084378"/>
            <a:ext cx="8169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هل سمعت عن ريادة الأعمال أو عن رائد الأعمال؟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7F735F-5813-4760-80EF-E648D7BD6CED}"/>
              </a:ext>
            </a:extLst>
          </p:cNvPr>
          <p:cNvSpPr/>
          <p:nvPr/>
        </p:nvSpPr>
        <p:spPr>
          <a:xfrm>
            <a:off x="744444" y="6154110"/>
            <a:ext cx="1790577" cy="39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cs typeface="PT Bold Heading" panose="02010400000000000000" pitchFamily="2" charset="-78"/>
              </a:rPr>
              <a:t>الصفحات من 37-52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C469A1-35E9-4C23-BFDD-97EFA9C06703}"/>
              </a:ext>
            </a:extLst>
          </p:cNvPr>
          <p:cNvSpPr txBox="1"/>
          <p:nvPr/>
        </p:nvSpPr>
        <p:spPr>
          <a:xfrm>
            <a:off x="3648974" y="6589345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pic>
        <p:nvPicPr>
          <p:cNvPr id="1026" name="Picture 2" descr="Men Group Leader - Free vector graphic on Pixabay">
            <a:extLst>
              <a:ext uri="{FF2B5EF4-FFF2-40B4-BE49-F238E27FC236}">
                <a16:creationId xmlns:a16="http://schemas.microsoft.com/office/drawing/2014/main" xmlns="" id="{F8391693-EBDA-4B22-AE61-05B89A98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0" y="58254"/>
            <a:ext cx="5378922" cy="36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358" y="682254"/>
            <a:ext cx="4705564" cy="954107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 هي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رواد الأعمال هم الأفراد الذين ينتهزون الفرص.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6CC6C5-E55D-4712-BAD9-29235A12608F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194480184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5D4CBF-9AB3-4779-B6B7-55F46E792313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3343063907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64C95C-90A3-4C8A-8641-332AF9B44220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2918BE-43A3-4807-811C-AC897B4570B1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8E2197-6065-4FC8-B590-7C485860AF95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241700706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30CE9D-DAF0-4AAD-B8E4-016D4F1A89BF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2878033703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F9EBAB-9A66-4800-A733-EDBCEE149D30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428231621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EA718D-DA9F-4B9C-A2CF-5FB36E5430F0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358182574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5" y="1104181"/>
            <a:ext cx="1576067" cy="1403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776377" y="2546317"/>
            <a:ext cx="10877910" cy="351543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يُحدد مفهوم ريادة الأعمال.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يُحدد مفهوم رائد الأعمال.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يُعدد صفات رائد الأعمال الشخصية.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850119" y="117031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أهـداف الدرس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65E34-95EC-4987-8437-0B077B6FDEAC}"/>
              </a:ext>
            </a:extLst>
          </p:cNvPr>
          <p:cNvSpPr txBox="1"/>
          <p:nvPr/>
        </p:nvSpPr>
        <p:spPr>
          <a:xfrm>
            <a:off x="1750306" y="654520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</p:spTree>
    <p:extLst>
      <p:ext uri="{BB962C8B-B14F-4D97-AF65-F5344CB8AC3E}">
        <p14:creationId xmlns:p14="http://schemas.microsoft.com/office/powerpoint/2010/main" val="239275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تعريفك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ريادة الأعمال؟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8BD56E-0D06-4971-A0C8-32113BC0D807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pic>
        <p:nvPicPr>
          <p:cNvPr id="11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DF14CC29-DFBB-4B48-9E4C-818CFF7B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28196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ريادة الأعمال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87B7BA-172B-4D26-A237-E5F3AD52AC5F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10B533-8851-446C-8F4B-B15AF72FA339}"/>
              </a:ext>
            </a:extLst>
          </p:cNvPr>
          <p:cNvSpPr/>
          <p:nvPr/>
        </p:nvSpPr>
        <p:spPr>
          <a:xfrm>
            <a:off x="914399" y="1531627"/>
            <a:ext cx="10793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عملية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بداع لمشروع جديد بالاستعانة بجهات متعاونة في الحكومة وذلك عن طريق أربعة أبعاد:</a:t>
            </a:r>
          </a:p>
        </p:txBody>
      </p:sp>
      <p:grpSp>
        <p:nvGrpSpPr>
          <p:cNvPr id="11" name="Ellipse 256">
            <a:extLst>
              <a:ext uri="{FF2B5EF4-FFF2-40B4-BE49-F238E27FC236}">
                <a16:creationId xmlns:a16="http://schemas.microsoft.com/office/drawing/2014/main" xmlns="" id="{52758D63-C03A-41AD-B93E-4DEEE73BBF6E}"/>
              </a:ext>
            </a:extLst>
          </p:cNvPr>
          <p:cNvGrpSpPr>
            <a:grpSpLocks/>
          </p:cNvGrpSpPr>
          <p:nvPr/>
        </p:nvGrpSpPr>
        <p:grpSpPr bwMode="auto">
          <a:xfrm>
            <a:off x="3893143" y="6051452"/>
            <a:ext cx="4061029" cy="590888"/>
            <a:chOff x="4712208" y="4803648"/>
            <a:chExt cx="2822448" cy="621792"/>
          </a:xfrm>
        </p:grpSpPr>
        <p:pic>
          <p:nvPicPr>
            <p:cNvPr id="12" name="Ellipse 256">
              <a:extLst>
                <a:ext uri="{FF2B5EF4-FFF2-40B4-BE49-F238E27FC236}">
                  <a16:creationId xmlns:a16="http://schemas.microsoft.com/office/drawing/2014/main" xmlns="" id="{8FCD8E99-5219-4D2C-A0F4-7844C731B0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69">
              <a:extLst>
                <a:ext uri="{FF2B5EF4-FFF2-40B4-BE49-F238E27FC236}">
                  <a16:creationId xmlns:a16="http://schemas.microsoft.com/office/drawing/2014/main" xmlns="" id="{778560D5-555C-403B-8E04-AC4A789BB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4" name="Freeform 21">
            <a:extLst>
              <a:ext uri="{FF2B5EF4-FFF2-40B4-BE49-F238E27FC236}">
                <a16:creationId xmlns:a16="http://schemas.microsoft.com/office/drawing/2014/main" xmlns="" id="{C3F6266A-5546-4F15-B39F-2B26D7A417F7}"/>
              </a:ext>
            </a:extLst>
          </p:cNvPr>
          <p:cNvSpPr>
            <a:spLocks/>
          </p:cNvSpPr>
          <p:nvPr/>
        </p:nvSpPr>
        <p:spPr bwMode="auto">
          <a:xfrm>
            <a:off x="5965884" y="2111210"/>
            <a:ext cx="1996297" cy="1985179"/>
          </a:xfrm>
          <a:custGeom>
            <a:avLst/>
            <a:gdLst>
              <a:gd name="connsiteX0" fmla="*/ 0 w 2176463"/>
              <a:gd name="connsiteY0" fmla="*/ 0 h 2176463"/>
              <a:gd name="connsiteX1" fmla="*/ 111125 w 2176463"/>
              <a:gd name="connsiteY1" fmla="*/ 3176 h 2176463"/>
              <a:gd name="connsiteX2" fmla="*/ 222250 w 2176463"/>
              <a:gd name="connsiteY2" fmla="*/ 11911 h 2176463"/>
              <a:gd name="connsiteX3" fmla="*/ 330200 w 2176463"/>
              <a:gd name="connsiteY3" fmla="*/ 25409 h 2176463"/>
              <a:gd name="connsiteX4" fmla="*/ 438944 w 2176463"/>
              <a:gd name="connsiteY4" fmla="*/ 43672 h 2176463"/>
              <a:gd name="connsiteX5" fmla="*/ 543719 w 2176463"/>
              <a:gd name="connsiteY5" fmla="*/ 68287 h 2176463"/>
              <a:gd name="connsiteX6" fmla="*/ 647700 w 2176463"/>
              <a:gd name="connsiteY6" fmla="*/ 98461 h 2176463"/>
              <a:gd name="connsiteX7" fmla="*/ 747713 w 2176463"/>
              <a:gd name="connsiteY7" fmla="*/ 132605 h 2176463"/>
              <a:gd name="connsiteX8" fmla="*/ 846932 w 2176463"/>
              <a:gd name="connsiteY8" fmla="*/ 172307 h 2176463"/>
              <a:gd name="connsiteX9" fmla="*/ 942975 w 2176463"/>
              <a:gd name="connsiteY9" fmla="*/ 214391 h 2176463"/>
              <a:gd name="connsiteX10" fmla="*/ 1037432 w 2176463"/>
              <a:gd name="connsiteY10" fmla="*/ 263621 h 2176463"/>
              <a:gd name="connsiteX11" fmla="*/ 1127919 w 2176463"/>
              <a:gd name="connsiteY11" fmla="*/ 315234 h 2176463"/>
              <a:gd name="connsiteX12" fmla="*/ 1216025 w 2176463"/>
              <a:gd name="connsiteY12" fmla="*/ 371611 h 2176463"/>
              <a:gd name="connsiteX13" fmla="*/ 1300957 w 2176463"/>
              <a:gd name="connsiteY13" fmla="*/ 432752 h 2176463"/>
              <a:gd name="connsiteX14" fmla="*/ 1383507 w 2176463"/>
              <a:gd name="connsiteY14" fmla="*/ 497069 h 2176463"/>
              <a:gd name="connsiteX15" fmla="*/ 1462882 w 2176463"/>
              <a:gd name="connsiteY15" fmla="*/ 565356 h 2176463"/>
              <a:gd name="connsiteX16" fmla="*/ 1539082 w 2176463"/>
              <a:gd name="connsiteY16" fmla="*/ 638408 h 2176463"/>
              <a:gd name="connsiteX17" fmla="*/ 1610519 w 2176463"/>
              <a:gd name="connsiteY17" fmla="*/ 713048 h 2176463"/>
              <a:gd name="connsiteX18" fmla="*/ 1679576 w 2176463"/>
              <a:gd name="connsiteY18" fmla="*/ 792452 h 2176463"/>
              <a:gd name="connsiteX19" fmla="*/ 1743076 w 2176463"/>
              <a:gd name="connsiteY19" fmla="*/ 875032 h 2176463"/>
              <a:gd name="connsiteX20" fmla="*/ 1804194 w 2176463"/>
              <a:gd name="connsiteY20" fmla="*/ 959994 h 2176463"/>
              <a:gd name="connsiteX21" fmla="*/ 1860551 w 2176463"/>
              <a:gd name="connsiteY21" fmla="*/ 1048927 h 2176463"/>
              <a:gd name="connsiteX22" fmla="*/ 1912144 w 2176463"/>
              <a:gd name="connsiteY22" fmla="*/ 1140241 h 2176463"/>
              <a:gd name="connsiteX23" fmla="*/ 1961357 w 2176463"/>
              <a:gd name="connsiteY23" fmla="*/ 1233144 h 2176463"/>
              <a:gd name="connsiteX24" fmla="*/ 2005807 w 2176463"/>
              <a:gd name="connsiteY24" fmla="*/ 1329223 h 2176463"/>
              <a:gd name="connsiteX25" fmla="*/ 2043907 w 2176463"/>
              <a:gd name="connsiteY25" fmla="*/ 1428478 h 2176463"/>
              <a:gd name="connsiteX26" fmla="*/ 2078832 w 2176463"/>
              <a:gd name="connsiteY26" fmla="*/ 1530115 h 2176463"/>
              <a:gd name="connsiteX27" fmla="*/ 2107407 w 2176463"/>
              <a:gd name="connsiteY27" fmla="*/ 1632546 h 2176463"/>
              <a:gd name="connsiteX28" fmla="*/ 2132013 w 2176463"/>
              <a:gd name="connsiteY28" fmla="*/ 1737359 h 2176463"/>
              <a:gd name="connsiteX29" fmla="*/ 2150269 w 2176463"/>
              <a:gd name="connsiteY29" fmla="*/ 1846143 h 2176463"/>
              <a:gd name="connsiteX30" fmla="*/ 2163763 w 2176463"/>
              <a:gd name="connsiteY30" fmla="*/ 1954132 h 2176463"/>
              <a:gd name="connsiteX31" fmla="*/ 2173288 w 2176463"/>
              <a:gd name="connsiteY31" fmla="*/ 2065298 h 2176463"/>
              <a:gd name="connsiteX32" fmla="*/ 2176463 w 2176463"/>
              <a:gd name="connsiteY32" fmla="*/ 2176463 h 2176463"/>
              <a:gd name="connsiteX33" fmla="*/ 783347 w 2176463"/>
              <a:gd name="connsiteY33" fmla="*/ 2176463 h 2176463"/>
              <a:gd name="connsiteX34" fmla="*/ 0 w 2176463"/>
              <a:gd name="connsiteY34" fmla="*/ 1393115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6463" h="2176463">
                <a:moveTo>
                  <a:pt x="0" y="0"/>
                </a:moveTo>
                <a:lnTo>
                  <a:pt x="111125" y="3176"/>
                </a:lnTo>
                <a:lnTo>
                  <a:pt x="222250" y="11911"/>
                </a:lnTo>
                <a:lnTo>
                  <a:pt x="330200" y="25409"/>
                </a:lnTo>
                <a:lnTo>
                  <a:pt x="438944" y="43672"/>
                </a:lnTo>
                <a:lnTo>
                  <a:pt x="543719" y="68287"/>
                </a:lnTo>
                <a:lnTo>
                  <a:pt x="647700" y="98461"/>
                </a:lnTo>
                <a:lnTo>
                  <a:pt x="747713" y="132605"/>
                </a:lnTo>
                <a:lnTo>
                  <a:pt x="846932" y="172307"/>
                </a:lnTo>
                <a:lnTo>
                  <a:pt x="942975" y="214391"/>
                </a:lnTo>
                <a:lnTo>
                  <a:pt x="1037432" y="263621"/>
                </a:lnTo>
                <a:lnTo>
                  <a:pt x="1127919" y="315234"/>
                </a:lnTo>
                <a:lnTo>
                  <a:pt x="1216025" y="371611"/>
                </a:lnTo>
                <a:lnTo>
                  <a:pt x="1300957" y="432752"/>
                </a:lnTo>
                <a:lnTo>
                  <a:pt x="1383507" y="497069"/>
                </a:lnTo>
                <a:lnTo>
                  <a:pt x="1462882" y="565356"/>
                </a:lnTo>
                <a:lnTo>
                  <a:pt x="1539082" y="638408"/>
                </a:lnTo>
                <a:lnTo>
                  <a:pt x="1610519" y="713048"/>
                </a:lnTo>
                <a:lnTo>
                  <a:pt x="1679576" y="792452"/>
                </a:lnTo>
                <a:lnTo>
                  <a:pt x="1743076" y="875032"/>
                </a:lnTo>
                <a:lnTo>
                  <a:pt x="1804194" y="959994"/>
                </a:lnTo>
                <a:lnTo>
                  <a:pt x="1860551" y="1048927"/>
                </a:lnTo>
                <a:lnTo>
                  <a:pt x="1912144" y="1140241"/>
                </a:lnTo>
                <a:lnTo>
                  <a:pt x="1961357" y="1233144"/>
                </a:lnTo>
                <a:lnTo>
                  <a:pt x="2005807" y="1329223"/>
                </a:lnTo>
                <a:lnTo>
                  <a:pt x="2043907" y="1428478"/>
                </a:lnTo>
                <a:lnTo>
                  <a:pt x="2078832" y="1530115"/>
                </a:lnTo>
                <a:lnTo>
                  <a:pt x="2107407" y="1632546"/>
                </a:lnTo>
                <a:lnTo>
                  <a:pt x="2132013" y="1737359"/>
                </a:lnTo>
                <a:lnTo>
                  <a:pt x="2150269" y="1846143"/>
                </a:lnTo>
                <a:lnTo>
                  <a:pt x="2163763" y="1954132"/>
                </a:lnTo>
                <a:lnTo>
                  <a:pt x="2173288" y="2065298"/>
                </a:lnTo>
                <a:lnTo>
                  <a:pt x="2176463" y="2176463"/>
                </a:lnTo>
                <a:lnTo>
                  <a:pt x="783347" y="2176463"/>
                </a:lnTo>
                <a:lnTo>
                  <a:pt x="0" y="1393115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xmlns="" id="{97DD9ED7-D44F-4F79-A47D-A33B48616DDE}"/>
              </a:ext>
            </a:extLst>
          </p:cNvPr>
          <p:cNvSpPr>
            <a:spLocks/>
          </p:cNvSpPr>
          <p:nvPr/>
        </p:nvSpPr>
        <p:spPr bwMode="auto">
          <a:xfrm>
            <a:off x="5965884" y="4180372"/>
            <a:ext cx="1996297" cy="1983730"/>
          </a:xfrm>
          <a:custGeom>
            <a:avLst/>
            <a:gdLst>
              <a:gd name="connsiteX0" fmla="*/ 783348 w 2176463"/>
              <a:gd name="connsiteY0" fmla="*/ 0 h 2174875"/>
              <a:gd name="connsiteX1" fmla="*/ 2176463 w 2176463"/>
              <a:gd name="connsiteY1" fmla="*/ 0 h 2174875"/>
              <a:gd name="connsiteX2" fmla="*/ 2173288 w 2176463"/>
              <a:gd name="connsiteY2" fmla="*/ 111166 h 2174875"/>
              <a:gd name="connsiteX3" fmla="*/ 2163763 w 2176463"/>
              <a:gd name="connsiteY3" fmla="*/ 222331 h 2174875"/>
              <a:gd name="connsiteX4" fmla="*/ 2150269 w 2176463"/>
              <a:gd name="connsiteY4" fmla="*/ 330321 h 2174875"/>
              <a:gd name="connsiteX5" fmla="*/ 2132013 w 2176463"/>
              <a:gd name="connsiteY5" fmla="*/ 437516 h 2174875"/>
              <a:gd name="connsiteX6" fmla="*/ 2107407 w 2176463"/>
              <a:gd name="connsiteY6" fmla="*/ 543917 h 2174875"/>
              <a:gd name="connsiteX7" fmla="*/ 2078832 w 2176463"/>
              <a:gd name="connsiteY7" fmla="*/ 646349 h 2174875"/>
              <a:gd name="connsiteX8" fmla="*/ 2043907 w 2176463"/>
              <a:gd name="connsiteY8" fmla="*/ 747986 h 2174875"/>
              <a:gd name="connsiteX9" fmla="*/ 2005807 w 2176463"/>
              <a:gd name="connsiteY9" fmla="*/ 845653 h 2174875"/>
              <a:gd name="connsiteX10" fmla="*/ 1961357 w 2176463"/>
              <a:gd name="connsiteY10" fmla="*/ 943319 h 2174875"/>
              <a:gd name="connsiteX11" fmla="*/ 1912144 w 2176463"/>
              <a:gd name="connsiteY11" fmla="*/ 1036222 h 2174875"/>
              <a:gd name="connsiteX12" fmla="*/ 1860551 w 2176463"/>
              <a:gd name="connsiteY12" fmla="*/ 1127537 h 2174875"/>
              <a:gd name="connsiteX13" fmla="*/ 1804194 w 2176463"/>
              <a:gd name="connsiteY13" fmla="*/ 1216469 h 2174875"/>
              <a:gd name="connsiteX14" fmla="*/ 1743076 w 2176463"/>
              <a:gd name="connsiteY14" fmla="*/ 1301431 h 2174875"/>
              <a:gd name="connsiteX15" fmla="*/ 1679576 w 2176463"/>
              <a:gd name="connsiteY15" fmla="*/ 1384012 h 2174875"/>
              <a:gd name="connsiteX16" fmla="*/ 1610519 w 2176463"/>
              <a:gd name="connsiteY16" fmla="*/ 1463416 h 2174875"/>
              <a:gd name="connsiteX17" fmla="*/ 1539082 w 2176463"/>
              <a:gd name="connsiteY17" fmla="*/ 1538055 h 2174875"/>
              <a:gd name="connsiteX18" fmla="*/ 1462882 w 2176463"/>
              <a:gd name="connsiteY18" fmla="*/ 1611107 h 2174875"/>
              <a:gd name="connsiteX19" fmla="*/ 1383507 w 2176463"/>
              <a:gd name="connsiteY19" fmla="*/ 1677806 h 2174875"/>
              <a:gd name="connsiteX20" fmla="*/ 1300957 w 2176463"/>
              <a:gd name="connsiteY20" fmla="*/ 1743712 h 2174875"/>
              <a:gd name="connsiteX21" fmla="*/ 1216025 w 2176463"/>
              <a:gd name="connsiteY21" fmla="*/ 1804853 h 2174875"/>
              <a:gd name="connsiteX22" fmla="*/ 1127919 w 2176463"/>
              <a:gd name="connsiteY22" fmla="*/ 1861229 h 2174875"/>
              <a:gd name="connsiteX23" fmla="*/ 1037432 w 2176463"/>
              <a:gd name="connsiteY23" fmla="*/ 1912842 h 2174875"/>
              <a:gd name="connsiteX24" fmla="*/ 942975 w 2176463"/>
              <a:gd name="connsiteY24" fmla="*/ 1962073 h 2174875"/>
              <a:gd name="connsiteX25" fmla="*/ 846932 w 2176463"/>
              <a:gd name="connsiteY25" fmla="*/ 2004157 h 2174875"/>
              <a:gd name="connsiteX26" fmla="*/ 747713 w 2176463"/>
              <a:gd name="connsiteY26" fmla="*/ 2043859 h 2174875"/>
              <a:gd name="connsiteX27" fmla="*/ 647700 w 2176463"/>
              <a:gd name="connsiteY27" fmla="*/ 2078002 h 2174875"/>
              <a:gd name="connsiteX28" fmla="*/ 543719 w 2176463"/>
              <a:gd name="connsiteY28" fmla="*/ 2108176 h 2174875"/>
              <a:gd name="connsiteX29" fmla="*/ 438944 w 2176463"/>
              <a:gd name="connsiteY29" fmla="*/ 2131203 h 2174875"/>
              <a:gd name="connsiteX30" fmla="*/ 330200 w 2176463"/>
              <a:gd name="connsiteY30" fmla="*/ 2151054 h 2174875"/>
              <a:gd name="connsiteX31" fmla="*/ 222250 w 2176463"/>
              <a:gd name="connsiteY31" fmla="*/ 2164553 h 2174875"/>
              <a:gd name="connsiteX32" fmla="*/ 111125 w 2176463"/>
              <a:gd name="connsiteY32" fmla="*/ 2173287 h 2174875"/>
              <a:gd name="connsiteX33" fmla="*/ 0 w 2176463"/>
              <a:gd name="connsiteY33" fmla="*/ 2174875 h 2174875"/>
              <a:gd name="connsiteX34" fmla="*/ 0 w 2176463"/>
              <a:gd name="connsiteY34" fmla="*/ 783348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6463" h="2174875">
                <a:moveTo>
                  <a:pt x="783348" y="0"/>
                </a:moveTo>
                <a:lnTo>
                  <a:pt x="2176463" y="0"/>
                </a:lnTo>
                <a:lnTo>
                  <a:pt x="2173288" y="111166"/>
                </a:lnTo>
                <a:lnTo>
                  <a:pt x="2163763" y="222331"/>
                </a:lnTo>
                <a:lnTo>
                  <a:pt x="2150269" y="330321"/>
                </a:lnTo>
                <a:lnTo>
                  <a:pt x="2132013" y="437516"/>
                </a:lnTo>
                <a:lnTo>
                  <a:pt x="2107407" y="543917"/>
                </a:lnTo>
                <a:lnTo>
                  <a:pt x="2078832" y="646349"/>
                </a:lnTo>
                <a:lnTo>
                  <a:pt x="2043907" y="747986"/>
                </a:lnTo>
                <a:lnTo>
                  <a:pt x="2005807" y="845653"/>
                </a:lnTo>
                <a:lnTo>
                  <a:pt x="1961357" y="943319"/>
                </a:lnTo>
                <a:lnTo>
                  <a:pt x="1912144" y="1036222"/>
                </a:lnTo>
                <a:lnTo>
                  <a:pt x="1860551" y="1127537"/>
                </a:lnTo>
                <a:lnTo>
                  <a:pt x="1804194" y="1216469"/>
                </a:lnTo>
                <a:lnTo>
                  <a:pt x="1743076" y="1301431"/>
                </a:lnTo>
                <a:lnTo>
                  <a:pt x="1679576" y="1384012"/>
                </a:lnTo>
                <a:lnTo>
                  <a:pt x="1610519" y="1463416"/>
                </a:lnTo>
                <a:lnTo>
                  <a:pt x="1539082" y="1538055"/>
                </a:lnTo>
                <a:lnTo>
                  <a:pt x="1462882" y="1611107"/>
                </a:lnTo>
                <a:lnTo>
                  <a:pt x="1383507" y="1677806"/>
                </a:lnTo>
                <a:lnTo>
                  <a:pt x="1300957" y="1743712"/>
                </a:lnTo>
                <a:lnTo>
                  <a:pt x="1216025" y="1804853"/>
                </a:lnTo>
                <a:lnTo>
                  <a:pt x="1127919" y="1861229"/>
                </a:lnTo>
                <a:lnTo>
                  <a:pt x="1037432" y="1912842"/>
                </a:lnTo>
                <a:lnTo>
                  <a:pt x="942975" y="1962073"/>
                </a:lnTo>
                <a:lnTo>
                  <a:pt x="846932" y="2004157"/>
                </a:lnTo>
                <a:lnTo>
                  <a:pt x="747713" y="2043859"/>
                </a:lnTo>
                <a:lnTo>
                  <a:pt x="647700" y="2078002"/>
                </a:lnTo>
                <a:lnTo>
                  <a:pt x="543719" y="2108176"/>
                </a:lnTo>
                <a:lnTo>
                  <a:pt x="438944" y="2131203"/>
                </a:lnTo>
                <a:lnTo>
                  <a:pt x="330200" y="2151054"/>
                </a:lnTo>
                <a:lnTo>
                  <a:pt x="222250" y="2164553"/>
                </a:lnTo>
                <a:lnTo>
                  <a:pt x="111125" y="2173287"/>
                </a:lnTo>
                <a:lnTo>
                  <a:pt x="0" y="2174875"/>
                </a:lnTo>
                <a:lnTo>
                  <a:pt x="0" y="783348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xmlns="" id="{FA5DD240-26B4-4AFC-8E4F-D1ED84B5C7EB}"/>
              </a:ext>
            </a:extLst>
          </p:cNvPr>
          <p:cNvSpPr>
            <a:spLocks/>
          </p:cNvSpPr>
          <p:nvPr/>
        </p:nvSpPr>
        <p:spPr bwMode="auto">
          <a:xfrm>
            <a:off x="3886590" y="4180372"/>
            <a:ext cx="1994841" cy="1983730"/>
          </a:xfrm>
          <a:custGeom>
            <a:avLst/>
            <a:gdLst>
              <a:gd name="connsiteX0" fmla="*/ 0 w 2174875"/>
              <a:gd name="connsiteY0" fmla="*/ 0 h 2174875"/>
              <a:gd name="connsiteX1" fmla="*/ 1391527 w 2174875"/>
              <a:gd name="connsiteY1" fmla="*/ 0 h 2174875"/>
              <a:gd name="connsiteX2" fmla="*/ 2174875 w 2174875"/>
              <a:gd name="connsiteY2" fmla="*/ 783347 h 2174875"/>
              <a:gd name="connsiteX3" fmla="*/ 2174875 w 2174875"/>
              <a:gd name="connsiteY3" fmla="*/ 2174875 h 2174875"/>
              <a:gd name="connsiteX4" fmla="*/ 2063750 w 2174875"/>
              <a:gd name="connsiteY4" fmla="*/ 2173287 h 2174875"/>
              <a:gd name="connsiteX5" fmla="*/ 1952625 w 2174875"/>
              <a:gd name="connsiteY5" fmla="*/ 2164553 h 2174875"/>
              <a:gd name="connsiteX6" fmla="*/ 1844675 w 2174875"/>
              <a:gd name="connsiteY6" fmla="*/ 2151054 h 2174875"/>
              <a:gd name="connsiteX7" fmla="*/ 1737519 w 2174875"/>
              <a:gd name="connsiteY7" fmla="*/ 2131203 h 2174875"/>
              <a:gd name="connsiteX8" fmla="*/ 1632744 w 2174875"/>
              <a:gd name="connsiteY8" fmla="*/ 2108176 h 2174875"/>
              <a:gd name="connsiteX9" fmla="*/ 1528763 w 2174875"/>
              <a:gd name="connsiteY9" fmla="*/ 2078002 h 2174875"/>
              <a:gd name="connsiteX10" fmla="*/ 1427163 w 2174875"/>
              <a:gd name="connsiteY10" fmla="*/ 2043859 h 2174875"/>
              <a:gd name="connsiteX11" fmla="*/ 1329531 w 2174875"/>
              <a:gd name="connsiteY11" fmla="*/ 2004157 h 2174875"/>
              <a:gd name="connsiteX12" fmla="*/ 1231900 w 2174875"/>
              <a:gd name="connsiteY12" fmla="*/ 1962073 h 2174875"/>
              <a:gd name="connsiteX13" fmla="*/ 1139031 w 2174875"/>
              <a:gd name="connsiteY13" fmla="*/ 1912842 h 2174875"/>
              <a:gd name="connsiteX14" fmla="*/ 1046956 w 2174875"/>
              <a:gd name="connsiteY14" fmla="*/ 1861229 h 2174875"/>
              <a:gd name="connsiteX15" fmla="*/ 958850 w 2174875"/>
              <a:gd name="connsiteY15" fmla="*/ 1804853 h 2174875"/>
              <a:gd name="connsiteX16" fmla="*/ 873919 w 2174875"/>
              <a:gd name="connsiteY16" fmla="*/ 1743712 h 2174875"/>
              <a:gd name="connsiteX17" fmla="*/ 791369 w 2174875"/>
              <a:gd name="connsiteY17" fmla="*/ 1677806 h 2174875"/>
              <a:gd name="connsiteX18" fmla="*/ 711994 w 2174875"/>
              <a:gd name="connsiteY18" fmla="*/ 1611107 h 2174875"/>
              <a:gd name="connsiteX19" fmla="*/ 637381 w 2174875"/>
              <a:gd name="connsiteY19" fmla="*/ 1538055 h 2174875"/>
              <a:gd name="connsiteX20" fmla="*/ 565944 w 2174875"/>
              <a:gd name="connsiteY20" fmla="*/ 1463416 h 2174875"/>
              <a:gd name="connsiteX21" fmla="*/ 496888 w 2174875"/>
              <a:gd name="connsiteY21" fmla="*/ 1384012 h 2174875"/>
              <a:gd name="connsiteX22" fmla="*/ 431800 w 2174875"/>
              <a:gd name="connsiteY22" fmla="*/ 1301431 h 2174875"/>
              <a:gd name="connsiteX23" fmla="*/ 370681 w 2174875"/>
              <a:gd name="connsiteY23" fmla="*/ 1216469 h 2174875"/>
              <a:gd name="connsiteX24" fmla="*/ 314325 w 2174875"/>
              <a:gd name="connsiteY24" fmla="*/ 1127537 h 2174875"/>
              <a:gd name="connsiteX25" fmla="*/ 262731 w 2174875"/>
              <a:gd name="connsiteY25" fmla="*/ 1036222 h 2174875"/>
              <a:gd name="connsiteX26" fmla="*/ 213519 w 2174875"/>
              <a:gd name="connsiteY26" fmla="*/ 943319 h 2174875"/>
              <a:gd name="connsiteX27" fmla="*/ 170656 w 2174875"/>
              <a:gd name="connsiteY27" fmla="*/ 845653 h 2174875"/>
              <a:gd name="connsiteX28" fmla="*/ 130969 w 2174875"/>
              <a:gd name="connsiteY28" fmla="*/ 747986 h 2174875"/>
              <a:gd name="connsiteX29" fmla="*/ 97631 w 2174875"/>
              <a:gd name="connsiteY29" fmla="*/ 646349 h 2174875"/>
              <a:gd name="connsiteX30" fmla="*/ 69056 w 2174875"/>
              <a:gd name="connsiteY30" fmla="*/ 543917 h 2174875"/>
              <a:gd name="connsiteX31" fmla="*/ 44450 w 2174875"/>
              <a:gd name="connsiteY31" fmla="*/ 437516 h 2174875"/>
              <a:gd name="connsiteX32" fmla="*/ 24606 w 2174875"/>
              <a:gd name="connsiteY32" fmla="*/ 330321 h 2174875"/>
              <a:gd name="connsiteX33" fmla="*/ 11113 w 2174875"/>
              <a:gd name="connsiteY33" fmla="*/ 222331 h 2174875"/>
              <a:gd name="connsiteX34" fmla="*/ 1588 w 2174875"/>
              <a:gd name="connsiteY34" fmla="*/ 11116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4875" h="2174875">
                <a:moveTo>
                  <a:pt x="0" y="0"/>
                </a:moveTo>
                <a:lnTo>
                  <a:pt x="1391527" y="0"/>
                </a:lnTo>
                <a:lnTo>
                  <a:pt x="2174875" y="783347"/>
                </a:lnTo>
                <a:lnTo>
                  <a:pt x="2174875" y="2174875"/>
                </a:lnTo>
                <a:lnTo>
                  <a:pt x="2063750" y="2173287"/>
                </a:lnTo>
                <a:lnTo>
                  <a:pt x="1952625" y="2164553"/>
                </a:lnTo>
                <a:lnTo>
                  <a:pt x="1844675" y="2151054"/>
                </a:lnTo>
                <a:lnTo>
                  <a:pt x="1737519" y="2131203"/>
                </a:lnTo>
                <a:lnTo>
                  <a:pt x="1632744" y="2108176"/>
                </a:lnTo>
                <a:lnTo>
                  <a:pt x="1528763" y="2078002"/>
                </a:lnTo>
                <a:lnTo>
                  <a:pt x="1427163" y="2043859"/>
                </a:lnTo>
                <a:lnTo>
                  <a:pt x="1329531" y="2004157"/>
                </a:lnTo>
                <a:lnTo>
                  <a:pt x="1231900" y="1962073"/>
                </a:lnTo>
                <a:lnTo>
                  <a:pt x="1139031" y="1912842"/>
                </a:lnTo>
                <a:lnTo>
                  <a:pt x="1046956" y="1861229"/>
                </a:lnTo>
                <a:lnTo>
                  <a:pt x="958850" y="1804853"/>
                </a:lnTo>
                <a:lnTo>
                  <a:pt x="873919" y="1743712"/>
                </a:lnTo>
                <a:lnTo>
                  <a:pt x="791369" y="1677806"/>
                </a:lnTo>
                <a:lnTo>
                  <a:pt x="711994" y="1611107"/>
                </a:lnTo>
                <a:lnTo>
                  <a:pt x="637381" y="1538055"/>
                </a:lnTo>
                <a:lnTo>
                  <a:pt x="565944" y="1463416"/>
                </a:lnTo>
                <a:lnTo>
                  <a:pt x="496888" y="1384012"/>
                </a:lnTo>
                <a:lnTo>
                  <a:pt x="431800" y="1301431"/>
                </a:lnTo>
                <a:lnTo>
                  <a:pt x="370681" y="1216469"/>
                </a:lnTo>
                <a:lnTo>
                  <a:pt x="314325" y="1127537"/>
                </a:lnTo>
                <a:lnTo>
                  <a:pt x="262731" y="1036222"/>
                </a:lnTo>
                <a:lnTo>
                  <a:pt x="213519" y="943319"/>
                </a:lnTo>
                <a:lnTo>
                  <a:pt x="170656" y="845653"/>
                </a:lnTo>
                <a:lnTo>
                  <a:pt x="130969" y="747986"/>
                </a:lnTo>
                <a:lnTo>
                  <a:pt x="97631" y="646349"/>
                </a:lnTo>
                <a:lnTo>
                  <a:pt x="69056" y="543917"/>
                </a:lnTo>
                <a:lnTo>
                  <a:pt x="44450" y="437516"/>
                </a:lnTo>
                <a:lnTo>
                  <a:pt x="24606" y="330321"/>
                </a:lnTo>
                <a:lnTo>
                  <a:pt x="11113" y="222331"/>
                </a:lnTo>
                <a:lnTo>
                  <a:pt x="1588" y="111166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xmlns="" id="{28273AEC-BC42-47FB-9E75-354AD6AA4692}"/>
              </a:ext>
            </a:extLst>
          </p:cNvPr>
          <p:cNvSpPr>
            <a:spLocks/>
          </p:cNvSpPr>
          <p:nvPr/>
        </p:nvSpPr>
        <p:spPr bwMode="auto">
          <a:xfrm>
            <a:off x="3886590" y="2111209"/>
            <a:ext cx="1994841" cy="1985178"/>
          </a:xfrm>
          <a:custGeom>
            <a:avLst/>
            <a:gdLst>
              <a:gd name="connsiteX0" fmla="*/ 2174875 w 2174875"/>
              <a:gd name="connsiteY0" fmla="*/ 0 h 2176463"/>
              <a:gd name="connsiteX1" fmla="*/ 2174875 w 2174875"/>
              <a:gd name="connsiteY1" fmla="*/ 1393116 h 2176463"/>
              <a:gd name="connsiteX2" fmla="*/ 1391528 w 2174875"/>
              <a:gd name="connsiteY2" fmla="*/ 2176463 h 2176463"/>
              <a:gd name="connsiteX3" fmla="*/ 0 w 2174875"/>
              <a:gd name="connsiteY3" fmla="*/ 2176463 h 2176463"/>
              <a:gd name="connsiteX4" fmla="*/ 1588 w 2174875"/>
              <a:gd name="connsiteY4" fmla="*/ 2065298 h 2176463"/>
              <a:gd name="connsiteX5" fmla="*/ 11113 w 2174875"/>
              <a:gd name="connsiteY5" fmla="*/ 1954132 h 2176463"/>
              <a:gd name="connsiteX6" fmla="*/ 24606 w 2174875"/>
              <a:gd name="connsiteY6" fmla="*/ 1846143 h 2176463"/>
              <a:gd name="connsiteX7" fmla="*/ 44450 w 2174875"/>
              <a:gd name="connsiteY7" fmla="*/ 1737359 h 2176463"/>
              <a:gd name="connsiteX8" fmla="*/ 69056 w 2174875"/>
              <a:gd name="connsiteY8" fmla="*/ 1632546 h 2176463"/>
              <a:gd name="connsiteX9" fmla="*/ 97631 w 2174875"/>
              <a:gd name="connsiteY9" fmla="*/ 1530115 h 2176463"/>
              <a:gd name="connsiteX10" fmla="*/ 130969 w 2174875"/>
              <a:gd name="connsiteY10" fmla="*/ 1428478 h 2176463"/>
              <a:gd name="connsiteX11" fmla="*/ 170656 w 2174875"/>
              <a:gd name="connsiteY11" fmla="*/ 1329223 h 2176463"/>
              <a:gd name="connsiteX12" fmla="*/ 213519 w 2174875"/>
              <a:gd name="connsiteY12" fmla="*/ 1233144 h 2176463"/>
              <a:gd name="connsiteX13" fmla="*/ 262731 w 2174875"/>
              <a:gd name="connsiteY13" fmla="*/ 1140241 h 2176463"/>
              <a:gd name="connsiteX14" fmla="*/ 314325 w 2174875"/>
              <a:gd name="connsiteY14" fmla="*/ 1048927 h 2176463"/>
              <a:gd name="connsiteX15" fmla="*/ 370681 w 2174875"/>
              <a:gd name="connsiteY15" fmla="*/ 959994 h 2176463"/>
              <a:gd name="connsiteX16" fmla="*/ 431800 w 2174875"/>
              <a:gd name="connsiteY16" fmla="*/ 875032 h 2176463"/>
              <a:gd name="connsiteX17" fmla="*/ 496888 w 2174875"/>
              <a:gd name="connsiteY17" fmla="*/ 792452 h 2176463"/>
              <a:gd name="connsiteX18" fmla="*/ 565944 w 2174875"/>
              <a:gd name="connsiteY18" fmla="*/ 713048 h 2176463"/>
              <a:gd name="connsiteX19" fmla="*/ 637381 w 2174875"/>
              <a:gd name="connsiteY19" fmla="*/ 638408 h 2176463"/>
              <a:gd name="connsiteX20" fmla="*/ 711994 w 2174875"/>
              <a:gd name="connsiteY20" fmla="*/ 565356 h 2176463"/>
              <a:gd name="connsiteX21" fmla="*/ 791369 w 2174875"/>
              <a:gd name="connsiteY21" fmla="*/ 497069 h 2176463"/>
              <a:gd name="connsiteX22" fmla="*/ 873919 w 2174875"/>
              <a:gd name="connsiteY22" fmla="*/ 432752 h 2176463"/>
              <a:gd name="connsiteX23" fmla="*/ 958850 w 2174875"/>
              <a:gd name="connsiteY23" fmla="*/ 371611 h 2176463"/>
              <a:gd name="connsiteX24" fmla="*/ 1046956 w 2174875"/>
              <a:gd name="connsiteY24" fmla="*/ 315234 h 2176463"/>
              <a:gd name="connsiteX25" fmla="*/ 1139031 w 2174875"/>
              <a:gd name="connsiteY25" fmla="*/ 263621 h 2176463"/>
              <a:gd name="connsiteX26" fmla="*/ 1231900 w 2174875"/>
              <a:gd name="connsiteY26" fmla="*/ 214391 h 2176463"/>
              <a:gd name="connsiteX27" fmla="*/ 1329531 w 2174875"/>
              <a:gd name="connsiteY27" fmla="*/ 172307 h 2176463"/>
              <a:gd name="connsiteX28" fmla="*/ 1427163 w 2174875"/>
              <a:gd name="connsiteY28" fmla="*/ 132605 h 2176463"/>
              <a:gd name="connsiteX29" fmla="*/ 1528763 w 2174875"/>
              <a:gd name="connsiteY29" fmla="*/ 98461 h 2176463"/>
              <a:gd name="connsiteX30" fmla="*/ 1632744 w 2174875"/>
              <a:gd name="connsiteY30" fmla="*/ 68287 h 2176463"/>
              <a:gd name="connsiteX31" fmla="*/ 1737519 w 2174875"/>
              <a:gd name="connsiteY31" fmla="*/ 43672 h 2176463"/>
              <a:gd name="connsiteX32" fmla="*/ 1844675 w 2174875"/>
              <a:gd name="connsiteY32" fmla="*/ 25409 h 2176463"/>
              <a:gd name="connsiteX33" fmla="*/ 1952625 w 2174875"/>
              <a:gd name="connsiteY33" fmla="*/ 11911 h 2176463"/>
              <a:gd name="connsiteX34" fmla="*/ 2063750 w 2174875"/>
              <a:gd name="connsiteY34" fmla="*/ 3176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4875" h="2176463">
                <a:moveTo>
                  <a:pt x="2174875" y="0"/>
                </a:moveTo>
                <a:lnTo>
                  <a:pt x="2174875" y="1393116"/>
                </a:lnTo>
                <a:lnTo>
                  <a:pt x="1391528" y="2176463"/>
                </a:lnTo>
                <a:lnTo>
                  <a:pt x="0" y="2176463"/>
                </a:lnTo>
                <a:lnTo>
                  <a:pt x="1588" y="2065298"/>
                </a:lnTo>
                <a:lnTo>
                  <a:pt x="11113" y="1954132"/>
                </a:lnTo>
                <a:lnTo>
                  <a:pt x="24606" y="1846143"/>
                </a:lnTo>
                <a:lnTo>
                  <a:pt x="44450" y="1737359"/>
                </a:lnTo>
                <a:lnTo>
                  <a:pt x="69056" y="1632546"/>
                </a:lnTo>
                <a:lnTo>
                  <a:pt x="97631" y="1530115"/>
                </a:lnTo>
                <a:lnTo>
                  <a:pt x="130969" y="1428478"/>
                </a:lnTo>
                <a:lnTo>
                  <a:pt x="170656" y="1329223"/>
                </a:lnTo>
                <a:lnTo>
                  <a:pt x="213519" y="1233144"/>
                </a:lnTo>
                <a:lnTo>
                  <a:pt x="262731" y="1140241"/>
                </a:lnTo>
                <a:lnTo>
                  <a:pt x="314325" y="1048927"/>
                </a:lnTo>
                <a:lnTo>
                  <a:pt x="370681" y="959994"/>
                </a:lnTo>
                <a:lnTo>
                  <a:pt x="431800" y="875032"/>
                </a:lnTo>
                <a:lnTo>
                  <a:pt x="496888" y="792452"/>
                </a:lnTo>
                <a:lnTo>
                  <a:pt x="565944" y="713048"/>
                </a:lnTo>
                <a:lnTo>
                  <a:pt x="637381" y="638408"/>
                </a:lnTo>
                <a:lnTo>
                  <a:pt x="711994" y="565356"/>
                </a:lnTo>
                <a:lnTo>
                  <a:pt x="791369" y="497069"/>
                </a:lnTo>
                <a:lnTo>
                  <a:pt x="873919" y="432752"/>
                </a:lnTo>
                <a:lnTo>
                  <a:pt x="958850" y="371611"/>
                </a:lnTo>
                <a:lnTo>
                  <a:pt x="1046956" y="315234"/>
                </a:lnTo>
                <a:lnTo>
                  <a:pt x="1139031" y="263621"/>
                </a:lnTo>
                <a:lnTo>
                  <a:pt x="1231900" y="214391"/>
                </a:lnTo>
                <a:lnTo>
                  <a:pt x="1329531" y="172307"/>
                </a:lnTo>
                <a:lnTo>
                  <a:pt x="1427163" y="132605"/>
                </a:lnTo>
                <a:lnTo>
                  <a:pt x="1528763" y="98461"/>
                </a:lnTo>
                <a:lnTo>
                  <a:pt x="1632744" y="68287"/>
                </a:lnTo>
                <a:lnTo>
                  <a:pt x="1737519" y="43672"/>
                </a:lnTo>
                <a:lnTo>
                  <a:pt x="1844675" y="25409"/>
                </a:lnTo>
                <a:lnTo>
                  <a:pt x="1952625" y="11911"/>
                </a:lnTo>
                <a:lnTo>
                  <a:pt x="2063750" y="3176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7D7F402-5046-49A6-924D-D7902B165FC2}"/>
              </a:ext>
            </a:extLst>
          </p:cNvPr>
          <p:cNvSpPr/>
          <p:nvPr/>
        </p:nvSpPr>
        <p:spPr>
          <a:xfrm>
            <a:off x="7508790" y="3699275"/>
            <a:ext cx="313462" cy="311716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09E01A4-B5F4-4F50-A124-759731EAE921}"/>
              </a:ext>
            </a:extLst>
          </p:cNvPr>
          <p:cNvSpPr/>
          <p:nvPr/>
        </p:nvSpPr>
        <p:spPr>
          <a:xfrm>
            <a:off x="4044631" y="4343905"/>
            <a:ext cx="313462" cy="311716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4FABF34-B9DB-4A04-A1B9-93C4C2810B2C}"/>
              </a:ext>
            </a:extLst>
          </p:cNvPr>
          <p:cNvSpPr/>
          <p:nvPr/>
        </p:nvSpPr>
        <p:spPr>
          <a:xfrm>
            <a:off x="6063513" y="5707420"/>
            <a:ext cx="313462" cy="311716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E8A69DD-B4B1-4EC7-BB85-2E378C00BB6A}"/>
              </a:ext>
            </a:extLst>
          </p:cNvPr>
          <p:cNvSpPr/>
          <p:nvPr/>
        </p:nvSpPr>
        <p:spPr>
          <a:xfrm>
            <a:off x="5426961" y="2249951"/>
            <a:ext cx="313462" cy="311716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0DC03A1-4CE3-4E2B-97F0-7E732649569B}"/>
              </a:ext>
            </a:extLst>
          </p:cNvPr>
          <p:cNvSpPr/>
          <p:nvPr/>
        </p:nvSpPr>
        <p:spPr>
          <a:xfrm>
            <a:off x="6198266" y="2775945"/>
            <a:ext cx="1313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rgbClr val="AF24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الفرد</a:t>
            </a:r>
            <a:endParaRPr lang="en-US" sz="5400" b="0" cap="none" spc="0" dirty="0">
              <a:ln w="0"/>
              <a:solidFill>
                <a:srgbClr val="AF24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8C53A61-A8F1-48E9-957D-6BDCA49C50BD}"/>
              </a:ext>
            </a:extLst>
          </p:cNvPr>
          <p:cNvSpPr/>
          <p:nvPr/>
        </p:nvSpPr>
        <p:spPr>
          <a:xfrm>
            <a:off x="6070563" y="4707205"/>
            <a:ext cx="160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rgbClr val="B2920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التنظيم</a:t>
            </a:r>
            <a:endParaRPr lang="en-US" sz="3600" dirty="0">
              <a:ln w="0"/>
              <a:solidFill>
                <a:srgbClr val="B292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EFE6753-D248-443D-BA57-299180A88046}"/>
              </a:ext>
            </a:extLst>
          </p:cNvPr>
          <p:cNvSpPr/>
          <p:nvPr/>
        </p:nvSpPr>
        <p:spPr>
          <a:xfrm>
            <a:off x="4209421" y="4556932"/>
            <a:ext cx="14847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216A9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البيئة</a:t>
            </a:r>
            <a:endParaRPr lang="en-US" sz="4400" dirty="0">
              <a:ln w="0"/>
              <a:solidFill>
                <a:srgbClr val="216A9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B71865C-6B08-4643-921D-CD4EC55BE8FC}"/>
              </a:ext>
            </a:extLst>
          </p:cNvPr>
          <p:cNvSpPr/>
          <p:nvPr/>
        </p:nvSpPr>
        <p:spPr>
          <a:xfrm>
            <a:off x="4300925" y="2659418"/>
            <a:ext cx="12506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rgbClr val="6F47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طريقة</a:t>
            </a:r>
          </a:p>
          <a:p>
            <a:pPr algn="ctr"/>
            <a:r>
              <a:rPr lang="ar-SA" sz="3600" dirty="0">
                <a:ln w="0"/>
                <a:solidFill>
                  <a:srgbClr val="6F47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العمل</a:t>
            </a:r>
            <a:endParaRPr lang="en-US" sz="3600" dirty="0">
              <a:ln w="0"/>
              <a:solidFill>
                <a:srgbClr val="6F477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F4F0576-6AEF-4246-A516-87162A2A4F06}"/>
              </a:ext>
            </a:extLst>
          </p:cNvPr>
          <p:cNvSpPr/>
          <p:nvPr/>
        </p:nvSpPr>
        <p:spPr>
          <a:xfrm>
            <a:off x="5362888" y="3618160"/>
            <a:ext cx="1127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5255">
              <a:defRPr/>
            </a:pPr>
            <a:r>
              <a:rPr lang="ar-BH" sz="2800" kern="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ريادة</a:t>
            </a:r>
            <a:endParaRPr lang="ar-SA" sz="2800" kern="0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 defTabSz="895255">
              <a:defRPr/>
            </a:pPr>
            <a:r>
              <a:rPr lang="ar-BH" sz="2800" kern="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الأعمال</a:t>
            </a:r>
          </a:p>
        </p:txBody>
      </p:sp>
    </p:spTree>
    <p:extLst>
      <p:ext uri="{BB962C8B-B14F-4D97-AF65-F5344CB8AC3E}">
        <p14:creationId xmlns:p14="http://schemas.microsoft.com/office/powerpoint/2010/main" val="1686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عرف 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رائد الأعمال؟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411A18-A543-424D-9381-AD239FE34E20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pic>
        <p:nvPicPr>
          <p:cNvPr id="11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B8A97FF3-790B-401D-9D55-91A83947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28196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رائد الأعمال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5370" y="1488130"/>
            <a:ext cx="10515600" cy="511358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الشخص الذي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يمتلك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الإرادة والقدرة على تحويل فكرة جديدة أو اختراع جديد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ابتكار ناجح.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FE26BA-B362-4416-9576-1C8E66E2630D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pic>
        <p:nvPicPr>
          <p:cNvPr id="23554" name="Picture 2" descr="Men Group Leader - Free vector graphic on Pixabay">
            <a:extLst>
              <a:ext uri="{FF2B5EF4-FFF2-40B4-BE49-F238E27FC236}">
                <a16:creationId xmlns:a16="http://schemas.microsoft.com/office/drawing/2014/main" xmlns="" id="{A54575FB-E7DE-4A05-9934-B6559C0E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84" y="2152658"/>
            <a:ext cx="6271403" cy="42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637499" y="2266448"/>
            <a:ext cx="10483345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الصفات الشخصية لرائد الأعمال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CF037C-216D-4750-A235-28E9B58FA4E0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pic>
        <p:nvPicPr>
          <p:cNvPr id="11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979D6A73-693A-40DA-A58A-3DE19B26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35197" y="298481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الصفات الشخصية لرائد الأعمال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9D124E-1446-498A-A614-73988EEDAF9F}"/>
              </a:ext>
            </a:extLst>
          </p:cNvPr>
          <p:cNvSpPr txBox="1"/>
          <p:nvPr/>
        </p:nvSpPr>
        <p:spPr>
          <a:xfrm>
            <a:off x="637499" y="6519446"/>
            <a:ext cx="81960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هل سمعت عن ريادة الأعمال أو عن رائد الأعمال؟               المشروعات الصغيرة وريادة الأعمال               ادر215 / مشر805/808</a:t>
            </a:r>
          </a:p>
        </p:txBody>
      </p:sp>
      <p:sp>
        <p:nvSpPr>
          <p:cNvPr id="13" name="Shape 267">
            <a:extLst>
              <a:ext uri="{FF2B5EF4-FFF2-40B4-BE49-F238E27FC236}">
                <a16:creationId xmlns:a16="http://schemas.microsoft.com/office/drawing/2014/main" xmlns="" id="{BA92127E-E69D-433F-844A-6CBAFE65C496}"/>
              </a:ext>
            </a:extLst>
          </p:cNvPr>
          <p:cNvSpPr/>
          <p:nvPr/>
        </p:nvSpPr>
        <p:spPr>
          <a:xfrm>
            <a:off x="3121090" y="1227429"/>
            <a:ext cx="1088601" cy="1003274"/>
          </a:xfrm>
          <a:prstGeom prst="rect">
            <a:avLst/>
          </a:prstGeom>
          <a:solidFill>
            <a:srgbClr val="4B2C50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2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Shape 270">
            <a:extLst>
              <a:ext uri="{FF2B5EF4-FFF2-40B4-BE49-F238E27FC236}">
                <a16:creationId xmlns:a16="http://schemas.microsoft.com/office/drawing/2014/main" xmlns="" id="{56FE3B34-C75C-49DE-999B-4B08F8F93788}"/>
              </a:ext>
            </a:extLst>
          </p:cNvPr>
          <p:cNvSpPr/>
          <p:nvPr/>
        </p:nvSpPr>
        <p:spPr>
          <a:xfrm>
            <a:off x="7893170" y="1227429"/>
            <a:ext cx="1024777" cy="1003274"/>
          </a:xfrm>
          <a:prstGeom prst="rect">
            <a:avLst/>
          </a:prstGeom>
          <a:solidFill>
            <a:srgbClr val="C0392B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GB" sz="3600" b="1" dirty="0">
                <a:latin typeface="+mj-lt"/>
              </a:rPr>
              <a:t>1</a:t>
            </a:r>
            <a:endParaRPr sz="3600" b="1" dirty="0">
              <a:latin typeface="+mj-lt"/>
            </a:endParaRPr>
          </a:p>
        </p:txBody>
      </p:sp>
      <p:sp>
        <p:nvSpPr>
          <p:cNvPr id="15" name="Shape 273">
            <a:extLst>
              <a:ext uri="{FF2B5EF4-FFF2-40B4-BE49-F238E27FC236}">
                <a16:creationId xmlns:a16="http://schemas.microsoft.com/office/drawing/2014/main" xmlns="" id="{7A71138F-765E-48E3-BFD2-A05360AB6B5A}"/>
              </a:ext>
            </a:extLst>
          </p:cNvPr>
          <p:cNvSpPr/>
          <p:nvPr/>
        </p:nvSpPr>
        <p:spPr>
          <a:xfrm>
            <a:off x="3121090" y="3164062"/>
            <a:ext cx="1088601" cy="1003274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4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Shape 276">
            <a:extLst>
              <a:ext uri="{FF2B5EF4-FFF2-40B4-BE49-F238E27FC236}">
                <a16:creationId xmlns:a16="http://schemas.microsoft.com/office/drawing/2014/main" xmlns="" id="{926D5057-FBE5-455A-B458-69C0F6C05491}"/>
              </a:ext>
            </a:extLst>
          </p:cNvPr>
          <p:cNvSpPr/>
          <p:nvPr/>
        </p:nvSpPr>
        <p:spPr>
          <a:xfrm>
            <a:off x="3121090" y="5022097"/>
            <a:ext cx="1088601" cy="1003274"/>
          </a:xfrm>
          <a:prstGeom prst="rect">
            <a:avLst/>
          </a:pr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6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Shape 279">
            <a:extLst>
              <a:ext uri="{FF2B5EF4-FFF2-40B4-BE49-F238E27FC236}">
                <a16:creationId xmlns:a16="http://schemas.microsoft.com/office/drawing/2014/main" xmlns="" id="{40B9C83B-8395-4AF8-80F7-A59D7ED556D0}"/>
              </a:ext>
            </a:extLst>
          </p:cNvPr>
          <p:cNvSpPr/>
          <p:nvPr/>
        </p:nvSpPr>
        <p:spPr>
          <a:xfrm>
            <a:off x="7893170" y="3164062"/>
            <a:ext cx="1024777" cy="1003274"/>
          </a:xfrm>
          <a:prstGeom prst="rect">
            <a:avLst/>
          </a:prstGeom>
          <a:solidFill>
            <a:srgbClr val="9BBB59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3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Shape 282">
            <a:extLst>
              <a:ext uri="{FF2B5EF4-FFF2-40B4-BE49-F238E27FC236}">
                <a16:creationId xmlns:a16="http://schemas.microsoft.com/office/drawing/2014/main" xmlns="" id="{16E75D35-F1E6-4F09-8A15-C2E9E9717436}"/>
              </a:ext>
            </a:extLst>
          </p:cNvPr>
          <p:cNvSpPr/>
          <p:nvPr/>
        </p:nvSpPr>
        <p:spPr>
          <a:xfrm>
            <a:off x="7893170" y="5022097"/>
            <a:ext cx="1024777" cy="1003274"/>
          </a:xfrm>
          <a:prstGeom prst="rect">
            <a:avLst/>
          </a:prstGeom>
          <a:solidFill>
            <a:srgbClr val="2980B9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5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B822B2D2-2FBF-4D68-91CF-63508F5E7646}"/>
              </a:ext>
            </a:extLst>
          </p:cNvPr>
          <p:cNvGrpSpPr/>
          <p:nvPr/>
        </p:nvGrpSpPr>
        <p:grpSpPr>
          <a:xfrm>
            <a:off x="-125393" y="5011273"/>
            <a:ext cx="3208750" cy="1035207"/>
            <a:chOff x="1066090" y="2798919"/>
            <a:chExt cx="2533934" cy="739922"/>
          </a:xfrm>
        </p:grpSpPr>
        <p:sp>
          <p:nvSpPr>
            <p:cNvPr id="60" name="Shape 208">
              <a:extLst>
                <a:ext uri="{FF2B5EF4-FFF2-40B4-BE49-F238E27FC236}">
                  <a16:creationId xmlns:a16="http://schemas.microsoft.com/office/drawing/2014/main" xmlns="" id="{8256C3C3-C282-4C1B-8C3B-79FC61904CD0}"/>
                </a:ext>
              </a:extLst>
            </p:cNvPr>
            <p:cNvSpPr/>
            <p:nvPr/>
          </p:nvSpPr>
          <p:spPr>
            <a:xfrm>
              <a:off x="1066090" y="3053774"/>
              <a:ext cx="2372437" cy="485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r" rtl="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متفائل.</a:t>
              </a:r>
            </a:p>
            <a:p>
              <a:pPr algn="r" rtl="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صادق و متواضع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FDEA3CA-50BE-409A-9CF6-2156D98A0CE4}"/>
                </a:ext>
              </a:extLst>
            </p:cNvPr>
            <p:cNvSpPr txBox="1"/>
            <p:nvPr/>
          </p:nvSpPr>
          <p:spPr>
            <a:xfrm>
              <a:off x="2226288" y="2798919"/>
              <a:ext cx="1373736" cy="313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l"/>
              <a:r>
                <a:rPr lang="ar-SA" sz="2400" b="0" dirty="0">
                  <a:solidFill>
                    <a:schemeClr val="tx2">
                      <a:lumMod val="75000"/>
                    </a:schemeClr>
                  </a:solidFill>
                  <a:cs typeface="PT Bold Heading" panose="02010400000000000000" pitchFamily="2" charset="-78"/>
                </a:rPr>
                <a:t>ذو سلوك حسن</a:t>
              </a:r>
              <a:endParaRPr lang="en-US" sz="2400" b="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141CB54E-CF56-4FF9-A3D4-B2B5D9CA5FD5}"/>
              </a:ext>
            </a:extLst>
          </p:cNvPr>
          <p:cNvGrpSpPr/>
          <p:nvPr/>
        </p:nvGrpSpPr>
        <p:grpSpPr>
          <a:xfrm>
            <a:off x="8957163" y="5012759"/>
            <a:ext cx="3059433" cy="1337552"/>
            <a:chOff x="1443193" y="2731476"/>
            <a:chExt cx="1995334" cy="956025"/>
          </a:xfrm>
        </p:grpSpPr>
        <p:sp>
          <p:nvSpPr>
            <p:cNvPr id="70" name="Shape 208">
              <a:extLst>
                <a:ext uri="{FF2B5EF4-FFF2-40B4-BE49-F238E27FC236}">
                  <a16:creationId xmlns:a16="http://schemas.microsoft.com/office/drawing/2014/main" xmlns="" id="{909A2276-83F2-4E3F-88CA-BDAC41F8C0E0}"/>
                </a:ext>
              </a:extLst>
            </p:cNvPr>
            <p:cNvSpPr/>
            <p:nvPr/>
          </p:nvSpPr>
          <p:spPr>
            <a:xfrm>
              <a:off x="1483599" y="3004448"/>
              <a:ext cx="1954928" cy="683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r" rtl="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ايجاد بدائل متعددة  لحل المشاكل.</a:t>
              </a:r>
            </a:p>
            <a:p>
              <a:pPr algn="r" rtl="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ينسق بين مختلف الجوانب لتحقيق الأداء الأفضل.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BD712709-005B-4188-8D00-4B6F95F6A69F}"/>
                </a:ext>
              </a:extLst>
            </p:cNvPr>
            <p:cNvSpPr txBox="1"/>
            <p:nvPr/>
          </p:nvSpPr>
          <p:spPr>
            <a:xfrm>
              <a:off x="1443193" y="2731476"/>
              <a:ext cx="1190991" cy="313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l"/>
              <a:r>
                <a:rPr lang="ar-SA" sz="2400" b="0" dirty="0">
                  <a:solidFill>
                    <a:schemeClr val="tx2">
                      <a:lumMod val="75000"/>
                    </a:schemeClr>
                  </a:solidFill>
                  <a:cs typeface="PT Bold Heading" panose="02010400000000000000" pitchFamily="2" charset="-78"/>
                </a:rPr>
                <a:t>متعدد الجوانب</a:t>
              </a:r>
              <a:endParaRPr lang="en-US" sz="2400" b="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endParaRPr>
            </a:p>
          </p:txBody>
        </p:sp>
      </p:grpSp>
      <p:pic>
        <p:nvPicPr>
          <p:cNvPr id="21506" name="Picture 2" descr="Businesswoman Secretary Body - Free vector graphic on Pixabay">
            <a:extLst>
              <a:ext uri="{FF2B5EF4-FFF2-40B4-BE49-F238E27FC236}">
                <a16:creationId xmlns:a16="http://schemas.microsoft.com/office/drawing/2014/main" xmlns="" id="{AD28E919-EAF7-407B-A6BB-86B6DE65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15" y="979951"/>
            <a:ext cx="2609805" cy="54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hape 208">
            <a:extLst>
              <a:ext uri="{FF2B5EF4-FFF2-40B4-BE49-F238E27FC236}">
                <a16:creationId xmlns:a16="http://schemas.microsoft.com/office/drawing/2014/main" xmlns="" id="{A9881C07-D5EC-4ADB-8730-DD168C0C9074}"/>
              </a:ext>
            </a:extLst>
          </p:cNvPr>
          <p:cNvSpPr/>
          <p:nvPr/>
        </p:nvSpPr>
        <p:spPr>
          <a:xfrm>
            <a:off x="8378953" y="1445059"/>
            <a:ext cx="3637643" cy="1177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lvl="0"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لديه القدرة على:</a:t>
            </a:r>
          </a:p>
          <a:p>
            <a:pPr lvl="0"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تحمل المخاطر.</a:t>
            </a:r>
          </a:p>
          <a:p>
            <a:pPr lvl="0"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المواجهة النفسية والاقتصادية للمخاطر.</a:t>
            </a:r>
          </a:p>
          <a:p>
            <a:pPr lvl="0"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اتخاذ القرار المناسب للتغلب على المخاطر.</a:t>
            </a:r>
            <a:endParaRPr lang="en-GB" sz="1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64C44CF-A6DA-43E8-ACA9-0D28292ECBE4}"/>
              </a:ext>
            </a:extLst>
          </p:cNvPr>
          <p:cNvSpPr txBox="1"/>
          <p:nvPr/>
        </p:nvSpPr>
        <p:spPr>
          <a:xfrm>
            <a:off x="9019117" y="1098162"/>
            <a:ext cx="771363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ar-SA" sz="2400" b="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rPr>
              <a:t>مقدام</a:t>
            </a:r>
            <a:endParaRPr lang="en-US" sz="2400" b="0" dirty="0">
              <a:solidFill>
                <a:schemeClr val="tx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80" name="Shape 208">
            <a:extLst>
              <a:ext uri="{FF2B5EF4-FFF2-40B4-BE49-F238E27FC236}">
                <a16:creationId xmlns:a16="http://schemas.microsoft.com/office/drawing/2014/main" xmlns="" id="{6E0B85AA-47EA-4E74-9394-800266690BBF}"/>
              </a:ext>
            </a:extLst>
          </p:cNvPr>
          <p:cNvSpPr/>
          <p:nvPr/>
        </p:nvSpPr>
        <p:spPr>
          <a:xfrm>
            <a:off x="8378953" y="3428482"/>
            <a:ext cx="3637643" cy="1343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r" rt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يميل إلى الاستقلالية.</a:t>
            </a:r>
          </a:p>
          <a:p>
            <a:pPr algn="r" rt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يتمتع بإنجاز وادارة مميزة.</a:t>
            </a:r>
          </a:p>
          <a:p>
            <a:pPr algn="r" rt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متعاون مع الاخرين.</a:t>
            </a:r>
          </a:p>
          <a:p>
            <a:pPr algn="r" rt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يسمع ويتعلم جيداً.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6902608-B46A-42A4-BC22-C0E8B0A9A4BF}"/>
              </a:ext>
            </a:extLst>
          </p:cNvPr>
          <p:cNvSpPr txBox="1"/>
          <p:nvPr/>
        </p:nvSpPr>
        <p:spPr>
          <a:xfrm>
            <a:off x="8979307" y="3101605"/>
            <a:ext cx="1790873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ar-SA" sz="2400" b="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rPr>
              <a:t>تحمل المسؤولية</a:t>
            </a:r>
            <a:endParaRPr lang="en-US" sz="2400" b="0" dirty="0">
              <a:solidFill>
                <a:schemeClr val="tx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82" name="Shape 208">
            <a:extLst>
              <a:ext uri="{FF2B5EF4-FFF2-40B4-BE49-F238E27FC236}">
                <a16:creationId xmlns:a16="http://schemas.microsoft.com/office/drawing/2014/main" xmlns="" id="{68306E60-48DA-4E8A-AAA6-D9140CBECCCE}"/>
              </a:ext>
            </a:extLst>
          </p:cNvPr>
          <p:cNvSpPr/>
          <p:nvPr/>
        </p:nvSpPr>
        <p:spPr>
          <a:xfrm>
            <a:off x="-71934" y="1492237"/>
            <a:ext cx="3004245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قادر على المنافسة و يعرف: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أين؟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متى؟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كيف؟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بماذا؟ يبدأ مشروعه.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10A1FCC-2DBF-4CEE-9243-6EB9B0D91B9E}"/>
              </a:ext>
            </a:extLst>
          </p:cNvPr>
          <p:cNvSpPr txBox="1"/>
          <p:nvPr/>
        </p:nvSpPr>
        <p:spPr>
          <a:xfrm>
            <a:off x="1650988" y="1033894"/>
            <a:ext cx="1414169" cy="438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ar-SA" sz="2400" b="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rPr>
              <a:t>منافس جيد</a:t>
            </a:r>
            <a:endParaRPr lang="en-US" sz="2400" b="0" dirty="0">
              <a:solidFill>
                <a:schemeClr val="tx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84" name="Shape 208">
            <a:extLst>
              <a:ext uri="{FF2B5EF4-FFF2-40B4-BE49-F238E27FC236}">
                <a16:creationId xmlns:a16="http://schemas.microsoft.com/office/drawing/2014/main" xmlns="" id="{16F4D86E-C0B5-4F94-A811-85B2A0C5440C}"/>
              </a:ext>
            </a:extLst>
          </p:cNvPr>
          <p:cNvSpPr/>
          <p:nvPr/>
        </p:nvSpPr>
        <p:spPr>
          <a:xfrm>
            <a:off x="-125393" y="3404630"/>
            <a:ext cx="3004245" cy="1177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يعرف الواقع بدقة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لا يستسلم للمعوقات.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لا ينتظر حدوث معجزات!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ديناميكي.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748464D-72F7-4386-B1EF-856A4D22FEB4}"/>
              </a:ext>
            </a:extLst>
          </p:cNvPr>
          <p:cNvSpPr txBox="1"/>
          <p:nvPr/>
        </p:nvSpPr>
        <p:spPr>
          <a:xfrm>
            <a:off x="351938" y="3113042"/>
            <a:ext cx="2707791" cy="377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l"/>
            <a:r>
              <a:rPr lang="ar-SA" sz="2000" b="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rPr>
              <a:t>يبحث عن فرص عمل جديدة</a:t>
            </a:r>
            <a:endParaRPr lang="en-US" sz="2000" b="0" dirty="0">
              <a:solidFill>
                <a:schemeClr val="tx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8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12324</TotalTime>
  <Words>1046</Words>
  <Application>Microsoft Office PowerPoint</Application>
  <PresentationFormat>ملء الشاشة</PresentationFormat>
  <Paragraphs>167</Paragraphs>
  <Slides>27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MS PGothic</vt:lpstr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Office Theme</vt:lpstr>
      <vt:lpstr>المشروعات الصغيرة وريادة الأعمال  ادر 215 / مشر805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395</cp:revision>
  <dcterms:created xsi:type="dcterms:W3CDTF">2020-03-04T10:47:58Z</dcterms:created>
  <dcterms:modified xsi:type="dcterms:W3CDTF">2021-12-14T10:02:06Z</dcterms:modified>
</cp:coreProperties>
</file>