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9" r:id="rId2"/>
    <p:sldId id="258" r:id="rId3"/>
    <p:sldId id="431" r:id="rId4"/>
    <p:sldId id="380" r:id="rId5"/>
    <p:sldId id="381" r:id="rId6"/>
    <p:sldId id="382" r:id="rId7"/>
    <p:sldId id="407" r:id="rId8"/>
    <p:sldId id="406" r:id="rId9"/>
    <p:sldId id="409" r:id="rId10"/>
    <p:sldId id="410" r:id="rId11"/>
    <p:sldId id="414" r:id="rId12"/>
    <p:sldId id="413" r:id="rId13"/>
    <p:sldId id="416" r:id="rId14"/>
    <p:sldId id="415" r:id="rId15"/>
    <p:sldId id="418" r:id="rId16"/>
    <p:sldId id="417" r:id="rId17"/>
    <p:sldId id="419" r:id="rId18"/>
    <p:sldId id="420" r:id="rId19"/>
    <p:sldId id="421" r:id="rId20"/>
    <p:sldId id="424" r:id="rId21"/>
    <p:sldId id="422" r:id="rId22"/>
    <p:sldId id="423" r:id="rId23"/>
    <p:sldId id="280" r:id="rId24"/>
    <p:sldId id="363" r:id="rId25"/>
    <p:sldId id="425" r:id="rId26"/>
    <p:sldId id="403" r:id="rId27"/>
    <p:sldId id="404" r:id="rId28"/>
    <p:sldId id="400" r:id="rId29"/>
    <p:sldId id="386" r:id="rId30"/>
    <p:sldId id="405" r:id="rId31"/>
    <p:sldId id="426" r:id="rId32"/>
    <p:sldId id="427" r:id="rId33"/>
    <p:sldId id="428" r:id="rId34"/>
    <p:sldId id="41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DD"/>
    <a:srgbClr val="009900"/>
    <a:srgbClr val="FFFFF7"/>
    <a:srgbClr val="FFFFD1"/>
    <a:srgbClr val="0000CC"/>
    <a:srgbClr val="FFC1C1"/>
    <a:srgbClr val="FFFF00"/>
    <a:srgbClr val="00FF00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8994F-18DB-461B-9895-6A9B3007C67F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CBCF47DA-B1A5-419B-93B8-182D219538F5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استقبال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3327E35D-9A14-4B4C-90AC-042DC4A76B86}" type="parTrans" cxnId="{54DC1EA5-0A41-4275-B291-38ACCFCBA7F5}">
      <dgm:prSet/>
      <dgm:spPr/>
      <dgm:t>
        <a:bodyPr/>
        <a:lstStyle/>
        <a:p>
          <a:endParaRPr lang="en-GB"/>
        </a:p>
      </dgm:t>
    </dgm:pt>
    <dgm:pt modelId="{C5787553-00A5-4FBF-8B80-2BF3CD0CBF07}" type="sibTrans" cxnId="{54DC1EA5-0A41-4275-B291-38ACCFCBA7F5}">
      <dgm:prSet/>
      <dgm:spPr/>
      <dgm:t>
        <a:bodyPr/>
        <a:lstStyle/>
        <a:p>
          <a:endParaRPr lang="en-GB"/>
        </a:p>
      </dgm:t>
    </dgm:pt>
    <dgm:pt modelId="{5E15FF87-6186-4858-9E19-7FBD4526B0F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تسجيل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857CE8E2-6C70-44D3-8E78-2053717F4339}" type="parTrans" cxnId="{00F7AD06-2417-4ED4-BF41-6192E96DC4F1}">
      <dgm:prSet/>
      <dgm:spPr/>
      <dgm:t>
        <a:bodyPr/>
        <a:lstStyle/>
        <a:p>
          <a:endParaRPr lang="en-GB"/>
        </a:p>
      </dgm:t>
    </dgm:pt>
    <dgm:pt modelId="{0875944D-D790-4A01-AB6E-AB73F42B5BE5}" type="sibTrans" cxnId="{00F7AD06-2417-4ED4-BF41-6192E96DC4F1}">
      <dgm:prSet/>
      <dgm:spPr/>
      <dgm:t>
        <a:bodyPr/>
        <a:lstStyle/>
        <a:p>
          <a:endParaRPr lang="en-GB"/>
        </a:p>
      </dgm:t>
    </dgm:pt>
    <dgm:pt modelId="{37B978F7-5AF3-45E7-83B9-EAC020F5FE9F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إعادة طلب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39C36284-77DF-4CAF-947D-F45556BA71E5}" type="parTrans" cxnId="{75F34017-A998-4B2F-B092-F50DCB207CD6}">
      <dgm:prSet/>
      <dgm:spPr/>
      <dgm:t>
        <a:bodyPr/>
        <a:lstStyle/>
        <a:p>
          <a:endParaRPr lang="en-GB"/>
        </a:p>
      </dgm:t>
    </dgm:pt>
    <dgm:pt modelId="{7E95D04D-62B7-4C39-AAB3-EA2E568771A7}" type="sibTrans" cxnId="{75F34017-A998-4B2F-B092-F50DCB207CD6}">
      <dgm:prSet/>
      <dgm:spPr/>
      <dgm:t>
        <a:bodyPr/>
        <a:lstStyle/>
        <a:p>
          <a:endParaRPr lang="en-GB"/>
        </a:p>
      </dgm:t>
    </dgm:pt>
    <dgm:pt modelId="{8422CFE3-CB38-410C-8B90-FDB10961DDE0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تخزين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6C9C4ECF-BE40-407E-A2A2-1985F714BEAB}" type="parTrans" cxnId="{A6DD5562-AD52-4E77-BE10-2629944280A9}">
      <dgm:prSet/>
      <dgm:spPr/>
      <dgm:t>
        <a:bodyPr/>
        <a:lstStyle/>
        <a:p>
          <a:endParaRPr lang="en-GB"/>
        </a:p>
      </dgm:t>
    </dgm:pt>
    <dgm:pt modelId="{807D071D-120A-4496-9F3A-A2F7ADD6FD94}" type="sibTrans" cxnId="{A6DD5562-AD52-4E77-BE10-2629944280A9}">
      <dgm:prSet/>
      <dgm:spPr/>
      <dgm:t>
        <a:bodyPr/>
        <a:lstStyle/>
        <a:p>
          <a:endParaRPr lang="en-GB"/>
        </a:p>
      </dgm:t>
    </dgm:pt>
    <dgm:pt modelId="{C2FD5AEB-2BF7-4331-BBB7-0ABA62151247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تنظيم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CE21D68F-5CD9-4738-9BC0-2244EAD10CDC}" type="parTrans" cxnId="{99E81490-ABA8-4005-B657-FF80E0AEAAB4}">
      <dgm:prSet/>
      <dgm:spPr/>
      <dgm:t>
        <a:bodyPr/>
        <a:lstStyle/>
        <a:p>
          <a:endParaRPr lang="en-GB"/>
        </a:p>
      </dgm:t>
    </dgm:pt>
    <dgm:pt modelId="{C989B662-4E47-4E45-8B41-AEED45B4303A}" type="sibTrans" cxnId="{99E81490-ABA8-4005-B657-FF80E0AEAAB4}">
      <dgm:prSet/>
      <dgm:spPr/>
      <dgm:t>
        <a:bodyPr/>
        <a:lstStyle/>
        <a:p>
          <a:endParaRPr lang="en-GB"/>
        </a:p>
      </dgm:t>
    </dgm:pt>
    <dgm:pt modelId="{AA74C86D-2F79-403E-BB10-592C2F40B3D1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accent4">
                  <a:lumMod val="50000"/>
                </a:schemeClr>
              </a:solidFill>
            </a:rPr>
            <a:t>التأكد من المخزون</a:t>
          </a:r>
          <a:endParaRPr lang="en-GB" sz="2800" b="1" dirty="0">
            <a:solidFill>
              <a:schemeClr val="accent4">
                <a:lumMod val="50000"/>
              </a:schemeClr>
            </a:solidFill>
          </a:endParaRPr>
        </a:p>
      </dgm:t>
    </dgm:pt>
    <dgm:pt modelId="{2EF0F17C-604C-429C-8A5F-1512380378BD}" type="parTrans" cxnId="{472ECFC2-5644-4ABD-9C6B-886E2388F7CA}">
      <dgm:prSet/>
      <dgm:spPr/>
      <dgm:t>
        <a:bodyPr/>
        <a:lstStyle/>
        <a:p>
          <a:endParaRPr lang="en-GB"/>
        </a:p>
      </dgm:t>
    </dgm:pt>
    <dgm:pt modelId="{A3E56867-B01D-4BE7-847E-92FA08DAF96B}" type="sibTrans" cxnId="{472ECFC2-5644-4ABD-9C6B-886E2388F7CA}">
      <dgm:prSet/>
      <dgm:spPr/>
      <dgm:t>
        <a:bodyPr/>
        <a:lstStyle/>
        <a:p>
          <a:endParaRPr lang="en-GB"/>
        </a:p>
      </dgm:t>
    </dgm:pt>
    <dgm:pt modelId="{684673DA-AC93-461A-AE2C-6546499DF181}" type="pres">
      <dgm:prSet presAssocID="{B1C8994F-18DB-461B-9895-6A9B3007C67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4797A64-30EF-4328-9AF7-C14A34D92F31}" type="pres">
      <dgm:prSet presAssocID="{CBCF47DA-B1A5-419B-93B8-182D219538F5}" presName="parentLin" presStyleCnt="0"/>
      <dgm:spPr/>
    </dgm:pt>
    <dgm:pt modelId="{C6301C3F-C5F2-4E21-B26B-6A6E3A32EFDA}" type="pres">
      <dgm:prSet presAssocID="{CBCF47DA-B1A5-419B-93B8-182D219538F5}" presName="parentLeftMargin" presStyleLbl="node1" presStyleIdx="0" presStyleCnt="6"/>
      <dgm:spPr/>
      <dgm:t>
        <a:bodyPr/>
        <a:lstStyle/>
        <a:p>
          <a:pPr rtl="1"/>
          <a:endParaRPr lang="ar-SA"/>
        </a:p>
      </dgm:t>
    </dgm:pt>
    <dgm:pt modelId="{1F09E06D-2FD4-4496-9713-354A48E1005F}" type="pres">
      <dgm:prSet presAssocID="{CBCF47DA-B1A5-419B-93B8-182D219538F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351ED-39DE-4EB6-BEE7-D2F6E3AE7CD8}" type="pres">
      <dgm:prSet presAssocID="{CBCF47DA-B1A5-419B-93B8-182D219538F5}" presName="negativeSpace" presStyleCnt="0"/>
      <dgm:spPr/>
    </dgm:pt>
    <dgm:pt modelId="{B9054FE8-5724-425C-A867-141F9A4E23B1}" type="pres">
      <dgm:prSet presAssocID="{CBCF47DA-B1A5-419B-93B8-182D219538F5}" presName="childText" presStyleLbl="conFgAcc1" presStyleIdx="0" presStyleCnt="6">
        <dgm:presLayoutVars>
          <dgm:bulletEnabled val="1"/>
        </dgm:presLayoutVars>
      </dgm:prSet>
      <dgm:spPr/>
    </dgm:pt>
    <dgm:pt modelId="{63928DFE-E5D0-4D7B-A291-303482CA267F}" type="pres">
      <dgm:prSet presAssocID="{C5787553-00A5-4FBF-8B80-2BF3CD0CBF07}" presName="spaceBetweenRectangles" presStyleCnt="0"/>
      <dgm:spPr/>
    </dgm:pt>
    <dgm:pt modelId="{248591CB-F4A8-486D-BA18-ACEB1BBE4A21}" type="pres">
      <dgm:prSet presAssocID="{5E15FF87-6186-4858-9E19-7FBD4526B0F8}" presName="parentLin" presStyleCnt="0"/>
      <dgm:spPr/>
    </dgm:pt>
    <dgm:pt modelId="{17B3B6D9-37E0-438A-B6C1-381A789A2FE5}" type="pres">
      <dgm:prSet presAssocID="{5E15FF87-6186-4858-9E19-7FBD4526B0F8}" presName="parentLeftMargin" presStyleLbl="node1" presStyleIdx="0" presStyleCnt="6"/>
      <dgm:spPr/>
      <dgm:t>
        <a:bodyPr/>
        <a:lstStyle/>
        <a:p>
          <a:pPr rtl="1"/>
          <a:endParaRPr lang="ar-SA"/>
        </a:p>
      </dgm:t>
    </dgm:pt>
    <dgm:pt modelId="{953C6BDF-7634-40B3-8E14-E3B9AAC64C00}" type="pres">
      <dgm:prSet presAssocID="{5E15FF87-6186-4858-9E19-7FBD4526B0F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13D336-267A-4F6B-BBAB-A67EFD523C95}" type="pres">
      <dgm:prSet presAssocID="{5E15FF87-6186-4858-9E19-7FBD4526B0F8}" presName="negativeSpace" presStyleCnt="0"/>
      <dgm:spPr/>
    </dgm:pt>
    <dgm:pt modelId="{BA8D396E-6B68-4368-90AC-1B21D247525B}" type="pres">
      <dgm:prSet presAssocID="{5E15FF87-6186-4858-9E19-7FBD4526B0F8}" presName="childText" presStyleLbl="conFgAcc1" presStyleIdx="1" presStyleCnt="6">
        <dgm:presLayoutVars>
          <dgm:bulletEnabled val="1"/>
        </dgm:presLayoutVars>
      </dgm:prSet>
      <dgm:spPr/>
    </dgm:pt>
    <dgm:pt modelId="{B50552D6-802F-48A8-9879-9FE5831F2CDA}" type="pres">
      <dgm:prSet presAssocID="{0875944D-D790-4A01-AB6E-AB73F42B5BE5}" presName="spaceBetweenRectangles" presStyleCnt="0"/>
      <dgm:spPr/>
    </dgm:pt>
    <dgm:pt modelId="{44447510-B8E2-4737-BAAC-9900530AAE03}" type="pres">
      <dgm:prSet presAssocID="{8422CFE3-CB38-410C-8B90-FDB10961DDE0}" presName="parentLin" presStyleCnt="0"/>
      <dgm:spPr/>
    </dgm:pt>
    <dgm:pt modelId="{AE31226B-7B40-47F9-822A-C2A263116588}" type="pres">
      <dgm:prSet presAssocID="{8422CFE3-CB38-410C-8B90-FDB10961DDE0}" presName="parentLeftMargin" presStyleLbl="node1" presStyleIdx="1" presStyleCnt="6"/>
      <dgm:spPr/>
      <dgm:t>
        <a:bodyPr/>
        <a:lstStyle/>
        <a:p>
          <a:pPr rtl="1"/>
          <a:endParaRPr lang="ar-SA"/>
        </a:p>
      </dgm:t>
    </dgm:pt>
    <dgm:pt modelId="{0C388815-FAFB-47DC-8FDC-E06621C972B9}" type="pres">
      <dgm:prSet presAssocID="{8422CFE3-CB38-410C-8B90-FDB10961DD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F596C-9A50-4242-B429-67EF1BD667E3}" type="pres">
      <dgm:prSet presAssocID="{8422CFE3-CB38-410C-8B90-FDB10961DDE0}" presName="negativeSpace" presStyleCnt="0"/>
      <dgm:spPr/>
    </dgm:pt>
    <dgm:pt modelId="{215A1343-CD75-4BFB-962E-CD0A5E7BFC05}" type="pres">
      <dgm:prSet presAssocID="{8422CFE3-CB38-410C-8B90-FDB10961DDE0}" presName="childText" presStyleLbl="conFgAcc1" presStyleIdx="2" presStyleCnt="6">
        <dgm:presLayoutVars>
          <dgm:bulletEnabled val="1"/>
        </dgm:presLayoutVars>
      </dgm:prSet>
      <dgm:spPr/>
    </dgm:pt>
    <dgm:pt modelId="{52CC7D54-D527-48B6-A5EE-CFC397D33FB5}" type="pres">
      <dgm:prSet presAssocID="{807D071D-120A-4496-9F3A-A2F7ADD6FD94}" presName="spaceBetweenRectangles" presStyleCnt="0"/>
      <dgm:spPr/>
    </dgm:pt>
    <dgm:pt modelId="{0B888415-69CC-468E-A91F-A3F28699AF1E}" type="pres">
      <dgm:prSet presAssocID="{C2FD5AEB-2BF7-4331-BBB7-0ABA62151247}" presName="parentLin" presStyleCnt="0"/>
      <dgm:spPr/>
    </dgm:pt>
    <dgm:pt modelId="{345BE210-F3D7-4959-849E-1BBE1263F7F7}" type="pres">
      <dgm:prSet presAssocID="{C2FD5AEB-2BF7-4331-BBB7-0ABA62151247}" presName="parentLeftMargin" presStyleLbl="node1" presStyleIdx="2" presStyleCnt="6"/>
      <dgm:spPr/>
      <dgm:t>
        <a:bodyPr/>
        <a:lstStyle/>
        <a:p>
          <a:pPr rtl="1"/>
          <a:endParaRPr lang="ar-SA"/>
        </a:p>
      </dgm:t>
    </dgm:pt>
    <dgm:pt modelId="{7BC23115-33C7-4107-A51E-5A0CACBC95D4}" type="pres">
      <dgm:prSet presAssocID="{C2FD5AEB-2BF7-4331-BBB7-0ABA6215124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1A0B2-68ED-47C4-AA67-40E34FCB8143}" type="pres">
      <dgm:prSet presAssocID="{C2FD5AEB-2BF7-4331-BBB7-0ABA62151247}" presName="negativeSpace" presStyleCnt="0"/>
      <dgm:spPr/>
    </dgm:pt>
    <dgm:pt modelId="{E7D7AB23-F3D4-4AEA-8559-5809675EA7B9}" type="pres">
      <dgm:prSet presAssocID="{C2FD5AEB-2BF7-4331-BBB7-0ABA62151247}" presName="childText" presStyleLbl="conFgAcc1" presStyleIdx="3" presStyleCnt="6">
        <dgm:presLayoutVars>
          <dgm:bulletEnabled val="1"/>
        </dgm:presLayoutVars>
      </dgm:prSet>
      <dgm:spPr/>
    </dgm:pt>
    <dgm:pt modelId="{3D1C88E9-7146-475C-BF6F-614EE591203B}" type="pres">
      <dgm:prSet presAssocID="{C989B662-4E47-4E45-8B41-AEED45B4303A}" presName="spaceBetweenRectangles" presStyleCnt="0"/>
      <dgm:spPr/>
    </dgm:pt>
    <dgm:pt modelId="{83544089-BA42-40B6-8FD2-24290A7E94D2}" type="pres">
      <dgm:prSet presAssocID="{AA74C86D-2F79-403E-BB10-592C2F40B3D1}" presName="parentLin" presStyleCnt="0"/>
      <dgm:spPr/>
    </dgm:pt>
    <dgm:pt modelId="{E7089B02-3C44-4B19-8ED6-F12393654880}" type="pres">
      <dgm:prSet presAssocID="{AA74C86D-2F79-403E-BB10-592C2F40B3D1}" presName="parentLeftMargin" presStyleLbl="node1" presStyleIdx="3" presStyleCnt="6"/>
      <dgm:spPr/>
      <dgm:t>
        <a:bodyPr/>
        <a:lstStyle/>
        <a:p>
          <a:pPr rtl="1"/>
          <a:endParaRPr lang="ar-SA"/>
        </a:p>
      </dgm:t>
    </dgm:pt>
    <dgm:pt modelId="{04C81655-840E-401D-9AD8-83877CFC97D0}" type="pres">
      <dgm:prSet presAssocID="{AA74C86D-2F79-403E-BB10-592C2F40B3D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08DF16-34F1-444C-976A-BC94DE9D0C20}" type="pres">
      <dgm:prSet presAssocID="{AA74C86D-2F79-403E-BB10-592C2F40B3D1}" presName="negativeSpace" presStyleCnt="0"/>
      <dgm:spPr/>
    </dgm:pt>
    <dgm:pt modelId="{ACCDEC8E-1D8E-4139-8AD1-F2B55423126B}" type="pres">
      <dgm:prSet presAssocID="{AA74C86D-2F79-403E-BB10-592C2F40B3D1}" presName="childText" presStyleLbl="conFgAcc1" presStyleIdx="4" presStyleCnt="6">
        <dgm:presLayoutVars>
          <dgm:bulletEnabled val="1"/>
        </dgm:presLayoutVars>
      </dgm:prSet>
      <dgm:spPr/>
    </dgm:pt>
    <dgm:pt modelId="{19BBC15F-FB65-412A-96B1-E8000C923A64}" type="pres">
      <dgm:prSet presAssocID="{A3E56867-B01D-4BE7-847E-92FA08DAF96B}" presName="spaceBetweenRectangles" presStyleCnt="0"/>
      <dgm:spPr/>
    </dgm:pt>
    <dgm:pt modelId="{5EE8C114-5B42-4FAD-82F6-65047766A8FB}" type="pres">
      <dgm:prSet presAssocID="{37B978F7-5AF3-45E7-83B9-EAC020F5FE9F}" presName="parentLin" presStyleCnt="0"/>
      <dgm:spPr/>
    </dgm:pt>
    <dgm:pt modelId="{8357CDA0-A08E-4809-8E67-F390768C1E1F}" type="pres">
      <dgm:prSet presAssocID="{37B978F7-5AF3-45E7-83B9-EAC020F5FE9F}" presName="parentLeftMargin" presStyleLbl="node1" presStyleIdx="4" presStyleCnt="6"/>
      <dgm:spPr/>
      <dgm:t>
        <a:bodyPr/>
        <a:lstStyle/>
        <a:p>
          <a:pPr rtl="1"/>
          <a:endParaRPr lang="ar-SA"/>
        </a:p>
      </dgm:t>
    </dgm:pt>
    <dgm:pt modelId="{716A4B30-B371-4A6B-837F-4211C3F35735}" type="pres">
      <dgm:prSet presAssocID="{37B978F7-5AF3-45E7-83B9-EAC020F5FE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60FDD-60BF-4D85-A0A2-6D0F10EF4572}" type="pres">
      <dgm:prSet presAssocID="{37B978F7-5AF3-45E7-83B9-EAC020F5FE9F}" presName="negativeSpace" presStyleCnt="0"/>
      <dgm:spPr/>
    </dgm:pt>
    <dgm:pt modelId="{90F4F506-2591-4977-81C4-7547AEDD9788}" type="pres">
      <dgm:prSet presAssocID="{37B978F7-5AF3-45E7-83B9-EAC020F5FE9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72ECFC2-5644-4ABD-9C6B-886E2388F7CA}" srcId="{B1C8994F-18DB-461B-9895-6A9B3007C67F}" destId="{AA74C86D-2F79-403E-BB10-592C2F40B3D1}" srcOrd="4" destOrd="0" parTransId="{2EF0F17C-604C-429C-8A5F-1512380378BD}" sibTransId="{A3E56867-B01D-4BE7-847E-92FA08DAF96B}"/>
    <dgm:cxn modelId="{E3495315-3F43-4530-A169-18F7F761E571}" type="presOf" srcId="{5E15FF87-6186-4858-9E19-7FBD4526B0F8}" destId="{953C6BDF-7634-40B3-8E14-E3B9AAC64C00}" srcOrd="1" destOrd="0" presId="urn:microsoft.com/office/officeart/2005/8/layout/list1"/>
    <dgm:cxn modelId="{FD8E1F75-AC86-4187-83B8-296D15DDAB67}" type="presOf" srcId="{37B978F7-5AF3-45E7-83B9-EAC020F5FE9F}" destId="{716A4B30-B371-4A6B-837F-4211C3F35735}" srcOrd="1" destOrd="0" presId="urn:microsoft.com/office/officeart/2005/8/layout/list1"/>
    <dgm:cxn modelId="{42AFA5D1-E8A0-47C4-B19A-3E18940AA4E6}" type="presOf" srcId="{37B978F7-5AF3-45E7-83B9-EAC020F5FE9F}" destId="{8357CDA0-A08E-4809-8E67-F390768C1E1F}" srcOrd="0" destOrd="0" presId="urn:microsoft.com/office/officeart/2005/8/layout/list1"/>
    <dgm:cxn modelId="{24AEF00A-C68F-4C96-8ECD-62AC846D3666}" type="presOf" srcId="{CBCF47DA-B1A5-419B-93B8-182D219538F5}" destId="{1F09E06D-2FD4-4496-9713-354A48E1005F}" srcOrd="1" destOrd="0" presId="urn:microsoft.com/office/officeart/2005/8/layout/list1"/>
    <dgm:cxn modelId="{00F7AD06-2417-4ED4-BF41-6192E96DC4F1}" srcId="{B1C8994F-18DB-461B-9895-6A9B3007C67F}" destId="{5E15FF87-6186-4858-9E19-7FBD4526B0F8}" srcOrd="1" destOrd="0" parTransId="{857CE8E2-6C70-44D3-8E78-2053717F4339}" sibTransId="{0875944D-D790-4A01-AB6E-AB73F42B5BE5}"/>
    <dgm:cxn modelId="{165E3ECC-F2AA-41EC-BD28-E3B74D97B808}" type="presOf" srcId="{CBCF47DA-B1A5-419B-93B8-182D219538F5}" destId="{C6301C3F-C5F2-4E21-B26B-6A6E3A32EFDA}" srcOrd="0" destOrd="0" presId="urn:microsoft.com/office/officeart/2005/8/layout/list1"/>
    <dgm:cxn modelId="{54DC1EA5-0A41-4275-B291-38ACCFCBA7F5}" srcId="{B1C8994F-18DB-461B-9895-6A9B3007C67F}" destId="{CBCF47DA-B1A5-419B-93B8-182D219538F5}" srcOrd="0" destOrd="0" parTransId="{3327E35D-9A14-4B4C-90AC-042DC4A76B86}" sibTransId="{C5787553-00A5-4FBF-8B80-2BF3CD0CBF07}"/>
    <dgm:cxn modelId="{18DAD7B4-21A1-4565-A690-B728C583BB5B}" type="presOf" srcId="{8422CFE3-CB38-410C-8B90-FDB10961DDE0}" destId="{AE31226B-7B40-47F9-822A-C2A263116588}" srcOrd="0" destOrd="0" presId="urn:microsoft.com/office/officeart/2005/8/layout/list1"/>
    <dgm:cxn modelId="{034D62BE-BA13-41A7-A143-C8115B52418E}" type="presOf" srcId="{C2FD5AEB-2BF7-4331-BBB7-0ABA62151247}" destId="{345BE210-F3D7-4959-849E-1BBE1263F7F7}" srcOrd="0" destOrd="0" presId="urn:microsoft.com/office/officeart/2005/8/layout/list1"/>
    <dgm:cxn modelId="{8A314C89-811E-4A1A-8524-B223A288D3F2}" type="presOf" srcId="{8422CFE3-CB38-410C-8B90-FDB10961DDE0}" destId="{0C388815-FAFB-47DC-8FDC-E06621C972B9}" srcOrd="1" destOrd="0" presId="urn:microsoft.com/office/officeart/2005/8/layout/list1"/>
    <dgm:cxn modelId="{F63B5B56-CD32-4907-917D-FCFEAA416DAE}" type="presOf" srcId="{B1C8994F-18DB-461B-9895-6A9B3007C67F}" destId="{684673DA-AC93-461A-AE2C-6546499DF181}" srcOrd="0" destOrd="0" presId="urn:microsoft.com/office/officeart/2005/8/layout/list1"/>
    <dgm:cxn modelId="{A6DD5562-AD52-4E77-BE10-2629944280A9}" srcId="{B1C8994F-18DB-461B-9895-6A9B3007C67F}" destId="{8422CFE3-CB38-410C-8B90-FDB10961DDE0}" srcOrd="2" destOrd="0" parTransId="{6C9C4ECF-BE40-407E-A2A2-1985F714BEAB}" sibTransId="{807D071D-120A-4496-9F3A-A2F7ADD6FD94}"/>
    <dgm:cxn modelId="{63592A80-F98A-4D1B-9AC0-DC7002A48ED6}" type="presOf" srcId="{C2FD5AEB-2BF7-4331-BBB7-0ABA62151247}" destId="{7BC23115-33C7-4107-A51E-5A0CACBC95D4}" srcOrd="1" destOrd="0" presId="urn:microsoft.com/office/officeart/2005/8/layout/list1"/>
    <dgm:cxn modelId="{99E81490-ABA8-4005-B657-FF80E0AEAAB4}" srcId="{B1C8994F-18DB-461B-9895-6A9B3007C67F}" destId="{C2FD5AEB-2BF7-4331-BBB7-0ABA62151247}" srcOrd="3" destOrd="0" parTransId="{CE21D68F-5CD9-4738-9BC0-2244EAD10CDC}" sibTransId="{C989B662-4E47-4E45-8B41-AEED45B4303A}"/>
    <dgm:cxn modelId="{75F34017-A998-4B2F-B092-F50DCB207CD6}" srcId="{B1C8994F-18DB-461B-9895-6A9B3007C67F}" destId="{37B978F7-5AF3-45E7-83B9-EAC020F5FE9F}" srcOrd="5" destOrd="0" parTransId="{39C36284-77DF-4CAF-947D-F45556BA71E5}" sibTransId="{7E95D04D-62B7-4C39-AAB3-EA2E568771A7}"/>
    <dgm:cxn modelId="{BB8FBE93-3956-4D2F-B89D-CE3E221B8B66}" type="presOf" srcId="{AA74C86D-2F79-403E-BB10-592C2F40B3D1}" destId="{E7089B02-3C44-4B19-8ED6-F12393654880}" srcOrd="0" destOrd="0" presId="urn:microsoft.com/office/officeart/2005/8/layout/list1"/>
    <dgm:cxn modelId="{770A6361-4EBA-4ADA-9AA2-DF7389B76C7A}" type="presOf" srcId="{5E15FF87-6186-4858-9E19-7FBD4526B0F8}" destId="{17B3B6D9-37E0-438A-B6C1-381A789A2FE5}" srcOrd="0" destOrd="0" presId="urn:microsoft.com/office/officeart/2005/8/layout/list1"/>
    <dgm:cxn modelId="{B1613E7B-AB0C-420E-8052-E0DE6973BFC1}" type="presOf" srcId="{AA74C86D-2F79-403E-BB10-592C2F40B3D1}" destId="{04C81655-840E-401D-9AD8-83877CFC97D0}" srcOrd="1" destOrd="0" presId="urn:microsoft.com/office/officeart/2005/8/layout/list1"/>
    <dgm:cxn modelId="{FB27D16B-3430-4FEC-A8C8-80AAD7B2BED4}" type="presParOf" srcId="{684673DA-AC93-461A-AE2C-6546499DF181}" destId="{24797A64-30EF-4328-9AF7-C14A34D92F31}" srcOrd="0" destOrd="0" presId="urn:microsoft.com/office/officeart/2005/8/layout/list1"/>
    <dgm:cxn modelId="{94CCBC59-AF19-4A08-B62F-ACB694FCB127}" type="presParOf" srcId="{24797A64-30EF-4328-9AF7-C14A34D92F31}" destId="{C6301C3F-C5F2-4E21-B26B-6A6E3A32EFDA}" srcOrd="0" destOrd="0" presId="urn:microsoft.com/office/officeart/2005/8/layout/list1"/>
    <dgm:cxn modelId="{32954D11-ADDE-44C6-A0EB-90E747C542EF}" type="presParOf" srcId="{24797A64-30EF-4328-9AF7-C14A34D92F31}" destId="{1F09E06D-2FD4-4496-9713-354A48E1005F}" srcOrd="1" destOrd="0" presId="urn:microsoft.com/office/officeart/2005/8/layout/list1"/>
    <dgm:cxn modelId="{48571CD4-6044-4672-99B1-05B08DE2C165}" type="presParOf" srcId="{684673DA-AC93-461A-AE2C-6546499DF181}" destId="{CCE351ED-39DE-4EB6-BEE7-D2F6E3AE7CD8}" srcOrd="1" destOrd="0" presId="urn:microsoft.com/office/officeart/2005/8/layout/list1"/>
    <dgm:cxn modelId="{49B27A6E-26F2-4E02-A0A9-62FC6A6D4511}" type="presParOf" srcId="{684673DA-AC93-461A-AE2C-6546499DF181}" destId="{B9054FE8-5724-425C-A867-141F9A4E23B1}" srcOrd="2" destOrd="0" presId="urn:microsoft.com/office/officeart/2005/8/layout/list1"/>
    <dgm:cxn modelId="{002C73A2-A668-4DF8-9FBA-73C2D8BB8E59}" type="presParOf" srcId="{684673DA-AC93-461A-AE2C-6546499DF181}" destId="{63928DFE-E5D0-4D7B-A291-303482CA267F}" srcOrd="3" destOrd="0" presId="urn:microsoft.com/office/officeart/2005/8/layout/list1"/>
    <dgm:cxn modelId="{A8A59253-B757-46E9-8780-7C4555C06AF9}" type="presParOf" srcId="{684673DA-AC93-461A-AE2C-6546499DF181}" destId="{248591CB-F4A8-486D-BA18-ACEB1BBE4A21}" srcOrd="4" destOrd="0" presId="urn:microsoft.com/office/officeart/2005/8/layout/list1"/>
    <dgm:cxn modelId="{1DF85FA3-A76D-4EF9-A6F9-87C624765D52}" type="presParOf" srcId="{248591CB-F4A8-486D-BA18-ACEB1BBE4A21}" destId="{17B3B6D9-37E0-438A-B6C1-381A789A2FE5}" srcOrd="0" destOrd="0" presId="urn:microsoft.com/office/officeart/2005/8/layout/list1"/>
    <dgm:cxn modelId="{13808710-2CB4-4C84-B492-1AB953D617F7}" type="presParOf" srcId="{248591CB-F4A8-486D-BA18-ACEB1BBE4A21}" destId="{953C6BDF-7634-40B3-8E14-E3B9AAC64C00}" srcOrd="1" destOrd="0" presId="urn:microsoft.com/office/officeart/2005/8/layout/list1"/>
    <dgm:cxn modelId="{56FC745F-087C-4A50-BE11-7175EEB11C33}" type="presParOf" srcId="{684673DA-AC93-461A-AE2C-6546499DF181}" destId="{CB13D336-267A-4F6B-BBAB-A67EFD523C95}" srcOrd="5" destOrd="0" presId="urn:microsoft.com/office/officeart/2005/8/layout/list1"/>
    <dgm:cxn modelId="{BA8D20AD-FEDC-4ED0-B6D3-F282700E465B}" type="presParOf" srcId="{684673DA-AC93-461A-AE2C-6546499DF181}" destId="{BA8D396E-6B68-4368-90AC-1B21D247525B}" srcOrd="6" destOrd="0" presId="urn:microsoft.com/office/officeart/2005/8/layout/list1"/>
    <dgm:cxn modelId="{C7DE3E1E-CCA4-4803-92BF-26B34A4E6DEF}" type="presParOf" srcId="{684673DA-AC93-461A-AE2C-6546499DF181}" destId="{B50552D6-802F-48A8-9879-9FE5831F2CDA}" srcOrd="7" destOrd="0" presId="urn:microsoft.com/office/officeart/2005/8/layout/list1"/>
    <dgm:cxn modelId="{568736A2-445C-4174-BF20-5C849EDC1A1A}" type="presParOf" srcId="{684673DA-AC93-461A-AE2C-6546499DF181}" destId="{44447510-B8E2-4737-BAAC-9900530AAE03}" srcOrd="8" destOrd="0" presId="urn:microsoft.com/office/officeart/2005/8/layout/list1"/>
    <dgm:cxn modelId="{C73BBC72-CAB7-4425-9208-D9647DBEDEDA}" type="presParOf" srcId="{44447510-B8E2-4737-BAAC-9900530AAE03}" destId="{AE31226B-7B40-47F9-822A-C2A263116588}" srcOrd="0" destOrd="0" presId="urn:microsoft.com/office/officeart/2005/8/layout/list1"/>
    <dgm:cxn modelId="{6AB9EECA-077E-4946-B18C-DEA4A65035D3}" type="presParOf" srcId="{44447510-B8E2-4737-BAAC-9900530AAE03}" destId="{0C388815-FAFB-47DC-8FDC-E06621C972B9}" srcOrd="1" destOrd="0" presId="urn:microsoft.com/office/officeart/2005/8/layout/list1"/>
    <dgm:cxn modelId="{FEFBBFA2-0629-4C04-90B2-19FED93F3C69}" type="presParOf" srcId="{684673DA-AC93-461A-AE2C-6546499DF181}" destId="{AC1F596C-9A50-4242-B429-67EF1BD667E3}" srcOrd="9" destOrd="0" presId="urn:microsoft.com/office/officeart/2005/8/layout/list1"/>
    <dgm:cxn modelId="{8F68036C-3BB0-4118-BBC6-FEE4A6BB5B36}" type="presParOf" srcId="{684673DA-AC93-461A-AE2C-6546499DF181}" destId="{215A1343-CD75-4BFB-962E-CD0A5E7BFC05}" srcOrd="10" destOrd="0" presId="urn:microsoft.com/office/officeart/2005/8/layout/list1"/>
    <dgm:cxn modelId="{87F9A45A-2543-4AE0-9C79-E306C7AF819B}" type="presParOf" srcId="{684673DA-AC93-461A-AE2C-6546499DF181}" destId="{52CC7D54-D527-48B6-A5EE-CFC397D33FB5}" srcOrd="11" destOrd="0" presId="urn:microsoft.com/office/officeart/2005/8/layout/list1"/>
    <dgm:cxn modelId="{6EC8EA30-91A7-4360-8A34-A326721068C0}" type="presParOf" srcId="{684673DA-AC93-461A-AE2C-6546499DF181}" destId="{0B888415-69CC-468E-A91F-A3F28699AF1E}" srcOrd="12" destOrd="0" presId="urn:microsoft.com/office/officeart/2005/8/layout/list1"/>
    <dgm:cxn modelId="{16E60046-AFFF-4F15-A3BF-A15D9B43846F}" type="presParOf" srcId="{0B888415-69CC-468E-A91F-A3F28699AF1E}" destId="{345BE210-F3D7-4959-849E-1BBE1263F7F7}" srcOrd="0" destOrd="0" presId="urn:microsoft.com/office/officeart/2005/8/layout/list1"/>
    <dgm:cxn modelId="{849D66E3-5001-49CB-B916-173CE42E6AED}" type="presParOf" srcId="{0B888415-69CC-468E-A91F-A3F28699AF1E}" destId="{7BC23115-33C7-4107-A51E-5A0CACBC95D4}" srcOrd="1" destOrd="0" presId="urn:microsoft.com/office/officeart/2005/8/layout/list1"/>
    <dgm:cxn modelId="{FDC67CA3-16A2-4A37-878F-B30C095C563D}" type="presParOf" srcId="{684673DA-AC93-461A-AE2C-6546499DF181}" destId="{D291A0B2-68ED-47C4-AA67-40E34FCB8143}" srcOrd="13" destOrd="0" presId="urn:microsoft.com/office/officeart/2005/8/layout/list1"/>
    <dgm:cxn modelId="{05AC19D8-672A-4441-A383-D55FEA9E3CD3}" type="presParOf" srcId="{684673DA-AC93-461A-AE2C-6546499DF181}" destId="{E7D7AB23-F3D4-4AEA-8559-5809675EA7B9}" srcOrd="14" destOrd="0" presId="urn:microsoft.com/office/officeart/2005/8/layout/list1"/>
    <dgm:cxn modelId="{FF2FE9B3-9F9C-43E9-8FAD-9DFEBA8E0C29}" type="presParOf" srcId="{684673DA-AC93-461A-AE2C-6546499DF181}" destId="{3D1C88E9-7146-475C-BF6F-614EE591203B}" srcOrd="15" destOrd="0" presId="urn:microsoft.com/office/officeart/2005/8/layout/list1"/>
    <dgm:cxn modelId="{FD81475C-AB42-4EB5-888F-6036C97D6350}" type="presParOf" srcId="{684673DA-AC93-461A-AE2C-6546499DF181}" destId="{83544089-BA42-40B6-8FD2-24290A7E94D2}" srcOrd="16" destOrd="0" presId="urn:microsoft.com/office/officeart/2005/8/layout/list1"/>
    <dgm:cxn modelId="{78B78D4D-9F34-40B9-BBF1-CB1E9EADD010}" type="presParOf" srcId="{83544089-BA42-40B6-8FD2-24290A7E94D2}" destId="{E7089B02-3C44-4B19-8ED6-F12393654880}" srcOrd="0" destOrd="0" presId="urn:microsoft.com/office/officeart/2005/8/layout/list1"/>
    <dgm:cxn modelId="{F2FA6D32-C23D-405D-9C77-F858C5E0A36C}" type="presParOf" srcId="{83544089-BA42-40B6-8FD2-24290A7E94D2}" destId="{04C81655-840E-401D-9AD8-83877CFC97D0}" srcOrd="1" destOrd="0" presId="urn:microsoft.com/office/officeart/2005/8/layout/list1"/>
    <dgm:cxn modelId="{CD24F851-4DBA-4BD9-9B8F-25ECC71ED08D}" type="presParOf" srcId="{684673DA-AC93-461A-AE2C-6546499DF181}" destId="{9508DF16-34F1-444C-976A-BC94DE9D0C20}" srcOrd="17" destOrd="0" presId="urn:microsoft.com/office/officeart/2005/8/layout/list1"/>
    <dgm:cxn modelId="{145ED34F-52AE-40D4-9F93-D52FF4F3BC0F}" type="presParOf" srcId="{684673DA-AC93-461A-AE2C-6546499DF181}" destId="{ACCDEC8E-1D8E-4139-8AD1-F2B55423126B}" srcOrd="18" destOrd="0" presId="urn:microsoft.com/office/officeart/2005/8/layout/list1"/>
    <dgm:cxn modelId="{AC86FA0E-E7E4-434B-A8EE-57BA7C8AA0F8}" type="presParOf" srcId="{684673DA-AC93-461A-AE2C-6546499DF181}" destId="{19BBC15F-FB65-412A-96B1-E8000C923A64}" srcOrd="19" destOrd="0" presId="urn:microsoft.com/office/officeart/2005/8/layout/list1"/>
    <dgm:cxn modelId="{D3A04AE5-52D7-4899-A413-831A873034C2}" type="presParOf" srcId="{684673DA-AC93-461A-AE2C-6546499DF181}" destId="{5EE8C114-5B42-4FAD-82F6-65047766A8FB}" srcOrd="20" destOrd="0" presId="urn:microsoft.com/office/officeart/2005/8/layout/list1"/>
    <dgm:cxn modelId="{1B37E825-9ECF-4A66-8318-3DAB8A348EFA}" type="presParOf" srcId="{5EE8C114-5B42-4FAD-82F6-65047766A8FB}" destId="{8357CDA0-A08E-4809-8E67-F390768C1E1F}" srcOrd="0" destOrd="0" presId="urn:microsoft.com/office/officeart/2005/8/layout/list1"/>
    <dgm:cxn modelId="{CE06D051-16DD-4FAA-8BE3-57A3D51B0DFA}" type="presParOf" srcId="{5EE8C114-5B42-4FAD-82F6-65047766A8FB}" destId="{716A4B30-B371-4A6B-837F-4211C3F35735}" srcOrd="1" destOrd="0" presId="urn:microsoft.com/office/officeart/2005/8/layout/list1"/>
    <dgm:cxn modelId="{EF117DF5-5526-4C42-8A6E-32F69905F0EB}" type="presParOf" srcId="{684673DA-AC93-461A-AE2C-6546499DF181}" destId="{60B60FDD-60BF-4D85-A0A2-6D0F10EF4572}" srcOrd="21" destOrd="0" presId="urn:microsoft.com/office/officeart/2005/8/layout/list1"/>
    <dgm:cxn modelId="{483C27CD-F8B1-4E8C-BED0-08D326BE8D91}" type="presParOf" srcId="{684673DA-AC93-461A-AE2C-6546499DF181}" destId="{90F4F506-2591-4977-81C4-7547AEDD978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C5424-B9DA-4352-984C-986D2E9DEFC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A7388E0-308C-4B65-8F5D-4E68C063A08F}">
      <dgm:prSet phldrT="[Text]" custT="1"/>
      <dgm:spPr/>
      <dgm:t>
        <a:bodyPr/>
        <a:lstStyle/>
        <a:p>
          <a:r>
            <a:rPr lang="ar-BH" sz="36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أهمية مراقبة المخزون</a:t>
          </a:r>
          <a:endParaRPr lang="en-GB" sz="3600" b="1" dirty="0"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E16DB-7F72-44D0-A28B-00AAF8BE514A}" type="parTrans" cxnId="{32AF3413-C420-457A-9E52-55BACEAF18D2}">
      <dgm:prSet/>
      <dgm:spPr/>
      <dgm:t>
        <a:bodyPr/>
        <a:lstStyle/>
        <a:p>
          <a:endParaRPr lang="en-GB"/>
        </a:p>
      </dgm:t>
    </dgm:pt>
    <dgm:pt modelId="{395DC927-845D-499E-976D-955173660229}" type="sibTrans" cxnId="{32AF3413-C420-457A-9E52-55BACEAF18D2}">
      <dgm:prSet/>
      <dgm:spPr/>
      <dgm:t>
        <a:bodyPr/>
        <a:lstStyle/>
        <a:p>
          <a:endParaRPr lang="en-GB"/>
        </a:p>
      </dgm:t>
    </dgm:pt>
    <dgm:pt modelId="{8C1B0265-4F7E-42E6-BC93-B817A6A0ADBD}">
      <dgm:prSet phldrT="[Text]" custT="1"/>
      <dgm:spPr/>
      <dgm:t>
        <a:bodyPr/>
        <a:lstStyle/>
        <a:p>
          <a:r>
            <a:rPr lang="ar-BH" sz="2400" b="1" dirty="0" smtClean="0"/>
            <a:t>الاحتفاظ بالنوع المناسب من البضائع والمواد.</a:t>
          </a:r>
          <a:endParaRPr lang="en-GB" sz="2400" b="1" dirty="0"/>
        </a:p>
      </dgm:t>
    </dgm:pt>
    <dgm:pt modelId="{D61E454D-3108-4E49-A090-6665E5CDAD32}" type="parTrans" cxnId="{03BE57C3-88C5-4E88-81E3-11B67E00A809}">
      <dgm:prSet/>
      <dgm:spPr/>
      <dgm:t>
        <a:bodyPr/>
        <a:lstStyle/>
        <a:p>
          <a:endParaRPr lang="en-GB"/>
        </a:p>
      </dgm:t>
    </dgm:pt>
    <dgm:pt modelId="{79BCD344-8F30-43DA-8273-914D91DFAF52}" type="sibTrans" cxnId="{03BE57C3-88C5-4E88-81E3-11B67E00A809}">
      <dgm:prSet/>
      <dgm:spPr/>
      <dgm:t>
        <a:bodyPr/>
        <a:lstStyle/>
        <a:p>
          <a:endParaRPr lang="en-GB"/>
        </a:p>
      </dgm:t>
    </dgm:pt>
    <dgm:pt modelId="{5C7AFA60-FBB5-490B-AA49-BC9B4128CBA0}">
      <dgm:prSet phldrT="[Text]" custT="1"/>
      <dgm:spPr/>
      <dgm:t>
        <a:bodyPr/>
        <a:lstStyle/>
        <a:p>
          <a:r>
            <a:rPr lang="ar-BH" sz="2400" b="1" dirty="0" smtClean="0"/>
            <a:t>الاحتفاظ بالكمية المناسبة من المخزون.</a:t>
          </a:r>
          <a:endParaRPr lang="en-GB" sz="2400" b="1" dirty="0"/>
        </a:p>
      </dgm:t>
    </dgm:pt>
    <dgm:pt modelId="{759E84A4-54F9-4E1C-A2DA-3027D0BAC14E}" type="parTrans" cxnId="{E5036C48-60BE-4116-BAF3-E6C691CD1266}">
      <dgm:prSet/>
      <dgm:spPr/>
      <dgm:t>
        <a:bodyPr/>
        <a:lstStyle/>
        <a:p>
          <a:endParaRPr lang="en-GB"/>
        </a:p>
      </dgm:t>
    </dgm:pt>
    <dgm:pt modelId="{7B776FD0-3E92-407F-AC9A-B23412866EE4}" type="sibTrans" cxnId="{E5036C48-60BE-4116-BAF3-E6C691CD1266}">
      <dgm:prSet/>
      <dgm:spPr/>
      <dgm:t>
        <a:bodyPr/>
        <a:lstStyle/>
        <a:p>
          <a:endParaRPr lang="en-GB"/>
        </a:p>
      </dgm:t>
    </dgm:pt>
    <dgm:pt modelId="{7C512CD1-4B6D-4592-9B1D-F5A02CFCA099}">
      <dgm:prSet phldrT="[Text]" custT="1"/>
      <dgm:spPr/>
      <dgm:t>
        <a:bodyPr/>
        <a:lstStyle/>
        <a:p>
          <a:r>
            <a:rPr lang="ar-BH" sz="2400" b="1" dirty="0" smtClean="0"/>
            <a:t>الحفاظ على المخزون في حالة جيدة.</a:t>
          </a:r>
          <a:endParaRPr lang="en-GB" sz="2400" b="1" dirty="0"/>
        </a:p>
      </dgm:t>
    </dgm:pt>
    <dgm:pt modelId="{299EF5D1-B250-4E24-B156-ECED14507FD4}" type="parTrans" cxnId="{32DADD9B-31DB-4763-A7D7-D03F8F3AA7E8}">
      <dgm:prSet/>
      <dgm:spPr/>
      <dgm:t>
        <a:bodyPr/>
        <a:lstStyle/>
        <a:p>
          <a:endParaRPr lang="en-GB"/>
        </a:p>
      </dgm:t>
    </dgm:pt>
    <dgm:pt modelId="{EA9D1193-CE7F-44E5-93E6-BAB1F9EFDCE7}" type="sibTrans" cxnId="{32DADD9B-31DB-4763-A7D7-D03F8F3AA7E8}">
      <dgm:prSet/>
      <dgm:spPr/>
      <dgm:t>
        <a:bodyPr/>
        <a:lstStyle/>
        <a:p>
          <a:endParaRPr lang="en-GB"/>
        </a:p>
      </dgm:t>
    </dgm:pt>
    <dgm:pt modelId="{BA6CAC4A-EAF7-45AC-9F72-EA9474566451}">
      <dgm:prSet phldrT="[Text]" custT="1"/>
      <dgm:spPr/>
      <dgm:t>
        <a:bodyPr/>
        <a:lstStyle/>
        <a:p>
          <a:r>
            <a:rPr lang="ar-BH" sz="2400" b="1" dirty="0" smtClean="0"/>
            <a:t>الحفاظ على المخزون من الضياع.</a:t>
          </a:r>
          <a:endParaRPr lang="en-GB" sz="2400" b="1" dirty="0"/>
        </a:p>
      </dgm:t>
    </dgm:pt>
    <dgm:pt modelId="{F6FD4BFE-EC3E-45DF-9ED1-043CCA6A0596}" type="parTrans" cxnId="{89B8B8D1-517A-4572-B25F-EA22D0E7041D}">
      <dgm:prSet/>
      <dgm:spPr/>
      <dgm:t>
        <a:bodyPr/>
        <a:lstStyle/>
        <a:p>
          <a:endParaRPr lang="en-GB"/>
        </a:p>
      </dgm:t>
    </dgm:pt>
    <dgm:pt modelId="{A3F84F4F-87FB-4911-B4A4-8412993BF52A}" type="sibTrans" cxnId="{89B8B8D1-517A-4572-B25F-EA22D0E7041D}">
      <dgm:prSet/>
      <dgm:spPr/>
      <dgm:t>
        <a:bodyPr/>
        <a:lstStyle/>
        <a:p>
          <a:endParaRPr lang="en-GB"/>
        </a:p>
      </dgm:t>
    </dgm:pt>
    <dgm:pt modelId="{58ABA527-D46D-4EE1-8021-EFD27B307F56}">
      <dgm:prSet phldrT="[Text]" custT="1"/>
      <dgm:spPr/>
      <dgm:t>
        <a:bodyPr/>
        <a:lstStyle/>
        <a:p>
          <a:r>
            <a:rPr lang="ar-BH" sz="2400" b="1" dirty="0" smtClean="0"/>
            <a:t>إعادة طلب المخزون في الوقت المناسب.</a:t>
          </a:r>
          <a:endParaRPr lang="en-GB" sz="2400" b="1" dirty="0"/>
        </a:p>
      </dgm:t>
    </dgm:pt>
    <dgm:pt modelId="{641DFB38-DC31-4EB6-987C-173C994C4C10}" type="parTrans" cxnId="{4FC54B1B-D988-4A62-B439-67DF7A82D29E}">
      <dgm:prSet/>
      <dgm:spPr/>
      <dgm:t>
        <a:bodyPr/>
        <a:lstStyle/>
        <a:p>
          <a:endParaRPr lang="en-GB"/>
        </a:p>
      </dgm:t>
    </dgm:pt>
    <dgm:pt modelId="{5CCABAFB-2C6F-4F58-A790-3DB98E3B4EB3}" type="sibTrans" cxnId="{4FC54B1B-D988-4A62-B439-67DF7A82D29E}">
      <dgm:prSet/>
      <dgm:spPr/>
      <dgm:t>
        <a:bodyPr/>
        <a:lstStyle/>
        <a:p>
          <a:endParaRPr lang="en-GB"/>
        </a:p>
      </dgm:t>
    </dgm:pt>
    <dgm:pt modelId="{A5077867-72D0-4A0B-A8C0-4CA43010B2B9}" type="pres">
      <dgm:prSet presAssocID="{8ADC5424-B9DA-4352-984C-986D2E9DEF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821F650-2350-49B0-A827-F3CF2DE338ED}" type="pres">
      <dgm:prSet presAssocID="{1A7388E0-308C-4B65-8F5D-4E68C063A08F}" presName="centerShape" presStyleLbl="node0" presStyleIdx="0" presStyleCnt="1" custScaleX="336466" custLinFactNeighborX="-1777" custLinFactNeighborY="-36444"/>
      <dgm:spPr/>
      <dgm:t>
        <a:bodyPr/>
        <a:lstStyle/>
        <a:p>
          <a:pPr rtl="1"/>
          <a:endParaRPr lang="ar-SA"/>
        </a:p>
      </dgm:t>
    </dgm:pt>
    <dgm:pt modelId="{B969ACB4-ADA3-451B-A840-2F15185F9198}" type="pres">
      <dgm:prSet presAssocID="{D61E454D-3108-4E49-A090-6665E5CDAD32}" presName="par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3E6F638D-F2F2-4145-B461-49C912449586}" type="pres">
      <dgm:prSet presAssocID="{D61E454D-3108-4E49-A090-6665E5CDAD32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D21E98B7-2333-405D-942E-F4E670BBA1B7}" type="pres">
      <dgm:prSet presAssocID="{8C1B0265-4F7E-42E6-BC93-B817A6A0ADBD}" presName="node" presStyleLbl="node1" presStyleIdx="0" presStyleCnt="5" custScaleX="198975" custRadScaleRad="74361" custRadScaleInc="49050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3A291E-ABEA-47EC-9A5D-A5544BAA60A7}" type="pres">
      <dgm:prSet presAssocID="{759E84A4-54F9-4E1C-A2DA-3027D0BAC14E}" presName="parTrans" presStyleLbl="sibTrans2D1" presStyleIdx="1" presStyleCnt="5" custScaleX="100713" custScaleY="108388"/>
      <dgm:spPr/>
      <dgm:t>
        <a:bodyPr/>
        <a:lstStyle/>
        <a:p>
          <a:pPr rtl="1"/>
          <a:endParaRPr lang="ar-SA"/>
        </a:p>
      </dgm:t>
    </dgm:pt>
    <dgm:pt modelId="{010DC4A9-F619-4149-A52D-5D1AEE86AC39}" type="pres">
      <dgm:prSet presAssocID="{759E84A4-54F9-4E1C-A2DA-3027D0BAC14E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49E246B8-0629-4E91-A9A3-6C5B82CB0DD9}" type="pres">
      <dgm:prSet presAssocID="{5C7AFA60-FBB5-490B-AA49-BC9B4128CBA0}" presName="node" presStyleLbl="node1" presStyleIdx="1" presStyleCnt="5" custScaleX="199544" custRadScaleRad="223958" custRadScaleInc="-10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AF26E0-8495-4845-B03F-62527122180A}" type="pres">
      <dgm:prSet presAssocID="{299EF5D1-B250-4E24-B156-ECED14507FD4}" presName="par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E333E436-DAFE-4DFA-A5E8-35E9501AAAAA}" type="pres">
      <dgm:prSet presAssocID="{299EF5D1-B250-4E24-B156-ECED14507FD4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8099993F-486A-4D55-AA86-34E1FC4F58D3}" type="pres">
      <dgm:prSet presAssocID="{7C512CD1-4B6D-4592-9B1D-F5A02CFCA099}" presName="node" presStyleLbl="node1" presStyleIdx="2" presStyleCnt="5" custScaleX="201885" custRadScaleRad="216558" custRadScaleInc="-1063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EA69F6-8FD7-47AD-AEA7-1FA1579B9C5A}" type="pres">
      <dgm:prSet presAssocID="{F6FD4BFE-EC3E-45DF-9ED1-043CCA6A0596}" presName="par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DBA766E4-A49F-4867-9270-7C78FD1FB19A}" type="pres">
      <dgm:prSet presAssocID="{F6FD4BFE-EC3E-45DF-9ED1-043CCA6A0596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D76C16B8-D9C1-43EC-9BF9-5FF6B8A45A0E}" type="pres">
      <dgm:prSet presAssocID="{BA6CAC4A-EAF7-45AC-9F72-EA9474566451}" presName="node" presStyleLbl="node1" presStyleIdx="3" presStyleCnt="5" custScaleX="201885" custRadScaleRad="196954" custRadScaleInc="1078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2E6DC8-A0E9-40DB-AB83-185B65D790C2}" type="pres">
      <dgm:prSet presAssocID="{641DFB38-DC31-4EB6-987C-173C994C4C10}" presName="par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DC6C8BF2-30ED-49EE-9817-C6AF1F1A92B3}" type="pres">
      <dgm:prSet presAssocID="{641DFB38-DC31-4EB6-987C-173C994C4C10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7A82F937-5D5A-465C-A7D0-90177F697791}" type="pres">
      <dgm:prSet presAssocID="{58ABA527-D46D-4EE1-8021-EFD27B307F56}" presName="node" presStyleLbl="node1" presStyleIdx="4" presStyleCnt="5" custScaleX="201885" custRadScaleRad="231412" custRadScaleInc="-33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2AF3413-C420-457A-9E52-55BACEAF18D2}" srcId="{8ADC5424-B9DA-4352-984C-986D2E9DEFCE}" destId="{1A7388E0-308C-4B65-8F5D-4E68C063A08F}" srcOrd="0" destOrd="0" parTransId="{2FDE16DB-7F72-44D0-A28B-00AAF8BE514A}" sibTransId="{395DC927-845D-499E-976D-955173660229}"/>
    <dgm:cxn modelId="{94ACD94B-D5E6-4D1B-BAAA-92EFBF87CFA0}" type="presOf" srcId="{759E84A4-54F9-4E1C-A2DA-3027D0BAC14E}" destId="{010DC4A9-F619-4149-A52D-5D1AEE86AC39}" srcOrd="1" destOrd="0" presId="urn:microsoft.com/office/officeart/2005/8/layout/radial5"/>
    <dgm:cxn modelId="{26A5A139-2E57-4843-B968-637C1399723E}" type="presOf" srcId="{299EF5D1-B250-4E24-B156-ECED14507FD4}" destId="{D7AF26E0-8495-4845-B03F-62527122180A}" srcOrd="0" destOrd="0" presId="urn:microsoft.com/office/officeart/2005/8/layout/radial5"/>
    <dgm:cxn modelId="{D2950571-CCCF-4BD2-A221-15F95F002FAE}" type="presOf" srcId="{F6FD4BFE-EC3E-45DF-9ED1-043CCA6A0596}" destId="{DBA766E4-A49F-4867-9270-7C78FD1FB19A}" srcOrd="1" destOrd="0" presId="urn:microsoft.com/office/officeart/2005/8/layout/radial5"/>
    <dgm:cxn modelId="{E2E51C8C-1FAF-4D40-85F5-BEF8F9530262}" type="presOf" srcId="{641DFB38-DC31-4EB6-987C-173C994C4C10}" destId="{DC6C8BF2-30ED-49EE-9817-C6AF1F1A92B3}" srcOrd="1" destOrd="0" presId="urn:microsoft.com/office/officeart/2005/8/layout/radial5"/>
    <dgm:cxn modelId="{E7ABA72D-D2B1-4767-80A1-661C0823FB89}" type="presOf" srcId="{D61E454D-3108-4E49-A090-6665E5CDAD32}" destId="{3E6F638D-F2F2-4145-B461-49C912449586}" srcOrd="1" destOrd="0" presId="urn:microsoft.com/office/officeart/2005/8/layout/radial5"/>
    <dgm:cxn modelId="{32DADD9B-31DB-4763-A7D7-D03F8F3AA7E8}" srcId="{1A7388E0-308C-4B65-8F5D-4E68C063A08F}" destId="{7C512CD1-4B6D-4592-9B1D-F5A02CFCA099}" srcOrd="2" destOrd="0" parTransId="{299EF5D1-B250-4E24-B156-ECED14507FD4}" sibTransId="{EA9D1193-CE7F-44E5-93E6-BAB1F9EFDCE7}"/>
    <dgm:cxn modelId="{E5036C48-60BE-4116-BAF3-E6C691CD1266}" srcId="{1A7388E0-308C-4B65-8F5D-4E68C063A08F}" destId="{5C7AFA60-FBB5-490B-AA49-BC9B4128CBA0}" srcOrd="1" destOrd="0" parTransId="{759E84A4-54F9-4E1C-A2DA-3027D0BAC14E}" sibTransId="{7B776FD0-3E92-407F-AC9A-B23412866EE4}"/>
    <dgm:cxn modelId="{D89CFD22-F57C-489E-8812-CB4DACAC438E}" type="presOf" srcId="{1A7388E0-308C-4B65-8F5D-4E68C063A08F}" destId="{4821F650-2350-49B0-A827-F3CF2DE338ED}" srcOrd="0" destOrd="0" presId="urn:microsoft.com/office/officeart/2005/8/layout/radial5"/>
    <dgm:cxn modelId="{04941A17-722B-435E-9B3A-D1002D501820}" type="presOf" srcId="{8C1B0265-4F7E-42E6-BC93-B817A6A0ADBD}" destId="{D21E98B7-2333-405D-942E-F4E670BBA1B7}" srcOrd="0" destOrd="0" presId="urn:microsoft.com/office/officeart/2005/8/layout/radial5"/>
    <dgm:cxn modelId="{A317C850-35D1-44B2-A77B-6494D0AFF1C5}" type="presOf" srcId="{D61E454D-3108-4E49-A090-6665E5CDAD32}" destId="{B969ACB4-ADA3-451B-A840-2F15185F9198}" srcOrd="0" destOrd="0" presId="urn:microsoft.com/office/officeart/2005/8/layout/radial5"/>
    <dgm:cxn modelId="{B9078E4B-0DDA-4CF8-80D0-8DF46FFAB7FC}" type="presOf" srcId="{299EF5D1-B250-4E24-B156-ECED14507FD4}" destId="{E333E436-DAFE-4DFA-A5E8-35E9501AAAAA}" srcOrd="1" destOrd="0" presId="urn:microsoft.com/office/officeart/2005/8/layout/radial5"/>
    <dgm:cxn modelId="{F6840E18-5D14-41D3-A53B-874EA2D7F062}" type="presOf" srcId="{BA6CAC4A-EAF7-45AC-9F72-EA9474566451}" destId="{D76C16B8-D9C1-43EC-9BF9-5FF6B8A45A0E}" srcOrd="0" destOrd="0" presId="urn:microsoft.com/office/officeart/2005/8/layout/radial5"/>
    <dgm:cxn modelId="{EF1CB87E-D467-4463-B799-334678DE921E}" type="presOf" srcId="{7C512CD1-4B6D-4592-9B1D-F5A02CFCA099}" destId="{8099993F-486A-4D55-AA86-34E1FC4F58D3}" srcOrd="0" destOrd="0" presId="urn:microsoft.com/office/officeart/2005/8/layout/radial5"/>
    <dgm:cxn modelId="{03BE57C3-88C5-4E88-81E3-11B67E00A809}" srcId="{1A7388E0-308C-4B65-8F5D-4E68C063A08F}" destId="{8C1B0265-4F7E-42E6-BC93-B817A6A0ADBD}" srcOrd="0" destOrd="0" parTransId="{D61E454D-3108-4E49-A090-6665E5CDAD32}" sibTransId="{79BCD344-8F30-43DA-8273-914D91DFAF52}"/>
    <dgm:cxn modelId="{483E810A-5DDE-41E5-B26E-EBE62C9AA7BE}" type="presOf" srcId="{F6FD4BFE-EC3E-45DF-9ED1-043CCA6A0596}" destId="{5FEA69F6-8FD7-47AD-AEA7-1FA1579B9C5A}" srcOrd="0" destOrd="0" presId="urn:microsoft.com/office/officeart/2005/8/layout/radial5"/>
    <dgm:cxn modelId="{FDF07853-D497-40FC-AA9B-0ED087A798E8}" type="presOf" srcId="{641DFB38-DC31-4EB6-987C-173C994C4C10}" destId="{FD2E6DC8-A0E9-40DB-AB83-185B65D790C2}" srcOrd="0" destOrd="0" presId="urn:microsoft.com/office/officeart/2005/8/layout/radial5"/>
    <dgm:cxn modelId="{AD16D271-C1EB-4996-ABF1-9EA4BB72C187}" type="presOf" srcId="{759E84A4-54F9-4E1C-A2DA-3027D0BAC14E}" destId="{2F3A291E-ABEA-47EC-9A5D-A5544BAA60A7}" srcOrd="0" destOrd="0" presId="urn:microsoft.com/office/officeart/2005/8/layout/radial5"/>
    <dgm:cxn modelId="{6DD1C953-829C-4B3F-ADBD-0A6D07143539}" type="presOf" srcId="{58ABA527-D46D-4EE1-8021-EFD27B307F56}" destId="{7A82F937-5D5A-465C-A7D0-90177F697791}" srcOrd="0" destOrd="0" presId="urn:microsoft.com/office/officeart/2005/8/layout/radial5"/>
    <dgm:cxn modelId="{4FC54B1B-D988-4A62-B439-67DF7A82D29E}" srcId="{1A7388E0-308C-4B65-8F5D-4E68C063A08F}" destId="{58ABA527-D46D-4EE1-8021-EFD27B307F56}" srcOrd="4" destOrd="0" parTransId="{641DFB38-DC31-4EB6-987C-173C994C4C10}" sibTransId="{5CCABAFB-2C6F-4F58-A790-3DB98E3B4EB3}"/>
    <dgm:cxn modelId="{BD9DF77A-7810-463E-AEDE-8441A5683C52}" type="presOf" srcId="{8ADC5424-B9DA-4352-984C-986D2E9DEFCE}" destId="{A5077867-72D0-4A0B-A8C0-4CA43010B2B9}" srcOrd="0" destOrd="0" presId="urn:microsoft.com/office/officeart/2005/8/layout/radial5"/>
    <dgm:cxn modelId="{26164D96-5E4D-4CA5-8535-78460EC084E1}" type="presOf" srcId="{5C7AFA60-FBB5-490B-AA49-BC9B4128CBA0}" destId="{49E246B8-0629-4E91-A9A3-6C5B82CB0DD9}" srcOrd="0" destOrd="0" presId="urn:microsoft.com/office/officeart/2005/8/layout/radial5"/>
    <dgm:cxn modelId="{89B8B8D1-517A-4572-B25F-EA22D0E7041D}" srcId="{1A7388E0-308C-4B65-8F5D-4E68C063A08F}" destId="{BA6CAC4A-EAF7-45AC-9F72-EA9474566451}" srcOrd="3" destOrd="0" parTransId="{F6FD4BFE-EC3E-45DF-9ED1-043CCA6A0596}" sibTransId="{A3F84F4F-87FB-4911-B4A4-8412993BF52A}"/>
    <dgm:cxn modelId="{983F369C-12FE-4DAF-B934-AEFADBE9A9DC}" type="presParOf" srcId="{A5077867-72D0-4A0B-A8C0-4CA43010B2B9}" destId="{4821F650-2350-49B0-A827-F3CF2DE338ED}" srcOrd="0" destOrd="0" presId="urn:microsoft.com/office/officeart/2005/8/layout/radial5"/>
    <dgm:cxn modelId="{515C276F-8BD9-4CBA-879C-C7BE77D62710}" type="presParOf" srcId="{A5077867-72D0-4A0B-A8C0-4CA43010B2B9}" destId="{B969ACB4-ADA3-451B-A840-2F15185F9198}" srcOrd="1" destOrd="0" presId="urn:microsoft.com/office/officeart/2005/8/layout/radial5"/>
    <dgm:cxn modelId="{58C88759-87D0-4D9B-9E8B-63E7C111E74C}" type="presParOf" srcId="{B969ACB4-ADA3-451B-A840-2F15185F9198}" destId="{3E6F638D-F2F2-4145-B461-49C912449586}" srcOrd="0" destOrd="0" presId="urn:microsoft.com/office/officeart/2005/8/layout/radial5"/>
    <dgm:cxn modelId="{DF9176E5-C5C3-47A5-A925-098C9FA12442}" type="presParOf" srcId="{A5077867-72D0-4A0B-A8C0-4CA43010B2B9}" destId="{D21E98B7-2333-405D-942E-F4E670BBA1B7}" srcOrd="2" destOrd="0" presId="urn:microsoft.com/office/officeart/2005/8/layout/radial5"/>
    <dgm:cxn modelId="{BC2F5AD7-BD14-4548-93FB-E8C83E22B8A7}" type="presParOf" srcId="{A5077867-72D0-4A0B-A8C0-4CA43010B2B9}" destId="{2F3A291E-ABEA-47EC-9A5D-A5544BAA60A7}" srcOrd="3" destOrd="0" presId="urn:microsoft.com/office/officeart/2005/8/layout/radial5"/>
    <dgm:cxn modelId="{97DDA539-6260-4FF5-AF56-2D29F86E3EAD}" type="presParOf" srcId="{2F3A291E-ABEA-47EC-9A5D-A5544BAA60A7}" destId="{010DC4A9-F619-4149-A52D-5D1AEE86AC39}" srcOrd="0" destOrd="0" presId="urn:microsoft.com/office/officeart/2005/8/layout/radial5"/>
    <dgm:cxn modelId="{942CD1BA-5DB3-4E00-89F0-3F61A17A9710}" type="presParOf" srcId="{A5077867-72D0-4A0B-A8C0-4CA43010B2B9}" destId="{49E246B8-0629-4E91-A9A3-6C5B82CB0DD9}" srcOrd="4" destOrd="0" presId="urn:microsoft.com/office/officeart/2005/8/layout/radial5"/>
    <dgm:cxn modelId="{2E864068-2C96-4130-B26E-22573F9B08AF}" type="presParOf" srcId="{A5077867-72D0-4A0B-A8C0-4CA43010B2B9}" destId="{D7AF26E0-8495-4845-B03F-62527122180A}" srcOrd="5" destOrd="0" presId="urn:microsoft.com/office/officeart/2005/8/layout/radial5"/>
    <dgm:cxn modelId="{0FA0DD1A-E689-4872-BFFA-63B11E00B332}" type="presParOf" srcId="{D7AF26E0-8495-4845-B03F-62527122180A}" destId="{E333E436-DAFE-4DFA-A5E8-35E9501AAAAA}" srcOrd="0" destOrd="0" presId="urn:microsoft.com/office/officeart/2005/8/layout/radial5"/>
    <dgm:cxn modelId="{DD707091-3ADD-451F-8403-1567F175A9B9}" type="presParOf" srcId="{A5077867-72D0-4A0B-A8C0-4CA43010B2B9}" destId="{8099993F-486A-4D55-AA86-34E1FC4F58D3}" srcOrd="6" destOrd="0" presId="urn:microsoft.com/office/officeart/2005/8/layout/radial5"/>
    <dgm:cxn modelId="{62FCF0A1-0FE4-4EF3-8981-BD8911C71B6F}" type="presParOf" srcId="{A5077867-72D0-4A0B-A8C0-4CA43010B2B9}" destId="{5FEA69F6-8FD7-47AD-AEA7-1FA1579B9C5A}" srcOrd="7" destOrd="0" presId="urn:microsoft.com/office/officeart/2005/8/layout/radial5"/>
    <dgm:cxn modelId="{7B3810E4-B101-49C2-8E36-B2B733E9F3B5}" type="presParOf" srcId="{5FEA69F6-8FD7-47AD-AEA7-1FA1579B9C5A}" destId="{DBA766E4-A49F-4867-9270-7C78FD1FB19A}" srcOrd="0" destOrd="0" presId="urn:microsoft.com/office/officeart/2005/8/layout/radial5"/>
    <dgm:cxn modelId="{19FCFD3D-1213-41B5-BCB4-FED99059B980}" type="presParOf" srcId="{A5077867-72D0-4A0B-A8C0-4CA43010B2B9}" destId="{D76C16B8-D9C1-43EC-9BF9-5FF6B8A45A0E}" srcOrd="8" destOrd="0" presId="urn:microsoft.com/office/officeart/2005/8/layout/radial5"/>
    <dgm:cxn modelId="{8D4C8FD5-4B0C-4717-8881-6E4D9D8C5F6E}" type="presParOf" srcId="{A5077867-72D0-4A0B-A8C0-4CA43010B2B9}" destId="{FD2E6DC8-A0E9-40DB-AB83-185B65D790C2}" srcOrd="9" destOrd="0" presId="urn:microsoft.com/office/officeart/2005/8/layout/radial5"/>
    <dgm:cxn modelId="{5F5B29AD-03BD-4B44-BBCB-32912B3DDE8F}" type="presParOf" srcId="{FD2E6DC8-A0E9-40DB-AB83-185B65D790C2}" destId="{DC6C8BF2-30ED-49EE-9817-C6AF1F1A92B3}" srcOrd="0" destOrd="0" presId="urn:microsoft.com/office/officeart/2005/8/layout/radial5"/>
    <dgm:cxn modelId="{C6DBC461-B0E9-442E-994A-C2AC5819F72E}" type="presParOf" srcId="{A5077867-72D0-4A0B-A8C0-4CA43010B2B9}" destId="{7A82F937-5D5A-465C-A7D0-90177F69779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54FE8-5724-425C-A867-141F9A4E23B1}">
      <dsp:nvSpPr>
        <dsp:cNvPr id="0" name=""/>
        <dsp:cNvSpPr/>
      </dsp:nvSpPr>
      <dsp:spPr>
        <a:xfrm>
          <a:off x="0" y="226957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9E06D-2FD4-4496-9713-354A48E1005F}">
      <dsp:nvSpPr>
        <dsp:cNvPr id="0" name=""/>
        <dsp:cNvSpPr/>
      </dsp:nvSpPr>
      <dsp:spPr>
        <a:xfrm>
          <a:off x="2540285" y="20317"/>
          <a:ext cx="7112798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استقبال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40492"/>
        <a:ext cx="7072448" cy="372930"/>
      </dsp:txXfrm>
    </dsp:sp>
    <dsp:sp modelId="{BA8D396E-6B68-4368-90AC-1B21D247525B}">
      <dsp:nvSpPr>
        <dsp:cNvPr id="0" name=""/>
        <dsp:cNvSpPr/>
      </dsp:nvSpPr>
      <dsp:spPr>
        <a:xfrm>
          <a:off x="0" y="861998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102657"/>
              <a:satOff val="0"/>
              <a:lumOff val="67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C6BDF-7634-40B3-8E14-E3B9AAC64C00}">
      <dsp:nvSpPr>
        <dsp:cNvPr id="0" name=""/>
        <dsp:cNvSpPr/>
      </dsp:nvSpPr>
      <dsp:spPr>
        <a:xfrm>
          <a:off x="2540285" y="655357"/>
          <a:ext cx="7112798" cy="413280"/>
        </a:xfrm>
        <a:prstGeom prst="roundRect">
          <a:avLst/>
        </a:prstGeom>
        <a:solidFill>
          <a:schemeClr val="accent4">
            <a:shade val="80000"/>
            <a:hueOff val="-102657"/>
            <a:satOff val="0"/>
            <a:lumOff val="67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تسجيل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675532"/>
        <a:ext cx="7072448" cy="372930"/>
      </dsp:txXfrm>
    </dsp:sp>
    <dsp:sp modelId="{215A1343-CD75-4BFB-962E-CD0A5E7BFC05}">
      <dsp:nvSpPr>
        <dsp:cNvPr id="0" name=""/>
        <dsp:cNvSpPr/>
      </dsp:nvSpPr>
      <dsp:spPr>
        <a:xfrm>
          <a:off x="0" y="1497038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205313"/>
              <a:satOff val="0"/>
              <a:lumOff val="13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88815-FAFB-47DC-8FDC-E06621C972B9}">
      <dsp:nvSpPr>
        <dsp:cNvPr id="0" name=""/>
        <dsp:cNvSpPr/>
      </dsp:nvSpPr>
      <dsp:spPr>
        <a:xfrm>
          <a:off x="2540285" y="1290398"/>
          <a:ext cx="7112798" cy="413280"/>
        </a:xfrm>
        <a:prstGeom prst="roundRect">
          <a:avLst/>
        </a:prstGeom>
        <a:solidFill>
          <a:schemeClr val="accent4">
            <a:shade val="80000"/>
            <a:hueOff val="-205313"/>
            <a:satOff val="0"/>
            <a:lumOff val="13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تخزين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1310573"/>
        <a:ext cx="7072448" cy="372930"/>
      </dsp:txXfrm>
    </dsp:sp>
    <dsp:sp modelId="{E7D7AB23-F3D4-4AEA-8559-5809675EA7B9}">
      <dsp:nvSpPr>
        <dsp:cNvPr id="0" name=""/>
        <dsp:cNvSpPr/>
      </dsp:nvSpPr>
      <dsp:spPr>
        <a:xfrm>
          <a:off x="0" y="2132078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307970"/>
              <a:satOff val="0"/>
              <a:lumOff val="203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23115-33C7-4107-A51E-5A0CACBC95D4}">
      <dsp:nvSpPr>
        <dsp:cNvPr id="0" name=""/>
        <dsp:cNvSpPr/>
      </dsp:nvSpPr>
      <dsp:spPr>
        <a:xfrm>
          <a:off x="2540285" y="1925438"/>
          <a:ext cx="7112798" cy="413280"/>
        </a:xfrm>
        <a:prstGeom prst="roundRect">
          <a:avLst/>
        </a:prstGeom>
        <a:solidFill>
          <a:schemeClr val="accent4">
            <a:shade val="80000"/>
            <a:hueOff val="-307970"/>
            <a:satOff val="0"/>
            <a:lumOff val="203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تنظيم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1945613"/>
        <a:ext cx="7072448" cy="372930"/>
      </dsp:txXfrm>
    </dsp:sp>
    <dsp:sp modelId="{ACCDEC8E-1D8E-4139-8AD1-F2B55423126B}">
      <dsp:nvSpPr>
        <dsp:cNvPr id="0" name=""/>
        <dsp:cNvSpPr/>
      </dsp:nvSpPr>
      <dsp:spPr>
        <a:xfrm>
          <a:off x="0" y="2767118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410626"/>
              <a:satOff val="0"/>
              <a:lumOff val="27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81655-840E-401D-9AD8-83877CFC97D0}">
      <dsp:nvSpPr>
        <dsp:cNvPr id="0" name=""/>
        <dsp:cNvSpPr/>
      </dsp:nvSpPr>
      <dsp:spPr>
        <a:xfrm>
          <a:off x="2540285" y="2560478"/>
          <a:ext cx="7112798" cy="413280"/>
        </a:xfrm>
        <a:prstGeom prst="roundRect">
          <a:avLst/>
        </a:prstGeom>
        <a:solidFill>
          <a:schemeClr val="accent4">
            <a:shade val="80000"/>
            <a:hueOff val="-410626"/>
            <a:satOff val="0"/>
            <a:lumOff val="27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التأكد من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2580653"/>
        <a:ext cx="7072448" cy="372930"/>
      </dsp:txXfrm>
    </dsp:sp>
    <dsp:sp modelId="{90F4F506-2591-4977-81C4-7547AEDD9788}">
      <dsp:nvSpPr>
        <dsp:cNvPr id="0" name=""/>
        <dsp:cNvSpPr/>
      </dsp:nvSpPr>
      <dsp:spPr>
        <a:xfrm>
          <a:off x="0" y="3402158"/>
          <a:ext cx="101611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4B30-B371-4A6B-837F-4211C3F35735}">
      <dsp:nvSpPr>
        <dsp:cNvPr id="0" name=""/>
        <dsp:cNvSpPr/>
      </dsp:nvSpPr>
      <dsp:spPr>
        <a:xfrm>
          <a:off x="2540285" y="3195518"/>
          <a:ext cx="7112798" cy="41328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7" tIns="0" rIns="268847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4">
                  <a:lumMod val="50000"/>
                </a:schemeClr>
              </a:solidFill>
            </a:rPr>
            <a:t>إعادة طلب المخزون</a:t>
          </a:r>
          <a:endParaRPr lang="en-GB" sz="2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60460" y="3215693"/>
        <a:ext cx="707244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1F650-2350-49B0-A827-F3CF2DE338ED}">
      <dsp:nvSpPr>
        <dsp:cNvPr id="0" name=""/>
        <dsp:cNvSpPr/>
      </dsp:nvSpPr>
      <dsp:spPr>
        <a:xfrm>
          <a:off x="3486120" y="560083"/>
          <a:ext cx="4949614" cy="147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أهمية مراقبة المخزون</a:t>
          </a:r>
          <a:endParaRPr lang="en-GB" sz="3600" b="1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0974" y="775515"/>
        <a:ext cx="3499906" cy="1040195"/>
      </dsp:txXfrm>
    </dsp:sp>
    <dsp:sp modelId="{B969ACB4-ADA3-451B-A840-2F15185F9198}">
      <dsp:nvSpPr>
        <dsp:cNvPr id="0" name=""/>
        <dsp:cNvSpPr/>
      </dsp:nvSpPr>
      <dsp:spPr>
        <a:xfrm rot="5213510">
          <a:off x="5628662" y="2536095"/>
          <a:ext cx="826407" cy="500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699618" y="2561213"/>
        <a:ext cx="676359" cy="300096"/>
      </dsp:txXfrm>
    </dsp:sp>
    <dsp:sp modelId="{D21E98B7-2333-405D-942E-F4E670BBA1B7}">
      <dsp:nvSpPr>
        <dsp:cNvPr id="0" name=""/>
        <dsp:cNvSpPr/>
      </dsp:nvSpPr>
      <dsp:spPr>
        <a:xfrm>
          <a:off x="4661812" y="3587739"/>
          <a:ext cx="2927040" cy="14710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/>
            <a:t>الاحتفاظ بالنوع المناسب من البضائع والمواد.</a:t>
          </a:r>
          <a:endParaRPr lang="en-GB" sz="2400" b="1" kern="1200" dirty="0"/>
        </a:p>
      </dsp:txBody>
      <dsp:txXfrm>
        <a:off x="5090467" y="3803171"/>
        <a:ext cx="2069730" cy="1040195"/>
      </dsp:txXfrm>
    </dsp:sp>
    <dsp:sp modelId="{2F3A291E-ABEA-47EC-9A5D-A5544BAA60A7}">
      <dsp:nvSpPr>
        <dsp:cNvPr id="0" name=""/>
        <dsp:cNvSpPr/>
      </dsp:nvSpPr>
      <dsp:spPr>
        <a:xfrm rot="56299">
          <a:off x="8544887" y="1069140"/>
          <a:ext cx="276385" cy="542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8544893" y="1176884"/>
        <a:ext cx="193470" cy="325267"/>
      </dsp:txXfrm>
    </dsp:sp>
    <dsp:sp modelId="{49E246B8-0629-4E91-A9A3-6C5B82CB0DD9}">
      <dsp:nvSpPr>
        <dsp:cNvPr id="0" name=""/>
        <dsp:cNvSpPr/>
      </dsp:nvSpPr>
      <dsp:spPr>
        <a:xfrm>
          <a:off x="8948924" y="633060"/>
          <a:ext cx="2935410" cy="1471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/>
            <a:t>الاحتفاظ بالكمية المناسبة من المخزون.</a:t>
          </a:r>
          <a:endParaRPr lang="en-GB" sz="2400" b="1" kern="1200" dirty="0"/>
        </a:p>
      </dsp:txBody>
      <dsp:txXfrm>
        <a:off x="9378805" y="848492"/>
        <a:ext cx="2075648" cy="1040195"/>
      </dsp:txXfrm>
    </dsp:sp>
    <dsp:sp modelId="{D7AF26E0-8495-4845-B03F-62527122180A}">
      <dsp:nvSpPr>
        <dsp:cNvPr id="0" name=""/>
        <dsp:cNvSpPr/>
      </dsp:nvSpPr>
      <dsp:spPr>
        <a:xfrm rot="1908158">
          <a:off x="7440552" y="2420744"/>
          <a:ext cx="1476272" cy="500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7451815" y="2481239"/>
        <a:ext cx="1326224" cy="300096"/>
      </dsp:txXfrm>
    </dsp:sp>
    <dsp:sp modelId="{8099993F-486A-4D55-AA86-34E1FC4F58D3}">
      <dsp:nvSpPr>
        <dsp:cNvPr id="0" name=""/>
        <dsp:cNvSpPr/>
      </dsp:nvSpPr>
      <dsp:spPr>
        <a:xfrm>
          <a:off x="8839673" y="3265951"/>
          <a:ext cx="2969848" cy="14710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/>
            <a:t>الحفاظ على المخزون في حالة جيدة.</a:t>
          </a:r>
          <a:endParaRPr lang="en-GB" sz="2400" b="1" kern="1200" dirty="0"/>
        </a:p>
      </dsp:txBody>
      <dsp:txXfrm>
        <a:off x="9274597" y="3481383"/>
        <a:ext cx="2100000" cy="1040195"/>
      </dsp:txXfrm>
    </dsp:sp>
    <dsp:sp modelId="{5FEA69F6-8FD7-47AD-AEA7-1FA1579B9C5A}">
      <dsp:nvSpPr>
        <dsp:cNvPr id="0" name=""/>
        <dsp:cNvSpPr/>
      </dsp:nvSpPr>
      <dsp:spPr>
        <a:xfrm rot="8776733">
          <a:off x="3389664" y="2347702"/>
          <a:ext cx="1240601" cy="500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3527089" y="2406084"/>
        <a:ext cx="1090553" cy="300096"/>
      </dsp:txXfrm>
    </dsp:sp>
    <dsp:sp modelId="{D76C16B8-D9C1-43EC-9BF9-5FF6B8A45A0E}">
      <dsp:nvSpPr>
        <dsp:cNvPr id="0" name=""/>
        <dsp:cNvSpPr/>
      </dsp:nvSpPr>
      <dsp:spPr>
        <a:xfrm>
          <a:off x="637441" y="3122130"/>
          <a:ext cx="2969848" cy="14710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/>
            <a:t>الحفاظ على المخزون من الضياع.</a:t>
          </a:r>
          <a:endParaRPr lang="en-GB" sz="2400" b="1" kern="1200" dirty="0"/>
        </a:p>
      </dsp:txBody>
      <dsp:txXfrm>
        <a:off x="1072365" y="3337562"/>
        <a:ext cx="2100000" cy="1040195"/>
      </dsp:txXfrm>
    </dsp:sp>
    <dsp:sp modelId="{FD2E6DC8-A0E9-40DB-AB83-185B65D790C2}">
      <dsp:nvSpPr>
        <dsp:cNvPr id="0" name=""/>
        <dsp:cNvSpPr/>
      </dsp:nvSpPr>
      <dsp:spPr>
        <a:xfrm rot="10704538">
          <a:off x="3099799" y="1121105"/>
          <a:ext cx="280657" cy="500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3183980" y="1219968"/>
        <a:ext cx="196460" cy="300096"/>
      </dsp:txXfrm>
    </dsp:sp>
    <dsp:sp modelId="{7A82F937-5D5A-465C-A7D0-90177F697791}">
      <dsp:nvSpPr>
        <dsp:cNvPr id="0" name=""/>
        <dsp:cNvSpPr/>
      </dsp:nvSpPr>
      <dsp:spPr>
        <a:xfrm>
          <a:off x="0" y="684408"/>
          <a:ext cx="2969848" cy="14710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/>
            <a:t>إعادة طلب المخزون في الوقت المناسب.</a:t>
          </a:r>
          <a:endParaRPr lang="en-GB" sz="2400" b="1" kern="1200" dirty="0"/>
        </a:p>
      </dsp:txBody>
      <dsp:txXfrm>
        <a:off x="434924" y="899840"/>
        <a:ext cx="2100000" cy="104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11/05/1443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8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80FC2BA2-1784-47BC-9AA3-D9B07BA9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" y="1957115"/>
            <a:ext cx="2987647" cy="398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E348C8AE-F171-4B6E-B458-CBF436CB04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80</a:t>
            </a:r>
            <a:r>
              <a:rPr lang="ar-BH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6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 </a:t>
            </a: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E6CF32F2-4A4A-40C9-9613-0F71E05F8DB5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23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Plaque 11"/>
          <p:cNvSpPr/>
          <p:nvPr/>
        </p:nvSpPr>
        <p:spPr bwMode="auto">
          <a:xfrm>
            <a:off x="281058" y="2083980"/>
            <a:ext cx="11744470" cy="258048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يتوقع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يُعرِّف الميزانية العمومية.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يوضح أهمية حفظ ومراقبة المخزون.</a:t>
            </a:r>
          </a:p>
        </p:txBody>
      </p:sp>
      <p:pic>
        <p:nvPicPr>
          <p:cNvPr id="9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4698" y="2981314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0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1161" y="1478296"/>
            <a:ext cx="11704018" cy="4118817"/>
            <a:chOff x="911602" y="1500531"/>
            <a:chExt cx="11069475" cy="1376502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911602" y="2003597"/>
              <a:ext cx="11069475" cy="87343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ar-BH" sz="4400" b="1" dirty="0" smtClean="0"/>
                <a:t>جميع المنتجات التي يقوم المشروع الصغير ببيعها، هو أيضاً جميع المواد الأولية، الأغذية أو الأجزاء التي يبقيها عملك ويستعملها لتصنيع المنتجات أو تقديم الخدمات في الفترة المستقبلية.</a:t>
              </a:r>
              <a:endParaRPr lang="en-US" sz="4400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8982987" y="1500531"/>
              <a:ext cx="2926516" cy="226288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44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تعريف المخزون</a:t>
              </a:r>
              <a:endParaRPr lang="ar-BH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61062" y="1142404"/>
            <a:ext cx="6248442" cy="1343947"/>
            <a:chOff x="8982986" y="1337290"/>
            <a:chExt cx="2926517" cy="1005722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982986" y="1946264"/>
              <a:ext cx="2926516" cy="3967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sz="3600" b="1" dirty="0" smtClean="0"/>
                <a:t>تنظيم طريقة تعاملك مع:</a:t>
              </a:r>
              <a:endParaRPr lang="en-US" sz="3600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9979069" y="1337290"/>
              <a:ext cx="1930434" cy="552768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48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مراقبة المخزون</a:t>
              </a:r>
              <a:endParaRPr lang="ar-BH" sz="4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0457627"/>
              </p:ext>
            </p:extLst>
          </p:nvPr>
        </p:nvGraphicFramePr>
        <p:xfrm>
          <a:off x="1222624" y="2486343"/>
          <a:ext cx="10161141" cy="377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7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77462" y="2301282"/>
            <a:ext cx="8721341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 smtClean="0"/>
              <a:t>ما أهمية عملية مراقبة المخزون؟</a:t>
            </a:r>
            <a:endParaRPr lang="ar-BH" sz="4000" b="1" dirty="0"/>
          </a:p>
        </p:txBody>
      </p:sp>
      <p:sp>
        <p:nvSpPr>
          <p:cNvPr id="7" name="Cloud 6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7935" y="508100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502679"/>
              </p:ext>
            </p:extLst>
          </p:nvPr>
        </p:nvGraphicFramePr>
        <p:xfrm>
          <a:off x="141081" y="1295020"/>
          <a:ext cx="12050919" cy="519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3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0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1" y="1490833"/>
            <a:ext cx="9541353" cy="4324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39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و مراقبة 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938517" y="2074021"/>
            <a:ext cx="2673034" cy="5323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/>
              <a:t>تسجيل كلٍ من:</a:t>
            </a:r>
            <a:endParaRPr lang="en-US" sz="3200" b="1" dirty="0"/>
          </a:p>
        </p:txBody>
      </p:sp>
      <p:sp>
        <p:nvSpPr>
          <p:cNvPr id="25" name="Title 9"/>
          <p:cNvSpPr txBox="1">
            <a:spLocks/>
          </p:cNvSpPr>
          <p:nvPr/>
        </p:nvSpPr>
        <p:spPr bwMode="auto">
          <a:xfrm>
            <a:off x="7141779" y="1188387"/>
            <a:ext cx="4767723" cy="73866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سجلات المخزون</a:t>
            </a:r>
            <a:endParaRPr lang="ar-BH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628457" y="2698811"/>
            <a:ext cx="3501862" cy="3263546"/>
          </a:xfrm>
          <a:prstGeom prst="upArrow">
            <a:avLst>
              <a:gd name="adj1" fmla="val 38393"/>
              <a:gd name="adj2" fmla="val 371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المخزون الصادر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1849260" y="2698812"/>
            <a:ext cx="3267182" cy="3263546"/>
          </a:xfrm>
          <a:prstGeom prst="upArrow">
            <a:avLst>
              <a:gd name="adj1" fmla="val 38393"/>
              <a:gd name="adj2" fmla="val 371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208" y="3853530"/>
            <a:ext cx="1407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المخزون الوارد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76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77462" y="2301282"/>
            <a:ext cx="8721341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 smtClean="0"/>
              <a:t>ما المقصود بجرد المخزون؟</a:t>
            </a:r>
            <a:endParaRPr lang="ar-BH" sz="4000" b="1" dirty="0"/>
          </a:p>
        </p:txBody>
      </p:sp>
      <p:sp>
        <p:nvSpPr>
          <p:cNvPr id="7" name="Cloud 6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3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1161" y="1616550"/>
            <a:ext cx="11704018" cy="3600418"/>
            <a:chOff x="911602" y="1519208"/>
            <a:chExt cx="11069475" cy="920917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911602" y="1943426"/>
              <a:ext cx="11069475" cy="49669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sz="4400" b="1" dirty="0" smtClean="0"/>
                <a:t>العدّ الفعلي لمحتويات المخزون من السلعة في المشروع وتسجيله على ورقة سجل المخزون.</a:t>
              </a:r>
              <a:endParaRPr lang="en-US" sz="4400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8982987" y="1519208"/>
              <a:ext cx="2926516" cy="188936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48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جرد المخزون</a:t>
              </a:r>
              <a:endParaRPr lang="ar-BH" sz="4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4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حفظ </a:t>
            </a: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ومراقبة </a:t>
            </a: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المخزون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05484" y="2989780"/>
            <a:ext cx="11704018" cy="3032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tx1"/>
                </a:solidFill>
              </a:rPr>
              <a:t>1- إذا كان هناك مخزون مفقود، وتحديد الكمية المفقودة.</a:t>
            </a:r>
          </a:p>
          <a:p>
            <a:pPr marL="0" indent="0" algn="r" rtl="1">
              <a:buNone/>
            </a:pPr>
            <a:r>
              <a:rPr lang="ar-BH" sz="3200" b="1" dirty="0" smtClean="0"/>
              <a:t>2- إذا كان هناك مخزون تالف أو في حالة سيئة.</a:t>
            </a:r>
          </a:p>
          <a:p>
            <a:pPr marL="0" indent="0" algn="r" rtl="1">
              <a:buNone/>
            </a:pPr>
            <a:r>
              <a:rPr lang="ar-BH" sz="3200" b="1" dirty="0" smtClean="0"/>
              <a:t>3- تحديد أي البضائع تم بيعها بسرعة وأيها تم بيعها ببطء.</a:t>
            </a:r>
          </a:p>
          <a:p>
            <a:pPr marL="0" indent="0" algn="r" rtl="1">
              <a:buNone/>
            </a:pPr>
            <a:r>
              <a:rPr lang="ar-BH" sz="3200" b="1" dirty="0" smtClean="0"/>
              <a:t>4- تحديد المواد والأجزاء كثيرة الاستعمال وقليلة الاستعمال.</a:t>
            </a:r>
          </a:p>
          <a:p>
            <a:pPr marL="0" indent="0" algn="r" rtl="1">
              <a:buNone/>
            </a:pPr>
            <a:r>
              <a:rPr lang="ar-BH" sz="3200" b="1" dirty="0" smtClean="0"/>
              <a:t>5- تحديد الحالات التي تحتاج فيها إلى إعادة طلب المخزون.</a:t>
            </a:r>
            <a:endParaRPr lang="en-US" sz="3200" b="1" dirty="0"/>
          </a:p>
        </p:txBody>
      </p:sp>
      <p:sp>
        <p:nvSpPr>
          <p:cNvPr id="25" name="Title 9"/>
          <p:cNvSpPr txBox="1">
            <a:spLocks/>
          </p:cNvSpPr>
          <p:nvPr/>
        </p:nvSpPr>
        <p:spPr bwMode="auto">
          <a:xfrm>
            <a:off x="6164495" y="1269779"/>
            <a:ext cx="5745008" cy="73866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فوائد عملية جرد المخزون</a:t>
            </a:r>
            <a:endParaRPr lang="ar-BH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7649" y="2236805"/>
            <a:ext cx="57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</a:rPr>
              <a:t>تساعدك عملية جرد المخزون في حالات</a:t>
            </a:r>
            <a:r>
              <a:rPr lang="ar-BH" sz="3200" b="1" dirty="0" smtClean="0">
                <a:solidFill>
                  <a:srgbClr val="C00000"/>
                </a:solidFill>
              </a:rPr>
              <a:t>:</a:t>
            </a:r>
            <a:endParaRPr lang="ar-BH" sz="3200" b="1" dirty="0">
              <a:solidFill>
                <a:srgbClr val="C00000"/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9994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ee Accounting Clip Art with No Background -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" y="-57893"/>
            <a:ext cx="3213337" cy="29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3644592" y="6525671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9C563A6F-19A4-4EB5-A8F4-7A81909772B4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DB129F3B-4318-4276-9172-A69D0CE68DC4}"/>
              </a:ext>
            </a:extLst>
          </p:cNvPr>
          <p:cNvSpPr/>
          <p:nvPr/>
        </p:nvSpPr>
        <p:spPr>
          <a:xfrm>
            <a:off x="5563067" y="1663070"/>
            <a:ext cx="4403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الثامنة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EC6BC269-0A23-470E-AA67-B36AF0F5E8F0}"/>
              </a:ext>
            </a:extLst>
          </p:cNvPr>
          <p:cNvSpPr/>
          <p:nvPr/>
        </p:nvSpPr>
        <p:spPr>
          <a:xfrm>
            <a:off x="3095997" y="2612034"/>
            <a:ext cx="920476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المهارات المحاسبية للمشروعات الصغيرة</a:t>
            </a:r>
            <a:endParaRPr lang="en-US" sz="5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64891092-81C5-4E67-BFD6-A8E105C954F7}"/>
              </a:ext>
            </a:extLst>
          </p:cNvPr>
          <p:cNvSpPr/>
          <p:nvPr/>
        </p:nvSpPr>
        <p:spPr>
          <a:xfrm>
            <a:off x="5626511" y="4241881"/>
            <a:ext cx="4330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</a:t>
            </a:r>
            <a:r>
              <a:rPr lang="ar-BH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الثاني عشر</a:t>
            </a:r>
            <a:endParaRPr lang="ar-SA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18AFB4F9-8863-43B3-A873-430AA71FE991}"/>
              </a:ext>
            </a:extLst>
          </p:cNvPr>
          <p:cNvSpPr/>
          <p:nvPr/>
        </p:nvSpPr>
        <p:spPr>
          <a:xfrm>
            <a:off x="3314890" y="5084378"/>
            <a:ext cx="8565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 المهارات المحاسبية التي يحتاج إليها مشروعي الصغير؟ 2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69943" y="3042921"/>
            <a:ext cx="2819400" cy="3629065"/>
            <a:chOff x="744444" y="4372264"/>
            <a:chExt cx="1790577" cy="2320041"/>
          </a:xfrm>
        </p:grpSpPr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xmlns="" id="{542C6F32-1335-4B09-AEF4-58DA8142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4" y="4372264"/>
              <a:ext cx="1790577" cy="2320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xmlns="" id="{9DC9F84D-6B5E-4410-9231-2B48E12F6324}"/>
                </a:ext>
              </a:extLst>
            </p:cNvPr>
            <p:cNvSpPr/>
            <p:nvPr/>
          </p:nvSpPr>
          <p:spPr>
            <a:xfrm>
              <a:off x="744444" y="6154110"/>
              <a:ext cx="1790577" cy="3991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الصفحات من </a:t>
              </a:r>
              <a:r>
                <a:rPr lang="ar-BH" sz="2400" dirty="0" smtClean="0">
                  <a:cs typeface="PT Bold Heading" panose="02010400000000000000" pitchFamily="2" charset="-78"/>
                </a:rPr>
                <a:t>157-166</a:t>
              </a:r>
              <a:endParaRPr lang="ar-SA" sz="2400" dirty="0">
                <a:cs typeface="PT Bold Heading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 bwMode="auto">
          <a:xfrm>
            <a:off x="176462" y="1253447"/>
            <a:ext cx="11839073" cy="5132803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Arial" pitchFamily="34" charset="0"/>
              </a:rPr>
              <a:t>   </a:t>
            </a:r>
            <a:r>
              <a:rPr lang="ar-BH" sz="3600" b="1" dirty="0" smtClean="0">
                <a:solidFill>
                  <a:srgbClr val="C00000"/>
                </a:solidFill>
                <a:latin typeface="Arial" pitchFamily="34" charset="0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0070C0"/>
                </a:solidFill>
                <a:latin typeface="Arial" pitchFamily="34" charset="0"/>
              </a:rPr>
              <a:t>هو العد الفعلي لجميع المخزون من السلعة في المشروع وتسجيله على ورقة سجل المخزون: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4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3895566" y="212069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6931694" y="3510662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1- جرد المشتريات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000974" y="4901663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جرد العملاء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6931695" y="4901662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جرد المبيعات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1000974" y="3605758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2- جرد المخزون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67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1984058"/>
            <a:ext cx="12089257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Arial" pitchFamily="34" charset="0"/>
              </a:rPr>
              <a:t>من فوائد عملية جرد المخزون أنها تساعد في تحديد </a:t>
            </a:r>
            <a:r>
              <a:rPr lang="ar-BH" sz="3600" b="1" dirty="0" smtClean="0"/>
              <a:t>إذا </a:t>
            </a:r>
            <a:r>
              <a:rPr lang="ar-BH" sz="3600" b="1" dirty="0"/>
              <a:t>كان هناك مخزون تالف أو في حالة </a:t>
            </a:r>
            <a:r>
              <a:rPr lang="ar-BH" sz="3600" b="1" dirty="0" smtClean="0"/>
              <a:t>سيئة.</a:t>
            </a:r>
            <a:endParaRPr lang="ar-BH" sz="36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45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400" b="1" dirty="0" smtClean="0">
                <a:solidFill>
                  <a:srgbClr val="C00000"/>
                </a:solidFill>
                <a:latin typeface="Arial" pitchFamily="34" charset="0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838200" y="5434900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9027"/>
              </p:ext>
            </p:extLst>
          </p:nvPr>
        </p:nvGraphicFramePr>
        <p:xfrm>
          <a:off x="838200" y="2671756"/>
          <a:ext cx="10852649" cy="173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600" dirty="0" smtClean="0">
                          <a:solidFill>
                            <a:schemeClr val="tx1"/>
                          </a:solidFill>
                        </a:rPr>
                        <a:t>هو جميع المواد الأولية،</a:t>
                      </a:r>
                      <a:r>
                        <a:rPr lang="ar-BH" sz="3600" baseline="0" dirty="0" smtClean="0">
                          <a:solidFill>
                            <a:schemeClr val="tx1"/>
                          </a:solidFill>
                        </a:rPr>
                        <a:t> الأغذية أو الأجزاء التي يبقيها عملك و يستعملها لتصنيع المنتجات أو تقديم الخدمات في الفترة المستقبلية.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9587743" y="3316422"/>
            <a:ext cx="1510300" cy="996668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4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5712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9"/>
          <p:cNvSpPr txBox="1">
            <a:spLocks/>
          </p:cNvSpPr>
          <p:nvPr/>
        </p:nvSpPr>
        <p:spPr bwMode="auto">
          <a:xfrm>
            <a:off x="3952860" y="61729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Plaque 11"/>
          <p:cNvSpPr/>
          <p:nvPr/>
        </p:nvSpPr>
        <p:spPr bwMode="auto">
          <a:xfrm>
            <a:off x="281058" y="2083980"/>
            <a:ext cx="11744470" cy="258048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يتوقع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يُعرِّف الميزانية العمومية.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يوضح أهمية حفظ ومراقبة المخزون.</a:t>
            </a:r>
          </a:p>
        </p:txBody>
      </p:sp>
      <p:pic>
        <p:nvPicPr>
          <p:cNvPr id="9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04698" y="2981314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http://t1.gstatic.com/images?q=tbn:ANd9GcTdAMi_PYLhF0jRd44XusKQE0dh7BJsEufEXXtlled_rEedepqj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49764" y="3575550"/>
            <a:ext cx="75493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6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844566" y="1655380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نهاية </a:t>
            </a: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الفصل </a:t>
            </a: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الثاني عشر</a:t>
            </a: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شكراً لكم ،، وفقكم الله</a:t>
            </a:r>
          </a:p>
          <a:p>
            <a:pPr algn="ctr"/>
            <a:endParaRPr lang="ar-BH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50760" y="92467"/>
            <a:ext cx="7859730" cy="707886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 smtClean="0">
                <a:solidFill>
                  <a:srgbClr val="C00000"/>
                </a:solidFill>
              </a:rPr>
              <a:t>توضيح الحل:</a:t>
            </a:r>
          </a:p>
          <a:p>
            <a:pPr algn="r" rtl="1"/>
            <a:r>
              <a:rPr lang="ar-BH" sz="2000" b="1" dirty="0" smtClean="0"/>
              <a:t>إجمالي الأصول = 750 + 6400 + 600 + 500 + 800 + 2500 = </a:t>
            </a:r>
            <a:r>
              <a:rPr lang="ar-BH" sz="2000" b="1" dirty="0" smtClean="0">
                <a:solidFill>
                  <a:srgbClr val="0000FF"/>
                </a:solidFill>
              </a:rPr>
              <a:t>11550 دينار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50760" y="92467"/>
            <a:ext cx="7859730" cy="707886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 smtClean="0">
                <a:solidFill>
                  <a:srgbClr val="C00000"/>
                </a:solidFill>
              </a:rPr>
              <a:t>توضيح الحل:</a:t>
            </a:r>
          </a:p>
          <a:p>
            <a:pPr algn="r" rtl="1"/>
            <a:r>
              <a:rPr lang="ar-BH" sz="2000" b="1" dirty="0" smtClean="0"/>
              <a:t>إجمالي الخصوم= 6500 + 1400 = </a:t>
            </a:r>
            <a:r>
              <a:rPr lang="ar-BH" sz="2000" b="1" dirty="0" smtClean="0">
                <a:solidFill>
                  <a:srgbClr val="0000FF"/>
                </a:solidFill>
              </a:rPr>
              <a:t>7900 دينار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0" y="74903"/>
            <a:ext cx="12113231" cy="628391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87366" y="74903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04008"/>
              </p:ext>
            </p:extLst>
          </p:nvPr>
        </p:nvGraphicFramePr>
        <p:xfrm>
          <a:off x="744922" y="1314029"/>
          <a:ext cx="11085816" cy="2966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71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أدوات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960</a:t>
                      </a:r>
                      <a:endParaRPr lang="en-GB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نقدية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900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رأس المال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5400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مهمات</a:t>
                      </a:r>
                      <a:endParaRPr lang="en-GB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600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إعلان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280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قرض البنك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2000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تأمين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150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إجمالي الإيرادات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3200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 إهلاك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260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أجور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720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مهمات مستخدمة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220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سيارات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3100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الكهرباء و الماء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110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اّلات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1900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دائنون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200</a:t>
                      </a:r>
                      <a:endParaRPr lang="en-GB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مدينون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1600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28" y="852364"/>
            <a:ext cx="116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>
                <a:solidFill>
                  <a:srgbClr val="C00000"/>
                </a:solidFill>
              </a:rPr>
              <a:t>أدرس البيانات التالية ثم أعد المطلوب من خلالها (المبالغ بالدينار البحريني):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354715" cy="135471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61026"/>
              </p:ext>
            </p:extLst>
          </p:nvPr>
        </p:nvGraphicFramePr>
        <p:xfrm>
          <a:off x="632221" y="4865225"/>
          <a:ext cx="10911156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55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5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900 + 1600 + 600 = 3100 دينار</a:t>
                      </a:r>
                      <a:endParaRPr lang="en-GB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الأصول المتداولة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1800" b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3100 + 1900 + 960 = 5960 دينار</a:t>
                      </a:r>
                      <a:endParaRPr lang="en-GB" sz="18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الأصول الثابتة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 +200 = 2200 دينار</a:t>
                      </a:r>
                      <a:endParaRPr lang="en-GB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حقوق الغير (الخصوم)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5963" y="4387066"/>
            <a:ext cx="5363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200" b="1" dirty="0" smtClean="0">
                <a:solidFill>
                  <a:srgbClr val="C00000"/>
                </a:solidFill>
              </a:rPr>
              <a:t>احسب التالي: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587365" y="5739081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01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162005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281058" y="2083980"/>
            <a:ext cx="11744470" cy="258048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rgbClr val="C00000"/>
                </a:solidFill>
                <a:latin typeface="Arial" pitchFamily="34" charset="0"/>
              </a:rPr>
              <a:t>يتوقع من الطالب بعد دراسة هذا الفصل أن: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يُعرِّف الميزانية العمومية.</a:t>
            </a:r>
          </a:p>
          <a:p>
            <a:pPr marL="449263" indent="-449263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يوضح أهمية حفظ ومراقبة المخزون.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681469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92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7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60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99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5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176463" y="1530578"/>
            <a:ext cx="11839073" cy="469556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400" b="1" dirty="0" smtClean="0">
                <a:solidFill>
                  <a:srgbClr val="C00000"/>
                </a:solidFill>
                <a:latin typeface="Arial" pitchFamily="34" charset="0"/>
              </a:rPr>
              <a:t>أكتب المصطلح المناسب: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65785"/>
              </p:ext>
            </p:extLst>
          </p:nvPr>
        </p:nvGraphicFramePr>
        <p:xfrm>
          <a:off x="838200" y="2671755"/>
          <a:ext cx="10852649" cy="19618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0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1889">
                <a:tc>
                  <a:txBody>
                    <a:bodyPr/>
                    <a:lstStyle/>
                    <a:p>
                      <a:pPr algn="just" rtl="1"/>
                      <a:r>
                        <a:rPr lang="ar-BH" sz="3600" dirty="0" smtClean="0">
                          <a:solidFill>
                            <a:schemeClr val="tx1"/>
                          </a:solidFill>
                        </a:rPr>
                        <a:t>هو جميع المواد الأولية،</a:t>
                      </a:r>
                      <a:r>
                        <a:rPr lang="ar-BH" sz="3600" baseline="0" dirty="0" smtClean="0">
                          <a:solidFill>
                            <a:schemeClr val="tx1"/>
                          </a:solidFill>
                        </a:rPr>
                        <a:t> الأغذية أو الأجزاء التي يبقيها عملك و يستعملها لتصنيع المنتجات أو تقديم الخدمات في الفترة المستقبلية.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ar-BH" sz="4400" u="sng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المخزون</a:t>
                      </a:r>
                      <a:endParaRPr lang="en-GB" sz="2800" u="sng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Left Arrow 20">
            <a:hlinkClick r:id="rId4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63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 smtClean="0">
                <a:solidFill>
                  <a:schemeClr val="bg1"/>
                </a:solidFill>
                <a:latin typeface="Arial" pitchFamily="34" charset="0"/>
              </a:rPr>
              <a:t>الميزانية العمومية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5483" y="1142404"/>
            <a:ext cx="11704020" cy="1929572"/>
            <a:chOff x="840027" y="1337291"/>
            <a:chExt cx="11069477" cy="1443967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40027" y="1907822"/>
              <a:ext cx="11069475" cy="87343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ar-BH" sz="3600" b="1" dirty="0" smtClean="0"/>
                <a:t>هي قائمة توضح المركز المالي للمشروع في فترة محددة، وتحتوي على الأصول، والخصوم، وحقوق الملكية (رأس المال).</a:t>
              </a:r>
              <a:endParaRPr lang="en-US" sz="3600" b="1" dirty="0"/>
            </a:p>
          </p:txBody>
        </p:sp>
        <p:sp>
          <p:nvSpPr>
            <p:cNvPr id="25" name="Title 9"/>
            <p:cNvSpPr txBox="1">
              <a:spLocks/>
            </p:cNvSpPr>
            <p:nvPr/>
          </p:nvSpPr>
          <p:spPr bwMode="auto">
            <a:xfrm>
              <a:off x="2890342" y="1337291"/>
              <a:ext cx="9019162" cy="552769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 rtl="1">
                <a:defRPr/>
              </a:pPr>
              <a:r>
                <a:rPr lang="ar-BH" sz="48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الميزانية العمومية</a:t>
              </a:r>
              <a:r>
                <a:rPr lang="ar-BH" sz="4800" b="1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GB" sz="4400" b="1" dirty="0" smtClean="0">
                  <a:ln w="1143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 Sheet</a:t>
              </a:r>
              <a:endParaRPr lang="ar-BH" sz="4400" b="1" dirty="0">
                <a:ln w="1143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0" y="3095709"/>
            <a:ext cx="4588843" cy="3274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7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395087"/>
            <a:ext cx="11827055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400" b="1" dirty="0">
                <a:solidFill>
                  <a:schemeClr val="bg1"/>
                </a:solidFill>
                <a:latin typeface="Arial" pitchFamily="34" charset="0"/>
              </a:rPr>
              <a:t>القوائم المالية</a:t>
            </a:r>
            <a:endParaRPr lang="ar-BH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26193" y="1102156"/>
            <a:ext cx="2465798" cy="72347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1811301"/>
            <a:ext cx="11660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 smtClean="0"/>
              <a:t>أستخرجت البيانات الاتية من الدفاتر الخاصة بشركة الجناحي لخدمات النقل، خلال شهر مايو 2011م (المبالغ بالدينار البحريني):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12540"/>
              </p:ext>
            </p:extLst>
          </p:nvPr>
        </p:nvGraphicFramePr>
        <p:xfrm>
          <a:off x="698645" y="3094361"/>
          <a:ext cx="11085816" cy="2773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71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8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4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نقدية في البنك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16000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مباني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60800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المدينون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3500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أجهزة و معدات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5600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أثاث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3400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أوراق دفع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1300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الدائنون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4700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مهمات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1200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رأس المال في نهاية المدة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85000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سيارات نقل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10600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أراضي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40000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أوراق قبض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1900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قرض (10</a:t>
                      </a:r>
                      <a:r>
                        <a:rPr lang="ar-BH" sz="2000" b="1" baseline="0" dirty="0" smtClean="0">
                          <a:solidFill>
                            <a:srgbClr val="0000FF"/>
                          </a:solidFill>
                        </a:rPr>
                        <a:t> سنوات)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50000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rgbClr val="0000FF"/>
                          </a:solidFill>
                        </a:rPr>
                        <a:t>قرض (9</a:t>
                      </a:r>
                      <a:r>
                        <a:rPr lang="ar-BH" sz="2000" b="1" baseline="0" dirty="0" smtClean="0">
                          <a:solidFill>
                            <a:srgbClr val="0000FF"/>
                          </a:solidFill>
                        </a:rPr>
                        <a:t> شهور)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2000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9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509" y="0"/>
            <a:ext cx="756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شركة الجناحي لخدمات النقل</a:t>
            </a:r>
          </a:p>
          <a:p>
            <a:pPr algn="ctr" rtl="1"/>
            <a:r>
              <a:rPr lang="ar-BH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الميزانية العمومية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ar-S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SA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في 31 يوليو 2011م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027578" y="99930"/>
            <a:ext cx="2075380" cy="50624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مِثــال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14962"/>
              </p:ext>
            </p:extLst>
          </p:nvPr>
        </p:nvGraphicFramePr>
        <p:xfrm>
          <a:off x="1171254" y="697568"/>
          <a:ext cx="10048126" cy="572643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6834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الأصول     </a:t>
                      </a:r>
                      <a:r>
                        <a:rPr lang="en-GB" sz="13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Assets </a:t>
                      </a:r>
                      <a:endParaRPr lang="en-GB" sz="13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الأصول المتداولة     </a:t>
                      </a:r>
                      <a:r>
                        <a:rPr lang="en-GB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Current Assets</a:t>
                      </a:r>
                      <a:endParaRPr lang="en-GB" sz="135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نقدية</a:t>
                      </a:r>
                      <a:r>
                        <a:rPr lang="ar-BH" sz="1350" u="none" strike="noStrike" baseline="0" dirty="0" smtClean="0">
                          <a:effectLst/>
                        </a:rPr>
                        <a:t> في البنك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16000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المدينون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3500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أوراق قبض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1900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مهمات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1200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مجموع الأصول المتداولة</a:t>
                      </a:r>
                      <a:endParaRPr lang="en-GB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22600</a:t>
                      </a:r>
                      <a:endParaRPr lang="en-GB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الأصول الثابتة    </a:t>
                      </a:r>
                      <a:r>
                        <a:rPr lang="en-GB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Fixed Assets</a:t>
                      </a:r>
                      <a:endParaRPr lang="en-GB" sz="135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مباني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60800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أجهزة و معدات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5600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أراضي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40000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سيارات نقل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10600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أثاث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3400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مجموع الأصول الثابتة</a:t>
                      </a:r>
                      <a:endParaRPr lang="en-GB" sz="1350" b="1" i="0" u="none" strike="noStrike" dirty="0" smtClean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120400</a:t>
                      </a:r>
                      <a:endParaRPr lang="en-GB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مجموع الأصول</a:t>
                      </a:r>
                      <a:endParaRPr lang="ar-BH" sz="13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GB" sz="13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143000</a:t>
                      </a: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الخصوم     </a:t>
                      </a:r>
                      <a:r>
                        <a:rPr lang="en-GB" sz="13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Liabilities</a:t>
                      </a:r>
                      <a:endParaRPr lang="en-GB" sz="13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خصوم قصيرة الأجل      </a:t>
                      </a:r>
                      <a:r>
                        <a:rPr lang="en-GB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Current Liabilities</a:t>
                      </a:r>
                      <a:endParaRPr lang="en-GB" sz="135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الدائنون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4700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أوراق الدفع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1300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قرض (9 شهور)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2000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مجموع الخصوم قصيرة الأجل</a:t>
                      </a:r>
                      <a:endParaRPr lang="ar-BH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8000</a:t>
                      </a:r>
                      <a:endParaRPr lang="en-GB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خصوم طويلة الأجل </a:t>
                      </a:r>
                      <a:r>
                        <a:rPr lang="en-US" sz="135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Long</a:t>
                      </a:r>
                      <a:r>
                        <a:rPr lang="en-US" sz="1350" b="1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Term Liabilities   </a:t>
                      </a:r>
                      <a:endParaRPr lang="ar-BH" sz="135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 dirty="0" smtClean="0">
                          <a:effectLst/>
                        </a:rPr>
                        <a:t>قرض (10 سنوات)</a:t>
                      </a:r>
                      <a:endParaRPr lang="ar-BH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50000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009900"/>
                          </a:solidFill>
                          <a:effectLst/>
                        </a:rPr>
                        <a:t>مجموع الخصوم</a:t>
                      </a:r>
                      <a:endParaRPr lang="ar-BH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58000</a:t>
                      </a:r>
                      <a:endParaRPr lang="en-GB" sz="135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حقوق الملكية</a:t>
                      </a:r>
                      <a:endParaRPr lang="ar-BH" sz="13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 dirty="0">
                          <a:effectLst/>
                        </a:rPr>
                        <a:t> 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u="none" strike="noStrike">
                          <a:effectLst/>
                        </a:rPr>
                        <a:t>رأس المال في نهاية المدة</a:t>
                      </a:r>
                      <a:endParaRPr lang="ar-BH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u="none" strike="noStrike">
                          <a:effectLst/>
                        </a:rPr>
                        <a:t> </a:t>
                      </a:r>
                      <a:endParaRPr lang="en-GB" sz="13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u="none" strike="noStrike" dirty="0" smtClean="0">
                          <a:effectLst/>
                        </a:rPr>
                        <a:t>85000</a:t>
                      </a:r>
                      <a:endParaRPr lang="en-GB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10470">
                <a:tc>
                  <a:txBody>
                    <a:bodyPr/>
                    <a:lstStyle/>
                    <a:p>
                      <a:pPr algn="r" rtl="1" fontAlgn="b"/>
                      <a:r>
                        <a:rPr lang="ar-BH" sz="135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مجموع الخصوم و حقوق الملكية</a:t>
                      </a:r>
                      <a:endParaRPr lang="ar-BH" sz="13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35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GB" sz="13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BH" sz="135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143000</a:t>
                      </a:r>
                      <a:endParaRPr lang="en-GB" sz="135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57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861021"/>
            <a:ext cx="11839073" cy="5332288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إختر الإجابة الصحيحة: </a:t>
            </a: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أستخرجت الأرصدة التالية من الدفاتر الخاصة بشركة تايلوس خلال السنة المنتهية في 31 ديسمبر 2018م (المبالغ بالدينار البحريني):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قيمة إجمالي الأصول:</a:t>
            </a: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5" y="116191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9" y="212070"/>
            <a:ext cx="1360470" cy="1360470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733080" y="451035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11050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1535230" y="5206580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11550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7733080" y="5206580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9050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535230" y="451035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12350</a:t>
            </a:r>
            <a:endParaRPr lang="ar-BH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01602"/>
              </p:ext>
            </p:extLst>
          </p:nvPr>
        </p:nvGraphicFramePr>
        <p:xfrm>
          <a:off x="1436773" y="2081718"/>
          <a:ext cx="8128000" cy="158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قرض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750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مهمات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6400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نقدية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سيارات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الدائنون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المدينون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أوراق القبض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معدات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861021"/>
            <a:ext cx="11839073" cy="5332288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إختر الإجابة الصحيحة: </a:t>
            </a: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أستخرجت الأرصدة التالية من الدفاتر الخاصة بشركة تايلوس خلال السنة المنتهية في 31 ديسمبر 2018م (المبالغ بالدينار البحريني):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قيمة إجمالي الخصوم:</a:t>
            </a: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5" y="116191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9" y="212070"/>
            <a:ext cx="1360470" cy="1360470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733080" y="451035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2000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535230" y="5206580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2150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7733080" y="5206580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7900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535230" y="451035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4200</a:t>
            </a:r>
            <a:endParaRPr lang="ar-BH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01602"/>
              </p:ext>
            </p:extLst>
          </p:nvPr>
        </p:nvGraphicFramePr>
        <p:xfrm>
          <a:off x="1436773" y="2081718"/>
          <a:ext cx="8128000" cy="158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قرض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750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مهمات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6400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نقدية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سيارات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الدائنون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المدينون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أوراق القبض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800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معدات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6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0" y="74903"/>
            <a:ext cx="12113231" cy="628391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87366" y="74903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04008"/>
              </p:ext>
            </p:extLst>
          </p:nvPr>
        </p:nvGraphicFramePr>
        <p:xfrm>
          <a:off x="744922" y="1314029"/>
          <a:ext cx="11085816" cy="2966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71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1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أدوات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960</a:t>
                      </a:r>
                      <a:endParaRPr lang="en-GB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نقدية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900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رأس المال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5400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مهمات</a:t>
                      </a:r>
                      <a:endParaRPr lang="en-GB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600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إعلان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280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قرض البنك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2000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تأمين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150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إجمالي الإيرادات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3200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 إهلاك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260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أجور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720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مهمات مستخدمة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220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سيارات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3100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مصروفات الكهرباء و الماء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110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اّلات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1900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دائنون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200</a:t>
                      </a:r>
                      <a:endParaRPr lang="en-GB" sz="1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>
                          <a:solidFill>
                            <a:srgbClr val="C00000"/>
                          </a:solidFill>
                        </a:rPr>
                        <a:t>مدينون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800" b="1" dirty="0" smtClean="0"/>
                        <a:t>1600</a:t>
                      </a:r>
                      <a:endParaRPr lang="en-GB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44922" y="5835593"/>
            <a:ext cx="19109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628" y="852364"/>
            <a:ext cx="116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>
                <a:solidFill>
                  <a:srgbClr val="C00000"/>
                </a:solidFill>
              </a:rPr>
              <a:t>أدرس البيانات التالية ثم احسب المطلوب من خلالها (المبالغ بالدينار البحريني):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354715" cy="135471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68350"/>
              </p:ext>
            </p:extLst>
          </p:nvPr>
        </p:nvGraphicFramePr>
        <p:xfrm>
          <a:off x="3079964" y="4757410"/>
          <a:ext cx="8128000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؟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الأصول المتداولة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؟</a:t>
                      </a:r>
                      <a:endParaRPr lang="en-GB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الأصول الثابتة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؟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حقوق الغير (الخصوم)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؟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b="1" dirty="0" smtClean="0">
                          <a:solidFill>
                            <a:srgbClr val="C00000"/>
                          </a:solidFill>
                        </a:rPr>
                        <a:t>مجموع حقوق الملكية في 31/1/2018م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5963" y="4315146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>
                <a:solidFill>
                  <a:srgbClr val="C00000"/>
                </a:solidFill>
              </a:rPr>
              <a:t>احسب التالي: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05483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المحاسبية التي يحتاج إليها مشروعي الصغير؟  (2)        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507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6190</TotalTime>
  <Words>1747</Words>
  <Application>Microsoft Office PowerPoint</Application>
  <PresentationFormat>ملء الشاشة</PresentationFormat>
  <Paragraphs>407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Office Theme</vt:lpstr>
      <vt:lpstr>المشروعات الصغيرة وريادة الأعمال  ادر 215 / 806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270</cp:revision>
  <dcterms:created xsi:type="dcterms:W3CDTF">2020-03-04T10:47:58Z</dcterms:created>
  <dcterms:modified xsi:type="dcterms:W3CDTF">2021-12-15T05:34:16Z</dcterms:modified>
</cp:coreProperties>
</file>