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454" r:id="rId4"/>
    <p:sldId id="380" r:id="rId5"/>
    <p:sldId id="414" r:id="rId6"/>
    <p:sldId id="429" r:id="rId7"/>
    <p:sldId id="430" r:id="rId8"/>
    <p:sldId id="431" r:id="rId9"/>
    <p:sldId id="432" r:id="rId10"/>
    <p:sldId id="435" r:id="rId11"/>
    <p:sldId id="436" r:id="rId12"/>
    <p:sldId id="441" r:id="rId13"/>
    <p:sldId id="440" r:id="rId14"/>
    <p:sldId id="439" r:id="rId15"/>
    <p:sldId id="443" r:id="rId16"/>
    <p:sldId id="444" r:id="rId17"/>
    <p:sldId id="445" r:id="rId18"/>
    <p:sldId id="407" r:id="rId19"/>
    <p:sldId id="452" r:id="rId20"/>
    <p:sldId id="451" r:id="rId21"/>
    <p:sldId id="450" r:id="rId22"/>
    <p:sldId id="449" r:id="rId23"/>
    <p:sldId id="448" r:id="rId24"/>
    <p:sldId id="447" r:id="rId25"/>
    <p:sldId id="446" r:id="rId26"/>
    <p:sldId id="45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C59"/>
    <a:srgbClr val="0000FF"/>
    <a:srgbClr val="CCCCFF"/>
    <a:srgbClr val="CC99FF"/>
    <a:srgbClr val="FFC1C1"/>
    <a:srgbClr val="FFFFDD"/>
    <a:srgbClr val="009900"/>
    <a:srgbClr val="FFFFF7"/>
    <a:srgbClr val="FFFFD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88473-C942-4F85-971D-6112BEA9960C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BF5CC6-A1AA-47F5-9543-8090C04A7380}">
      <dgm:prSet custT="1"/>
      <dgm:spPr/>
      <dgm:t>
        <a:bodyPr/>
        <a:lstStyle/>
        <a:p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إعتمادها على تقنيات بسيطة في الانتاج.</a:t>
          </a:r>
        </a:p>
      </dgm:t>
    </dgm:pt>
    <dgm:pt modelId="{268F8159-2F67-490B-8D0F-811A4196964A}" type="parTrans" cxnId="{8AA38ED3-020B-43E5-ADE3-8101B8C3AF3F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0E4C7F-E276-4D76-A182-25EB10FDD4E6}" type="sibTrans" cxnId="{8AA38ED3-020B-43E5-ADE3-8101B8C3AF3F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BE98DEC-10AC-4412-98F4-6BF9BDF111B4}">
      <dgm:prSet custT="1"/>
      <dgm:spPr/>
      <dgm:t>
        <a:bodyPr/>
        <a:lstStyle/>
        <a:p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توسيع قاعدة الملكية.</a:t>
          </a:r>
        </a:p>
      </dgm:t>
    </dgm:pt>
    <dgm:pt modelId="{8D382F62-76F9-4F11-A6DC-F6212BAEBF8C}" type="parTrans" cxnId="{DF222332-0A3F-4376-B97F-A8822BA56210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D96961B-3FBA-45A6-A639-BAE162E07C07}" type="sibTrans" cxnId="{DF222332-0A3F-4376-B97F-A8822BA56210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8C85321-90D0-4374-A7C9-273619D21CAF}">
      <dgm:prSet custT="1"/>
      <dgm:spPr>
        <a:solidFill>
          <a:srgbClr val="FFC1C1"/>
        </a:solidFill>
      </dgm:spPr>
      <dgm:t>
        <a:bodyPr/>
        <a:lstStyle/>
        <a:p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تحقيق التنمية الاقليمية.</a:t>
          </a:r>
        </a:p>
      </dgm:t>
    </dgm:pt>
    <dgm:pt modelId="{46DB1D94-B0CF-48FE-9235-68DFFE97ACE3}" type="parTrans" cxnId="{975037A9-4F12-476D-8305-19EA5E500AAC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2F7C443-DF4A-4F66-9B86-48ED9DD1D5E5}" type="sibTrans" cxnId="{975037A9-4F12-476D-8305-19EA5E500AAC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B00FC1-4054-4864-8E3A-24EC2EB0D15F}">
      <dgm:prSet custT="1"/>
      <dgm:spPr>
        <a:solidFill>
          <a:srgbClr val="CCCCFF"/>
        </a:solidFill>
      </dgm:spPr>
      <dgm:t>
        <a:bodyPr/>
        <a:lstStyle/>
        <a:p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إعتمادها على مدخلات إنتاج و وسائط محلية. </a:t>
          </a:r>
        </a:p>
      </dgm:t>
    </dgm:pt>
    <dgm:pt modelId="{2F9BB172-EE3E-44F8-B2D4-47E623C9D500}" type="parTrans" cxnId="{2607D388-53EA-4B45-8B84-15C928CEE86D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5A1ED5-C715-42DC-BC1B-2B63115C6492}" type="sibTrans" cxnId="{2607D388-53EA-4B45-8B84-15C928CEE86D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D5EF21-729F-4C58-A46F-9BC37F4884D8}">
      <dgm:prSet custT="1"/>
      <dgm:spPr/>
      <dgm:t>
        <a:bodyPr/>
        <a:lstStyle/>
        <a:p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توفير فرص عمل</a:t>
          </a:r>
          <a:r>
            <a:rPr lang="ar-SA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لغير المؤهلين</a:t>
          </a:r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</a:p>
      </dgm:t>
    </dgm:pt>
    <dgm:pt modelId="{406246E8-8416-4D00-8AB3-209ECBA1BA7F}" type="parTrans" cxnId="{23F47AF9-2771-49E5-8805-05D7E0BEBEAD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08ED1C5-02A1-403F-A64B-7F5C681342DF}" type="sibTrans" cxnId="{23F47AF9-2771-49E5-8805-05D7E0BEBEAD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0235966-DD0E-4AFC-AE26-D7D2D54FB3C6}">
      <dgm:prSet custT="1"/>
      <dgm:spPr/>
      <dgm:t>
        <a:bodyPr/>
        <a:lstStyle/>
        <a:p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التسويق بأقل التكاليف.</a:t>
          </a:r>
        </a:p>
      </dgm:t>
    </dgm:pt>
    <dgm:pt modelId="{245EE184-D518-4E97-B91C-06694431D8AC}" type="parTrans" cxnId="{C019A35F-7ED5-4B76-A58C-17D63224977D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C78F6A-D466-4E87-9448-622A616AE007}" type="sibTrans" cxnId="{C019A35F-7ED5-4B76-A58C-17D63224977D}">
      <dgm:prSet/>
      <dgm:spPr/>
      <dgm:t>
        <a:bodyPr/>
        <a:lstStyle/>
        <a:p>
          <a:endParaRPr lang="en-US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1C85FD0-E777-433E-9DA6-893C7D9BCBA3}">
      <dgm:prSet custT="1"/>
      <dgm:spPr/>
      <dgm:t>
        <a:bodyPr/>
        <a:lstStyle/>
        <a:p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حفظ المدخرات المحلية الصغيرة.</a:t>
          </a:r>
        </a:p>
      </dgm:t>
    </dgm:pt>
    <dgm:pt modelId="{53028C1C-EFE2-4462-B97B-8F80DE2A497B}" type="parTrans" cxnId="{15FE3CAC-8977-4E8B-8CCD-16B0E0A34BF0}">
      <dgm:prSet/>
      <dgm:spPr/>
      <dgm:t>
        <a:bodyPr/>
        <a:lstStyle/>
        <a:p>
          <a:endParaRPr lang="en-GB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A7D0380-590E-441F-A963-A4F11882A9DF}" type="sibTrans" cxnId="{15FE3CAC-8977-4E8B-8CCD-16B0E0A34BF0}">
      <dgm:prSet/>
      <dgm:spPr/>
      <dgm:t>
        <a:bodyPr/>
        <a:lstStyle/>
        <a:p>
          <a:endParaRPr lang="en-GB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568B63-46BA-4D13-9F72-8BD51FFB6D45}" type="pres">
      <dgm:prSet presAssocID="{8E788473-C942-4F85-971D-6112BEA9960C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65796AFC-7147-42E9-A726-A0CE8A612EEE}" type="pres">
      <dgm:prSet presAssocID="{AEBF5CC6-A1AA-47F5-9543-8090C04A738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8764DE4-E1B2-45F6-B532-F4DD965EE09F}" type="pres">
      <dgm:prSet presAssocID="{4B0E4C7F-E276-4D76-A182-25EB10FDD4E6}" presName="sibTrans" presStyleCnt="0"/>
      <dgm:spPr/>
    </dgm:pt>
    <dgm:pt modelId="{11064D7F-231A-4435-99FE-A8396A538DD5}" type="pres">
      <dgm:prSet presAssocID="{D0235966-DD0E-4AFC-AE26-D7D2D54FB3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A03D9BE-930E-4E02-860E-CC8A86A60013}" type="pres">
      <dgm:prSet presAssocID="{9FC78F6A-D466-4E87-9448-622A616AE007}" presName="sibTrans" presStyleCnt="0"/>
      <dgm:spPr/>
    </dgm:pt>
    <dgm:pt modelId="{4635435F-FFE8-4B5E-A388-BD2FA23344D3}" type="pres">
      <dgm:prSet presAssocID="{9FD5EF21-729F-4C58-A46F-9BC37F4884D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C877C25C-C1D0-41FD-B0E2-B3058A9C9FA4}" type="pres">
      <dgm:prSet presAssocID="{808ED1C5-02A1-403F-A64B-7F5C681342DF}" presName="sibTrans" presStyleCnt="0"/>
      <dgm:spPr/>
    </dgm:pt>
    <dgm:pt modelId="{3DFF0579-00BF-40F8-9D04-1F3596824C4A}" type="pres">
      <dgm:prSet presAssocID="{F1C85FD0-E777-433E-9DA6-893C7D9BCBA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5623642-9D36-4301-A239-63B4213EC686}" type="pres">
      <dgm:prSet presAssocID="{AA7D0380-590E-441F-A963-A4F11882A9DF}" presName="sibTrans" presStyleCnt="0"/>
      <dgm:spPr/>
    </dgm:pt>
    <dgm:pt modelId="{7D3E7017-C3C9-482D-935B-635A327396FD}" type="pres">
      <dgm:prSet presAssocID="{9BE98DEC-10AC-4412-98F4-6BF9BDF111B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AAF6713-3E94-4A12-95BF-CFEAB7A5F673}" type="pres">
      <dgm:prSet presAssocID="{9D96961B-3FBA-45A6-A639-BAE162E07C07}" presName="sibTrans" presStyleCnt="0"/>
      <dgm:spPr/>
    </dgm:pt>
    <dgm:pt modelId="{0CEC0DFC-4119-4387-9BA8-F28E5B8CBCCA}" type="pres">
      <dgm:prSet presAssocID="{38C85321-90D0-4374-A7C9-273619D21CA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4866695-32F7-4481-9B4A-2437AF10CEDF}" type="pres">
      <dgm:prSet presAssocID="{42F7C443-DF4A-4F66-9B86-48ED9DD1D5E5}" presName="sibTrans" presStyleCnt="0"/>
      <dgm:spPr/>
    </dgm:pt>
    <dgm:pt modelId="{0E162829-C18F-4C0D-ACC0-57116C683386}" type="pres">
      <dgm:prSet presAssocID="{40B00FC1-4054-4864-8E3A-24EC2EB0D15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9221D2C-2C37-4897-B841-11522472247F}" type="presOf" srcId="{9FD5EF21-729F-4C58-A46F-9BC37F4884D8}" destId="{4635435F-FFE8-4B5E-A388-BD2FA23344D3}" srcOrd="0" destOrd="0" presId="urn:microsoft.com/office/officeart/2005/8/layout/default#1"/>
    <dgm:cxn modelId="{DF222332-0A3F-4376-B97F-A8822BA56210}" srcId="{8E788473-C942-4F85-971D-6112BEA9960C}" destId="{9BE98DEC-10AC-4412-98F4-6BF9BDF111B4}" srcOrd="4" destOrd="0" parTransId="{8D382F62-76F9-4F11-A6DC-F6212BAEBF8C}" sibTransId="{9D96961B-3FBA-45A6-A639-BAE162E07C07}"/>
    <dgm:cxn modelId="{C019A35F-7ED5-4B76-A58C-17D63224977D}" srcId="{8E788473-C942-4F85-971D-6112BEA9960C}" destId="{D0235966-DD0E-4AFC-AE26-D7D2D54FB3C6}" srcOrd="1" destOrd="0" parTransId="{245EE184-D518-4E97-B91C-06694431D8AC}" sibTransId="{9FC78F6A-D466-4E87-9448-622A616AE007}"/>
    <dgm:cxn modelId="{E72F6670-6E24-4143-8C3E-1DB336FF2F6C}" type="presOf" srcId="{AEBF5CC6-A1AA-47F5-9543-8090C04A7380}" destId="{65796AFC-7147-42E9-A726-A0CE8A612EEE}" srcOrd="0" destOrd="0" presId="urn:microsoft.com/office/officeart/2005/8/layout/default#1"/>
    <dgm:cxn modelId="{A9C0A91E-2FF1-4DC8-B49B-C3792CAC8CC1}" type="presOf" srcId="{F1C85FD0-E777-433E-9DA6-893C7D9BCBA3}" destId="{3DFF0579-00BF-40F8-9D04-1F3596824C4A}" srcOrd="0" destOrd="0" presId="urn:microsoft.com/office/officeart/2005/8/layout/default#1"/>
    <dgm:cxn modelId="{23F47AF9-2771-49E5-8805-05D7E0BEBEAD}" srcId="{8E788473-C942-4F85-971D-6112BEA9960C}" destId="{9FD5EF21-729F-4C58-A46F-9BC37F4884D8}" srcOrd="2" destOrd="0" parTransId="{406246E8-8416-4D00-8AB3-209ECBA1BA7F}" sibTransId="{808ED1C5-02A1-403F-A64B-7F5C681342DF}"/>
    <dgm:cxn modelId="{26D34863-329C-43DE-B60F-A8CFAF5CE3C4}" type="presOf" srcId="{9BE98DEC-10AC-4412-98F4-6BF9BDF111B4}" destId="{7D3E7017-C3C9-482D-935B-635A327396FD}" srcOrd="0" destOrd="0" presId="urn:microsoft.com/office/officeart/2005/8/layout/default#1"/>
    <dgm:cxn modelId="{64F50D00-AF54-413B-A965-552027F475F1}" type="presOf" srcId="{38C85321-90D0-4374-A7C9-273619D21CAF}" destId="{0CEC0DFC-4119-4387-9BA8-F28E5B8CBCCA}" srcOrd="0" destOrd="0" presId="urn:microsoft.com/office/officeart/2005/8/layout/default#1"/>
    <dgm:cxn modelId="{D7BA56E8-6314-4657-A12B-CD32720B5056}" type="presOf" srcId="{D0235966-DD0E-4AFC-AE26-D7D2D54FB3C6}" destId="{11064D7F-231A-4435-99FE-A8396A538DD5}" srcOrd="0" destOrd="0" presId="urn:microsoft.com/office/officeart/2005/8/layout/default#1"/>
    <dgm:cxn modelId="{975037A9-4F12-476D-8305-19EA5E500AAC}" srcId="{8E788473-C942-4F85-971D-6112BEA9960C}" destId="{38C85321-90D0-4374-A7C9-273619D21CAF}" srcOrd="5" destOrd="0" parTransId="{46DB1D94-B0CF-48FE-9235-68DFFE97ACE3}" sibTransId="{42F7C443-DF4A-4F66-9B86-48ED9DD1D5E5}"/>
    <dgm:cxn modelId="{56DE4AF0-C95E-470C-B153-4447621F376E}" type="presOf" srcId="{8E788473-C942-4F85-971D-6112BEA9960C}" destId="{56568B63-46BA-4D13-9F72-8BD51FFB6D45}" srcOrd="0" destOrd="0" presId="urn:microsoft.com/office/officeart/2005/8/layout/default#1"/>
    <dgm:cxn modelId="{8AA38ED3-020B-43E5-ADE3-8101B8C3AF3F}" srcId="{8E788473-C942-4F85-971D-6112BEA9960C}" destId="{AEBF5CC6-A1AA-47F5-9543-8090C04A7380}" srcOrd="0" destOrd="0" parTransId="{268F8159-2F67-490B-8D0F-811A4196964A}" sibTransId="{4B0E4C7F-E276-4D76-A182-25EB10FDD4E6}"/>
    <dgm:cxn modelId="{15FE3CAC-8977-4E8B-8CCD-16B0E0A34BF0}" srcId="{8E788473-C942-4F85-971D-6112BEA9960C}" destId="{F1C85FD0-E777-433E-9DA6-893C7D9BCBA3}" srcOrd="3" destOrd="0" parTransId="{53028C1C-EFE2-4462-B97B-8F80DE2A497B}" sibTransId="{AA7D0380-590E-441F-A963-A4F11882A9DF}"/>
    <dgm:cxn modelId="{2607D388-53EA-4B45-8B84-15C928CEE86D}" srcId="{8E788473-C942-4F85-971D-6112BEA9960C}" destId="{40B00FC1-4054-4864-8E3A-24EC2EB0D15F}" srcOrd="6" destOrd="0" parTransId="{2F9BB172-EE3E-44F8-B2D4-47E623C9D500}" sibTransId="{9F5A1ED5-C715-42DC-BC1B-2B63115C6492}"/>
    <dgm:cxn modelId="{233918B9-7DAA-4EE7-A793-6E87282D049F}" type="presOf" srcId="{40B00FC1-4054-4864-8E3A-24EC2EB0D15F}" destId="{0E162829-C18F-4C0D-ACC0-57116C683386}" srcOrd="0" destOrd="0" presId="urn:microsoft.com/office/officeart/2005/8/layout/default#1"/>
    <dgm:cxn modelId="{0F22682D-70FA-441B-8418-A9BEB6199A89}" type="presParOf" srcId="{56568B63-46BA-4D13-9F72-8BD51FFB6D45}" destId="{65796AFC-7147-42E9-A726-A0CE8A612EEE}" srcOrd="0" destOrd="0" presId="urn:microsoft.com/office/officeart/2005/8/layout/default#1"/>
    <dgm:cxn modelId="{CDF4969B-82BD-4DEE-AABC-091C463C6D05}" type="presParOf" srcId="{56568B63-46BA-4D13-9F72-8BD51FFB6D45}" destId="{D8764DE4-E1B2-45F6-B532-F4DD965EE09F}" srcOrd="1" destOrd="0" presId="urn:microsoft.com/office/officeart/2005/8/layout/default#1"/>
    <dgm:cxn modelId="{45BE5E04-8FC2-4B77-AABA-C9956C257FBE}" type="presParOf" srcId="{56568B63-46BA-4D13-9F72-8BD51FFB6D45}" destId="{11064D7F-231A-4435-99FE-A8396A538DD5}" srcOrd="2" destOrd="0" presId="urn:microsoft.com/office/officeart/2005/8/layout/default#1"/>
    <dgm:cxn modelId="{26A4C2C7-B4C4-4F8E-9529-D5510DAA1598}" type="presParOf" srcId="{56568B63-46BA-4D13-9F72-8BD51FFB6D45}" destId="{9A03D9BE-930E-4E02-860E-CC8A86A60013}" srcOrd="3" destOrd="0" presId="urn:microsoft.com/office/officeart/2005/8/layout/default#1"/>
    <dgm:cxn modelId="{AE12572F-3C50-4103-8551-20D0596060A6}" type="presParOf" srcId="{56568B63-46BA-4D13-9F72-8BD51FFB6D45}" destId="{4635435F-FFE8-4B5E-A388-BD2FA23344D3}" srcOrd="4" destOrd="0" presId="urn:microsoft.com/office/officeart/2005/8/layout/default#1"/>
    <dgm:cxn modelId="{D0A493F7-B0BB-4C57-A8CE-EB2A105A10F7}" type="presParOf" srcId="{56568B63-46BA-4D13-9F72-8BD51FFB6D45}" destId="{C877C25C-C1D0-41FD-B0E2-B3058A9C9FA4}" srcOrd="5" destOrd="0" presId="urn:microsoft.com/office/officeart/2005/8/layout/default#1"/>
    <dgm:cxn modelId="{E8242DED-B064-4787-85D1-5D62BEA66C64}" type="presParOf" srcId="{56568B63-46BA-4D13-9F72-8BD51FFB6D45}" destId="{3DFF0579-00BF-40F8-9D04-1F3596824C4A}" srcOrd="6" destOrd="0" presId="urn:microsoft.com/office/officeart/2005/8/layout/default#1"/>
    <dgm:cxn modelId="{94418D93-D378-417B-B092-8DEA85ECB6DF}" type="presParOf" srcId="{56568B63-46BA-4D13-9F72-8BD51FFB6D45}" destId="{A5623642-9D36-4301-A239-63B4213EC686}" srcOrd="7" destOrd="0" presId="urn:microsoft.com/office/officeart/2005/8/layout/default#1"/>
    <dgm:cxn modelId="{47D8FE7A-040B-4F39-AA14-409D0FB67EE5}" type="presParOf" srcId="{56568B63-46BA-4D13-9F72-8BD51FFB6D45}" destId="{7D3E7017-C3C9-482D-935B-635A327396FD}" srcOrd="8" destOrd="0" presId="urn:microsoft.com/office/officeart/2005/8/layout/default#1"/>
    <dgm:cxn modelId="{D6AC9F1D-6C1A-410A-AEEF-8D13C8E3505A}" type="presParOf" srcId="{56568B63-46BA-4D13-9F72-8BD51FFB6D45}" destId="{7AAF6713-3E94-4A12-95BF-CFEAB7A5F673}" srcOrd="9" destOrd="0" presId="urn:microsoft.com/office/officeart/2005/8/layout/default#1"/>
    <dgm:cxn modelId="{188A9F7A-18EF-4F4C-963B-8F598D5B570E}" type="presParOf" srcId="{56568B63-46BA-4D13-9F72-8BD51FFB6D45}" destId="{0CEC0DFC-4119-4387-9BA8-F28E5B8CBCCA}" srcOrd="10" destOrd="0" presId="urn:microsoft.com/office/officeart/2005/8/layout/default#1"/>
    <dgm:cxn modelId="{2578DFCB-BE52-4390-BC05-3E17ADFC1FFA}" type="presParOf" srcId="{56568B63-46BA-4D13-9F72-8BD51FFB6D45}" destId="{F4866695-32F7-4481-9B4A-2437AF10CEDF}" srcOrd="11" destOrd="0" presId="urn:microsoft.com/office/officeart/2005/8/layout/default#1"/>
    <dgm:cxn modelId="{06982563-37E9-432B-AC5E-3CC216ED1BAF}" type="presParOf" srcId="{56568B63-46BA-4D13-9F72-8BD51FFB6D45}" destId="{0E162829-C18F-4C0D-ACC0-57116C683386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96AFC-7147-42E9-A726-A0CE8A612EEE}">
      <dsp:nvSpPr>
        <dsp:cNvPr id="0" name=""/>
        <dsp:cNvSpPr/>
      </dsp:nvSpPr>
      <dsp:spPr>
        <a:xfrm>
          <a:off x="8344595" y="731041"/>
          <a:ext cx="2527699" cy="1516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إعتمادها على تقنيات بسيطة في الانتاج.</a:t>
          </a:r>
        </a:p>
      </dsp:txBody>
      <dsp:txXfrm>
        <a:off x="8344595" y="731041"/>
        <a:ext cx="2527699" cy="1516619"/>
      </dsp:txXfrm>
    </dsp:sp>
    <dsp:sp modelId="{11064D7F-231A-4435-99FE-A8396A538DD5}">
      <dsp:nvSpPr>
        <dsp:cNvPr id="0" name=""/>
        <dsp:cNvSpPr/>
      </dsp:nvSpPr>
      <dsp:spPr>
        <a:xfrm>
          <a:off x="5564125" y="731041"/>
          <a:ext cx="2527699" cy="15166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التسويق بأقل التكاليف.</a:t>
          </a:r>
        </a:p>
      </dsp:txBody>
      <dsp:txXfrm>
        <a:off x="5564125" y="731041"/>
        <a:ext cx="2527699" cy="1516619"/>
      </dsp:txXfrm>
    </dsp:sp>
    <dsp:sp modelId="{4635435F-FFE8-4B5E-A388-BD2FA23344D3}">
      <dsp:nvSpPr>
        <dsp:cNvPr id="0" name=""/>
        <dsp:cNvSpPr/>
      </dsp:nvSpPr>
      <dsp:spPr>
        <a:xfrm>
          <a:off x="2783655" y="731041"/>
          <a:ext cx="2527699" cy="1516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توفير فرص عمل</a:t>
          </a:r>
          <a:r>
            <a:rPr lang="ar-SA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لغير المؤهلين</a:t>
          </a: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</a:p>
      </dsp:txBody>
      <dsp:txXfrm>
        <a:off x="2783655" y="731041"/>
        <a:ext cx="2527699" cy="1516619"/>
      </dsp:txXfrm>
    </dsp:sp>
    <dsp:sp modelId="{3DFF0579-00BF-40F8-9D04-1F3596824C4A}">
      <dsp:nvSpPr>
        <dsp:cNvPr id="0" name=""/>
        <dsp:cNvSpPr/>
      </dsp:nvSpPr>
      <dsp:spPr>
        <a:xfrm>
          <a:off x="3186" y="731041"/>
          <a:ext cx="2527699" cy="15166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حفظ المدخرات المحلية الصغيرة.</a:t>
          </a:r>
        </a:p>
      </dsp:txBody>
      <dsp:txXfrm>
        <a:off x="3186" y="731041"/>
        <a:ext cx="2527699" cy="1516619"/>
      </dsp:txXfrm>
    </dsp:sp>
    <dsp:sp modelId="{7D3E7017-C3C9-482D-935B-635A327396FD}">
      <dsp:nvSpPr>
        <dsp:cNvPr id="0" name=""/>
        <dsp:cNvSpPr/>
      </dsp:nvSpPr>
      <dsp:spPr>
        <a:xfrm>
          <a:off x="6954360" y="2500431"/>
          <a:ext cx="2527699" cy="15166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توسيع قاعدة الملكية.</a:t>
          </a:r>
        </a:p>
      </dsp:txBody>
      <dsp:txXfrm>
        <a:off x="6954360" y="2500431"/>
        <a:ext cx="2527699" cy="1516619"/>
      </dsp:txXfrm>
    </dsp:sp>
    <dsp:sp modelId="{0CEC0DFC-4119-4387-9BA8-F28E5B8CBCCA}">
      <dsp:nvSpPr>
        <dsp:cNvPr id="0" name=""/>
        <dsp:cNvSpPr/>
      </dsp:nvSpPr>
      <dsp:spPr>
        <a:xfrm>
          <a:off x="4173890" y="2500431"/>
          <a:ext cx="2527699" cy="1516619"/>
        </a:xfrm>
        <a:prstGeom prst="rect">
          <a:avLst/>
        </a:prstGeom>
        <a:solidFill>
          <a:srgbClr val="FFC1C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تحقيق التنمية الاقليمية.</a:t>
          </a:r>
        </a:p>
      </dsp:txBody>
      <dsp:txXfrm>
        <a:off x="4173890" y="2500431"/>
        <a:ext cx="2527699" cy="1516619"/>
      </dsp:txXfrm>
    </dsp:sp>
    <dsp:sp modelId="{0E162829-C18F-4C0D-ACC0-57116C683386}">
      <dsp:nvSpPr>
        <dsp:cNvPr id="0" name=""/>
        <dsp:cNvSpPr/>
      </dsp:nvSpPr>
      <dsp:spPr>
        <a:xfrm>
          <a:off x="1393421" y="2500431"/>
          <a:ext cx="2527699" cy="1516619"/>
        </a:xfrm>
        <a:prstGeom prst="rect">
          <a:avLst/>
        </a:prstGeom>
        <a:solidFill>
          <a:srgbClr val="CC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إعتمادها على مدخلات إنتاج و وسائط محلية. </a:t>
          </a:r>
        </a:p>
      </dsp:txBody>
      <dsp:txXfrm>
        <a:off x="1393421" y="2500431"/>
        <a:ext cx="2527699" cy="15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10/05/1443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9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4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" y="2684413"/>
            <a:ext cx="3073137" cy="398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Google Shape;184;p11">
            <a:extLst>
              <a:ext uri="{FF2B5EF4-FFF2-40B4-BE49-F238E27FC236}">
                <a16:creationId xmlns:a16="http://schemas.microsoft.com/office/drawing/2014/main" xmlns="" id="{EF74E7F6-949E-4003-994D-7576908979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805 / 808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EE13EC-B2E0-434B-BB9B-DAA555AD49D3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8140780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أهمية المشروعات الصغيرة للاقتصاد الوطني؟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B16483-4A06-45BB-9116-DB62DFB7D858}"/>
              </a:ext>
            </a:extLst>
          </p:cNvPr>
          <p:cNvSpPr txBox="1"/>
          <p:nvPr/>
        </p:nvSpPr>
        <p:spPr>
          <a:xfrm>
            <a:off x="701040" y="6507480"/>
            <a:ext cx="80830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  <p:pic>
        <p:nvPicPr>
          <p:cNvPr id="5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2937F68C-AE27-4E24-9DDF-D35BA60E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C6C0888-907D-44E1-9B72-4519C7FD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815998"/>
            <a:ext cx="3524497" cy="55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أهمية المشروعات الصغيرة للاقتصاد الوطني</a:t>
            </a:r>
          </a:p>
        </p:txBody>
      </p:sp>
      <p:pic>
        <p:nvPicPr>
          <p:cNvPr id="2052" name="Picture 4" descr="Coat of arms of Bahrain - Wikipedia">
            <a:extLst>
              <a:ext uri="{FF2B5EF4-FFF2-40B4-BE49-F238E27FC236}">
                <a16:creationId xmlns:a16="http://schemas.microsoft.com/office/drawing/2014/main" xmlns="" id="{6E9C9614-63FF-42FA-B338-59E0C4ED9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61" y="1063683"/>
            <a:ext cx="5341740" cy="5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67C59E-9514-47C9-A552-4A3C38C1DAFA}"/>
              </a:ext>
            </a:extLst>
          </p:cNvPr>
          <p:cNvSpPr txBox="1"/>
          <p:nvPr/>
        </p:nvSpPr>
        <p:spPr>
          <a:xfrm>
            <a:off x="792480" y="6514532"/>
            <a:ext cx="7991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91A1E9-0193-48FD-BD9D-A0417EAFB680}"/>
              </a:ext>
            </a:extLst>
          </p:cNvPr>
          <p:cNvGrpSpPr/>
          <p:nvPr/>
        </p:nvGrpSpPr>
        <p:grpSpPr>
          <a:xfrm>
            <a:off x="1575685" y="1203633"/>
            <a:ext cx="9418315" cy="421079"/>
            <a:chOff x="290762" y="812921"/>
            <a:chExt cx="9418315" cy="42107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FC72C36-7BFA-4ACB-91D1-2A84FBCDCD24}"/>
                </a:ext>
              </a:extLst>
            </p:cNvPr>
            <p:cNvSpPr/>
            <p:nvPr/>
          </p:nvSpPr>
          <p:spPr>
            <a:xfrm>
              <a:off x="290762" y="812921"/>
              <a:ext cx="9418315" cy="421079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xmlns="" id="{13ECAE79-E1DC-4658-B4DC-18775FCA26A0}"/>
                </a:ext>
              </a:extLst>
            </p:cNvPr>
            <p:cNvSpPr txBox="1"/>
            <p:nvPr/>
          </p:nvSpPr>
          <p:spPr>
            <a:xfrm>
              <a:off x="311317" y="833476"/>
              <a:ext cx="9377205" cy="3799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1- تنويع وتوسيع تشكيلة الانتاج الاقتصادي في الدولة.</a:t>
              </a:r>
              <a:endParaRPr lang="en-GB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00B9DB-3B8A-49EF-B5EF-B0990FCBF4E7}"/>
              </a:ext>
            </a:extLst>
          </p:cNvPr>
          <p:cNvGrpSpPr/>
          <p:nvPr/>
        </p:nvGrpSpPr>
        <p:grpSpPr>
          <a:xfrm>
            <a:off x="1579247" y="1721614"/>
            <a:ext cx="9418315" cy="474373"/>
            <a:chOff x="290762" y="872258"/>
            <a:chExt cx="9418315" cy="47437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E9C952AA-4CDC-46C0-B199-C80A92BFFB9F}"/>
                </a:ext>
              </a:extLst>
            </p:cNvPr>
            <p:cNvSpPr/>
            <p:nvPr/>
          </p:nvSpPr>
          <p:spPr>
            <a:xfrm>
              <a:off x="290762" y="872258"/>
              <a:ext cx="9418315" cy="4743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xmlns="" id="{2EC541C2-FEFC-4481-BD71-8371568AA62E}"/>
                </a:ext>
              </a:extLst>
            </p:cNvPr>
            <p:cNvSpPr txBox="1"/>
            <p:nvPr/>
          </p:nvSpPr>
          <p:spPr>
            <a:xfrm>
              <a:off x="313919" y="895415"/>
              <a:ext cx="9372001" cy="4280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2- المشاريع الصغيرة تدعم الأنشطة المتوسطة والكبيرة.</a:t>
              </a:r>
              <a:endParaRPr lang="en-GB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9FF237C-8DA1-46DD-B0D2-96DAAD33F46E}"/>
              </a:ext>
            </a:extLst>
          </p:cNvPr>
          <p:cNvGrpSpPr/>
          <p:nvPr/>
        </p:nvGrpSpPr>
        <p:grpSpPr>
          <a:xfrm>
            <a:off x="1576362" y="2300619"/>
            <a:ext cx="9418315" cy="503617"/>
            <a:chOff x="271402" y="960932"/>
            <a:chExt cx="9418315" cy="5434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F797E39D-5FCB-41CD-B3B0-D18C3CADBA4E}"/>
                </a:ext>
              </a:extLst>
            </p:cNvPr>
            <p:cNvSpPr/>
            <p:nvPr/>
          </p:nvSpPr>
          <p:spPr>
            <a:xfrm>
              <a:off x="271402" y="960932"/>
              <a:ext cx="9418315" cy="54347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xmlns="" id="{B888F6B0-53BE-41D6-B0F5-23718D43663C}"/>
                </a:ext>
              </a:extLst>
            </p:cNvPr>
            <p:cNvSpPr txBox="1"/>
            <p:nvPr/>
          </p:nvSpPr>
          <p:spPr>
            <a:xfrm>
              <a:off x="297932" y="987462"/>
              <a:ext cx="9365255" cy="4904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3- توفير فرص عمل للحد من</a:t>
              </a:r>
              <a:r>
                <a:rPr lang="ar-SA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مشكلات</a:t>
              </a: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الفقر والبطالة.</a:t>
              </a:r>
              <a:endParaRPr lang="en-GB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C132689-81CB-4B6A-98F7-3325AE2555AB}"/>
              </a:ext>
            </a:extLst>
          </p:cNvPr>
          <p:cNvGrpSpPr/>
          <p:nvPr/>
        </p:nvGrpSpPr>
        <p:grpSpPr>
          <a:xfrm>
            <a:off x="1575685" y="2921061"/>
            <a:ext cx="9418315" cy="473625"/>
            <a:chOff x="290762" y="1082995"/>
            <a:chExt cx="9418315" cy="63484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187A4F3F-5B88-4EB8-B2DF-FC3D4313224B}"/>
                </a:ext>
              </a:extLst>
            </p:cNvPr>
            <p:cNvSpPr/>
            <p:nvPr/>
          </p:nvSpPr>
          <p:spPr>
            <a:xfrm>
              <a:off x="290762" y="1082995"/>
              <a:ext cx="9418315" cy="634840"/>
            </a:xfrm>
            <a:prstGeom prst="round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xmlns="" id="{062C4C6E-A4B6-4491-9998-59B33A62F438}"/>
                </a:ext>
              </a:extLst>
            </p:cNvPr>
            <p:cNvSpPr txBox="1"/>
            <p:nvPr/>
          </p:nvSpPr>
          <p:spPr>
            <a:xfrm>
              <a:off x="321752" y="1113985"/>
              <a:ext cx="9356335" cy="572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4- الاستفادة من الثروات المحلية</a:t>
              </a:r>
              <a:r>
                <a:rPr lang="ar-SA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وإعادة تفعيلها</a:t>
              </a: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GB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C08EC82-1779-44CB-986E-21F03937B448}"/>
              </a:ext>
            </a:extLst>
          </p:cNvPr>
          <p:cNvGrpSpPr/>
          <p:nvPr/>
        </p:nvGrpSpPr>
        <p:grpSpPr>
          <a:xfrm>
            <a:off x="1575684" y="3501203"/>
            <a:ext cx="9418315" cy="510294"/>
            <a:chOff x="290762" y="1218610"/>
            <a:chExt cx="9418315" cy="76368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1CAA9E94-AC60-488B-8BAD-AC15A7D80133}"/>
                </a:ext>
              </a:extLst>
            </p:cNvPr>
            <p:cNvSpPr/>
            <p:nvPr/>
          </p:nvSpPr>
          <p:spPr>
            <a:xfrm>
              <a:off x="290762" y="1218610"/>
              <a:ext cx="9418315" cy="763682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xmlns="" id="{26E9E0DF-415E-456D-87AC-C97113F05D1E}"/>
                </a:ext>
              </a:extLst>
            </p:cNvPr>
            <p:cNvSpPr txBox="1"/>
            <p:nvPr/>
          </p:nvSpPr>
          <p:spPr>
            <a:xfrm>
              <a:off x="328042" y="1255890"/>
              <a:ext cx="9343755" cy="68912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5- تستخدم تكنولوجيا بسيطة وتعتمد على المهارة والحرفة و اليد العاملة لتحقيق الأرباح.</a:t>
              </a:r>
              <a:endParaRPr lang="en-GB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A8843D7-42CA-4E4E-98B2-3CACF43FF135}"/>
              </a:ext>
            </a:extLst>
          </p:cNvPr>
          <p:cNvGrpSpPr/>
          <p:nvPr/>
        </p:nvGrpSpPr>
        <p:grpSpPr>
          <a:xfrm>
            <a:off x="1575684" y="4107497"/>
            <a:ext cx="9418315" cy="530249"/>
            <a:chOff x="290762" y="1465802"/>
            <a:chExt cx="9418315" cy="959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491EBC93-7C1C-473D-99E4-6C22103D3BA6}"/>
                </a:ext>
              </a:extLst>
            </p:cNvPr>
            <p:cNvSpPr/>
            <p:nvPr/>
          </p:nvSpPr>
          <p:spPr>
            <a:xfrm>
              <a:off x="290762" y="1465802"/>
              <a:ext cx="9418315" cy="959288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xmlns="" id="{E60CD92D-185F-403A-B726-6E332FCEFC94}"/>
                </a:ext>
              </a:extLst>
            </p:cNvPr>
            <p:cNvSpPr txBox="1"/>
            <p:nvPr/>
          </p:nvSpPr>
          <p:spPr>
            <a:xfrm>
              <a:off x="337591" y="1512631"/>
              <a:ext cx="9324657" cy="8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6- انعاش حركة التصدير وتحقيق الإكتفاء الذاتي  وجلب العملة الأجنبية </a:t>
              </a:r>
              <a:r>
                <a:rPr lang="ar-SA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</a:t>
              </a:r>
              <a:r>
                <a:rPr lang="ar-BH" sz="2800" b="1" kern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لى</a:t>
              </a: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الدولة.</a:t>
              </a:r>
              <a:endParaRPr lang="en-GB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A3A525C-0D4D-4B06-99C6-259183B67D51}"/>
              </a:ext>
            </a:extLst>
          </p:cNvPr>
          <p:cNvGrpSpPr/>
          <p:nvPr/>
        </p:nvGrpSpPr>
        <p:grpSpPr>
          <a:xfrm>
            <a:off x="1596240" y="4723932"/>
            <a:ext cx="9439341" cy="553534"/>
            <a:chOff x="269736" y="1770687"/>
            <a:chExt cx="9439341" cy="128708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A8F8006F-B8F3-446C-8F73-6F8D34C1C4A7}"/>
                </a:ext>
              </a:extLst>
            </p:cNvPr>
            <p:cNvSpPr/>
            <p:nvPr/>
          </p:nvSpPr>
          <p:spPr>
            <a:xfrm>
              <a:off x="269736" y="1770687"/>
              <a:ext cx="9439341" cy="1287089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xmlns="" id="{D315D141-3077-49A7-9DF6-8214555E4219}"/>
                </a:ext>
              </a:extLst>
            </p:cNvPr>
            <p:cNvSpPr txBox="1"/>
            <p:nvPr/>
          </p:nvSpPr>
          <p:spPr>
            <a:xfrm>
              <a:off x="332567" y="1833518"/>
              <a:ext cx="9313679" cy="1161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28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7- نشر الثقافة العملية والصناعية والابتعاد عن ثقافة الخجل من المهن البسيطة.</a:t>
              </a:r>
              <a:endParaRPr lang="en-GB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BEAE06E-E636-4535-874C-3A124A4B2835}"/>
              </a:ext>
            </a:extLst>
          </p:cNvPr>
          <p:cNvGrpSpPr/>
          <p:nvPr/>
        </p:nvGrpSpPr>
        <p:grpSpPr>
          <a:xfrm>
            <a:off x="1603057" y="5357559"/>
            <a:ext cx="9394885" cy="492277"/>
            <a:chOff x="314192" y="2609831"/>
            <a:chExt cx="9394885" cy="157739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1029A20-145E-4A47-A876-E939AAE56EC1}"/>
                </a:ext>
              </a:extLst>
            </p:cNvPr>
            <p:cNvSpPr/>
            <p:nvPr/>
          </p:nvSpPr>
          <p:spPr>
            <a:xfrm>
              <a:off x="314192" y="2624840"/>
              <a:ext cx="9394885" cy="155217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xmlns="" id="{E3B468B7-4111-462C-8DCD-8B07F9ACF258}"/>
                </a:ext>
              </a:extLst>
            </p:cNvPr>
            <p:cNvSpPr txBox="1"/>
            <p:nvPr/>
          </p:nvSpPr>
          <p:spPr>
            <a:xfrm>
              <a:off x="399525" y="2609831"/>
              <a:ext cx="9224219" cy="1577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2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8- تحسين مستوى التعليم والصحة والعمران والحصول على فرص تنافسية في الاقتصاد.</a:t>
              </a:r>
              <a:endParaRPr lang="en-GB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9335141-4EE3-42D6-AE3B-F747A9DACDDC}"/>
              </a:ext>
            </a:extLst>
          </p:cNvPr>
          <p:cNvGrpSpPr/>
          <p:nvPr/>
        </p:nvGrpSpPr>
        <p:grpSpPr>
          <a:xfrm>
            <a:off x="1617804" y="5888192"/>
            <a:ext cx="9376195" cy="545539"/>
            <a:chOff x="332882" y="1447306"/>
            <a:chExt cx="9376195" cy="376169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3B3C0D03-10E7-49C7-8488-F01C1724BC09}"/>
                </a:ext>
              </a:extLst>
            </p:cNvPr>
            <p:cNvSpPr/>
            <p:nvPr/>
          </p:nvSpPr>
          <p:spPr>
            <a:xfrm>
              <a:off x="332882" y="1447306"/>
              <a:ext cx="9376195" cy="3761692"/>
            </a:xfrm>
            <a:prstGeom prst="round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xmlns="" id="{5E198352-53ED-4549-B69B-976057A33FF6}"/>
                </a:ext>
              </a:extLst>
            </p:cNvPr>
            <p:cNvSpPr txBox="1"/>
            <p:nvPr/>
          </p:nvSpPr>
          <p:spPr>
            <a:xfrm>
              <a:off x="516513" y="1630937"/>
              <a:ext cx="9008933" cy="3394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9- </a:t>
              </a:r>
              <a:r>
                <a:rPr lang="ar-S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تحفيز الشباب إلى الانخراط في الحياة العملية وتقديس العمل وبعدهم عن المشاكل الاجتماعية</a:t>
              </a:r>
              <a:r>
                <a:rPr lang="ar-BH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99632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يختلف تعريف المنشأة الصغيرة من بلد لآخر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9"/>
          <p:cNvSpPr txBox="1">
            <a:spLocks/>
          </p:cNvSpPr>
          <p:nvPr/>
        </p:nvSpPr>
        <p:spPr bwMode="auto">
          <a:xfrm>
            <a:off x="3952860" y="736901"/>
            <a:ext cx="4400866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" y="86001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AC95B2-2DBE-4756-924F-C6DBEBEB8C4D}"/>
              </a:ext>
            </a:extLst>
          </p:cNvPr>
          <p:cNvSpPr txBox="1"/>
          <p:nvPr/>
        </p:nvSpPr>
        <p:spPr>
          <a:xfrm>
            <a:off x="990600" y="6522720"/>
            <a:ext cx="77934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1336519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 الاقتصاد الوطني لا يتأثر تأثراً كبيراً عند إهمال و إغفال المشروعات الصغيرة. 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9"/>
          <p:cNvSpPr txBox="1">
            <a:spLocks/>
          </p:cNvSpPr>
          <p:nvPr/>
        </p:nvSpPr>
        <p:spPr bwMode="auto">
          <a:xfrm>
            <a:off x="3952860" y="736901"/>
            <a:ext cx="4400866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" y="86001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93A160-491D-4D0F-9B48-E7F34CF126C2}"/>
              </a:ext>
            </a:extLst>
          </p:cNvPr>
          <p:cNvSpPr txBox="1"/>
          <p:nvPr/>
        </p:nvSpPr>
        <p:spPr>
          <a:xfrm>
            <a:off x="762000" y="6522720"/>
            <a:ext cx="80220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660251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/>
          <p:cNvSpPr/>
          <p:nvPr/>
        </p:nvSpPr>
        <p:spPr bwMode="auto">
          <a:xfrm>
            <a:off x="236305" y="1971446"/>
            <a:ext cx="11805007" cy="1419527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r>
              <a:rPr lang="ar-Y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عادة تكون المشروعات الصغيرة فردية مثل بقالة صغيرة أو كشك أو حتى مشروع في المنزل.</a:t>
            </a:r>
            <a:endParaRPr lang="en-GB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9"/>
          <p:cNvSpPr txBox="1">
            <a:spLocks/>
          </p:cNvSpPr>
          <p:nvPr/>
        </p:nvSpPr>
        <p:spPr bwMode="auto">
          <a:xfrm>
            <a:off x="3952860" y="736901"/>
            <a:ext cx="4400866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11" y="3920710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56" y="3948410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" y="86001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44704A-3682-4D37-9C90-9326E335B01B}"/>
              </a:ext>
            </a:extLst>
          </p:cNvPr>
          <p:cNvSpPr txBox="1"/>
          <p:nvPr/>
        </p:nvSpPr>
        <p:spPr>
          <a:xfrm>
            <a:off x="746760" y="6492240"/>
            <a:ext cx="803731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86027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que 1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مما يلي مزايا للمشروعات الصغيرة و المتوسطة، ما عدا: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 bwMode="auto">
          <a:xfrm>
            <a:off x="3988033" y="743925"/>
            <a:ext cx="4400866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6845111" y="3047963"/>
            <a:ext cx="449755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اعتمادها على تقنيات بسيطة في الانتاج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1674689" y="4125151"/>
            <a:ext cx="4119936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عدم وجود منافذ تسويقيّة</a:t>
            </a:r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6845110" y="4190296"/>
            <a:ext cx="4497560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توفّر فرص عمل لغير المؤهلين</a:t>
            </a: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1674689" y="3047964"/>
            <a:ext cx="4119936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تعمل على توسيع قاعدة الملكيّة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6D603A-9D31-4E87-97E4-32931E354B44}"/>
              </a:ext>
            </a:extLst>
          </p:cNvPr>
          <p:cNvSpPr txBox="1"/>
          <p:nvPr/>
        </p:nvSpPr>
        <p:spPr>
          <a:xfrm>
            <a:off x="975360" y="6509466"/>
            <a:ext cx="780871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542715064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que 1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المصطلح المناسب: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 bwMode="auto">
          <a:xfrm>
            <a:off x="3988033" y="743925"/>
            <a:ext cx="4400866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92883"/>
              </p:ext>
            </p:extLst>
          </p:nvPr>
        </p:nvGraphicFramePr>
        <p:xfrm>
          <a:off x="838200" y="2671756"/>
          <a:ext cx="10852649" cy="1737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0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1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36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كل مؤسسة فردية تمارس نشاطًا اقتصاديًا، إنتاجيًا أو تجاريًا أو خدميًا صغيرًا، وبرأسمال وعدد صغير من العمال ويتسم نشاطها بالمحدودية.</a:t>
                      </a:r>
                      <a:endParaRPr lang="en-GB" sz="4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Action Button: Help 23">
            <a:hlinkClick r:id="" action="ppaction://noaction" highlightClick="1"/>
          </p:cNvPr>
          <p:cNvSpPr/>
          <p:nvPr/>
        </p:nvSpPr>
        <p:spPr>
          <a:xfrm>
            <a:off x="9700759" y="2741069"/>
            <a:ext cx="1148751" cy="793241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766394" y="5441301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BB981E-B51A-40BA-8D3F-331A06E20332}"/>
              </a:ext>
            </a:extLst>
          </p:cNvPr>
          <p:cNvSpPr txBox="1"/>
          <p:nvPr/>
        </p:nvSpPr>
        <p:spPr>
          <a:xfrm>
            <a:off x="1005840" y="6492240"/>
            <a:ext cx="77782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7639369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1908361" y="1602217"/>
            <a:ext cx="8393636" cy="354724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defRPr/>
            </a:pPr>
            <a:r>
              <a:rPr lang="ar-BH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نهاية الفصل الأوَّل</a:t>
            </a:r>
          </a:p>
          <a:p>
            <a:pPr algn="ctr" rtl="1">
              <a:defRPr/>
            </a:pPr>
            <a:endParaRPr lang="ar-BH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 rtl="1">
              <a:defRPr/>
            </a:pPr>
            <a:r>
              <a:rPr lang="ar-BH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شكراً لكم ،، وفقكم الله</a:t>
            </a:r>
          </a:p>
          <a:p>
            <a:pPr algn="ctr"/>
            <a:endParaRPr lang="ar-BH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CD428B-B9FE-4AB7-8BAF-AD5EA2C73373}"/>
              </a:ext>
            </a:extLst>
          </p:cNvPr>
          <p:cNvSpPr txBox="1"/>
          <p:nvPr/>
        </p:nvSpPr>
        <p:spPr>
          <a:xfrm>
            <a:off x="731520" y="6477000"/>
            <a:ext cx="8052557" cy="3502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1307454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que 1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أكتب المصطلح المناسب: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 bwMode="auto">
          <a:xfrm>
            <a:off x="3988033" y="743925"/>
            <a:ext cx="4400866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60743"/>
              </p:ext>
            </p:extLst>
          </p:nvPr>
        </p:nvGraphicFramePr>
        <p:xfrm>
          <a:off x="838200" y="2671755"/>
          <a:ext cx="10852649" cy="179750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0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1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97503">
                <a:tc>
                  <a:txBody>
                    <a:bodyPr/>
                    <a:lstStyle/>
                    <a:p>
                      <a:pPr algn="just" rtl="1"/>
                      <a:endParaRPr lang="ar-BH" sz="28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just"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كل مؤسسة فردية تمارس نشاطًا اقتصاديًا، إنتاجيًا أو تجاريًا أو خدميًا صغيرًا، وبرأسمال وعدد صغير من العمال ويتسم نشاطها بالمحدودية.</a:t>
                      </a:r>
                      <a:endParaRPr lang="en-GB" sz="40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u="sng" kern="1200" dirty="0">
                        <a:solidFill>
                          <a:srgbClr val="0000FF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800" b="1" u="sng" kern="1200" dirty="0">
                          <a:solidFill>
                            <a:srgbClr val="0000FF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المشروعات الصغيرة</a:t>
                      </a:r>
                      <a:endParaRPr lang="en-GB" sz="4000" dirty="0">
                        <a:solidFill>
                          <a:srgbClr val="0000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Right Arrow 25">
            <a:hlinkClick r:id="rId4" action="ppaction://hlinksldjump"/>
          </p:cNvPr>
          <p:cNvSpPr/>
          <p:nvPr/>
        </p:nvSpPr>
        <p:spPr>
          <a:xfrm>
            <a:off x="9975737" y="5709704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Left Arrow 26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58EC0D-AEAC-485E-BA77-FAFE5A0C90E8}"/>
              </a:ext>
            </a:extLst>
          </p:cNvPr>
          <p:cNvSpPr txBox="1"/>
          <p:nvPr/>
        </p:nvSpPr>
        <p:spPr>
          <a:xfrm>
            <a:off x="792480" y="6492240"/>
            <a:ext cx="7991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66529413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52EADB-0FDD-4F8F-AFF0-42336C85555D}"/>
              </a:ext>
            </a:extLst>
          </p:cNvPr>
          <p:cNvSpPr txBox="1"/>
          <p:nvPr/>
        </p:nvSpPr>
        <p:spPr>
          <a:xfrm>
            <a:off x="990600" y="6588144"/>
            <a:ext cx="77934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35371653"/>
      </p:ext>
    </p:extLst>
  </p:cSld>
  <p:clrMapOvr>
    <a:masterClrMapping/>
  </p:clrMapOvr>
  <p:transition>
    <p:split orient="vert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6A69A65-A78B-4C78-AFEB-CA7B37D80BF7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E35A49-133F-451F-879D-AA871503E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4" y="4372264"/>
            <a:ext cx="1790577" cy="232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C61AEBD-3E6C-4E22-AF61-FDBC8DB002B8}"/>
              </a:ext>
            </a:extLst>
          </p:cNvPr>
          <p:cNvSpPr/>
          <p:nvPr/>
        </p:nvSpPr>
        <p:spPr>
          <a:xfrm>
            <a:off x="5850004" y="1663070"/>
            <a:ext cx="3494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الأولى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356384-52BA-4FC4-B802-28F80EBDFFB9}"/>
              </a:ext>
            </a:extLst>
          </p:cNvPr>
          <p:cNvSpPr/>
          <p:nvPr/>
        </p:nvSpPr>
        <p:spPr>
          <a:xfrm>
            <a:off x="4820073" y="2541907"/>
            <a:ext cx="55547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المشروعات الصغيرة</a:t>
            </a:r>
            <a:endParaRPr lang="en-US" sz="6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83ECF0-C5DD-4818-898A-A3F171E5E56B}"/>
              </a:ext>
            </a:extLst>
          </p:cNvPr>
          <p:cNvSpPr/>
          <p:nvPr/>
        </p:nvSpPr>
        <p:spPr>
          <a:xfrm>
            <a:off x="6291567" y="4253381"/>
            <a:ext cx="2813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الأول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E462FF3-EE3E-4BDB-92E7-4205AA3E59CE}"/>
              </a:ext>
            </a:extLst>
          </p:cNvPr>
          <p:cNvSpPr/>
          <p:nvPr/>
        </p:nvSpPr>
        <p:spPr>
          <a:xfrm>
            <a:off x="3104863" y="5084378"/>
            <a:ext cx="89851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ماذا تعرف عن المشروعات الصغيرة</a:t>
            </a:r>
            <a:r>
              <a:rPr lang="ar-SA" sz="60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؟ (1)</a:t>
            </a:r>
            <a:endParaRPr lang="en-US" sz="6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2D1C0A-0A02-48A9-8A6C-8299359A0F5B}"/>
              </a:ext>
            </a:extLst>
          </p:cNvPr>
          <p:cNvSpPr/>
          <p:nvPr/>
        </p:nvSpPr>
        <p:spPr>
          <a:xfrm>
            <a:off x="744444" y="6154110"/>
            <a:ext cx="1790577" cy="399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cs typeface="PT Bold Heading" panose="02010400000000000000" pitchFamily="2" charset="-78"/>
              </a:rPr>
              <a:t>الصفحات من 11-21</a:t>
            </a:r>
          </a:p>
        </p:txBody>
      </p:sp>
      <p:pic>
        <p:nvPicPr>
          <p:cNvPr id="1026" name="Picture 2" descr="Bakery Bread Shop - Free image on Pixabay">
            <a:extLst>
              <a:ext uri="{FF2B5EF4-FFF2-40B4-BE49-F238E27FC236}">
                <a16:creationId xmlns:a16="http://schemas.microsoft.com/office/drawing/2014/main" xmlns="" id="{91181B0F-8CC6-4AB4-BDA3-5ADDF12E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8" y="66416"/>
            <a:ext cx="4192621" cy="38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4C1BD1-8E36-4730-A689-1155634AD992}"/>
              </a:ext>
            </a:extLst>
          </p:cNvPr>
          <p:cNvSpPr txBox="1"/>
          <p:nvPr/>
        </p:nvSpPr>
        <p:spPr>
          <a:xfrm>
            <a:off x="3261360" y="6553304"/>
            <a:ext cx="85836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7C2B53-25EC-4762-8771-C578CBB9B994}"/>
              </a:ext>
            </a:extLst>
          </p:cNvPr>
          <p:cNvSpPr txBox="1"/>
          <p:nvPr/>
        </p:nvSpPr>
        <p:spPr>
          <a:xfrm>
            <a:off x="1021080" y="6507480"/>
            <a:ext cx="77629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031818645"/>
      </p:ext>
    </p:extLst>
  </p:cSld>
  <p:clrMapOvr>
    <a:masterClrMapping/>
  </p:clrMapOvr>
  <p:transition>
    <p:split orient="vert"/>
    <p:sndAc>
      <p:stSnd>
        <p:snd r:embed="rId2" name="wind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BECFBF-EAD4-4CE9-B8FD-293C8527A950}"/>
              </a:ext>
            </a:extLst>
          </p:cNvPr>
          <p:cNvSpPr txBox="1"/>
          <p:nvPr/>
        </p:nvSpPr>
        <p:spPr>
          <a:xfrm>
            <a:off x="1051560" y="6461760"/>
            <a:ext cx="773251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707559292"/>
      </p:ext>
    </p:extLst>
  </p:cSld>
  <p:clrMapOvr>
    <a:masterClrMapping/>
  </p:clrMapOvr>
  <p:transition>
    <p:split orient="vert"/>
    <p:sndAc>
      <p:stSnd>
        <p:snd r:embed="rId2" name="applaus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1D0C6B-7B17-4AF5-8540-DEAEF1AB4C00}"/>
              </a:ext>
            </a:extLst>
          </p:cNvPr>
          <p:cNvSpPr txBox="1"/>
          <p:nvPr/>
        </p:nvSpPr>
        <p:spPr>
          <a:xfrm>
            <a:off x="1005840" y="6513396"/>
            <a:ext cx="77782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921101879"/>
      </p:ext>
    </p:extLst>
  </p:cSld>
  <p:clrMapOvr>
    <a:masterClrMapping/>
  </p:clrMapOvr>
  <p:transition>
    <p:split orient="vert"/>
    <p:sndAc>
      <p:stSnd>
        <p:snd r:embed="rId2" name="wind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BFB50B-CD9A-4F62-A449-15E47B26D1AB}"/>
              </a:ext>
            </a:extLst>
          </p:cNvPr>
          <p:cNvSpPr txBox="1"/>
          <p:nvPr/>
        </p:nvSpPr>
        <p:spPr>
          <a:xfrm>
            <a:off x="853440" y="6477000"/>
            <a:ext cx="7930637" cy="3502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203278192"/>
      </p:ext>
    </p:extLst>
  </p:cSld>
  <p:clrMapOvr>
    <a:masterClrMapping/>
  </p:clrMapOvr>
  <p:transition>
    <p:split orient="vert"/>
    <p:sndAc>
      <p:stSnd>
        <p:snd r:embed="rId2" name="applaus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7A5117-C1C9-4B33-8AF0-3B92C94E2A96}"/>
              </a:ext>
            </a:extLst>
          </p:cNvPr>
          <p:cNvSpPr txBox="1"/>
          <p:nvPr/>
        </p:nvSpPr>
        <p:spPr>
          <a:xfrm>
            <a:off x="990600" y="6513396"/>
            <a:ext cx="77934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746091121"/>
      </p:ext>
    </p:extLst>
  </p:cSld>
  <p:clrMapOvr>
    <a:masterClrMapping/>
  </p:clrMapOvr>
  <p:transition>
    <p:split orient="vert"/>
    <p:sndAc>
      <p:stSnd>
        <p:snd r:embed="rId2" name="wind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7E6C8A-1F3F-4D1C-BEC9-C38C68F69408}"/>
              </a:ext>
            </a:extLst>
          </p:cNvPr>
          <p:cNvSpPr txBox="1"/>
          <p:nvPr/>
        </p:nvSpPr>
        <p:spPr>
          <a:xfrm>
            <a:off x="838200" y="6537960"/>
            <a:ext cx="7945877" cy="3502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202044952"/>
      </p:ext>
    </p:extLst>
  </p:cSld>
  <p:clrMapOvr>
    <a:masterClrMapping/>
  </p:clrMapOvr>
  <p:transition>
    <p:split orient="vert"/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9843B3-131A-4D88-82F6-737E50688C9D}"/>
              </a:ext>
            </a:extLst>
          </p:cNvPr>
          <p:cNvSpPr txBox="1"/>
          <p:nvPr/>
        </p:nvSpPr>
        <p:spPr>
          <a:xfrm>
            <a:off x="868680" y="6492240"/>
            <a:ext cx="79153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66038896"/>
      </p:ext>
    </p:extLst>
  </p:cSld>
  <p:clrMapOvr>
    <a:masterClrMapping/>
  </p:clrMapOvr>
  <p:transition>
    <p:split orient="vert"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 bwMode="auto">
          <a:xfrm>
            <a:off x="428017" y="2546317"/>
            <a:ext cx="11322996" cy="3778283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بعد دراسة هذا الفصل أن: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0" indent="-742950" algn="r" rtl="1">
              <a:buFont typeface="+mj-lt"/>
              <a:buAutoNum type="arabicPeriod"/>
            </a:pPr>
            <a:r>
              <a:rPr lang="ar-SA" sz="4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</a:t>
            </a: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مزايا المشروعات الصغيرة.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0" indent="-742950" algn="r" rtl="1">
              <a:buFont typeface="+mj-lt"/>
              <a:buAutoNum type="arabicPeriod"/>
            </a:pP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يصيغ تعريفًا للمشروعات الصغيرة.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0" indent="-742950" algn="r" rtl="1">
              <a:buFont typeface="+mj-lt"/>
              <a:buAutoNum type="arabicPeriod"/>
            </a:pP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يعدد المعايير التي يعتمد عليها في تحديد المشروعات الصغيرة.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0" indent="-742950" algn="r" rtl="1">
              <a:buFont typeface="+mj-lt"/>
              <a:buAutoNum type="arabicPeriod"/>
            </a:pP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أهمية المشروعات الصغيرة في الاقتصاد الوطني. 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3850119" y="1108758"/>
            <a:ext cx="4400866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أهـداف الدرس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2592EC-089C-45F2-9368-6F1DD3F0F223}"/>
              </a:ext>
            </a:extLst>
          </p:cNvPr>
          <p:cNvSpPr txBox="1"/>
          <p:nvPr/>
        </p:nvSpPr>
        <p:spPr>
          <a:xfrm>
            <a:off x="1280160" y="6553200"/>
            <a:ext cx="85901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8259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8140780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SA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</a:t>
            </a:r>
            <a:r>
              <a:rPr lang="ar-BH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”المشروع الصغير“؟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8308CD-820B-47B7-A70D-57EC29F19C09}"/>
              </a:ext>
            </a:extLst>
          </p:cNvPr>
          <p:cNvSpPr txBox="1"/>
          <p:nvPr/>
        </p:nvSpPr>
        <p:spPr>
          <a:xfrm>
            <a:off x="868680" y="6492240"/>
            <a:ext cx="79153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  <p:pic>
        <p:nvPicPr>
          <p:cNvPr id="1026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833A9B41-56E9-4DDA-AF11-3667226C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7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المشروع الصغير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38934" y="2751586"/>
            <a:ext cx="7070568" cy="2738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Arial" charset="0"/>
              <a:buNone/>
              <a:defRPr/>
            </a:pP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مؤسسة فردية تمارس نشاطاً اقتصادياً، انتاجياً، </a:t>
            </a:r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تجارياً </a:t>
            </a:r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خدمياً صغير</a:t>
            </a:r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اً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وبرأسمال وعدد صغير من العمال</a:t>
            </a:r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ويتسم نشاطها بالمحدودية.</a:t>
            </a:r>
          </a:p>
        </p:txBody>
      </p:sp>
      <p:sp>
        <p:nvSpPr>
          <p:cNvPr id="25" name="Title 9"/>
          <p:cNvSpPr txBox="1">
            <a:spLocks/>
          </p:cNvSpPr>
          <p:nvPr/>
        </p:nvSpPr>
        <p:spPr bwMode="auto">
          <a:xfrm>
            <a:off x="7253555" y="1520831"/>
            <a:ext cx="4655947" cy="61555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rtl="1">
              <a:defRPr/>
            </a:pPr>
            <a:r>
              <a:rPr lang="ar-BH" sz="40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تعريف المشروع الصغير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732D26-0836-490A-9226-425D491F5A56}"/>
              </a:ext>
            </a:extLst>
          </p:cNvPr>
          <p:cNvSpPr txBox="1"/>
          <p:nvPr/>
        </p:nvSpPr>
        <p:spPr>
          <a:xfrm>
            <a:off x="1031810" y="6459469"/>
            <a:ext cx="77522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  <p:pic>
        <p:nvPicPr>
          <p:cNvPr id="2050" name="Picture 2" descr="Bakery Cake Shop Dessert - Free image on Pixabay">
            <a:extLst>
              <a:ext uri="{FF2B5EF4-FFF2-40B4-BE49-F238E27FC236}">
                <a16:creationId xmlns:a16="http://schemas.microsoft.com/office/drawing/2014/main" xmlns="" id="{B7A473D3-E6E3-475B-B3A1-8FAB8577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8" y="2751586"/>
            <a:ext cx="4684112" cy="36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65963A8-D2A6-483B-829E-1DB8035E34C5}"/>
              </a:ext>
            </a:extLst>
          </p:cNvPr>
          <p:cNvSpPr/>
          <p:nvPr/>
        </p:nvSpPr>
        <p:spPr>
          <a:xfrm>
            <a:off x="766570" y="1611789"/>
            <a:ext cx="3696511" cy="12062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B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9413B6-A5F5-40B7-8B48-FCFF40879A47}"/>
              </a:ext>
            </a:extLst>
          </p:cNvPr>
          <p:cNvSpPr/>
          <p:nvPr/>
        </p:nvSpPr>
        <p:spPr>
          <a:xfrm>
            <a:off x="1031810" y="1782152"/>
            <a:ext cx="3185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مخبز السعادة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330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8140780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مزايا المشروعات الصغيرة؟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1D5579-39A9-4743-81C2-00A7E4E07471}"/>
              </a:ext>
            </a:extLst>
          </p:cNvPr>
          <p:cNvSpPr txBox="1"/>
          <p:nvPr/>
        </p:nvSpPr>
        <p:spPr>
          <a:xfrm>
            <a:off x="655320" y="6477000"/>
            <a:ext cx="8128757" cy="3502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  <p:pic>
        <p:nvPicPr>
          <p:cNvPr id="5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0A11F148-ECC4-4E19-994D-E8CAD94C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2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4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مزايا المشروعات الصغيرة</a:t>
            </a:r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881076"/>
              </p:ext>
            </p:extLst>
          </p:nvPr>
        </p:nvGraphicFramePr>
        <p:xfrm>
          <a:off x="703494" y="1510300"/>
          <a:ext cx="10875481" cy="474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C4AA50-BFD5-4945-A79B-D752EB824EF4}"/>
              </a:ext>
            </a:extLst>
          </p:cNvPr>
          <p:cNvSpPr txBox="1"/>
          <p:nvPr/>
        </p:nvSpPr>
        <p:spPr>
          <a:xfrm>
            <a:off x="883920" y="6492240"/>
            <a:ext cx="79001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679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8140780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معايير تحديد المشروع الصغير؟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0D5B16-BFDC-431E-A3B1-BC25D6A3252C}"/>
              </a:ext>
            </a:extLst>
          </p:cNvPr>
          <p:cNvSpPr txBox="1"/>
          <p:nvPr/>
        </p:nvSpPr>
        <p:spPr>
          <a:xfrm>
            <a:off x="977463" y="6492240"/>
            <a:ext cx="780661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  <p:pic>
        <p:nvPicPr>
          <p:cNvPr id="5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31A5D71D-D61A-4437-BB1C-6861B41DD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95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4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معايير المشروع الصغير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41" y="1848726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عدد العاملين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المشروع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841" y="2529498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حجم رأس المال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المستثمر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841" y="3194454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حجم المبيعات.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841" y="3859410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حصة المنشأة في السوق.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841" y="4524366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حجم الأرباح التي تحققها المنشأة الصغيرة.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840" y="5189322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مدى قدرتها على تطوير إقتصاد الدولة.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A05AA3-167B-4B39-8195-559024B377FD}"/>
              </a:ext>
            </a:extLst>
          </p:cNvPr>
          <p:cNvSpPr txBox="1"/>
          <p:nvPr/>
        </p:nvSpPr>
        <p:spPr>
          <a:xfrm>
            <a:off x="356839" y="6519234"/>
            <a:ext cx="842723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(1)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6031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6482</TotalTime>
  <Words>979</Words>
  <Application>Microsoft Office PowerPoint</Application>
  <PresentationFormat>ملء الشاشة</PresentationFormat>
  <Paragraphs>134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Al-Mateen</vt:lpstr>
      <vt:lpstr>Arial</vt:lpstr>
      <vt:lpstr>Arial Black</vt:lpstr>
      <vt:lpstr>Calibri</vt:lpstr>
      <vt:lpstr>Calibri Light</vt:lpstr>
      <vt:lpstr>Monotype Koufi</vt:lpstr>
      <vt:lpstr>PT Bold Heading</vt:lpstr>
      <vt:lpstr>Sakkal Majalla</vt:lpstr>
      <vt:lpstr>Office Theme</vt:lpstr>
      <vt:lpstr>المشروعات الصغيرة وريادة الأعمال  ادر 215 / 805 / 808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302</cp:revision>
  <dcterms:created xsi:type="dcterms:W3CDTF">2020-03-04T10:47:58Z</dcterms:created>
  <dcterms:modified xsi:type="dcterms:W3CDTF">2021-12-14T08:42:00Z</dcterms:modified>
</cp:coreProperties>
</file>