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25" r:id="rId3"/>
    <p:sldId id="326" r:id="rId4"/>
    <p:sldId id="327" r:id="rId5"/>
    <p:sldId id="328" r:id="rId6"/>
    <p:sldId id="329" r:id="rId7"/>
    <p:sldId id="330" r:id="rId8"/>
    <p:sldId id="331" r:id="rId9"/>
    <p:sldId id="332" r:id="rId10"/>
    <p:sldId id="333" r:id="rId11"/>
    <p:sldId id="334" r:id="rId12"/>
    <p:sldId id="335" r:id="rId13"/>
    <p:sldId id="336" r:id="rId14"/>
    <p:sldId id="337" r:id="rId15"/>
    <p:sldId id="339" r:id="rId16"/>
    <p:sldId id="341" r:id="rId17"/>
    <p:sldId id="340" r:id="rId18"/>
    <p:sldId id="342" r:id="rId19"/>
    <p:sldId id="33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09" autoAdjust="0"/>
    <p:restoredTop sz="94660"/>
  </p:normalViewPr>
  <p:slideViewPr>
    <p:cSldViewPr snapToGrid="0">
      <p:cViewPr varScale="1">
        <p:scale>
          <a:sx n="72" d="100"/>
          <a:sy n="72" d="100"/>
        </p:scale>
        <p:origin x="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D02867-0C5E-4D82-8A75-6F9C4E33690D}" type="doc">
      <dgm:prSet loTypeId="urn:microsoft.com/office/officeart/2005/8/layout/hList7" loCatId="list" qsTypeId="urn:microsoft.com/office/officeart/2005/8/quickstyle/3d3" qsCatId="3D" csTypeId="urn:microsoft.com/office/officeart/2005/8/colors/colorful1" csCatId="colorful" phldr="1"/>
      <dgm:spPr/>
      <dgm:t>
        <a:bodyPr/>
        <a:lstStyle/>
        <a:p>
          <a:pPr rtl="1"/>
          <a:endParaRPr lang="ar-SA"/>
        </a:p>
      </dgm:t>
    </dgm:pt>
    <dgm:pt modelId="{4A45A058-126B-4496-943C-C70D65ED582D}">
      <dgm:prSet custT="1"/>
      <dgm:spPr>
        <a:solidFill>
          <a:schemeClr val="accent1">
            <a:lumMod val="75000"/>
          </a:schemeClr>
        </a:solidFill>
      </dgm:spPr>
      <dgm:t>
        <a:bodyPr/>
        <a:lstStyle/>
        <a:p>
          <a:pPr rtl="1">
            <a:lnSpc>
              <a:spcPct val="130000"/>
            </a:lnSpc>
            <a:spcAft>
              <a:spcPts val="0"/>
            </a:spcAft>
          </a:pPr>
          <a:r>
            <a:rPr lang="ar-BH" sz="2000" b="1" dirty="0" smtClean="0">
              <a:cs typeface="Sakkal Majalla" panose="02000000000000000000"/>
            </a:rPr>
            <a:t>يسعى المستهلكون إلى الحصول على مجموعة متنوعة من السلع (المواد الغذائية – السلع الكمالية – مواد البناء .. إلخ) ومجموعة متنوعة كذلك من الخدمات (التعليمية -الصحية -الترفيهية) وهي ما يطلق عليه اقتصاديًا مفهوم </a:t>
          </a:r>
          <a:r>
            <a:rPr lang="ar-BH" sz="2000" b="1" dirty="0" smtClean="0">
              <a:solidFill>
                <a:srgbClr val="FFFF00"/>
              </a:solidFill>
              <a:cs typeface="Sakkal Majalla" panose="02000000000000000000"/>
            </a:rPr>
            <a:t>الطلب الاقتصادي؛</a:t>
          </a:r>
          <a:r>
            <a:rPr lang="ar-BH" sz="2000" b="1" dirty="0" smtClean="0">
              <a:cs typeface="Sakkal Majalla" panose="02000000000000000000"/>
            </a:rPr>
            <a:t> حيث أن المستهلك يحدد احتياجاته الفعلية بناءً على ما يملكه من مال، فالقدرة المالية للمستهلك هي التي تحدد مقدار السلع والخدمات التي يحصل عليها، وتمثل الطلب الفعلي أو الحقيقي، بمعنى أن كل طلب يكون المستهلك قادرًا على دفع مقابل مالي له، وعليه فلا تعد الرغبات الشخصية للمستهلك من ضمن الطلب الفعلي.</a:t>
          </a:r>
          <a:endParaRPr lang="ar-SA" sz="2000" b="1" dirty="0" smtClean="0">
            <a:cs typeface="Sakkal Majalla" panose="02000000000000000000"/>
          </a:endParaRPr>
        </a:p>
        <a:p>
          <a:pPr rtl="1">
            <a:lnSpc>
              <a:spcPct val="130000"/>
            </a:lnSpc>
            <a:spcAft>
              <a:spcPts val="0"/>
            </a:spcAft>
          </a:pPr>
          <a:r>
            <a:rPr lang="ar-BH" sz="2000" b="1" dirty="0" smtClean="0">
              <a:cs typeface="Sakkal Majalla" panose="02000000000000000000"/>
            </a:rPr>
            <a:t> </a:t>
          </a:r>
          <a:r>
            <a:rPr lang="ar-BH" sz="2000" b="1" dirty="0" smtClean="0">
              <a:solidFill>
                <a:srgbClr val="FFFF00"/>
              </a:solidFill>
              <a:cs typeface="Sakkal Majalla" panose="02000000000000000000"/>
            </a:rPr>
            <a:t>ويعتمد الطلب الفعلي على الرغبة مع القدرة المالية للمستهلك.</a:t>
          </a:r>
          <a:endParaRPr lang="ar-SA" sz="2000" b="1" dirty="0">
            <a:solidFill>
              <a:srgbClr val="FFFF00"/>
            </a:solidFill>
            <a:latin typeface="Sakkal Majalla" panose="02000000000000000000" pitchFamily="2" charset="-78"/>
            <a:cs typeface="Sakkal Majalla" panose="02000000000000000000"/>
          </a:endParaRPr>
        </a:p>
      </dgm:t>
    </dgm:pt>
    <dgm:pt modelId="{687235FE-239B-4CF9-9EB8-BD2CE640808B}" type="sibTrans" cxnId="{D325247D-ECD1-4243-BE2C-6F1276685C71}">
      <dgm:prSet/>
      <dgm:spPr/>
      <dgm:t>
        <a:bodyPr/>
        <a:lstStyle/>
        <a:p>
          <a:pPr rtl="1"/>
          <a:endParaRPr lang="ar-SA"/>
        </a:p>
      </dgm:t>
    </dgm:pt>
    <dgm:pt modelId="{76B194F8-1C36-42FD-ACEA-ECDCFFC52E87}" type="parTrans" cxnId="{D325247D-ECD1-4243-BE2C-6F1276685C71}">
      <dgm:prSet/>
      <dgm:spPr/>
      <dgm:t>
        <a:bodyPr/>
        <a:lstStyle/>
        <a:p>
          <a:pPr rtl="1"/>
          <a:endParaRPr lang="ar-SA"/>
        </a:p>
      </dgm:t>
    </dgm:pt>
    <dgm:pt modelId="{71699EBC-0558-4FCD-8825-A1CA9535F2F6}" type="pres">
      <dgm:prSet presAssocID="{5DD02867-0C5E-4D82-8A75-6F9C4E33690D}" presName="Name0" presStyleCnt="0">
        <dgm:presLayoutVars>
          <dgm:dir/>
          <dgm:resizeHandles val="exact"/>
        </dgm:presLayoutVars>
      </dgm:prSet>
      <dgm:spPr/>
      <dgm:t>
        <a:bodyPr/>
        <a:lstStyle/>
        <a:p>
          <a:endParaRPr lang="en-US"/>
        </a:p>
      </dgm:t>
    </dgm:pt>
    <dgm:pt modelId="{1A67AE1B-1E16-4D2B-8716-25685D25E0D3}" type="pres">
      <dgm:prSet presAssocID="{5DD02867-0C5E-4D82-8A75-6F9C4E33690D}" presName="fgShape" presStyleLbl="fgShp" presStyleIdx="0" presStyleCnt="1" custScaleY="57280" custLinFactNeighborX="-27" custLinFactNeighborY="11426"/>
      <dgm:spPr>
        <a:solidFill>
          <a:srgbClr val="FFC000"/>
        </a:solidFill>
      </dgm:spPr>
    </dgm:pt>
    <dgm:pt modelId="{1397F134-80D5-4C1D-B09A-AFE7FDF99808}" type="pres">
      <dgm:prSet presAssocID="{5DD02867-0C5E-4D82-8A75-6F9C4E33690D}" presName="linComp" presStyleCnt="0"/>
      <dgm:spPr/>
    </dgm:pt>
    <dgm:pt modelId="{717E7008-91BF-4596-A82A-C72F54F6DDE1}" type="pres">
      <dgm:prSet presAssocID="{4A45A058-126B-4496-943C-C70D65ED582D}" presName="compNode" presStyleCnt="0"/>
      <dgm:spPr/>
    </dgm:pt>
    <dgm:pt modelId="{D365AD3C-3948-4881-80FD-3DEC07989241}" type="pres">
      <dgm:prSet presAssocID="{4A45A058-126B-4496-943C-C70D65ED582D}" presName="bkgdShape" presStyleLbl="node1" presStyleIdx="0" presStyleCnt="1" custScaleY="97841" custLinFactX="11627" custLinFactNeighborX="100000" custLinFactNeighborY="-16719"/>
      <dgm:spPr/>
      <dgm:t>
        <a:bodyPr/>
        <a:lstStyle/>
        <a:p>
          <a:endParaRPr lang="en-US"/>
        </a:p>
      </dgm:t>
    </dgm:pt>
    <dgm:pt modelId="{5D2A07EB-665C-449B-9F75-EA2FCF5BFDEE}" type="pres">
      <dgm:prSet presAssocID="{4A45A058-126B-4496-943C-C70D65ED582D}" presName="nodeTx" presStyleLbl="node1" presStyleIdx="0" presStyleCnt="1">
        <dgm:presLayoutVars>
          <dgm:bulletEnabled val="1"/>
        </dgm:presLayoutVars>
      </dgm:prSet>
      <dgm:spPr/>
      <dgm:t>
        <a:bodyPr/>
        <a:lstStyle/>
        <a:p>
          <a:endParaRPr lang="en-US"/>
        </a:p>
      </dgm:t>
    </dgm:pt>
    <dgm:pt modelId="{8070B789-C794-4A6A-ACCB-C40E11EE0522}" type="pres">
      <dgm:prSet presAssocID="{4A45A058-126B-4496-943C-C70D65ED582D}" presName="invisiNode" presStyleLbl="node1" presStyleIdx="0" presStyleCnt="1"/>
      <dgm:spPr/>
    </dgm:pt>
    <dgm:pt modelId="{B3AA318C-AC32-4858-9B26-8909E50601A9}" type="pres">
      <dgm:prSet presAssocID="{4A45A058-126B-4496-943C-C70D65ED582D}" presName="imagNode" presStyleLbl="fgImgPlace1" presStyleIdx="0" presStyleCnt="1" custScaleX="134653" custScaleY="90261" custLinFactX="100000" custLinFactNeighborX="162332" custLinFactNeighborY="-16514"/>
      <dgm:spPr>
        <a:solidFill>
          <a:srgbClr val="E2D5E7"/>
        </a:solidFill>
      </dgm:spPr>
    </dgm:pt>
  </dgm:ptLst>
  <dgm:cxnLst>
    <dgm:cxn modelId="{D325247D-ECD1-4243-BE2C-6F1276685C71}" srcId="{5DD02867-0C5E-4D82-8A75-6F9C4E33690D}" destId="{4A45A058-126B-4496-943C-C70D65ED582D}" srcOrd="0" destOrd="0" parTransId="{76B194F8-1C36-42FD-ACEA-ECDCFFC52E87}" sibTransId="{687235FE-239B-4CF9-9EB8-BD2CE640808B}"/>
    <dgm:cxn modelId="{FC7AAE62-8BDF-40CA-92B4-143424A6A9A2}" type="presOf" srcId="{4A45A058-126B-4496-943C-C70D65ED582D}" destId="{5D2A07EB-665C-449B-9F75-EA2FCF5BFDEE}" srcOrd="1" destOrd="0" presId="urn:microsoft.com/office/officeart/2005/8/layout/hList7"/>
    <dgm:cxn modelId="{6D3859FE-4860-436B-983A-5A815020C6DB}" type="presOf" srcId="{5DD02867-0C5E-4D82-8A75-6F9C4E33690D}" destId="{71699EBC-0558-4FCD-8825-A1CA9535F2F6}" srcOrd="0" destOrd="0" presId="urn:microsoft.com/office/officeart/2005/8/layout/hList7"/>
    <dgm:cxn modelId="{DC719F2C-8BD8-427E-B913-FB09E58DEE01}" type="presOf" srcId="{4A45A058-126B-4496-943C-C70D65ED582D}" destId="{D365AD3C-3948-4881-80FD-3DEC07989241}" srcOrd="0" destOrd="0" presId="urn:microsoft.com/office/officeart/2005/8/layout/hList7"/>
    <dgm:cxn modelId="{ACDA794B-59A7-4071-8B3A-CD6F443A7143}" type="presParOf" srcId="{71699EBC-0558-4FCD-8825-A1CA9535F2F6}" destId="{1A67AE1B-1E16-4D2B-8716-25685D25E0D3}" srcOrd="0" destOrd="0" presId="urn:microsoft.com/office/officeart/2005/8/layout/hList7"/>
    <dgm:cxn modelId="{3EF6C17B-2964-4DDB-9F7C-B02E3B9E0B9D}" type="presParOf" srcId="{71699EBC-0558-4FCD-8825-A1CA9535F2F6}" destId="{1397F134-80D5-4C1D-B09A-AFE7FDF99808}" srcOrd="1" destOrd="0" presId="urn:microsoft.com/office/officeart/2005/8/layout/hList7"/>
    <dgm:cxn modelId="{22A85516-B0E7-407A-ADB8-613A82D73572}" type="presParOf" srcId="{1397F134-80D5-4C1D-B09A-AFE7FDF99808}" destId="{717E7008-91BF-4596-A82A-C72F54F6DDE1}" srcOrd="0" destOrd="0" presId="urn:microsoft.com/office/officeart/2005/8/layout/hList7"/>
    <dgm:cxn modelId="{0F98FEAC-3E68-48B1-87DB-9BAD936BB01B}" type="presParOf" srcId="{717E7008-91BF-4596-A82A-C72F54F6DDE1}" destId="{D365AD3C-3948-4881-80FD-3DEC07989241}" srcOrd="0" destOrd="0" presId="urn:microsoft.com/office/officeart/2005/8/layout/hList7"/>
    <dgm:cxn modelId="{057DA061-897E-4070-A2FC-2490B73D874A}" type="presParOf" srcId="{717E7008-91BF-4596-A82A-C72F54F6DDE1}" destId="{5D2A07EB-665C-449B-9F75-EA2FCF5BFDEE}" srcOrd="1" destOrd="0" presId="urn:microsoft.com/office/officeart/2005/8/layout/hList7"/>
    <dgm:cxn modelId="{FC65BE7C-A43F-4B52-AD19-5A3800C2E21F}" type="presParOf" srcId="{717E7008-91BF-4596-A82A-C72F54F6DDE1}" destId="{8070B789-C794-4A6A-ACCB-C40E11EE0522}" srcOrd="2" destOrd="0" presId="urn:microsoft.com/office/officeart/2005/8/layout/hList7"/>
    <dgm:cxn modelId="{D2A683A7-89DB-42B3-BD0E-1C67BBC772E7}" type="presParOf" srcId="{717E7008-91BF-4596-A82A-C72F54F6DDE1}" destId="{B3AA318C-AC32-4858-9B26-8909E50601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5.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18" Type="http://schemas.openxmlformats.org/officeDocument/2006/relationships/image" Target="../media/image21.png"/><Relationship Id="rId3" Type="http://schemas.openxmlformats.org/officeDocument/2006/relationships/image" Target="../media/image12.png"/><Relationship Id="rId21" Type="http://schemas.openxmlformats.org/officeDocument/2006/relationships/slide" Target="slide5.xml"/><Relationship Id="rId7" Type="http://schemas.openxmlformats.org/officeDocument/2006/relationships/image" Target="../media/image17.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slide" Target="slide13.xml"/><Relationship Id="rId16" Type="http://schemas.openxmlformats.org/officeDocument/2006/relationships/image" Target="../media/image19.pn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microsoft.com/office/2007/relationships/hdphoto" Target="../media/hdphoto2.wdp"/><Relationship Id="rId24" Type="http://schemas.openxmlformats.org/officeDocument/2006/relationships/slide" Target="slide14.xml"/><Relationship Id="rId5" Type="http://schemas.openxmlformats.org/officeDocument/2006/relationships/image" Target="../media/image15.svg"/><Relationship Id="rId15" Type="http://schemas.openxmlformats.org/officeDocument/2006/relationships/image" Target="../media/image18.png"/><Relationship Id="rId23" Type="http://schemas.openxmlformats.org/officeDocument/2006/relationships/slide" Target="slide11.xml"/><Relationship Id="rId10" Type="http://schemas.openxmlformats.org/officeDocument/2006/relationships/image" Target="../media/image15.png"/><Relationship Id="rId19" Type="http://schemas.openxmlformats.org/officeDocument/2006/relationships/image" Target="../media/image22.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5.xml"/><Relationship Id="rId7" Type="http://schemas.openxmlformats.org/officeDocument/2006/relationships/image" Target="../media/image4.jpe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9.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7.png"/><Relationship Id="rId7"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9.png"/><Relationship Id="rId10" Type="http://schemas.openxmlformats.org/officeDocument/2006/relationships/slide" Target="slide14.xml"/><Relationship Id="rId4" Type="http://schemas.openxmlformats.org/officeDocument/2006/relationships/image" Target="../media/image8.png"/><Relationship Id="rId9"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14.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slide" Target="slide11.xml"/><Relationship Id="rId5" Type="http://schemas.openxmlformats.org/officeDocument/2006/relationships/diagramQuickStyle" Target="../diagrams/quickStyle1.xml"/><Relationship Id="rId10" Type="http://schemas.openxmlformats.org/officeDocument/2006/relationships/slide" Target="slide9.xml"/><Relationship Id="rId4" Type="http://schemas.openxmlformats.org/officeDocument/2006/relationships/diagramLayout" Target="../diagrams/layout1.xml"/><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 Target="slide4.xml"/><Relationship Id="rId7" Type="http://schemas.openxmlformats.org/officeDocument/2006/relationships/slide" Target="slide14.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3521690" y="1945935"/>
            <a:ext cx="9333317"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8800" dirty="0">
                <a:solidFill>
                  <a:srgbClr val="3A616A"/>
                </a:solidFill>
                <a:latin typeface="Arial Black" panose="020B0A04020102020204" pitchFamily="34" charset="0"/>
                <a:cs typeface="PT Bold Heading" panose="02010400000000000000" pitchFamily="2" charset="-78"/>
              </a:rPr>
              <a:t>مبادئ الاقتصاد</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قصد805/211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6899134" y="4122166"/>
            <a:ext cx="2741456"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a:t>
            </a:r>
            <a:r>
              <a:rPr lang="ar-SA"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الثاني</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5946976" y="4962265"/>
            <a:ext cx="5653824" cy="1200329"/>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Ø"/>
            </a:pP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الثاني توحيد مسارات</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marL="571500" indent="-571500" algn="ctr" rtl="1">
              <a:buFont typeface="Wingdings" panose="05000000000000000000" pitchFamily="2" charset="2"/>
              <a:buChar char="Ø"/>
            </a:pPr>
            <a:r>
              <a:rPr lang="ar-SA" sz="3600" b="1" cap="none" spc="0"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الثالث تعليم فني ومهني</a:t>
            </a:r>
            <a:endParaRPr lang="en-US" sz="36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stretch>
            <a:fillRect/>
          </a:stretch>
        </p:blipFill>
        <p:spPr>
          <a:xfrm>
            <a:off x="516374" y="1028139"/>
            <a:ext cx="4031088" cy="4534290"/>
          </a:xfrm>
          <a:prstGeom prst="rect">
            <a:avLst/>
          </a:prstGeom>
        </p:spPr>
      </p:pic>
      <p:pic>
        <p:nvPicPr>
          <p:cNvPr id="30" name="Picture 29"/>
          <p:cNvPicPr>
            <a:picLocks noChangeAspect="1"/>
          </p:cNvPicPr>
          <p:nvPr/>
        </p:nvPicPr>
        <p:blipFill>
          <a:blip r:embed="rId3"/>
          <a:stretch>
            <a:fillRect/>
          </a:stretch>
        </p:blipFill>
        <p:spPr>
          <a:xfrm>
            <a:off x="5608404" y="305774"/>
            <a:ext cx="927328" cy="1075075"/>
          </a:xfrm>
          <a:prstGeom prst="rect">
            <a:avLst/>
          </a:prstGeom>
        </p:spPr>
      </p:pic>
      <p:pic>
        <p:nvPicPr>
          <p:cNvPr id="31" name="Picture 30"/>
          <p:cNvPicPr>
            <a:picLocks noChangeAspect="1"/>
          </p:cNvPicPr>
          <p:nvPr/>
        </p:nvPicPr>
        <p:blipFill>
          <a:blip r:embed="rId3"/>
          <a:stretch>
            <a:fillRect/>
          </a:stretch>
        </p:blipFill>
        <p:spPr>
          <a:xfrm>
            <a:off x="5540946" y="181626"/>
            <a:ext cx="1049333" cy="1212998"/>
          </a:xfrm>
          <a:prstGeom prst="rect">
            <a:avLst/>
          </a:prstGeom>
        </p:spPr>
      </p:pic>
      <p:grpSp>
        <p:nvGrpSpPr>
          <p:cNvPr id="33" name="Group 32"/>
          <p:cNvGrpSpPr/>
          <p:nvPr/>
        </p:nvGrpSpPr>
        <p:grpSpPr>
          <a:xfrm>
            <a:off x="-23932" y="6541028"/>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3286" y="6550223"/>
              <a:ext cx="3996608" cy="307777"/>
            </a:xfrm>
            <a:prstGeom prst="rect">
              <a:avLst/>
            </a:prstGeom>
          </p:spPr>
          <p:txBody>
            <a:bodyPr wrap="none">
              <a:spAutoFit/>
            </a:bodyPr>
            <a:lstStyle/>
            <a:p>
              <a:pPr algn="ctr" rtl="1"/>
              <a:r>
                <a:rPr lang="ar-BH" sz="1400" b="1" dirty="0"/>
                <a:t>المرحلة الثانوية - المستوى </a:t>
              </a:r>
              <a:r>
                <a:rPr lang="ar-SA" sz="1400" b="1" dirty="0" smtClean="0"/>
                <a:t>الثاني (توحيد ) – الثالث (فني ومهني)</a:t>
              </a:r>
              <a:endParaRPr lang="ar-BH" sz="1400" b="1" dirty="0"/>
            </a:p>
          </p:txBody>
        </p: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72272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247003" y="280411"/>
            <a:ext cx="335700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قانون الطلب</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xmlns="" id="{D78A93CF-DA78-46D6-8C7F-A812374BC935}"/>
              </a:ext>
            </a:extLst>
          </p:cNvPr>
          <p:cNvSpPr txBox="1"/>
          <p:nvPr/>
        </p:nvSpPr>
        <p:spPr>
          <a:xfrm>
            <a:off x="389311" y="1525630"/>
            <a:ext cx="9643210" cy="954107"/>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rtl="1"/>
            <a:r>
              <a:rPr lang="ar-SA" sz="2800" b="1" dirty="0" smtClean="0">
                <a:solidFill>
                  <a:schemeClr val="tx1"/>
                </a:solidFill>
                <a:latin typeface="Sakkal Majalla" panose="02000000000000000000" pitchFamily="2" charset="-78"/>
                <a:cs typeface="Sakkal Majalla" panose="02000000000000000000" pitchFamily="2" charset="-78"/>
              </a:rPr>
              <a:t>يوضح العلاقة العكسية </a:t>
            </a:r>
            <a:r>
              <a:rPr lang="ar-SA" sz="2800" b="1" dirty="0">
                <a:solidFill>
                  <a:schemeClr val="tx1"/>
                </a:solidFill>
                <a:latin typeface="Sakkal Majalla" panose="02000000000000000000" pitchFamily="2" charset="-78"/>
                <a:cs typeface="Sakkal Majalla" panose="02000000000000000000" pitchFamily="2" charset="-78"/>
              </a:rPr>
              <a:t>بين الكمية المطلوبة والسعر، أي إذا ارتفعت الأسعار تنخفض الكمية المطلوبة وإذا انخفضت الأسعار ارتفعت الكمية المطلوبة.</a:t>
            </a:r>
          </a:p>
        </p:txBody>
      </p:sp>
      <p:sp>
        <p:nvSpPr>
          <p:cNvPr id="6" name="Flowchart: Extract 5">
            <a:extLst>
              <a:ext uri="{FF2B5EF4-FFF2-40B4-BE49-F238E27FC236}">
                <a16:creationId xmlns:a16="http://schemas.microsoft.com/office/drawing/2014/main" xmlns="" id="{2604D637-2D83-40D8-A9BC-514341729E5C}"/>
              </a:ext>
            </a:extLst>
          </p:cNvPr>
          <p:cNvSpPr/>
          <p:nvPr/>
        </p:nvSpPr>
        <p:spPr>
          <a:xfrm>
            <a:off x="4868172" y="4485346"/>
            <a:ext cx="720000" cy="720000"/>
          </a:xfrm>
          <a:prstGeom prst="flowChartExtract">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Rectangle 6">
            <a:extLst>
              <a:ext uri="{FF2B5EF4-FFF2-40B4-BE49-F238E27FC236}">
                <a16:creationId xmlns:a16="http://schemas.microsoft.com/office/drawing/2014/main" xmlns="" id="{59D38599-CC9C-4918-82ED-810A64EB3E54}"/>
              </a:ext>
            </a:extLst>
          </p:cNvPr>
          <p:cNvSpPr/>
          <p:nvPr/>
        </p:nvSpPr>
        <p:spPr>
          <a:xfrm rot="20882097">
            <a:off x="2825715" y="4362040"/>
            <a:ext cx="4804913" cy="144000"/>
          </a:xfrm>
          <a:prstGeom prst="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Rectangle 7">
            <a:extLst>
              <a:ext uri="{FF2B5EF4-FFF2-40B4-BE49-F238E27FC236}">
                <a16:creationId xmlns:a16="http://schemas.microsoft.com/office/drawing/2014/main" xmlns="" id="{07FBD15E-0713-4AE9-95D3-DD9422124FE9}"/>
              </a:ext>
            </a:extLst>
          </p:cNvPr>
          <p:cNvSpPr/>
          <p:nvPr/>
        </p:nvSpPr>
        <p:spPr>
          <a:xfrm rot="20958243">
            <a:off x="6308189" y="3493857"/>
            <a:ext cx="1207382" cy="646331"/>
          </a:xfrm>
          <a:prstGeom prst="rect">
            <a:avLst/>
          </a:prstGeom>
          <a:noFill/>
        </p:spPr>
        <p:txBody>
          <a:bodyPr wrap="none" lIns="91440" tIns="45720" rIns="91440" bIns="45720">
            <a:spAutoFit/>
          </a:bodyPr>
          <a:lstStyle/>
          <a:p>
            <a:pPr algn="ctr"/>
            <a:r>
              <a:rPr lang="ar-SA" sz="3600" b="1" cap="none" spc="0" dirty="0">
                <a:ln w="0"/>
                <a:solidFill>
                  <a:srgbClr val="C0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الأسعار</a:t>
            </a:r>
            <a:endParaRPr lang="en-US" sz="3600" b="1" cap="none" spc="0" dirty="0">
              <a:ln w="0"/>
              <a:solidFill>
                <a:srgbClr val="C0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9" name="Rectangle 8">
            <a:extLst>
              <a:ext uri="{FF2B5EF4-FFF2-40B4-BE49-F238E27FC236}">
                <a16:creationId xmlns:a16="http://schemas.microsoft.com/office/drawing/2014/main" xmlns="" id="{881A1786-37F7-4299-9575-6F4638598B01}"/>
              </a:ext>
            </a:extLst>
          </p:cNvPr>
          <p:cNvSpPr/>
          <p:nvPr/>
        </p:nvSpPr>
        <p:spPr>
          <a:xfrm rot="20958243">
            <a:off x="2695416" y="4223735"/>
            <a:ext cx="1782859" cy="523220"/>
          </a:xfrm>
          <a:prstGeom prst="rect">
            <a:avLst/>
          </a:prstGeom>
          <a:noFill/>
        </p:spPr>
        <p:txBody>
          <a:bodyPr wrap="none" lIns="91440" tIns="45720" rIns="91440" bIns="45720">
            <a:spAutoFit/>
          </a:bodyPr>
          <a:lstStyle/>
          <a:p>
            <a:pPr algn="ctr"/>
            <a:r>
              <a:rPr lang="ar-SA" sz="2800" b="1" cap="none" spc="0" dirty="0">
                <a:ln w="0"/>
                <a:solidFill>
                  <a:srgbClr val="C0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الكمية المطلوبة</a:t>
            </a:r>
            <a:endParaRPr lang="en-US" sz="2800" b="1" cap="none" spc="0" dirty="0">
              <a:ln w="0"/>
              <a:solidFill>
                <a:srgbClr val="C00000"/>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0" name="Arrow: Up 9">
            <a:extLst>
              <a:ext uri="{FF2B5EF4-FFF2-40B4-BE49-F238E27FC236}">
                <a16:creationId xmlns:a16="http://schemas.microsoft.com/office/drawing/2014/main" xmlns="" id="{5723A6F0-B75E-4574-A25B-4A50A94D3872}"/>
              </a:ext>
            </a:extLst>
          </p:cNvPr>
          <p:cNvSpPr/>
          <p:nvPr/>
        </p:nvSpPr>
        <p:spPr>
          <a:xfrm>
            <a:off x="7038621" y="4222667"/>
            <a:ext cx="1021235" cy="939708"/>
          </a:xfrm>
          <a:prstGeom prst="upArrow">
            <a:avLst>
              <a:gd name="adj1" fmla="val 60137"/>
              <a:gd name="adj2" fmla="val 50000"/>
            </a:avLst>
          </a:prstGeom>
          <a:solidFill>
            <a:srgbClr val="A2B9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p>
        </p:txBody>
      </p:sp>
      <p:sp>
        <p:nvSpPr>
          <p:cNvPr id="11" name="Arrow: Up 10">
            <a:extLst>
              <a:ext uri="{FF2B5EF4-FFF2-40B4-BE49-F238E27FC236}">
                <a16:creationId xmlns:a16="http://schemas.microsoft.com/office/drawing/2014/main" xmlns="" id="{B9A88424-2FDB-4C20-9340-90FF8B469A25}"/>
              </a:ext>
            </a:extLst>
          </p:cNvPr>
          <p:cNvSpPr/>
          <p:nvPr/>
        </p:nvSpPr>
        <p:spPr>
          <a:xfrm flipV="1">
            <a:off x="2993639" y="3340253"/>
            <a:ext cx="1021235" cy="939708"/>
          </a:xfrm>
          <a:prstGeom prst="upArrow">
            <a:avLst>
              <a:gd name="adj1" fmla="val 60137"/>
              <a:gd name="adj2" fmla="val 50000"/>
            </a:avLst>
          </a:prstGeom>
          <a:solidFill>
            <a:srgbClr val="A2B96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p>
        </p:txBody>
      </p:sp>
      <p:sp>
        <p:nvSpPr>
          <p:cNvPr id="19" name="مستطيل مستدير الزوايا 5">
            <a:hlinkClick r:id="rId3" action="ppaction://hlinksldjump"/>
            <a:extLst>
              <a:ext uri="{FF2B5EF4-FFF2-40B4-BE49-F238E27FC236}">
                <a16:creationId xmlns:a16="http://schemas.microsoft.com/office/drawing/2014/main" xmlns="" id="{D72280FB-93B6-408A-824E-412677DC2DE7}"/>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1" name="مستطيل مستدير الزوايا 11">
            <a:hlinkClick r:id="rId4" action="ppaction://hlinksldjump"/>
            <a:extLst>
              <a:ext uri="{FF2B5EF4-FFF2-40B4-BE49-F238E27FC236}">
                <a16:creationId xmlns:a16="http://schemas.microsoft.com/office/drawing/2014/main" xmlns="" id="{B70F3A7A-FF8B-48DB-8B13-AE968FA1554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4" name="مستطيل مستدير الزوايا 12">
            <a:hlinkClick r:id="rId5" action="ppaction://hlinksldjump"/>
            <a:extLst>
              <a:ext uri="{FF2B5EF4-FFF2-40B4-BE49-F238E27FC236}">
                <a16:creationId xmlns:a16="http://schemas.microsoft.com/office/drawing/2014/main" xmlns="" id="{36DE06D8-BAB7-48CE-A724-E5455DB4C6B3}"/>
              </a:ext>
            </a:extLst>
          </p:cNvPr>
          <p:cNvSpPr/>
          <p:nvPr/>
        </p:nvSpPr>
        <p:spPr>
          <a:xfrm>
            <a:off x="10260816" y="3339294"/>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6" name="مستطيل مستدير الزوايا 16">
            <a:hlinkClick r:id="rId6" action="ppaction://hlinksldjump"/>
            <a:extLst>
              <a:ext uri="{FF2B5EF4-FFF2-40B4-BE49-F238E27FC236}">
                <a16:creationId xmlns:a16="http://schemas.microsoft.com/office/drawing/2014/main" xmlns="" id="{08AF69B7-1E05-4847-A8AF-D9ED1B5E5FB6}"/>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8" name="مستطيل مستدير الزوايا 17">
            <a:hlinkClick r:id="" action="ppaction://noaction"/>
            <a:extLst>
              <a:ext uri="{FF2B5EF4-FFF2-40B4-BE49-F238E27FC236}">
                <a16:creationId xmlns:a16="http://schemas.microsoft.com/office/drawing/2014/main" xmlns="" id="{5873942C-4A51-45B7-B173-E6781F691AF3}"/>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0" name="مستطيل مستدير الزوايا 16">
            <a:hlinkClick r:id="rId7" action="ppaction://hlinksldjump"/>
            <a:extLst>
              <a:ext uri="{FF2B5EF4-FFF2-40B4-BE49-F238E27FC236}">
                <a16:creationId xmlns:a16="http://schemas.microsoft.com/office/drawing/2014/main" xmlns="" id="{88592ABF-0BE4-4165-B9D8-A671DBA50574}"/>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36" name="Group 35"/>
          <p:cNvGrpSpPr/>
          <p:nvPr/>
        </p:nvGrpSpPr>
        <p:grpSpPr>
          <a:xfrm>
            <a:off x="0" y="6502121"/>
            <a:ext cx="12192000" cy="381000"/>
            <a:chOff x="0" y="6502121"/>
            <a:chExt cx="12192000" cy="381000"/>
          </a:xfrm>
        </p:grpSpPr>
        <p:sp>
          <p:nvSpPr>
            <p:cNvPr id="37" name="TextBox 36">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38" name="Group 37"/>
            <p:cNvGrpSpPr/>
            <p:nvPr/>
          </p:nvGrpSpPr>
          <p:grpSpPr>
            <a:xfrm>
              <a:off x="0" y="6502121"/>
              <a:ext cx="12192000" cy="381000"/>
              <a:chOff x="0" y="6502121"/>
              <a:chExt cx="12192000" cy="381000"/>
            </a:xfrm>
          </p:grpSpPr>
          <p:cxnSp>
            <p:nvCxnSpPr>
              <p:cNvPr id="39" name="Straight Connector 38"/>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65126483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6077085" y="280411"/>
            <a:ext cx="3696846"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منحنى الطلب</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xmlns="" id="{D78A93CF-DA78-46D6-8C7F-A812374BC935}"/>
              </a:ext>
            </a:extLst>
          </p:cNvPr>
          <p:cNvSpPr txBox="1"/>
          <p:nvPr/>
        </p:nvSpPr>
        <p:spPr>
          <a:xfrm>
            <a:off x="4705624" y="1409119"/>
            <a:ext cx="5434642" cy="4893647"/>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ar-SA" sz="2600" b="1" dirty="0">
                <a:latin typeface="Sakkal Majalla" panose="02000000000000000000" pitchFamily="2" charset="-78"/>
                <a:cs typeface="Sakkal Majalla" panose="02000000000000000000" pitchFamily="2" charset="-78"/>
              </a:rPr>
              <a:t>منحنى الطلب أداة تحليلية تستعمل في التحليل الاقتصادي وفي بيان الآتي:</a:t>
            </a:r>
          </a:p>
          <a:p>
            <a:pPr marL="514350" indent="-514350" algn="just" rtl="1">
              <a:buFont typeface="+mj-lt"/>
              <a:buAutoNum type="arabicPeriod"/>
            </a:pPr>
            <a:r>
              <a:rPr lang="ar-SA" sz="2600" b="1" dirty="0">
                <a:latin typeface="Sakkal Majalla" panose="02000000000000000000" pitchFamily="2" charset="-78"/>
                <a:cs typeface="Sakkal Majalla" panose="02000000000000000000" pitchFamily="2" charset="-78"/>
              </a:rPr>
              <a:t>المنحنى ينحدر من الأعلى إلى الأسفل ومن اليسار إلى اليمين.</a:t>
            </a:r>
          </a:p>
          <a:p>
            <a:pPr marL="514350" indent="-514350" algn="just" rtl="1">
              <a:buFont typeface="+mj-lt"/>
              <a:buAutoNum type="arabicPeriod"/>
            </a:pPr>
            <a:r>
              <a:rPr lang="ar-SA" sz="2600" b="1" dirty="0">
                <a:solidFill>
                  <a:schemeClr val="tx1"/>
                </a:solidFill>
                <a:latin typeface="Sakkal Majalla" panose="02000000000000000000" pitchFamily="2" charset="-78"/>
                <a:cs typeface="Sakkal Majalla" panose="02000000000000000000" pitchFamily="2" charset="-78"/>
              </a:rPr>
              <a:t>يوضح قانون الطلب </a:t>
            </a:r>
            <a:r>
              <a:rPr lang="ar-SA" sz="2600" b="1" dirty="0" smtClean="0">
                <a:solidFill>
                  <a:schemeClr val="tx1"/>
                </a:solidFill>
                <a:latin typeface="Sakkal Majalla" panose="02000000000000000000" pitchFamily="2" charset="-78"/>
                <a:cs typeface="Sakkal Majalla" panose="02000000000000000000" pitchFamily="2" charset="-78"/>
              </a:rPr>
              <a:t>العلاقة </a:t>
            </a:r>
            <a:r>
              <a:rPr lang="ar-SA" sz="2600" b="1" dirty="0">
                <a:latin typeface="Sakkal Majalla" panose="02000000000000000000" pitchFamily="2" charset="-78"/>
                <a:cs typeface="Sakkal Majalla" panose="02000000000000000000" pitchFamily="2" charset="-78"/>
              </a:rPr>
              <a:t>العكسية بين الكمية المطلوبة والأسعار في السوق خلال فترة زمنية معينة.</a:t>
            </a:r>
          </a:p>
          <a:p>
            <a:pPr marL="514350" indent="-514350" algn="just" rtl="1">
              <a:buFont typeface="+mj-lt"/>
              <a:buAutoNum type="arabicPeriod"/>
            </a:pPr>
            <a:r>
              <a:rPr lang="ar-SA" sz="2600" b="1" dirty="0">
                <a:latin typeface="Sakkal Majalla" panose="02000000000000000000" pitchFamily="2" charset="-78"/>
                <a:cs typeface="Sakkal Majalla" panose="02000000000000000000" pitchFamily="2" charset="-78"/>
              </a:rPr>
              <a:t>يمثل المحور الأفقي الكميات المطلوبة من السلعة، ويمثل المحور الرأسي عن سعر السلعة.</a:t>
            </a:r>
          </a:p>
          <a:p>
            <a:pPr marL="514350" indent="-514350" algn="just" rtl="1">
              <a:buFont typeface="+mj-lt"/>
              <a:buAutoNum type="arabicPeriod"/>
            </a:pPr>
            <a:r>
              <a:rPr lang="ar-SA" sz="2600" b="1" dirty="0">
                <a:solidFill>
                  <a:schemeClr val="tx1"/>
                </a:solidFill>
                <a:latin typeface="Sakkal Majalla" panose="02000000000000000000" pitchFamily="2" charset="-78"/>
                <a:cs typeface="Sakkal Majalla" panose="02000000000000000000" pitchFamily="2" charset="-78"/>
              </a:rPr>
              <a:t>لا ي</a:t>
            </a:r>
            <a:r>
              <a:rPr lang="ar-SA" sz="2600" b="1" dirty="0">
                <a:latin typeface="Sakkal Majalla" panose="02000000000000000000" pitchFamily="2" charset="-78"/>
                <a:cs typeface="Sakkal Majalla" panose="02000000000000000000" pitchFamily="2" charset="-78"/>
              </a:rPr>
              <a:t>شترط أن يكون المنحنى خطيًا (خط مستقيم)، بل يمكن أن يكون غير خطي</a:t>
            </a:r>
            <a:r>
              <a:rPr lang="ar-SA" sz="2600" b="1" dirty="0" smtClean="0">
                <a:latin typeface="Sakkal Majalla" panose="02000000000000000000" pitchFamily="2" charset="-78"/>
                <a:cs typeface="Sakkal Majalla" panose="02000000000000000000" pitchFamily="2" charset="-78"/>
              </a:rPr>
              <a:t>.</a:t>
            </a:r>
            <a:endParaRPr lang="ar-SA" sz="2600" b="1" dirty="0">
              <a:latin typeface="Sakkal Majalla" panose="02000000000000000000" pitchFamily="2" charset="-78"/>
              <a:cs typeface="Sakkal Majalla" panose="02000000000000000000" pitchFamily="2" charset="-78"/>
            </a:endParaRPr>
          </a:p>
        </p:txBody>
      </p:sp>
      <p:pic>
        <p:nvPicPr>
          <p:cNvPr id="6146" name="Picture 2" descr="د.سليمان بن مبارك السنيدي on Twitter: &quot;#تدريس_مُشخصن في الرياضيات ...">
            <a:extLst>
              <a:ext uri="{FF2B5EF4-FFF2-40B4-BE49-F238E27FC236}">
                <a16:creationId xmlns:a16="http://schemas.microsoft.com/office/drawing/2014/main" xmlns="" id="{6AFB3966-5D8D-4150-8CB5-0203873B1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19" y="1451806"/>
            <a:ext cx="4423360" cy="44924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xmlns="" id="{65FE3E45-7E09-4937-9845-7743BBA4AF9E}"/>
              </a:ext>
            </a:extLst>
          </p:cNvPr>
          <p:cNvCxnSpPr>
            <a:cxnSpLocks/>
          </p:cNvCxnSpPr>
          <p:nvPr/>
        </p:nvCxnSpPr>
        <p:spPr>
          <a:xfrm flipV="1">
            <a:off x="879896" y="2070339"/>
            <a:ext cx="0" cy="330391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A7EAAE24-38E4-40AC-BF33-944F5F21DC08}"/>
              </a:ext>
            </a:extLst>
          </p:cNvPr>
          <p:cNvCxnSpPr/>
          <p:nvPr/>
        </p:nvCxnSpPr>
        <p:spPr>
          <a:xfrm>
            <a:off x="862644" y="5357001"/>
            <a:ext cx="343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8DE8BA6-338A-4D0F-987F-F951896FB8F2}"/>
              </a:ext>
            </a:extLst>
          </p:cNvPr>
          <p:cNvCxnSpPr/>
          <p:nvPr/>
        </p:nvCxnSpPr>
        <p:spPr>
          <a:xfrm>
            <a:off x="1250831" y="3545457"/>
            <a:ext cx="0" cy="181154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60122FD-55EE-4B7E-B223-1047769C70EA}"/>
              </a:ext>
            </a:extLst>
          </p:cNvPr>
          <p:cNvCxnSpPr/>
          <p:nvPr/>
        </p:nvCxnSpPr>
        <p:spPr>
          <a:xfrm>
            <a:off x="1644771" y="3835880"/>
            <a:ext cx="0" cy="1548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07BEDB80-4D10-4A0A-BD04-1E205B5A3623}"/>
              </a:ext>
            </a:extLst>
          </p:cNvPr>
          <p:cNvCxnSpPr/>
          <p:nvPr/>
        </p:nvCxnSpPr>
        <p:spPr>
          <a:xfrm>
            <a:off x="2012831" y="4160809"/>
            <a:ext cx="0" cy="1224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029FE67-DB42-4C9C-9390-794BCDC3627D}"/>
              </a:ext>
            </a:extLst>
          </p:cNvPr>
          <p:cNvCxnSpPr/>
          <p:nvPr/>
        </p:nvCxnSpPr>
        <p:spPr>
          <a:xfrm>
            <a:off x="2392393" y="4447969"/>
            <a:ext cx="0" cy="936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0F81E03-D0A9-454E-A1C4-478A3136D4C8}"/>
              </a:ext>
            </a:extLst>
          </p:cNvPr>
          <p:cNvCxnSpPr/>
          <p:nvPr/>
        </p:nvCxnSpPr>
        <p:spPr>
          <a:xfrm>
            <a:off x="2763330" y="4764658"/>
            <a:ext cx="0" cy="612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D731B8C-6854-4B08-91DB-25A32F38F32E}"/>
              </a:ext>
            </a:extLst>
          </p:cNvPr>
          <p:cNvCxnSpPr/>
          <p:nvPr/>
        </p:nvCxnSpPr>
        <p:spPr>
          <a:xfrm>
            <a:off x="3142892" y="5049329"/>
            <a:ext cx="0" cy="32400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94E19E4B-55AF-4FFC-9C0F-BBDBFD6D1813}"/>
              </a:ext>
            </a:extLst>
          </p:cNvPr>
          <p:cNvCxnSpPr/>
          <p:nvPr/>
        </p:nvCxnSpPr>
        <p:spPr>
          <a:xfrm flipH="1">
            <a:off x="897148" y="3545457"/>
            <a:ext cx="35368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7805504D-8E6C-4716-98C6-E0C08722318A}"/>
              </a:ext>
            </a:extLst>
          </p:cNvPr>
          <p:cNvCxnSpPr/>
          <p:nvPr/>
        </p:nvCxnSpPr>
        <p:spPr>
          <a:xfrm flipH="1">
            <a:off x="894273" y="3841631"/>
            <a:ext cx="756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2FBFE3D8-42DB-4B27-89DF-41340AC60AB4}"/>
              </a:ext>
            </a:extLst>
          </p:cNvPr>
          <p:cNvCxnSpPr/>
          <p:nvPr/>
        </p:nvCxnSpPr>
        <p:spPr>
          <a:xfrm flipH="1">
            <a:off x="877021" y="4160809"/>
            <a:ext cx="1152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B42F2624-200A-4E69-8463-C6882AFB913C}"/>
              </a:ext>
            </a:extLst>
          </p:cNvPr>
          <p:cNvCxnSpPr/>
          <p:nvPr/>
        </p:nvCxnSpPr>
        <p:spPr>
          <a:xfrm flipH="1">
            <a:off x="860831" y="4456597"/>
            <a:ext cx="154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B22D5396-E3BE-4D83-A4A1-21845088EB55}"/>
              </a:ext>
            </a:extLst>
          </p:cNvPr>
          <p:cNvCxnSpPr/>
          <p:nvPr/>
        </p:nvCxnSpPr>
        <p:spPr>
          <a:xfrm flipH="1">
            <a:off x="860831" y="4764658"/>
            <a:ext cx="1908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EFFA8E94-3B6C-400E-89AB-ADCE388BEDBA}"/>
              </a:ext>
            </a:extLst>
          </p:cNvPr>
          <p:cNvCxnSpPr/>
          <p:nvPr/>
        </p:nvCxnSpPr>
        <p:spPr>
          <a:xfrm flipH="1">
            <a:off x="860831" y="5069073"/>
            <a:ext cx="230400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D39F9F8-E670-4968-B936-5068C7E30C9F}"/>
              </a:ext>
            </a:extLst>
          </p:cNvPr>
          <p:cNvCxnSpPr>
            <a:cxnSpLocks/>
          </p:cNvCxnSpPr>
          <p:nvPr/>
        </p:nvCxnSpPr>
        <p:spPr>
          <a:xfrm>
            <a:off x="1130060" y="3429000"/>
            <a:ext cx="2182483" cy="17554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B1984743-0CBC-4641-A98E-8530FB86E317}"/>
              </a:ext>
            </a:extLst>
          </p:cNvPr>
          <p:cNvSpPr/>
          <p:nvPr/>
        </p:nvSpPr>
        <p:spPr>
          <a:xfrm>
            <a:off x="236687" y="5122351"/>
            <a:ext cx="593431" cy="400110"/>
          </a:xfrm>
          <a:prstGeom prst="rect">
            <a:avLst/>
          </a:prstGeom>
          <a:noFill/>
        </p:spPr>
        <p:txBody>
          <a:bodyPr wrap="none" lIns="91440" tIns="45720" rIns="91440" bIns="45720">
            <a:spAutoFit/>
          </a:bodyPr>
          <a:lstStyle/>
          <a:p>
            <a:pPr algn="ctr"/>
            <a:r>
              <a:rPr lang="ar-SA" sz="2000" b="0" cap="none" spc="0" dirty="0">
                <a:ln w="0"/>
                <a:solidFill>
                  <a:schemeClr val="tx1"/>
                </a:solidFill>
                <a:cs typeface="+mj-cs"/>
              </a:rPr>
              <a:t>صفر</a:t>
            </a:r>
            <a:endParaRPr lang="en-US" sz="2000" b="0" cap="none" spc="0" dirty="0">
              <a:ln w="0"/>
              <a:solidFill>
                <a:schemeClr val="tx1"/>
              </a:solidFill>
              <a:cs typeface="+mj-cs"/>
            </a:endParaRPr>
          </a:p>
        </p:txBody>
      </p:sp>
      <p:sp>
        <p:nvSpPr>
          <p:cNvPr id="51" name="Rectangle 50">
            <a:extLst>
              <a:ext uri="{FF2B5EF4-FFF2-40B4-BE49-F238E27FC236}">
                <a16:creationId xmlns:a16="http://schemas.microsoft.com/office/drawing/2014/main" xmlns="" id="{D2A73D96-9F49-44F3-93DC-063A1576BC36}"/>
              </a:ext>
            </a:extLst>
          </p:cNvPr>
          <p:cNvSpPr/>
          <p:nvPr/>
        </p:nvSpPr>
        <p:spPr>
          <a:xfrm>
            <a:off x="528084" y="4905260"/>
            <a:ext cx="364202"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a:t>
            </a:r>
            <a:endParaRPr lang="en-US" sz="1400" b="0" cap="none" spc="0" dirty="0">
              <a:ln w="0"/>
              <a:solidFill>
                <a:schemeClr val="tx1"/>
              </a:solidFill>
              <a:cs typeface="+mj-cs"/>
            </a:endParaRPr>
          </a:p>
        </p:txBody>
      </p:sp>
      <p:sp>
        <p:nvSpPr>
          <p:cNvPr id="53" name="Rectangle 52">
            <a:extLst>
              <a:ext uri="{FF2B5EF4-FFF2-40B4-BE49-F238E27FC236}">
                <a16:creationId xmlns:a16="http://schemas.microsoft.com/office/drawing/2014/main" xmlns="" id="{5696C2A5-3339-4B92-82A0-F855F91BBCC4}"/>
              </a:ext>
            </a:extLst>
          </p:cNvPr>
          <p:cNvSpPr/>
          <p:nvPr/>
        </p:nvSpPr>
        <p:spPr>
          <a:xfrm>
            <a:off x="525355" y="4584842"/>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a:t>
            </a:r>
            <a:endParaRPr lang="en-US" sz="1400" b="0" cap="none" spc="0" dirty="0">
              <a:ln w="0"/>
              <a:solidFill>
                <a:schemeClr val="tx1"/>
              </a:solidFill>
              <a:cs typeface="+mj-cs"/>
            </a:endParaRPr>
          </a:p>
        </p:txBody>
      </p:sp>
      <p:sp>
        <p:nvSpPr>
          <p:cNvPr id="55" name="Rectangle 54">
            <a:extLst>
              <a:ext uri="{FF2B5EF4-FFF2-40B4-BE49-F238E27FC236}">
                <a16:creationId xmlns:a16="http://schemas.microsoft.com/office/drawing/2014/main" xmlns="" id="{45DCBC44-DCCB-492C-BBFB-CCF6F5C1FE19}"/>
              </a:ext>
            </a:extLst>
          </p:cNvPr>
          <p:cNvSpPr/>
          <p:nvPr/>
        </p:nvSpPr>
        <p:spPr>
          <a:xfrm>
            <a:off x="525169" y="4306063"/>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a:t>
            </a:r>
            <a:endParaRPr lang="en-US" sz="1400" b="0" cap="none" spc="0" dirty="0">
              <a:ln w="0"/>
              <a:solidFill>
                <a:schemeClr val="tx1"/>
              </a:solidFill>
              <a:cs typeface="+mj-cs"/>
            </a:endParaRPr>
          </a:p>
        </p:txBody>
      </p:sp>
      <p:sp>
        <p:nvSpPr>
          <p:cNvPr id="57" name="Rectangle 56">
            <a:extLst>
              <a:ext uri="{FF2B5EF4-FFF2-40B4-BE49-F238E27FC236}">
                <a16:creationId xmlns:a16="http://schemas.microsoft.com/office/drawing/2014/main" xmlns="" id="{3F6697B6-A6EF-4A1D-BCAF-DAA814E4C44A}"/>
              </a:ext>
            </a:extLst>
          </p:cNvPr>
          <p:cNvSpPr/>
          <p:nvPr/>
        </p:nvSpPr>
        <p:spPr>
          <a:xfrm>
            <a:off x="522440" y="3985645"/>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40</a:t>
            </a:r>
            <a:endParaRPr lang="en-US" sz="1400" b="0" cap="none" spc="0" dirty="0">
              <a:ln w="0"/>
              <a:solidFill>
                <a:schemeClr val="tx1"/>
              </a:solidFill>
              <a:cs typeface="+mj-cs"/>
            </a:endParaRPr>
          </a:p>
        </p:txBody>
      </p:sp>
      <p:sp>
        <p:nvSpPr>
          <p:cNvPr id="59" name="Rectangle 58">
            <a:extLst>
              <a:ext uri="{FF2B5EF4-FFF2-40B4-BE49-F238E27FC236}">
                <a16:creationId xmlns:a16="http://schemas.microsoft.com/office/drawing/2014/main" xmlns="" id="{7120F465-20F2-4C6E-9E60-E0B1D28869C2}"/>
              </a:ext>
            </a:extLst>
          </p:cNvPr>
          <p:cNvSpPr/>
          <p:nvPr/>
        </p:nvSpPr>
        <p:spPr>
          <a:xfrm>
            <a:off x="508775" y="3705565"/>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50</a:t>
            </a:r>
            <a:endParaRPr lang="en-US" sz="1400" b="0" cap="none" spc="0" dirty="0">
              <a:ln w="0"/>
              <a:solidFill>
                <a:schemeClr val="tx1"/>
              </a:solidFill>
              <a:cs typeface="+mj-cs"/>
            </a:endParaRPr>
          </a:p>
        </p:txBody>
      </p:sp>
      <p:sp>
        <p:nvSpPr>
          <p:cNvPr id="61" name="Rectangle 60">
            <a:extLst>
              <a:ext uri="{FF2B5EF4-FFF2-40B4-BE49-F238E27FC236}">
                <a16:creationId xmlns:a16="http://schemas.microsoft.com/office/drawing/2014/main" xmlns="" id="{6295364B-ACD2-4A3A-AB6F-790FC223B462}"/>
              </a:ext>
            </a:extLst>
          </p:cNvPr>
          <p:cNvSpPr/>
          <p:nvPr/>
        </p:nvSpPr>
        <p:spPr>
          <a:xfrm>
            <a:off x="506046" y="3385147"/>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60</a:t>
            </a:r>
            <a:endParaRPr lang="en-US" sz="1400" b="0" cap="none" spc="0" dirty="0">
              <a:ln w="0"/>
              <a:solidFill>
                <a:schemeClr val="tx1"/>
              </a:solidFill>
              <a:cs typeface="+mj-cs"/>
            </a:endParaRPr>
          </a:p>
        </p:txBody>
      </p:sp>
      <p:sp>
        <p:nvSpPr>
          <p:cNvPr id="63" name="Rectangle 62">
            <a:extLst>
              <a:ext uri="{FF2B5EF4-FFF2-40B4-BE49-F238E27FC236}">
                <a16:creationId xmlns:a16="http://schemas.microsoft.com/office/drawing/2014/main" xmlns="" id="{EA805CC3-6D9D-4EDD-81C0-30246D010E00}"/>
              </a:ext>
            </a:extLst>
          </p:cNvPr>
          <p:cNvSpPr/>
          <p:nvPr/>
        </p:nvSpPr>
        <p:spPr>
          <a:xfrm>
            <a:off x="1058675" y="5386581"/>
            <a:ext cx="364203"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50</a:t>
            </a:r>
            <a:endParaRPr lang="en-US" sz="1400" b="0" cap="none" spc="0" dirty="0">
              <a:ln w="0"/>
              <a:solidFill>
                <a:schemeClr val="tx1"/>
              </a:solidFill>
              <a:cs typeface="+mj-cs"/>
            </a:endParaRPr>
          </a:p>
        </p:txBody>
      </p:sp>
      <p:sp>
        <p:nvSpPr>
          <p:cNvPr id="65" name="Rectangle 64">
            <a:extLst>
              <a:ext uri="{FF2B5EF4-FFF2-40B4-BE49-F238E27FC236}">
                <a16:creationId xmlns:a16="http://schemas.microsoft.com/office/drawing/2014/main" xmlns="" id="{624161F0-BD8B-4295-9E58-4B0604EE7253}"/>
              </a:ext>
            </a:extLst>
          </p:cNvPr>
          <p:cNvSpPr/>
          <p:nvPr/>
        </p:nvSpPr>
        <p:spPr>
          <a:xfrm>
            <a:off x="1408137" y="5384199"/>
            <a:ext cx="453971"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100</a:t>
            </a:r>
            <a:endParaRPr lang="en-US" sz="1400" b="0" cap="none" spc="0" dirty="0">
              <a:ln w="0"/>
              <a:solidFill>
                <a:schemeClr val="tx1"/>
              </a:solidFill>
              <a:cs typeface="+mj-cs"/>
            </a:endParaRPr>
          </a:p>
        </p:txBody>
      </p:sp>
      <p:sp>
        <p:nvSpPr>
          <p:cNvPr id="67" name="Rectangle 66">
            <a:extLst>
              <a:ext uri="{FF2B5EF4-FFF2-40B4-BE49-F238E27FC236}">
                <a16:creationId xmlns:a16="http://schemas.microsoft.com/office/drawing/2014/main" xmlns="" id="{D2DA5F4D-56B5-4D23-8210-2BAD1B46A74D}"/>
              </a:ext>
            </a:extLst>
          </p:cNvPr>
          <p:cNvSpPr/>
          <p:nvPr/>
        </p:nvSpPr>
        <p:spPr>
          <a:xfrm>
            <a:off x="1787500" y="5375235"/>
            <a:ext cx="453971"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150</a:t>
            </a:r>
            <a:endParaRPr lang="en-US" sz="1400" b="0" cap="none" spc="0" dirty="0">
              <a:ln w="0"/>
              <a:solidFill>
                <a:schemeClr val="tx1"/>
              </a:solidFill>
              <a:cs typeface="+mj-cs"/>
            </a:endParaRPr>
          </a:p>
        </p:txBody>
      </p:sp>
      <p:sp>
        <p:nvSpPr>
          <p:cNvPr id="69" name="Rectangle 68">
            <a:extLst>
              <a:ext uri="{FF2B5EF4-FFF2-40B4-BE49-F238E27FC236}">
                <a16:creationId xmlns:a16="http://schemas.microsoft.com/office/drawing/2014/main" xmlns="" id="{034A4B88-F343-43FD-A5CE-0E2564B594C3}"/>
              </a:ext>
            </a:extLst>
          </p:cNvPr>
          <p:cNvSpPr/>
          <p:nvPr/>
        </p:nvSpPr>
        <p:spPr>
          <a:xfrm>
            <a:off x="2181846" y="5372853"/>
            <a:ext cx="453971"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200</a:t>
            </a:r>
            <a:endParaRPr lang="en-US" sz="1400" b="0" cap="none" spc="0" dirty="0">
              <a:ln w="0"/>
              <a:solidFill>
                <a:schemeClr val="tx1"/>
              </a:solidFill>
              <a:cs typeface="+mj-cs"/>
            </a:endParaRPr>
          </a:p>
        </p:txBody>
      </p:sp>
      <p:sp>
        <p:nvSpPr>
          <p:cNvPr id="71" name="Rectangle 70">
            <a:extLst>
              <a:ext uri="{FF2B5EF4-FFF2-40B4-BE49-F238E27FC236}">
                <a16:creationId xmlns:a16="http://schemas.microsoft.com/office/drawing/2014/main" xmlns="" id="{25DD4C0C-F574-4248-8532-C423F8507E43}"/>
              </a:ext>
            </a:extLst>
          </p:cNvPr>
          <p:cNvSpPr/>
          <p:nvPr/>
        </p:nvSpPr>
        <p:spPr>
          <a:xfrm>
            <a:off x="2516050" y="5364710"/>
            <a:ext cx="453971"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250</a:t>
            </a:r>
            <a:endParaRPr lang="en-US" sz="1400" b="0" cap="none" spc="0" dirty="0">
              <a:ln w="0"/>
              <a:solidFill>
                <a:schemeClr val="tx1"/>
              </a:solidFill>
              <a:cs typeface="+mj-cs"/>
            </a:endParaRPr>
          </a:p>
        </p:txBody>
      </p:sp>
      <p:sp>
        <p:nvSpPr>
          <p:cNvPr id="73" name="Rectangle 72">
            <a:extLst>
              <a:ext uri="{FF2B5EF4-FFF2-40B4-BE49-F238E27FC236}">
                <a16:creationId xmlns:a16="http://schemas.microsoft.com/office/drawing/2014/main" xmlns="" id="{A9DF1404-9D42-4EB2-BD21-39849990C601}"/>
              </a:ext>
            </a:extLst>
          </p:cNvPr>
          <p:cNvSpPr/>
          <p:nvPr/>
        </p:nvSpPr>
        <p:spPr>
          <a:xfrm>
            <a:off x="2910396" y="5362328"/>
            <a:ext cx="453971" cy="307777"/>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300</a:t>
            </a:r>
            <a:endParaRPr lang="en-US" sz="1400" b="0" cap="none" spc="0" dirty="0">
              <a:ln w="0"/>
              <a:solidFill>
                <a:schemeClr val="tx1"/>
              </a:solidFill>
              <a:cs typeface="+mj-cs"/>
            </a:endParaRPr>
          </a:p>
        </p:txBody>
      </p:sp>
      <p:sp>
        <p:nvSpPr>
          <p:cNvPr id="75" name="Rectangle 74">
            <a:extLst>
              <a:ext uri="{FF2B5EF4-FFF2-40B4-BE49-F238E27FC236}">
                <a16:creationId xmlns:a16="http://schemas.microsoft.com/office/drawing/2014/main" xmlns="" id="{8C41AF20-F0A4-4E3F-9CFD-CB746ED00448}"/>
              </a:ext>
            </a:extLst>
          </p:cNvPr>
          <p:cNvSpPr/>
          <p:nvPr/>
        </p:nvSpPr>
        <p:spPr>
          <a:xfrm>
            <a:off x="971820" y="3158158"/>
            <a:ext cx="303288" cy="338554"/>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ط</a:t>
            </a:r>
            <a:endParaRPr lang="en-US" sz="1600" b="0" cap="none" spc="0" dirty="0">
              <a:ln w="0"/>
              <a:solidFill>
                <a:schemeClr val="tx1"/>
              </a:solidFill>
              <a:cs typeface="+mj-cs"/>
            </a:endParaRPr>
          </a:p>
        </p:txBody>
      </p:sp>
      <p:sp>
        <p:nvSpPr>
          <p:cNvPr id="79" name="Rectangle 78">
            <a:extLst>
              <a:ext uri="{FF2B5EF4-FFF2-40B4-BE49-F238E27FC236}">
                <a16:creationId xmlns:a16="http://schemas.microsoft.com/office/drawing/2014/main" xmlns="" id="{2176C5BA-F0FB-4AD8-A7FE-AB1AE096147F}"/>
              </a:ext>
            </a:extLst>
          </p:cNvPr>
          <p:cNvSpPr/>
          <p:nvPr/>
        </p:nvSpPr>
        <p:spPr>
          <a:xfrm>
            <a:off x="3304233" y="5018447"/>
            <a:ext cx="303288" cy="338554"/>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ط</a:t>
            </a:r>
            <a:endParaRPr lang="en-US" sz="1600" b="0" cap="none" spc="0" dirty="0">
              <a:ln w="0"/>
              <a:solidFill>
                <a:schemeClr val="tx1"/>
              </a:solidFill>
              <a:cs typeface="+mj-cs"/>
            </a:endParaRPr>
          </a:p>
        </p:txBody>
      </p:sp>
      <p:sp>
        <p:nvSpPr>
          <p:cNvPr id="81" name="Rectangle 80">
            <a:extLst>
              <a:ext uri="{FF2B5EF4-FFF2-40B4-BE49-F238E27FC236}">
                <a16:creationId xmlns:a16="http://schemas.microsoft.com/office/drawing/2014/main" xmlns="" id="{BB21AB5E-0153-4871-8BB9-EC78A78BD6D0}"/>
              </a:ext>
            </a:extLst>
          </p:cNvPr>
          <p:cNvSpPr/>
          <p:nvPr/>
        </p:nvSpPr>
        <p:spPr>
          <a:xfrm>
            <a:off x="3525331" y="5371944"/>
            <a:ext cx="1039922" cy="646331"/>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كمية السلعة المطلوبة</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sp>
        <p:nvSpPr>
          <p:cNvPr id="83" name="Rectangle 82">
            <a:extLst>
              <a:ext uri="{FF2B5EF4-FFF2-40B4-BE49-F238E27FC236}">
                <a16:creationId xmlns:a16="http://schemas.microsoft.com/office/drawing/2014/main" xmlns="" id="{B5657A4A-D00A-4935-A0D5-B670108B516A}"/>
              </a:ext>
            </a:extLst>
          </p:cNvPr>
          <p:cNvSpPr/>
          <p:nvPr/>
        </p:nvSpPr>
        <p:spPr>
          <a:xfrm>
            <a:off x="382956" y="1781041"/>
            <a:ext cx="1039922" cy="369332"/>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سعر السلعة</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sp>
        <p:nvSpPr>
          <p:cNvPr id="85" name="مستطيل مستدير الزوايا 5">
            <a:hlinkClick r:id="rId4" action="ppaction://hlinksldjump"/>
            <a:extLst>
              <a:ext uri="{FF2B5EF4-FFF2-40B4-BE49-F238E27FC236}">
                <a16:creationId xmlns:a16="http://schemas.microsoft.com/office/drawing/2014/main" xmlns="" id="{868330F8-8CE0-4466-8940-94ADE084C569}"/>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7" name="مستطيل مستدير الزوايا 11">
            <a:hlinkClick r:id="rId5" action="ppaction://hlinksldjump"/>
            <a:extLst>
              <a:ext uri="{FF2B5EF4-FFF2-40B4-BE49-F238E27FC236}">
                <a16:creationId xmlns:a16="http://schemas.microsoft.com/office/drawing/2014/main" xmlns="" id="{91B8B510-85F0-4403-87C2-3E459F9A3B61}"/>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9" name="مستطيل مستدير الزوايا 12">
            <a:hlinkClick r:id="rId6" action="ppaction://hlinksldjump"/>
            <a:extLst>
              <a:ext uri="{FF2B5EF4-FFF2-40B4-BE49-F238E27FC236}">
                <a16:creationId xmlns:a16="http://schemas.microsoft.com/office/drawing/2014/main" xmlns="" id="{5D43DA72-EF06-4165-9782-56312F903F3E}"/>
              </a:ext>
            </a:extLst>
          </p:cNvPr>
          <p:cNvSpPr/>
          <p:nvPr/>
        </p:nvSpPr>
        <p:spPr>
          <a:xfrm>
            <a:off x="10260816" y="3339294"/>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1" name="مستطيل مستدير الزوايا 16">
            <a:hlinkClick r:id="rId7" action="ppaction://hlinksldjump"/>
            <a:extLst>
              <a:ext uri="{FF2B5EF4-FFF2-40B4-BE49-F238E27FC236}">
                <a16:creationId xmlns:a16="http://schemas.microsoft.com/office/drawing/2014/main" xmlns="" id="{604E80C9-F704-4E11-92D4-5F9948572D79}"/>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3" name="مستطيل مستدير الزوايا 17">
            <a:hlinkClick r:id="" action="ppaction://noaction"/>
            <a:extLst>
              <a:ext uri="{FF2B5EF4-FFF2-40B4-BE49-F238E27FC236}">
                <a16:creationId xmlns:a16="http://schemas.microsoft.com/office/drawing/2014/main" xmlns="" id="{F15C9254-9E5F-4FBA-AB6A-4C6645287350}"/>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5" name="مستطيل مستدير الزوايا 16">
            <a:hlinkClick r:id="rId8" action="ppaction://hlinksldjump"/>
            <a:extLst>
              <a:ext uri="{FF2B5EF4-FFF2-40B4-BE49-F238E27FC236}">
                <a16:creationId xmlns:a16="http://schemas.microsoft.com/office/drawing/2014/main" xmlns="" id="{C86CACF3-EF29-4064-95ED-48DCA3853863}"/>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64" name="Group 63"/>
          <p:cNvGrpSpPr/>
          <p:nvPr/>
        </p:nvGrpSpPr>
        <p:grpSpPr>
          <a:xfrm>
            <a:off x="0" y="6502121"/>
            <a:ext cx="12192000" cy="381000"/>
            <a:chOff x="0" y="6502121"/>
            <a:chExt cx="12192000" cy="381000"/>
          </a:xfrm>
        </p:grpSpPr>
        <p:sp>
          <p:nvSpPr>
            <p:cNvPr id="66" name="TextBox 65">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68" name="Group 67"/>
            <p:cNvGrpSpPr/>
            <p:nvPr/>
          </p:nvGrpSpPr>
          <p:grpSpPr>
            <a:xfrm>
              <a:off x="0" y="6502121"/>
              <a:ext cx="12192000" cy="381000"/>
              <a:chOff x="0" y="6502121"/>
              <a:chExt cx="12192000" cy="381000"/>
            </a:xfrm>
          </p:grpSpPr>
          <p:cxnSp>
            <p:nvCxnSpPr>
              <p:cNvPr id="70" name="Straight Connector 69"/>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Rectangle 7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7854875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224848" y="2395787"/>
            <a:ext cx="4477909" cy="805927"/>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على </a:t>
            </a:r>
            <a:r>
              <a:rPr lang="ar-SA" b="1" dirty="0" smtClean="0">
                <a:solidFill>
                  <a:srgbClr val="3C6070"/>
                </a:solidFill>
                <a:latin typeface="Sakkal Majalla" panose="02000000000000000000" pitchFamily="2" charset="-78"/>
                <a:cs typeface="Sakkal Majalla" panose="02000000000000000000" pitchFamily="2" charset="-78"/>
              </a:rPr>
              <a:t>النشاط (2-1-1) </a:t>
            </a:r>
            <a:r>
              <a:rPr lang="ar-SA" b="1" dirty="0">
                <a:solidFill>
                  <a:srgbClr val="3C6070"/>
                </a:solidFill>
                <a:latin typeface="Sakkal Majalla" panose="02000000000000000000" pitchFamily="2" charset="-78"/>
                <a:cs typeface="Sakkal Majalla" panose="02000000000000000000" pitchFamily="2" charset="-78"/>
              </a:rPr>
              <a:t>صفحة </a:t>
            </a:r>
            <a:r>
              <a:rPr lang="ar-SA" b="1" dirty="0" smtClean="0">
                <a:solidFill>
                  <a:srgbClr val="3C6070"/>
                </a:solidFill>
                <a:latin typeface="Sakkal Majalla" panose="02000000000000000000" pitchFamily="2" charset="-78"/>
                <a:cs typeface="Sakkal Majalla" panose="02000000000000000000" pitchFamily="2" charset="-78"/>
              </a:rPr>
              <a:t>43 </a:t>
            </a:r>
            <a:r>
              <a:rPr lang="ar-SA" b="1" dirty="0">
                <a:solidFill>
                  <a:srgbClr val="3C6070"/>
                </a:solidFill>
                <a:latin typeface="Sakkal Majalla" panose="02000000000000000000" pitchFamily="2" charset="-78"/>
                <a:cs typeface="Sakkal Majalla" panose="02000000000000000000" pitchFamily="2" charset="-78"/>
              </a:rPr>
              <a:t>من 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95" name="Oval 94">
            <a:extLst>
              <a:ext uri="{FF2B5EF4-FFF2-40B4-BE49-F238E27FC236}">
                <a16:creationId xmlns:a16="http://schemas.microsoft.com/office/drawing/2014/main" xmlns="" id="{D6F36527-4CBD-4607-982E-1E35800828A9}"/>
              </a:ext>
            </a:extLst>
          </p:cNvPr>
          <p:cNvSpPr/>
          <p:nvPr/>
        </p:nvSpPr>
        <p:spPr>
          <a:xfrm>
            <a:off x="819490" y="1564061"/>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96" name="Shape 851">
            <a:extLst>
              <a:ext uri="{FF2B5EF4-FFF2-40B4-BE49-F238E27FC236}">
                <a16:creationId xmlns:a16="http://schemas.microsoft.com/office/drawing/2014/main" xmlns="" id="{FDD3763B-A17B-475E-BBE4-B1BDB2386A88}"/>
              </a:ext>
            </a:extLst>
          </p:cNvPr>
          <p:cNvGrpSpPr/>
          <p:nvPr/>
        </p:nvGrpSpPr>
        <p:grpSpPr>
          <a:xfrm>
            <a:off x="731257" y="1479396"/>
            <a:ext cx="1555200" cy="1541052"/>
            <a:chOff x="6649150" y="309350"/>
            <a:chExt cx="395800" cy="395800"/>
          </a:xfrm>
        </p:grpSpPr>
        <p:sp>
          <p:nvSpPr>
            <p:cNvPr id="97" name="Shape 852">
              <a:extLst>
                <a:ext uri="{FF2B5EF4-FFF2-40B4-BE49-F238E27FC236}">
                  <a16:creationId xmlns:a16="http://schemas.microsoft.com/office/drawing/2014/main" xmlns=""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 name="مستطيل مستدير الزوايا 5">
            <a:hlinkClick r:id="rId2" action="ppaction://hlinksldjump"/>
            <a:extLst>
              <a:ext uri="{FF2B5EF4-FFF2-40B4-BE49-F238E27FC236}">
                <a16:creationId xmlns:a16="http://schemas.microsoft.com/office/drawing/2014/main" xmlns="" id="{B2EBD775-61D2-4173-B366-6D0469C6F353}"/>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a16="http://schemas.microsoft.com/office/drawing/2014/main" xmlns="" id="{0CDD1004-2A16-40C4-AC5C-9F46194BF38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a16="http://schemas.microsoft.com/office/drawing/2014/main" xmlns="" id="{FF24B7FE-C8E4-4913-A388-AC1B33C90565}"/>
              </a:ext>
            </a:extLst>
          </p:cNvPr>
          <p:cNvSpPr/>
          <p:nvPr/>
        </p:nvSpPr>
        <p:spPr>
          <a:xfrm>
            <a:off x="10260816" y="3339294"/>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a16="http://schemas.microsoft.com/office/drawing/2014/main" xmlns="" id="{0C9BFE35-171A-4CAD-90C5-266DBA3490B0}"/>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 action="ppaction://noaction"/>
            <a:extLst>
              <a:ext uri="{FF2B5EF4-FFF2-40B4-BE49-F238E27FC236}">
                <a16:creationId xmlns:a16="http://schemas.microsoft.com/office/drawing/2014/main" xmlns="" id="{0694FD64-7D46-4E98-83E5-C952FBEDF0BE}"/>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6" action="ppaction://hlinksldjump"/>
            <a:extLst>
              <a:ext uri="{FF2B5EF4-FFF2-40B4-BE49-F238E27FC236}">
                <a16:creationId xmlns:a16="http://schemas.microsoft.com/office/drawing/2014/main" xmlns="" id="{46490564-D6EA-4B08-80E6-F49EC9915458}"/>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89" name="Group 88"/>
          <p:cNvGrpSpPr/>
          <p:nvPr/>
        </p:nvGrpSpPr>
        <p:grpSpPr>
          <a:xfrm>
            <a:off x="0" y="6502121"/>
            <a:ext cx="12192000" cy="381000"/>
            <a:chOff x="0" y="6502121"/>
            <a:chExt cx="12192000" cy="381000"/>
          </a:xfrm>
        </p:grpSpPr>
        <p:sp>
          <p:nvSpPr>
            <p:cNvPr id="90" name="TextBox 89">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1" name="Group 90"/>
            <p:cNvGrpSpPr/>
            <p:nvPr/>
          </p:nvGrpSpPr>
          <p:grpSpPr>
            <a:xfrm>
              <a:off x="0" y="6502121"/>
              <a:ext cx="12192000" cy="381000"/>
              <a:chOff x="0" y="6502121"/>
              <a:chExt cx="12192000" cy="381000"/>
            </a:xfrm>
          </p:grpSpPr>
          <p:cxnSp>
            <p:nvCxnSpPr>
              <p:cNvPr id="92" name="Straight Connector 91"/>
              <p:cNvCxnSpPr/>
              <p:nvPr/>
            </p:nvCxnSpPr>
            <p:spPr>
              <a:xfrm flipV="1">
                <a:off x="0" y="6542107"/>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374358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20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20094" y="1381522"/>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59494" y="301522"/>
            <a:ext cx="5830442" cy="830997"/>
          </a:xfrm>
          <a:prstGeom prst="rect">
            <a:avLst/>
          </a:prstGeom>
        </p:spPr>
        <p:txBody>
          <a:bodyPr wrap="none">
            <a:spAutoFit/>
          </a:bodyPr>
          <a:lstStyle/>
          <a:p>
            <a:pPr algn="ctr"/>
            <a:r>
              <a:rPr lang="ar-SA" sz="4800" dirty="0">
                <a:ln w="9525">
                  <a:noFill/>
                  <a:prstDash val="solid"/>
                </a:ln>
                <a:solidFill>
                  <a:schemeClr val="bg1"/>
                </a:solidFill>
                <a:latin typeface="Arial Black" panose="020B0A04020102020204" pitchFamily="34" charset="0"/>
                <a:cs typeface="PT Bold Heading" panose="02010400000000000000" pitchFamily="2" charset="-78"/>
              </a:rPr>
              <a:t>العوامل المؤثرة في الطلب</a:t>
            </a:r>
            <a:endParaRPr lang="en-US" sz="48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27" name="Pentagon 12">
            <a:extLst>
              <a:ext uri="{FF2B5EF4-FFF2-40B4-BE49-F238E27FC236}">
                <a16:creationId xmlns:a16="http://schemas.microsoft.com/office/drawing/2014/main" xmlns="" id="{CC96C28A-4CF4-43F2-9A94-74C6B75E9A7E}"/>
              </a:ext>
            </a:extLst>
          </p:cNvPr>
          <p:cNvSpPr/>
          <p:nvPr/>
        </p:nvSpPr>
        <p:spPr>
          <a:xfrm rot="5400000">
            <a:off x="112212" y="1522690"/>
            <a:ext cx="2039097" cy="1678649"/>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5" name="Rectangle 34">
            <a:extLst>
              <a:ext uri="{FF2B5EF4-FFF2-40B4-BE49-F238E27FC236}">
                <a16:creationId xmlns:a16="http://schemas.microsoft.com/office/drawing/2014/main" xmlns="" id="{9F8523DE-4C62-4AC7-8E0A-663A7C0EEEDD}"/>
              </a:ext>
            </a:extLst>
          </p:cNvPr>
          <p:cNvSpPr/>
          <p:nvPr/>
        </p:nvSpPr>
        <p:spPr>
          <a:xfrm>
            <a:off x="191322" y="1586304"/>
            <a:ext cx="1880884" cy="62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000" dirty="0">
                <a:solidFill>
                  <a:srgbClr val="44546A"/>
                </a:solidFill>
                <a:cs typeface="PT Bold Heading" panose="02010400000000000000" pitchFamily="2" charset="-78"/>
              </a:rPr>
              <a:t>أسعار السلع </a:t>
            </a:r>
            <a:r>
              <a:rPr lang="ar-SA" sz="2000" dirty="0" smtClean="0">
                <a:solidFill>
                  <a:srgbClr val="44546A"/>
                </a:solidFill>
                <a:cs typeface="PT Bold Heading" panose="02010400000000000000" pitchFamily="2" charset="-78"/>
              </a:rPr>
              <a:t>البديلة والمكملة</a:t>
            </a:r>
            <a:endParaRPr lang="en-US" sz="2000" dirty="0">
              <a:solidFill>
                <a:srgbClr val="44546A"/>
              </a:solidFill>
              <a:cs typeface="PT Bold Heading" panose="02010400000000000000" pitchFamily="2" charset="-78"/>
            </a:endParaRPr>
          </a:p>
        </p:txBody>
      </p:sp>
      <p:sp>
        <p:nvSpPr>
          <p:cNvPr id="36" name="Pentagon 16">
            <a:extLst>
              <a:ext uri="{FF2B5EF4-FFF2-40B4-BE49-F238E27FC236}">
                <a16:creationId xmlns:a16="http://schemas.microsoft.com/office/drawing/2014/main" xmlns="" id="{B96DEE69-B2B4-49E8-92E3-617125D2AA29}"/>
              </a:ext>
            </a:extLst>
          </p:cNvPr>
          <p:cNvSpPr/>
          <p:nvPr/>
        </p:nvSpPr>
        <p:spPr>
          <a:xfrm rot="5400000">
            <a:off x="2119541" y="1522691"/>
            <a:ext cx="2039099" cy="167864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7" name="Rectangle 36">
            <a:extLst>
              <a:ext uri="{FF2B5EF4-FFF2-40B4-BE49-F238E27FC236}">
                <a16:creationId xmlns:a16="http://schemas.microsoft.com/office/drawing/2014/main" xmlns="" id="{EF626B00-4315-4F99-AE8A-6D44B774BBB6}"/>
              </a:ext>
            </a:extLst>
          </p:cNvPr>
          <p:cNvSpPr/>
          <p:nvPr/>
        </p:nvSpPr>
        <p:spPr>
          <a:xfrm>
            <a:off x="2198652" y="1586304"/>
            <a:ext cx="1880884" cy="62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000" dirty="0">
                <a:solidFill>
                  <a:schemeClr val="accent2">
                    <a:lumMod val="75000"/>
                  </a:schemeClr>
                </a:solidFill>
                <a:cs typeface="PT Bold Heading" panose="02010400000000000000" pitchFamily="2" charset="-78"/>
              </a:rPr>
              <a:t>حاجة المستهلكين إلى السلعة</a:t>
            </a:r>
            <a:endParaRPr lang="en-US" sz="2000" dirty="0">
              <a:solidFill>
                <a:schemeClr val="accent2">
                  <a:lumMod val="75000"/>
                </a:schemeClr>
              </a:solidFill>
              <a:cs typeface="PT Bold Heading" panose="02010400000000000000" pitchFamily="2" charset="-78"/>
            </a:endParaRPr>
          </a:p>
        </p:txBody>
      </p:sp>
      <p:sp>
        <p:nvSpPr>
          <p:cNvPr id="38" name="Pentagon 19">
            <a:extLst>
              <a:ext uri="{FF2B5EF4-FFF2-40B4-BE49-F238E27FC236}">
                <a16:creationId xmlns:a16="http://schemas.microsoft.com/office/drawing/2014/main" xmlns="" id="{9AD5CB33-8E6D-4C17-BB09-9DDEB3E8DABE}"/>
              </a:ext>
            </a:extLst>
          </p:cNvPr>
          <p:cNvSpPr/>
          <p:nvPr/>
        </p:nvSpPr>
        <p:spPr>
          <a:xfrm rot="5400000">
            <a:off x="4126871" y="1522691"/>
            <a:ext cx="2039099" cy="167864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39" name="Rectangle 38">
            <a:extLst>
              <a:ext uri="{FF2B5EF4-FFF2-40B4-BE49-F238E27FC236}">
                <a16:creationId xmlns:a16="http://schemas.microsoft.com/office/drawing/2014/main" xmlns="" id="{1C4CA2D1-F824-431B-BEA0-5B516FA11008}"/>
              </a:ext>
            </a:extLst>
          </p:cNvPr>
          <p:cNvSpPr/>
          <p:nvPr/>
        </p:nvSpPr>
        <p:spPr>
          <a:xfrm>
            <a:off x="4220689" y="1586304"/>
            <a:ext cx="1880884" cy="62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000" dirty="0">
                <a:solidFill>
                  <a:srgbClr val="4472C4"/>
                </a:solidFill>
                <a:cs typeface="PT Bold Heading" panose="02010400000000000000" pitchFamily="2" charset="-78"/>
              </a:rPr>
              <a:t>أذواق المستهلكين وميولهم</a:t>
            </a:r>
            <a:endParaRPr lang="en-US" sz="2000" dirty="0">
              <a:solidFill>
                <a:srgbClr val="4472C4"/>
              </a:solidFill>
              <a:cs typeface="PT Bold Heading" panose="02010400000000000000" pitchFamily="2" charset="-78"/>
            </a:endParaRPr>
          </a:p>
        </p:txBody>
      </p:sp>
      <p:sp>
        <p:nvSpPr>
          <p:cNvPr id="40" name="Pentagon 22">
            <a:extLst>
              <a:ext uri="{FF2B5EF4-FFF2-40B4-BE49-F238E27FC236}">
                <a16:creationId xmlns:a16="http://schemas.microsoft.com/office/drawing/2014/main" xmlns="" id="{5A2839F1-FBC4-46D1-9A67-23356599D9B5}"/>
              </a:ext>
            </a:extLst>
          </p:cNvPr>
          <p:cNvSpPr/>
          <p:nvPr/>
        </p:nvSpPr>
        <p:spPr>
          <a:xfrm rot="5400000">
            <a:off x="6134202" y="1522691"/>
            <a:ext cx="2039099" cy="1678649"/>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41" name="Rectangle 40">
            <a:extLst>
              <a:ext uri="{FF2B5EF4-FFF2-40B4-BE49-F238E27FC236}">
                <a16:creationId xmlns:a16="http://schemas.microsoft.com/office/drawing/2014/main" xmlns="" id="{BB1CE119-DDCC-45E8-A571-24BE21550E9C}"/>
              </a:ext>
            </a:extLst>
          </p:cNvPr>
          <p:cNvSpPr/>
          <p:nvPr/>
        </p:nvSpPr>
        <p:spPr>
          <a:xfrm>
            <a:off x="6213313" y="1586304"/>
            <a:ext cx="1880884" cy="62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sz="2000" dirty="0">
                <a:solidFill>
                  <a:schemeClr val="accent4">
                    <a:lumMod val="75000"/>
                  </a:schemeClr>
                </a:solidFill>
                <a:cs typeface="PT Bold Heading" panose="02010400000000000000" pitchFamily="2" charset="-78"/>
              </a:rPr>
              <a:t>عدد السكان في المجتمع</a:t>
            </a:r>
            <a:endParaRPr lang="en-US" sz="2000" dirty="0">
              <a:solidFill>
                <a:schemeClr val="accent4">
                  <a:lumMod val="75000"/>
                </a:schemeClr>
              </a:solidFill>
              <a:cs typeface="PT Bold Heading" panose="02010400000000000000" pitchFamily="2" charset="-78"/>
            </a:endParaRPr>
          </a:p>
        </p:txBody>
      </p:sp>
      <p:sp>
        <p:nvSpPr>
          <p:cNvPr id="42" name="Pentagon 25">
            <a:extLst>
              <a:ext uri="{FF2B5EF4-FFF2-40B4-BE49-F238E27FC236}">
                <a16:creationId xmlns:a16="http://schemas.microsoft.com/office/drawing/2014/main" xmlns="" id="{19BA196E-B6D2-469B-BD08-26A302BC73DB}"/>
              </a:ext>
            </a:extLst>
          </p:cNvPr>
          <p:cNvSpPr/>
          <p:nvPr/>
        </p:nvSpPr>
        <p:spPr>
          <a:xfrm rot="5400000">
            <a:off x="8141534" y="1522689"/>
            <a:ext cx="2039096" cy="167864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43" name="Rectangle 42">
            <a:extLst>
              <a:ext uri="{FF2B5EF4-FFF2-40B4-BE49-F238E27FC236}">
                <a16:creationId xmlns:a16="http://schemas.microsoft.com/office/drawing/2014/main" xmlns="" id="{C6CFE293-180B-4139-924B-8EC7A8496997}"/>
              </a:ext>
            </a:extLst>
          </p:cNvPr>
          <p:cNvSpPr/>
          <p:nvPr/>
        </p:nvSpPr>
        <p:spPr>
          <a:xfrm>
            <a:off x="8220644" y="1586304"/>
            <a:ext cx="1880884" cy="620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ar-SA" dirty="0">
                <a:solidFill>
                  <a:srgbClr val="C00000"/>
                </a:solidFill>
                <a:latin typeface="Sakkal Majalla" panose="02000000000000000000" pitchFamily="2" charset="-78"/>
                <a:cs typeface="PT Bold Heading" panose="02010400000000000000" pitchFamily="2" charset="-78"/>
              </a:rPr>
              <a:t>مستوى دخل الأفراد في المجتمع</a:t>
            </a:r>
            <a:endParaRPr lang="en-US" dirty="0">
              <a:solidFill>
                <a:srgbClr val="C00000"/>
              </a:solidFill>
              <a:latin typeface="Sakkal Majalla" panose="02000000000000000000" pitchFamily="2" charset="-78"/>
              <a:cs typeface="PT Bold Heading" panose="02010400000000000000" pitchFamily="2" charset="-78"/>
            </a:endParaRPr>
          </a:p>
        </p:txBody>
      </p:sp>
      <p:grpSp>
        <p:nvGrpSpPr>
          <p:cNvPr id="44" name="Group 43">
            <a:extLst>
              <a:ext uri="{FF2B5EF4-FFF2-40B4-BE49-F238E27FC236}">
                <a16:creationId xmlns:a16="http://schemas.microsoft.com/office/drawing/2014/main" xmlns="" id="{4E89D68D-3230-4425-926D-53AC04E8A42D}"/>
              </a:ext>
            </a:extLst>
          </p:cNvPr>
          <p:cNvGrpSpPr/>
          <p:nvPr/>
        </p:nvGrpSpPr>
        <p:grpSpPr>
          <a:xfrm>
            <a:off x="191322" y="2207245"/>
            <a:ext cx="1880889" cy="98518"/>
            <a:chOff x="391944" y="3179782"/>
            <a:chExt cx="2158768" cy="124639"/>
          </a:xfrm>
        </p:grpSpPr>
        <p:sp>
          <p:nvSpPr>
            <p:cNvPr id="77" name="Right Triangle 76">
              <a:extLst>
                <a:ext uri="{FF2B5EF4-FFF2-40B4-BE49-F238E27FC236}">
                  <a16:creationId xmlns:a16="http://schemas.microsoft.com/office/drawing/2014/main" xmlns="" id="{F406CF39-DBBA-4749-99D9-70D1A1616F5C}"/>
                </a:ext>
              </a:extLst>
            </p:cNvPr>
            <p:cNvSpPr/>
            <p:nvPr/>
          </p:nvSpPr>
          <p:spPr>
            <a:xfrm flipH="1" flipV="1">
              <a:off x="391944" y="3179782"/>
              <a:ext cx="116057" cy="124639"/>
            </a:xfrm>
            <a:prstGeom prst="r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8" name="Right Triangle 77">
              <a:extLst>
                <a:ext uri="{FF2B5EF4-FFF2-40B4-BE49-F238E27FC236}">
                  <a16:creationId xmlns:a16="http://schemas.microsoft.com/office/drawing/2014/main" xmlns="" id="{1D212E41-E28A-4442-A810-814F6725DBF1}"/>
                </a:ext>
              </a:extLst>
            </p:cNvPr>
            <p:cNvSpPr/>
            <p:nvPr/>
          </p:nvSpPr>
          <p:spPr>
            <a:xfrm flipV="1">
              <a:off x="2434655" y="3179782"/>
              <a:ext cx="116057" cy="124639"/>
            </a:xfrm>
            <a:prstGeom prst="rtTriangle">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45" name="Group 44">
            <a:extLst>
              <a:ext uri="{FF2B5EF4-FFF2-40B4-BE49-F238E27FC236}">
                <a16:creationId xmlns:a16="http://schemas.microsoft.com/office/drawing/2014/main" xmlns="" id="{6875005D-93AC-477C-BBAE-2600AA083754}"/>
              </a:ext>
            </a:extLst>
          </p:cNvPr>
          <p:cNvGrpSpPr/>
          <p:nvPr/>
        </p:nvGrpSpPr>
        <p:grpSpPr>
          <a:xfrm>
            <a:off x="2198652" y="2207245"/>
            <a:ext cx="1880889" cy="98518"/>
            <a:chOff x="391944" y="3179782"/>
            <a:chExt cx="2158768" cy="124639"/>
          </a:xfrm>
          <a:solidFill>
            <a:schemeClr val="accent2">
              <a:lumMod val="50000"/>
            </a:schemeClr>
          </a:solidFill>
        </p:grpSpPr>
        <p:sp>
          <p:nvSpPr>
            <p:cNvPr id="75" name="Right Triangle 74">
              <a:extLst>
                <a:ext uri="{FF2B5EF4-FFF2-40B4-BE49-F238E27FC236}">
                  <a16:creationId xmlns:a16="http://schemas.microsoft.com/office/drawing/2014/main" xmlns="" id="{44E1CBAB-3DE8-4BB0-A6EC-D26F410DB48F}"/>
                </a:ext>
              </a:extLst>
            </p:cNvPr>
            <p:cNvSpPr/>
            <p:nvPr/>
          </p:nvSpPr>
          <p:spPr>
            <a:xfrm flipH="1" flipV="1">
              <a:off x="391944"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6" name="Right Triangle 75">
              <a:extLst>
                <a:ext uri="{FF2B5EF4-FFF2-40B4-BE49-F238E27FC236}">
                  <a16:creationId xmlns:a16="http://schemas.microsoft.com/office/drawing/2014/main" xmlns="" id="{FF6D6EA7-A14F-4E5A-8666-2D405F5206A5}"/>
                </a:ext>
              </a:extLst>
            </p:cNvPr>
            <p:cNvSpPr/>
            <p:nvPr/>
          </p:nvSpPr>
          <p:spPr>
            <a:xfrm flipV="1">
              <a:off x="2434655"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46" name="Group 45">
            <a:extLst>
              <a:ext uri="{FF2B5EF4-FFF2-40B4-BE49-F238E27FC236}">
                <a16:creationId xmlns:a16="http://schemas.microsoft.com/office/drawing/2014/main" xmlns="" id="{9F3D4D24-3DA1-46D8-B1C3-5A6FF3B11EDF}"/>
              </a:ext>
            </a:extLst>
          </p:cNvPr>
          <p:cNvGrpSpPr/>
          <p:nvPr/>
        </p:nvGrpSpPr>
        <p:grpSpPr>
          <a:xfrm>
            <a:off x="4205983" y="2207245"/>
            <a:ext cx="1880889" cy="98518"/>
            <a:chOff x="391944" y="3179782"/>
            <a:chExt cx="2158768" cy="124639"/>
          </a:xfrm>
          <a:solidFill>
            <a:schemeClr val="accent5">
              <a:lumMod val="50000"/>
            </a:schemeClr>
          </a:solidFill>
        </p:grpSpPr>
        <p:sp>
          <p:nvSpPr>
            <p:cNvPr id="73" name="Right Triangle 72">
              <a:extLst>
                <a:ext uri="{FF2B5EF4-FFF2-40B4-BE49-F238E27FC236}">
                  <a16:creationId xmlns:a16="http://schemas.microsoft.com/office/drawing/2014/main" xmlns="" id="{E77878EA-D01B-495E-84E5-DBD0194FD019}"/>
                </a:ext>
              </a:extLst>
            </p:cNvPr>
            <p:cNvSpPr/>
            <p:nvPr/>
          </p:nvSpPr>
          <p:spPr>
            <a:xfrm flipH="1" flipV="1">
              <a:off x="391944"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4" name="Right Triangle 73">
              <a:extLst>
                <a:ext uri="{FF2B5EF4-FFF2-40B4-BE49-F238E27FC236}">
                  <a16:creationId xmlns:a16="http://schemas.microsoft.com/office/drawing/2014/main" xmlns="" id="{065430E7-19B1-4579-893F-B2CFC25DE7A1}"/>
                </a:ext>
              </a:extLst>
            </p:cNvPr>
            <p:cNvSpPr/>
            <p:nvPr/>
          </p:nvSpPr>
          <p:spPr>
            <a:xfrm flipV="1">
              <a:off x="2434655"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47" name="Group 46">
            <a:extLst>
              <a:ext uri="{FF2B5EF4-FFF2-40B4-BE49-F238E27FC236}">
                <a16:creationId xmlns:a16="http://schemas.microsoft.com/office/drawing/2014/main" xmlns="" id="{BA3ECAAF-E814-46B1-AE17-3A76B6D453AB}"/>
              </a:ext>
            </a:extLst>
          </p:cNvPr>
          <p:cNvGrpSpPr/>
          <p:nvPr/>
        </p:nvGrpSpPr>
        <p:grpSpPr>
          <a:xfrm>
            <a:off x="6213314" y="2207245"/>
            <a:ext cx="1880889" cy="98518"/>
            <a:chOff x="391944" y="3179782"/>
            <a:chExt cx="2158768" cy="124639"/>
          </a:xfrm>
          <a:solidFill>
            <a:schemeClr val="accent4">
              <a:lumMod val="50000"/>
            </a:schemeClr>
          </a:solidFill>
        </p:grpSpPr>
        <p:sp>
          <p:nvSpPr>
            <p:cNvPr id="71" name="Right Triangle 70">
              <a:extLst>
                <a:ext uri="{FF2B5EF4-FFF2-40B4-BE49-F238E27FC236}">
                  <a16:creationId xmlns:a16="http://schemas.microsoft.com/office/drawing/2014/main" xmlns="" id="{9EBD5FCA-1953-4B6A-A648-550BA771123D}"/>
                </a:ext>
              </a:extLst>
            </p:cNvPr>
            <p:cNvSpPr/>
            <p:nvPr/>
          </p:nvSpPr>
          <p:spPr>
            <a:xfrm flipH="1" flipV="1">
              <a:off x="391944"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2" name="Right Triangle 71">
              <a:extLst>
                <a:ext uri="{FF2B5EF4-FFF2-40B4-BE49-F238E27FC236}">
                  <a16:creationId xmlns:a16="http://schemas.microsoft.com/office/drawing/2014/main" xmlns="" id="{E254E36C-274D-4B2B-BD72-E16BA46AB720}"/>
                </a:ext>
              </a:extLst>
            </p:cNvPr>
            <p:cNvSpPr/>
            <p:nvPr/>
          </p:nvSpPr>
          <p:spPr>
            <a:xfrm flipV="1">
              <a:off x="2434655"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grpSp>
        <p:nvGrpSpPr>
          <p:cNvPr id="48" name="Group 47">
            <a:extLst>
              <a:ext uri="{FF2B5EF4-FFF2-40B4-BE49-F238E27FC236}">
                <a16:creationId xmlns:a16="http://schemas.microsoft.com/office/drawing/2014/main" xmlns="" id="{82B5A4B4-8EBB-4272-802B-0C53A455A833}"/>
              </a:ext>
            </a:extLst>
          </p:cNvPr>
          <p:cNvGrpSpPr/>
          <p:nvPr/>
        </p:nvGrpSpPr>
        <p:grpSpPr>
          <a:xfrm>
            <a:off x="8220646" y="2207245"/>
            <a:ext cx="1880889" cy="98518"/>
            <a:chOff x="391944" y="3179782"/>
            <a:chExt cx="2158768" cy="124639"/>
          </a:xfrm>
          <a:solidFill>
            <a:srgbClr val="6C0000"/>
          </a:solidFill>
        </p:grpSpPr>
        <p:sp>
          <p:nvSpPr>
            <p:cNvPr id="69" name="Right Triangle 68">
              <a:extLst>
                <a:ext uri="{FF2B5EF4-FFF2-40B4-BE49-F238E27FC236}">
                  <a16:creationId xmlns:a16="http://schemas.microsoft.com/office/drawing/2014/main" xmlns="" id="{537E7D62-91D5-4274-B987-817BE4F5FBFC}"/>
                </a:ext>
              </a:extLst>
            </p:cNvPr>
            <p:cNvSpPr/>
            <p:nvPr/>
          </p:nvSpPr>
          <p:spPr>
            <a:xfrm flipH="1" flipV="1">
              <a:off x="391944"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0" name="Right Triangle 69">
              <a:extLst>
                <a:ext uri="{FF2B5EF4-FFF2-40B4-BE49-F238E27FC236}">
                  <a16:creationId xmlns:a16="http://schemas.microsoft.com/office/drawing/2014/main" xmlns="" id="{07B5A143-F65C-45B5-AE26-E3D2DBA7508B}"/>
                </a:ext>
              </a:extLst>
            </p:cNvPr>
            <p:cNvSpPr/>
            <p:nvPr/>
          </p:nvSpPr>
          <p:spPr>
            <a:xfrm flipV="1">
              <a:off x="2434655" y="3179782"/>
              <a:ext cx="116057" cy="1246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pic>
        <p:nvPicPr>
          <p:cNvPr id="54" name="Graphic 47" descr="Team">
            <a:extLst>
              <a:ext uri="{FF2B5EF4-FFF2-40B4-BE49-F238E27FC236}">
                <a16:creationId xmlns:a16="http://schemas.microsoft.com/office/drawing/2014/main" xmlns="" id="{A4A7AFF6-5817-42F6-A052-0A00A6A0E2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767948" y="2319712"/>
            <a:ext cx="796695" cy="722770"/>
          </a:xfrm>
          <a:prstGeom prst="rect">
            <a:avLst/>
          </a:prstGeom>
        </p:spPr>
      </p:pic>
      <p:pic>
        <p:nvPicPr>
          <p:cNvPr id="58" name="Graphic 51" descr="Shopping bag">
            <a:extLst>
              <a:ext uri="{FF2B5EF4-FFF2-40B4-BE49-F238E27FC236}">
                <a16:creationId xmlns:a16="http://schemas.microsoft.com/office/drawing/2014/main" xmlns="" id="{015816F1-AC05-4F1F-8E38-B27720D976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740743" y="2341437"/>
            <a:ext cx="796695" cy="722770"/>
          </a:xfrm>
          <a:prstGeom prst="rect">
            <a:avLst/>
          </a:prstGeom>
        </p:spPr>
      </p:pic>
      <p:pic>
        <p:nvPicPr>
          <p:cNvPr id="7170" name="Picture 2" descr="Money Icon Images #88013 - Free Icons Library">
            <a:extLst>
              <a:ext uri="{FF2B5EF4-FFF2-40B4-BE49-F238E27FC236}">
                <a16:creationId xmlns:a16="http://schemas.microsoft.com/office/drawing/2014/main" xmlns="" id="{030E8D9C-59A1-44EB-9F94-04B911AB942C}"/>
              </a:ext>
            </a:extLst>
          </p:cNvPr>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74628" y="2210287"/>
            <a:ext cx="774940" cy="7749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Wallet Icon of Glyph style - Available in SVG, PNG, EPS, AI &amp; Icon ...">
            <a:extLst>
              <a:ext uri="{FF2B5EF4-FFF2-40B4-BE49-F238E27FC236}">
                <a16:creationId xmlns:a16="http://schemas.microsoft.com/office/drawing/2014/main" xmlns="" id="{B2EFA06D-5DDF-4690-8E08-13AD91947908}"/>
              </a:ext>
            </a:extLst>
          </p:cNvPr>
          <p:cNvPicPr>
            <a:picLocks noChangeAspect="1" noChangeArrowheads="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flipH="1">
            <a:off x="8762522" y="2238947"/>
            <a:ext cx="825260" cy="82526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est Choice Icon of Line style - Available in SVG, PNG, EPS, AI ...">
            <a:extLst>
              <a:ext uri="{FF2B5EF4-FFF2-40B4-BE49-F238E27FC236}">
                <a16:creationId xmlns:a16="http://schemas.microsoft.com/office/drawing/2014/main" xmlns="" id="{78B63540-EA85-4E10-9EDA-5ECC790DAF40}"/>
              </a:ext>
            </a:extLst>
          </p:cNvPr>
          <p:cNvPicPr>
            <a:picLocks noChangeAspect="1" noChangeArrowheads="1"/>
          </p:cNvPicPr>
          <p:nvPr/>
        </p:nvPicPr>
        <p:blipFill>
          <a:blip r:embed="rId12" cstate="print">
            <a:lum bright="70000" contrast="-70000"/>
            <a:extLst>
              <a:ext uri="{BEBA8EAE-BF5A-486C-A8C5-ECC9F3942E4B}">
                <a14:imgProps xmlns:a14="http://schemas.microsoft.com/office/drawing/2010/main">
                  <a14:imgLayer r:embed="rId1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flipH="1">
            <a:off x="4704006" y="2296389"/>
            <a:ext cx="769415" cy="7694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E1E994DE-3C4E-4FCD-996A-ED742A31CD87}"/>
              </a:ext>
            </a:extLst>
          </p:cNvPr>
          <p:cNvSpPr txBox="1"/>
          <p:nvPr/>
        </p:nvSpPr>
        <p:spPr>
          <a:xfrm>
            <a:off x="4116293" y="3391241"/>
            <a:ext cx="1880897" cy="263149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rtl="1"/>
            <a:r>
              <a:rPr lang="ar-SA" sz="1500" b="1" dirty="0">
                <a:latin typeface="Sakkal Majalla" panose="02000000000000000000" pitchFamily="2" charset="-78"/>
                <a:cs typeface="Sakkal Majalla" panose="02000000000000000000" pitchFamily="2" charset="-78"/>
              </a:rPr>
              <a:t>عندما تتغير أذواق المستهلكين لصالح سلعة محددة فهم يقبلون على شرائها وبالتالي تتزايد الكميات المطلوبة منها.</a:t>
            </a:r>
          </a:p>
          <a:p>
            <a:pPr algn="just" rtl="1"/>
            <a:endParaRPr lang="ar-SA" sz="1500" b="1" dirty="0">
              <a:latin typeface="Sakkal Majalla" panose="02000000000000000000" pitchFamily="2" charset="-78"/>
              <a:cs typeface="Sakkal Majalla" panose="02000000000000000000" pitchFamily="2" charset="-78"/>
            </a:endParaRPr>
          </a:p>
          <a:p>
            <a:pPr algn="just" rtl="1"/>
            <a:r>
              <a:rPr lang="ar-SA" sz="1500" b="1" dirty="0">
                <a:solidFill>
                  <a:srgbClr val="C00000"/>
                </a:solidFill>
                <a:latin typeface="Sakkal Majalla" panose="02000000000000000000" pitchFamily="2" charset="-78"/>
                <a:cs typeface="Sakkal Majalla" panose="02000000000000000000" pitchFamily="2" charset="-78"/>
              </a:rPr>
              <a:t>مثال: </a:t>
            </a:r>
            <a:r>
              <a:rPr lang="ar-SA" sz="1500" b="1" dirty="0">
                <a:latin typeface="Sakkal Majalla" panose="02000000000000000000" pitchFamily="2" charset="-78"/>
                <a:cs typeface="Sakkal Majalla" panose="02000000000000000000" pitchFamily="2" charset="-78"/>
              </a:rPr>
              <a:t>يقبل المستهلكين في مملكة البحرين على شراء الأجيال الجديدة من الهواتف المحمولة مما </a:t>
            </a:r>
            <a:r>
              <a:rPr lang="ar-SA" sz="1500" b="1" dirty="0" smtClean="0">
                <a:latin typeface="Sakkal Majalla" panose="02000000000000000000" pitchFamily="2" charset="-78"/>
                <a:cs typeface="Sakkal Majalla" panose="02000000000000000000" pitchFamily="2" charset="-78"/>
              </a:rPr>
              <a:t>يؤدي الى زيادة الطلب عليها.</a:t>
            </a:r>
            <a:endParaRPr lang="ar-SA" sz="15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33D404C-8CE3-407C-A64E-D39FB8D02AFE}"/>
              </a:ext>
            </a:extLst>
          </p:cNvPr>
          <p:cNvSpPr txBox="1"/>
          <p:nvPr/>
        </p:nvSpPr>
        <p:spPr>
          <a:xfrm>
            <a:off x="8234703" y="3378988"/>
            <a:ext cx="1880897" cy="170816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rtl="1"/>
            <a:r>
              <a:rPr lang="ar-SA" sz="1500" b="1" dirty="0">
                <a:latin typeface="Sakkal Majalla" panose="02000000000000000000" pitchFamily="2" charset="-78"/>
                <a:cs typeface="Sakkal Majalla" panose="02000000000000000000" pitchFamily="2" charset="-78"/>
              </a:rPr>
              <a:t>هناك علاقة مباشرة بين دخل المستهلك والطلب على السلعة فكلما ارتفع دخل الفرد زاد طلبه على السلع والخدمات بالمقابل يقل الطلب على السلع عند انخفاض الدخل</a:t>
            </a:r>
            <a:r>
              <a:rPr lang="ar-SA" sz="1500" b="1" dirty="0" smtClean="0">
                <a:latin typeface="Sakkal Majalla" panose="02000000000000000000" pitchFamily="2" charset="-78"/>
                <a:cs typeface="Sakkal Majalla" panose="02000000000000000000" pitchFamily="2" charset="-78"/>
              </a:rPr>
              <a:t>.</a:t>
            </a:r>
            <a:endParaRPr lang="ar-SA" sz="1500" b="1" dirty="0">
              <a:latin typeface="Sakkal Majalla" panose="02000000000000000000" pitchFamily="2" charset="-78"/>
              <a:cs typeface="Sakkal Majalla" panose="02000000000000000000" pitchFamily="2" charset="-78"/>
            </a:endParaRPr>
          </a:p>
        </p:txBody>
      </p:sp>
      <p:pic>
        <p:nvPicPr>
          <p:cNvPr id="7178" name="Picture 10" descr="Download Free png Download Money-png - Money Vector Png PNG Image ...">
            <a:extLst>
              <a:ext uri="{FF2B5EF4-FFF2-40B4-BE49-F238E27FC236}">
                <a16:creationId xmlns:a16="http://schemas.microsoft.com/office/drawing/2014/main" xmlns="" id="{D15CEDEF-054E-4B03-9B79-1D52CDD84E3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71912" y="5205107"/>
            <a:ext cx="673954" cy="60225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F2829F41-1CBC-452E-AE96-624EC002DC65}"/>
              </a:ext>
            </a:extLst>
          </p:cNvPr>
          <p:cNvSpPr/>
          <p:nvPr/>
        </p:nvSpPr>
        <p:spPr>
          <a:xfrm>
            <a:off x="9440037" y="5801102"/>
            <a:ext cx="737702" cy="523220"/>
          </a:xfrm>
          <a:prstGeom prst="rect">
            <a:avLst/>
          </a:prstGeom>
          <a:noFill/>
        </p:spPr>
        <p:txBody>
          <a:bodyPr wrap="none" lIns="91440" tIns="45720" rIns="91440" bIns="45720">
            <a:spAutoFit/>
          </a:bodyPr>
          <a:lstStyle/>
          <a:p>
            <a:pPr algn="ctr"/>
            <a:r>
              <a:rPr lang="ar-SA" sz="1400" b="1" cap="none" spc="0" dirty="0">
                <a:ln w="0"/>
                <a:solidFill>
                  <a:schemeClr val="accent5">
                    <a:lumMod val="50000"/>
                  </a:schemeClr>
                </a:solidFill>
                <a:latin typeface="Sakkal Majalla" panose="02000000000000000000" pitchFamily="2" charset="-78"/>
                <a:cs typeface="Sakkal Majalla" panose="02000000000000000000" pitchFamily="2" charset="-78"/>
              </a:rPr>
              <a:t>ارتفاع </a:t>
            </a:r>
          </a:p>
          <a:p>
            <a:pPr algn="ctr"/>
            <a:r>
              <a:rPr lang="ar-SA" sz="1400" b="1" cap="none" spc="0" dirty="0">
                <a:ln w="0"/>
                <a:solidFill>
                  <a:schemeClr val="accent5">
                    <a:lumMod val="50000"/>
                  </a:schemeClr>
                </a:solidFill>
                <a:latin typeface="Sakkal Majalla" panose="02000000000000000000" pitchFamily="2" charset="-78"/>
                <a:cs typeface="Sakkal Majalla" panose="02000000000000000000" pitchFamily="2" charset="-78"/>
              </a:rPr>
              <a:t>دخل الفرد</a:t>
            </a:r>
            <a:endParaRPr lang="en-US" sz="1400" b="1" cap="none" spc="0" dirty="0">
              <a:ln w="0"/>
              <a:solidFill>
                <a:schemeClr val="accent5">
                  <a:lumMod val="50000"/>
                </a:schemeClr>
              </a:solidFill>
              <a:latin typeface="Sakkal Majalla" panose="02000000000000000000" pitchFamily="2" charset="-78"/>
              <a:cs typeface="Sakkal Majalla" panose="02000000000000000000" pitchFamily="2" charset="-78"/>
            </a:endParaRPr>
          </a:p>
        </p:txBody>
      </p:sp>
      <p:sp>
        <p:nvSpPr>
          <p:cNvPr id="10" name="Arrow: Left 9">
            <a:extLst>
              <a:ext uri="{FF2B5EF4-FFF2-40B4-BE49-F238E27FC236}">
                <a16:creationId xmlns:a16="http://schemas.microsoft.com/office/drawing/2014/main" xmlns="" id="{FDFB2BA0-6553-4D49-B89D-4F8978437AE4}"/>
              </a:ext>
            </a:extLst>
          </p:cNvPr>
          <p:cNvSpPr/>
          <p:nvPr/>
        </p:nvSpPr>
        <p:spPr>
          <a:xfrm>
            <a:off x="9038563" y="5469147"/>
            <a:ext cx="396000" cy="310834"/>
          </a:xfrm>
          <a:prstGeom prst="left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1" name="Rectangle 10">
            <a:extLst>
              <a:ext uri="{FF2B5EF4-FFF2-40B4-BE49-F238E27FC236}">
                <a16:creationId xmlns:a16="http://schemas.microsoft.com/office/drawing/2014/main" xmlns="" id="{3943C41B-E263-4D0E-84D6-1C0293A07DC3}"/>
              </a:ext>
            </a:extLst>
          </p:cNvPr>
          <p:cNvSpPr/>
          <p:nvPr/>
        </p:nvSpPr>
        <p:spPr>
          <a:xfrm>
            <a:off x="8959595" y="5183907"/>
            <a:ext cx="619079" cy="307777"/>
          </a:xfrm>
          <a:prstGeom prst="rect">
            <a:avLst/>
          </a:prstGeom>
          <a:noFill/>
        </p:spPr>
        <p:txBody>
          <a:bodyPr wrap="non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يؤدي إلى</a:t>
            </a:r>
          </a:p>
        </p:txBody>
      </p:sp>
      <p:pic>
        <p:nvPicPr>
          <p:cNvPr id="7182" name="Picture 14" descr="Shopping cart Stock photography Shopping bag - shopping png ...">
            <a:extLst>
              <a:ext uri="{FF2B5EF4-FFF2-40B4-BE49-F238E27FC236}">
                <a16:creationId xmlns:a16="http://schemas.microsoft.com/office/drawing/2014/main" xmlns="" id="{607C6F2E-F989-4B8C-8472-58C5884DD3E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5029" y="5106777"/>
            <a:ext cx="724619" cy="72461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A1C56B4F-4AC7-45C9-A88F-79F42BD32593}"/>
              </a:ext>
            </a:extLst>
          </p:cNvPr>
          <p:cNvSpPr/>
          <p:nvPr/>
        </p:nvSpPr>
        <p:spPr>
          <a:xfrm>
            <a:off x="8264969" y="5779981"/>
            <a:ext cx="962907" cy="738664"/>
          </a:xfrm>
          <a:prstGeom prst="rect">
            <a:avLst/>
          </a:prstGeom>
          <a:noFill/>
        </p:spPr>
        <p:txBody>
          <a:bodyPr wrap="squar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ازدياد طلب السلع والخدمات</a:t>
            </a:r>
          </a:p>
        </p:txBody>
      </p:sp>
      <p:sp>
        <p:nvSpPr>
          <p:cNvPr id="21" name="TextBox 20">
            <a:extLst>
              <a:ext uri="{FF2B5EF4-FFF2-40B4-BE49-F238E27FC236}">
                <a16:creationId xmlns:a16="http://schemas.microsoft.com/office/drawing/2014/main" xmlns="" id="{C00A36A3-18D8-4919-BF65-30A7026F1574}"/>
              </a:ext>
            </a:extLst>
          </p:cNvPr>
          <p:cNvSpPr txBox="1"/>
          <p:nvPr/>
        </p:nvSpPr>
        <p:spPr>
          <a:xfrm>
            <a:off x="6222443" y="3286276"/>
            <a:ext cx="1880897" cy="1938992"/>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rtl="1"/>
            <a:r>
              <a:rPr lang="ar-SA" sz="1500" b="1" dirty="0">
                <a:latin typeface="Sakkal Majalla" panose="02000000000000000000" pitchFamily="2" charset="-78"/>
                <a:cs typeface="Sakkal Majalla" panose="02000000000000000000" pitchFamily="2" charset="-78"/>
              </a:rPr>
              <a:t>يؤثر عدد السكان على الطلب، فالزيادة في عدد السكان يؤدي إلى الزيادة في الطلب على السلع والخدمات.  كما أن النقص في عدد السكان يؤدي إلى انخفاض الطلب على السلع والخدمات</a:t>
            </a:r>
            <a:r>
              <a:rPr lang="ar-SA" sz="1500" b="1" dirty="0" smtClean="0">
                <a:latin typeface="Sakkal Majalla" panose="02000000000000000000" pitchFamily="2" charset="-78"/>
                <a:cs typeface="Sakkal Majalla" panose="02000000000000000000" pitchFamily="2" charset="-78"/>
              </a:rPr>
              <a:t>.</a:t>
            </a:r>
            <a:endParaRPr lang="ar-SA" sz="1500" b="1" dirty="0">
              <a:latin typeface="Sakkal Majalla" panose="02000000000000000000" pitchFamily="2" charset="-78"/>
              <a:cs typeface="Sakkal Majalla" panose="02000000000000000000" pitchFamily="2" charset="-78"/>
            </a:endParaRPr>
          </a:p>
        </p:txBody>
      </p:sp>
      <p:sp>
        <p:nvSpPr>
          <p:cNvPr id="7168" name="TextBox 7167">
            <a:extLst>
              <a:ext uri="{FF2B5EF4-FFF2-40B4-BE49-F238E27FC236}">
                <a16:creationId xmlns:a16="http://schemas.microsoft.com/office/drawing/2014/main" xmlns="" id="{B6E4CE0A-61B0-4D7E-AEB5-F909AA6141C5}"/>
              </a:ext>
            </a:extLst>
          </p:cNvPr>
          <p:cNvSpPr txBox="1"/>
          <p:nvPr/>
        </p:nvSpPr>
        <p:spPr>
          <a:xfrm>
            <a:off x="2160741" y="3267486"/>
            <a:ext cx="1880897" cy="2169825"/>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rtl="1"/>
            <a:r>
              <a:rPr lang="ar-SA" sz="1500" b="1" dirty="0">
                <a:latin typeface="Sakkal Majalla" panose="02000000000000000000" pitchFamily="2" charset="-78"/>
                <a:cs typeface="Sakkal Majalla" panose="02000000000000000000" pitchFamily="2" charset="-78"/>
              </a:rPr>
              <a:t>تزداد الكمية المطلوبة من السلعة إذا كانت تمثل ضرورة للمستهلك، حيث يتغير مستوى الطلب ارتفاعًا، وذلك نظرًا </a:t>
            </a:r>
            <a:r>
              <a:rPr lang="ar-SA" sz="1500" b="1" dirty="0" smtClean="0">
                <a:latin typeface="Sakkal Majalla" panose="02000000000000000000" pitchFamily="2" charset="-78"/>
                <a:cs typeface="Sakkal Majalla" panose="02000000000000000000" pitchFamily="2" charset="-78"/>
              </a:rPr>
              <a:t> لدرجة احتياج </a:t>
            </a:r>
            <a:r>
              <a:rPr lang="ar-SA" sz="1500" b="1" dirty="0">
                <a:latin typeface="Sakkal Majalla" panose="02000000000000000000" pitchFamily="2" charset="-78"/>
                <a:cs typeface="Sakkal Majalla" panose="02000000000000000000" pitchFamily="2" charset="-78"/>
              </a:rPr>
              <a:t>المستهلكين إليها.  فحاجة المستهلك إلى الإشباع هي التي تتحكم في الكمية المطلوبة</a:t>
            </a:r>
            <a:r>
              <a:rPr lang="ar-SA" sz="1500" b="1" dirty="0" smtClean="0">
                <a:latin typeface="Sakkal Majalla" panose="02000000000000000000" pitchFamily="2" charset="-78"/>
                <a:cs typeface="Sakkal Majalla" panose="02000000000000000000" pitchFamily="2" charset="-78"/>
              </a:rPr>
              <a:t>.</a:t>
            </a:r>
            <a:endParaRPr lang="ar-SA" sz="1500" b="1" dirty="0">
              <a:latin typeface="Sakkal Majalla" panose="02000000000000000000" pitchFamily="2" charset="-78"/>
              <a:cs typeface="Sakkal Majalla" panose="02000000000000000000" pitchFamily="2" charset="-78"/>
            </a:endParaRPr>
          </a:p>
        </p:txBody>
      </p:sp>
      <p:sp>
        <p:nvSpPr>
          <p:cNvPr id="7169" name="TextBox 7168">
            <a:extLst>
              <a:ext uri="{FF2B5EF4-FFF2-40B4-BE49-F238E27FC236}">
                <a16:creationId xmlns:a16="http://schemas.microsoft.com/office/drawing/2014/main" xmlns="" id="{88806D22-6006-47EB-AD9B-C99A479CEE44}"/>
              </a:ext>
            </a:extLst>
          </p:cNvPr>
          <p:cNvSpPr txBox="1"/>
          <p:nvPr/>
        </p:nvSpPr>
        <p:spPr>
          <a:xfrm>
            <a:off x="162264" y="3393945"/>
            <a:ext cx="1880897" cy="2400657"/>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just" rtl="1"/>
            <a:r>
              <a:rPr lang="ar-SA" sz="1500" b="1" dirty="0">
                <a:latin typeface="Sakkal Majalla" panose="02000000000000000000" pitchFamily="2" charset="-78"/>
                <a:cs typeface="Sakkal Majalla" panose="02000000000000000000" pitchFamily="2" charset="-78"/>
              </a:rPr>
              <a:t>عندما يرتفع سعر سلعة ما فإن المستهلكين سيتحولون لاستهلاك السلعة المنافسة لها.</a:t>
            </a:r>
          </a:p>
          <a:p>
            <a:pPr algn="just" rtl="1"/>
            <a:endParaRPr lang="ar-SA" sz="1500" b="1" dirty="0">
              <a:latin typeface="Sakkal Majalla" panose="02000000000000000000" pitchFamily="2" charset="-78"/>
              <a:cs typeface="Sakkal Majalla" panose="02000000000000000000" pitchFamily="2" charset="-78"/>
            </a:endParaRPr>
          </a:p>
          <a:p>
            <a:pPr algn="just" rtl="1"/>
            <a:r>
              <a:rPr lang="ar-SA" sz="1500" b="1" dirty="0">
                <a:solidFill>
                  <a:srgbClr val="C00000"/>
                </a:solidFill>
                <a:latin typeface="Sakkal Majalla" panose="02000000000000000000" pitchFamily="2" charset="-78"/>
                <a:cs typeface="Sakkal Majalla" panose="02000000000000000000" pitchFamily="2" charset="-78"/>
              </a:rPr>
              <a:t>مثال:  </a:t>
            </a:r>
            <a:r>
              <a:rPr lang="ar-SA" sz="1500" b="1" dirty="0">
                <a:latin typeface="Sakkal Majalla" panose="02000000000000000000" pitchFamily="2" charset="-78"/>
                <a:cs typeface="Sakkal Majalla" panose="02000000000000000000" pitchFamily="2" charset="-78"/>
              </a:rPr>
              <a:t>إذا ارتفع سعر التفاح فسوف يقل الطلب عليه وسيتجه المستهلكون لطلب الصنف المنافس له كالبرتقال أو الموز</a:t>
            </a:r>
            <a:r>
              <a:rPr lang="ar-SA" sz="1500" b="1" dirty="0" smtClean="0">
                <a:latin typeface="Sakkal Majalla" panose="02000000000000000000" pitchFamily="2" charset="-78"/>
                <a:cs typeface="Sakkal Majalla" panose="02000000000000000000" pitchFamily="2" charset="-78"/>
              </a:rPr>
              <a:t>.</a:t>
            </a:r>
            <a:endParaRPr lang="ar-SA" sz="1500" b="1" dirty="0">
              <a:latin typeface="Sakkal Majalla" panose="02000000000000000000" pitchFamily="2" charset="-78"/>
              <a:cs typeface="Sakkal Majalla" panose="02000000000000000000" pitchFamily="2" charset="-78"/>
            </a:endParaRPr>
          </a:p>
        </p:txBody>
      </p:sp>
      <p:sp>
        <p:nvSpPr>
          <p:cNvPr id="7173" name="Rectangle 7172">
            <a:extLst>
              <a:ext uri="{FF2B5EF4-FFF2-40B4-BE49-F238E27FC236}">
                <a16:creationId xmlns:a16="http://schemas.microsoft.com/office/drawing/2014/main" xmlns="" id="{0B66FCFB-3E4D-490D-AA58-4B51D0EF91F0}"/>
              </a:ext>
            </a:extLst>
          </p:cNvPr>
          <p:cNvSpPr/>
          <p:nvPr/>
        </p:nvSpPr>
        <p:spPr>
          <a:xfrm>
            <a:off x="7407792" y="5939669"/>
            <a:ext cx="686405" cy="523220"/>
          </a:xfrm>
          <a:prstGeom prst="rect">
            <a:avLst/>
          </a:prstGeom>
          <a:noFill/>
        </p:spPr>
        <p:txBody>
          <a:bodyPr wrap="non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زيادة عدد</a:t>
            </a:r>
          </a:p>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السكان</a:t>
            </a:r>
            <a:endParaRPr lang="en-US" sz="1400" b="1" dirty="0">
              <a:ln w="0"/>
              <a:solidFill>
                <a:schemeClr val="accent5">
                  <a:lumMod val="50000"/>
                </a:schemeClr>
              </a:solidFill>
              <a:latin typeface="Sakkal Majalla" panose="02000000000000000000" pitchFamily="2" charset="-78"/>
              <a:cs typeface="Sakkal Majalla" panose="02000000000000000000" pitchFamily="2" charset="-78"/>
            </a:endParaRPr>
          </a:p>
        </p:txBody>
      </p:sp>
      <p:sp>
        <p:nvSpPr>
          <p:cNvPr id="7175" name="Arrow: Left 7174">
            <a:extLst>
              <a:ext uri="{FF2B5EF4-FFF2-40B4-BE49-F238E27FC236}">
                <a16:creationId xmlns:a16="http://schemas.microsoft.com/office/drawing/2014/main" xmlns="" id="{89A9B2EC-FBD4-4CA3-A2AE-365F7A9C1885}"/>
              </a:ext>
            </a:extLst>
          </p:cNvPr>
          <p:cNvSpPr/>
          <p:nvPr/>
        </p:nvSpPr>
        <p:spPr>
          <a:xfrm>
            <a:off x="6927567" y="5760479"/>
            <a:ext cx="396000" cy="310834"/>
          </a:xfrm>
          <a:prstGeom prst="leftArrow">
            <a:avLst/>
          </a:prstGeom>
          <a:solidFill>
            <a:srgbClr val="D6A300"/>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7177" name="Rectangle 7176">
            <a:extLst>
              <a:ext uri="{FF2B5EF4-FFF2-40B4-BE49-F238E27FC236}">
                <a16:creationId xmlns:a16="http://schemas.microsoft.com/office/drawing/2014/main" xmlns="" id="{DFBFCC86-BA07-498C-8649-969582D2BBD7}"/>
              </a:ext>
            </a:extLst>
          </p:cNvPr>
          <p:cNvSpPr/>
          <p:nvPr/>
        </p:nvSpPr>
        <p:spPr>
          <a:xfrm>
            <a:off x="6850729" y="5450232"/>
            <a:ext cx="619079" cy="307777"/>
          </a:xfrm>
          <a:prstGeom prst="rect">
            <a:avLst/>
          </a:prstGeom>
          <a:noFill/>
        </p:spPr>
        <p:txBody>
          <a:bodyPr wrap="non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يؤدي إلى</a:t>
            </a:r>
          </a:p>
        </p:txBody>
      </p:sp>
      <p:sp>
        <p:nvSpPr>
          <p:cNvPr id="7181" name="Rectangle 7180">
            <a:extLst>
              <a:ext uri="{FF2B5EF4-FFF2-40B4-BE49-F238E27FC236}">
                <a16:creationId xmlns:a16="http://schemas.microsoft.com/office/drawing/2014/main" xmlns="" id="{978B53A2-328B-4925-A977-596C1C02EAAD}"/>
              </a:ext>
            </a:extLst>
          </p:cNvPr>
          <p:cNvSpPr/>
          <p:nvPr/>
        </p:nvSpPr>
        <p:spPr>
          <a:xfrm>
            <a:off x="6124322" y="5943462"/>
            <a:ext cx="962907" cy="523220"/>
          </a:xfrm>
          <a:prstGeom prst="rect">
            <a:avLst/>
          </a:prstGeom>
          <a:noFill/>
        </p:spPr>
        <p:txBody>
          <a:bodyPr wrap="squar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زيادة الطلب على السلع</a:t>
            </a:r>
          </a:p>
        </p:txBody>
      </p:sp>
      <p:pic>
        <p:nvPicPr>
          <p:cNvPr id="7184" name="Picture 16">
            <a:extLst>
              <a:ext uri="{FF2B5EF4-FFF2-40B4-BE49-F238E27FC236}">
                <a16:creationId xmlns:a16="http://schemas.microsoft.com/office/drawing/2014/main" xmlns="" id="{CCBBA476-D6E2-4400-A3FE-1A15AFC9F6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65391" y="5205107"/>
            <a:ext cx="641410" cy="769692"/>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Free Retail PNG Transparent Images, Download Free Clip Art, Free ...">
            <a:extLst>
              <a:ext uri="{FF2B5EF4-FFF2-40B4-BE49-F238E27FC236}">
                <a16:creationId xmlns:a16="http://schemas.microsoft.com/office/drawing/2014/main" xmlns="" id="{FCAF14BC-65F5-4E76-993C-6B2C85C9DFF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92185" y="5288087"/>
            <a:ext cx="734644" cy="734644"/>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Clipart bread, Picture #7714 clipart bread">
            <a:extLst>
              <a:ext uri="{FF2B5EF4-FFF2-40B4-BE49-F238E27FC236}">
                <a16:creationId xmlns:a16="http://schemas.microsoft.com/office/drawing/2014/main" xmlns="" id="{929E97BD-3E67-4A28-8D2A-BB40E91CA05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79392" y="5452316"/>
            <a:ext cx="617502" cy="269231"/>
          </a:xfrm>
          <a:prstGeom prst="rect">
            <a:avLst/>
          </a:prstGeom>
          <a:noFill/>
          <a:extLst>
            <a:ext uri="{909E8E84-426E-40DD-AFC4-6F175D3DCCD1}">
              <a14:hiddenFill xmlns:a14="http://schemas.microsoft.com/office/drawing/2010/main">
                <a:solidFill>
                  <a:srgbClr val="FFFFFF"/>
                </a:solidFill>
              </a14:hiddenFill>
            </a:ext>
          </a:extLst>
        </p:spPr>
      </p:pic>
      <p:sp>
        <p:nvSpPr>
          <p:cNvPr id="7183" name="Rectangle 7182">
            <a:extLst>
              <a:ext uri="{FF2B5EF4-FFF2-40B4-BE49-F238E27FC236}">
                <a16:creationId xmlns:a16="http://schemas.microsoft.com/office/drawing/2014/main" xmlns="" id="{3150DF53-8AC8-4EF0-AFF1-17EB692449AF}"/>
              </a:ext>
            </a:extLst>
          </p:cNvPr>
          <p:cNvSpPr/>
          <p:nvPr/>
        </p:nvSpPr>
        <p:spPr>
          <a:xfrm>
            <a:off x="3145353" y="5968336"/>
            <a:ext cx="1029891" cy="523220"/>
          </a:xfrm>
          <a:prstGeom prst="rect">
            <a:avLst/>
          </a:prstGeom>
          <a:noFill/>
        </p:spPr>
        <p:txBody>
          <a:bodyPr wrap="squar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كلما زاد الطلب على الخبز</a:t>
            </a:r>
            <a:endParaRPr lang="en-US" sz="1400" b="1" dirty="0">
              <a:ln w="0"/>
              <a:solidFill>
                <a:schemeClr val="accent5">
                  <a:lumMod val="50000"/>
                </a:schemeClr>
              </a:solidFill>
              <a:latin typeface="Sakkal Majalla" panose="02000000000000000000" pitchFamily="2" charset="-78"/>
              <a:cs typeface="Sakkal Majalla" panose="02000000000000000000" pitchFamily="2" charset="-78"/>
            </a:endParaRPr>
          </a:p>
        </p:txBody>
      </p:sp>
      <p:sp>
        <p:nvSpPr>
          <p:cNvPr id="7185" name="Arrow: Left 7184">
            <a:extLst>
              <a:ext uri="{FF2B5EF4-FFF2-40B4-BE49-F238E27FC236}">
                <a16:creationId xmlns:a16="http://schemas.microsoft.com/office/drawing/2014/main" xmlns="" id="{DAB93E69-5162-4525-BDCA-8DB3D36F1F69}"/>
              </a:ext>
            </a:extLst>
          </p:cNvPr>
          <p:cNvSpPr/>
          <p:nvPr/>
        </p:nvSpPr>
        <p:spPr>
          <a:xfrm>
            <a:off x="2951817" y="5753868"/>
            <a:ext cx="396000" cy="310834"/>
          </a:xfrm>
          <a:prstGeom prst="leftArrow">
            <a:avLst/>
          </a:prstGeom>
          <a:solidFill>
            <a:schemeClr val="accent2"/>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7187" name="Rectangle 7186">
            <a:extLst>
              <a:ext uri="{FF2B5EF4-FFF2-40B4-BE49-F238E27FC236}">
                <a16:creationId xmlns:a16="http://schemas.microsoft.com/office/drawing/2014/main" xmlns="" id="{AEAAC5CE-2C29-4AE0-86FA-3D4DB32B3C7C}"/>
              </a:ext>
            </a:extLst>
          </p:cNvPr>
          <p:cNvSpPr/>
          <p:nvPr/>
        </p:nvSpPr>
        <p:spPr>
          <a:xfrm>
            <a:off x="2937176" y="5362636"/>
            <a:ext cx="619079" cy="307777"/>
          </a:xfrm>
          <a:prstGeom prst="rect">
            <a:avLst/>
          </a:prstGeom>
          <a:noFill/>
        </p:spPr>
        <p:txBody>
          <a:bodyPr wrap="non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يؤدي إلى</a:t>
            </a:r>
          </a:p>
        </p:txBody>
      </p:sp>
      <p:sp>
        <p:nvSpPr>
          <p:cNvPr id="7192" name="Rectangle 7191">
            <a:extLst>
              <a:ext uri="{FF2B5EF4-FFF2-40B4-BE49-F238E27FC236}">
                <a16:creationId xmlns:a16="http://schemas.microsoft.com/office/drawing/2014/main" xmlns="" id="{8853D10B-1A08-4F4D-A5AD-1B1E79180111}"/>
              </a:ext>
            </a:extLst>
          </p:cNvPr>
          <p:cNvSpPr/>
          <p:nvPr/>
        </p:nvSpPr>
        <p:spPr>
          <a:xfrm>
            <a:off x="1947838" y="6072905"/>
            <a:ext cx="1150721" cy="307777"/>
          </a:xfrm>
          <a:prstGeom prst="rect">
            <a:avLst/>
          </a:prstGeom>
          <a:noFill/>
        </p:spPr>
        <p:txBody>
          <a:bodyPr wrap="square" lIns="91440" tIns="45720" rIns="91440" bIns="45720">
            <a:spAutoFit/>
          </a:bodyPr>
          <a:lstStyle/>
          <a:p>
            <a:pPr algn="ctr"/>
            <a:r>
              <a:rPr lang="ar-SA" sz="1400" b="1" dirty="0">
                <a:ln w="0"/>
                <a:solidFill>
                  <a:schemeClr val="accent5">
                    <a:lumMod val="50000"/>
                  </a:schemeClr>
                </a:solidFill>
                <a:latin typeface="Sakkal Majalla" panose="02000000000000000000" pitchFamily="2" charset="-78"/>
                <a:cs typeface="Sakkal Majalla" panose="02000000000000000000" pitchFamily="2" charset="-78"/>
              </a:rPr>
              <a:t>زيادة إنتاج الخبر</a:t>
            </a:r>
            <a:endParaRPr lang="en-US" sz="1400" b="1" dirty="0">
              <a:ln w="0"/>
              <a:solidFill>
                <a:schemeClr val="accent5">
                  <a:lumMod val="50000"/>
                </a:schemeClr>
              </a:solidFill>
              <a:latin typeface="Sakkal Majalla" panose="02000000000000000000" pitchFamily="2" charset="-78"/>
              <a:cs typeface="Sakkal Majalla" panose="02000000000000000000" pitchFamily="2" charset="-78"/>
            </a:endParaRPr>
          </a:p>
        </p:txBody>
      </p:sp>
      <p:pic>
        <p:nvPicPr>
          <p:cNvPr id="7193" name="Picture 20" descr="Clipart bread, Picture #7714 clipart bread">
            <a:extLst>
              <a:ext uri="{FF2B5EF4-FFF2-40B4-BE49-F238E27FC236}">
                <a16:creationId xmlns:a16="http://schemas.microsoft.com/office/drawing/2014/main" xmlns="" id="{EF936A12-F32E-4CA4-B563-F0DBDB870E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86202" y="5657824"/>
            <a:ext cx="617502" cy="269231"/>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2" descr="many-kinds-of-bread-in-a-factory-conveyor-in-cartoon ...">
            <a:extLst>
              <a:ext uri="{FF2B5EF4-FFF2-40B4-BE49-F238E27FC236}">
                <a16:creationId xmlns:a16="http://schemas.microsoft.com/office/drawing/2014/main" xmlns="" id="{F28CD9FD-E61A-452D-8B9D-5C715CCD670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142275" y="5458329"/>
            <a:ext cx="835480" cy="620939"/>
          </a:xfrm>
          <a:prstGeom prst="rect">
            <a:avLst/>
          </a:prstGeom>
          <a:noFill/>
          <a:extLst>
            <a:ext uri="{909E8E84-426E-40DD-AFC4-6F175D3DCCD1}">
              <a14:hiddenFill xmlns:a14="http://schemas.microsoft.com/office/drawing/2010/main">
                <a:solidFill>
                  <a:srgbClr val="FFFFFF"/>
                </a:solidFill>
              </a14:hiddenFill>
            </a:ext>
          </a:extLst>
        </p:spPr>
      </p:pic>
      <p:sp>
        <p:nvSpPr>
          <p:cNvPr id="7195" name="مستطيل مستدير الزوايا 5">
            <a:hlinkClick r:id="rId20" action="ppaction://hlinksldjump"/>
            <a:extLst>
              <a:ext uri="{FF2B5EF4-FFF2-40B4-BE49-F238E27FC236}">
                <a16:creationId xmlns:a16="http://schemas.microsoft.com/office/drawing/2014/main" xmlns="" id="{43704D3C-749F-48EE-87A6-670EB4EEBD20}"/>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196" name="مستطيل مستدير الزوايا 11">
            <a:hlinkClick r:id="rId21" action="ppaction://hlinksldjump"/>
            <a:extLst>
              <a:ext uri="{FF2B5EF4-FFF2-40B4-BE49-F238E27FC236}">
                <a16:creationId xmlns:a16="http://schemas.microsoft.com/office/drawing/2014/main" xmlns="" id="{423996E6-0AD9-4416-8F72-48A290544ED3}"/>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197" name="مستطيل مستدير الزوايا 12">
            <a:hlinkClick r:id="rId22" action="ppaction://hlinksldjump"/>
            <a:extLst>
              <a:ext uri="{FF2B5EF4-FFF2-40B4-BE49-F238E27FC236}">
                <a16:creationId xmlns:a16="http://schemas.microsoft.com/office/drawing/2014/main" xmlns="" id="{FA26DDDF-7863-432B-84AF-402AB4F97C13}"/>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198" name="مستطيل مستدير الزوايا 16">
            <a:hlinkClick r:id="rId23" action="ppaction://hlinksldjump"/>
            <a:extLst>
              <a:ext uri="{FF2B5EF4-FFF2-40B4-BE49-F238E27FC236}">
                <a16:creationId xmlns:a16="http://schemas.microsoft.com/office/drawing/2014/main" xmlns="" id="{741A0961-281F-4ABB-BE25-B7E57A541932}"/>
              </a:ext>
            </a:extLst>
          </p:cNvPr>
          <p:cNvSpPr/>
          <p:nvPr/>
        </p:nvSpPr>
        <p:spPr>
          <a:xfrm>
            <a:off x="10260816" y="4046662"/>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199" name="مستطيل مستدير الزوايا 17">
            <a:hlinkClick r:id="" action="ppaction://noaction"/>
            <a:extLst>
              <a:ext uri="{FF2B5EF4-FFF2-40B4-BE49-F238E27FC236}">
                <a16:creationId xmlns:a16="http://schemas.microsoft.com/office/drawing/2014/main" xmlns="" id="{4AAB4B2F-365B-465A-A507-49735127D85F}"/>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200" name="مستطيل مستدير الزوايا 16">
            <a:hlinkClick r:id="rId24" action="ppaction://hlinksldjump"/>
            <a:extLst>
              <a:ext uri="{FF2B5EF4-FFF2-40B4-BE49-F238E27FC236}">
                <a16:creationId xmlns:a16="http://schemas.microsoft.com/office/drawing/2014/main" xmlns="" id="{FE2E9277-0DC3-4E0C-AB3C-C81787352E5B}"/>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83" name="Group 82"/>
          <p:cNvGrpSpPr/>
          <p:nvPr/>
        </p:nvGrpSpPr>
        <p:grpSpPr>
          <a:xfrm>
            <a:off x="0" y="6502121"/>
            <a:ext cx="12192000" cy="381000"/>
            <a:chOff x="0" y="6502121"/>
            <a:chExt cx="12192000" cy="381000"/>
          </a:xfrm>
        </p:grpSpPr>
        <p:sp>
          <p:nvSpPr>
            <p:cNvPr id="84" name="TextBox 83">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85" name="Group 84"/>
            <p:cNvGrpSpPr/>
            <p:nvPr/>
          </p:nvGrpSpPr>
          <p:grpSpPr>
            <a:xfrm>
              <a:off x="0" y="6502121"/>
              <a:ext cx="12192000" cy="381000"/>
              <a:chOff x="0" y="6502121"/>
              <a:chExt cx="12192000" cy="381000"/>
            </a:xfrm>
          </p:grpSpPr>
          <p:cxnSp>
            <p:nvCxnSpPr>
              <p:cNvPr id="86" name="Straight Connector 85"/>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Rectangle 8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39179820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xmlns="" id="{211FD1BA-7007-44F1-A058-E165EF7E3611}"/>
              </a:ext>
            </a:extLst>
          </p:cNvPr>
          <p:cNvSpPr/>
          <p:nvPr/>
        </p:nvSpPr>
        <p:spPr>
          <a:xfrm>
            <a:off x="891439" y="1519437"/>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092014"/>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grpSp>
        <p:nvGrpSpPr>
          <p:cNvPr id="96" name="Shape 851">
            <a:extLst>
              <a:ext uri="{FF2B5EF4-FFF2-40B4-BE49-F238E27FC236}">
                <a16:creationId xmlns:a16="http://schemas.microsoft.com/office/drawing/2014/main" xmlns="" id="{4AA62BEC-EF3D-4500-9A1F-358D2136E5D9}"/>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a16="http://schemas.microsoft.com/office/drawing/2014/main" xmlns="" id="{817A9CA3-5C5F-42A2-B4E1-69CBE4CE8EC9}"/>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a16="http://schemas.microsoft.com/office/drawing/2014/main" xmlns="" id="{6B6CE168-5801-42CB-9E86-222239F656C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a16="http://schemas.microsoft.com/office/drawing/2014/main" xmlns="" id="{576CD33B-DDDF-4C4C-A78E-4F3F1AE49189}"/>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a16="http://schemas.microsoft.com/office/drawing/2014/main" xmlns="" id="{F17AF306-0DD7-4943-B143-1DD94EA719FB}"/>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a16="http://schemas.microsoft.com/office/drawing/2014/main" xmlns="" id="{8ABEE049-3963-44B8-AD5A-BD129B140290}"/>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a16="http://schemas.microsoft.com/office/drawing/2014/main" xmlns="" id="{43668407-1D01-4628-9E60-189F0FDF8A42}"/>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a16="http://schemas.microsoft.com/office/drawing/2014/main" xmlns="" id="{EC94A797-4C00-4768-9885-68FDF143B320}"/>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a16="http://schemas.microsoft.com/office/drawing/2014/main" xmlns="" id="{FAF08718-B6CF-453D-B846-737C804E22C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a16="http://schemas.microsoft.com/office/drawing/2014/main" xmlns="" id="{93FDBADC-9635-457E-B88C-B2397A4BD42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a16="http://schemas.microsoft.com/office/drawing/2014/main" xmlns="" id="{A05D5193-1036-4F6D-8D4B-058003F263C1}"/>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a16="http://schemas.microsoft.com/office/drawing/2014/main" xmlns="" id="{E0A636A2-EEA3-40F4-9985-67FDC9C18068}"/>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a16="http://schemas.microsoft.com/office/drawing/2014/main" xmlns="" id="{096977B1-DE5F-4D38-AEB5-4EE26E28FE1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a16="http://schemas.microsoft.com/office/drawing/2014/main" xmlns="" id="{3D91FD8F-23DB-44D1-864B-132942AFD40F}"/>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a16="http://schemas.microsoft.com/office/drawing/2014/main" xmlns="" id="{AEE8AE24-59E5-47D7-9DE8-7155DF364533}"/>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a16="http://schemas.microsoft.com/office/drawing/2014/main" xmlns="" id="{9AC92D8B-4232-4932-98FC-863155301219}"/>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a16="http://schemas.microsoft.com/office/drawing/2014/main" xmlns="" id="{B8646E93-DED1-4D95-BCD5-37375DFA9DC6}"/>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a16="http://schemas.microsoft.com/office/drawing/2014/main" xmlns="" id="{C1BA5BB6-B8AA-4060-B8A7-DFA7743F5C43}"/>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a16="http://schemas.microsoft.com/office/drawing/2014/main" xmlns="" id="{8098B555-CA3C-4070-BBED-C87BFA08BA04}"/>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a16="http://schemas.microsoft.com/office/drawing/2014/main" xmlns="" id="{4A753D87-09B8-4A55-9DF3-E1F461D770BE}"/>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a16="http://schemas.microsoft.com/office/drawing/2014/main" xmlns="" id="{EE2F7FE2-393C-4F90-A3A0-6F3C4FB1079F}"/>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a16="http://schemas.microsoft.com/office/drawing/2014/main" xmlns="" id="{7A486F75-F3A6-497A-AD89-E13D7DEF3EBE}"/>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a16="http://schemas.microsoft.com/office/drawing/2014/main" xmlns="" id="{4E9E603E-B70E-4CFE-A630-278A876DA77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a16="http://schemas.microsoft.com/office/drawing/2014/main" xmlns="" id="{0E63D7F3-17F3-48EF-BD53-E788FBC445BE}"/>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58" name="Shape 410">
            <a:extLst>
              <a:ext uri="{FF2B5EF4-FFF2-40B4-BE49-F238E27FC236}">
                <a16:creationId xmlns:a16="http://schemas.microsoft.com/office/drawing/2014/main" xmlns="" id="{7FC133BF-16D2-49EC-91B5-3B91E0FF986F}"/>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3" name="مستطيل مستدير الزوايا 5">
            <a:hlinkClick r:id="rId2" action="ppaction://hlinksldjump"/>
            <a:extLst>
              <a:ext uri="{FF2B5EF4-FFF2-40B4-BE49-F238E27FC236}">
                <a16:creationId xmlns:a16="http://schemas.microsoft.com/office/drawing/2014/main" xmlns="" id="{D1287958-3250-49F2-AA18-2EE87BC163F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a16="http://schemas.microsoft.com/office/drawing/2014/main" xmlns="" id="{ED3430AC-EF2F-45EB-AA3A-899210B7773F}"/>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a16="http://schemas.microsoft.com/office/drawing/2014/main" xmlns="" id="{68658CD1-310C-4F96-B7B0-4DAF925BF289}"/>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a16="http://schemas.microsoft.com/office/drawing/2014/main" xmlns="" id="{196A567A-E430-4617-8471-68BA1B58F61B}"/>
              </a:ext>
            </a:extLst>
          </p:cNvPr>
          <p:cNvSpPr/>
          <p:nvPr/>
        </p:nvSpPr>
        <p:spPr>
          <a:xfrm>
            <a:off x="10260816" y="4046662"/>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 action="ppaction://noaction"/>
            <a:extLst>
              <a:ext uri="{FF2B5EF4-FFF2-40B4-BE49-F238E27FC236}">
                <a16:creationId xmlns:a16="http://schemas.microsoft.com/office/drawing/2014/main" xmlns="" id="{82A76CF3-B154-4E1D-835E-C517EF0FD025}"/>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6" action="ppaction://hlinksldjump"/>
            <a:extLst>
              <a:ext uri="{FF2B5EF4-FFF2-40B4-BE49-F238E27FC236}">
                <a16:creationId xmlns:a16="http://schemas.microsoft.com/office/drawing/2014/main" xmlns="" id="{4C5323B7-2E28-446A-AD1A-D29BA7BB7A49}"/>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4" name="Shape 408">
            <a:extLst>
              <a:ext uri="{FF2B5EF4-FFF2-40B4-BE49-F238E27FC236}">
                <a16:creationId xmlns:a16="http://schemas.microsoft.com/office/drawing/2014/main" xmlns="" id="{B4061D92-806A-47CA-B3B4-8832C935D1B8}"/>
              </a:ext>
            </a:extLst>
          </p:cNvPr>
          <p:cNvSpPr txBox="1">
            <a:spLocks/>
          </p:cNvSpPr>
          <p:nvPr/>
        </p:nvSpPr>
        <p:spPr>
          <a:xfrm>
            <a:off x="3224848" y="2395787"/>
            <a:ext cx="4477909" cy="805927"/>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على </a:t>
            </a:r>
            <a:r>
              <a:rPr lang="ar-SA" b="1" dirty="0" smtClean="0">
                <a:solidFill>
                  <a:srgbClr val="3C6070"/>
                </a:solidFill>
                <a:latin typeface="Sakkal Majalla" panose="02000000000000000000" pitchFamily="2" charset="-78"/>
                <a:cs typeface="Sakkal Majalla" panose="02000000000000000000" pitchFamily="2" charset="-78"/>
              </a:rPr>
              <a:t>النشاط (2-1-2) </a:t>
            </a:r>
            <a:r>
              <a:rPr lang="ar-SA" b="1" dirty="0">
                <a:solidFill>
                  <a:srgbClr val="3C6070"/>
                </a:solidFill>
                <a:latin typeface="Sakkal Majalla" panose="02000000000000000000" pitchFamily="2" charset="-78"/>
                <a:cs typeface="Sakkal Majalla" panose="02000000000000000000" pitchFamily="2" charset="-78"/>
              </a:rPr>
              <a:t>صفحة </a:t>
            </a:r>
            <a:r>
              <a:rPr lang="ar-SA" b="1" dirty="0" smtClean="0">
                <a:solidFill>
                  <a:srgbClr val="3C6070"/>
                </a:solidFill>
                <a:latin typeface="Sakkal Majalla" panose="02000000000000000000" pitchFamily="2" charset="-78"/>
                <a:cs typeface="Sakkal Majalla" panose="02000000000000000000" pitchFamily="2" charset="-78"/>
              </a:rPr>
              <a:t>44 </a:t>
            </a:r>
            <a:r>
              <a:rPr lang="ar-SA" b="1" dirty="0">
                <a:solidFill>
                  <a:srgbClr val="3C6070"/>
                </a:solidFill>
                <a:latin typeface="Sakkal Majalla" panose="02000000000000000000" pitchFamily="2" charset="-78"/>
                <a:cs typeface="Sakkal Majalla" panose="02000000000000000000" pitchFamily="2" charset="-78"/>
              </a:rPr>
              <a:t>من 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grpSp>
        <p:nvGrpSpPr>
          <p:cNvPr id="84" name="Group 83"/>
          <p:cNvGrpSpPr/>
          <p:nvPr/>
        </p:nvGrpSpPr>
        <p:grpSpPr>
          <a:xfrm>
            <a:off x="-64838" y="6502121"/>
            <a:ext cx="12192000" cy="381000"/>
            <a:chOff x="-64838" y="6502121"/>
            <a:chExt cx="12192000" cy="381000"/>
          </a:xfrm>
        </p:grpSpPr>
        <p:sp>
          <p:nvSpPr>
            <p:cNvPr id="89" name="TextBox 88">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0" name="Group 89"/>
            <p:cNvGrpSpPr/>
            <p:nvPr/>
          </p:nvGrpSpPr>
          <p:grpSpPr>
            <a:xfrm>
              <a:off x="-64838" y="6502121"/>
              <a:ext cx="12192000" cy="381000"/>
              <a:chOff x="-64838" y="6502121"/>
              <a:chExt cx="12192000" cy="381000"/>
            </a:xfrm>
          </p:grpSpPr>
          <p:cxnSp>
            <p:nvCxnSpPr>
              <p:cNvPr id="91" name="Straight Connector 90"/>
              <p:cNvCxnSpPr/>
              <p:nvPr/>
            </p:nvCxnSpPr>
            <p:spPr>
              <a:xfrm flipV="1">
                <a:off x="-64838" y="6512341"/>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154260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120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smtClean="0">
                <a:solidFill>
                  <a:schemeClr val="tx1"/>
                </a:solidFill>
                <a:latin typeface="Sakkal Majalla" panose="02000000000000000000" pitchFamily="2" charset="-78"/>
                <a:cs typeface="Sakkal Majalla" panose="02000000000000000000" pitchFamily="2" charset="-78"/>
              </a:rPr>
              <a:t>علل لما يأتي:</a:t>
            </a:r>
          </a:p>
          <a:p>
            <a:pPr marL="623888" indent="-623888" algn="r" rtl="1"/>
            <a:r>
              <a:rPr lang="ar-SA" sz="4000" b="1" dirty="0" smtClean="0">
                <a:solidFill>
                  <a:srgbClr val="C00000"/>
                </a:solidFill>
                <a:latin typeface="Sakkal Majalla" panose="02000000000000000000" pitchFamily="2" charset="-78"/>
                <a:cs typeface="Sakkal Majalla" panose="02000000000000000000" pitchFamily="2" charset="-78"/>
              </a:rPr>
              <a:t>1- </a:t>
            </a:r>
            <a:r>
              <a:rPr lang="ar-BH" sz="4000" b="1" dirty="0">
                <a:solidFill>
                  <a:srgbClr val="C00000"/>
                </a:solidFill>
              </a:rPr>
              <a:t>لا تكفي القدرة المالية فقط للطلب على سلعة أو </a:t>
            </a:r>
            <a:r>
              <a:rPr lang="ar-BH" sz="4000" b="1" dirty="0" smtClean="0">
                <a:solidFill>
                  <a:srgbClr val="C00000"/>
                </a:solidFill>
              </a:rPr>
              <a:t>خدمة</a:t>
            </a:r>
            <a:r>
              <a:rPr lang="ar-SA" sz="4000" b="1" dirty="0" smtClean="0">
                <a:solidFill>
                  <a:srgbClr val="C00000"/>
                </a:solidFill>
              </a:rPr>
              <a:t>.</a:t>
            </a:r>
          </a:p>
          <a:p>
            <a:pPr marL="623888" indent="-623888" algn="r" rtl="1"/>
            <a:r>
              <a:rPr lang="ar-SA" sz="4000" dirty="0" smtClean="0">
                <a:solidFill>
                  <a:schemeClr val="tx1"/>
                </a:solidFill>
                <a:latin typeface="Sakkal Majalla" panose="02000000000000000000" pitchFamily="2" charset="-78"/>
                <a:cs typeface="Sakkal Majalla" panose="02000000000000000000" pitchFamily="2" charset="-78"/>
              </a:rPr>
              <a:t>.....................................................................</a:t>
            </a:r>
          </a:p>
          <a:p>
            <a:pPr marL="623888" indent="-623888" algn="r" rtl="1"/>
            <a:r>
              <a:rPr lang="ar-SA" sz="4000" dirty="0" smtClean="0">
                <a:solidFill>
                  <a:schemeClr val="tx1"/>
                </a:solidFill>
                <a:latin typeface="Sakkal Majalla" panose="02000000000000000000" pitchFamily="2" charset="-78"/>
                <a:cs typeface="Sakkal Majalla" panose="02000000000000000000" pitchFamily="2" charset="-78"/>
              </a:rPr>
              <a:t>.....................................................................</a:t>
            </a:r>
          </a:p>
          <a:p>
            <a:pPr marL="623888" indent="-623888" algn="r" rtl="1"/>
            <a:r>
              <a:rPr lang="ar-SA" sz="4000" b="1" dirty="0" smtClean="0">
                <a:solidFill>
                  <a:srgbClr val="C00000"/>
                </a:solidFill>
                <a:latin typeface="Sakkal Majalla" panose="02000000000000000000" pitchFamily="2" charset="-78"/>
                <a:cs typeface="Sakkal Majalla" panose="02000000000000000000" pitchFamily="2" charset="-78"/>
              </a:rPr>
              <a:t>2- </a:t>
            </a:r>
            <a:r>
              <a:rPr lang="ar-BH" sz="4000" b="1" dirty="0">
                <a:solidFill>
                  <a:srgbClr val="C00000"/>
                </a:solidFill>
              </a:rPr>
              <a:t>منحنى الطلب ذو ميل سالب ينحدر من أعلى اليسار الى أسفل اليمين</a:t>
            </a:r>
            <a:r>
              <a:rPr lang="ar-BH" sz="4000" b="1" dirty="0" smtClean="0">
                <a:solidFill>
                  <a:srgbClr val="C00000"/>
                </a:solidFill>
              </a:rPr>
              <a:t>.</a:t>
            </a:r>
            <a:endParaRPr lang="ar-SA" sz="4000" b="1" dirty="0" smtClean="0">
              <a:solidFill>
                <a:srgbClr val="C00000"/>
              </a:solidFill>
            </a:endParaRPr>
          </a:p>
          <a:p>
            <a:pPr marL="623888" indent="-623888" algn="r" rtl="1"/>
            <a:r>
              <a:rPr lang="ar-SA" sz="4000" dirty="0" smtClean="0">
                <a:solidFill>
                  <a:schemeClr val="tx1"/>
                </a:solidFill>
                <a:latin typeface="Sakkal Majalla" panose="02000000000000000000" pitchFamily="2" charset="-78"/>
                <a:cs typeface="Sakkal Majalla" panose="02000000000000000000" pitchFamily="2" charset="-78"/>
              </a:rPr>
              <a:t>.....................................................................</a:t>
            </a:r>
          </a:p>
          <a:p>
            <a:pPr marL="623888" indent="-623888" algn="r" rtl="1"/>
            <a:r>
              <a:rPr lang="ar-SA" sz="4000" dirty="0" smtClean="0">
                <a:solidFill>
                  <a:schemeClr val="tx1"/>
                </a:solidFill>
                <a:latin typeface="Sakkal Majalla" panose="02000000000000000000" pitchFamily="2" charset="-78"/>
                <a:cs typeface="Sakkal Majalla" panose="02000000000000000000" pitchFamily="2" charset="-78"/>
              </a:rPr>
              <a:t>.....................................................................</a:t>
            </a:r>
            <a:endParaRPr lang="ar-SA" sz="40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مستطيل مستدير الزوايا 5">
            <a:hlinkClick r:id="rId2" action="ppaction://hlinksldjump"/>
            <a:extLst>
              <a:ext uri="{FF2B5EF4-FFF2-40B4-BE49-F238E27FC236}">
                <a16:creationId xmlns="" xmlns:a16="http://schemas.microsoft.com/office/drawing/2014/main" id="{636D713E-835C-412F-8000-CDC2DAB08A49}"/>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3" action="ppaction://hlinksldjump"/>
            <a:extLst>
              <a:ext uri="{FF2B5EF4-FFF2-40B4-BE49-F238E27FC236}">
                <a16:creationId xmlns="" xmlns:a16="http://schemas.microsoft.com/office/drawing/2014/main" id="{011DFD16-15C3-4D83-8B58-30853659EA9F}"/>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4" action="ppaction://hlinksldjump"/>
            <a:extLst>
              <a:ext uri="{FF2B5EF4-FFF2-40B4-BE49-F238E27FC236}">
                <a16:creationId xmlns="" xmlns:a16="http://schemas.microsoft.com/office/drawing/2014/main" id="{366513A6-A36F-42F1-A314-3171CF031B1D}"/>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6">
            <a:hlinkClick r:id="rId5" action="ppaction://hlinksldjump"/>
            <a:extLst>
              <a:ext uri="{FF2B5EF4-FFF2-40B4-BE49-F238E27FC236}">
                <a16:creationId xmlns="" xmlns:a16="http://schemas.microsoft.com/office/drawing/2014/main" id="{7C6A27D2-F4B7-4FCD-BE19-88BFA5097B45}"/>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مستطيل مستدير الزوايا 17">
            <a:hlinkClick r:id="" action="ppaction://noaction"/>
            <a:extLst>
              <a:ext uri="{FF2B5EF4-FFF2-40B4-BE49-F238E27FC236}">
                <a16:creationId xmlns="" xmlns:a16="http://schemas.microsoft.com/office/drawing/2014/main" id="{11CF8EB8-70E0-4203-9300-831D1DE74642}"/>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4" name="مستطيل مستدير الزوايا 16">
            <a:hlinkClick r:id="rId6" action="ppaction://hlinksldjump"/>
            <a:extLst>
              <a:ext uri="{FF2B5EF4-FFF2-40B4-BE49-F238E27FC236}">
                <a16:creationId xmlns="" xmlns:a16="http://schemas.microsoft.com/office/drawing/2014/main" id="{D949649A-6D51-483A-9069-60A4D1CA0D9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9" name="TextBox 18">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1" name="Group 20"/>
            <p:cNvGrpSpPr/>
            <p:nvPr/>
          </p:nvGrpSpPr>
          <p:grpSpPr>
            <a:xfrm>
              <a:off x="0" y="6502121"/>
              <a:ext cx="12192000" cy="381000"/>
              <a:chOff x="0" y="6502121"/>
              <a:chExt cx="12192000" cy="381000"/>
            </a:xfrm>
          </p:grpSpPr>
          <p:cxnSp>
            <p:nvCxnSpPr>
              <p:cNvPr id="23" name="Straight Connector 2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6" name="Flowchart: Terminator 5">
            <a:hlinkClick r:id="rId7" action="ppaction://hlinksldjump"/>
            <a:extLst>
              <a:ext uri="{FF2B5EF4-FFF2-40B4-BE49-F238E27FC236}">
                <a16:creationId xmlns:a16="http://schemas.microsoft.com/office/drawing/2014/main" xmlns=""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smtClean="0">
                <a:solidFill>
                  <a:schemeClr val="bg1"/>
                </a:solidFill>
                <a:latin typeface="Sakkal Majalla" panose="02000000000000000000" pitchFamily="2" charset="-78"/>
                <a:cs typeface="Sakkal Majalla" panose="02000000000000000000" pitchFamily="2" charset="-78"/>
              </a:rPr>
              <a:t>تأكد </a:t>
            </a:r>
            <a:r>
              <a:rPr lang="ar-SA" sz="2100" b="1" dirty="0">
                <a:solidFill>
                  <a:schemeClr val="bg1"/>
                </a:solidFill>
                <a:latin typeface="Sakkal Majalla" panose="02000000000000000000" pitchFamily="2" charset="-78"/>
                <a:cs typeface="Sakkal Majalla" panose="02000000000000000000" pitchFamily="2" charset="-78"/>
              </a:rPr>
              <a:t>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079942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smtClean="0">
                <a:solidFill>
                  <a:schemeClr val="tx1"/>
                </a:solidFill>
                <a:latin typeface="Sakkal Majalla" panose="02000000000000000000" pitchFamily="2" charset="-78"/>
                <a:cs typeface="Sakkal Majalla" panose="02000000000000000000" pitchFamily="2" charset="-78"/>
              </a:rPr>
              <a:t>علل لما يأتي:</a:t>
            </a:r>
          </a:p>
          <a:p>
            <a:pPr marL="623888" indent="-623888" algn="r" rtl="1"/>
            <a:r>
              <a:rPr lang="ar-SA" sz="4000" b="1" dirty="0" smtClean="0">
                <a:solidFill>
                  <a:srgbClr val="C00000"/>
                </a:solidFill>
                <a:latin typeface="Sakkal Majalla" panose="02000000000000000000" pitchFamily="2" charset="-78"/>
                <a:cs typeface="Sakkal Majalla" panose="02000000000000000000" pitchFamily="2" charset="-78"/>
              </a:rPr>
              <a:t>1- </a:t>
            </a:r>
            <a:r>
              <a:rPr lang="ar-BH" sz="4000" b="1" dirty="0">
                <a:solidFill>
                  <a:srgbClr val="C00000"/>
                </a:solidFill>
              </a:rPr>
              <a:t>لا تكفي القدرة المالية فقط للطلب على سلعة أو </a:t>
            </a:r>
            <a:r>
              <a:rPr lang="ar-BH" sz="4000" b="1" dirty="0" smtClean="0">
                <a:solidFill>
                  <a:srgbClr val="C00000"/>
                </a:solidFill>
              </a:rPr>
              <a:t>خدمة</a:t>
            </a:r>
            <a:r>
              <a:rPr lang="ar-SA" sz="4000" b="1" dirty="0" smtClean="0">
                <a:solidFill>
                  <a:srgbClr val="C00000"/>
                </a:solidFill>
              </a:rPr>
              <a:t>.</a:t>
            </a:r>
          </a:p>
          <a:p>
            <a:pPr algn="just" rtl="1"/>
            <a:r>
              <a:rPr lang="ar-SA" sz="3600" dirty="0" smtClean="0">
                <a:solidFill>
                  <a:schemeClr val="tx1"/>
                </a:solidFill>
                <a:latin typeface="Sakkal Majalla" panose="02000000000000000000" pitchFamily="2" charset="-78"/>
                <a:cs typeface="Sakkal Majalla" panose="02000000000000000000" pitchFamily="2" charset="-78"/>
              </a:rPr>
              <a:t>لابد من توفر شرطان اساسيان </a:t>
            </a:r>
            <a:r>
              <a:rPr lang="ar-SA" sz="3600" dirty="0">
                <a:solidFill>
                  <a:schemeClr val="tx1"/>
                </a:solidFill>
                <a:latin typeface="Sakkal Majalla" panose="02000000000000000000" pitchFamily="2" charset="-78"/>
                <a:cs typeface="Sakkal Majalla" panose="02000000000000000000" pitchFamily="2" charset="-78"/>
              </a:rPr>
              <a:t>لوجود الطلب </a:t>
            </a:r>
            <a:r>
              <a:rPr lang="ar-SA" sz="3600" dirty="0" smtClean="0">
                <a:solidFill>
                  <a:schemeClr val="tx1"/>
                </a:solidFill>
                <a:latin typeface="Sakkal Majalla" panose="02000000000000000000" pitchFamily="2" charset="-78"/>
                <a:cs typeface="Sakkal Majalla" panose="02000000000000000000" pitchFamily="2" charset="-78"/>
              </a:rPr>
              <a:t>هما  </a:t>
            </a:r>
            <a:r>
              <a:rPr lang="ar-SA" sz="3600" dirty="0">
                <a:solidFill>
                  <a:schemeClr val="tx1"/>
                </a:solidFill>
                <a:latin typeface="Sakkal Majalla" panose="02000000000000000000" pitchFamily="2" charset="-78"/>
                <a:cs typeface="Sakkal Majalla" panose="02000000000000000000" pitchFamily="2" charset="-78"/>
              </a:rPr>
              <a:t>الرغبة في الشراء، والقدرة المالية على الشراء</a:t>
            </a:r>
            <a:r>
              <a:rPr lang="ar-SA" sz="3600" dirty="0" smtClean="0">
                <a:solidFill>
                  <a:schemeClr val="tx1"/>
                </a:solidFill>
                <a:latin typeface="Sakkal Majalla" panose="02000000000000000000" pitchFamily="2" charset="-78"/>
                <a:cs typeface="Sakkal Majalla" panose="02000000000000000000" pitchFamily="2" charset="-78"/>
              </a:rPr>
              <a:t>.</a:t>
            </a:r>
            <a:endParaRPr lang="ar-SA" sz="3600" dirty="0">
              <a:solidFill>
                <a:schemeClr val="tx1"/>
              </a:solidFill>
              <a:latin typeface="Sakkal Majalla" panose="02000000000000000000" pitchFamily="2" charset="-78"/>
              <a:cs typeface="Sakkal Majalla" panose="02000000000000000000" pitchFamily="2" charset="-78"/>
            </a:endParaRPr>
          </a:p>
          <a:p>
            <a:pPr marL="623888" indent="-623888" algn="r" rtl="1"/>
            <a:r>
              <a:rPr lang="ar-SA" sz="4000" b="1" dirty="0" smtClean="0">
                <a:solidFill>
                  <a:srgbClr val="C00000"/>
                </a:solidFill>
                <a:latin typeface="Sakkal Majalla" panose="02000000000000000000" pitchFamily="2" charset="-78"/>
                <a:cs typeface="Sakkal Majalla" panose="02000000000000000000" pitchFamily="2" charset="-78"/>
              </a:rPr>
              <a:t>2- </a:t>
            </a:r>
            <a:r>
              <a:rPr lang="ar-BH" sz="4000" b="1" dirty="0">
                <a:solidFill>
                  <a:srgbClr val="C00000"/>
                </a:solidFill>
              </a:rPr>
              <a:t>منحنى الطلب ذو ميل سالب ينحدر من أعلى اليسار الى أسفل اليمين</a:t>
            </a:r>
            <a:r>
              <a:rPr lang="ar-BH" sz="4000" b="1" dirty="0" smtClean="0">
                <a:solidFill>
                  <a:srgbClr val="C00000"/>
                </a:solidFill>
              </a:rPr>
              <a:t>.</a:t>
            </a:r>
            <a:endParaRPr lang="ar-SA" sz="4000" b="1" dirty="0" smtClean="0">
              <a:solidFill>
                <a:srgbClr val="C00000"/>
              </a:solidFill>
            </a:endParaRPr>
          </a:p>
          <a:p>
            <a:pPr marL="623888" indent="-623888" algn="r" rtl="1"/>
            <a:r>
              <a:rPr lang="ar-SA" sz="3600" dirty="0" smtClean="0">
                <a:solidFill>
                  <a:schemeClr val="tx1"/>
                </a:solidFill>
              </a:rPr>
              <a:t>ل</a:t>
            </a:r>
            <a:r>
              <a:rPr lang="ar-BH" sz="3600" dirty="0" smtClean="0">
                <a:solidFill>
                  <a:schemeClr val="tx1"/>
                </a:solidFill>
              </a:rPr>
              <a:t>يوضح </a:t>
            </a:r>
            <a:r>
              <a:rPr lang="ar-BH" sz="3600" dirty="0">
                <a:solidFill>
                  <a:schemeClr val="tx1"/>
                </a:solidFill>
              </a:rPr>
              <a:t>قانون الطلب والعلاقة العكسية بين الكمية المطلوبة من سلعة ما وأسعارها في السوق خلال فترة </a:t>
            </a:r>
            <a:r>
              <a:rPr lang="ar-BH" sz="3600" dirty="0" smtClean="0">
                <a:solidFill>
                  <a:schemeClr val="tx1"/>
                </a:solidFill>
              </a:rPr>
              <a:t>زمنية معينة</a:t>
            </a:r>
            <a:r>
              <a:rPr lang="ar-SA" sz="3600" dirty="0" smtClean="0">
                <a:solidFill>
                  <a:schemeClr val="tx1"/>
                </a:solidFill>
              </a:rPr>
              <a:t>.</a:t>
            </a:r>
            <a:endParaRPr lang="ar-SA" sz="3600"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مستطيل مستدير الزوايا 5">
            <a:hlinkClick r:id="rId2" action="ppaction://hlinksldjump"/>
            <a:extLst>
              <a:ext uri="{FF2B5EF4-FFF2-40B4-BE49-F238E27FC236}">
                <a16:creationId xmlns="" xmlns:a16="http://schemas.microsoft.com/office/drawing/2014/main" id="{636D713E-835C-412F-8000-CDC2DAB08A49}"/>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3" action="ppaction://hlinksldjump"/>
            <a:extLst>
              <a:ext uri="{FF2B5EF4-FFF2-40B4-BE49-F238E27FC236}">
                <a16:creationId xmlns="" xmlns:a16="http://schemas.microsoft.com/office/drawing/2014/main" id="{011DFD16-15C3-4D83-8B58-30853659EA9F}"/>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2">
            <a:hlinkClick r:id="rId4" action="ppaction://hlinksldjump"/>
            <a:extLst>
              <a:ext uri="{FF2B5EF4-FFF2-40B4-BE49-F238E27FC236}">
                <a16:creationId xmlns="" xmlns:a16="http://schemas.microsoft.com/office/drawing/2014/main" id="{366513A6-A36F-42F1-A314-3171CF031B1D}"/>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8" name="مستطيل مستدير الزوايا 16">
            <a:hlinkClick r:id="rId5" action="ppaction://hlinksldjump"/>
            <a:extLst>
              <a:ext uri="{FF2B5EF4-FFF2-40B4-BE49-F238E27FC236}">
                <a16:creationId xmlns="" xmlns:a16="http://schemas.microsoft.com/office/drawing/2014/main" id="{7C6A27D2-F4B7-4FCD-BE19-88BFA5097B45}"/>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2" name="مستطيل مستدير الزوايا 17">
            <a:hlinkClick r:id="" action="ppaction://noaction"/>
            <a:extLst>
              <a:ext uri="{FF2B5EF4-FFF2-40B4-BE49-F238E27FC236}">
                <a16:creationId xmlns="" xmlns:a16="http://schemas.microsoft.com/office/drawing/2014/main" id="{11CF8EB8-70E0-4203-9300-831D1DE74642}"/>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4" name="مستطيل مستدير الزوايا 16">
            <a:hlinkClick r:id="rId6" action="ppaction://hlinksldjump"/>
            <a:extLst>
              <a:ext uri="{FF2B5EF4-FFF2-40B4-BE49-F238E27FC236}">
                <a16:creationId xmlns="" xmlns:a16="http://schemas.microsoft.com/office/drawing/2014/main" id="{D949649A-6D51-483A-9069-60A4D1CA0D9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9" name="TextBox 18">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1" name="Group 20"/>
            <p:cNvGrpSpPr/>
            <p:nvPr/>
          </p:nvGrpSpPr>
          <p:grpSpPr>
            <a:xfrm>
              <a:off x="0" y="6502121"/>
              <a:ext cx="12192000" cy="381000"/>
              <a:chOff x="0" y="6502121"/>
              <a:chExt cx="12192000" cy="381000"/>
            </a:xfrm>
          </p:grpSpPr>
          <p:cxnSp>
            <p:nvCxnSpPr>
              <p:cNvPr id="23" name="Straight Connector 2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7" name="Flowchart: Terminator 5">
            <a:hlinkClick r:id="rId6" action="ppaction://hlinksldjump"/>
            <a:extLst>
              <a:ext uri="{FF2B5EF4-FFF2-40B4-BE49-F238E27FC236}">
                <a16:creationId xmlns:a16="http://schemas.microsoft.com/office/drawing/2014/main" xmlns=""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6862084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4000" b="1" dirty="0">
                <a:solidFill>
                  <a:schemeClr val="tx1"/>
                </a:solidFill>
                <a:latin typeface="Sakkal Majalla" panose="02000000000000000000" pitchFamily="2" charset="-78"/>
                <a:cs typeface="Sakkal Majalla" panose="02000000000000000000" pitchFamily="2" charset="-78"/>
              </a:rPr>
              <a:t>2</a:t>
            </a:r>
            <a:r>
              <a:rPr lang="ar-SA" sz="4000" b="1" dirty="0">
                <a:solidFill>
                  <a:srgbClr val="C00000"/>
                </a:solidFill>
                <a:latin typeface="Sakkal Majalla" panose="02000000000000000000" pitchFamily="2" charset="-78"/>
                <a:cs typeface="Sakkal Majalla" panose="02000000000000000000" pitchFamily="2" charset="-78"/>
              </a:rPr>
              <a:t>. </a:t>
            </a:r>
            <a:r>
              <a:rPr lang="ar-BH" sz="4000" b="1" dirty="0">
                <a:solidFill>
                  <a:srgbClr val="C00000"/>
                </a:solidFill>
              </a:rPr>
              <a:t>ما الفرق بين الدخل النقدي والدخل الحقيقي للفرد</a:t>
            </a:r>
            <a:r>
              <a:rPr lang="ar-BH" sz="4000" b="1" dirty="0" smtClean="0">
                <a:solidFill>
                  <a:srgbClr val="C00000"/>
                </a:solidFill>
              </a:rPr>
              <a:t>؟</a:t>
            </a:r>
            <a:endParaRPr lang="ar-SA" sz="4000" b="1" dirty="0" smtClean="0">
              <a:solidFill>
                <a:srgbClr val="C00000"/>
              </a:solidFill>
            </a:endParaRPr>
          </a:p>
          <a:p>
            <a:pPr lvl="0" algn="r" rtl="1"/>
            <a:r>
              <a:rPr lang="ar-SA" sz="4000" b="1" dirty="0" smtClean="0">
                <a:solidFill>
                  <a:srgbClr val="002060"/>
                </a:solidFill>
              </a:rPr>
              <a:t>الدخل النقدي هو: </a:t>
            </a:r>
            <a:r>
              <a:rPr lang="ar-SA" sz="4000" dirty="0" smtClean="0">
                <a:solidFill>
                  <a:schemeClr val="tx1"/>
                </a:solidFill>
              </a:rPr>
              <a:t>..........................................................................................................................................</a:t>
            </a:r>
          </a:p>
          <a:p>
            <a:pPr lvl="0" algn="r" rtl="1"/>
            <a:r>
              <a:rPr lang="ar-SA" sz="4000" b="1" dirty="0" smtClean="0">
                <a:solidFill>
                  <a:srgbClr val="002060"/>
                </a:solidFill>
              </a:rPr>
              <a:t>الدخل الحقيقي للفرد هو:</a:t>
            </a:r>
          </a:p>
          <a:p>
            <a:pPr lvl="0" algn="r" rtl="1"/>
            <a:r>
              <a:rPr lang="ar-SA" sz="4000" dirty="0" smtClean="0">
                <a:solidFill>
                  <a:schemeClr val="tx1"/>
                </a:solidFill>
              </a:rPr>
              <a:t>....................................................................</a:t>
            </a:r>
          </a:p>
          <a:p>
            <a:pPr lvl="0" algn="r" rtl="1"/>
            <a:r>
              <a:rPr lang="ar-SA" sz="4000" dirty="0" smtClean="0">
                <a:solidFill>
                  <a:schemeClr val="tx1"/>
                </a:solidFill>
              </a:rPr>
              <a:t>....................................................................</a:t>
            </a:r>
            <a:endParaRPr lang="en-US" sz="4000" dirty="0">
              <a:solidFill>
                <a:schemeClr val="tx1"/>
              </a:solidFill>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مستطيل مستدير الزوايا 5">
            <a:hlinkClick r:id="rId2" action="ppaction://hlinksldjump"/>
            <a:extLst>
              <a:ext uri="{FF2B5EF4-FFF2-40B4-BE49-F238E27FC236}">
                <a16:creationId xmlns="" xmlns:a16="http://schemas.microsoft.com/office/drawing/2014/main" id="{AB1EDBCA-9852-45CD-BCEC-4C6D6EADAC8A}"/>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3" action="ppaction://hlinksldjump"/>
            <a:extLst>
              <a:ext uri="{FF2B5EF4-FFF2-40B4-BE49-F238E27FC236}">
                <a16:creationId xmlns="" xmlns:a16="http://schemas.microsoft.com/office/drawing/2014/main" id="{4BD22778-3B1E-4D1F-9387-EFF7C07DAE0C}"/>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4" action="ppaction://hlinksldjump"/>
            <a:extLst>
              <a:ext uri="{FF2B5EF4-FFF2-40B4-BE49-F238E27FC236}">
                <a16:creationId xmlns="" xmlns:a16="http://schemas.microsoft.com/office/drawing/2014/main" id="{BCD32DA0-55E9-47D1-B98E-E75F0190325C}"/>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5" action="ppaction://hlinksldjump"/>
            <a:extLst>
              <a:ext uri="{FF2B5EF4-FFF2-40B4-BE49-F238E27FC236}">
                <a16:creationId xmlns="" xmlns:a16="http://schemas.microsoft.com/office/drawing/2014/main" id="{62502B6E-802E-49D7-A620-E0908A27A118}"/>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 name="مستطيل مستدير الزوايا 17">
            <a:hlinkClick r:id="" action="ppaction://noaction"/>
            <a:extLst>
              <a:ext uri="{FF2B5EF4-FFF2-40B4-BE49-F238E27FC236}">
                <a16:creationId xmlns="" xmlns:a16="http://schemas.microsoft.com/office/drawing/2014/main" id="{434D381C-5F44-4132-8DCB-8A974C398BEA}"/>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6">
            <a:hlinkClick r:id="rId6" action="ppaction://hlinksldjump"/>
            <a:extLst>
              <a:ext uri="{FF2B5EF4-FFF2-40B4-BE49-F238E27FC236}">
                <a16:creationId xmlns="" xmlns:a16="http://schemas.microsoft.com/office/drawing/2014/main" id="{4FCF854F-DF03-48CD-9ECC-CA50B907F7AB}"/>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8" name="TextBox 17">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9" name="Group 18"/>
            <p:cNvGrpSpPr/>
            <p:nvPr/>
          </p:nvGrpSpPr>
          <p:grpSpPr>
            <a:xfrm>
              <a:off x="0" y="6502121"/>
              <a:ext cx="12192000" cy="381000"/>
              <a:chOff x="0" y="6502121"/>
              <a:chExt cx="12192000" cy="381000"/>
            </a:xfrm>
          </p:grpSpPr>
          <p:cxnSp>
            <p:nvCxnSpPr>
              <p:cNvPr id="21" name="Straight Connector 2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5" name="Flowchart: Terminator 5">
            <a:hlinkClick r:id="rId7" action="ppaction://hlinksldjump"/>
            <a:extLst>
              <a:ext uri="{FF2B5EF4-FFF2-40B4-BE49-F238E27FC236}">
                <a16:creationId xmlns:a16="http://schemas.microsoft.com/office/drawing/2014/main" xmlns=""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87752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4000" b="1" dirty="0">
                <a:solidFill>
                  <a:schemeClr val="tx1"/>
                </a:solidFill>
                <a:latin typeface="Sakkal Majalla" panose="02000000000000000000" pitchFamily="2" charset="-78"/>
                <a:cs typeface="Sakkal Majalla" panose="02000000000000000000" pitchFamily="2" charset="-78"/>
              </a:rPr>
              <a:t>2</a:t>
            </a:r>
            <a:r>
              <a:rPr lang="ar-SA" sz="4000" b="1" dirty="0">
                <a:solidFill>
                  <a:srgbClr val="C00000"/>
                </a:solidFill>
                <a:latin typeface="Sakkal Majalla" panose="02000000000000000000" pitchFamily="2" charset="-78"/>
                <a:cs typeface="Sakkal Majalla" panose="02000000000000000000" pitchFamily="2" charset="-78"/>
              </a:rPr>
              <a:t>. </a:t>
            </a:r>
            <a:r>
              <a:rPr lang="ar-BH" sz="4000" b="1" dirty="0">
                <a:solidFill>
                  <a:srgbClr val="C00000"/>
                </a:solidFill>
              </a:rPr>
              <a:t>ما الفرق بين الدخل النقدي والدخل الحقيقي للفرد</a:t>
            </a:r>
            <a:r>
              <a:rPr lang="ar-BH" sz="4000" b="1" dirty="0" smtClean="0">
                <a:solidFill>
                  <a:srgbClr val="C00000"/>
                </a:solidFill>
              </a:rPr>
              <a:t>؟</a:t>
            </a:r>
            <a:endParaRPr lang="ar-SA" sz="4000" b="1" dirty="0" smtClean="0">
              <a:solidFill>
                <a:srgbClr val="C00000"/>
              </a:solidFill>
            </a:endParaRPr>
          </a:p>
          <a:p>
            <a:pPr lvl="0" algn="r" rtl="1"/>
            <a:r>
              <a:rPr lang="ar-SA" sz="4000" b="1" dirty="0" smtClean="0">
                <a:solidFill>
                  <a:srgbClr val="002060"/>
                </a:solidFill>
              </a:rPr>
              <a:t>الدخل النقدي هو: </a:t>
            </a:r>
          </a:p>
          <a:p>
            <a:pPr lvl="0" algn="r" rtl="1"/>
            <a:r>
              <a:rPr lang="ar-BH" sz="3600" dirty="0" smtClean="0">
                <a:solidFill>
                  <a:schemeClr val="tx1"/>
                </a:solidFill>
              </a:rPr>
              <a:t>مقدار ما يحصل عليه الفرد من مال نتيجة عمله أو مشاركته في الإنتاج كأحد العناصر الأساسية</a:t>
            </a:r>
            <a:r>
              <a:rPr lang="ar-SA" sz="3600" dirty="0" smtClean="0">
                <a:solidFill>
                  <a:schemeClr val="tx1"/>
                </a:solidFill>
              </a:rPr>
              <a:t>.</a:t>
            </a:r>
          </a:p>
          <a:p>
            <a:pPr lvl="0" algn="r" rtl="1"/>
            <a:endParaRPr lang="ar-SA" sz="4000" dirty="0" smtClean="0">
              <a:solidFill>
                <a:schemeClr val="tx1"/>
              </a:solidFill>
            </a:endParaRPr>
          </a:p>
          <a:p>
            <a:pPr lvl="0" algn="r" rtl="1"/>
            <a:r>
              <a:rPr lang="ar-SA" sz="4000" b="1" dirty="0" smtClean="0">
                <a:solidFill>
                  <a:srgbClr val="002060"/>
                </a:solidFill>
              </a:rPr>
              <a:t>الدخل الحقيقي للفرد هو:</a:t>
            </a:r>
          </a:p>
          <a:p>
            <a:pPr lvl="0" algn="r" rtl="1"/>
            <a:r>
              <a:rPr lang="ar-BH" sz="3600" dirty="0">
                <a:solidFill>
                  <a:schemeClr val="tx1"/>
                </a:solidFill>
              </a:rPr>
              <a:t>فيقصد به حجم السلع والخدمات التي يحصل عليها المستهلك باستعمال الدخل النقدي، ويعتمد حجمها على مستوى التضخم </a:t>
            </a:r>
            <a:r>
              <a:rPr lang="ar-BH" sz="4000" dirty="0"/>
              <a:t>الاقتصادي</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مستطيل مستدير الزوايا 5">
            <a:hlinkClick r:id="rId2" action="ppaction://hlinksldjump"/>
            <a:extLst>
              <a:ext uri="{FF2B5EF4-FFF2-40B4-BE49-F238E27FC236}">
                <a16:creationId xmlns="" xmlns:a16="http://schemas.microsoft.com/office/drawing/2014/main" id="{AB1EDBCA-9852-45CD-BCEC-4C6D6EADAC8A}"/>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3" action="ppaction://hlinksldjump"/>
            <a:extLst>
              <a:ext uri="{FF2B5EF4-FFF2-40B4-BE49-F238E27FC236}">
                <a16:creationId xmlns="" xmlns:a16="http://schemas.microsoft.com/office/drawing/2014/main" id="{4BD22778-3B1E-4D1F-9387-EFF7C07DAE0C}"/>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4" action="ppaction://hlinksldjump"/>
            <a:extLst>
              <a:ext uri="{FF2B5EF4-FFF2-40B4-BE49-F238E27FC236}">
                <a16:creationId xmlns="" xmlns:a16="http://schemas.microsoft.com/office/drawing/2014/main" id="{BCD32DA0-55E9-47D1-B98E-E75F0190325C}"/>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5" action="ppaction://hlinksldjump"/>
            <a:extLst>
              <a:ext uri="{FF2B5EF4-FFF2-40B4-BE49-F238E27FC236}">
                <a16:creationId xmlns="" xmlns:a16="http://schemas.microsoft.com/office/drawing/2014/main" id="{62502B6E-802E-49D7-A620-E0908A27A118}"/>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2" name="مستطيل مستدير الزوايا 17">
            <a:hlinkClick r:id="" action="ppaction://noaction"/>
            <a:extLst>
              <a:ext uri="{FF2B5EF4-FFF2-40B4-BE49-F238E27FC236}">
                <a16:creationId xmlns="" xmlns:a16="http://schemas.microsoft.com/office/drawing/2014/main" id="{434D381C-5F44-4132-8DCB-8A974C398BEA}"/>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6" name="مستطيل مستدير الزوايا 16">
            <a:hlinkClick r:id="rId6" action="ppaction://hlinksldjump"/>
            <a:extLst>
              <a:ext uri="{FF2B5EF4-FFF2-40B4-BE49-F238E27FC236}">
                <a16:creationId xmlns="" xmlns:a16="http://schemas.microsoft.com/office/drawing/2014/main" id="{4FCF854F-DF03-48CD-9ECC-CA50B907F7AB}"/>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7" name="Group 16"/>
          <p:cNvGrpSpPr/>
          <p:nvPr/>
        </p:nvGrpSpPr>
        <p:grpSpPr>
          <a:xfrm>
            <a:off x="0" y="6502121"/>
            <a:ext cx="12192000" cy="381000"/>
            <a:chOff x="0" y="6502121"/>
            <a:chExt cx="12192000" cy="381000"/>
          </a:xfrm>
        </p:grpSpPr>
        <p:sp>
          <p:nvSpPr>
            <p:cNvPr id="18" name="TextBox 17">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9" name="Group 18"/>
            <p:cNvGrpSpPr/>
            <p:nvPr/>
          </p:nvGrpSpPr>
          <p:grpSpPr>
            <a:xfrm>
              <a:off x="0" y="6502121"/>
              <a:ext cx="12192000" cy="381000"/>
              <a:chOff x="0" y="6502121"/>
              <a:chExt cx="12192000" cy="381000"/>
            </a:xfrm>
          </p:grpSpPr>
          <p:cxnSp>
            <p:nvCxnSpPr>
              <p:cNvPr id="21" name="Straight Connector 2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4" name="Flowchart: Terminator 5">
            <a:hlinkClick r:id="rId7"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3543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xmlns=""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a16="http://schemas.microsoft.com/office/drawing/2014/main" xmlns=""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a16="http://schemas.microsoft.com/office/drawing/2014/main" xmlns=""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a16="http://schemas.microsoft.com/office/drawing/2014/main" xmlns=""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a16="http://schemas.microsoft.com/office/drawing/2014/main" xmlns=""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a16="http://schemas.microsoft.com/office/drawing/2014/main" xmlns=""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a16="http://schemas.microsoft.com/office/drawing/2014/main" xmlns=""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a16="http://schemas.microsoft.com/office/drawing/2014/main" xmlns=""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a16="http://schemas.microsoft.com/office/drawing/2014/main" xmlns=""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grpSp>
        <p:nvGrpSpPr>
          <p:cNvPr id="23" name="Group 22"/>
          <p:cNvGrpSpPr/>
          <p:nvPr/>
        </p:nvGrpSpPr>
        <p:grpSpPr>
          <a:xfrm>
            <a:off x="0" y="6502121"/>
            <a:ext cx="12192000" cy="381000"/>
            <a:chOff x="0" y="6502121"/>
            <a:chExt cx="12192000" cy="381000"/>
          </a:xfrm>
        </p:grpSpPr>
        <p:sp>
          <p:nvSpPr>
            <p:cNvPr id="24" name="TextBox 23">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5" name="Group 24"/>
            <p:cNvGrpSpPr/>
            <p:nvPr/>
          </p:nvGrpSpPr>
          <p:grpSpPr>
            <a:xfrm>
              <a:off x="0" y="6502121"/>
              <a:ext cx="12192000" cy="381000"/>
              <a:chOff x="0" y="6502121"/>
              <a:chExt cx="12192000" cy="381000"/>
            </a:xfrm>
          </p:grpSpPr>
          <p:cxnSp>
            <p:nvCxnSpPr>
              <p:cNvPr id="26" name="Straight Connector 25"/>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38334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240972" y="1271609"/>
            <a:ext cx="10406742" cy="5085648"/>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3739357" y="1742529"/>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SA" sz="80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913741" y="3399702"/>
            <a:ext cx="7451079"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6600" cap="none" spc="0" dirty="0" smtClean="0">
                <a:ln>
                  <a:solidFill>
                    <a:srgbClr val="3A616A"/>
                  </a:solidFill>
                </a:ln>
                <a:solidFill>
                  <a:schemeClr val="bg1"/>
                </a:solidFill>
                <a:effectLst/>
                <a:latin typeface="Arial Black" panose="020B0A04020102020204" pitchFamily="34" charset="0"/>
                <a:cs typeface="PT Bold Heading" panose="02010400000000000000" pitchFamily="2" charset="-78"/>
              </a:rPr>
              <a:t>نظريات الطلب والعرض</a:t>
            </a:r>
          </a:p>
          <a:p>
            <a:pPr algn="ctr"/>
            <a:r>
              <a:rPr lang="ar-SA" sz="6600" dirty="0" smtClean="0">
                <a:ln>
                  <a:solidFill>
                    <a:srgbClr val="3A616A"/>
                  </a:solidFill>
                </a:ln>
                <a:solidFill>
                  <a:schemeClr val="bg1"/>
                </a:solidFill>
                <a:latin typeface="Arial Black" panose="020B0A04020102020204" pitchFamily="34" charset="0"/>
                <a:cs typeface="PT Bold Heading" panose="02010400000000000000" pitchFamily="2" charset="-78"/>
              </a:rPr>
              <a:t>2-1 نظرية الطلب</a:t>
            </a:r>
          </a:p>
        </p:txBody>
      </p:sp>
      <p:pic>
        <p:nvPicPr>
          <p:cNvPr id="5" name="Picture 4"/>
          <p:cNvPicPr>
            <a:picLocks noChangeAspect="1"/>
          </p:cNvPicPr>
          <p:nvPr/>
        </p:nvPicPr>
        <p:blipFill>
          <a:blip r:embed="rId2"/>
          <a:stretch>
            <a:fillRect/>
          </a:stretch>
        </p:blipFill>
        <p:spPr>
          <a:xfrm>
            <a:off x="10934162" y="90153"/>
            <a:ext cx="542397" cy="528034"/>
          </a:xfrm>
          <a:prstGeom prst="rect">
            <a:avLst/>
          </a:prstGeom>
        </p:spPr>
      </p:pic>
      <p:grpSp>
        <p:nvGrpSpPr>
          <p:cNvPr id="12" name="Group 11"/>
          <p:cNvGrpSpPr/>
          <p:nvPr/>
        </p:nvGrpSpPr>
        <p:grpSpPr>
          <a:xfrm>
            <a:off x="0" y="6502121"/>
            <a:ext cx="12192000" cy="381000"/>
            <a:chOff x="0" y="6502121"/>
            <a:chExt cx="12192000" cy="381000"/>
          </a:xfrm>
        </p:grpSpPr>
        <p:sp>
          <p:nvSpPr>
            <p:cNvPr id="13" name="TextBox 12">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4" name="Group 13"/>
            <p:cNvGrpSpPr/>
            <p:nvPr/>
          </p:nvGrpSpPr>
          <p:grpSpPr>
            <a:xfrm>
              <a:off x="0" y="6502121"/>
              <a:ext cx="12192000" cy="381000"/>
              <a:chOff x="0" y="6502121"/>
              <a:chExt cx="12192000" cy="381000"/>
            </a:xfrm>
          </p:grpSpPr>
          <p:cxnSp>
            <p:nvCxnSpPr>
              <p:cNvPr id="15" name="Straight Connector 1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0718118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armer'S Market Selling Vegetables - Free image on Pixabay">
            <a:extLst>
              <a:ext uri="{FF2B5EF4-FFF2-40B4-BE49-F238E27FC236}">
                <a16:creationId xmlns:a16="http://schemas.microsoft.com/office/drawing/2014/main" xmlns="" id="{E23263B2-8BF7-4E9F-A39E-28D135E81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83" y="1044585"/>
            <a:ext cx="4278338" cy="5142009"/>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5149951" y="1650831"/>
            <a:ext cx="6709893" cy="3929519"/>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a16="http://schemas.microsoft.com/office/drawing/2014/main" xmlns="" id="{279A38AC-65AE-4B6F-A1B0-AD0B5116166B}"/>
              </a:ext>
            </a:extLst>
          </p:cNvPr>
          <p:cNvSpPr txBox="1">
            <a:spLocks/>
          </p:cNvSpPr>
          <p:nvPr/>
        </p:nvSpPr>
        <p:spPr>
          <a:xfrm>
            <a:off x="2735575" y="1758373"/>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a:solidFill>
                  <a:srgbClr val="3A616A"/>
                </a:solidFill>
                <a:latin typeface="Arial Black" panose="020B0A04020102020204" pitchFamily="34" charset="0"/>
                <a:cs typeface="PT Bold Heading" panose="02010400000000000000" pitchFamily="2" charset="-78"/>
              </a:rPr>
              <a:t>الطــــلـــــب</a:t>
            </a:r>
            <a:endParaRPr lang="en-US" sz="6600" dirty="0">
              <a:solidFill>
                <a:srgbClr val="3A616A"/>
              </a:solidFill>
              <a:latin typeface="Arial Black" panose="020B0A04020102020204" pitchFamily="34" charset="0"/>
              <a:cs typeface="PT Bold Heading" panose="02010400000000000000" pitchFamily="2" charset="-78"/>
            </a:endParaRPr>
          </a:p>
        </p:txBody>
      </p:sp>
      <p:grpSp>
        <p:nvGrpSpPr>
          <p:cNvPr id="4" name="Group 3"/>
          <p:cNvGrpSpPr/>
          <p:nvPr/>
        </p:nvGrpSpPr>
        <p:grpSpPr>
          <a:xfrm>
            <a:off x="9414455" y="2816432"/>
            <a:ext cx="2303721" cy="2708173"/>
            <a:chOff x="9556123" y="3921783"/>
            <a:chExt cx="2303721" cy="2708173"/>
          </a:xfrm>
        </p:grpSpPr>
        <p:pic>
          <p:nvPicPr>
            <p:cNvPr id="9" name="Picture 8"/>
            <p:cNvPicPr>
              <a:picLocks noChangeAspect="1"/>
            </p:cNvPicPr>
            <p:nvPr/>
          </p:nvPicPr>
          <p:blipFill>
            <a:blip r:embed="rId3"/>
            <a:stretch>
              <a:fillRect/>
            </a:stretch>
          </p:blipFill>
          <p:spPr>
            <a:xfrm>
              <a:off x="9556123" y="3921783"/>
              <a:ext cx="2303721" cy="2708173"/>
            </a:xfrm>
            <a:prstGeom prst="rect">
              <a:avLst/>
            </a:prstGeom>
          </p:spPr>
        </p:pic>
        <p:sp>
          <p:nvSpPr>
            <p:cNvPr id="10" name="Rectangle 9">
              <a:extLst>
                <a:ext uri="{FF2B5EF4-FFF2-40B4-BE49-F238E27FC236}">
                  <a16:creationId xmlns:a16="http://schemas.microsoft.com/office/drawing/2014/main" xmlns="" id="{8CEDEC22-1F28-4C8C-BF02-37F27CF7C1FE}"/>
                </a:ext>
              </a:extLst>
            </p:cNvPr>
            <p:cNvSpPr/>
            <p:nvPr/>
          </p:nvSpPr>
          <p:spPr>
            <a:xfrm>
              <a:off x="9556123" y="5045036"/>
              <a:ext cx="2303721"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SA"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41</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-46</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grpSp>
      <p:pic>
        <p:nvPicPr>
          <p:cNvPr id="12" name="Picture 11"/>
          <p:cNvPicPr>
            <a:picLocks noChangeAspect="1"/>
          </p:cNvPicPr>
          <p:nvPr/>
        </p:nvPicPr>
        <p:blipFill>
          <a:blip r:embed="rId4"/>
          <a:stretch>
            <a:fillRect/>
          </a:stretch>
        </p:blipFill>
        <p:spPr>
          <a:xfrm>
            <a:off x="10934162" y="90153"/>
            <a:ext cx="542397" cy="528034"/>
          </a:xfrm>
          <a:prstGeom prst="rect">
            <a:avLst/>
          </a:prstGeom>
        </p:spPr>
      </p:pic>
      <p:grpSp>
        <p:nvGrpSpPr>
          <p:cNvPr id="11" name="Group 10"/>
          <p:cNvGrpSpPr/>
          <p:nvPr/>
        </p:nvGrpSpPr>
        <p:grpSpPr>
          <a:xfrm>
            <a:off x="0" y="6502121"/>
            <a:ext cx="12192000" cy="381000"/>
            <a:chOff x="0" y="6502121"/>
            <a:chExt cx="12192000" cy="381000"/>
          </a:xfrm>
        </p:grpSpPr>
        <p:sp>
          <p:nvSpPr>
            <p:cNvPr id="13" name="TextBox 12">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4" name="Group 13"/>
            <p:cNvGrpSpPr/>
            <p:nvPr/>
          </p:nvGrpSpPr>
          <p:grpSpPr>
            <a:xfrm>
              <a:off x="0" y="6502121"/>
              <a:ext cx="12192000" cy="381000"/>
              <a:chOff x="0" y="6502121"/>
              <a:chExt cx="12192000" cy="381000"/>
            </a:xfrm>
          </p:grpSpPr>
          <p:cxnSp>
            <p:nvCxnSpPr>
              <p:cNvPr id="15" name="Straight Connector 1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495141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a:solidFill>
                  <a:srgbClr val="C00000"/>
                </a:solidFill>
                <a:latin typeface="Sakkal Majalla" panose="02000000000000000000" pitchFamily="2" charset="-78"/>
                <a:cs typeface="Sakkal Majalla" panose="02000000000000000000" pitchFamily="2" charset="-78"/>
              </a:rPr>
              <a:t>يُتَوَقَع من الطالب بعد الانتهاء من هذا الدرس أن:</a:t>
            </a:r>
          </a:p>
          <a:p>
            <a:pPr marL="266700" algn="r" rtl="1"/>
            <a:endParaRPr lang="ar-SA" sz="3200" b="1" dirty="0" smtClean="0">
              <a:solidFill>
                <a:srgbClr val="3C6070"/>
              </a:solidFill>
              <a:latin typeface="Sakkal Majalla" panose="02000000000000000000" pitchFamily="2" charset="-78"/>
              <a:cs typeface="Sakkal Majalla" panose="02000000000000000000" pitchFamily="2" charset="-78"/>
            </a:endParaRPr>
          </a:p>
          <a:p>
            <a:pPr marL="266700" algn="r" rtl="1"/>
            <a:endParaRPr lang="en-US" sz="3200" b="1" dirty="0">
              <a:solidFill>
                <a:srgbClr val="3C6070"/>
              </a:solidFill>
              <a:latin typeface="Sakkal Majalla" panose="02000000000000000000" pitchFamily="2" charset="-78"/>
              <a:cs typeface="Sakkal Majalla" panose="02000000000000000000" pitchFamily="2" charset="-78"/>
            </a:endParaRPr>
          </a:p>
          <a:p>
            <a:pPr marL="457200" lvl="0" indent="-457200" algn="r" rtl="1">
              <a:lnSpc>
                <a:spcPct val="130000"/>
              </a:lnSpc>
              <a:buFont typeface="Wingdings" panose="05000000000000000000" pitchFamily="2" charset="2"/>
              <a:buChar char="Ø"/>
            </a:pPr>
            <a:r>
              <a:rPr lang="ar-BH" sz="3200" b="1" dirty="0">
                <a:solidFill>
                  <a:srgbClr val="002060"/>
                </a:solidFill>
                <a:latin typeface="Sakkal Majalla"/>
                <a:cs typeface="Sakkal Majalla" panose="02000000000000000000"/>
              </a:rPr>
              <a:t>يعرف مفهوم الطلب.</a:t>
            </a:r>
            <a:endParaRPr lang="en-US" sz="3200" b="1" dirty="0">
              <a:solidFill>
                <a:srgbClr val="002060"/>
              </a:solidFill>
              <a:latin typeface="Sakkal Majalla"/>
              <a:cs typeface="Sakkal Majalla" panose="02000000000000000000"/>
            </a:endParaRPr>
          </a:p>
          <a:p>
            <a:pPr marL="457200" lvl="0" indent="-457200" algn="r" rtl="1">
              <a:lnSpc>
                <a:spcPct val="130000"/>
              </a:lnSpc>
              <a:buFont typeface="Wingdings" panose="05000000000000000000" pitchFamily="2" charset="2"/>
              <a:buChar char="Ø"/>
            </a:pPr>
            <a:r>
              <a:rPr lang="ar-BH" sz="3200" b="1" dirty="0">
                <a:solidFill>
                  <a:srgbClr val="002060"/>
                </a:solidFill>
                <a:latin typeface="Sakkal Majalla"/>
                <a:cs typeface="Sakkal Majalla" panose="02000000000000000000"/>
              </a:rPr>
              <a:t>يفسر جدول الطلب ومنحنى الطلب.</a:t>
            </a:r>
            <a:endParaRPr lang="en-US" sz="3200" b="1" dirty="0">
              <a:solidFill>
                <a:srgbClr val="002060"/>
              </a:solidFill>
              <a:latin typeface="Sakkal Majalla"/>
              <a:cs typeface="Sakkal Majalla" panose="02000000000000000000"/>
            </a:endParaRPr>
          </a:p>
          <a:p>
            <a:pPr marL="457200" lvl="0" indent="-457200" algn="r" rtl="1">
              <a:lnSpc>
                <a:spcPct val="130000"/>
              </a:lnSpc>
              <a:buFont typeface="Wingdings" panose="05000000000000000000" pitchFamily="2" charset="2"/>
              <a:buChar char="Ø"/>
            </a:pPr>
            <a:r>
              <a:rPr lang="ar-BH" sz="3200" b="1" dirty="0">
                <a:solidFill>
                  <a:srgbClr val="002060"/>
                </a:solidFill>
                <a:latin typeface="Sakkal Majalla"/>
                <a:cs typeface="Sakkal Majalla" panose="02000000000000000000"/>
              </a:rPr>
              <a:t>يستنتج العلاقة بين السعر والكمية المطلوبة.</a:t>
            </a:r>
            <a:endParaRPr lang="en-US" sz="3200" b="1" dirty="0">
              <a:solidFill>
                <a:srgbClr val="002060"/>
              </a:solidFill>
              <a:latin typeface="Sakkal Majalla"/>
              <a:cs typeface="Sakkal Majalla" panose="02000000000000000000"/>
            </a:endParaRPr>
          </a:p>
          <a:p>
            <a:pPr marL="457200" lvl="0" indent="-457200" algn="r" rtl="1">
              <a:lnSpc>
                <a:spcPct val="130000"/>
              </a:lnSpc>
              <a:buFont typeface="Wingdings" panose="05000000000000000000" pitchFamily="2" charset="2"/>
              <a:buChar char="Ø"/>
            </a:pPr>
            <a:r>
              <a:rPr lang="ar-BH" sz="3200" b="1" dirty="0">
                <a:solidFill>
                  <a:srgbClr val="002060"/>
                </a:solidFill>
                <a:latin typeface="Sakkal Majalla"/>
                <a:cs typeface="Sakkal Majalla" panose="02000000000000000000"/>
              </a:rPr>
              <a:t>يعرف العوامل المؤثرة في الطلب.</a:t>
            </a:r>
            <a:endParaRPr lang="en-US" sz="3200" b="1" dirty="0">
              <a:solidFill>
                <a:srgbClr val="002060"/>
              </a:solidFill>
              <a:latin typeface="Sakkal Majalla"/>
              <a:cs typeface="Sakkal Majalla" panose="02000000000000000000"/>
            </a:endParaRPr>
          </a:p>
          <a:p>
            <a:pPr marL="266700" algn="r" rtl="1">
              <a:lnSpc>
                <a:spcPct val="130000"/>
              </a:lnSpc>
            </a:pPr>
            <a:r>
              <a:rPr lang="ar-SA" sz="3200" b="1" dirty="0" smtClean="0">
                <a:solidFill>
                  <a:srgbClr val="3C6070"/>
                </a:solidFill>
                <a:latin typeface="Sakkal Majalla" panose="02000000000000000000" pitchFamily="2" charset="-78"/>
                <a:cs typeface="Sakkal Majalla" panose="02000000000000000000"/>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27" name="مستطيل مستدير الزوايا 5">
            <a:hlinkClick r:id="rId2" action="ppaction://hlinksldjump"/>
            <a:extLst>
              <a:ext uri="{FF2B5EF4-FFF2-40B4-BE49-F238E27FC236}">
                <a16:creationId xmlns:a16="http://schemas.microsoft.com/office/drawing/2014/main" xmlns="" id="{D466B943-7A06-4ADB-8B37-06D4C56A4898}"/>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a16="http://schemas.microsoft.com/office/drawing/2014/main" xmlns="" id="{23D3EE09-8411-4223-ABFE-66C8968A89D0}"/>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rId4" action="ppaction://hlinksldjump"/>
            <a:extLst>
              <a:ext uri="{FF2B5EF4-FFF2-40B4-BE49-F238E27FC236}">
                <a16:creationId xmlns:a16="http://schemas.microsoft.com/office/drawing/2014/main" xmlns="" id="{C35558C1-9FDC-49BD-A8F5-9241D1C65BC7}"/>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rId5" action="ppaction://hlinksldjump"/>
            <a:extLst>
              <a:ext uri="{FF2B5EF4-FFF2-40B4-BE49-F238E27FC236}">
                <a16:creationId xmlns:a16="http://schemas.microsoft.com/office/drawing/2014/main" xmlns="" id="{C9B2D4A9-1B2A-4B3C-A5BB-4B6D0B9ED087}"/>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a16="http://schemas.microsoft.com/office/drawing/2014/main" xmlns="" id="{5073015B-1E83-4FE7-BF02-65CBBB9E092C}"/>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rId6" action="ppaction://hlinksldjump"/>
            <a:extLst>
              <a:ext uri="{FF2B5EF4-FFF2-40B4-BE49-F238E27FC236}">
                <a16:creationId xmlns:a16="http://schemas.microsoft.com/office/drawing/2014/main" xmlns="" id="{196DDE15-4158-43BA-85B7-4A36A85CD9A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21" name="Group 20"/>
          <p:cNvGrpSpPr/>
          <p:nvPr/>
        </p:nvGrpSpPr>
        <p:grpSpPr>
          <a:xfrm>
            <a:off x="0" y="6502121"/>
            <a:ext cx="12192000" cy="381000"/>
            <a:chOff x="0" y="6502121"/>
            <a:chExt cx="12192000" cy="381000"/>
          </a:xfrm>
        </p:grpSpPr>
        <p:sp>
          <p:nvSpPr>
            <p:cNvPr id="23" name="TextBox 22">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4" name="Group 23"/>
            <p:cNvGrpSpPr/>
            <p:nvPr/>
          </p:nvGrpSpPr>
          <p:grpSpPr>
            <a:xfrm>
              <a:off x="0" y="6502121"/>
              <a:ext cx="12192000" cy="381000"/>
              <a:chOff x="0" y="6502121"/>
              <a:chExt cx="12192000" cy="381000"/>
            </a:xfrm>
          </p:grpSpPr>
          <p:cxnSp>
            <p:nvCxnSpPr>
              <p:cNvPr id="25" name="Straight Connector 2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970185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06775" algn="r" rtl="1">
              <a:lnSpc>
                <a:spcPct val="130000"/>
              </a:lnSpc>
            </a:pPr>
            <a:r>
              <a:rPr lang="ar-SA" sz="2800" b="1" dirty="0">
                <a:solidFill>
                  <a:schemeClr val="tx1"/>
                </a:solidFill>
                <a:latin typeface="Sakkal Majalla" panose="02000000000000000000" pitchFamily="2" charset="-78"/>
                <a:cs typeface="Sakkal Majalla" panose="02000000000000000000" pitchFamily="2" charset="-78"/>
              </a:rPr>
              <a:t>أقرأ المشهد التالي، ثم أجب عن الأسئلة التي تليه</a:t>
            </a:r>
            <a:r>
              <a:rPr lang="ar-SA" sz="2800" b="1" dirty="0" smtClean="0">
                <a:solidFill>
                  <a:schemeClr val="tx1"/>
                </a:solidFill>
                <a:latin typeface="Sakkal Majalla" panose="02000000000000000000" pitchFamily="2" charset="-78"/>
                <a:cs typeface="Sakkal Majalla" panose="02000000000000000000" pitchFamily="2" charset="-78"/>
              </a:rPr>
              <a:t>:</a:t>
            </a:r>
            <a:endParaRPr lang="ar-SA" sz="2800" b="1" dirty="0">
              <a:solidFill>
                <a:schemeClr val="tx1"/>
              </a:solidFill>
              <a:latin typeface="Sakkal Majalla" panose="02000000000000000000" pitchFamily="2" charset="-78"/>
              <a:cs typeface="Sakkal Majalla" panose="02000000000000000000" pitchFamily="2" charset="-78"/>
            </a:endParaRPr>
          </a:p>
          <a:p>
            <a:pPr marL="3406775" algn="r" rtl="1">
              <a:lnSpc>
                <a:spcPct val="130000"/>
              </a:lnSpc>
            </a:pPr>
            <a:r>
              <a:rPr lang="ar-SA" sz="2800" b="1" dirty="0">
                <a:solidFill>
                  <a:schemeClr val="tx1"/>
                </a:solidFill>
                <a:latin typeface="Sakkal Majalla" panose="02000000000000000000" pitchFamily="2" charset="-78"/>
                <a:cs typeface="Sakkal Majalla" panose="02000000000000000000" pitchFamily="2" charset="-78"/>
              </a:rPr>
              <a:t>في مباراة لكرة </a:t>
            </a:r>
            <a:r>
              <a:rPr lang="ar-SA" sz="2800" b="1" dirty="0" smtClean="0">
                <a:solidFill>
                  <a:schemeClr val="tx1"/>
                </a:solidFill>
                <a:latin typeface="Sakkal Majalla" panose="02000000000000000000" pitchFamily="2" charset="-78"/>
                <a:cs typeface="Sakkal Majalla" panose="02000000000000000000" pitchFamily="2" charset="-78"/>
              </a:rPr>
              <a:t>القدم </a:t>
            </a:r>
            <a:r>
              <a:rPr lang="ar-SA" sz="2800" b="1" dirty="0">
                <a:solidFill>
                  <a:schemeClr val="tx1"/>
                </a:solidFill>
                <a:latin typeface="Sakkal Majalla" panose="02000000000000000000" pitchFamily="2" charset="-78"/>
                <a:cs typeface="Sakkal Majalla" panose="02000000000000000000" pitchFamily="2" charset="-78"/>
              </a:rPr>
              <a:t>بين مدرستك ومدرسة مجاورة، طُلب من بعض الطلاب أن يقوموا ببيع الفشار </a:t>
            </a:r>
            <a:r>
              <a:rPr lang="ar-SA" sz="2800" b="1" dirty="0" smtClean="0">
                <a:solidFill>
                  <a:schemeClr val="tx1"/>
                </a:solidFill>
                <a:latin typeface="Sakkal Majalla" panose="02000000000000000000" pitchFamily="2" charset="-78"/>
                <a:cs typeface="Sakkal Majalla" panose="02000000000000000000" pitchFamily="2" charset="-78"/>
              </a:rPr>
              <a:t>للمشجعين.</a:t>
            </a:r>
            <a:endParaRPr lang="ar-SA" sz="2800" b="1" dirty="0">
              <a:solidFill>
                <a:schemeClr val="tx1"/>
              </a:solidFill>
              <a:latin typeface="Sakkal Majalla" panose="02000000000000000000" pitchFamily="2" charset="-78"/>
              <a:cs typeface="Sakkal Majalla" panose="02000000000000000000" pitchFamily="2" charset="-78"/>
            </a:endParaRPr>
          </a:p>
          <a:p>
            <a:pPr marL="4037013" indent="-361950" algn="r" rtl="1">
              <a:lnSpc>
                <a:spcPct val="130000"/>
              </a:lnSpc>
              <a:buFont typeface="+mj-lt"/>
              <a:buAutoNum type="arabicParenR"/>
            </a:pPr>
            <a:r>
              <a:rPr lang="ar-SA" sz="2800" b="1" dirty="0">
                <a:solidFill>
                  <a:schemeClr val="tx1"/>
                </a:solidFill>
                <a:latin typeface="Sakkal Majalla" panose="02000000000000000000" pitchFamily="2" charset="-78"/>
                <a:cs typeface="Sakkal Majalla" panose="02000000000000000000" pitchFamily="2" charset="-78"/>
              </a:rPr>
              <a:t>كيف ستقوم بتسعير الفشار بسعر عالي أم </a:t>
            </a:r>
            <a:r>
              <a:rPr lang="ar-SA" sz="2800" b="1" dirty="0" smtClean="0">
                <a:solidFill>
                  <a:schemeClr val="tx1"/>
                </a:solidFill>
                <a:latin typeface="Sakkal Majalla" panose="02000000000000000000" pitchFamily="2" charset="-78"/>
                <a:cs typeface="Sakkal Majalla" panose="02000000000000000000" pitchFamily="2" charset="-78"/>
              </a:rPr>
              <a:t>منخفض؟</a:t>
            </a:r>
            <a:endParaRPr lang="ar-SA" sz="2800" b="1" dirty="0">
              <a:solidFill>
                <a:schemeClr val="tx1"/>
              </a:solidFill>
              <a:latin typeface="Sakkal Majalla" panose="02000000000000000000" pitchFamily="2" charset="-78"/>
              <a:cs typeface="Sakkal Majalla" panose="02000000000000000000" pitchFamily="2" charset="-78"/>
            </a:endParaRPr>
          </a:p>
          <a:p>
            <a:pPr marL="4037013" indent="-361950" algn="r" rtl="1">
              <a:lnSpc>
                <a:spcPct val="130000"/>
              </a:lnSpc>
              <a:buFont typeface="+mj-lt"/>
              <a:buAutoNum type="arabicParenR"/>
            </a:pPr>
            <a:r>
              <a:rPr lang="ar-SA" sz="2800" b="1" dirty="0">
                <a:solidFill>
                  <a:schemeClr val="tx1"/>
                </a:solidFill>
                <a:latin typeface="Sakkal Majalla" panose="02000000000000000000" pitchFamily="2" charset="-78"/>
                <a:cs typeface="Sakkal Majalla" panose="02000000000000000000" pitchFamily="2" charset="-78"/>
              </a:rPr>
              <a:t>هل ستكون الكمية </a:t>
            </a:r>
            <a:r>
              <a:rPr lang="ar-SA" sz="2800" b="1" dirty="0" smtClean="0">
                <a:solidFill>
                  <a:schemeClr val="tx1"/>
                </a:solidFill>
                <a:latin typeface="Sakkal Majalla" panose="02000000000000000000" pitchFamily="2" charset="-78"/>
                <a:cs typeface="Sakkal Majalla" panose="02000000000000000000" pitchFamily="2" charset="-78"/>
              </a:rPr>
              <a:t>المطلوبة من الفشار بالسعر العالي نفس الكمية المطلوبة عند السعر المنخفض؟ لماذا؟ وضح العلاقة بين السعر والكمية المطلوبة؟</a:t>
            </a:r>
            <a:endParaRPr lang="en-US" sz="2800" b="1"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marL="266700" algn="r" rtl="1"/>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160765" y="255539"/>
            <a:ext cx="4791696"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النشاط الاستهلالي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19" name="Google Shape;618;p37">
            <a:extLst>
              <a:ext uri="{FF2B5EF4-FFF2-40B4-BE49-F238E27FC236}">
                <a16:creationId xmlns:a16="http://schemas.microsoft.com/office/drawing/2014/main" xmlns="" id="{45FDFACB-B5E7-4058-8233-223F25DC4EF6}"/>
              </a:ext>
            </a:extLst>
          </p:cNvPr>
          <p:cNvSpPr/>
          <p:nvPr/>
        </p:nvSpPr>
        <p:spPr>
          <a:xfrm flipH="1">
            <a:off x="11102194" y="404098"/>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مستطيل مستدير الزوايا 5">
            <a:hlinkClick r:id="rId2" action="ppaction://hlinksldjump"/>
            <a:extLst>
              <a:ext uri="{FF2B5EF4-FFF2-40B4-BE49-F238E27FC236}">
                <a16:creationId xmlns:a16="http://schemas.microsoft.com/office/drawing/2014/main" xmlns="" id="{EFCF56A5-C792-498C-B77C-CEF158AA5381}"/>
              </a:ext>
            </a:extLst>
          </p:cNvPr>
          <p:cNvSpPr/>
          <p:nvPr/>
        </p:nvSpPr>
        <p:spPr>
          <a:xfrm>
            <a:off x="10260816" y="1937208"/>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1">
            <a:hlinkClick r:id="rId3" action="ppaction://hlinksldjump"/>
            <a:extLst>
              <a:ext uri="{FF2B5EF4-FFF2-40B4-BE49-F238E27FC236}">
                <a16:creationId xmlns:a16="http://schemas.microsoft.com/office/drawing/2014/main" xmlns="" id="{C1684798-42A5-4C19-A9C0-85475D4C5169}"/>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2">
            <a:hlinkClick r:id="rId4" action="ppaction://hlinksldjump"/>
            <a:extLst>
              <a:ext uri="{FF2B5EF4-FFF2-40B4-BE49-F238E27FC236}">
                <a16:creationId xmlns:a16="http://schemas.microsoft.com/office/drawing/2014/main" xmlns="" id="{47D37816-1348-4041-B653-96824C408712}"/>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6">
            <a:hlinkClick r:id="rId5" action="ppaction://hlinksldjump"/>
            <a:extLst>
              <a:ext uri="{FF2B5EF4-FFF2-40B4-BE49-F238E27FC236}">
                <a16:creationId xmlns:a16="http://schemas.microsoft.com/office/drawing/2014/main" xmlns="" id="{6F0937D3-D0C8-4821-9DC0-058C2ACF5102}"/>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7">
            <a:hlinkClick r:id="" action="ppaction://noaction"/>
            <a:extLst>
              <a:ext uri="{FF2B5EF4-FFF2-40B4-BE49-F238E27FC236}">
                <a16:creationId xmlns:a16="http://schemas.microsoft.com/office/drawing/2014/main" xmlns="" id="{9F4817BA-682C-4B54-AE14-5317DC827545}"/>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6">
            <a:hlinkClick r:id="rId6" action="ppaction://hlinksldjump"/>
            <a:extLst>
              <a:ext uri="{FF2B5EF4-FFF2-40B4-BE49-F238E27FC236}">
                <a16:creationId xmlns:a16="http://schemas.microsoft.com/office/drawing/2014/main" xmlns="" id="{6F84AAEA-079D-4F12-8A50-2280073EA66C}"/>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2" name="Group 1"/>
          <p:cNvGrpSpPr/>
          <p:nvPr/>
        </p:nvGrpSpPr>
        <p:grpSpPr>
          <a:xfrm>
            <a:off x="6821163" y="1489592"/>
            <a:ext cx="3252317" cy="4977090"/>
            <a:chOff x="6821163" y="1489592"/>
            <a:chExt cx="3252317" cy="4977090"/>
          </a:xfrm>
        </p:grpSpPr>
        <p:pic>
          <p:nvPicPr>
            <p:cNvPr id="12" name="Picture 4" descr="Top View Of Football Field Vector Illustration Royalty Free ...">
              <a:extLst>
                <a:ext uri="{FF2B5EF4-FFF2-40B4-BE49-F238E27FC236}">
                  <a16:creationId xmlns:a16="http://schemas.microsoft.com/office/drawing/2014/main" xmlns="" id="{CD3EF975-3D76-4A3D-9C8D-484D01843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flipV="1">
              <a:off x="6030644" y="2298159"/>
              <a:ext cx="4851403" cy="32342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pcorn PNG Image for Free Download">
              <a:extLst>
                <a:ext uri="{FF2B5EF4-FFF2-40B4-BE49-F238E27FC236}">
                  <a16:creationId xmlns:a16="http://schemas.microsoft.com/office/drawing/2014/main" xmlns="" id="{A00904DE-F2A1-4FCC-99AA-37D47032A6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1163" y="4514704"/>
              <a:ext cx="3131298" cy="195197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a:extLst>
              <a:ext uri="{FF2B5EF4-FFF2-40B4-BE49-F238E27FC236}">
                <a16:creationId xmlns:a16="http://schemas.microsoft.com/office/drawing/2014/main" xmlns="" id="{FD74ED10-3083-4047-AAEE-16B918D88A1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0388" y="3697775"/>
            <a:ext cx="435037" cy="4350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0" y="6502121"/>
            <a:ext cx="12192000" cy="381000"/>
            <a:chOff x="0" y="6502121"/>
            <a:chExt cx="12192000" cy="381000"/>
          </a:xfrm>
        </p:grpSpPr>
        <p:sp>
          <p:nvSpPr>
            <p:cNvPr id="21" name="TextBox 20">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p:cNvGrpSpPr/>
            <p:nvPr/>
          </p:nvGrpSpPr>
          <p:grpSpPr>
            <a:xfrm>
              <a:off x="0" y="6502121"/>
              <a:ext cx="12192000" cy="381000"/>
              <a:chOff x="0" y="6502121"/>
              <a:chExt cx="12192000" cy="381000"/>
            </a:xfrm>
          </p:grpSpPr>
          <p:cxnSp>
            <p:nvCxnSpPr>
              <p:cNvPr id="23" name="Straight Connector 2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13780687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SA" sz="3200" b="1" dirty="0">
                <a:solidFill>
                  <a:srgbClr val="002060"/>
                </a:solidFill>
                <a:latin typeface="Sakkal Majalla" panose="02000000000000000000" pitchFamily="2" charset="-78"/>
                <a:cs typeface="Sakkal Majalla" panose="02000000000000000000" pitchFamily="2" charset="-78"/>
              </a:rPr>
              <a:t>يتكون السوق من مجموعة يطلق عليها (المشترين) وأخرى يطلق عليها (البائعين) يلتقون في مكان محدد يسمى (السوق) لبيع السلع والخدمات وشرائها.</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39" name="Rectangle 38">
            <a:extLst>
              <a:ext uri="{FF2B5EF4-FFF2-40B4-BE49-F238E27FC236}">
                <a16:creationId xmlns:a16="http://schemas.microsoft.com/office/drawing/2014/main" xmlns="" id="{698CDB41-423A-415F-A1F1-FB9EB03BFF1D}"/>
              </a:ext>
            </a:extLst>
          </p:cNvPr>
          <p:cNvSpPr/>
          <p:nvPr/>
        </p:nvSpPr>
        <p:spPr>
          <a:xfrm>
            <a:off x="8550508" y="3485289"/>
            <a:ext cx="797803" cy="4362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210930" y="286674"/>
            <a:ext cx="3762568"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الطلب وأنواعه</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1600" b="1" dirty="0">
              <a:solidFill>
                <a:sysClr val="windowText" lastClr="000000"/>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xmlns="" id="{A3F5BA32-C7E6-4B09-8CA1-1B7E0FA40D56}"/>
              </a:ext>
            </a:extLst>
          </p:cNvPr>
          <p:cNvSpPr/>
          <p:nvPr/>
        </p:nvSpPr>
        <p:spPr>
          <a:xfrm>
            <a:off x="9031923" y="5260851"/>
            <a:ext cx="1077539" cy="584775"/>
          </a:xfrm>
          <a:prstGeom prst="rect">
            <a:avLst/>
          </a:prstGeom>
          <a:noFill/>
        </p:spPr>
        <p:txBody>
          <a:bodyPr wrap="none" lIns="91440" tIns="45720" rIns="91440" bIns="45720">
            <a:spAutoFit/>
          </a:bodyPr>
          <a:lstStyle/>
          <a:p>
            <a:pPr algn="ctr"/>
            <a:r>
              <a:rPr lang="ar-SA" sz="3200" b="1" dirty="0">
                <a:ln w="0"/>
                <a:solidFill>
                  <a:srgbClr val="FF33CC"/>
                </a:solidFill>
                <a:latin typeface="Sakkal Majalla" panose="02000000000000000000" pitchFamily="2" charset="-78"/>
                <a:cs typeface="Sakkal Majalla" panose="02000000000000000000" pitchFamily="2" charset="-78"/>
              </a:rPr>
              <a:t>المشتري</a:t>
            </a:r>
            <a:endParaRPr lang="en-US" sz="3200" b="1" cap="none" spc="0" dirty="0">
              <a:ln w="0"/>
              <a:solidFill>
                <a:srgbClr val="FF33CC"/>
              </a:solidFill>
              <a:latin typeface="Sakkal Majalla" panose="02000000000000000000" pitchFamily="2" charset="-78"/>
              <a:cs typeface="Sakkal Majalla" panose="02000000000000000000" pitchFamily="2" charset="-78"/>
            </a:endParaRPr>
          </a:p>
        </p:txBody>
      </p:sp>
      <p:pic>
        <p:nvPicPr>
          <p:cNvPr id="45" name="Picture 8" descr="Man Icon of Glyph style - Available in SVG, PNG, EPS, AI &amp; Icon fonts">
            <a:extLst>
              <a:ext uri="{FF2B5EF4-FFF2-40B4-BE49-F238E27FC236}">
                <a16:creationId xmlns:a16="http://schemas.microsoft.com/office/drawing/2014/main" xmlns="" id="{E408A5CD-F2AD-45E2-8CF5-5839468415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590394" y="3546309"/>
            <a:ext cx="1832210" cy="183221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xmlns="" id="{211A2876-51AD-4321-8013-9EF81A7DC12A}"/>
              </a:ext>
            </a:extLst>
          </p:cNvPr>
          <p:cNvGrpSpPr/>
          <p:nvPr/>
        </p:nvGrpSpPr>
        <p:grpSpPr>
          <a:xfrm>
            <a:off x="5652361" y="2885142"/>
            <a:ext cx="2488682" cy="2474374"/>
            <a:chOff x="6971699" y="1821189"/>
            <a:chExt cx="3251216" cy="3063579"/>
          </a:xfrm>
        </p:grpSpPr>
        <p:pic>
          <p:nvPicPr>
            <p:cNvPr id="47" name="Picture 6" descr="Booth, food, hawker, market, seller, stall, store icon">
              <a:extLst>
                <a:ext uri="{FF2B5EF4-FFF2-40B4-BE49-F238E27FC236}">
                  <a16:creationId xmlns:a16="http://schemas.microsoft.com/office/drawing/2014/main" xmlns="" id="{0E1D7C35-D3C9-4A42-838A-F53D6C566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699" y="1824052"/>
              <a:ext cx="3251216" cy="30607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xmlns="" id="{1ABD6665-3022-46D5-8FED-5BE4118F0D90}"/>
                </a:ext>
              </a:extLst>
            </p:cNvPr>
            <p:cNvSpPr/>
            <p:nvPr/>
          </p:nvSpPr>
          <p:spPr>
            <a:xfrm>
              <a:off x="7599671" y="1821189"/>
              <a:ext cx="2169973" cy="724023"/>
            </a:xfrm>
            <a:prstGeom prst="rect">
              <a:avLst/>
            </a:prstGeom>
            <a:noFill/>
          </p:spPr>
          <p:txBody>
            <a:bodyPr wrap="none" lIns="91440" tIns="45720" rIns="91440" bIns="45720">
              <a:spAutoFit/>
            </a:bodyPr>
            <a:lstStyle/>
            <a:p>
              <a:pPr algn="ctr"/>
              <a:r>
                <a:rPr lang="ar-SA" sz="3200" b="1" cap="none" spc="0" dirty="0">
                  <a:ln w="0"/>
                  <a:solidFill>
                    <a:srgbClr val="00CC00"/>
                  </a:solidFill>
                  <a:latin typeface="Sakkal Majalla" panose="02000000000000000000" pitchFamily="2" charset="-78"/>
                  <a:cs typeface="Sakkal Majalla" panose="02000000000000000000" pitchFamily="2" charset="-78"/>
                </a:rPr>
                <a:t>سوق الإنتاج</a:t>
              </a:r>
              <a:endParaRPr lang="en-US" sz="3200" b="1" cap="none" spc="0" dirty="0">
                <a:ln w="0"/>
                <a:solidFill>
                  <a:srgbClr val="00CC00"/>
                </a:solidFill>
                <a:latin typeface="Sakkal Majalla" panose="02000000000000000000" pitchFamily="2" charset="-78"/>
                <a:cs typeface="Sakkal Majalla" panose="02000000000000000000" pitchFamily="2" charset="-78"/>
              </a:endParaRPr>
            </a:p>
          </p:txBody>
        </p:sp>
        <p:sp>
          <p:nvSpPr>
            <p:cNvPr id="49" name="Rectangle 48">
              <a:extLst>
                <a:ext uri="{FF2B5EF4-FFF2-40B4-BE49-F238E27FC236}">
                  <a16:creationId xmlns:a16="http://schemas.microsoft.com/office/drawing/2014/main" xmlns="" id="{9EB28132-D20B-467D-9824-093A86D1F137}"/>
                </a:ext>
              </a:extLst>
            </p:cNvPr>
            <p:cNvSpPr/>
            <p:nvPr/>
          </p:nvSpPr>
          <p:spPr>
            <a:xfrm>
              <a:off x="8446979" y="3827508"/>
              <a:ext cx="1227600" cy="647811"/>
            </a:xfrm>
            <a:prstGeom prst="rect">
              <a:avLst/>
            </a:prstGeom>
            <a:noFill/>
          </p:spPr>
          <p:txBody>
            <a:bodyPr wrap="none" lIns="91440" tIns="45720" rIns="91440" bIns="45720">
              <a:spAutoFit/>
            </a:bodyPr>
            <a:lstStyle/>
            <a:p>
              <a:pPr algn="ctr"/>
              <a:r>
                <a:rPr lang="ar-SA" sz="2800" b="1" dirty="0">
                  <a:ln w="0"/>
                  <a:solidFill>
                    <a:srgbClr val="FF33CC"/>
                  </a:solidFill>
                  <a:latin typeface="Sakkal Majalla" panose="02000000000000000000" pitchFamily="2" charset="-78"/>
                  <a:cs typeface="Sakkal Majalla" panose="02000000000000000000" pitchFamily="2" charset="-78"/>
                </a:rPr>
                <a:t>العرض</a:t>
              </a:r>
              <a:endParaRPr lang="en-US" sz="2800" b="1" cap="none" spc="0" dirty="0">
                <a:ln w="0"/>
                <a:solidFill>
                  <a:srgbClr val="FF33CC"/>
                </a:solidFill>
                <a:latin typeface="Sakkal Majalla" panose="02000000000000000000" pitchFamily="2" charset="-78"/>
                <a:cs typeface="Sakkal Majalla" panose="02000000000000000000" pitchFamily="2" charset="-78"/>
              </a:endParaRPr>
            </a:p>
          </p:txBody>
        </p:sp>
      </p:grpSp>
      <p:sp>
        <p:nvSpPr>
          <p:cNvPr id="50" name="Rectangle 49">
            <a:extLst>
              <a:ext uri="{FF2B5EF4-FFF2-40B4-BE49-F238E27FC236}">
                <a16:creationId xmlns:a16="http://schemas.microsoft.com/office/drawing/2014/main" xmlns="" id="{BF031757-9C66-401F-B4DA-625276CC382A}"/>
              </a:ext>
            </a:extLst>
          </p:cNvPr>
          <p:cNvSpPr/>
          <p:nvPr/>
        </p:nvSpPr>
        <p:spPr>
          <a:xfrm>
            <a:off x="8550508" y="3482115"/>
            <a:ext cx="870752" cy="523220"/>
          </a:xfrm>
          <a:prstGeom prst="rect">
            <a:avLst/>
          </a:prstGeom>
          <a:noFill/>
        </p:spPr>
        <p:txBody>
          <a:bodyPr wrap="none" lIns="91440" tIns="45720" rIns="91440" bIns="45720">
            <a:spAutoFit/>
          </a:bodyPr>
          <a:lstStyle/>
          <a:p>
            <a:pPr algn="ctr"/>
            <a:r>
              <a:rPr lang="ar-SA" sz="2800" b="1" dirty="0">
                <a:ln w="0"/>
                <a:solidFill>
                  <a:srgbClr val="FF33CC"/>
                </a:solidFill>
                <a:latin typeface="Sakkal Majalla" panose="02000000000000000000" pitchFamily="2" charset="-78"/>
                <a:cs typeface="Sakkal Majalla" panose="02000000000000000000" pitchFamily="2" charset="-78"/>
              </a:rPr>
              <a:t>الطلب</a:t>
            </a:r>
            <a:endParaRPr lang="en-US" sz="2800" b="1" cap="none" spc="0" dirty="0">
              <a:ln w="0"/>
              <a:solidFill>
                <a:srgbClr val="FF33CC"/>
              </a:solidFill>
              <a:latin typeface="Sakkal Majalla" panose="02000000000000000000" pitchFamily="2" charset="-78"/>
              <a:cs typeface="Sakkal Majalla" panose="02000000000000000000" pitchFamily="2" charset="-78"/>
            </a:endParaRPr>
          </a:p>
        </p:txBody>
      </p:sp>
      <p:grpSp>
        <p:nvGrpSpPr>
          <p:cNvPr id="52" name="Group 51">
            <a:extLst>
              <a:ext uri="{FF2B5EF4-FFF2-40B4-BE49-F238E27FC236}">
                <a16:creationId xmlns:a16="http://schemas.microsoft.com/office/drawing/2014/main" xmlns="" id="{4C641DD6-0A08-4C59-86C8-2BA2FB6D6F6D}"/>
              </a:ext>
            </a:extLst>
          </p:cNvPr>
          <p:cNvGrpSpPr/>
          <p:nvPr/>
        </p:nvGrpSpPr>
        <p:grpSpPr>
          <a:xfrm>
            <a:off x="525840" y="2892125"/>
            <a:ext cx="2488682" cy="2474373"/>
            <a:chOff x="6971699" y="1821189"/>
            <a:chExt cx="3251216" cy="3063578"/>
          </a:xfrm>
        </p:grpSpPr>
        <p:pic>
          <p:nvPicPr>
            <p:cNvPr id="53" name="Picture 6" descr="Booth, food, hawker, market, seller, stall, store icon">
              <a:extLst>
                <a:ext uri="{FF2B5EF4-FFF2-40B4-BE49-F238E27FC236}">
                  <a16:creationId xmlns:a16="http://schemas.microsoft.com/office/drawing/2014/main" xmlns="" id="{AF5FB7F9-F97A-4388-84EB-EF7CEA572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699" y="1824052"/>
              <a:ext cx="3251216" cy="3060715"/>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xmlns="" id="{593159BE-9D9F-41C4-8DEF-516D6BF64041}"/>
                </a:ext>
              </a:extLst>
            </p:cNvPr>
            <p:cNvSpPr/>
            <p:nvPr/>
          </p:nvSpPr>
          <p:spPr>
            <a:xfrm>
              <a:off x="7642602" y="1821189"/>
              <a:ext cx="2084114" cy="724023"/>
            </a:xfrm>
            <a:prstGeom prst="rect">
              <a:avLst/>
            </a:prstGeom>
            <a:noFill/>
          </p:spPr>
          <p:txBody>
            <a:bodyPr wrap="none" lIns="91440" tIns="45720" rIns="91440" bIns="45720">
              <a:spAutoFit/>
            </a:bodyPr>
            <a:lstStyle/>
            <a:p>
              <a:pPr algn="ctr"/>
              <a:r>
                <a:rPr lang="ar-SA" sz="3200" b="1" cap="none" spc="0" dirty="0">
                  <a:ln w="0"/>
                  <a:solidFill>
                    <a:srgbClr val="00CC00"/>
                  </a:solidFill>
                  <a:latin typeface="Sakkal Majalla" panose="02000000000000000000" pitchFamily="2" charset="-78"/>
                  <a:cs typeface="Sakkal Majalla" panose="02000000000000000000" pitchFamily="2" charset="-78"/>
                </a:rPr>
                <a:t>سوق الموارد</a:t>
              </a:r>
              <a:endParaRPr lang="en-US" sz="3200" b="1" cap="none" spc="0" dirty="0">
                <a:ln w="0"/>
                <a:solidFill>
                  <a:srgbClr val="00CC00"/>
                </a:solidFill>
                <a:latin typeface="Sakkal Majalla" panose="02000000000000000000" pitchFamily="2" charset="-78"/>
                <a:cs typeface="Sakkal Majalla" panose="02000000000000000000" pitchFamily="2" charset="-78"/>
              </a:endParaRPr>
            </a:p>
          </p:txBody>
        </p:sp>
        <p:sp>
          <p:nvSpPr>
            <p:cNvPr id="55" name="Rectangle 54">
              <a:extLst>
                <a:ext uri="{FF2B5EF4-FFF2-40B4-BE49-F238E27FC236}">
                  <a16:creationId xmlns:a16="http://schemas.microsoft.com/office/drawing/2014/main" xmlns="" id="{D72D57B8-D7A8-4B5D-9780-E6664345BA3B}"/>
                </a:ext>
              </a:extLst>
            </p:cNvPr>
            <p:cNvSpPr/>
            <p:nvPr/>
          </p:nvSpPr>
          <p:spPr>
            <a:xfrm>
              <a:off x="8446979" y="3827508"/>
              <a:ext cx="1227600" cy="647811"/>
            </a:xfrm>
            <a:prstGeom prst="rect">
              <a:avLst/>
            </a:prstGeom>
            <a:noFill/>
          </p:spPr>
          <p:txBody>
            <a:bodyPr wrap="none" lIns="91440" tIns="45720" rIns="91440" bIns="45720">
              <a:spAutoFit/>
            </a:bodyPr>
            <a:lstStyle/>
            <a:p>
              <a:pPr algn="ctr"/>
              <a:r>
                <a:rPr lang="ar-SA" sz="2800" b="1" dirty="0">
                  <a:ln w="0"/>
                  <a:solidFill>
                    <a:srgbClr val="FF33CC"/>
                  </a:solidFill>
                  <a:latin typeface="Sakkal Majalla" panose="02000000000000000000" pitchFamily="2" charset="-78"/>
                  <a:cs typeface="Sakkal Majalla" panose="02000000000000000000" pitchFamily="2" charset="-78"/>
                </a:rPr>
                <a:t>العرض</a:t>
              </a:r>
              <a:endParaRPr lang="en-US" sz="2800" b="1" cap="none" spc="0" dirty="0">
                <a:ln w="0"/>
                <a:solidFill>
                  <a:srgbClr val="FF33CC"/>
                </a:solidFill>
                <a:latin typeface="Sakkal Majalla" panose="02000000000000000000" pitchFamily="2" charset="-78"/>
                <a:cs typeface="Sakkal Majalla" panose="02000000000000000000" pitchFamily="2" charset="-78"/>
              </a:endParaRPr>
            </a:p>
          </p:txBody>
        </p:sp>
      </p:grpSp>
      <p:sp>
        <p:nvSpPr>
          <p:cNvPr id="56" name="Rectangle 55">
            <a:extLst>
              <a:ext uri="{FF2B5EF4-FFF2-40B4-BE49-F238E27FC236}">
                <a16:creationId xmlns:a16="http://schemas.microsoft.com/office/drawing/2014/main" xmlns="" id="{BEA964C5-0B61-4414-97A4-A026C8EB7757}"/>
              </a:ext>
            </a:extLst>
          </p:cNvPr>
          <p:cNvSpPr/>
          <p:nvPr/>
        </p:nvSpPr>
        <p:spPr>
          <a:xfrm>
            <a:off x="3853337" y="5289450"/>
            <a:ext cx="1083951" cy="523220"/>
          </a:xfrm>
          <a:prstGeom prst="rect">
            <a:avLst/>
          </a:prstGeom>
          <a:noFill/>
        </p:spPr>
        <p:txBody>
          <a:bodyPr wrap="none" lIns="91440" tIns="45720" rIns="91440" bIns="45720">
            <a:spAutoFit/>
          </a:bodyPr>
          <a:lstStyle/>
          <a:p>
            <a:pPr algn="ctr"/>
            <a:r>
              <a:rPr lang="ar-SA" sz="2800" b="1" dirty="0">
                <a:ln w="0"/>
                <a:solidFill>
                  <a:srgbClr val="FF33CC"/>
                </a:solidFill>
                <a:latin typeface="Sakkal Majalla" panose="02000000000000000000" pitchFamily="2" charset="-78"/>
                <a:cs typeface="Sakkal Majalla" panose="02000000000000000000" pitchFamily="2" charset="-78"/>
              </a:rPr>
              <a:t>الشركات</a:t>
            </a:r>
            <a:endParaRPr lang="en-US" sz="2800" b="1" cap="none" spc="0" dirty="0">
              <a:ln w="0"/>
              <a:solidFill>
                <a:srgbClr val="FF33CC"/>
              </a:solidFill>
              <a:latin typeface="Sakkal Majalla" panose="02000000000000000000" pitchFamily="2" charset="-78"/>
              <a:cs typeface="Sakkal Majalla" panose="02000000000000000000" pitchFamily="2" charset="-78"/>
            </a:endParaRPr>
          </a:p>
        </p:txBody>
      </p:sp>
      <p:sp>
        <p:nvSpPr>
          <p:cNvPr id="41" name="Rectangle 40">
            <a:extLst>
              <a:ext uri="{FF2B5EF4-FFF2-40B4-BE49-F238E27FC236}">
                <a16:creationId xmlns:a16="http://schemas.microsoft.com/office/drawing/2014/main" xmlns="" id="{A7844305-E367-422B-8207-48A31FF46AD1}"/>
              </a:ext>
            </a:extLst>
          </p:cNvPr>
          <p:cNvSpPr/>
          <p:nvPr/>
        </p:nvSpPr>
        <p:spPr>
          <a:xfrm>
            <a:off x="6258764" y="5345156"/>
            <a:ext cx="1217000" cy="584775"/>
          </a:xfrm>
          <a:prstGeom prst="rect">
            <a:avLst/>
          </a:prstGeom>
          <a:noFill/>
        </p:spPr>
        <p:txBody>
          <a:bodyPr wrap="none" lIns="91440" tIns="45720" rIns="91440" bIns="45720">
            <a:spAutoFit/>
          </a:bodyPr>
          <a:lstStyle/>
          <a:p>
            <a:pPr algn="ctr"/>
            <a:r>
              <a:rPr lang="ar-SA" sz="3200" b="1" dirty="0">
                <a:ln w="0"/>
                <a:solidFill>
                  <a:srgbClr val="FF33CC"/>
                </a:solidFill>
                <a:latin typeface="Sakkal Majalla" panose="02000000000000000000" pitchFamily="2" charset="-78"/>
                <a:cs typeface="Sakkal Majalla" panose="02000000000000000000" pitchFamily="2" charset="-78"/>
              </a:rPr>
              <a:t>الشركات</a:t>
            </a:r>
            <a:endParaRPr lang="en-US" sz="3200" b="1" cap="none" spc="0" dirty="0">
              <a:ln w="0"/>
              <a:solidFill>
                <a:srgbClr val="FF33CC"/>
              </a:solidFill>
              <a:latin typeface="Sakkal Majalla" panose="02000000000000000000" pitchFamily="2" charset="-78"/>
              <a:cs typeface="Sakkal Majalla" panose="02000000000000000000" pitchFamily="2" charset="-78"/>
            </a:endParaRPr>
          </a:p>
        </p:txBody>
      </p:sp>
      <p:sp>
        <p:nvSpPr>
          <p:cNvPr id="43" name="Rectangle 42">
            <a:extLst>
              <a:ext uri="{FF2B5EF4-FFF2-40B4-BE49-F238E27FC236}">
                <a16:creationId xmlns:a16="http://schemas.microsoft.com/office/drawing/2014/main" xmlns="" id="{18D0C684-D637-4CB2-8B72-BD3524D8F046}"/>
              </a:ext>
            </a:extLst>
          </p:cNvPr>
          <p:cNvSpPr/>
          <p:nvPr/>
        </p:nvSpPr>
        <p:spPr>
          <a:xfrm>
            <a:off x="784807" y="5295325"/>
            <a:ext cx="1936749" cy="584775"/>
          </a:xfrm>
          <a:prstGeom prst="rect">
            <a:avLst/>
          </a:prstGeom>
          <a:noFill/>
        </p:spPr>
        <p:txBody>
          <a:bodyPr wrap="none" lIns="91440" tIns="45720" rIns="91440" bIns="45720">
            <a:spAutoFit/>
          </a:bodyPr>
          <a:lstStyle/>
          <a:p>
            <a:pPr algn="ctr"/>
            <a:r>
              <a:rPr lang="ar-SA" sz="3200" b="1" cap="none" spc="0" dirty="0">
                <a:ln w="0"/>
                <a:solidFill>
                  <a:srgbClr val="FF33CC"/>
                </a:solidFill>
                <a:latin typeface="Sakkal Majalla" panose="02000000000000000000" pitchFamily="2" charset="-78"/>
                <a:cs typeface="Sakkal Majalla" panose="02000000000000000000" pitchFamily="2" charset="-78"/>
              </a:rPr>
              <a:t>أصحاب الموارد</a:t>
            </a:r>
            <a:endParaRPr lang="en-US" sz="3200" b="1" cap="none" spc="0" dirty="0">
              <a:ln w="0"/>
              <a:solidFill>
                <a:srgbClr val="FF33CC"/>
              </a:solidFill>
              <a:latin typeface="Sakkal Majalla" panose="02000000000000000000" pitchFamily="2" charset="-78"/>
              <a:cs typeface="Sakkal Majalla" panose="02000000000000000000" pitchFamily="2" charset="-78"/>
            </a:endParaRPr>
          </a:p>
        </p:txBody>
      </p:sp>
      <p:pic>
        <p:nvPicPr>
          <p:cNvPr id="2058" name="Picture 10" descr="Png Company – Free PNG Images Vector, PSD, Clipart, Templates">
            <a:extLst>
              <a:ext uri="{FF2B5EF4-FFF2-40B4-BE49-F238E27FC236}">
                <a16:creationId xmlns:a16="http://schemas.microsoft.com/office/drawing/2014/main" xmlns="" id="{B74CD156-A433-4E35-86BC-988A89AE8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437" y="2955915"/>
            <a:ext cx="2405427" cy="2566546"/>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xmlns="" id="{617B313F-E7D6-477E-BC90-6441C4E49318}"/>
              </a:ext>
            </a:extLst>
          </p:cNvPr>
          <p:cNvSpPr/>
          <p:nvPr/>
        </p:nvSpPr>
        <p:spPr>
          <a:xfrm>
            <a:off x="3656802" y="2868827"/>
            <a:ext cx="1243002" cy="452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4" name="Rectangle 43">
            <a:extLst>
              <a:ext uri="{FF2B5EF4-FFF2-40B4-BE49-F238E27FC236}">
                <a16:creationId xmlns:a16="http://schemas.microsoft.com/office/drawing/2014/main" xmlns="" id="{FEF93ADA-BA91-42CE-92B9-BF15B758B5C8}"/>
              </a:ext>
            </a:extLst>
          </p:cNvPr>
          <p:cNvSpPr/>
          <p:nvPr/>
        </p:nvSpPr>
        <p:spPr>
          <a:xfrm>
            <a:off x="3893675" y="2868827"/>
            <a:ext cx="870752" cy="523220"/>
          </a:xfrm>
          <a:prstGeom prst="rect">
            <a:avLst/>
          </a:prstGeom>
          <a:noFill/>
        </p:spPr>
        <p:txBody>
          <a:bodyPr wrap="none" lIns="91440" tIns="45720" rIns="91440" bIns="45720">
            <a:spAutoFit/>
          </a:bodyPr>
          <a:lstStyle/>
          <a:p>
            <a:pPr algn="ctr"/>
            <a:r>
              <a:rPr lang="ar-SA" sz="2800" b="1" dirty="0">
                <a:ln w="0"/>
                <a:solidFill>
                  <a:srgbClr val="FF33CC"/>
                </a:solidFill>
                <a:latin typeface="Sakkal Majalla" panose="02000000000000000000" pitchFamily="2" charset="-78"/>
                <a:cs typeface="Sakkal Majalla" panose="02000000000000000000" pitchFamily="2" charset="-78"/>
              </a:rPr>
              <a:t>الطلب</a:t>
            </a:r>
            <a:endParaRPr lang="en-US" sz="2800" b="1" cap="none" spc="0" dirty="0">
              <a:ln w="0"/>
              <a:solidFill>
                <a:srgbClr val="FF33CC"/>
              </a:solidFill>
              <a:latin typeface="Sakkal Majalla" panose="02000000000000000000" pitchFamily="2" charset="-78"/>
              <a:cs typeface="Sakkal Majalla" panose="02000000000000000000" pitchFamily="2" charset="-78"/>
            </a:endParaRPr>
          </a:p>
        </p:txBody>
      </p:sp>
      <p:sp>
        <p:nvSpPr>
          <p:cNvPr id="59" name="مستطيل مستدير الزوايا 5">
            <a:hlinkClick r:id="rId6" action="ppaction://hlinksldjump"/>
            <a:extLst>
              <a:ext uri="{FF2B5EF4-FFF2-40B4-BE49-F238E27FC236}">
                <a16:creationId xmlns:a16="http://schemas.microsoft.com/office/drawing/2014/main" xmlns="" id="{F538F21F-CF63-4B76-895F-FAA76C20585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1" name="مستطيل مستدير الزوايا 11">
            <a:hlinkClick r:id="rId7" action="ppaction://hlinksldjump"/>
            <a:extLst>
              <a:ext uri="{FF2B5EF4-FFF2-40B4-BE49-F238E27FC236}">
                <a16:creationId xmlns:a16="http://schemas.microsoft.com/office/drawing/2014/main" xmlns="" id="{86F9AA5B-D548-42D3-B04D-AA0F8AB97B80}"/>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2" name="مستطيل مستدير الزوايا 12">
            <a:hlinkClick r:id="rId8" action="ppaction://hlinksldjump"/>
            <a:extLst>
              <a:ext uri="{FF2B5EF4-FFF2-40B4-BE49-F238E27FC236}">
                <a16:creationId xmlns:a16="http://schemas.microsoft.com/office/drawing/2014/main" xmlns="" id="{7DA88798-6838-4D6D-B1F7-512DE06C8AB8}"/>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4" name="مستطيل مستدير الزوايا 16">
            <a:hlinkClick r:id="rId9" action="ppaction://hlinksldjump"/>
            <a:extLst>
              <a:ext uri="{FF2B5EF4-FFF2-40B4-BE49-F238E27FC236}">
                <a16:creationId xmlns:a16="http://schemas.microsoft.com/office/drawing/2014/main" xmlns="" id="{4B50996B-09D0-4FCD-BF8F-7A805201E916}"/>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5" name="مستطيل مستدير الزوايا 17">
            <a:hlinkClick r:id="" action="ppaction://noaction"/>
            <a:extLst>
              <a:ext uri="{FF2B5EF4-FFF2-40B4-BE49-F238E27FC236}">
                <a16:creationId xmlns:a16="http://schemas.microsoft.com/office/drawing/2014/main" xmlns="" id="{E6D63014-EDD7-4082-AA8D-9292830DBE5A}"/>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7" name="مستطيل مستدير الزوايا 16">
            <a:hlinkClick r:id="rId10" action="ppaction://hlinksldjump"/>
            <a:extLst>
              <a:ext uri="{FF2B5EF4-FFF2-40B4-BE49-F238E27FC236}">
                <a16:creationId xmlns:a16="http://schemas.microsoft.com/office/drawing/2014/main" xmlns="" id="{504BAD02-88A8-48AA-91EE-2368A404E785}"/>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8" name="Group 57"/>
          <p:cNvGrpSpPr/>
          <p:nvPr/>
        </p:nvGrpSpPr>
        <p:grpSpPr>
          <a:xfrm>
            <a:off x="0" y="6502121"/>
            <a:ext cx="12192000" cy="381000"/>
            <a:chOff x="0" y="6502121"/>
            <a:chExt cx="12192000" cy="381000"/>
          </a:xfrm>
        </p:grpSpPr>
        <p:sp>
          <p:nvSpPr>
            <p:cNvPr id="60" name="TextBox 59">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63" name="Group 62"/>
            <p:cNvGrpSpPr/>
            <p:nvPr/>
          </p:nvGrpSpPr>
          <p:grpSpPr>
            <a:xfrm>
              <a:off x="0" y="6502121"/>
              <a:ext cx="12192000" cy="381000"/>
              <a:chOff x="0" y="6502121"/>
              <a:chExt cx="12192000" cy="381000"/>
            </a:xfrm>
          </p:grpSpPr>
          <p:cxnSp>
            <p:nvCxnSpPr>
              <p:cNvPr id="66" name="Straight Connector 65"/>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Rectangle 67"/>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0454343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r>
              <a:rPr lang="ar-SA" sz="3200" b="1" dirty="0">
                <a:solidFill>
                  <a:schemeClr val="tx1"/>
                </a:solidFill>
                <a:latin typeface="Sakkal Majalla" panose="02000000000000000000" pitchFamily="2" charset="-78"/>
                <a:cs typeface="Sakkal Majalla" panose="02000000000000000000" pitchFamily="2" charset="-78"/>
              </a:rPr>
              <a:t>يمكن التعبير عن الطلب اقتصاديًا </a:t>
            </a:r>
            <a:r>
              <a:rPr lang="en-US" sz="3200" b="1" dirty="0" smtClean="0">
                <a:solidFill>
                  <a:schemeClr val="tx1"/>
                </a:solidFill>
                <a:latin typeface="Sakkal Majalla" panose="02000000000000000000" pitchFamily="2" charset="-78"/>
                <a:cs typeface="Sakkal Majalla" panose="02000000000000000000" pitchFamily="2" charset="-78"/>
              </a:rPr>
              <a:t> </a:t>
            </a:r>
            <a:r>
              <a:rPr lang="ar-SA" sz="3200" b="1" dirty="0" smtClean="0">
                <a:solidFill>
                  <a:schemeClr val="tx1"/>
                </a:solidFill>
                <a:latin typeface="Sakkal Majalla" panose="02000000000000000000" pitchFamily="2" charset="-78"/>
                <a:cs typeface="Sakkal Majalla" panose="02000000000000000000" pitchFamily="2" charset="-78"/>
              </a:rPr>
              <a:t>كما يلي :</a:t>
            </a:r>
            <a:endParaRPr lang="ar-SA" sz="3200" b="1" dirty="0">
              <a:solidFill>
                <a:schemeClr val="tx1"/>
              </a:solidFill>
              <a:latin typeface="Sakkal Majalla" panose="02000000000000000000" pitchFamily="2" charset="-78"/>
              <a:cs typeface="Sakkal Majalla" panose="02000000000000000000" pitchFamily="2" charset="-78"/>
            </a:endParaRPr>
          </a:p>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354059" y="286674"/>
            <a:ext cx="6479659" cy="923330"/>
          </a:xfrm>
          <a:prstGeom prst="rect">
            <a:avLst/>
          </a:prstGeom>
        </p:spPr>
        <p:txBody>
          <a:bodyPr wrap="none">
            <a:spAutoFit/>
          </a:bodyPr>
          <a:lstStyle/>
          <a:p>
            <a:pPr algn="ctr"/>
            <a:r>
              <a:rPr lang="ar-SA" sz="5400" dirty="0" smtClean="0">
                <a:ln w="9525">
                  <a:noFill/>
                  <a:prstDash val="solid"/>
                </a:ln>
                <a:solidFill>
                  <a:schemeClr val="bg1"/>
                </a:solidFill>
                <a:latin typeface="Arial Black" panose="020B0A04020102020204" pitchFamily="34" charset="0"/>
                <a:cs typeface="PT Bold Heading" panose="02010400000000000000" pitchFamily="2" charset="-78"/>
              </a:rPr>
              <a:t>مفهوم الطلب الاقتصادي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graphicFrame>
        <p:nvGraphicFramePr>
          <p:cNvPr id="9" name="Diagram 8">
            <a:extLst>
              <a:ext uri="{FF2B5EF4-FFF2-40B4-BE49-F238E27FC236}">
                <a16:creationId xmlns:a16="http://schemas.microsoft.com/office/drawing/2014/main" xmlns="" id="{BA6D09B2-0719-426E-8C9F-BD7D843A483A}"/>
              </a:ext>
            </a:extLst>
          </p:cNvPr>
          <p:cNvGraphicFramePr/>
          <p:nvPr>
            <p:extLst/>
          </p:nvPr>
        </p:nvGraphicFramePr>
        <p:xfrm>
          <a:off x="174519" y="1871932"/>
          <a:ext cx="9927013" cy="407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ectangle 20">
            <a:extLst>
              <a:ext uri="{FF2B5EF4-FFF2-40B4-BE49-F238E27FC236}">
                <a16:creationId xmlns:a16="http://schemas.microsoft.com/office/drawing/2014/main" xmlns="" id="{C638D1ED-07FD-4ED0-BB11-AF682DA4180B}"/>
              </a:ext>
            </a:extLst>
          </p:cNvPr>
          <p:cNvSpPr/>
          <p:nvPr/>
        </p:nvSpPr>
        <p:spPr>
          <a:xfrm>
            <a:off x="7892370" y="2159265"/>
            <a:ext cx="1545998" cy="707886"/>
          </a:xfrm>
          <a:prstGeom prst="rect">
            <a:avLst/>
          </a:prstGeom>
          <a:noFill/>
        </p:spPr>
        <p:txBody>
          <a:bodyPr wrap="square" lIns="91440" tIns="45720" rIns="91440" bIns="45720">
            <a:spAutoFit/>
          </a:bodyPr>
          <a:lstStyle/>
          <a:p>
            <a:pPr algn="ctr"/>
            <a:r>
              <a:rPr lang="ar-SA" sz="2000" cap="none" spc="0" dirty="0">
                <a:ln w="0"/>
                <a:solidFill>
                  <a:schemeClr val="tx1"/>
                </a:solidFill>
                <a:latin typeface="Sakkal Majalla" panose="02000000000000000000" pitchFamily="2" charset="-78"/>
                <a:cs typeface="PT Bold Heading" panose="02010400000000000000" pitchFamily="2" charset="-78"/>
              </a:rPr>
              <a:t>الطلب</a:t>
            </a:r>
          </a:p>
          <a:p>
            <a:pPr algn="ctr"/>
            <a:r>
              <a:rPr lang="ar-SA" sz="2000" cap="none" spc="0" dirty="0" smtClean="0">
                <a:ln w="0"/>
                <a:solidFill>
                  <a:schemeClr val="tx1"/>
                </a:solidFill>
                <a:latin typeface="Sakkal Majalla" panose="02000000000000000000" pitchFamily="2" charset="-78"/>
                <a:cs typeface="PT Bold Heading" panose="02010400000000000000" pitchFamily="2" charset="-78"/>
              </a:rPr>
              <a:t>الاقتصادي</a:t>
            </a:r>
            <a:endParaRPr lang="en-US" sz="2000" cap="none" spc="0" dirty="0">
              <a:ln w="0"/>
              <a:solidFill>
                <a:schemeClr val="tx1"/>
              </a:solidFill>
              <a:latin typeface="Sakkal Majalla" panose="02000000000000000000" pitchFamily="2" charset="-78"/>
              <a:cs typeface="PT Bold Heading" panose="02010400000000000000" pitchFamily="2" charset="-78"/>
            </a:endParaRPr>
          </a:p>
        </p:txBody>
      </p:sp>
      <p:sp>
        <p:nvSpPr>
          <p:cNvPr id="42" name="مستطيل مستدير الزوايا 5">
            <a:hlinkClick r:id="rId8" action="ppaction://hlinksldjump"/>
            <a:extLst>
              <a:ext uri="{FF2B5EF4-FFF2-40B4-BE49-F238E27FC236}">
                <a16:creationId xmlns:a16="http://schemas.microsoft.com/office/drawing/2014/main" xmlns="" id="{79869BF1-3218-4B56-88AE-E036AC7C860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7" name="مستطيل مستدير الزوايا 11">
            <a:hlinkClick r:id="rId9" action="ppaction://hlinksldjump"/>
            <a:extLst>
              <a:ext uri="{FF2B5EF4-FFF2-40B4-BE49-F238E27FC236}">
                <a16:creationId xmlns:a16="http://schemas.microsoft.com/office/drawing/2014/main" xmlns="" id="{3BCF33B3-E552-4DB9-BEAD-1DB1303FB771}"/>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9" name="مستطيل مستدير الزوايا 12">
            <a:hlinkClick r:id="rId10" action="ppaction://hlinksldjump"/>
            <a:extLst>
              <a:ext uri="{FF2B5EF4-FFF2-40B4-BE49-F238E27FC236}">
                <a16:creationId xmlns:a16="http://schemas.microsoft.com/office/drawing/2014/main" xmlns="" id="{633CD340-41AA-4F25-BFBD-924087F46F08}"/>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1" name="مستطيل مستدير الزوايا 16">
            <a:hlinkClick r:id="rId11" action="ppaction://hlinksldjump"/>
            <a:extLst>
              <a:ext uri="{FF2B5EF4-FFF2-40B4-BE49-F238E27FC236}">
                <a16:creationId xmlns:a16="http://schemas.microsoft.com/office/drawing/2014/main" xmlns="" id="{2E05679E-3EA8-4DB2-8D1F-43F1E6CFFC57}"/>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3" name="مستطيل مستدير الزوايا 17">
            <a:hlinkClick r:id="" action="ppaction://noaction"/>
            <a:extLst>
              <a:ext uri="{FF2B5EF4-FFF2-40B4-BE49-F238E27FC236}">
                <a16:creationId xmlns:a16="http://schemas.microsoft.com/office/drawing/2014/main" xmlns="" id="{2839493E-FC0F-4402-A66B-6D95979B643C}"/>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5" name="مستطيل مستدير الزوايا 16">
            <a:hlinkClick r:id="rId12" action="ppaction://hlinksldjump"/>
            <a:extLst>
              <a:ext uri="{FF2B5EF4-FFF2-40B4-BE49-F238E27FC236}">
                <a16:creationId xmlns:a16="http://schemas.microsoft.com/office/drawing/2014/main" xmlns="" id="{F80B72B8-881E-4F22-9FAF-6F33EC829834}"/>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35" name="Group 34"/>
          <p:cNvGrpSpPr/>
          <p:nvPr/>
        </p:nvGrpSpPr>
        <p:grpSpPr>
          <a:xfrm>
            <a:off x="0" y="6502121"/>
            <a:ext cx="12192000" cy="381000"/>
            <a:chOff x="0" y="6502121"/>
            <a:chExt cx="12192000" cy="381000"/>
          </a:xfrm>
        </p:grpSpPr>
        <p:sp>
          <p:nvSpPr>
            <p:cNvPr id="36" name="TextBox 35">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37" name="Group 36"/>
            <p:cNvGrpSpPr/>
            <p:nvPr/>
          </p:nvGrpSpPr>
          <p:grpSpPr>
            <a:xfrm>
              <a:off x="0" y="6502121"/>
              <a:ext cx="12192000" cy="381000"/>
              <a:chOff x="0" y="6502121"/>
              <a:chExt cx="12192000" cy="381000"/>
            </a:xfrm>
          </p:grpSpPr>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11174079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360811" y="286674"/>
            <a:ext cx="3462807" cy="923330"/>
          </a:xfrm>
          <a:prstGeom prst="rect">
            <a:avLst/>
          </a:prstGeom>
        </p:spPr>
        <p:txBody>
          <a:bodyPr wrap="none">
            <a:spAutoFit/>
          </a:bodyPr>
          <a:lstStyle/>
          <a:p>
            <a:pPr algn="ctr"/>
            <a:r>
              <a:rPr lang="ar-SA" sz="5400" dirty="0" smtClean="0">
                <a:ln w="9525">
                  <a:noFill/>
                  <a:prstDash val="solid"/>
                </a:ln>
                <a:solidFill>
                  <a:schemeClr val="bg1"/>
                </a:solidFill>
                <a:latin typeface="Arial Black" panose="020B0A04020102020204" pitchFamily="34" charset="0"/>
                <a:cs typeface="PT Bold Heading" panose="02010400000000000000" pitchFamily="2" charset="-78"/>
              </a:rPr>
              <a:t>نظرية الطلب</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a16="http://schemas.microsoft.com/office/drawing/2014/main" xmlns=""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a16="http://schemas.microsoft.com/office/drawing/2014/main" xmlns=""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a16="http://schemas.microsoft.com/office/drawing/2014/main" xmlns=""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a16="http://schemas.microsoft.com/office/drawing/2014/main" xmlns=""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a16="http://schemas.microsoft.com/office/drawing/2014/main" xmlns=""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a16="http://schemas.microsoft.com/office/drawing/2014/main" xmlns=""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a16="http://schemas.microsoft.com/office/drawing/2014/main" xmlns=""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a16="http://schemas.microsoft.com/office/drawing/2014/main" xmlns=""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a16="http://schemas.microsoft.com/office/drawing/2014/main" xmlns=""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a16="http://schemas.microsoft.com/office/drawing/2014/main" xmlns=""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a16="http://schemas.microsoft.com/office/drawing/2014/main" xmlns=""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a16="http://schemas.microsoft.com/office/drawing/2014/main" xmlns=""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a16="http://schemas.microsoft.com/office/drawing/2014/main" xmlns=""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a16="http://schemas.microsoft.com/office/drawing/2014/main" xmlns=""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a16="http://schemas.microsoft.com/office/drawing/2014/main" xmlns=""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a16="http://schemas.microsoft.com/office/drawing/2014/main" xmlns=""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xmlns="" id="{BD423D89-EABD-43EF-96BE-C6CA2448C67A}"/>
              </a:ext>
            </a:extLst>
          </p:cNvPr>
          <p:cNvSpPr/>
          <p:nvPr/>
        </p:nvSpPr>
        <p:spPr>
          <a:xfrm>
            <a:off x="624953" y="1616488"/>
            <a:ext cx="9021275" cy="1522991"/>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C13018"/>
                </a:solidFill>
                <a:cs typeface="PT Bold Heading" panose="02010400000000000000" pitchFamily="2" charset="-78"/>
              </a:rPr>
              <a:t>الطلب</a:t>
            </a:r>
            <a:r>
              <a:rPr lang="ar-SA" sz="2800" b="1" dirty="0">
                <a:solidFill>
                  <a:srgbClr val="C13018"/>
                </a:solidFill>
                <a:cs typeface="PT Bold Heading" panose="02010400000000000000" pitchFamily="2" charset="-78"/>
              </a:rPr>
              <a:t> (</a:t>
            </a:r>
            <a:r>
              <a:rPr lang="en-US" sz="2800" b="1" dirty="0">
                <a:solidFill>
                  <a:srgbClr val="C13018"/>
                </a:solidFill>
                <a:cs typeface="PT Bold Heading" panose="02010400000000000000" pitchFamily="2" charset="-78"/>
              </a:rPr>
              <a:t>Demand</a:t>
            </a:r>
            <a:r>
              <a:rPr lang="ar-SA" sz="2800" b="1" dirty="0">
                <a:solidFill>
                  <a:srgbClr val="C13018"/>
                </a:solidFill>
                <a:cs typeface="PT Bold Heading" panose="02010400000000000000" pitchFamily="2" charset="-78"/>
              </a:rPr>
              <a:t>):</a:t>
            </a:r>
          </a:p>
          <a:p>
            <a:pPr marL="1612900" algn="just" rtl="1"/>
            <a:r>
              <a:rPr lang="ar-SA" sz="2800" b="1" dirty="0">
                <a:solidFill>
                  <a:schemeClr val="tx1"/>
                </a:solidFill>
                <a:latin typeface="Sakkal Majalla" panose="02000000000000000000" pitchFamily="2" charset="-78"/>
                <a:cs typeface="Sakkal Majalla" panose="02000000000000000000" pitchFamily="2" charset="-78"/>
              </a:rPr>
              <a:t>مقدار ما يطلبه الفرد من هذه السلعة أو الخدمة عند سعر معين، وفي فترة زمنية محددة.</a:t>
            </a:r>
          </a:p>
        </p:txBody>
      </p:sp>
      <p:sp>
        <p:nvSpPr>
          <p:cNvPr id="6" name="TextBox 5">
            <a:extLst>
              <a:ext uri="{FF2B5EF4-FFF2-40B4-BE49-F238E27FC236}">
                <a16:creationId xmlns:a16="http://schemas.microsoft.com/office/drawing/2014/main" xmlns="" id="{85F28DAE-663E-40D3-A16C-6B158A9DD94B}"/>
              </a:ext>
            </a:extLst>
          </p:cNvPr>
          <p:cNvSpPr txBox="1"/>
          <p:nvPr/>
        </p:nvSpPr>
        <p:spPr>
          <a:xfrm>
            <a:off x="4638266" y="3420428"/>
            <a:ext cx="5432225" cy="2893100"/>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ar-SA" sz="2600" b="1" dirty="0">
                <a:latin typeface="Sakkal Majalla" panose="02000000000000000000" pitchFamily="2" charset="-78"/>
                <a:cs typeface="Sakkal Majalla" panose="02000000000000000000" pitchFamily="2" charset="-78"/>
              </a:rPr>
              <a:t>يعبر الطلب عن الكميات المختلفة من سلعة معينة التي يكون المستهلك راغبًا في اقتنائها وقادرًا على توفيرها عند مستويات مختلفة من الأسعار، عندما تكون باقي العوامل المؤثرة في الطلب </a:t>
            </a:r>
            <a:r>
              <a:rPr lang="ar-SA" sz="2600" b="1" dirty="0" smtClean="0">
                <a:latin typeface="Sakkal Majalla" panose="02000000000000000000" pitchFamily="2" charset="-78"/>
                <a:cs typeface="Sakkal Majalla" panose="02000000000000000000" pitchFamily="2" charset="-78"/>
              </a:rPr>
              <a:t>ثابتة </a:t>
            </a:r>
            <a:r>
              <a:rPr lang="ar-SA" sz="2600" b="1" dirty="0">
                <a:latin typeface="Sakkal Majalla" panose="02000000000000000000" pitchFamily="2" charset="-78"/>
                <a:cs typeface="Sakkal Majalla" panose="02000000000000000000" pitchFamily="2" charset="-78"/>
              </a:rPr>
              <a:t>على حالها دون تغيير.  فالشرطان الاساسيان لوجود الطلب هما:  الرغبة في الشراء، والقدرة </a:t>
            </a:r>
            <a:r>
              <a:rPr lang="ar-SA" sz="2600" b="1" dirty="0" smtClean="0">
                <a:latin typeface="Sakkal Majalla" panose="02000000000000000000" pitchFamily="2" charset="-78"/>
                <a:cs typeface="Sakkal Majalla" panose="02000000000000000000" pitchFamily="2" charset="-78"/>
              </a:rPr>
              <a:t>المالية على </a:t>
            </a:r>
            <a:r>
              <a:rPr lang="ar-SA" sz="2600" b="1" dirty="0">
                <a:latin typeface="Sakkal Majalla" panose="02000000000000000000" pitchFamily="2" charset="-78"/>
                <a:cs typeface="Sakkal Majalla" panose="02000000000000000000" pitchFamily="2" charset="-78"/>
              </a:rPr>
              <a:t>الشراء.</a:t>
            </a:r>
            <a:endParaRPr lang="ar-SA" sz="2600" b="1" dirty="0">
              <a:solidFill>
                <a:schemeClr val="tx1"/>
              </a:solidFill>
              <a:latin typeface="Sakkal Majalla" panose="02000000000000000000" pitchFamily="2" charset="-78"/>
              <a:cs typeface="Sakkal Majalla" panose="02000000000000000000" pitchFamily="2" charset="-78"/>
            </a:endParaRPr>
          </a:p>
        </p:txBody>
      </p:sp>
      <p:sp>
        <p:nvSpPr>
          <p:cNvPr id="44" name="مستطيل مستدير الزوايا 5">
            <a:hlinkClick r:id="rId3" action="ppaction://hlinksldjump"/>
            <a:extLst>
              <a:ext uri="{FF2B5EF4-FFF2-40B4-BE49-F238E27FC236}">
                <a16:creationId xmlns:a16="http://schemas.microsoft.com/office/drawing/2014/main" xmlns="" id="{38D5DC1D-80DC-49CF-B70B-062F91426322}"/>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6" name="مستطيل مستدير الزوايا 11">
            <a:hlinkClick r:id="rId4" action="ppaction://hlinksldjump"/>
            <a:extLst>
              <a:ext uri="{FF2B5EF4-FFF2-40B4-BE49-F238E27FC236}">
                <a16:creationId xmlns:a16="http://schemas.microsoft.com/office/drawing/2014/main" xmlns="" id="{A0C3BB21-5724-42E0-87F9-E1A67683B5F9}"/>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8" name="مستطيل مستدير الزوايا 12">
            <a:hlinkClick r:id="rId5" action="ppaction://hlinksldjump"/>
            <a:extLst>
              <a:ext uri="{FF2B5EF4-FFF2-40B4-BE49-F238E27FC236}">
                <a16:creationId xmlns:a16="http://schemas.microsoft.com/office/drawing/2014/main" xmlns="" id="{87F8BD51-1ADD-45FA-90B0-9FC555A43C5E}"/>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0" name="مستطيل مستدير الزوايا 16">
            <a:hlinkClick r:id="rId6" action="ppaction://hlinksldjump"/>
            <a:extLst>
              <a:ext uri="{FF2B5EF4-FFF2-40B4-BE49-F238E27FC236}">
                <a16:creationId xmlns:a16="http://schemas.microsoft.com/office/drawing/2014/main" xmlns="" id="{5AED8E4A-FCE2-4357-A54B-D96D66AEED46}"/>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2" name="مستطيل مستدير الزوايا 17">
            <a:hlinkClick r:id="" action="ppaction://noaction"/>
            <a:extLst>
              <a:ext uri="{FF2B5EF4-FFF2-40B4-BE49-F238E27FC236}">
                <a16:creationId xmlns:a16="http://schemas.microsoft.com/office/drawing/2014/main" xmlns="" id="{5802A1B2-7BEB-4ADE-8F92-71B579F5777A}"/>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4" name="مستطيل مستدير الزوايا 16">
            <a:hlinkClick r:id="rId7" action="ppaction://hlinksldjump"/>
            <a:extLst>
              <a:ext uri="{FF2B5EF4-FFF2-40B4-BE49-F238E27FC236}">
                <a16:creationId xmlns:a16="http://schemas.microsoft.com/office/drawing/2014/main" xmlns="" id="{4FBBCCA7-0637-4A48-9A7B-F89379B89F0D}"/>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pic>
        <p:nvPicPr>
          <p:cNvPr id="1028" name="Picture 4" descr="Supply and Demand - The Bitter Irony of Our Time - Mehdi Paryavi's ...">
            <a:extLst>
              <a:ext uri="{FF2B5EF4-FFF2-40B4-BE49-F238E27FC236}">
                <a16:creationId xmlns:a16="http://schemas.microsoft.com/office/drawing/2014/main" xmlns="" id="{4B22B2F8-CDAF-4438-9943-AB13CE13667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9308"/>
          <a:stretch/>
        </p:blipFill>
        <p:spPr bwMode="auto">
          <a:xfrm>
            <a:off x="174519" y="3835317"/>
            <a:ext cx="4372322" cy="1837426"/>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0" y="6477000"/>
            <a:ext cx="12192000" cy="381000"/>
            <a:chOff x="0" y="6502121"/>
            <a:chExt cx="12192000" cy="381000"/>
          </a:xfrm>
        </p:grpSpPr>
        <p:sp>
          <p:nvSpPr>
            <p:cNvPr id="36" name="TextBox 35">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37" name="Group 36"/>
            <p:cNvGrpSpPr/>
            <p:nvPr/>
          </p:nvGrpSpPr>
          <p:grpSpPr>
            <a:xfrm>
              <a:off x="0" y="6502121"/>
              <a:ext cx="12192000" cy="381000"/>
              <a:chOff x="0" y="6502121"/>
              <a:chExt cx="12192000" cy="381000"/>
            </a:xfrm>
          </p:grpSpPr>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53831274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a16="http://schemas.microsoft.com/office/drawing/2014/main" xmlns=""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a16="http://schemas.microsoft.com/office/drawing/2014/main" xmlns=""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a16="http://schemas.microsoft.com/office/drawing/2014/main" xmlns=""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a16="http://schemas.microsoft.com/office/drawing/2014/main" xmlns="" id="{A664EDBB-34E4-42C2-9D1E-A26C343F1931}"/>
              </a:ext>
            </a:extLst>
          </p:cNvPr>
          <p:cNvGrpSpPr/>
          <p:nvPr/>
        </p:nvGrpSpPr>
        <p:grpSpPr>
          <a:xfrm>
            <a:off x="2935598" y="3559371"/>
            <a:ext cx="5043757" cy="907708"/>
            <a:chOff x="-1535283" y="1287960"/>
            <a:chExt cx="11486579" cy="2067200"/>
          </a:xfrm>
        </p:grpSpPr>
        <p:sp>
          <p:nvSpPr>
            <p:cNvPr id="66" name="Shape 390">
              <a:extLst>
                <a:ext uri="{FF2B5EF4-FFF2-40B4-BE49-F238E27FC236}">
                  <a16:creationId xmlns:a16="http://schemas.microsoft.com/office/drawing/2014/main" xmlns=""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a16="http://schemas.microsoft.com/office/drawing/2014/main" xmlns=""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a16="http://schemas.microsoft.com/office/drawing/2014/main" xmlns=""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a16="http://schemas.microsoft.com/office/drawing/2014/main" xmlns=""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a16="http://schemas.microsoft.com/office/drawing/2014/main" xmlns=""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a16="http://schemas.microsoft.com/office/drawing/2014/main" xmlns=""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a16="http://schemas.microsoft.com/office/drawing/2014/main" xmlns=""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a16="http://schemas.microsoft.com/office/drawing/2014/main" xmlns=""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a16="http://schemas.microsoft.com/office/drawing/2014/main" xmlns=""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a16="http://schemas.microsoft.com/office/drawing/2014/main" xmlns=""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a16="http://schemas.microsoft.com/office/drawing/2014/main" xmlns=""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a16="http://schemas.microsoft.com/office/drawing/2014/main" xmlns=""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a16="http://schemas.microsoft.com/office/drawing/2014/main" xmlns=""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a16="http://schemas.microsoft.com/office/drawing/2014/main" xmlns=""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a16="http://schemas.microsoft.com/office/drawing/2014/main" xmlns=""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a16="http://schemas.microsoft.com/office/drawing/2014/main" xmlns=""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a16="http://schemas.microsoft.com/office/drawing/2014/main" xmlns=""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a16="http://schemas.microsoft.com/office/drawing/2014/main" xmlns=""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a16="http://schemas.microsoft.com/office/drawing/2014/main" xmlns="" id="{B4061D92-806A-47CA-B3B4-8832C935D1B8}"/>
              </a:ext>
            </a:extLst>
          </p:cNvPr>
          <p:cNvSpPr txBox="1">
            <a:spLocks/>
          </p:cNvSpPr>
          <p:nvPr/>
        </p:nvSpPr>
        <p:spPr>
          <a:xfrm>
            <a:off x="3350494" y="2358128"/>
            <a:ext cx="4767160" cy="899248"/>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smtClean="0">
                <a:solidFill>
                  <a:srgbClr val="3C6070"/>
                </a:solidFill>
                <a:latin typeface="Sakkal Majalla" panose="02000000000000000000" pitchFamily="2" charset="-78"/>
                <a:cs typeface="Sakkal Majalla" panose="02000000000000000000" pitchFamily="2" charset="-78"/>
              </a:rPr>
              <a:t>عرف الطلب؟ وما هو الشرطان الاساسيان الواجب توافرهما في الطلب؟</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a16="http://schemas.microsoft.com/office/drawing/2014/main" xmlns=""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a16="http://schemas.microsoft.com/office/drawing/2014/main" xmlns="" id="{44F85440-97EF-441D-8C0A-ED26D754FB19}"/>
              </a:ext>
            </a:extLst>
          </p:cNvPr>
          <p:cNvSpPr txBox="1">
            <a:spLocks/>
          </p:cNvSpPr>
          <p:nvPr/>
        </p:nvSpPr>
        <p:spPr>
          <a:xfrm>
            <a:off x="3495680" y="561170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87" name="Shape 411">
            <a:extLst>
              <a:ext uri="{FF2B5EF4-FFF2-40B4-BE49-F238E27FC236}">
                <a16:creationId xmlns:a16="http://schemas.microsoft.com/office/drawing/2014/main" xmlns="" id="{33D3CEFF-7FB6-4CCC-9CF1-6B68BB3E5B7C}"/>
              </a:ext>
            </a:extLst>
          </p:cNvPr>
          <p:cNvSpPr txBox="1">
            <a:spLocks/>
          </p:cNvSpPr>
          <p:nvPr/>
        </p:nvSpPr>
        <p:spPr>
          <a:xfrm>
            <a:off x="3495680" y="3742059"/>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a16="http://schemas.microsoft.com/office/drawing/2014/main" xmlns="" id="{B41168F1-4673-49F8-A3F8-C09710AC8E0C}"/>
              </a:ext>
            </a:extLst>
          </p:cNvPr>
          <p:cNvSpPr txBox="1">
            <a:spLocks/>
          </p:cNvSpPr>
          <p:nvPr/>
        </p:nvSpPr>
        <p:spPr>
          <a:xfrm>
            <a:off x="3495680" y="4276651"/>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101" name="Oval 100">
            <a:extLst>
              <a:ext uri="{FF2B5EF4-FFF2-40B4-BE49-F238E27FC236}">
                <a16:creationId xmlns:a16="http://schemas.microsoft.com/office/drawing/2014/main" xmlns="" id="{63FC78CF-3CCD-4DF0-94C1-E7B903896BD5}"/>
              </a:ext>
            </a:extLst>
          </p:cNvPr>
          <p:cNvSpPr/>
          <p:nvPr/>
        </p:nvSpPr>
        <p:spPr>
          <a:xfrm>
            <a:off x="576501" y="1656259"/>
            <a:ext cx="1368000" cy="1368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grpSp>
        <p:nvGrpSpPr>
          <p:cNvPr id="102" name="Shape 851">
            <a:extLst>
              <a:ext uri="{FF2B5EF4-FFF2-40B4-BE49-F238E27FC236}">
                <a16:creationId xmlns:a16="http://schemas.microsoft.com/office/drawing/2014/main" xmlns="" id="{D186D95D-BC24-42EA-A139-1FA1FA81B5D4}"/>
              </a:ext>
            </a:extLst>
          </p:cNvPr>
          <p:cNvGrpSpPr/>
          <p:nvPr/>
        </p:nvGrpSpPr>
        <p:grpSpPr>
          <a:xfrm>
            <a:off x="488268" y="1571594"/>
            <a:ext cx="1555200" cy="1541052"/>
            <a:chOff x="6649150" y="309350"/>
            <a:chExt cx="395800" cy="395800"/>
          </a:xfrm>
        </p:grpSpPr>
        <p:sp>
          <p:nvSpPr>
            <p:cNvPr id="103" name="Shape 852">
              <a:extLst>
                <a:ext uri="{FF2B5EF4-FFF2-40B4-BE49-F238E27FC236}">
                  <a16:creationId xmlns:a16="http://schemas.microsoft.com/office/drawing/2014/main" xmlns="" id="{1B2FA4F0-7B29-4167-AD9E-6D1C02065234}"/>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3">
              <a:extLst>
                <a:ext uri="{FF2B5EF4-FFF2-40B4-BE49-F238E27FC236}">
                  <a16:creationId xmlns:a16="http://schemas.microsoft.com/office/drawing/2014/main" xmlns="" id="{15805CD7-3C00-4166-A04F-9688368D1C43}"/>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54">
              <a:extLst>
                <a:ext uri="{FF2B5EF4-FFF2-40B4-BE49-F238E27FC236}">
                  <a16:creationId xmlns:a16="http://schemas.microsoft.com/office/drawing/2014/main" xmlns="" id="{0AA294C0-EE74-4EB9-A21F-5506447823D3}"/>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55">
              <a:extLst>
                <a:ext uri="{FF2B5EF4-FFF2-40B4-BE49-F238E27FC236}">
                  <a16:creationId xmlns:a16="http://schemas.microsoft.com/office/drawing/2014/main" xmlns="" id="{0BEE193A-A36C-454E-857F-9F0CB9D3C8DA}"/>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56">
              <a:extLst>
                <a:ext uri="{FF2B5EF4-FFF2-40B4-BE49-F238E27FC236}">
                  <a16:creationId xmlns:a16="http://schemas.microsoft.com/office/drawing/2014/main" xmlns="" id="{B1869948-2243-403C-91EA-C21354D769E5}"/>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57">
              <a:extLst>
                <a:ext uri="{FF2B5EF4-FFF2-40B4-BE49-F238E27FC236}">
                  <a16:creationId xmlns:a16="http://schemas.microsoft.com/office/drawing/2014/main" xmlns="" id="{CA745FF3-A1D9-4991-A321-46B9F4D9A919}"/>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58">
              <a:extLst>
                <a:ext uri="{FF2B5EF4-FFF2-40B4-BE49-F238E27FC236}">
                  <a16:creationId xmlns:a16="http://schemas.microsoft.com/office/drawing/2014/main" xmlns="" id="{34816F67-5AFA-4651-A6AD-CB15A3E567E7}"/>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59">
              <a:extLst>
                <a:ext uri="{FF2B5EF4-FFF2-40B4-BE49-F238E27FC236}">
                  <a16:creationId xmlns:a16="http://schemas.microsoft.com/office/drawing/2014/main" xmlns="" id="{6C9961CC-7643-4A0A-88BB-97995E4D134B}"/>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0">
              <a:extLst>
                <a:ext uri="{FF2B5EF4-FFF2-40B4-BE49-F238E27FC236}">
                  <a16:creationId xmlns:a16="http://schemas.microsoft.com/office/drawing/2014/main" xmlns="" id="{D43831B1-3486-4138-9D04-32876609E638}"/>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1">
              <a:extLst>
                <a:ext uri="{FF2B5EF4-FFF2-40B4-BE49-F238E27FC236}">
                  <a16:creationId xmlns:a16="http://schemas.microsoft.com/office/drawing/2014/main" xmlns="" id="{8A60702A-93F5-410F-A5D7-080BFCCD521F}"/>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2">
              <a:extLst>
                <a:ext uri="{FF2B5EF4-FFF2-40B4-BE49-F238E27FC236}">
                  <a16:creationId xmlns:a16="http://schemas.microsoft.com/office/drawing/2014/main" xmlns="" id="{76E2131B-89F7-4CBD-9A2F-E557C74EEAC7}"/>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3">
              <a:extLst>
                <a:ext uri="{FF2B5EF4-FFF2-40B4-BE49-F238E27FC236}">
                  <a16:creationId xmlns:a16="http://schemas.microsoft.com/office/drawing/2014/main" xmlns="" id="{35C7DB51-1845-4353-81CE-805C5F26F05F}"/>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64">
              <a:extLst>
                <a:ext uri="{FF2B5EF4-FFF2-40B4-BE49-F238E27FC236}">
                  <a16:creationId xmlns:a16="http://schemas.microsoft.com/office/drawing/2014/main" xmlns="" id="{C133BD4C-895D-432F-AADA-9B7300F5D696}"/>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65">
              <a:extLst>
                <a:ext uri="{FF2B5EF4-FFF2-40B4-BE49-F238E27FC236}">
                  <a16:creationId xmlns:a16="http://schemas.microsoft.com/office/drawing/2014/main" xmlns="" id="{F17A99D7-7C35-4D3A-98C8-2707E0CE9ED1}"/>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66">
              <a:extLst>
                <a:ext uri="{FF2B5EF4-FFF2-40B4-BE49-F238E27FC236}">
                  <a16:creationId xmlns:a16="http://schemas.microsoft.com/office/drawing/2014/main" xmlns="" id="{BA84A62D-79FF-409C-AA0D-7B55A36663E3}"/>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67">
              <a:extLst>
                <a:ext uri="{FF2B5EF4-FFF2-40B4-BE49-F238E27FC236}">
                  <a16:creationId xmlns:a16="http://schemas.microsoft.com/office/drawing/2014/main" xmlns="" id="{C8EE7762-DC2F-4CA3-876E-A9A802E1B8B5}"/>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68">
              <a:extLst>
                <a:ext uri="{FF2B5EF4-FFF2-40B4-BE49-F238E27FC236}">
                  <a16:creationId xmlns:a16="http://schemas.microsoft.com/office/drawing/2014/main" xmlns="" id="{0F862C07-7342-4B50-A04D-40C9E141CE5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0" name="Shape 869">
              <a:extLst>
                <a:ext uri="{FF2B5EF4-FFF2-40B4-BE49-F238E27FC236}">
                  <a16:creationId xmlns:a16="http://schemas.microsoft.com/office/drawing/2014/main" xmlns="" id="{47F41C33-221D-4CBD-9BBB-F9440169CCDA}"/>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1" name="Shape 870">
              <a:extLst>
                <a:ext uri="{FF2B5EF4-FFF2-40B4-BE49-F238E27FC236}">
                  <a16:creationId xmlns:a16="http://schemas.microsoft.com/office/drawing/2014/main" xmlns="" id="{18F8BEC8-3D4A-44A6-84A4-30883446B9AC}"/>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2" name="Shape 871">
              <a:extLst>
                <a:ext uri="{FF2B5EF4-FFF2-40B4-BE49-F238E27FC236}">
                  <a16:creationId xmlns:a16="http://schemas.microsoft.com/office/drawing/2014/main" xmlns="" id="{7752462B-3433-4EA1-97CC-7136DE702053}"/>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3" name="Shape 872">
              <a:extLst>
                <a:ext uri="{FF2B5EF4-FFF2-40B4-BE49-F238E27FC236}">
                  <a16:creationId xmlns:a16="http://schemas.microsoft.com/office/drawing/2014/main" xmlns="" id="{7AEF5F37-27F8-4D34-B375-A479C57349E6}"/>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4" name="Shape 873">
              <a:extLst>
                <a:ext uri="{FF2B5EF4-FFF2-40B4-BE49-F238E27FC236}">
                  <a16:creationId xmlns:a16="http://schemas.microsoft.com/office/drawing/2014/main" xmlns="" id="{C0B0A1BF-EDFE-4DCD-BD03-C316926B7B53}"/>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25" name="Shape 874">
              <a:extLst>
                <a:ext uri="{FF2B5EF4-FFF2-40B4-BE49-F238E27FC236}">
                  <a16:creationId xmlns:a16="http://schemas.microsoft.com/office/drawing/2014/main" xmlns="" id="{A125B1CC-84B0-44F9-95D4-6DBE588EC6D1}"/>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3" name="مستطيل مستدير الزوايا 5">
            <a:hlinkClick r:id="rId2" action="ppaction://hlinksldjump"/>
            <a:extLst>
              <a:ext uri="{FF2B5EF4-FFF2-40B4-BE49-F238E27FC236}">
                <a16:creationId xmlns:a16="http://schemas.microsoft.com/office/drawing/2014/main" xmlns="" id="{533694CB-A743-46B9-BFA8-63A1477CC748}"/>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a16="http://schemas.microsoft.com/office/drawing/2014/main" xmlns="" id="{60128DDC-7CD1-4E5B-87B2-AD7549FF714C}"/>
              </a:ext>
            </a:extLst>
          </p:cNvPr>
          <p:cNvSpPr/>
          <p:nvPr/>
        </p:nvSpPr>
        <p:spPr>
          <a:xfrm>
            <a:off x="10260816" y="263393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a16="http://schemas.microsoft.com/office/drawing/2014/main" xmlns="" id="{E846742F-286A-42D2-9994-9FF8E99D9E77}"/>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a16="http://schemas.microsoft.com/office/drawing/2014/main" xmlns="" id="{66BCD897-2ED3-47B8-B421-76A21CD4E337}"/>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 action="ppaction://noaction"/>
            <a:extLst>
              <a:ext uri="{FF2B5EF4-FFF2-40B4-BE49-F238E27FC236}">
                <a16:creationId xmlns:a16="http://schemas.microsoft.com/office/drawing/2014/main" xmlns="" id="{24065564-134F-42A4-8CA2-74EF7665B69F}"/>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6" action="ppaction://hlinksldjump"/>
            <a:extLst>
              <a:ext uri="{FF2B5EF4-FFF2-40B4-BE49-F238E27FC236}">
                <a16:creationId xmlns:a16="http://schemas.microsoft.com/office/drawing/2014/main" xmlns="" id="{DCE2CAEE-83C8-431C-9B79-C2AA1FE8DE78}"/>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89" name="Group 88"/>
          <p:cNvGrpSpPr/>
          <p:nvPr/>
        </p:nvGrpSpPr>
        <p:grpSpPr>
          <a:xfrm>
            <a:off x="0" y="6502121"/>
            <a:ext cx="12192000" cy="381000"/>
            <a:chOff x="0" y="6502121"/>
            <a:chExt cx="12192000" cy="381000"/>
          </a:xfrm>
        </p:grpSpPr>
        <p:sp>
          <p:nvSpPr>
            <p:cNvPr id="90" name="TextBox 89">
              <a:extLst>
                <a:ext uri="{FF2B5EF4-FFF2-40B4-BE49-F238E27FC236}">
                  <a16:creationId xmlns:a16="http://schemas.microsoft.com/office/drawing/2014/main" xmlns=""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الطلب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1" name="Group 90"/>
            <p:cNvGrpSpPr/>
            <p:nvPr/>
          </p:nvGrpSpPr>
          <p:grpSpPr>
            <a:xfrm>
              <a:off x="0" y="6502121"/>
              <a:ext cx="12192000" cy="381000"/>
              <a:chOff x="0" y="6502121"/>
              <a:chExt cx="12192000" cy="381000"/>
            </a:xfrm>
          </p:grpSpPr>
          <p:cxnSp>
            <p:nvCxnSpPr>
              <p:cNvPr id="92" name="Straight Connector 91"/>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9626836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120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1298</TotalTime>
  <Words>1530</Words>
  <Application>Microsoft Office PowerPoint</Application>
  <PresentationFormat>Widescreen</PresentationFormat>
  <Paragraphs>290</Paragraphs>
  <Slides>19</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Arial Black</vt:lpstr>
      <vt:lpstr>Arvo</vt:lpstr>
      <vt:lpstr>Calibri</vt:lpstr>
      <vt:lpstr>Calibri Light</vt:lpstr>
      <vt:lpstr>Helvetica Black</vt:lpstr>
      <vt:lpstr>PT Bold Heading</vt:lpstr>
      <vt:lpstr>Sakkal Majalla</vt:lpstr>
      <vt:lpstr>Simplified Arabic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Amro Hussain Ali Salman</cp:lastModifiedBy>
  <cp:revision>220</cp:revision>
  <dcterms:created xsi:type="dcterms:W3CDTF">2020-03-09T08:29:54Z</dcterms:created>
  <dcterms:modified xsi:type="dcterms:W3CDTF">2023-01-29T05:47:37Z</dcterms:modified>
</cp:coreProperties>
</file>