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03" r:id="rId3"/>
    <p:sldId id="304" r:id="rId4"/>
    <p:sldId id="305" r:id="rId5"/>
    <p:sldId id="306" r:id="rId6"/>
    <p:sldId id="307" r:id="rId7"/>
    <p:sldId id="308" r:id="rId8"/>
    <p:sldId id="309" r:id="rId9"/>
    <p:sldId id="310" r:id="rId10"/>
    <p:sldId id="324" r:id="rId11"/>
    <p:sldId id="325" r:id="rId12"/>
    <p:sldId id="326" r:id="rId13"/>
    <p:sldId id="311" r:id="rId14"/>
    <p:sldId id="312" r:id="rId15"/>
    <p:sldId id="313" r:id="rId16"/>
    <p:sldId id="314" r:id="rId17"/>
    <p:sldId id="315" r:id="rId18"/>
    <p:sldId id="317" r:id="rId19"/>
    <p:sldId id="318" r:id="rId20"/>
    <p:sldId id="319" r:id="rId21"/>
    <p:sldId id="320" r:id="rId22"/>
    <p:sldId id="321" r:id="rId23"/>
    <p:sldId id="322" r:id="rId24"/>
    <p:sldId id="323" r:id="rId25"/>
    <p:sldId id="327" r:id="rId26"/>
    <p:sldId id="32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3.xml"/><Relationship Id="rId10" Type="http://schemas.openxmlformats.org/officeDocument/2006/relationships/image" Target="../media/image25.jpeg"/><Relationship Id="rId4" Type="http://schemas.openxmlformats.org/officeDocument/2006/relationships/slide" Target="slide6.xml"/><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3.xml"/><Relationship Id="rId10" Type="http://schemas.openxmlformats.org/officeDocument/2006/relationships/image" Target="../media/image25.jpeg"/><Relationship Id="rId4" Type="http://schemas.openxmlformats.org/officeDocument/2006/relationships/slide" Target="slide6.xml"/><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8.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1.xml"/><Relationship Id="rId7" Type="http://schemas.openxmlformats.org/officeDocument/2006/relationships/slide" Target="slide16.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6.xml"/><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23.xml"/><Relationship Id="rId7" Type="http://schemas.openxmlformats.org/officeDocument/2006/relationships/slide" Target="slide16.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8.xml"/></Relationships>
</file>

<file path=ppt/slides/_rels/slide1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6.jpeg"/><Relationship Id="rId7" Type="http://schemas.openxmlformats.org/officeDocument/2006/relationships/slide" Target="slide16.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6.jpeg"/><Relationship Id="rId7" Type="http://schemas.openxmlformats.org/officeDocument/2006/relationships/slide" Target="slide16.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7.xml"/></Relationships>
</file>

<file path=ppt/slides/_rels/slide2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6.jpeg"/><Relationship Id="rId7" Type="http://schemas.openxmlformats.org/officeDocument/2006/relationships/slide" Target="slide16.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5.png"/><Relationship Id="rId7" Type="http://schemas.openxmlformats.org/officeDocument/2006/relationships/slide" Target="slide16.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6.xml"/><Relationship Id="rId10" Type="http://schemas.openxmlformats.org/officeDocument/2006/relationships/image" Target="../media/image6.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6.xml"/><Relationship Id="rId18" Type="http://schemas.openxmlformats.org/officeDocument/2006/relationships/image" Target="../media/image16.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slide" Target="slide5.xml"/><Relationship Id="rId17" Type="http://schemas.openxmlformats.org/officeDocument/2006/relationships/slide" Target="slide18.xml"/><Relationship Id="rId2" Type="http://schemas.openxmlformats.org/officeDocument/2006/relationships/slide" Target="slide19.xml"/><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slide" Target="slide16.xml"/><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slide" Target="slide13.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5.xml"/><Relationship Id="rId18" Type="http://schemas.openxmlformats.org/officeDocument/2006/relationships/slide" Target="slide18.xml"/><Relationship Id="rId3" Type="http://schemas.openxmlformats.org/officeDocument/2006/relationships/image" Target="../media/image17.png"/><Relationship Id="rId7" Type="http://schemas.openxmlformats.org/officeDocument/2006/relationships/image" Target="../media/image40.svg"/><Relationship Id="rId12" Type="http://schemas.microsoft.com/office/2007/relationships/hdphoto" Target="../media/hdphoto1.wdp"/><Relationship Id="rId17" Type="http://schemas.openxmlformats.org/officeDocument/2006/relationships/slide" Target="slide21.xml"/><Relationship Id="rId2" Type="http://schemas.openxmlformats.org/officeDocument/2006/relationships/slide" Target="slide20.xml"/><Relationship Id="rId16" Type="http://schemas.openxmlformats.org/officeDocument/2006/relationships/slide" Target="slide16.xml"/><Relationship Id="rId1" Type="http://schemas.openxmlformats.org/officeDocument/2006/relationships/slideLayout" Target="../slideLayouts/slideLayout2.xml"/><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slide" Target="slide13.xml"/><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 Id="rId1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B5C8E627-E3B4-44F3-8A44-9EC89472DEC1}"/>
              </a:ext>
            </a:extLst>
          </p:cNvPr>
          <p:cNvSpPr txBox="1">
            <a:spLocks/>
          </p:cNvSpPr>
          <p:nvPr/>
        </p:nvSpPr>
        <p:spPr>
          <a:xfrm>
            <a:off x="3521690" y="1945935"/>
            <a:ext cx="9333317" cy="1913707"/>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SA" sz="8800" dirty="0">
                <a:solidFill>
                  <a:srgbClr val="3A616A"/>
                </a:solidFill>
                <a:latin typeface="Arial Black" panose="020B0A04020102020204" pitchFamily="34" charset="0"/>
                <a:cs typeface="PT Bold Heading" panose="02010400000000000000" pitchFamily="2" charset="-78"/>
              </a:rPr>
              <a:t>مبادئ الاقتصاد</a:t>
            </a:r>
            <a:r>
              <a:rPr lang="en-US" sz="3600" dirty="0">
                <a:solidFill>
                  <a:srgbClr val="3F5378"/>
                </a:solidFill>
                <a:latin typeface="Helvetica Black" pitchFamily="50" charset="0"/>
              </a:rPr>
              <a:t/>
            </a:r>
            <a:br>
              <a:rPr lang="en-US" sz="3600" dirty="0">
                <a:solidFill>
                  <a:srgbClr val="3F5378"/>
                </a:solidFill>
                <a:latin typeface="Helvetica Black" pitchFamily="50" charset="0"/>
              </a:rPr>
            </a:br>
            <a:r>
              <a:rPr lang="ar-SA" sz="8800" b="1" dirty="0">
                <a:solidFill>
                  <a:srgbClr val="FF9800"/>
                </a:solidFill>
                <a:latin typeface="Sakkal Majalla" panose="02000000000000000000" pitchFamily="2" charset="-78"/>
                <a:cs typeface="Sakkal Majalla" panose="02000000000000000000" pitchFamily="2" charset="-78"/>
              </a:rPr>
              <a:t>قصد805/211</a:t>
            </a:r>
            <a:endParaRPr lang="ar-SA" sz="7200" b="1" dirty="0">
              <a:solidFill>
                <a:srgbClr val="FF9800"/>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8D5FEC52-9DEB-4428-8327-046A2FEE6CA1}"/>
              </a:ext>
            </a:extLst>
          </p:cNvPr>
          <p:cNvSpPr/>
          <p:nvPr/>
        </p:nvSpPr>
        <p:spPr>
          <a:xfrm>
            <a:off x="6899134" y="4122166"/>
            <a:ext cx="2741456" cy="461665"/>
          </a:xfrm>
          <a:prstGeom prst="rect">
            <a:avLst/>
          </a:prstGeom>
          <a:solidFill>
            <a:srgbClr val="C00000"/>
          </a:solidFill>
        </p:spPr>
        <p:txBody>
          <a:bodyPr wrap="none" lIns="91440" tIns="45720" rIns="91440" bIns="45720">
            <a:spAutoFit/>
          </a:bodyPr>
          <a:lstStyle/>
          <a:p>
            <a:pPr algn="ctr"/>
            <a:r>
              <a:rPr lang="ar-SA"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الفصل الدراسي </a:t>
            </a:r>
            <a:r>
              <a:rPr lang="ar-SA"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الثاني</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9" name="Rectangle 8">
            <a:extLst>
              <a:ext uri="{FF2B5EF4-FFF2-40B4-BE49-F238E27FC236}">
                <a16:creationId xmlns:a16="http://schemas.microsoft.com/office/drawing/2014/main" xmlns="" id="{9A1FEC6C-2456-4F2C-B8E0-ABB393045F23}"/>
              </a:ext>
            </a:extLst>
          </p:cNvPr>
          <p:cNvSpPr/>
          <p:nvPr/>
        </p:nvSpPr>
        <p:spPr>
          <a:xfrm>
            <a:off x="5946976" y="4962265"/>
            <a:ext cx="5653824" cy="1200329"/>
          </a:xfrm>
          <a:prstGeom prst="rect">
            <a:avLst/>
          </a:prstGeom>
          <a:noFill/>
        </p:spPr>
        <p:txBody>
          <a:bodyPr wrap="square" lIns="91440" tIns="45720" rIns="91440" bIns="45720">
            <a:spAutoFit/>
          </a:bodyPr>
          <a:lstStyle/>
          <a:p>
            <a:pPr marL="571500" indent="-571500" algn="ctr" rtl="1">
              <a:buFont typeface="Wingdings" panose="05000000000000000000" pitchFamily="2" charset="2"/>
              <a:buChar char="Ø"/>
            </a:pPr>
            <a:r>
              <a:rPr lang="ar-SA" sz="3600" b="1" dirty="0" smtClean="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المستوى الثاني توحيد مسارات</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a:p>
            <a:pPr marL="571500" indent="-571500" algn="ctr" rtl="1">
              <a:buFont typeface="Wingdings" panose="05000000000000000000" pitchFamily="2" charset="2"/>
              <a:buChar char="Ø"/>
            </a:pPr>
            <a:r>
              <a:rPr lang="ar-SA" sz="3600" b="1" cap="none" spc="0" dirty="0" smtClean="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المستوى الثالث تعليم فني ومهني</a:t>
            </a:r>
            <a:endParaRPr lang="en-US" sz="36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2"/>
          <a:stretch>
            <a:fillRect/>
          </a:stretch>
        </p:blipFill>
        <p:spPr>
          <a:xfrm>
            <a:off x="386366" y="1592497"/>
            <a:ext cx="4031088" cy="4534290"/>
          </a:xfrm>
          <a:prstGeom prst="rect">
            <a:avLst/>
          </a:prstGeom>
        </p:spPr>
      </p:pic>
      <p:pic>
        <p:nvPicPr>
          <p:cNvPr id="30" name="Picture 29"/>
          <p:cNvPicPr>
            <a:picLocks noChangeAspect="1"/>
          </p:cNvPicPr>
          <p:nvPr/>
        </p:nvPicPr>
        <p:blipFill>
          <a:blip r:embed="rId3"/>
          <a:stretch>
            <a:fillRect/>
          </a:stretch>
        </p:blipFill>
        <p:spPr>
          <a:xfrm>
            <a:off x="5608404" y="305774"/>
            <a:ext cx="927328" cy="1075075"/>
          </a:xfrm>
          <a:prstGeom prst="rect">
            <a:avLst/>
          </a:prstGeom>
        </p:spPr>
      </p:pic>
      <p:pic>
        <p:nvPicPr>
          <p:cNvPr id="31" name="Picture 30"/>
          <p:cNvPicPr>
            <a:picLocks noChangeAspect="1"/>
          </p:cNvPicPr>
          <p:nvPr/>
        </p:nvPicPr>
        <p:blipFill>
          <a:blip r:embed="rId3"/>
          <a:stretch>
            <a:fillRect/>
          </a:stretch>
        </p:blipFill>
        <p:spPr>
          <a:xfrm>
            <a:off x="5540946" y="181626"/>
            <a:ext cx="1049333" cy="1212998"/>
          </a:xfrm>
          <a:prstGeom prst="rect">
            <a:avLst/>
          </a:prstGeom>
        </p:spPr>
      </p:pic>
      <p:grpSp>
        <p:nvGrpSpPr>
          <p:cNvPr id="33" name="Group 32"/>
          <p:cNvGrpSpPr/>
          <p:nvPr/>
        </p:nvGrpSpPr>
        <p:grpSpPr>
          <a:xfrm>
            <a:off x="-23932" y="6541028"/>
            <a:ext cx="12192000" cy="384957"/>
            <a:chOff x="0" y="6498164"/>
            <a:chExt cx="12192000" cy="384957"/>
          </a:xfrm>
        </p:grpSpPr>
        <p:cxnSp>
          <p:nvCxnSpPr>
            <p:cNvPr id="34" name="Straight Connector 3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43286" y="6550223"/>
              <a:ext cx="3996608" cy="307777"/>
            </a:xfrm>
            <a:prstGeom prst="rect">
              <a:avLst/>
            </a:prstGeom>
          </p:spPr>
          <p:txBody>
            <a:bodyPr wrap="none">
              <a:spAutoFit/>
            </a:bodyPr>
            <a:lstStyle/>
            <a:p>
              <a:pPr algn="ctr" rtl="1"/>
              <a:r>
                <a:rPr lang="ar-BH" sz="1400" b="1" dirty="0"/>
                <a:t>المرحلة الثانوية - المستوى </a:t>
              </a:r>
              <a:r>
                <a:rPr lang="ar-SA" sz="1400" b="1" dirty="0" smtClean="0"/>
                <a:t>الثاني (توحيد ) – الثالث (فني ومهني)</a:t>
              </a:r>
              <a:endParaRPr lang="ar-BH" sz="1400" b="1" dirty="0"/>
            </a:p>
          </p:txBody>
        </p:sp>
        <p:sp>
          <p:nvSpPr>
            <p:cNvPr id="36" name="Rectangle 3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86211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4" y="1381397"/>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283287" y="467584"/>
            <a:ext cx="7616188" cy="553998"/>
          </a:xfrm>
          <a:prstGeom prst="rect">
            <a:avLst/>
          </a:prstGeom>
        </p:spPr>
        <p:txBody>
          <a:bodyPr wrap="none">
            <a:spAutoFit/>
          </a:bodyPr>
          <a:lstStyle/>
          <a:p>
            <a:pPr algn="ctr"/>
            <a:r>
              <a:rPr lang="ar-SA" sz="3000" dirty="0" smtClean="0">
                <a:ln w="9525">
                  <a:noFill/>
                  <a:prstDash val="solid"/>
                </a:ln>
                <a:solidFill>
                  <a:schemeClr val="bg1"/>
                </a:solidFill>
                <a:latin typeface="Arial Black" panose="020B0A04020102020204" pitchFamily="34" charset="0"/>
                <a:cs typeface="PT Bold Heading" panose="02010400000000000000" pitchFamily="2" charset="-78"/>
              </a:rPr>
              <a:t>جهود </a:t>
            </a:r>
            <a:r>
              <a:rPr lang="ar-SA" sz="3000" dirty="0" smtClean="0">
                <a:ln w="9525">
                  <a:noFill/>
                  <a:prstDash val="solid"/>
                </a:ln>
                <a:solidFill>
                  <a:schemeClr val="bg1"/>
                </a:solidFill>
                <a:latin typeface="Arial Black" panose="020B0A04020102020204" pitchFamily="34" charset="0"/>
                <a:cs typeface="PT Bold Heading" panose="02010400000000000000" pitchFamily="2" charset="-78"/>
              </a:rPr>
              <a:t>حكومة </a:t>
            </a:r>
            <a:r>
              <a:rPr lang="ar-SA" sz="3000" dirty="0" smtClean="0">
                <a:ln w="9525">
                  <a:noFill/>
                  <a:prstDash val="solid"/>
                </a:ln>
                <a:solidFill>
                  <a:schemeClr val="bg1"/>
                </a:solidFill>
                <a:latin typeface="Arial Black" panose="020B0A04020102020204" pitchFamily="34" charset="0"/>
                <a:cs typeface="PT Bold Heading" panose="02010400000000000000" pitchFamily="2" charset="-78"/>
              </a:rPr>
              <a:t>مملكة البحرين في تحقيق مرونة الاسواق</a:t>
            </a:r>
            <a:endParaRPr lang="en-US" sz="3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809257" y="255495"/>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2"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
        <p:nvSpPr>
          <p:cNvPr id="109" name="TextBox 26">
            <a:extLst>
              <a:ext uri="{FF2B5EF4-FFF2-40B4-BE49-F238E27FC236}">
                <a16:creationId xmlns:a16="http://schemas.microsoft.com/office/drawing/2014/main" xmlns="" id="{421E29D2-F4B1-4FEA-A9E7-3E353F84E44E}"/>
              </a:ext>
            </a:extLst>
          </p:cNvPr>
          <p:cNvSpPr txBox="1"/>
          <p:nvPr/>
        </p:nvSpPr>
        <p:spPr>
          <a:xfrm>
            <a:off x="5729794" y="1841144"/>
            <a:ext cx="3970668" cy="1938992"/>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A" sz="2000" dirty="0"/>
              <a:t>في إطار خطة حكومة مملكة البحرين في تحقيق التنمية الاقتصادية وتوفير احتياجات المواطنين من السلع وخصوصاً الضرورية. أنشأت مجمعات تجارية وأسواق مركزية في كافة محافظات المملكة لتوفير السلع وبدائلها وبأسعار متفاوتة تتناسب مع كافة مستويات الدخول.   </a:t>
            </a:r>
            <a:endParaRPr lang="en-US" sz="2000" dirty="0"/>
          </a:p>
        </p:txBody>
      </p:sp>
      <p:sp>
        <p:nvSpPr>
          <p:cNvPr id="105" name="TextBox 38">
            <a:extLst>
              <a:ext uri="{FF2B5EF4-FFF2-40B4-BE49-F238E27FC236}">
                <a16:creationId xmlns:a16="http://schemas.microsoft.com/office/drawing/2014/main" xmlns="" id="{757F1E9D-A6D7-4470-8250-5D651931D5EC}"/>
              </a:ext>
            </a:extLst>
          </p:cNvPr>
          <p:cNvSpPr txBox="1"/>
          <p:nvPr/>
        </p:nvSpPr>
        <p:spPr>
          <a:xfrm>
            <a:off x="5729794" y="4382684"/>
            <a:ext cx="3970668" cy="1323439"/>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2000" dirty="0"/>
              <a:t>كما تقدم الحكومة الدعم المالي لبعض السلع الضرورية كاللحوم لكل مواطني مملكة البحرين لتحقيق المرونة في توفير اللحوم لكافة مستويات الدخل في مملكة البحرين.</a:t>
            </a:r>
            <a:endParaRPr lang="en-US" sz="2000" dirty="0"/>
          </a:p>
        </p:txBody>
      </p:sp>
      <p:sp>
        <p:nvSpPr>
          <p:cNvPr id="44" name="مستطيل مستدير الزوايا 5">
            <a:hlinkClick r:id="rId3" action="ppaction://hlinksldjump"/>
            <a:extLst>
              <a:ext uri="{FF2B5EF4-FFF2-40B4-BE49-F238E27FC236}">
                <a16:creationId xmlns:a16="http://schemas.microsoft.com/office/drawing/2014/main" xmlns="" id="{353EC62F-5F0A-4326-AE54-F972F851247C}"/>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5" name="مستطيل مستدير الزوايا 11">
            <a:hlinkClick r:id="rId4" action="ppaction://hlinksldjump"/>
            <a:extLst>
              <a:ext uri="{FF2B5EF4-FFF2-40B4-BE49-F238E27FC236}">
                <a16:creationId xmlns:a16="http://schemas.microsoft.com/office/drawing/2014/main" xmlns="" id="{69982222-FFCA-48BD-B486-9B2838D938F6}"/>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6" name="مستطيل مستدير الزوايا 12">
            <a:hlinkClick r:id="rId5" action="ppaction://hlinksldjump"/>
            <a:extLst>
              <a:ext uri="{FF2B5EF4-FFF2-40B4-BE49-F238E27FC236}">
                <a16:creationId xmlns:a16="http://schemas.microsoft.com/office/drawing/2014/main" xmlns="" id="{ACEF0E9D-8C69-4B65-9F72-77789A1072CF}"/>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7" name="مستطيل مستدير الزوايا 16">
            <a:hlinkClick r:id="rId6" action="ppaction://hlinksldjump"/>
            <a:extLst>
              <a:ext uri="{FF2B5EF4-FFF2-40B4-BE49-F238E27FC236}">
                <a16:creationId xmlns:a16="http://schemas.microsoft.com/office/drawing/2014/main" xmlns="" id="{01FEB670-DDCD-4E36-BE78-3B6880585D54}"/>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5" name="مستطيل مستدير الزوايا 17">
            <a:hlinkClick r:id="rId7" action="ppaction://hlinksldjump"/>
            <a:extLst>
              <a:ext uri="{FF2B5EF4-FFF2-40B4-BE49-F238E27FC236}">
                <a16:creationId xmlns:a16="http://schemas.microsoft.com/office/drawing/2014/main" xmlns="" id="{1BEFD9A4-B735-49B2-9F98-CA243A819CAB}"/>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7" name="مستطيل مستدير الزوايا 16">
            <a:hlinkClick r:id="rId8" action="ppaction://hlinksldjump"/>
            <a:extLst>
              <a:ext uri="{FF2B5EF4-FFF2-40B4-BE49-F238E27FC236}">
                <a16:creationId xmlns:a16="http://schemas.microsoft.com/office/drawing/2014/main" xmlns="" id="{8114F2FE-645F-4A22-8385-C19D7178CE99}"/>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54" name="Group 53"/>
          <p:cNvGrpSpPr/>
          <p:nvPr/>
        </p:nvGrpSpPr>
        <p:grpSpPr>
          <a:xfrm>
            <a:off x="0" y="6502121"/>
            <a:ext cx="12192000" cy="381000"/>
            <a:chOff x="0" y="6502121"/>
            <a:chExt cx="12192000" cy="381000"/>
          </a:xfrm>
        </p:grpSpPr>
        <p:sp>
          <p:nvSpPr>
            <p:cNvPr id="55" name="TextBox 54">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56" name="Group 55"/>
            <p:cNvGrpSpPr/>
            <p:nvPr/>
          </p:nvGrpSpPr>
          <p:grpSpPr>
            <a:xfrm>
              <a:off x="0" y="6502121"/>
              <a:ext cx="12192000" cy="381000"/>
              <a:chOff x="0" y="6502121"/>
              <a:chExt cx="12192000" cy="381000"/>
            </a:xfrm>
          </p:grpSpPr>
          <p:cxnSp>
            <p:nvCxnSpPr>
              <p:cNvPr id="57" name="Straight Connector 56"/>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Rectangle 5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59" name="Picture 58" descr="تطوير وتأهيل المنامة المركزي.. عقود شراكة وتنفيذ مكثفات الطاقة وصيانة  المستأجرين للمباني | العربي نيوز"/>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6583" y="1841144"/>
            <a:ext cx="4661759" cy="2086195"/>
          </a:xfrm>
          <a:prstGeom prst="rect">
            <a:avLst/>
          </a:prstGeom>
          <a:noFill/>
          <a:ln>
            <a:noFill/>
          </a:ln>
        </p:spPr>
      </p:pic>
      <p:pic>
        <p:nvPicPr>
          <p:cNvPr id="1028" name="Picture 4" descr="تطوير وتأهيل المنامة المركزي.. عقود شراكة وتنفيذ مكثفات الطاقة وصيانة  المستأجرين للمباني | العربي نيوز"/>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584" y="4099228"/>
            <a:ext cx="4661758"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50817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57887" y="255539"/>
            <a:ext cx="3597460"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نشاط تقويمي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33" name="Shape 679">
            <a:extLst>
              <a:ext uri="{FF2B5EF4-FFF2-40B4-BE49-F238E27FC236}">
                <a16:creationId xmlns:a16="http://schemas.microsoft.com/office/drawing/2014/main" xmlns="" id="{E94905BD-653F-4A65-89E1-F7E7044852E5}"/>
              </a:ext>
            </a:extLst>
          </p:cNvPr>
          <p:cNvGrpSpPr/>
          <p:nvPr/>
        </p:nvGrpSpPr>
        <p:grpSpPr>
          <a:xfrm flipH="1">
            <a:off x="11067399" y="333921"/>
            <a:ext cx="811174" cy="766200"/>
            <a:chOff x="5972700" y="2330200"/>
            <a:chExt cx="411625" cy="387275"/>
          </a:xfrm>
        </p:grpSpPr>
        <p:sp>
          <p:nvSpPr>
            <p:cNvPr id="34" name="Shape 680">
              <a:extLst>
                <a:ext uri="{FF2B5EF4-FFF2-40B4-BE49-F238E27FC236}">
                  <a16:creationId xmlns:a16="http://schemas.microsoft.com/office/drawing/2014/main" xmlns="" id="{EA2CD2A2-5BA7-4C85-8513-8B8CC03AF5D2}"/>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81">
              <a:extLst>
                <a:ext uri="{FF2B5EF4-FFF2-40B4-BE49-F238E27FC236}">
                  <a16:creationId xmlns:a16="http://schemas.microsoft.com/office/drawing/2014/main" xmlns="" id="{12262060-9593-4615-A730-1DCDF53D0310}"/>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65" name="Shape 389">
            <a:extLst>
              <a:ext uri="{FF2B5EF4-FFF2-40B4-BE49-F238E27FC236}">
                <a16:creationId xmlns:a16="http://schemas.microsoft.com/office/drawing/2014/main" xmlns="" id="{A664EDBB-34E4-42C2-9D1E-A26C343F1931}"/>
              </a:ext>
            </a:extLst>
          </p:cNvPr>
          <p:cNvGrpSpPr/>
          <p:nvPr/>
        </p:nvGrpSpPr>
        <p:grpSpPr>
          <a:xfrm>
            <a:off x="2935598" y="3374734"/>
            <a:ext cx="5043757" cy="907708"/>
            <a:chOff x="-1535283" y="1287960"/>
            <a:chExt cx="11486579" cy="2067200"/>
          </a:xfrm>
        </p:grpSpPr>
        <p:sp>
          <p:nvSpPr>
            <p:cNvPr id="66" name="Shape 390">
              <a:extLst>
                <a:ext uri="{FF2B5EF4-FFF2-40B4-BE49-F238E27FC236}">
                  <a16:creationId xmlns:a16="http://schemas.microsoft.com/office/drawing/2014/main" xmlns="" id="{A82F6D29-2CD2-4D66-98DD-208B5BD07C09}"/>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7" name="Shape 391">
              <a:extLst>
                <a:ext uri="{FF2B5EF4-FFF2-40B4-BE49-F238E27FC236}">
                  <a16:creationId xmlns:a16="http://schemas.microsoft.com/office/drawing/2014/main" xmlns="" id="{8C6D1BE1-D8DC-49A4-9622-DBD067840BD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8" name="Shape 392">
              <a:extLst>
                <a:ext uri="{FF2B5EF4-FFF2-40B4-BE49-F238E27FC236}">
                  <a16:creationId xmlns:a16="http://schemas.microsoft.com/office/drawing/2014/main" xmlns="" id="{08A1701A-D603-4181-A848-DEF43030E82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9" name="Shape 393">
              <a:extLst>
                <a:ext uri="{FF2B5EF4-FFF2-40B4-BE49-F238E27FC236}">
                  <a16:creationId xmlns:a16="http://schemas.microsoft.com/office/drawing/2014/main" xmlns="" id="{E76D8F11-4CEA-4C10-B70E-E6879A013086}"/>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0" name="Shape 394">
              <a:extLst>
                <a:ext uri="{FF2B5EF4-FFF2-40B4-BE49-F238E27FC236}">
                  <a16:creationId xmlns:a16="http://schemas.microsoft.com/office/drawing/2014/main" xmlns="" id="{A13CBBBE-46FE-444B-A9C8-94F35F7CF0B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1" name="Shape 395">
            <a:extLst>
              <a:ext uri="{FF2B5EF4-FFF2-40B4-BE49-F238E27FC236}">
                <a16:creationId xmlns:a16="http://schemas.microsoft.com/office/drawing/2014/main" xmlns="" id="{7C838258-4211-4CE6-91F4-18904D86DF92}"/>
              </a:ext>
            </a:extLst>
          </p:cNvPr>
          <p:cNvGrpSpPr/>
          <p:nvPr/>
        </p:nvGrpSpPr>
        <p:grpSpPr>
          <a:xfrm>
            <a:off x="2935598" y="4875277"/>
            <a:ext cx="5043757" cy="907708"/>
            <a:chOff x="-1535283" y="1287960"/>
            <a:chExt cx="11486579" cy="2067200"/>
          </a:xfrm>
        </p:grpSpPr>
        <p:sp>
          <p:nvSpPr>
            <p:cNvPr id="72" name="Shape 396">
              <a:extLst>
                <a:ext uri="{FF2B5EF4-FFF2-40B4-BE49-F238E27FC236}">
                  <a16:creationId xmlns:a16="http://schemas.microsoft.com/office/drawing/2014/main" xmlns="" id="{E1B3F852-2466-4234-8821-2696CC288A9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3" name="Shape 397">
              <a:extLst>
                <a:ext uri="{FF2B5EF4-FFF2-40B4-BE49-F238E27FC236}">
                  <a16:creationId xmlns:a16="http://schemas.microsoft.com/office/drawing/2014/main" xmlns="" id="{2A202EDA-451F-4BF9-A864-EFBB58AFE14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74" name="Shape 398">
              <a:extLst>
                <a:ext uri="{FF2B5EF4-FFF2-40B4-BE49-F238E27FC236}">
                  <a16:creationId xmlns:a16="http://schemas.microsoft.com/office/drawing/2014/main" xmlns="" id="{BB46B3BF-0356-49A4-9549-AADA4C6A937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5" name="Shape 399">
              <a:extLst>
                <a:ext uri="{FF2B5EF4-FFF2-40B4-BE49-F238E27FC236}">
                  <a16:creationId xmlns:a16="http://schemas.microsoft.com/office/drawing/2014/main" xmlns="" id="{7A3AFACA-914B-4C87-A798-C3421C16B57C}"/>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6" name="Shape 400">
              <a:extLst>
                <a:ext uri="{FF2B5EF4-FFF2-40B4-BE49-F238E27FC236}">
                  <a16:creationId xmlns:a16="http://schemas.microsoft.com/office/drawing/2014/main" xmlns="" id="{5EF439A3-C42E-4E8D-A781-B42C9E8EDFE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7" name="Shape 401">
            <a:extLst>
              <a:ext uri="{FF2B5EF4-FFF2-40B4-BE49-F238E27FC236}">
                <a16:creationId xmlns:a16="http://schemas.microsoft.com/office/drawing/2014/main" xmlns="" id="{AB5DA583-FDED-484D-BC1E-83FBB53F33F3}"/>
              </a:ext>
            </a:extLst>
          </p:cNvPr>
          <p:cNvGrpSpPr/>
          <p:nvPr/>
        </p:nvGrpSpPr>
        <p:grpSpPr>
          <a:xfrm>
            <a:off x="3014729" y="1477657"/>
            <a:ext cx="5043757" cy="907708"/>
            <a:chOff x="-1535283" y="1287960"/>
            <a:chExt cx="11486579" cy="2067200"/>
          </a:xfrm>
        </p:grpSpPr>
        <p:sp>
          <p:nvSpPr>
            <p:cNvPr id="78" name="Shape 402">
              <a:extLst>
                <a:ext uri="{FF2B5EF4-FFF2-40B4-BE49-F238E27FC236}">
                  <a16:creationId xmlns:a16="http://schemas.microsoft.com/office/drawing/2014/main" xmlns="" id="{1340ED19-1B3E-4D78-8A13-3BF9F3403D96}"/>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9" name="Shape 403">
              <a:extLst>
                <a:ext uri="{FF2B5EF4-FFF2-40B4-BE49-F238E27FC236}">
                  <a16:creationId xmlns:a16="http://schemas.microsoft.com/office/drawing/2014/main" xmlns="" id="{CD9B115B-25F2-464F-8D25-A19CDDE2499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0" name="Shape 404">
              <a:extLst>
                <a:ext uri="{FF2B5EF4-FFF2-40B4-BE49-F238E27FC236}">
                  <a16:creationId xmlns:a16="http://schemas.microsoft.com/office/drawing/2014/main" xmlns="" id="{FF3ECAFC-DBDF-4305-9065-FA0DE5F3F97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1" name="Shape 405">
              <a:extLst>
                <a:ext uri="{FF2B5EF4-FFF2-40B4-BE49-F238E27FC236}">
                  <a16:creationId xmlns:a16="http://schemas.microsoft.com/office/drawing/2014/main" xmlns="" id="{DF96294E-91FA-4282-A086-EBD668EAC33D}"/>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2" name="Shape 406">
              <a:extLst>
                <a:ext uri="{FF2B5EF4-FFF2-40B4-BE49-F238E27FC236}">
                  <a16:creationId xmlns:a16="http://schemas.microsoft.com/office/drawing/2014/main" xmlns="" id="{5439FD2F-BBC5-4D9D-BBF9-79F18A92C3EA}"/>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83" name="Shape 407">
            <a:extLst>
              <a:ext uri="{FF2B5EF4-FFF2-40B4-BE49-F238E27FC236}">
                <a16:creationId xmlns:a16="http://schemas.microsoft.com/office/drawing/2014/main" xmlns="" id="{FCE99C2D-4F2B-4D25-952D-33C3FADE6D37}"/>
              </a:ext>
            </a:extLst>
          </p:cNvPr>
          <p:cNvSpPr txBox="1">
            <a:spLocks/>
          </p:cNvSpPr>
          <p:nvPr/>
        </p:nvSpPr>
        <p:spPr>
          <a:xfrm>
            <a:off x="3511470" y="1713461"/>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النشاط</a:t>
            </a:r>
          </a:p>
        </p:txBody>
      </p:sp>
      <p:sp>
        <p:nvSpPr>
          <p:cNvPr id="84" name="Shape 408">
            <a:extLst>
              <a:ext uri="{FF2B5EF4-FFF2-40B4-BE49-F238E27FC236}">
                <a16:creationId xmlns:a16="http://schemas.microsoft.com/office/drawing/2014/main" xmlns="" id="{B4061D92-806A-47CA-B3B4-8832C935D1B8}"/>
              </a:ext>
            </a:extLst>
          </p:cNvPr>
          <p:cNvSpPr txBox="1">
            <a:spLocks/>
          </p:cNvSpPr>
          <p:nvPr/>
        </p:nvSpPr>
        <p:spPr>
          <a:xfrm>
            <a:off x="3553230" y="2464284"/>
            <a:ext cx="4036531" cy="952771"/>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أجب </a:t>
            </a:r>
            <a:r>
              <a:rPr lang="ar-SA" b="1" dirty="0" smtClean="0">
                <a:solidFill>
                  <a:srgbClr val="3C6070"/>
                </a:solidFill>
                <a:latin typeface="Sakkal Majalla" panose="02000000000000000000" pitchFamily="2" charset="-78"/>
                <a:cs typeface="Sakkal Majalla" panose="02000000000000000000" pitchFamily="2" charset="-78"/>
              </a:rPr>
              <a:t>على نشاط (2-1-5) </a:t>
            </a:r>
            <a:r>
              <a:rPr lang="ar-SA" b="1" dirty="0">
                <a:solidFill>
                  <a:srgbClr val="3C6070"/>
                </a:solidFill>
                <a:latin typeface="Sakkal Majalla" panose="02000000000000000000" pitchFamily="2" charset="-78"/>
                <a:cs typeface="Sakkal Majalla" panose="02000000000000000000" pitchFamily="2" charset="-78"/>
              </a:rPr>
              <a:t>صفحة </a:t>
            </a:r>
            <a:r>
              <a:rPr lang="ar-SA" b="1" dirty="0" smtClean="0">
                <a:solidFill>
                  <a:srgbClr val="3C6070"/>
                </a:solidFill>
                <a:latin typeface="Sakkal Majalla" panose="02000000000000000000" pitchFamily="2" charset="-78"/>
                <a:cs typeface="Sakkal Majalla" panose="02000000000000000000" pitchFamily="2" charset="-78"/>
              </a:rPr>
              <a:t>53 </a:t>
            </a:r>
            <a:r>
              <a:rPr lang="ar-SA" b="1" dirty="0">
                <a:solidFill>
                  <a:srgbClr val="3C6070"/>
                </a:solidFill>
                <a:latin typeface="Sakkal Majalla" panose="02000000000000000000" pitchFamily="2" charset="-78"/>
                <a:cs typeface="Sakkal Majalla" panose="02000000000000000000" pitchFamily="2" charset="-78"/>
              </a:rPr>
              <a:t>من الكتاب المدرسي. </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85" name="Shape 409">
            <a:extLst>
              <a:ext uri="{FF2B5EF4-FFF2-40B4-BE49-F238E27FC236}">
                <a16:creationId xmlns:a16="http://schemas.microsoft.com/office/drawing/2014/main" xmlns="" id="{EAFB7C68-1939-4EAA-AE65-7621689E97EC}"/>
              </a:ext>
            </a:extLst>
          </p:cNvPr>
          <p:cNvSpPr txBox="1">
            <a:spLocks/>
          </p:cNvSpPr>
          <p:nvPr/>
        </p:nvSpPr>
        <p:spPr>
          <a:xfrm>
            <a:off x="3495680" y="5061706"/>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الوقت</a:t>
            </a:r>
          </a:p>
        </p:txBody>
      </p:sp>
      <p:sp>
        <p:nvSpPr>
          <p:cNvPr id="86" name="Shape 410">
            <a:extLst>
              <a:ext uri="{FF2B5EF4-FFF2-40B4-BE49-F238E27FC236}">
                <a16:creationId xmlns:a16="http://schemas.microsoft.com/office/drawing/2014/main" xmlns="" id="{44F85440-97EF-441D-8C0A-ED26D754FB19}"/>
              </a:ext>
            </a:extLst>
          </p:cNvPr>
          <p:cNvSpPr txBox="1">
            <a:spLocks/>
          </p:cNvSpPr>
          <p:nvPr/>
        </p:nvSpPr>
        <p:spPr>
          <a:xfrm>
            <a:off x="3495680" y="561170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3 دقائق</a:t>
            </a:r>
          </a:p>
        </p:txBody>
      </p:sp>
      <p:sp>
        <p:nvSpPr>
          <p:cNvPr id="87" name="Shape 411">
            <a:extLst>
              <a:ext uri="{FF2B5EF4-FFF2-40B4-BE49-F238E27FC236}">
                <a16:creationId xmlns:a16="http://schemas.microsoft.com/office/drawing/2014/main" xmlns="" id="{33D3CEFF-7FB6-4CCC-9CF1-6B68BB3E5B7C}"/>
              </a:ext>
            </a:extLst>
          </p:cNvPr>
          <p:cNvSpPr txBox="1">
            <a:spLocks/>
          </p:cNvSpPr>
          <p:nvPr/>
        </p:nvSpPr>
        <p:spPr>
          <a:xfrm>
            <a:off x="3495680" y="3557422"/>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نوع النشاط</a:t>
            </a:r>
          </a:p>
        </p:txBody>
      </p:sp>
      <p:sp>
        <p:nvSpPr>
          <p:cNvPr id="88" name="Shape 412">
            <a:extLst>
              <a:ext uri="{FF2B5EF4-FFF2-40B4-BE49-F238E27FC236}">
                <a16:creationId xmlns:a16="http://schemas.microsoft.com/office/drawing/2014/main" xmlns="" id="{B41168F1-4673-49F8-A3F8-C09710AC8E0C}"/>
              </a:ext>
            </a:extLst>
          </p:cNvPr>
          <p:cNvSpPr txBox="1">
            <a:spLocks/>
          </p:cNvSpPr>
          <p:nvPr/>
        </p:nvSpPr>
        <p:spPr>
          <a:xfrm>
            <a:off x="3495680" y="4092014"/>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فردي - كتابة</a:t>
            </a:r>
          </a:p>
        </p:txBody>
      </p:sp>
      <p:sp>
        <p:nvSpPr>
          <p:cNvPr id="120" name="Oval 119">
            <a:extLst>
              <a:ext uri="{FF2B5EF4-FFF2-40B4-BE49-F238E27FC236}">
                <a16:creationId xmlns:a16="http://schemas.microsoft.com/office/drawing/2014/main" xmlns="" id="{4886DB32-772D-4454-A6CB-0B8D90DBDF23}"/>
              </a:ext>
            </a:extLst>
          </p:cNvPr>
          <p:cNvSpPr/>
          <p:nvPr/>
        </p:nvSpPr>
        <p:spPr>
          <a:xfrm>
            <a:off x="901897" y="1528437"/>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96" name="Shape 851">
            <a:extLst>
              <a:ext uri="{FF2B5EF4-FFF2-40B4-BE49-F238E27FC236}">
                <a16:creationId xmlns:a16="http://schemas.microsoft.com/office/drawing/2014/main" xmlns="" id="{4AA62BEC-EF3D-4500-9A1F-358D2136E5D9}"/>
              </a:ext>
            </a:extLst>
          </p:cNvPr>
          <p:cNvGrpSpPr/>
          <p:nvPr/>
        </p:nvGrpSpPr>
        <p:grpSpPr>
          <a:xfrm>
            <a:off x="801224" y="1434772"/>
            <a:ext cx="1555200" cy="1541052"/>
            <a:chOff x="6649150" y="309350"/>
            <a:chExt cx="395800" cy="395800"/>
          </a:xfrm>
        </p:grpSpPr>
        <p:sp>
          <p:nvSpPr>
            <p:cNvPr id="97" name="Shape 852">
              <a:extLst>
                <a:ext uri="{FF2B5EF4-FFF2-40B4-BE49-F238E27FC236}">
                  <a16:creationId xmlns:a16="http://schemas.microsoft.com/office/drawing/2014/main" xmlns="" id="{817A9CA3-5C5F-42A2-B4E1-69CBE4CE8EC9}"/>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53">
              <a:extLst>
                <a:ext uri="{FF2B5EF4-FFF2-40B4-BE49-F238E27FC236}">
                  <a16:creationId xmlns:a16="http://schemas.microsoft.com/office/drawing/2014/main" xmlns="" id="{6B6CE168-5801-42CB-9E86-222239F656C2}"/>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54">
              <a:extLst>
                <a:ext uri="{FF2B5EF4-FFF2-40B4-BE49-F238E27FC236}">
                  <a16:creationId xmlns:a16="http://schemas.microsoft.com/office/drawing/2014/main" xmlns="" id="{576CD33B-DDDF-4C4C-A78E-4F3F1AE49189}"/>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55">
              <a:extLst>
                <a:ext uri="{FF2B5EF4-FFF2-40B4-BE49-F238E27FC236}">
                  <a16:creationId xmlns:a16="http://schemas.microsoft.com/office/drawing/2014/main" xmlns="" id="{F17AF306-0DD7-4943-B143-1DD94EA719FB}"/>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56">
              <a:extLst>
                <a:ext uri="{FF2B5EF4-FFF2-40B4-BE49-F238E27FC236}">
                  <a16:creationId xmlns:a16="http://schemas.microsoft.com/office/drawing/2014/main" xmlns="" id="{8ABEE049-3963-44B8-AD5A-BD129B140290}"/>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57">
              <a:extLst>
                <a:ext uri="{FF2B5EF4-FFF2-40B4-BE49-F238E27FC236}">
                  <a16:creationId xmlns:a16="http://schemas.microsoft.com/office/drawing/2014/main" xmlns="" id="{43668407-1D01-4628-9E60-189F0FDF8A42}"/>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58">
              <a:extLst>
                <a:ext uri="{FF2B5EF4-FFF2-40B4-BE49-F238E27FC236}">
                  <a16:creationId xmlns:a16="http://schemas.microsoft.com/office/drawing/2014/main" xmlns="" id="{EC94A797-4C00-4768-9885-68FDF143B320}"/>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59">
              <a:extLst>
                <a:ext uri="{FF2B5EF4-FFF2-40B4-BE49-F238E27FC236}">
                  <a16:creationId xmlns:a16="http://schemas.microsoft.com/office/drawing/2014/main" xmlns="" id="{FAF08718-B6CF-453D-B846-737C804E22C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60">
              <a:extLst>
                <a:ext uri="{FF2B5EF4-FFF2-40B4-BE49-F238E27FC236}">
                  <a16:creationId xmlns:a16="http://schemas.microsoft.com/office/drawing/2014/main" xmlns="" id="{93FDBADC-9635-457E-B88C-B2397A4BD424}"/>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6" name="Shape 861">
              <a:extLst>
                <a:ext uri="{FF2B5EF4-FFF2-40B4-BE49-F238E27FC236}">
                  <a16:creationId xmlns:a16="http://schemas.microsoft.com/office/drawing/2014/main" xmlns="" id="{A05D5193-1036-4F6D-8D4B-058003F263C1}"/>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7" name="Shape 862">
              <a:extLst>
                <a:ext uri="{FF2B5EF4-FFF2-40B4-BE49-F238E27FC236}">
                  <a16:creationId xmlns:a16="http://schemas.microsoft.com/office/drawing/2014/main" xmlns="" id="{E0A636A2-EEA3-40F4-9985-67FDC9C18068}"/>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8" name="Shape 863">
              <a:extLst>
                <a:ext uri="{FF2B5EF4-FFF2-40B4-BE49-F238E27FC236}">
                  <a16:creationId xmlns:a16="http://schemas.microsoft.com/office/drawing/2014/main" xmlns="" id="{096977B1-DE5F-4D38-AEB5-4EE26E28FE1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9" name="Shape 864">
              <a:extLst>
                <a:ext uri="{FF2B5EF4-FFF2-40B4-BE49-F238E27FC236}">
                  <a16:creationId xmlns:a16="http://schemas.microsoft.com/office/drawing/2014/main" xmlns="" id="{3D91FD8F-23DB-44D1-864B-132942AFD40F}"/>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0" name="Shape 865">
              <a:extLst>
                <a:ext uri="{FF2B5EF4-FFF2-40B4-BE49-F238E27FC236}">
                  <a16:creationId xmlns:a16="http://schemas.microsoft.com/office/drawing/2014/main" xmlns="" id="{AEE8AE24-59E5-47D7-9DE8-7155DF364533}"/>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1" name="Shape 866">
              <a:extLst>
                <a:ext uri="{FF2B5EF4-FFF2-40B4-BE49-F238E27FC236}">
                  <a16:creationId xmlns:a16="http://schemas.microsoft.com/office/drawing/2014/main" xmlns="" id="{9AC92D8B-4232-4932-98FC-863155301219}"/>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2" name="Shape 867">
              <a:extLst>
                <a:ext uri="{FF2B5EF4-FFF2-40B4-BE49-F238E27FC236}">
                  <a16:creationId xmlns:a16="http://schemas.microsoft.com/office/drawing/2014/main" xmlns="" id="{B8646E93-DED1-4D95-BCD5-37375DFA9DC6}"/>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3" name="Shape 868">
              <a:extLst>
                <a:ext uri="{FF2B5EF4-FFF2-40B4-BE49-F238E27FC236}">
                  <a16:creationId xmlns:a16="http://schemas.microsoft.com/office/drawing/2014/main" xmlns="" id="{C1BA5BB6-B8AA-4060-B8A7-DFA7743F5C43}"/>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4" name="Shape 869">
              <a:extLst>
                <a:ext uri="{FF2B5EF4-FFF2-40B4-BE49-F238E27FC236}">
                  <a16:creationId xmlns:a16="http://schemas.microsoft.com/office/drawing/2014/main" xmlns="" id="{8098B555-CA3C-4070-BBED-C87BFA08BA04}"/>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5" name="Shape 870">
              <a:extLst>
                <a:ext uri="{FF2B5EF4-FFF2-40B4-BE49-F238E27FC236}">
                  <a16:creationId xmlns:a16="http://schemas.microsoft.com/office/drawing/2014/main" xmlns="" id="{4A753D87-09B8-4A55-9DF3-E1F461D770BE}"/>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6" name="Shape 871">
              <a:extLst>
                <a:ext uri="{FF2B5EF4-FFF2-40B4-BE49-F238E27FC236}">
                  <a16:creationId xmlns:a16="http://schemas.microsoft.com/office/drawing/2014/main" xmlns="" id="{EE2F7FE2-393C-4F90-A3A0-6F3C4FB1079F}"/>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872">
              <a:extLst>
                <a:ext uri="{FF2B5EF4-FFF2-40B4-BE49-F238E27FC236}">
                  <a16:creationId xmlns:a16="http://schemas.microsoft.com/office/drawing/2014/main" xmlns="" id="{7A486F75-F3A6-497A-AD89-E13D7DEF3EBE}"/>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873">
              <a:extLst>
                <a:ext uri="{FF2B5EF4-FFF2-40B4-BE49-F238E27FC236}">
                  <a16:creationId xmlns:a16="http://schemas.microsoft.com/office/drawing/2014/main" xmlns="" id="{4E9E603E-B70E-4CFE-A630-278A876DA770}"/>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Shape 874">
              <a:extLst>
                <a:ext uri="{FF2B5EF4-FFF2-40B4-BE49-F238E27FC236}">
                  <a16:creationId xmlns:a16="http://schemas.microsoft.com/office/drawing/2014/main" xmlns="" id="{0E63D7F3-17F3-48EF-BD53-E788FBC445BE}"/>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3" name="مستطيل مستدير الزوايا 5">
            <a:hlinkClick r:id="rId2" action="ppaction://hlinksldjump"/>
            <a:extLst>
              <a:ext uri="{FF2B5EF4-FFF2-40B4-BE49-F238E27FC236}">
                <a16:creationId xmlns:a16="http://schemas.microsoft.com/office/drawing/2014/main" xmlns="" id="{A5BB20C0-EAE3-4952-AEAE-00B723D5E3BD}"/>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 name="مستطيل مستدير الزوايا 11">
            <a:hlinkClick r:id="rId3" action="ppaction://hlinksldjump"/>
            <a:extLst>
              <a:ext uri="{FF2B5EF4-FFF2-40B4-BE49-F238E27FC236}">
                <a16:creationId xmlns:a16="http://schemas.microsoft.com/office/drawing/2014/main" xmlns="" id="{D8096508-0AF7-47C7-AAFB-F81D02818AAD}"/>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 name="مستطيل مستدير الزوايا 12">
            <a:hlinkClick r:id="rId4" action="ppaction://hlinksldjump"/>
            <a:extLst>
              <a:ext uri="{FF2B5EF4-FFF2-40B4-BE49-F238E27FC236}">
                <a16:creationId xmlns:a16="http://schemas.microsoft.com/office/drawing/2014/main" xmlns="" id="{845EA1F5-7406-4532-BFCC-BD42276052F6}"/>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 name="مستطيل مستدير الزوايا 16">
            <a:hlinkClick r:id="rId5" action="ppaction://hlinksldjump"/>
            <a:extLst>
              <a:ext uri="{FF2B5EF4-FFF2-40B4-BE49-F238E27FC236}">
                <a16:creationId xmlns:a16="http://schemas.microsoft.com/office/drawing/2014/main" xmlns="" id="{FF11BDF8-3E6A-44EA-B47A-2DF1651F1F1C}"/>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 name="مستطيل مستدير الزوايا 17">
            <a:hlinkClick r:id="rId6" action="ppaction://hlinksldjump"/>
            <a:extLst>
              <a:ext uri="{FF2B5EF4-FFF2-40B4-BE49-F238E27FC236}">
                <a16:creationId xmlns:a16="http://schemas.microsoft.com/office/drawing/2014/main" xmlns="" id="{B97FB5D1-4B6B-4998-9249-46C81FEEECD5}"/>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6">
            <a:hlinkClick r:id="rId7" action="ppaction://hlinksldjump"/>
            <a:extLst>
              <a:ext uri="{FF2B5EF4-FFF2-40B4-BE49-F238E27FC236}">
                <a16:creationId xmlns:a16="http://schemas.microsoft.com/office/drawing/2014/main" xmlns="" id="{B7EE40AB-1777-42E2-A083-32F58137DACA}"/>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64" name="Group 63"/>
          <p:cNvGrpSpPr/>
          <p:nvPr/>
        </p:nvGrpSpPr>
        <p:grpSpPr>
          <a:xfrm>
            <a:off x="0" y="6502121"/>
            <a:ext cx="12192000" cy="381000"/>
            <a:chOff x="0" y="6502121"/>
            <a:chExt cx="12192000" cy="381000"/>
          </a:xfrm>
        </p:grpSpPr>
        <p:sp>
          <p:nvSpPr>
            <p:cNvPr id="89" name="TextBox 88">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90" name="Group 89"/>
            <p:cNvGrpSpPr/>
            <p:nvPr/>
          </p:nvGrpSpPr>
          <p:grpSpPr>
            <a:xfrm>
              <a:off x="0" y="6502121"/>
              <a:ext cx="12192000" cy="381000"/>
              <a:chOff x="0" y="6502121"/>
              <a:chExt cx="12192000" cy="381000"/>
            </a:xfrm>
          </p:grpSpPr>
          <p:cxnSp>
            <p:nvCxnSpPr>
              <p:cNvPr id="91" name="Straight Connector 90"/>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Rectangle 9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345113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heel(1)">
                                      <p:cBhvr>
                                        <p:cTn id="7" dur="180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4" y="1381397"/>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038600" y="180666"/>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817890" y="467584"/>
            <a:ext cx="6546985" cy="553998"/>
          </a:xfrm>
          <a:prstGeom prst="rect">
            <a:avLst/>
          </a:prstGeom>
        </p:spPr>
        <p:txBody>
          <a:bodyPr wrap="none">
            <a:spAutoFit/>
          </a:bodyPr>
          <a:lstStyle/>
          <a:p>
            <a:pPr algn="ctr"/>
            <a:r>
              <a:rPr lang="ar-BH" sz="3000" dirty="0" smtClean="0">
                <a:ln w="9525">
                  <a:noFill/>
                  <a:prstDash val="solid"/>
                </a:ln>
                <a:solidFill>
                  <a:schemeClr val="bg1"/>
                </a:solidFill>
                <a:latin typeface="Arial Black" panose="020B0A04020102020204" pitchFamily="34" charset="0"/>
                <a:cs typeface="PT Bold Heading" panose="02010400000000000000" pitchFamily="2" charset="-78"/>
              </a:rPr>
              <a:t>دور</a:t>
            </a:r>
            <a:r>
              <a:rPr lang="ar-SA" sz="3000" dirty="0" smtClean="0">
                <a:ln w="9525">
                  <a:noFill/>
                  <a:prstDash val="solid"/>
                </a:ln>
                <a:solidFill>
                  <a:schemeClr val="bg1"/>
                </a:solidFill>
                <a:latin typeface="Arial Black" panose="020B0A04020102020204" pitchFamily="34" charset="0"/>
                <a:cs typeface="PT Bold Heading" panose="02010400000000000000" pitchFamily="2" charset="-78"/>
              </a:rPr>
              <a:t> حكومة مملكة البحرين في </a:t>
            </a:r>
            <a:r>
              <a:rPr lang="ar-BH" sz="3000" dirty="0" smtClean="0">
                <a:ln w="9525">
                  <a:noFill/>
                  <a:prstDash val="solid"/>
                </a:ln>
                <a:solidFill>
                  <a:schemeClr val="bg1"/>
                </a:solidFill>
                <a:latin typeface="Arial Black" panose="020B0A04020102020204" pitchFamily="34" charset="0"/>
                <a:cs typeface="PT Bold Heading" panose="02010400000000000000" pitchFamily="2" charset="-78"/>
              </a:rPr>
              <a:t>حماية المستهلك</a:t>
            </a:r>
            <a:endParaRPr lang="en-US" sz="3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449500" y="256616"/>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2"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
        <p:nvSpPr>
          <p:cNvPr id="109" name="TextBox 26">
            <a:extLst>
              <a:ext uri="{FF2B5EF4-FFF2-40B4-BE49-F238E27FC236}">
                <a16:creationId xmlns:a16="http://schemas.microsoft.com/office/drawing/2014/main" xmlns="" id="{421E29D2-F4B1-4FEA-A9E7-3E353F84E44E}"/>
              </a:ext>
            </a:extLst>
          </p:cNvPr>
          <p:cNvSpPr txBox="1"/>
          <p:nvPr/>
        </p:nvSpPr>
        <p:spPr>
          <a:xfrm>
            <a:off x="5561024" y="1668758"/>
            <a:ext cx="4308208" cy="452431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dirty="0">
                <a:solidFill>
                  <a:srgbClr val="0070C0"/>
                </a:solidFill>
              </a:rPr>
              <a:t>حرصت حكومة مملكة البحرين على حماية المستهلك من كافة أنواع الغش سواء في جودة السلع أو الأسعار، فقامت بإنشاء إدارة من ضمن إدارات وزارة الصناعة والتجارة لحماية المستهلك والتي تقوم بما يلي</a:t>
            </a:r>
            <a:r>
              <a:rPr lang="ar-SA" dirty="0" smtClean="0">
                <a:solidFill>
                  <a:srgbClr val="0070C0"/>
                </a:solidFill>
              </a:rPr>
              <a:t>:</a:t>
            </a:r>
          </a:p>
          <a:p>
            <a:pPr algn="r" rtl="1"/>
            <a:endParaRPr lang="en-US" dirty="0">
              <a:solidFill>
                <a:srgbClr val="0070C0"/>
              </a:solidFill>
            </a:endParaRPr>
          </a:p>
          <a:p>
            <a:pPr lvl="0" algn="r" rtl="1"/>
            <a:r>
              <a:rPr lang="ar-SA" dirty="0" smtClean="0"/>
              <a:t>​​​​​</a:t>
            </a:r>
            <a:r>
              <a:rPr lang="ar-BH" dirty="0" smtClean="0"/>
              <a:t>1- ت</a:t>
            </a:r>
            <a:r>
              <a:rPr lang="ar-SA" dirty="0" smtClean="0"/>
              <a:t>نفيذ </a:t>
            </a:r>
            <a:r>
              <a:rPr lang="ar-SA" dirty="0"/>
              <a:t>أحكام​ القوانين والتشريعات المنظمة لحماية حقوق المستهلك</a:t>
            </a:r>
            <a:r>
              <a:rPr lang="en-US" dirty="0"/>
              <a:t>.</a:t>
            </a:r>
          </a:p>
          <a:p>
            <a:pPr lvl="0" algn="r" rtl="1"/>
            <a:r>
              <a:rPr lang="ar-BH" dirty="0" smtClean="0"/>
              <a:t>2- ا</a:t>
            </a:r>
            <a:r>
              <a:rPr lang="ar-SA" dirty="0" smtClean="0"/>
              <a:t>تخاذ </a:t>
            </a:r>
            <a:r>
              <a:rPr lang="ar-SA" dirty="0"/>
              <a:t>التدابير اللازمة لحماية المستهلك، وفقا للقوانين والأنظمة المعمول بها في مملكة البحرين</a:t>
            </a:r>
            <a:r>
              <a:rPr lang="en-US" dirty="0"/>
              <a:t>.</a:t>
            </a:r>
          </a:p>
          <a:p>
            <a:pPr lvl="0" algn="r" rtl="1"/>
            <a:r>
              <a:rPr lang="en-US" dirty="0" smtClean="0"/>
              <a:t> </a:t>
            </a:r>
            <a:r>
              <a:rPr lang="ar-SA" dirty="0" smtClean="0"/>
              <a:t>3- اتخاذ </a:t>
            </a:r>
            <a:r>
              <a:rPr lang="ar-SA" dirty="0"/>
              <a:t>التدابير اللازمة لمكافحة الغش التجاري، وفقًا للقوانين والأنظمة المعمول به</a:t>
            </a:r>
            <a:r>
              <a:rPr lang="en-US" dirty="0"/>
              <a:t>.</a:t>
            </a:r>
          </a:p>
          <a:p>
            <a:pPr algn="r" rtl="1"/>
            <a:r>
              <a:rPr lang="ar-SA" dirty="0" smtClean="0"/>
              <a:t>4- تلقي </a:t>
            </a:r>
            <a:r>
              <a:rPr lang="ar-SA" dirty="0"/>
              <a:t>الشكاوى من المستهلكين والتحقق منها وفض النزاعات بين المستهلكين والمزودين والعمل على حلها ودياً ما أمكن ذلك، ومتابعة اتخاذ الإجراءات المناسبة بشأنها وفقاً للقوانين والانظمة الخاصة بحماية المستهلك المعمول بها في مملكة </a:t>
            </a:r>
            <a:r>
              <a:rPr lang="ar-SA" dirty="0" smtClean="0"/>
              <a:t>البحرين.</a:t>
            </a:r>
            <a:endParaRPr lang="en-US" dirty="0"/>
          </a:p>
        </p:txBody>
      </p:sp>
      <p:sp>
        <p:nvSpPr>
          <p:cNvPr id="44" name="مستطيل مستدير الزوايا 5">
            <a:hlinkClick r:id="rId3" action="ppaction://hlinksldjump"/>
            <a:extLst>
              <a:ext uri="{FF2B5EF4-FFF2-40B4-BE49-F238E27FC236}">
                <a16:creationId xmlns:a16="http://schemas.microsoft.com/office/drawing/2014/main" xmlns="" id="{353EC62F-5F0A-4326-AE54-F972F851247C}"/>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5" name="مستطيل مستدير الزوايا 11">
            <a:hlinkClick r:id="rId4" action="ppaction://hlinksldjump"/>
            <a:extLst>
              <a:ext uri="{FF2B5EF4-FFF2-40B4-BE49-F238E27FC236}">
                <a16:creationId xmlns:a16="http://schemas.microsoft.com/office/drawing/2014/main" xmlns="" id="{69982222-FFCA-48BD-B486-9B2838D938F6}"/>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6" name="مستطيل مستدير الزوايا 12">
            <a:hlinkClick r:id="rId5" action="ppaction://hlinksldjump"/>
            <a:extLst>
              <a:ext uri="{FF2B5EF4-FFF2-40B4-BE49-F238E27FC236}">
                <a16:creationId xmlns:a16="http://schemas.microsoft.com/office/drawing/2014/main" xmlns="" id="{ACEF0E9D-8C69-4B65-9F72-77789A1072CF}"/>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7" name="مستطيل مستدير الزوايا 16">
            <a:hlinkClick r:id="rId6" action="ppaction://hlinksldjump"/>
            <a:extLst>
              <a:ext uri="{FF2B5EF4-FFF2-40B4-BE49-F238E27FC236}">
                <a16:creationId xmlns:a16="http://schemas.microsoft.com/office/drawing/2014/main" xmlns="" id="{01FEB670-DDCD-4E36-BE78-3B6880585D54}"/>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5" name="مستطيل مستدير الزوايا 17">
            <a:hlinkClick r:id="rId7" action="ppaction://hlinksldjump"/>
            <a:extLst>
              <a:ext uri="{FF2B5EF4-FFF2-40B4-BE49-F238E27FC236}">
                <a16:creationId xmlns:a16="http://schemas.microsoft.com/office/drawing/2014/main" xmlns="" id="{1BEFD9A4-B735-49B2-9F98-CA243A819CAB}"/>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7" name="مستطيل مستدير الزوايا 16">
            <a:hlinkClick r:id="rId8" action="ppaction://hlinksldjump"/>
            <a:extLst>
              <a:ext uri="{FF2B5EF4-FFF2-40B4-BE49-F238E27FC236}">
                <a16:creationId xmlns:a16="http://schemas.microsoft.com/office/drawing/2014/main" xmlns="" id="{8114F2FE-645F-4A22-8385-C19D7178CE99}"/>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54" name="Group 53"/>
          <p:cNvGrpSpPr/>
          <p:nvPr/>
        </p:nvGrpSpPr>
        <p:grpSpPr>
          <a:xfrm>
            <a:off x="0" y="6502121"/>
            <a:ext cx="12192000" cy="381000"/>
            <a:chOff x="0" y="6502121"/>
            <a:chExt cx="12192000" cy="381000"/>
          </a:xfrm>
        </p:grpSpPr>
        <p:sp>
          <p:nvSpPr>
            <p:cNvPr id="55" name="TextBox 54">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56" name="Group 55"/>
            <p:cNvGrpSpPr/>
            <p:nvPr/>
          </p:nvGrpSpPr>
          <p:grpSpPr>
            <a:xfrm>
              <a:off x="0" y="6502121"/>
              <a:ext cx="12192000" cy="381000"/>
              <a:chOff x="0" y="6502121"/>
              <a:chExt cx="12192000" cy="381000"/>
            </a:xfrm>
          </p:grpSpPr>
          <p:cxnSp>
            <p:nvCxnSpPr>
              <p:cNvPr id="57" name="Straight Connector 56"/>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Rectangle 5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59" name="Picture 58" descr="تطوير وتأهيل المنامة المركزي.. عقود شراكة وتنفيذ مكثفات الطاقة وصيانة  المستأجرين للمباني | العربي نيوز"/>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6583" y="1841144"/>
            <a:ext cx="4661759" cy="2086195"/>
          </a:xfrm>
          <a:prstGeom prst="rect">
            <a:avLst/>
          </a:prstGeom>
          <a:noFill/>
          <a:ln>
            <a:noFill/>
          </a:ln>
        </p:spPr>
      </p:pic>
      <p:pic>
        <p:nvPicPr>
          <p:cNvPr id="1028" name="Picture 4" descr="تطوير وتأهيل المنامة المركزي.. عقود شراكة وتنفيذ مكثفات الطاقة وصيانة  المستأجرين للمباني | العربي نيوز"/>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584" y="4099228"/>
            <a:ext cx="4661758"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26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4000" b="1" dirty="0">
                <a:solidFill>
                  <a:schemeClr val="tx1"/>
                </a:solidFill>
                <a:latin typeface="Sakkal Majalla" panose="02000000000000000000" pitchFamily="2" charset="-78"/>
                <a:cs typeface="Sakkal Majalla" panose="02000000000000000000" pitchFamily="2" charset="-78"/>
              </a:rPr>
              <a:t>1.  إذا ارتفعت أسعار السلع الأصلية، فإن الطلب على السلع البديلة يكون:</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a16="http://schemas.microsoft.com/office/drawing/2014/main" xmlns="" id="{D26EB1B5-0C73-4673-B830-CBC625C354BB}"/>
              </a:ext>
            </a:extLst>
          </p:cNvPr>
          <p:cNvSpPr/>
          <p:nvPr/>
        </p:nvSpPr>
        <p:spPr>
          <a:xfrm>
            <a:off x="5235647" y="3323772"/>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مرن.</a:t>
            </a:r>
          </a:p>
        </p:txBody>
      </p:sp>
      <p:sp>
        <p:nvSpPr>
          <p:cNvPr id="4" name="Rectangle: Rounded Corners 3">
            <a:hlinkClick r:id="rId3" action="ppaction://hlinksldjump"/>
            <a:extLst>
              <a:ext uri="{FF2B5EF4-FFF2-40B4-BE49-F238E27FC236}">
                <a16:creationId xmlns:a16="http://schemas.microsoft.com/office/drawing/2014/main" xmlns="" id="{0B87C965-9A2D-40EF-9B01-3285F1F92093}"/>
              </a:ext>
            </a:extLst>
          </p:cNvPr>
          <p:cNvSpPr/>
          <p:nvPr/>
        </p:nvSpPr>
        <p:spPr>
          <a:xfrm>
            <a:off x="5235647" y="4599826"/>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غير مرن.</a:t>
            </a:r>
          </a:p>
        </p:txBody>
      </p:sp>
      <p:sp>
        <p:nvSpPr>
          <p:cNvPr id="5" name="Rectangle: Rounded Corners 4">
            <a:hlinkClick r:id="rId3" action="ppaction://hlinksldjump"/>
            <a:extLst>
              <a:ext uri="{FF2B5EF4-FFF2-40B4-BE49-F238E27FC236}">
                <a16:creationId xmlns:a16="http://schemas.microsoft.com/office/drawing/2014/main" xmlns="" id="{8B6951A5-408B-473D-B6CF-B5E572164259}"/>
              </a:ext>
            </a:extLst>
          </p:cNvPr>
          <p:cNvSpPr/>
          <p:nvPr/>
        </p:nvSpPr>
        <p:spPr>
          <a:xfrm>
            <a:off x="517085" y="3323772"/>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عديم المرونة.</a:t>
            </a:r>
          </a:p>
        </p:txBody>
      </p:sp>
      <p:sp>
        <p:nvSpPr>
          <p:cNvPr id="6" name="Rectangle: Rounded Corners 5">
            <a:hlinkClick r:id="rId3" action="ppaction://hlinksldjump"/>
            <a:extLst>
              <a:ext uri="{FF2B5EF4-FFF2-40B4-BE49-F238E27FC236}">
                <a16:creationId xmlns:a16="http://schemas.microsoft.com/office/drawing/2014/main" xmlns="" id="{688AD076-9558-4180-9052-D3E11A808CCF}"/>
              </a:ext>
            </a:extLst>
          </p:cNvPr>
          <p:cNvSpPr/>
          <p:nvPr/>
        </p:nvSpPr>
        <p:spPr>
          <a:xfrm>
            <a:off x="517085" y="4599826"/>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متكافئ المرونة.</a:t>
            </a:r>
          </a:p>
        </p:txBody>
      </p:sp>
      <p:sp>
        <p:nvSpPr>
          <p:cNvPr id="7" name="مستطيل مستدير الزوايا 5">
            <a:hlinkClick r:id="rId4" action="ppaction://hlinksldjump"/>
            <a:extLst>
              <a:ext uri="{FF2B5EF4-FFF2-40B4-BE49-F238E27FC236}">
                <a16:creationId xmlns:a16="http://schemas.microsoft.com/office/drawing/2014/main" xmlns="" id="{636D713E-835C-412F-8000-CDC2DAB08A49}"/>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1">
            <a:hlinkClick r:id="rId5" action="ppaction://hlinksldjump"/>
            <a:extLst>
              <a:ext uri="{FF2B5EF4-FFF2-40B4-BE49-F238E27FC236}">
                <a16:creationId xmlns:a16="http://schemas.microsoft.com/office/drawing/2014/main" xmlns="" id="{011DFD16-15C3-4D83-8B58-30853659EA9F}"/>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2">
            <a:hlinkClick r:id="rId6" action="ppaction://hlinksldjump"/>
            <a:extLst>
              <a:ext uri="{FF2B5EF4-FFF2-40B4-BE49-F238E27FC236}">
                <a16:creationId xmlns:a16="http://schemas.microsoft.com/office/drawing/2014/main" xmlns="" id="{366513A6-A36F-42F1-A314-3171CF031B1D}"/>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8" name="مستطيل مستدير الزوايا 16">
            <a:hlinkClick r:id="rId7" action="ppaction://hlinksldjump"/>
            <a:extLst>
              <a:ext uri="{FF2B5EF4-FFF2-40B4-BE49-F238E27FC236}">
                <a16:creationId xmlns:a16="http://schemas.microsoft.com/office/drawing/2014/main" xmlns="" id="{7C6A27D2-F4B7-4FCD-BE19-88BFA5097B45}"/>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2" name="مستطيل مستدير الزوايا 17">
            <a:hlinkClick r:id="rId8" action="ppaction://hlinksldjump"/>
            <a:extLst>
              <a:ext uri="{FF2B5EF4-FFF2-40B4-BE49-F238E27FC236}">
                <a16:creationId xmlns:a16="http://schemas.microsoft.com/office/drawing/2014/main" xmlns="" id="{11CF8EB8-70E0-4203-9300-831D1DE74642}"/>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4" name="مستطيل مستدير الزوايا 16">
            <a:hlinkClick r:id="rId9" action="ppaction://hlinksldjump"/>
            <a:extLst>
              <a:ext uri="{FF2B5EF4-FFF2-40B4-BE49-F238E27FC236}">
                <a16:creationId xmlns:a16="http://schemas.microsoft.com/office/drawing/2014/main" xmlns="" id="{D949649A-6D51-483A-9069-60A4D1CA0D9C}"/>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17" name="Group 16"/>
          <p:cNvGrpSpPr/>
          <p:nvPr/>
        </p:nvGrpSpPr>
        <p:grpSpPr>
          <a:xfrm>
            <a:off x="0" y="6502121"/>
            <a:ext cx="12192000" cy="381000"/>
            <a:chOff x="0" y="6502121"/>
            <a:chExt cx="12192000" cy="381000"/>
          </a:xfrm>
        </p:grpSpPr>
        <p:sp>
          <p:nvSpPr>
            <p:cNvPr id="19" name="TextBox 18">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1" name="Group 20"/>
            <p:cNvGrpSpPr/>
            <p:nvPr/>
          </p:nvGrpSpPr>
          <p:grpSpPr>
            <a:xfrm>
              <a:off x="0" y="6502121"/>
              <a:ext cx="12192000" cy="381000"/>
              <a:chOff x="0" y="6502121"/>
              <a:chExt cx="12192000" cy="381000"/>
            </a:xfrm>
          </p:grpSpPr>
          <p:cxnSp>
            <p:nvCxnSpPr>
              <p:cNvPr id="23" name="Straight Connector 22"/>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07757014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4000" b="1" dirty="0">
                <a:solidFill>
                  <a:schemeClr val="tx1"/>
                </a:solidFill>
                <a:latin typeface="Sakkal Majalla" panose="02000000000000000000" pitchFamily="2" charset="-78"/>
                <a:cs typeface="Sakkal Majalla" panose="02000000000000000000" pitchFamily="2" charset="-78"/>
              </a:rPr>
              <a:t>2.  إذا كانت مرونة الطلب تساوي صفر، فهذا يعني أن:</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a16="http://schemas.microsoft.com/office/drawing/2014/main" xmlns="" id="{D26EB1B5-0C73-4673-B830-CBC625C354BB}"/>
              </a:ext>
            </a:extLst>
          </p:cNvPr>
          <p:cNvSpPr/>
          <p:nvPr/>
        </p:nvSpPr>
        <p:spPr>
          <a:xfrm>
            <a:off x="5235647" y="3323772"/>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800" b="1" dirty="0">
                <a:solidFill>
                  <a:schemeClr val="tx1"/>
                </a:solidFill>
                <a:latin typeface="Sakkal Majalla" panose="02000000000000000000" pitchFamily="2" charset="-78"/>
                <a:cs typeface="Sakkal Majalla" panose="02000000000000000000" pitchFamily="2" charset="-78"/>
              </a:rPr>
              <a:t>أ.  منحنى الطلب مرن.</a:t>
            </a:r>
          </a:p>
        </p:txBody>
      </p:sp>
      <p:sp>
        <p:nvSpPr>
          <p:cNvPr id="4" name="Rectangle: Rounded Corners 3">
            <a:hlinkClick r:id="rId3" action="ppaction://hlinksldjump"/>
            <a:extLst>
              <a:ext uri="{FF2B5EF4-FFF2-40B4-BE49-F238E27FC236}">
                <a16:creationId xmlns:a16="http://schemas.microsoft.com/office/drawing/2014/main" xmlns="" id="{0B87C965-9A2D-40EF-9B01-3285F1F92093}"/>
              </a:ext>
            </a:extLst>
          </p:cNvPr>
          <p:cNvSpPr/>
          <p:nvPr/>
        </p:nvSpPr>
        <p:spPr>
          <a:xfrm>
            <a:off x="5235647" y="4599826"/>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800" b="1" dirty="0">
                <a:solidFill>
                  <a:schemeClr val="tx1"/>
                </a:solidFill>
                <a:latin typeface="Sakkal Majalla" panose="02000000000000000000" pitchFamily="2" charset="-78"/>
                <a:cs typeface="Sakkal Majalla" panose="02000000000000000000" pitchFamily="2" charset="-78"/>
              </a:rPr>
              <a:t>ب.  منحنى الطلب عديم المرونة.</a:t>
            </a:r>
          </a:p>
        </p:txBody>
      </p:sp>
      <p:sp>
        <p:nvSpPr>
          <p:cNvPr id="5" name="Rectangle: Rounded Corners 4">
            <a:hlinkClick r:id="rId2" action="ppaction://hlinksldjump"/>
            <a:extLst>
              <a:ext uri="{FF2B5EF4-FFF2-40B4-BE49-F238E27FC236}">
                <a16:creationId xmlns:a16="http://schemas.microsoft.com/office/drawing/2014/main" xmlns="" id="{8B6951A5-408B-473D-B6CF-B5E572164259}"/>
              </a:ext>
            </a:extLst>
          </p:cNvPr>
          <p:cNvSpPr/>
          <p:nvPr/>
        </p:nvSpPr>
        <p:spPr>
          <a:xfrm>
            <a:off x="517085" y="3323772"/>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ج.  منحنى الطلب لا نهائي المرونة.</a:t>
            </a:r>
          </a:p>
        </p:txBody>
      </p:sp>
      <p:sp>
        <p:nvSpPr>
          <p:cNvPr id="6" name="Rectangle: Rounded Corners 5">
            <a:hlinkClick r:id="rId2" action="ppaction://hlinksldjump"/>
            <a:extLst>
              <a:ext uri="{FF2B5EF4-FFF2-40B4-BE49-F238E27FC236}">
                <a16:creationId xmlns:a16="http://schemas.microsoft.com/office/drawing/2014/main" xmlns="" id="{688AD076-9558-4180-9052-D3E11A808CCF}"/>
              </a:ext>
            </a:extLst>
          </p:cNvPr>
          <p:cNvSpPr/>
          <p:nvPr/>
        </p:nvSpPr>
        <p:spPr>
          <a:xfrm>
            <a:off x="517085" y="4599826"/>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د.  منحنى الطلب متكافئ المرونة.</a:t>
            </a:r>
          </a:p>
        </p:txBody>
      </p:sp>
      <p:sp>
        <p:nvSpPr>
          <p:cNvPr id="7" name="مستطيل مستدير الزوايا 5">
            <a:hlinkClick r:id="rId4" action="ppaction://hlinksldjump"/>
            <a:extLst>
              <a:ext uri="{FF2B5EF4-FFF2-40B4-BE49-F238E27FC236}">
                <a16:creationId xmlns:a16="http://schemas.microsoft.com/office/drawing/2014/main" xmlns="" id="{AB1EDBCA-9852-45CD-BCEC-4C6D6EADAC8A}"/>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1">
            <a:hlinkClick r:id="rId5" action="ppaction://hlinksldjump"/>
            <a:extLst>
              <a:ext uri="{FF2B5EF4-FFF2-40B4-BE49-F238E27FC236}">
                <a16:creationId xmlns:a16="http://schemas.microsoft.com/office/drawing/2014/main" xmlns="" id="{4BD22778-3B1E-4D1F-9387-EFF7C07DAE0C}"/>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2">
            <a:hlinkClick r:id="rId6" action="ppaction://hlinksldjump"/>
            <a:extLst>
              <a:ext uri="{FF2B5EF4-FFF2-40B4-BE49-F238E27FC236}">
                <a16:creationId xmlns:a16="http://schemas.microsoft.com/office/drawing/2014/main" xmlns="" id="{BCD32DA0-55E9-47D1-B98E-E75F0190325C}"/>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 name="مستطيل مستدير الزوايا 16">
            <a:hlinkClick r:id="rId7" action="ppaction://hlinksldjump"/>
            <a:extLst>
              <a:ext uri="{FF2B5EF4-FFF2-40B4-BE49-F238E27FC236}">
                <a16:creationId xmlns:a16="http://schemas.microsoft.com/office/drawing/2014/main" xmlns="" id="{62502B6E-802E-49D7-A620-E0908A27A118}"/>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2" name="مستطيل مستدير الزوايا 17">
            <a:hlinkClick r:id="rId3" action="ppaction://hlinksldjump"/>
            <a:extLst>
              <a:ext uri="{FF2B5EF4-FFF2-40B4-BE49-F238E27FC236}">
                <a16:creationId xmlns:a16="http://schemas.microsoft.com/office/drawing/2014/main" xmlns="" id="{434D381C-5F44-4132-8DCB-8A974C398BEA}"/>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6">
            <a:hlinkClick r:id="rId8" action="ppaction://hlinksldjump"/>
            <a:extLst>
              <a:ext uri="{FF2B5EF4-FFF2-40B4-BE49-F238E27FC236}">
                <a16:creationId xmlns:a16="http://schemas.microsoft.com/office/drawing/2014/main" xmlns="" id="{4FCF854F-DF03-48CD-9ECC-CA50B907F7AB}"/>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17" name="Group 16"/>
          <p:cNvGrpSpPr/>
          <p:nvPr/>
        </p:nvGrpSpPr>
        <p:grpSpPr>
          <a:xfrm>
            <a:off x="0" y="6502121"/>
            <a:ext cx="12192000" cy="381000"/>
            <a:chOff x="0" y="6502121"/>
            <a:chExt cx="12192000" cy="381000"/>
          </a:xfrm>
        </p:grpSpPr>
        <p:sp>
          <p:nvSpPr>
            <p:cNvPr id="18" name="TextBox 17">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9" name="Group 18"/>
            <p:cNvGrpSpPr/>
            <p:nvPr/>
          </p:nvGrpSpPr>
          <p:grpSpPr>
            <a:xfrm>
              <a:off x="0" y="6502121"/>
              <a:ext cx="12192000" cy="381000"/>
              <a:chOff x="0" y="6502121"/>
              <a:chExt cx="12192000" cy="381000"/>
            </a:xfrm>
          </p:grpSpPr>
          <p:cxnSp>
            <p:nvCxnSpPr>
              <p:cNvPr id="21" name="Straight Connector 20"/>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48176006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4000" b="1" dirty="0">
                <a:solidFill>
                  <a:schemeClr val="tx1"/>
                </a:solidFill>
                <a:latin typeface="Sakkal Majalla" panose="02000000000000000000" pitchFamily="2" charset="-78"/>
                <a:cs typeface="Sakkal Majalla" panose="02000000000000000000" pitchFamily="2" charset="-78"/>
              </a:rPr>
              <a:t>3.  العلاقة بين الكمية المطلوبة من السلعة وسعر السلعة هي:</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a16="http://schemas.microsoft.com/office/drawing/2014/main" xmlns="" id="{D26EB1B5-0C73-4673-B830-CBC625C354BB}"/>
              </a:ext>
            </a:extLst>
          </p:cNvPr>
          <p:cNvSpPr/>
          <p:nvPr/>
        </p:nvSpPr>
        <p:spPr>
          <a:xfrm>
            <a:off x="5235647" y="3323772"/>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علاقة طردية.</a:t>
            </a:r>
          </a:p>
        </p:txBody>
      </p:sp>
      <p:sp>
        <p:nvSpPr>
          <p:cNvPr id="4" name="Rectangle: Rounded Corners 3">
            <a:hlinkClick r:id="rId2" action="ppaction://hlinksldjump"/>
            <a:extLst>
              <a:ext uri="{FF2B5EF4-FFF2-40B4-BE49-F238E27FC236}">
                <a16:creationId xmlns:a16="http://schemas.microsoft.com/office/drawing/2014/main" xmlns="" id="{0B87C965-9A2D-40EF-9B01-3285F1F92093}"/>
              </a:ext>
            </a:extLst>
          </p:cNvPr>
          <p:cNvSpPr/>
          <p:nvPr/>
        </p:nvSpPr>
        <p:spPr>
          <a:xfrm>
            <a:off x="5235647" y="4599826"/>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علاقة متساوية.</a:t>
            </a:r>
          </a:p>
        </p:txBody>
      </p:sp>
      <p:sp>
        <p:nvSpPr>
          <p:cNvPr id="5" name="Rectangle: Rounded Corners 4">
            <a:hlinkClick r:id="rId3" action="ppaction://hlinksldjump"/>
            <a:extLst>
              <a:ext uri="{FF2B5EF4-FFF2-40B4-BE49-F238E27FC236}">
                <a16:creationId xmlns:a16="http://schemas.microsoft.com/office/drawing/2014/main" xmlns="" id="{8B6951A5-408B-473D-B6CF-B5E572164259}"/>
              </a:ext>
            </a:extLst>
          </p:cNvPr>
          <p:cNvSpPr/>
          <p:nvPr/>
        </p:nvSpPr>
        <p:spPr>
          <a:xfrm>
            <a:off x="517085" y="3323772"/>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علاقة عكسية</a:t>
            </a:r>
            <a:r>
              <a:rPr lang="ar-SA" sz="3200" b="1" dirty="0">
                <a:solidFill>
                  <a:schemeClr val="tx1"/>
                </a:solidFill>
                <a:latin typeface="Sakkal Majalla" panose="02000000000000000000" pitchFamily="2" charset="-78"/>
                <a:cs typeface="Sakkal Majalla" panose="02000000000000000000" pitchFamily="2" charset="-78"/>
              </a:rPr>
              <a:t>.</a:t>
            </a:r>
          </a:p>
        </p:txBody>
      </p:sp>
      <p:sp>
        <p:nvSpPr>
          <p:cNvPr id="6" name="Rectangle: Rounded Corners 5">
            <a:hlinkClick r:id="rId2" action="ppaction://hlinksldjump"/>
            <a:extLst>
              <a:ext uri="{FF2B5EF4-FFF2-40B4-BE49-F238E27FC236}">
                <a16:creationId xmlns:a16="http://schemas.microsoft.com/office/drawing/2014/main" xmlns="" id="{688AD076-9558-4180-9052-D3E11A808CCF}"/>
              </a:ext>
            </a:extLst>
          </p:cNvPr>
          <p:cNvSpPr/>
          <p:nvPr/>
        </p:nvSpPr>
        <p:spPr>
          <a:xfrm>
            <a:off x="517085" y="4599826"/>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SA" sz="3200" b="1" dirty="0">
                <a:solidFill>
                  <a:schemeClr val="tx1"/>
                </a:solidFill>
                <a:latin typeface="Sakkal Majalla" panose="02000000000000000000" pitchFamily="2" charset="-78"/>
                <a:cs typeface="Sakkal Majalla" panose="02000000000000000000" pitchFamily="2" charset="-78"/>
              </a:rPr>
              <a:t>لا شيء مما ذكر صحيح.</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7" name="مستطيل مستدير الزوايا 5">
            <a:hlinkClick r:id="rId4" action="ppaction://hlinksldjump"/>
            <a:extLst>
              <a:ext uri="{FF2B5EF4-FFF2-40B4-BE49-F238E27FC236}">
                <a16:creationId xmlns:a16="http://schemas.microsoft.com/office/drawing/2014/main" xmlns="" id="{B5941997-F712-4E17-9562-C88B54432F36}"/>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1">
            <a:hlinkClick r:id="rId5" action="ppaction://hlinksldjump"/>
            <a:extLst>
              <a:ext uri="{FF2B5EF4-FFF2-40B4-BE49-F238E27FC236}">
                <a16:creationId xmlns:a16="http://schemas.microsoft.com/office/drawing/2014/main" xmlns="" id="{CAC1780B-DAC1-479C-828C-6F5CF397BDDD}"/>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2">
            <a:hlinkClick r:id="rId6" action="ppaction://hlinksldjump"/>
            <a:extLst>
              <a:ext uri="{FF2B5EF4-FFF2-40B4-BE49-F238E27FC236}">
                <a16:creationId xmlns:a16="http://schemas.microsoft.com/office/drawing/2014/main" xmlns="" id="{4A85C887-E6A4-462B-89AA-660D65EEC459}"/>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 name="مستطيل مستدير الزوايا 16">
            <a:hlinkClick r:id="rId7" action="ppaction://hlinksldjump"/>
            <a:extLst>
              <a:ext uri="{FF2B5EF4-FFF2-40B4-BE49-F238E27FC236}">
                <a16:creationId xmlns:a16="http://schemas.microsoft.com/office/drawing/2014/main" xmlns="" id="{6839D1DC-D5A9-419D-9BEB-2CF301ECB8D3}"/>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2" name="مستطيل مستدير الزوايا 17">
            <a:hlinkClick r:id="rId8" action="ppaction://hlinksldjump"/>
            <a:extLst>
              <a:ext uri="{FF2B5EF4-FFF2-40B4-BE49-F238E27FC236}">
                <a16:creationId xmlns:a16="http://schemas.microsoft.com/office/drawing/2014/main" xmlns="" id="{060AC24D-4384-4B9A-B595-A41AEA6892D4}"/>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6">
            <a:hlinkClick r:id="rId9" action="ppaction://hlinksldjump"/>
            <a:extLst>
              <a:ext uri="{FF2B5EF4-FFF2-40B4-BE49-F238E27FC236}">
                <a16:creationId xmlns:a16="http://schemas.microsoft.com/office/drawing/2014/main" xmlns="" id="{65F9E017-2095-4F95-ADB0-6DD0BDE7665A}"/>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17" name="Group 16"/>
          <p:cNvGrpSpPr/>
          <p:nvPr/>
        </p:nvGrpSpPr>
        <p:grpSpPr>
          <a:xfrm>
            <a:off x="0" y="6502121"/>
            <a:ext cx="12192000" cy="381000"/>
            <a:chOff x="0" y="6502121"/>
            <a:chExt cx="12192000" cy="381000"/>
          </a:xfrm>
        </p:grpSpPr>
        <p:sp>
          <p:nvSpPr>
            <p:cNvPr id="18" name="TextBox 17">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9" name="Group 18"/>
            <p:cNvGrpSpPr/>
            <p:nvPr/>
          </p:nvGrpSpPr>
          <p:grpSpPr>
            <a:xfrm>
              <a:off x="0" y="6502121"/>
              <a:ext cx="12192000" cy="381000"/>
              <a:chOff x="0" y="6502121"/>
              <a:chExt cx="12192000" cy="381000"/>
            </a:xfrm>
          </p:grpSpPr>
          <p:cxnSp>
            <p:nvCxnSpPr>
              <p:cNvPr id="21" name="Straight Connector 20"/>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3863638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4000" b="1" dirty="0">
                <a:solidFill>
                  <a:schemeClr val="tx1"/>
                </a:solidFill>
                <a:latin typeface="Sakkal Majalla" panose="02000000000000000000" pitchFamily="2" charset="-78"/>
                <a:cs typeface="Sakkal Majalla" panose="02000000000000000000" pitchFamily="2" charset="-78"/>
              </a:rPr>
              <a:t>4.  أنظر إلى الأشكال الآتية، ثم أكتب نوع المنحنى:</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xmlns="" id="{0B87C965-9A2D-40EF-9B01-3285F1F92093}"/>
              </a:ext>
            </a:extLst>
          </p:cNvPr>
          <p:cNvSpPr/>
          <p:nvPr/>
        </p:nvSpPr>
        <p:spPr>
          <a:xfrm>
            <a:off x="6905782" y="5050970"/>
            <a:ext cx="2974512" cy="681946"/>
          </a:xfrm>
          <a:prstGeom prst="roundRect">
            <a:avLst>
              <a:gd name="adj" fmla="val 50000"/>
            </a:avLst>
          </a:prstGeom>
          <a:solidFill>
            <a:srgbClr val="73A1C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7" name="Flowchart: Terminator 5">
            <a:hlinkClick r:id="rId2" action="ppaction://hlinksldjump"/>
            <a:extLst>
              <a:ext uri="{FF2B5EF4-FFF2-40B4-BE49-F238E27FC236}">
                <a16:creationId xmlns:a16="http://schemas.microsoft.com/office/drawing/2014/main" xmlns="" id="{EA17CA2C-463F-4C03-9FAE-D86355B014EA}"/>
              </a:ext>
            </a:extLst>
          </p:cNvPr>
          <p:cNvSpPr/>
          <p:nvPr/>
        </p:nvSpPr>
        <p:spPr>
          <a:xfrm>
            <a:off x="217386" y="5869898"/>
            <a:ext cx="1766690"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11777621-10AC-4540-BF6D-4162D763188C}"/>
              </a:ext>
            </a:extLst>
          </p:cNvPr>
          <p:cNvSpPr/>
          <p:nvPr/>
        </p:nvSpPr>
        <p:spPr>
          <a:xfrm>
            <a:off x="3604791" y="5050970"/>
            <a:ext cx="2974512" cy="681946"/>
          </a:xfrm>
          <a:prstGeom prst="roundRect">
            <a:avLst>
              <a:gd name="adj" fmla="val 50000"/>
            </a:avLst>
          </a:prstGeom>
          <a:solidFill>
            <a:srgbClr val="73A1C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xmlns="" id="{418FE257-1758-4193-8769-D642E4C3CD95}"/>
              </a:ext>
            </a:extLst>
          </p:cNvPr>
          <p:cNvSpPr/>
          <p:nvPr/>
        </p:nvSpPr>
        <p:spPr>
          <a:xfrm>
            <a:off x="291075" y="5094287"/>
            <a:ext cx="2974512" cy="681946"/>
          </a:xfrm>
          <a:prstGeom prst="roundRect">
            <a:avLst>
              <a:gd name="adj" fmla="val 50000"/>
            </a:avLst>
          </a:prstGeom>
          <a:solidFill>
            <a:srgbClr val="73A1C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3600" b="1" dirty="0">
              <a:solidFill>
                <a:schemeClr val="tx1"/>
              </a:solidFill>
              <a:latin typeface="Sakkal Majalla" panose="02000000000000000000" pitchFamily="2" charset="-78"/>
              <a:cs typeface="Sakkal Majalla" panose="02000000000000000000" pitchFamily="2" charset="-78"/>
            </a:endParaRPr>
          </a:p>
        </p:txBody>
      </p:sp>
      <p:pic>
        <p:nvPicPr>
          <p:cNvPr id="21" name="Picture 2" descr="د.سليمان بن مبارك السنيدي on Twitter: &quot;#تدريس_مُشخصن في الرياضيات ...">
            <a:extLst>
              <a:ext uri="{FF2B5EF4-FFF2-40B4-BE49-F238E27FC236}">
                <a16:creationId xmlns:a16="http://schemas.microsoft.com/office/drawing/2014/main" xmlns="" id="{030760C4-DC0C-4441-8B2D-CB89047CA1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51"/>
          <a:stretch/>
        </p:blipFill>
        <p:spPr bwMode="auto">
          <a:xfrm>
            <a:off x="6905797" y="2090057"/>
            <a:ext cx="3061581" cy="285398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xmlns="" id="{3259E579-7D77-4A8E-91F0-A67D121A41B8}"/>
              </a:ext>
            </a:extLst>
          </p:cNvPr>
          <p:cNvCxnSpPr>
            <a:cxnSpLocks/>
          </p:cNvCxnSpPr>
          <p:nvPr/>
        </p:nvCxnSpPr>
        <p:spPr>
          <a:xfrm flipV="1">
            <a:off x="7394016" y="2332815"/>
            <a:ext cx="0" cy="22270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1A784B1B-0668-4E22-94E2-9409C064CA6E}"/>
              </a:ext>
            </a:extLst>
          </p:cNvPr>
          <p:cNvCxnSpPr/>
          <p:nvPr/>
        </p:nvCxnSpPr>
        <p:spPr>
          <a:xfrm>
            <a:off x="7382075" y="4548226"/>
            <a:ext cx="23747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97C4223-7054-45CA-81A0-DE20A7FE15E0}"/>
              </a:ext>
            </a:extLst>
          </p:cNvPr>
          <p:cNvCxnSpPr>
            <a:cxnSpLocks/>
          </p:cNvCxnSpPr>
          <p:nvPr/>
        </p:nvCxnSpPr>
        <p:spPr>
          <a:xfrm>
            <a:off x="7643702" y="3074755"/>
            <a:ext cx="1510582" cy="11832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xmlns="" id="{E318A6DA-6B8E-4013-B999-E15F32F46141}"/>
              </a:ext>
            </a:extLst>
          </p:cNvPr>
          <p:cNvSpPr/>
          <p:nvPr/>
        </p:nvSpPr>
        <p:spPr>
          <a:xfrm>
            <a:off x="6958159" y="2023464"/>
            <a:ext cx="437940" cy="46166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س</a:t>
            </a:r>
            <a:endParaRPr lang="en-US" sz="2400" b="0" cap="none" spc="0" dirty="0">
              <a:ln w="0"/>
              <a:solidFill>
                <a:schemeClr val="tx1"/>
              </a:solidFill>
              <a:cs typeface="+mj-cs"/>
            </a:endParaRPr>
          </a:p>
        </p:txBody>
      </p:sp>
      <p:sp>
        <p:nvSpPr>
          <p:cNvPr id="18" name="Rectangle 17">
            <a:extLst>
              <a:ext uri="{FF2B5EF4-FFF2-40B4-BE49-F238E27FC236}">
                <a16:creationId xmlns:a16="http://schemas.microsoft.com/office/drawing/2014/main" xmlns="" id="{4EA27555-C422-4A81-A30D-58C54DF23A22}"/>
              </a:ext>
            </a:extLst>
          </p:cNvPr>
          <p:cNvSpPr/>
          <p:nvPr/>
        </p:nvSpPr>
        <p:spPr>
          <a:xfrm>
            <a:off x="9553888" y="4482378"/>
            <a:ext cx="369012" cy="46166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ك</a:t>
            </a:r>
            <a:endParaRPr lang="en-US" sz="2400" b="0" cap="none" spc="0" dirty="0">
              <a:ln w="0"/>
              <a:solidFill>
                <a:schemeClr val="tx1"/>
              </a:solidFill>
              <a:cs typeface="+mj-cs"/>
            </a:endParaRPr>
          </a:p>
        </p:txBody>
      </p:sp>
      <p:pic>
        <p:nvPicPr>
          <p:cNvPr id="57" name="Picture 2" descr="د.سليمان بن مبارك السنيدي on Twitter: &quot;#تدريس_مُشخصن في الرياضيات ...">
            <a:extLst>
              <a:ext uri="{FF2B5EF4-FFF2-40B4-BE49-F238E27FC236}">
                <a16:creationId xmlns:a16="http://schemas.microsoft.com/office/drawing/2014/main" xmlns="" id="{DB2C5530-CC7A-4132-B9EA-6325DB72C88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51"/>
          <a:stretch/>
        </p:blipFill>
        <p:spPr bwMode="auto">
          <a:xfrm>
            <a:off x="3559809" y="2090057"/>
            <a:ext cx="3061581" cy="2853986"/>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Arrow Connector 57">
            <a:extLst>
              <a:ext uri="{FF2B5EF4-FFF2-40B4-BE49-F238E27FC236}">
                <a16:creationId xmlns:a16="http://schemas.microsoft.com/office/drawing/2014/main" xmlns="" id="{449FB802-548F-45FC-B9AE-8A68842A4F9A}"/>
              </a:ext>
            </a:extLst>
          </p:cNvPr>
          <p:cNvCxnSpPr>
            <a:cxnSpLocks/>
          </p:cNvCxnSpPr>
          <p:nvPr/>
        </p:nvCxnSpPr>
        <p:spPr>
          <a:xfrm flipV="1">
            <a:off x="4048028" y="2332815"/>
            <a:ext cx="0" cy="22270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DEC7C692-2A83-490F-AF25-2F7EAC71998C}"/>
              </a:ext>
            </a:extLst>
          </p:cNvPr>
          <p:cNvCxnSpPr/>
          <p:nvPr/>
        </p:nvCxnSpPr>
        <p:spPr>
          <a:xfrm>
            <a:off x="4036087" y="4548226"/>
            <a:ext cx="23747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52EA1B80-5A92-46B2-89C0-3DC266066E8E}"/>
              </a:ext>
            </a:extLst>
          </p:cNvPr>
          <p:cNvCxnSpPr>
            <a:cxnSpLocks/>
          </p:cNvCxnSpPr>
          <p:nvPr/>
        </p:nvCxnSpPr>
        <p:spPr>
          <a:xfrm>
            <a:off x="4059970" y="3549707"/>
            <a:ext cx="2087911" cy="102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B90F27A6-914A-4C08-AE5C-DA65BDCD67AA}"/>
              </a:ext>
            </a:extLst>
          </p:cNvPr>
          <p:cNvSpPr/>
          <p:nvPr/>
        </p:nvSpPr>
        <p:spPr>
          <a:xfrm>
            <a:off x="3612171" y="2023464"/>
            <a:ext cx="437940" cy="46166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س</a:t>
            </a:r>
            <a:endParaRPr lang="en-US" sz="2400" b="0" cap="none" spc="0" dirty="0">
              <a:ln w="0"/>
              <a:solidFill>
                <a:schemeClr val="tx1"/>
              </a:solidFill>
              <a:cs typeface="+mj-cs"/>
            </a:endParaRPr>
          </a:p>
        </p:txBody>
      </p:sp>
      <p:sp>
        <p:nvSpPr>
          <p:cNvPr id="62" name="Rectangle 61">
            <a:extLst>
              <a:ext uri="{FF2B5EF4-FFF2-40B4-BE49-F238E27FC236}">
                <a16:creationId xmlns:a16="http://schemas.microsoft.com/office/drawing/2014/main" xmlns="" id="{51C787DA-3427-4023-941E-B3763A3654A2}"/>
              </a:ext>
            </a:extLst>
          </p:cNvPr>
          <p:cNvSpPr/>
          <p:nvPr/>
        </p:nvSpPr>
        <p:spPr>
          <a:xfrm>
            <a:off x="6207900" y="4482378"/>
            <a:ext cx="369012" cy="46166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ك</a:t>
            </a:r>
            <a:endParaRPr lang="en-US" sz="2400" b="0" cap="none" spc="0" dirty="0">
              <a:ln w="0"/>
              <a:solidFill>
                <a:schemeClr val="tx1"/>
              </a:solidFill>
              <a:cs typeface="+mj-cs"/>
            </a:endParaRPr>
          </a:p>
        </p:txBody>
      </p:sp>
      <p:pic>
        <p:nvPicPr>
          <p:cNvPr id="63" name="Picture 2" descr="د.سليمان بن مبارك السنيدي on Twitter: &quot;#تدريس_مُشخصن في الرياضيات ...">
            <a:extLst>
              <a:ext uri="{FF2B5EF4-FFF2-40B4-BE49-F238E27FC236}">
                <a16:creationId xmlns:a16="http://schemas.microsoft.com/office/drawing/2014/main" xmlns="" id="{10573A96-EA21-4638-9E9D-1713FA5DD83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51"/>
          <a:stretch/>
        </p:blipFill>
        <p:spPr bwMode="auto">
          <a:xfrm>
            <a:off x="266801" y="2122714"/>
            <a:ext cx="3061581" cy="2853986"/>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Arrow Connector 63">
            <a:extLst>
              <a:ext uri="{FF2B5EF4-FFF2-40B4-BE49-F238E27FC236}">
                <a16:creationId xmlns:a16="http://schemas.microsoft.com/office/drawing/2014/main" xmlns="" id="{3089E115-8C88-41C1-8F12-169C5408BC55}"/>
              </a:ext>
            </a:extLst>
          </p:cNvPr>
          <p:cNvCxnSpPr>
            <a:cxnSpLocks/>
          </p:cNvCxnSpPr>
          <p:nvPr/>
        </p:nvCxnSpPr>
        <p:spPr>
          <a:xfrm flipV="1">
            <a:off x="755020" y="2365472"/>
            <a:ext cx="0" cy="22270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BB0357BC-251A-4E8C-AEB3-08788EBAC666}"/>
              </a:ext>
            </a:extLst>
          </p:cNvPr>
          <p:cNvCxnSpPr/>
          <p:nvPr/>
        </p:nvCxnSpPr>
        <p:spPr>
          <a:xfrm>
            <a:off x="743079" y="4580883"/>
            <a:ext cx="23747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xmlns="" id="{25634B0D-2F01-4360-B798-6D33131EFDD8}"/>
              </a:ext>
            </a:extLst>
          </p:cNvPr>
          <p:cNvSpPr/>
          <p:nvPr/>
        </p:nvSpPr>
        <p:spPr>
          <a:xfrm>
            <a:off x="319163" y="2056121"/>
            <a:ext cx="437940" cy="46166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س</a:t>
            </a:r>
            <a:endParaRPr lang="en-US" sz="2400" b="0" cap="none" spc="0" dirty="0">
              <a:ln w="0"/>
              <a:solidFill>
                <a:schemeClr val="tx1"/>
              </a:solidFill>
              <a:cs typeface="+mj-cs"/>
            </a:endParaRPr>
          </a:p>
        </p:txBody>
      </p:sp>
      <p:sp>
        <p:nvSpPr>
          <p:cNvPr id="68" name="Rectangle 67">
            <a:extLst>
              <a:ext uri="{FF2B5EF4-FFF2-40B4-BE49-F238E27FC236}">
                <a16:creationId xmlns:a16="http://schemas.microsoft.com/office/drawing/2014/main" xmlns="" id="{D1D83A6C-AE8C-4C9A-ADD8-363ED1DE185D}"/>
              </a:ext>
            </a:extLst>
          </p:cNvPr>
          <p:cNvSpPr/>
          <p:nvPr/>
        </p:nvSpPr>
        <p:spPr>
          <a:xfrm>
            <a:off x="2914892" y="4515035"/>
            <a:ext cx="369012" cy="46166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ك</a:t>
            </a:r>
            <a:endParaRPr lang="en-US" sz="2400" b="0" cap="none" spc="0" dirty="0">
              <a:ln w="0"/>
              <a:solidFill>
                <a:schemeClr val="tx1"/>
              </a:solidFill>
              <a:cs typeface="+mj-cs"/>
            </a:endParaRPr>
          </a:p>
        </p:txBody>
      </p:sp>
      <p:cxnSp>
        <p:nvCxnSpPr>
          <p:cNvPr id="73" name="Straight Connector 72">
            <a:extLst>
              <a:ext uri="{FF2B5EF4-FFF2-40B4-BE49-F238E27FC236}">
                <a16:creationId xmlns:a16="http://schemas.microsoft.com/office/drawing/2014/main" xmlns="" id="{92D09E55-C59D-4AD4-8610-184CF16A73A6}"/>
              </a:ext>
            </a:extLst>
          </p:cNvPr>
          <p:cNvCxnSpPr/>
          <p:nvPr/>
        </p:nvCxnSpPr>
        <p:spPr>
          <a:xfrm>
            <a:off x="4557486" y="3546078"/>
            <a:ext cx="0" cy="1008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5FC5789C-F4AD-4BC5-B3E1-7041EE4AB87E}"/>
              </a:ext>
            </a:extLst>
          </p:cNvPr>
          <p:cNvCxnSpPr/>
          <p:nvPr/>
        </p:nvCxnSpPr>
        <p:spPr>
          <a:xfrm>
            <a:off x="5580743" y="3568442"/>
            <a:ext cx="0" cy="1008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xmlns="" id="{A0C02630-47DF-487D-A895-38E0A45398C9}"/>
              </a:ext>
            </a:extLst>
          </p:cNvPr>
          <p:cNvSpPr/>
          <p:nvPr/>
        </p:nvSpPr>
        <p:spPr>
          <a:xfrm>
            <a:off x="5910601" y="3179409"/>
            <a:ext cx="364203" cy="461665"/>
          </a:xfrm>
          <a:prstGeom prst="rect">
            <a:avLst/>
          </a:prstGeom>
          <a:noFill/>
        </p:spPr>
        <p:txBody>
          <a:bodyPr wrap="none" lIns="91440" tIns="45720" rIns="91440" bIns="45720">
            <a:spAutoFit/>
          </a:bodyPr>
          <a:lstStyle/>
          <a:p>
            <a:pPr algn="ctr"/>
            <a:r>
              <a:rPr lang="ar-SA" sz="2400" dirty="0">
                <a:ln w="0"/>
                <a:cs typeface="+mj-cs"/>
              </a:rPr>
              <a:t>ط</a:t>
            </a:r>
            <a:endParaRPr lang="en-US" sz="2400" b="0" cap="none" spc="0" dirty="0">
              <a:ln w="0"/>
              <a:solidFill>
                <a:schemeClr val="tx1"/>
              </a:solidFill>
              <a:cs typeface="+mj-cs"/>
            </a:endParaRPr>
          </a:p>
        </p:txBody>
      </p:sp>
      <p:sp>
        <p:nvSpPr>
          <p:cNvPr id="78" name="Rectangle 77">
            <a:extLst>
              <a:ext uri="{FF2B5EF4-FFF2-40B4-BE49-F238E27FC236}">
                <a16:creationId xmlns:a16="http://schemas.microsoft.com/office/drawing/2014/main" xmlns="" id="{8D66BE2E-08A8-48B7-82CB-A027E2F46410}"/>
              </a:ext>
            </a:extLst>
          </p:cNvPr>
          <p:cNvSpPr/>
          <p:nvPr/>
        </p:nvSpPr>
        <p:spPr>
          <a:xfrm>
            <a:off x="4057888" y="3179408"/>
            <a:ext cx="364203" cy="461665"/>
          </a:xfrm>
          <a:prstGeom prst="rect">
            <a:avLst/>
          </a:prstGeom>
          <a:noFill/>
        </p:spPr>
        <p:txBody>
          <a:bodyPr wrap="none" lIns="91440" tIns="45720" rIns="91440" bIns="45720">
            <a:spAutoFit/>
          </a:bodyPr>
          <a:lstStyle/>
          <a:p>
            <a:pPr algn="ctr"/>
            <a:r>
              <a:rPr lang="ar-SA" sz="2400" dirty="0">
                <a:ln w="0"/>
                <a:cs typeface="+mj-cs"/>
              </a:rPr>
              <a:t>ط</a:t>
            </a:r>
            <a:endParaRPr lang="en-US" sz="2400" b="0" cap="none" spc="0" dirty="0">
              <a:ln w="0"/>
              <a:solidFill>
                <a:schemeClr val="tx1"/>
              </a:solidFill>
              <a:cs typeface="+mj-cs"/>
            </a:endParaRPr>
          </a:p>
        </p:txBody>
      </p:sp>
      <p:cxnSp>
        <p:nvCxnSpPr>
          <p:cNvPr id="80" name="Straight Connector 79">
            <a:extLst>
              <a:ext uri="{FF2B5EF4-FFF2-40B4-BE49-F238E27FC236}">
                <a16:creationId xmlns:a16="http://schemas.microsoft.com/office/drawing/2014/main" xmlns="" id="{645A68CD-AC63-4C95-B0B9-CD5BF97DB314}"/>
              </a:ext>
            </a:extLst>
          </p:cNvPr>
          <p:cNvCxnSpPr/>
          <p:nvPr/>
        </p:nvCxnSpPr>
        <p:spPr>
          <a:xfrm>
            <a:off x="2322286" y="2728686"/>
            <a:ext cx="0" cy="18638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11A9A094-D042-4A96-ABF4-52799ED16943}"/>
              </a:ext>
            </a:extLst>
          </p:cNvPr>
          <p:cNvCxnSpPr>
            <a:cxnSpLocks/>
          </p:cNvCxnSpPr>
          <p:nvPr/>
        </p:nvCxnSpPr>
        <p:spPr>
          <a:xfrm>
            <a:off x="759444" y="3368700"/>
            <a:ext cx="1584000" cy="1025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CEC53D8E-22CC-4CFF-A33C-638A4AB927EC}"/>
              </a:ext>
            </a:extLst>
          </p:cNvPr>
          <p:cNvCxnSpPr>
            <a:cxnSpLocks/>
          </p:cNvCxnSpPr>
          <p:nvPr/>
        </p:nvCxnSpPr>
        <p:spPr>
          <a:xfrm>
            <a:off x="750597" y="4129158"/>
            <a:ext cx="1584000" cy="1025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63DC30B5-B9E4-478B-A51C-E0BC510349B0}"/>
              </a:ext>
            </a:extLst>
          </p:cNvPr>
          <p:cNvCxnSpPr>
            <a:cxnSpLocks/>
          </p:cNvCxnSpPr>
          <p:nvPr/>
        </p:nvCxnSpPr>
        <p:spPr>
          <a:xfrm>
            <a:off x="741672" y="3758645"/>
            <a:ext cx="1584000" cy="10253"/>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xmlns="" id="{9CE2C418-1B2B-48CF-B83B-EF0E71809DB1}"/>
              </a:ext>
            </a:extLst>
          </p:cNvPr>
          <p:cNvSpPr/>
          <p:nvPr/>
        </p:nvSpPr>
        <p:spPr>
          <a:xfrm>
            <a:off x="176204" y="3069012"/>
            <a:ext cx="591830" cy="461665"/>
          </a:xfrm>
          <a:prstGeom prst="rect">
            <a:avLst/>
          </a:prstGeom>
          <a:noFill/>
        </p:spPr>
        <p:txBody>
          <a:bodyPr wrap="none" lIns="91440" tIns="45720" rIns="91440" bIns="45720">
            <a:spAutoFit/>
          </a:bodyPr>
          <a:lstStyle/>
          <a:p>
            <a:pPr algn="ctr"/>
            <a:r>
              <a:rPr lang="ar-SA" sz="2400" dirty="0">
                <a:ln w="0"/>
                <a:cs typeface="+mj-cs"/>
              </a:rPr>
              <a:t>س2</a:t>
            </a:r>
            <a:endParaRPr lang="en-US" sz="2400" b="0" cap="none" spc="0" dirty="0">
              <a:ln w="0"/>
              <a:solidFill>
                <a:schemeClr val="tx1"/>
              </a:solidFill>
              <a:cs typeface="+mj-cs"/>
            </a:endParaRPr>
          </a:p>
        </p:txBody>
      </p:sp>
      <p:sp>
        <p:nvSpPr>
          <p:cNvPr id="87" name="Rectangle 86">
            <a:extLst>
              <a:ext uri="{FF2B5EF4-FFF2-40B4-BE49-F238E27FC236}">
                <a16:creationId xmlns:a16="http://schemas.microsoft.com/office/drawing/2014/main" xmlns="" id="{D06D9AAE-14A5-4C17-9437-0F0AAC5AB3BF}"/>
              </a:ext>
            </a:extLst>
          </p:cNvPr>
          <p:cNvSpPr/>
          <p:nvPr/>
        </p:nvSpPr>
        <p:spPr>
          <a:xfrm>
            <a:off x="290568" y="3482393"/>
            <a:ext cx="453954" cy="461665"/>
          </a:xfrm>
          <a:prstGeom prst="rect">
            <a:avLst/>
          </a:prstGeom>
          <a:noFill/>
        </p:spPr>
        <p:txBody>
          <a:bodyPr wrap="square" lIns="91440" tIns="45720" rIns="91440" bIns="45720">
            <a:spAutoFit/>
          </a:bodyPr>
          <a:lstStyle/>
          <a:p>
            <a:pPr algn="ctr"/>
            <a:r>
              <a:rPr lang="ar-SA" sz="2400" dirty="0">
                <a:ln w="0"/>
                <a:cs typeface="+mj-cs"/>
              </a:rPr>
              <a:t>س</a:t>
            </a:r>
            <a:endParaRPr lang="en-US" sz="2400" b="0" cap="none" spc="0" dirty="0">
              <a:ln w="0"/>
              <a:solidFill>
                <a:schemeClr val="tx1"/>
              </a:solidFill>
              <a:cs typeface="+mj-cs"/>
            </a:endParaRPr>
          </a:p>
        </p:txBody>
      </p:sp>
      <p:sp>
        <p:nvSpPr>
          <p:cNvPr id="89" name="Rectangle 88">
            <a:extLst>
              <a:ext uri="{FF2B5EF4-FFF2-40B4-BE49-F238E27FC236}">
                <a16:creationId xmlns:a16="http://schemas.microsoft.com/office/drawing/2014/main" xmlns="" id="{710DF383-BC75-46A3-B64B-5E4869AA7A47}"/>
              </a:ext>
            </a:extLst>
          </p:cNvPr>
          <p:cNvSpPr/>
          <p:nvPr/>
        </p:nvSpPr>
        <p:spPr>
          <a:xfrm>
            <a:off x="170275" y="3862563"/>
            <a:ext cx="591830" cy="461665"/>
          </a:xfrm>
          <a:prstGeom prst="rect">
            <a:avLst/>
          </a:prstGeom>
          <a:noFill/>
        </p:spPr>
        <p:txBody>
          <a:bodyPr wrap="none" lIns="91440" tIns="45720" rIns="91440" bIns="45720">
            <a:spAutoFit/>
          </a:bodyPr>
          <a:lstStyle/>
          <a:p>
            <a:pPr algn="ctr"/>
            <a:r>
              <a:rPr lang="ar-SA" sz="2400" dirty="0">
                <a:ln w="0"/>
                <a:cs typeface="+mj-cs"/>
              </a:rPr>
              <a:t>س1</a:t>
            </a:r>
            <a:endParaRPr lang="en-US" sz="2400" b="0" cap="none" spc="0" dirty="0">
              <a:ln w="0"/>
              <a:solidFill>
                <a:schemeClr val="tx1"/>
              </a:solidFill>
              <a:cs typeface="+mj-cs"/>
            </a:endParaRPr>
          </a:p>
        </p:txBody>
      </p:sp>
      <p:sp>
        <p:nvSpPr>
          <p:cNvPr id="91" name="Rectangle 90">
            <a:extLst>
              <a:ext uri="{FF2B5EF4-FFF2-40B4-BE49-F238E27FC236}">
                <a16:creationId xmlns:a16="http://schemas.microsoft.com/office/drawing/2014/main" xmlns="" id="{29B079BC-4ABD-4D56-8256-FFEE9E602D75}"/>
              </a:ext>
            </a:extLst>
          </p:cNvPr>
          <p:cNvSpPr/>
          <p:nvPr/>
        </p:nvSpPr>
        <p:spPr>
          <a:xfrm>
            <a:off x="2161342" y="2328214"/>
            <a:ext cx="364203" cy="461665"/>
          </a:xfrm>
          <a:prstGeom prst="rect">
            <a:avLst/>
          </a:prstGeom>
          <a:noFill/>
        </p:spPr>
        <p:txBody>
          <a:bodyPr wrap="none" lIns="91440" tIns="45720" rIns="91440" bIns="45720">
            <a:spAutoFit/>
          </a:bodyPr>
          <a:lstStyle/>
          <a:p>
            <a:pPr algn="ctr"/>
            <a:r>
              <a:rPr lang="ar-SA" sz="2400" dirty="0">
                <a:ln w="0"/>
                <a:cs typeface="+mj-cs"/>
              </a:rPr>
              <a:t>ط</a:t>
            </a:r>
            <a:endParaRPr lang="en-US" sz="2400" b="0" cap="none" spc="0" dirty="0">
              <a:ln w="0"/>
              <a:solidFill>
                <a:schemeClr val="tx1"/>
              </a:solidFill>
              <a:cs typeface="+mj-cs"/>
            </a:endParaRPr>
          </a:p>
        </p:txBody>
      </p:sp>
      <p:sp>
        <p:nvSpPr>
          <p:cNvPr id="93" name="Rectangle 92">
            <a:extLst>
              <a:ext uri="{FF2B5EF4-FFF2-40B4-BE49-F238E27FC236}">
                <a16:creationId xmlns:a16="http://schemas.microsoft.com/office/drawing/2014/main" xmlns="" id="{2C31F79A-7EB0-4C0C-858A-828EBE5750F0}"/>
              </a:ext>
            </a:extLst>
          </p:cNvPr>
          <p:cNvSpPr/>
          <p:nvPr/>
        </p:nvSpPr>
        <p:spPr>
          <a:xfrm>
            <a:off x="2179525" y="4572275"/>
            <a:ext cx="364203" cy="461665"/>
          </a:xfrm>
          <a:prstGeom prst="rect">
            <a:avLst/>
          </a:prstGeom>
          <a:noFill/>
        </p:spPr>
        <p:txBody>
          <a:bodyPr wrap="none" lIns="91440" tIns="45720" rIns="91440" bIns="45720">
            <a:spAutoFit/>
          </a:bodyPr>
          <a:lstStyle/>
          <a:p>
            <a:pPr algn="ctr"/>
            <a:r>
              <a:rPr lang="ar-SA" sz="2400" dirty="0">
                <a:ln w="0"/>
                <a:cs typeface="+mj-cs"/>
              </a:rPr>
              <a:t>ط</a:t>
            </a:r>
            <a:endParaRPr lang="en-US" sz="2400" b="0" cap="none" spc="0" dirty="0">
              <a:ln w="0"/>
              <a:solidFill>
                <a:schemeClr val="tx1"/>
              </a:solidFill>
              <a:cs typeface="+mj-cs"/>
            </a:endParaRPr>
          </a:p>
        </p:txBody>
      </p:sp>
      <p:sp>
        <p:nvSpPr>
          <p:cNvPr id="95" name="مستطيل مستدير الزوايا 5">
            <a:hlinkClick r:id="rId4" action="ppaction://hlinksldjump"/>
            <a:extLst>
              <a:ext uri="{FF2B5EF4-FFF2-40B4-BE49-F238E27FC236}">
                <a16:creationId xmlns:a16="http://schemas.microsoft.com/office/drawing/2014/main" xmlns="" id="{B342BCE4-57B0-4350-8599-7183C4A1C3BF}"/>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7" name="مستطيل مستدير الزوايا 11">
            <a:hlinkClick r:id="rId5" action="ppaction://hlinksldjump"/>
            <a:extLst>
              <a:ext uri="{FF2B5EF4-FFF2-40B4-BE49-F238E27FC236}">
                <a16:creationId xmlns:a16="http://schemas.microsoft.com/office/drawing/2014/main" xmlns="" id="{1CB186F9-149C-4416-AA08-10FA4350D918}"/>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9" name="مستطيل مستدير الزوايا 12">
            <a:hlinkClick r:id="rId6" action="ppaction://hlinksldjump"/>
            <a:extLst>
              <a:ext uri="{FF2B5EF4-FFF2-40B4-BE49-F238E27FC236}">
                <a16:creationId xmlns:a16="http://schemas.microsoft.com/office/drawing/2014/main" xmlns="" id="{0F0DF076-B83C-4EE2-9CEE-DDC3C3790383}"/>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1" name="مستطيل مستدير الزوايا 16">
            <a:hlinkClick r:id="rId7" action="ppaction://hlinksldjump"/>
            <a:extLst>
              <a:ext uri="{FF2B5EF4-FFF2-40B4-BE49-F238E27FC236}">
                <a16:creationId xmlns:a16="http://schemas.microsoft.com/office/drawing/2014/main" xmlns="" id="{E15D170C-4F78-4339-A07A-F8FDBD67D705}"/>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3" name="مستطيل مستدير الزوايا 17">
            <a:hlinkClick r:id="rId8" action="ppaction://hlinksldjump"/>
            <a:extLst>
              <a:ext uri="{FF2B5EF4-FFF2-40B4-BE49-F238E27FC236}">
                <a16:creationId xmlns:a16="http://schemas.microsoft.com/office/drawing/2014/main" xmlns="" id="{07D570CE-6269-4142-9792-BBEA2F5F92A5}"/>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5" name="مستطيل مستدير الزوايا 16">
            <a:hlinkClick r:id="rId9" action="ppaction://hlinksldjump"/>
            <a:extLst>
              <a:ext uri="{FF2B5EF4-FFF2-40B4-BE49-F238E27FC236}">
                <a16:creationId xmlns:a16="http://schemas.microsoft.com/office/drawing/2014/main" xmlns="" id="{E5A222B7-3C4F-411E-A3CF-771719A63B9C}"/>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47" name="Group 46"/>
          <p:cNvGrpSpPr/>
          <p:nvPr/>
        </p:nvGrpSpPr>
        <p:grpSpPr>
          <a:xfrm>
            <a:off x="0" y="6502121"/>
            <a:ext cx="12192000" cy="381000"/>
            <a:chOff x="0" y="6502121"/>
            <a:chExt cx="12192000" cy="381000"/>
          </a:xfrm>
        </p:grpSpPr>
        <p:sp>
          <p:nvSpPr>
            <p:cNvPr id="48" name="TextBox 47">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49" name="Group 48"/>
            <p:cNvGrpSpPr/>
            <p:nvPr/>
          </p:nvGrpSpPr>
          <p:grpSpPr>
            <a:xfrm>
              <a:off x="0" y="6502121"/>
              <a:ext cx="12192000" cy="381000"/>
              <a:chOff x="0" y="6502121"/>
              <a:chExt cx="12192000" cy="381000"/>
            </a:xfrm>
          </p:grpSpPr>
          <p:cxnSp>
            <p:nvCxnSpPr>
              <p:cNvPr id="51" name="Straight Connector 50"/>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57331575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4000" b="1" dirty="0">
                <a:solidFill>
                  <a:schemeClr val="tx1"/>
                </a:solidFill>
                <a:latin typeface="Sakkal Majalla" panose="02000000000000000000" pitchFamily="2" charset="-78"/>
                <a:cs typeface="Sakkal Majalla" panose="02000000000000000000" pitchFamily="2" charset="-78"/>
              </a:rPr>
              <a:t>5.  أنظر إلى الشكل الآتي، ثم أجب عن الأسئلة التي تليه:</a:t>
            </a:r>
          </a:p>
          <a:p>
            <a:pPr marL="623888" indent="-623888" algn="r" rtl="1"/>
            <a:endParaRPr lang="ar-SA" sz="2400" b="1" dirty="0">
              <a:solidFill>
                <a:schemeClr val="tx1"/>
              </a:solidFill>
              <a:latin typeface="Sakkal Majalla" panose="02000000000000000000" pitchFamily="2" charset="-78"/>
              <a:cs typeface="Sakkal Majalla" panose="02000000000000000000" pitchFamily="2" charset="-78"/>
            </a:endParaRPr>
          </a:p>
          <a:p>
            <a:pPr marL="4659313" indent="-449263" algn="r" rtl="1"/>
            <a:r>
              <a:rPr lang="ar-SA" sz="4000" b="1"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أ. أحسب درجة مرونة الطلب السعرية عند تغير السعر من 15 إلى 18 دينار.</a:t>
            </a:r>
          </a:p>
          <a:p>
            <a:pPr marL="4659313" indent="-449263" algn="r" rtl="1"/>
            <a:endParaRPr lang="ar-SA" sz="2800" b="1" dirty="0">
              <a:solidFill>
                <a:schemeClr val="tx1"/>
              </a:solidFill>
              <a:latin typeface="Sakkal Majalla" panose="02000000000000000000" pitchFamily="2" charset="-78"/>
              <a:cs typeface="Sakkal Majalla" panose="02000000000000000000" pitchFamily="2" charset="-78"/>
            </a:endParaRPr>
          </a:p>
          <a:p>
            <a:pPr marL="4659313" indent="-449263" algn="r" rtl="1"/>
            <a:r>
              <a:rPr lang="ar-SA" sz="2800" b="1" dirty="0">
                <a:solidFill>
                  <a:schemeClr val="tx1"/>
                </a:solidFill>
                <a:latin typeface="Sakkal Majalla" panose="02000000000000000000" pitchFamily="2" charset="-78"/>
                <a:cs typeface="Sakkal Majalla" panose="02000000000000000000" pitchFamily="2" charset="-78"/>
              </a:rPr>
              <a:t>    ب. </a:t>
            </a:r>
            <a:r>
              <a:rPr lang="ar-SA" sz="2800" b="1" dirty="0" smtClean="0">
                <a:solidFill>
                  <a:schemeClr val="tx1"/>
                </a:solidFill>
                <a:latin typeface="Sakkal Majalla" panose="02000000000000000000" pitchFamily="2" charset="-78"/>
                <a:cs typeface="Sakkal Majalla" panose="02000000000000000000" pitchFamily="2" charset="-78"/>
              </a:rPr>
              <a:t>حدد ما يلي: </a:t>
            </a:r>
          </a:p>
          <a:p>
            <a:pPr marL="4659313" indent="-449263" algn="r" rtl="1"/>
            <a:r>
              <a:rPr lang="ar-SA" sz="2800" b="1" dirty="0" smtClean="0">
                <a:solidFill>
                  <a:schemeClr val="tx1"/>
                </a:solidFill>
                <a:latin typeface="Sakkal Majalla" panose="02000000000000000000" pitchFamily="2" charset="-78"/>
                <a:cs typeface="Sakkal Majalla" panose="02000000000000000000" pitchFamily="2" charset="-78"/>
              </a:rPr>
              <a:t>  شكل </a:t>
            </a:r>
            <a:r>
              <a:rPr lang="ar-SA" sz="2800" b="1" dirty="0">
                <a:solidFill>
                  <a:schemeClr val="tx1"/>
                </a:solidFill>
                <a:latin typeface="Sakkal Majalla" panose="02000000000000000000" pitchFamily="2" charset="-78"/>
                <a:cs typeface="Sakkal Majalla" panose="02000000000000000000" pitchFamily="2" charset="-78"/>
              </a:rPr>
              <a:t>منحنى الطلب: </a:t>
            </a:r>
            <a:r>
              <a:rPr lang="ar-SA" sz="2800" b="1" dirty="0" smtClean="0">
                <a:solidFill>
                  <a:schemeClr val="tx1"/>
                </a:solidFill>
                <a:latin typeface="Sakkal Majalla" panose="02000000000000000000" pitchFamily="2" charset="-78"/>
                <a:cs typeface="Sakkal Majalla" panose="02000000000000000000" pitchFamily="2" charset="-78"/>
              </a:rPr>
              <a:t>.......................</a:t>
            </a:r>
          </a:p>
          <a:p>
            <a:pPr marL="4659313" indent="-449263" algn="r" rtl="1"/>
            <a:r>
              <a:rPr lang="ar-SA" sz="2800" b="1" dirty="0" smtClean="0">
                <a:solidFill>
                  <a:schemeClr val="tx1"/>
                </a:solidFill>
                <a:latin typeface="Sakkal Majalla" panose="02000000000000000000" pitchFamily="2" charset="-78"/>
                <a:cs typeface="Sakkal Majalla" panose="02000000000000000000" pitchFamily="2" charset="-78"/>
              </a:rPr>
              <a:t>  نوع </a:t>
            </a:r>
            <a:r>
              <a:rPr lang="ar-SA" sz="2800" b="1" dirty="0">
                <a:solidFill>
                  <a:schemeClr val="tx1"/>
                </a:solidFill>
                <a:latin typeface="Sakkal Majalla" panose="02000000000000000000" pitchFamily="2" charset="-78"/>
                <a:cs typeface="Sakkal Majalla" panose="02000000000000000000" pitchFamily="2" charset="-78"/>
              </a:rPr>
              <a:t>السلعة:  ............................</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Flowchart: Terminator 5">
            <a:hlinkClick r:id="rId2" action="ppaction://hlinksldjump"/>
            <a:extLst>
              <a:ext uri="{FF2B5EF4-FFF2-40B4-BE49-F238E27FC236}">
                <a16:creationId xmlns:a16="http://schemas.microsoft.com/office/drawing/2014/main" xmlns="" id="{EA17CA2C-463F-4C03-9FAE-D86355B014EA}"/>
              </a:ext>
            </a:extLst>
          </p:cNvPr>
          <p:cNvSpPr/>
          <p:nvPr/>
        </p:nvSpPr>
        <p:spPr>
          <a:xfrm>
            <a:off x="217386" y="5921503"/>
            <a:ext cx="1766690" cy="396602"/>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grpSp>
        <p:nvGrpSpPr>
          <p:cNvPr id="31" name="Group 30">
            <a:extLst>
              <a:ext uri="{FF2B5EF4-FFF2-40B4-BE49-F238E27FC236}">
                <a16:creationId xmlns:a16="http://schemas.microsoft.com/office/drawing/2014/main" xmlns="" id="{2D3D68C5-E71D-45A3-8526-6E0DC5BB2B50}"/>
              </a:ext>
            </a:extLst>
          </p:cNvPr>
          <p:cNvGrpSpPr/>
          <p:nvPr/>
        </p:nvGrpSpPr>
        <p:grpSpPr>
          <a:xfrm>
            <a:off x="5805716" y="2036812"/>
            <a:ext cx="4258831" cy="4015645"/>
            <a:chOff x="5805716" y="2036812"/>
            <a:chExt cx="4258831" cy="4015645"/>
          </a:xfrm>
        </p:grpSpPr>
        <p:pic>
          <p:nvPicPr>
            <p:cNvPr id="41" name="Picture 2" descr="د.سليمان بن مبارك السنيدي on Twitter: &quot;#تدريس_مُشخصن في الرياضيات ...">
              <a:extLst>
                <a:ext uri="{FF2B5EF4-FFF2-40B4-BE49-F238E27FC236}">
                  <a16:creationId xmlns:a16="http://schemas.microsoft.com/office/drawing/2014/main" xmlns="" id="{5E81D0C1-8D07-4F29-B5C4-5A1B3C9FA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51"/>
            <a:stretch/>
          </p:blipFill>
          <p:spPr bwMode="auto">
            <a:xfrm>
              <a:off x="5805716" y="2115330"/>
              <a:ext cx="4161664" cy="3937127"/>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a:extLst>
                <a:ext uri="{FF2B5EF4-FFF2-40B4-BE49-F238E27FC236}">
                  <a16:creationId xmlns:a16="http://schemas.microsoft.com/office/drawing/2014/main" xmlns="" id="{EAEA07F8-8718-45B7-8624-BA2E72BFE784}"/>
                </a:ext>
              </a:extLst>
            </p:cNvPr>
            <p:cNvCxnSpPr>
              <a:cxnSpLocks/>
            </p:cNvCxnSpPr>
            <p:nvPr/>
          </p:nvCxnSpPr>
          <p:spPr>
            <a:xfrm flipV="1">
              <a:off x="6469361" y="2450219"/>
              <a:ext cx="0" cy="30722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6270F015-59A6-43ED-8F00-6454242E60D3}"/>
                </a:ext>
              </a:extLst>
            </p:cNvPr>
            <p:cNvCxnSpPr/>
            <p:nvPr/>
          </p:nvCxnSpPr>
          <p:spPr>
            <a:xfrm>
              <a:off x="6453130" y="5506420"/>
              <a:ext cx="322802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9C092BBF-AF55-4528-B0A7-BEF396526DA9}"/>
                </a:ext>
              </a:extLst>
            </p:cNvPr>
            <p:cNvCxnSpPr>
              <a:cxnSpLocks/>
            </p:cNvCxnSpPr>
            <p:nvPr/>
          </p:nvCxnSpPr>
          <p:spPr>
            <a:xfrm>
              <a:off x="6882330" y="3812538"/>
              <a:ext cx="2532359" cy="100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xmlns="" id="{95B770C9-76F3-4B66-AAB3-057FA5DD2871}"/>
                </a:ext>
              </a:extLst>
            </p:cNvPr>
            <p:cNvSpPr/>
            <p:nvPr/>
          </p:nvSpPr>
          <p:spPr>
            <a:xfrm>
              <a:off x="6155480" y="2036812"/>
              <a:ext cx="595300" cy="63687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س</a:t>
              </a:r>
              <a:endParaRPr lang="en-US" sz="2400" b="0" cap="none" spc="0" dirty="0">
                <a:ln w="0"/>
                <a:solidFill>
                  <a:schemeClr val="tx1"/>
                </a:solidFill>
                <a:cs typeface="+mj-cs"/>
              </a:endParaRPr>
            </a:p>
          </p:txBody>
        </p:sp>
        <p:sp>
          <p:nvSpPr>
            <p:cNvPr id="46" name="Rectangle 45">
              <a:extLst>
                <a:ext uri="{FF2B5EF4-FFF2-40B4-BE49-F238E27FC236}">
                  <a16:creationId xmlns:a16="http://schemas.microsoft.com/office/drawing/2014/main" xmlns="" id="{BC25A535-7051-4A7F-827D-D6EF85BDDE53}"/>
                </a:ext>
              </a:extLst>
            </p:cNvPr>
            <p:cNvSpPr/>
            <p:nvPr/>
          </p:nvSpPr>
          <p:spPr>
            <a:xfrm>
              <a:off x="9562942" y="5284628"/>
              <a:ext cx="501605" cy="63687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ك</a:t>
              </a:r>
              <a:endParaRPr lang="en-US" sz="2400" b="0" cap="none" spc="0" dirty="0">
                <a:ln w="0"/>
                <a:solidFill>
                  <a:schemeClr val="tx1"/>
                </a:solidFill>
                <a:cs typeface="+mj-cs"/>
              </a:endParaRPr>
            </a:p>
          </p:txBody>
        </p:sp>
        <p:cxnSp>
          <p:nvCxnSpPr>
            <p:cNvPr id="13" name="Straight Connector 12">
              <a:extLst>
                <a:ext uri="{FF2B5EF4-FFF2-40B4-BE49-F238E27FC236}">
                  <a16:creationId xmlns:a16="http://schemas.microsoft.com/office/drawing/2014/main" xmlns="" id="{84B25D12-E001-44E7-A58B-0B5EF0F856B1}"/>
                </a:ext>
              </a:extLst>
            </p:cNvPr>
            <p:cNvCxnSpPr/>
            <p:nvPr/>
          </p:nvCxnSpPr>
          <p:spPr>
            <a:xfrm>
              <a:off x="6453130" y="4119089"/>
              <a:ext cx="1054134"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1AC1A405-5730-418C-984A-748A218FAA2C}"/>
                </a:ext>
              </a:extLst>
            </p:cNvPr>
            <p:cNvCxnSpPr/>
            <p:nvPr/>
          </p:nvCxnSpPr>
          <p:spPr>
            <a:xfrm>
              <a:off x="6487970" y="4677889"/>
              <a:ext cx="2484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104484A-4D4B-463B-966E-4A071558338C}"/>
                </a:ext>
              </a:extLst>
            </p:cNvPr>
            <p:cNvCxnSpPr/>
            <p:nvPr/>
          </p:nvCxnSpPr>
          <p:spPr>
            <a:xfrm>
              <a:off x="7527590" y="4119089"/>
              <a:ext cx="0" cy="138733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7126E5B5-6EFE-4716-A348-A06A6E2F02C2}"/>
                </a:ext>
              </a:extLst>
            </p:cNvPr>
            <p:cNvCxnSpPr/>
            <p:nvPr/>
          </p:nvCxnSpPr>
          <p:spPr>
            <a:xfrm>
              <a:off x="8944874" y="4706670"/>
              <a:ext cx="0" cy="828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1951976D-AA2F-428A-9294-C5CEEBAAFFC9}"/>
                </a:ext>
              </a:extLst>
            </p:cNvPr>
            <p:cNvSpPr/>
            <p:nvPr/>
          </p:nvSpPr>
          <p:spPr>
            <a:xfrm>
              <a:off x="6551091" y="3513290"/>
              <a:ext cx="364203" cy="461665"/>
            </a:xfrm>
            <a:prstGeom prst="rect">
              <a:avLst/>
            </a:prstGeom>
            <a:noFill/>
          </p:spPr>
          <p:txBody>
            <a:bodyPr wrap="none" lIns="91440" tIns="45720" rIns="91440" bIns="45720">
              <a:spAutoFit/>
            </a:bodyPr>
            <a:lstStyle/>
            <a:p>
              <a:pPr algn="ctr"/>
              <a:r>
                <a:rPr lang="ar-SA" sz="2400" dirty="0">
                  <a:ln w="0"/>
                  <a:cs typeface="+mj-cs"/>
                </a:rPr>
                <a:t>ط</a:t>
              </a:r>
              <a:endParaRPr lang="en-US" sz="2400" b="0" cap="none" spc="0" dirty="0">
                <a:ln w="0"/>
                <a:solidFill>
                  <a:schemeClr val="tx1"/>
                </a:solidFill>
                <a:cs typeface="+mj-cs"/>
              </a:endParaRPr>
            </a:p>
          </p:txBody>
        </p:sp>
        <p:sp>
          <p:nvSpPr>
            <p:cNvPr id="24" name="Rectangle 23">
              <a:extLst>
                <a:ext uri="{FF2B5EF4-FFF2-40B4-BE49-F238E27FC236}">
                  <a16:creationId xmlns:a16="http://schemas.microsoft.com/office/drawing/2014/main" xmlns="" id="{73E0A675-1797-47CD-952F-6016A91250B0}"/>
                </a:ext>
              </a:extLst>
            </p:cNvPr>
            <p:cNvSpPr/>
            <p:nvPr/>
          </p:nvSpPr>
          <p:spPr>
            <a:xfrm>
              <a:off x="9384938" y="4667443"/>
              <a:ext cx="364203" cy="461665"/>
            </a:xfrm>
            <a:prstGeom prst="rect">
              <a:avLst/>
            </a:prstGeom>
            <a:noFill/>
          </p:spPr>
          <p:txBody>
            <a:bodyPr wrap="none" lIns="91440" tIns="45720" rIns="91440" bIns="45720">
              <a:spAutoFit/>
            </a:bodyPr>
            <a:lstStyle/>
            <a:p>
              <a:pPr algn="ctr"/>
              <a:r>
                <a:rPr lang="ar-SA" sz="2400" dirty="0">
                  <a:ln w="0"/>
                  <a:cs typeface="+mj-cs"/>
                </a:rPr>
                <a:t>ط</a:t>
              </a:r>
              <a:endParaRPr lang="en-US" sz="2400" b="0" cap="none" spc="0" dirty="0">
                <a:ln w="0"/>
                <a:solidFill>
                  <a:schemeClr val="tx1"/>
                </a:solidFill>
                <a:cs typeface="+mj-cs"/>
              </a:endParaRPr>
            </a:p>
          </p:txBody>
        </p:sp>
        <p:sp>
          <p:nvSpPr>
            <p:cNvPr id="25" name="Rectangle 24">
              <a:extLst>
                <a:ext uri="{FF2B5EF4-FFF2-40B4-BE49-F238E27FC236}">
                  <a16:creationId xmlns:a16="http://schemas.microsoft.com/office/drawing/2014/main" xmlns="" id="{7FECC272-DC57-41F1-9F25-99E7EF6B7790}"/>
                </a:ext>
              </a:extLst>
            </p:cNvPr>
            <p:cNvSpPr/>
            <p:nvPr/>
          </p:nvSpPr>
          <p:spPr>
            <a:xfrm>
              <a:off x="5897568" y="3853145"/>
              <a:ext cx="595300" cy="461665"/>
            </a:xfrm>
            <a:prstGeom prst="rect">
              <a:avLst/>
            </a:prstGeom>
            <a:noFill/>
          </p:spPr>
          <p:txBody>
            <a:bodyPr wrap="square" lIns="91440" tIns="45720" rIns="91440" bIns="45720">
              <a:spAutoFit/>
            </a:bodyPr>
            <a:lstStyle/>
            <a:p>
              <a:pPr algn="ctr"/>
              <a:r>
                <a:rPr lang="ar-SA" sz="2400" dirty="0">
                  <a:ln w="0"/>
                  <a:cs typeface="+mj-cs"/>
                </a:rPr>
                <a:t>18</a:t>
              </a:r>
              <a:endParaRPr lang="en-US" sz="2400" b="0" cap="none" spc="0" dirty="0">
                <a:ln w="0"/>
                <a:solidFill>
                  <a:schemeClr val="tx1"/>
                </a:solidFill>
                <a:cs typeface="+mj-cs"/>
              </a:endParaRPr>
            </a:p>
          </p:txBody>
        </p:sp>
        <p:sp>
          <p:nvSpPr>
            <p:cNvPr id="26" name="Rectangle 25">
              <a:extLst>
                <a:ext uri="{FF2B5EF4-FFF2-40B4-BE49-F238E27FC236}">
                  <a16:creationId xmlns:a16="http://schemas.microsoft.com/office/drawing/2014/main" xmlns="" id="{A8919B6C-F506-4ED4-808A-F690E92BB010}"/>
                </a:ext>
              </a:extLst>
            </p:cNvPr>
            <p:cNvSpPr/>
            <p:nvPr/>
          </p:nvSpPr>
          <p:spPr>
            <a:xfrm>
              <a:off x="5892670" y="4385034"/>
              <a:ext cx="595300" cy="461665"/>
            </a:xfrm>
            <a:prstGeom prst="rect">
              <a:avLst/>
            </a:prstGeom>
            <a:noFill/>
          </p:spPr>
          <p:txBody>
            <a:bodyPr wrap="square" lIns="91440" tIns="45720" rIns="91440" bIns="45720">
              <a:spAutoFit/>
            </a:bodyPr>
            <a:lstStyle/>
            <a:p>
              <a:pPr algn="ctr"/>
              <a:r>
                <a:rPr lang="ar-SA" sz="2400" dirty="0">
                  <a:ln w="0"/>
                  <a:cs typeface="+mj-cs"/>
                </a:rPr>
                <a:t>15</a:t>
              </a:r>
              <a:endParaRPr lang="en-US" sz="2400" b="0" cap="none" spc="0" dirty="0">
                <a:ln w="0"/>
                <a:solidFill>
                  <a:schemeClr val="tx1"/>
                </a:solidFill>
                <a:cs typeface="+mj-cs"/>
              </a:endParaRPr>
            </a:p>
          </p:txBody>
        </p:sp>
        <p:sp>
          <p:nvSpPr>
            <p:cNvPr id="27" name="Rectangle 26">
              <a:extLst>
                <a:ext uri="{FF2B5EF4-FFF2-40B4-BE49-F238E27FC236}">
                  <a16:creationId xmlns:a16="http://schemas.microsoft.com/office/drawing/2014/main" xmlns="" id="{35000FDD-0741-4BE9-802B-2B013E1FCEC6}"/>
                </a:ext>
              </a:extLst>
            </p:cNvPr>
            <p:cNvSpPr/>
            <p:nvPr/>
          </p:nvSpPr>
          <p:spPr>
            <a:xfrm>
              <a:off x="7258968" y="5492126"/>
              <a:ext cx="595300" cy="461665"/>
            </a:xfrm>
            <a:prstGeom prst="rect">
              <a:avLst/>
            </a:prstGeom>
            <a:noFill/>
          </p:spPr>
          <p:txBody>
            <a:bodyPr wrap="square" lIns="91440" tIns="45720" rIns="91440" bIns="45720">
              <a:spAutoFit/>
            </a:bodyPr>
            <a:lstStyle/>
            <a:p>
              <a:pPr algn="ctr"/>
              <a:r>
                <a:rPr lang="ar-SA" sz="2400" dirty="0">
                  <a:ln w="0"/>
                  <a:cs typeface="+mj-cs"/>
                </a:rPr>
                <a:t>3</a:t>
              </a:r>
              <a:endParaRPr lang="en-US" sz="2400" b="0" cap="none" spc="0" dirty="0">
                <a:ln w="0"/>
                <a:solidFill>
                  <a:schemeClr val="tx1"/>
                </a:solidFill>
                <a:cs typeface="+mj-cs"/>
              </a:endParaRPr>
            </a:p>
          </p:txBody>
        </p:sp>
        <p:sp>
          <p:nvSpPr>
            <p:cNvPr id="29" name="Rectangle 28">
              <a:extLst>
                <a:ext uri="{FF2B5EF4-FFF2-40B4-BE49-F238E27FC236}">
                  <a16:creationId xmlns:a16="http://schemas.microsoft.com/office/drawing/2014/main" xmlns="" id="{2973B8D8-C95D-4D9C-B242-625433CE315F}"/>
                </a:ext>
              </a:extLst>
            </p:cNvPr>
            <p:cNvSpPr/>
            <p:nvPr/>
          </p:nvSpPr>
          <p:spPr>
            <a:xfrm>
              <a:off x="8610753" y="5518053"/>
              <a:ext cx="595300" cy="461665"/>
            </a:xfrm>
            <a:prstGeom prst="rect">
              <a:avLst/>
            </a:prstGeom>
            <a:noFill/>
          </p:spPr>
          <p:txBody>
            <a:bodyPr wrap="square" lIns="91440" tIns="45720" rIns="91440" bIns="45720">
              <a:spAutoFit/>
            </a:bodyPr>
            <a:lstStyle/>
            <a:p>
              <a:pPr algn="ctr"/>
              <a:r>
                <a:rPr lang="ar-SA" sz="2400" dirty="0">
                  <a:ln w="0"/>
                  <a:cs typeface="+mj-cs"/>
                </a:rPr>
                <a:t>6</a:t>
              </a:r>
              <a:endParaRPr lang="en-US" sz="2400" b="0" cap="none" spc="0" dirty="0">
                <a:ln w="0"/>
                <a:solidFill>
                  <a:schemeClr val="tx1"/>
                </a:solidFill>
                <a:cs typeface="+mj-cs"/>
              </a:endParaRPr>
            </a:p>
          </p:txBody>
        </p:sp>
        <p:sp>
          <p:nvSpPr>
            <p:cNvPr id="30" name="Rectangle 29">
              <a:extLst>
                <a:ext uri="{FF2B5EF4-FFF2-40B4-BE49-F238E27FC236}">
                  <a16:creationId xmlns:a16="http://schemas.microsoft.com/office/drawing/2014/main" xmlns="" id="{FDB3197E-CF60-483D-B563-6C7B61450D51}"/>
                </a:ext>
              </a:extLst>
            </p:cNvPr>
            <p:cNvSpPr/>
            <p:nvPr/>
          </p:nvSpPr>
          <p:spPr>
            <a:xfrm>
              <a:off x="5805716" y="5267666"/>
              <a:ext cx="691734" cy="461665"/>
            </a:xfrm>
            <a:prstGeom prst="rect">
              <a:avLst/>
            </a:prstGeom>
            <a:noFill/>
          </p:spPr>
          <p:txBody>
            <a:bodyPr wrap="square" lIns="91440" tIns="45720" rIns="91440" bIns="45720">
              <a:spAutoFit/>
            </a:bodyPr>
            <a:lstStyle/>
            <a:p>
              <a:pPr algn="ctr"/>
              <a:r>
                <a:rPr lang="ar-SA" sz="2400" b="0" cap="none" spc="0" dirty="0">
                  <a:ln w="0"/>
                  <a:solidFill>
                    <a:schemeClr val="tx1"/>
                  </a:solidFill>
                  <a:cs typeface="+mj-cs"/>
                </a:rPr>
                <a:t>صفر</a:t>
              </a:r>
              <a:endParaRPr lang="en-US" sz="2400" b="0" cap="none" spc="0" dirty="0">
                <a:ln w="0"/>
                <a:solidFill>
                  <a:schemeClr val="tx1"/>
                </a:solidFill>
                <a:cs typeface="+mj-cs"/>
              </a:endParaRPr>
            </a:p>
          </p:txBody>
        </p:sp>
      </p:grpSp>
      <p:sp>
        <p:nvSpPr>
          <p:cNvPr id="32" name="مستطيل مستدير الزوايا 5">
            <a:hlinkClick r:id="rId4" action="ppaction://hlinksldjump"/>
            <a:extLst>
              <a:ext uri="{FF2B5EF4-FFF2-40B4-BE49-F238E27FC236}">
                <a16:creationId xmlns:a16="http://schemas.microsoft.com/office/drawing/2014/main" xmlns="" id="{3AA60717-3325-4B5F-AAD4-C3FA5D9DFFAF}"/>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3" name="مستطيل مستدير الزوايا 11">
            <a:hlinkClick r:id="rId5" action="ppaction://hlinksldjump"/>
            <a:extLst>
              <a:ext uri="{FF2B5EF4-FFF2-40B4-BE49-F238E27FC236}">
                <a16:creationId xmlns:a16="http://schemas.microsoft.com/office/drawing/2014/main" xmlns="" id="{C8127CF6-8795-4A49-AC7F-AF1829740975}"/>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4" name="مستطيل مستدير الزوايا 12">
            <a:hlinkClick r:id="rId6" action="ppaction://hlinksldjump"/>
            <a:extLst>
              <a:ext uri="{FF2B5EF4-FFF2-40B4-BE49-F238E27FC236}">
                <a16:creationId xmlns:a16="http://schemas.microsoft.com/office/drawing/2014/main" xmlns="" id="{E4BBE4F4-8BA6-4950-856A-94A423E5B0D1}"/>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5" name="مستطيل مستدير الزوايا 16">
            <a:hlinkClick r:id="rId7" action="ppaction://hlinksldjump"/>
            <a:extLst>
              <a:ext uri="{FF2B5EF4-FFF2-40B4-BE49-F238E27FC236}">
                <a16:creationId xmlns:a16="http://schemas.microsoft.com/office/drawing/2014/main" xmlns="" id="{72C7A0A8-CD59-4E32-9F23-B603646E62AB}"/>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6" name="مستطيل مستدير الزوايا 17">
            <a:hlinkClick r:id="rId8" action="ppaction://hlinksldjump"/>
            <a:extLst>
              <a:ext uri="{FF2B5EF4-FFF2-40B4-BE49-F238E27FC236}">
                <a16:creationId xmlns:a16="http://schemas.microsoft.com/office/drawing/2014/main" xmlns="" id="{1D22BCF8-ECC8-413A-9D5A-903F0BFEBD3E}"/>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9" name="مستطيل مستدير الزوايا 16">
            <a:hlinkClick r:id="rId9" action="ppaction://hlinksldjump"/>
            <a:extLst>
              <a:ext uri="{FF2B5EF4-FFF2-40B4-BE49-F238E27FC236}">
                <a16:creationId xmlns:a16="http://schemas.microsoft.com/office/drawing/2014/main" xmlns="" id="{8DCE69F3-269A-4E92-B4B1-9CBF8AADAA52}"/>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37" name="Group 36"/>
          <p:cNvGrpSpPr/>
          <p:nvPr/>
        </p:nvGrpSpPr>
        <p:grpSpPr>
          <a:xfrm>
            <a:off x="0" y="6502121"/>
            <a:ext cx="12192000" cy="381000"/>
            <a:chOff x="0" y="6502121"/>
            <a:chExt cx="12192000" cy="381000"/>
          </a:xfrm>
        </p:grpSpPr>
        <p:sp>
          <p:nvSpPr>
            <p:cNvPr id="38" name="TextBox 37">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40" name="Group 39"/>
            <p:cNvGrpSpPr/>
            <p:nvPr/>
          </p:nvGrpSpPr>
          <p:grpSpPr>
            <a:xfrm>
              <a:off x="0" y="6502121"/>
              <a:ext cx="12192000" cy="381000"/>
              <a:chOff x="0" y="6502121"/>
              <a:chExt cx="12192000" cy="381000"/>
            </a:xfrm>
          </p:grpSpPr>
          <p:cxnSp>
            <p:nvCxnSpPr>
              <p:cNvPr id="47" name="Straight Connector 46"/>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30311037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4">
            <a:extLst>
              <a:ext uri="{FF2B5EF4-FFF2-40B4-BE49-F238E27FC236}">
                <a16:creationId xmlns:a16="http://schemas.microsoft.com/office/drawing/2014/main" xmlns=""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9"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21" name="Google Shape;503;p34"/>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نهاية </a:t>
            </a:r>
            <a:r>
              <a:rPr lang="ar-SA"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الدرس</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شكراً لكم ،، وفقكم الله</a:t>
            </a:r>
          </a:p>
        </p:txBody>
      </p:sp>
      <p:grpSp>
        <p:nvGrpSpPr>
          <p:cNvPr id="17" name="Group 16"/>
          <p:cNvGrpSpPr/>
          <p:nvPr/>
        </p:nvGrpSpPr>
        <p:grpSpPr>
          <a:xfrm>
            <a:off x="0" y="6502121"/>
            <a:ext cx="12192000" cy="381000"/>
            <a:chOff x="0" y="6502121"/>
            <a:chExt cx="12192000" cy="381000"/>
          </a:xfrm>
        </p:grpSpPr>
        <p:sp>
          <p:nvSpPr>
            <p:cNvPr id="22" name="TextBox 21">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3" name="Group 22"/>
            <p:cNvGrpSpPr/>
            <p:nvPr/>
          </p:nvGrpSpPr>
          <p:grpSpPr>
            <a:xfrm>
              <a:off x="0" y="6502121"/>
              <a:ext cx="12192000" cy="381000"/>
              <a:chOff x="0" y="6502121"/>
              <a:chExt cx="12192000" cy="381000"/>
            </a:xfrm>
          </p:grpSpPr>
          <p:cxnSp>
            <p:nvCxnSpPr>
              <p:cNvPr id="24" name="Straight Connector 23"/>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789242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grpSp>
        <p:nvGrpSpPr>
          <p:cNvPr id="5" name="Group 4"/>
          <p:cNvGrpSpPr/>
          <p:nvPr/>
        </p:nvGrpSpPr>
        <p:grpSpPr>
          <a:xfrm>
            <a:off x="0" y="6502121"/>
            <a:ext cx="12192000" cy="381000"/>
            <a:chOff x="0" y="6502121"/>
            <a:chExt cx="12192000" cy="381000"/>
          </a:xfrm>
        </p:grpSpPr>
        <p:sp>
          <p:nvSpPr>
            <p:cNvPr id="6" name="TextBox 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7" name="Group 6"/>
            <p:cNvGrpSpPr/>
            <p:nvPr/>
          </p:nvGrpSpPr>
          <p:grpSpPr>
            <a:xfrm>
              <a:off x="0" y="6502121"/>
              <a:ext cx="12192000" cy="381000"/>
              <a:chOff x="0" y="6502121"/>
              <a:chExt cx="12192000" cy="381000"/>
            </a:xfrm>
          </p:grpSpPr>
          <p:cxnSp>
            <p:nvCxnSpPr>
              <p:cNvPr id="8" name="Straight Connector 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65621889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227720" y="1729144"/>
            <a:ext cx="10406742" cy="4433117"/>
          </a:xfrm>
          <a:prstGeom prst="roundRect">
            <a:avLst>
              <a:gd name="adj" fmla="val 5217"/>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3739357" y="1742529"/>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a:t>
            </a:r>
            <a:r>
              <a:rPr lang="ar-SA" sz="8000" dirty="0" smtClean="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الثانية</a:t>
            </a:r>
            <a:endParaRPr lang="en-US"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2913741" y="3399702"/>
            <a:ext cx="7451079" cy="212365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6600" cap="none" spc="0" dirty="0" smtClean="0">
                <a:ln>
                  <a:solidFill>
                    <a:srgbClr val="3A616A"/>
                  </a:solidFill>
                </a:ln>
                <a:solidFill>
                  <a:schemeClr val="bg1"/>
                </a:solidFill>
                <a:effectLst/>
                <a:latin typeface="Arial Black" panose="020B0A04020102020204" pitchFamily="34" charset="0"/>
                <a:cs typeface="PT Bold Heading" panose="02010400000000000000" pitchFamily="2" charset="-78"/>
              </a:rPr>
              <a:t>نظريات الطلب والعرض</a:t>
            </a:r>
          </a:p>
          <a:p>
            <a:pPr algn="ctr"/>
            <a:r>
              <a:rPr lang="ar-SA" sz="6600" dirty="0" smtClean="0">
                <a:ln>
                  <a:solidFill>
                    <a:srgbClr val="3A616A"/>
                  </a:solidFill>
                </a:ln>
                <a:solidFill>
                  <a:schemeClr val="bg1"/>
                </a:solidFill>
                <a:latin typeface="Arial Black" panose="020B0A04020102020204" pitchFamily="34" charset="0"/>
                <a:cs typeface="PT Bold Heading" panose="02010400000000000000" pitchFamily="2" charset="-78"/>
              </a:rPr>
              <a:t>2-1 نظرية الطلب</a:t>
            </a:r>
          </a:p>
        </p:txBody>
      </p:sp>
      <p:pic>
        <p:nvPicPr>
          <p:cNvPr id="5" name="Picture 4"/>
          <p:cNvPicPr>
            <a:picLocks noChangeAspect="1"/>
          </p:cNvPicPr>
          <p:nvPr/>
        </p:nvPicPr>
        <p:blipFill>
          <a:blip r:embed="rId2"/>
          <a:stretch>
            <a:fillRect/>
          </a:stretch>
        </p:blipFill>
        <p:spPr>
          <a:xfrm>
            <a:off x="10934162" y="90153"/>
            <a:ext cx="542397" cy="528034"/>
          </a:xfrm>
          <a:prstGeom prst="rect">
            <a:avLst/>
          </a:prstGeom>
        </p:spPr>
      </p:pic>
      <p:grpSp>
        <p:nvGrpSpPr>
          <p:cNvPr id="12" name="Group 11"/>
          <p:cNvGrpSpPr/>
          <p:nvPr/>
        </p:nvGrpSpPr>
        <p:grpSpPr>
          <a:xfrm>
            <a:off x="0" y="6502121"/>
            <a:ext cx="12192000" cy="381000"/>
            <a:chOff x="0" y="6502121"/>
            <a:chExt cx="12192000" cy="381000"/>
          </a:xfrm>
        </p:grpSpPr>
        <p:sp>
          <p:nvSpPr>
            <p:cNvPr id="13" name="TextBox 12">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4" name="Group 13"/>
            <p:cNvGrpSpPr/>
            <p:nvPr/>
          </p:nvGrpSpPr>
          <p:grpSpPr>
            <a:xfrm>
              <a:off x="0" y="6502121"/>
              <a:ext cx="12192000" cy="381000"/>
              <a:chOff x="0" y="6502121"/>
              <a:chExt cx="12192000" cy="381000"/>
            </a:xfrm>
          </p:grpSpPr>
          <p:cxnSp>
            <p:nvCxnSpPr>
              <p:cNvPr id="15" name="Straight Connector 14"/>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4455836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grpSp>
        <p:nvGrpSpPr>
          <p:cNvPr id="6" name="Group 5"/>
          <p:cNvGrpSpPr/>
          <p:nvPr/>
        </p:nvGrpSpPr>
        <p:grpSpPr>
          <a:xfrm>
            <a:off x="0" y="6502121"/>
            <a:ext cx="12192000" cy="381000"/>
            <a:chOff x="0" y="6502121"/>
            <a:chExt cx="12192000" cy="381000"/>
          </a:xfrm>
        </p:grpSpPr>
        <p:sp>
          <p:nvSpPr>
            <p:cNvPr id="7" name="TextBox 6">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8" name="Group 7"/>
            <p:cNvGrpSpPr/>
            <p:nvPr/>
          </p:nvGrpSpPr>
          <p:grpSpPr>
            <a:xfrm>
              <a:off x="0" y="6502121"/>
              <a:ext cx="12192000" cy="381000"/>
              <a:chOff x="0" y="6502121"/>
              <a:chExt cx="12192000" cy="381000"/>
            </a:xfrm>
          </p:grpSpPr>
          <p:cxnSp>
            <p:nvCxnSpPr>
              <p:cNvPr id="9" name="Straight Connector 8"/>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2599833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grpSp>
        <p:nvGrpSpPr>
          <p:cNvPr id="5" name="Group 4"/>
          <p:cNvGrpSpPr/>
          <p:nvPr/>
        </p:nvGrpSpPr>
        <p:grpSpPr>
          <a:xfrm>
            <a:off x="0" y="6502121"/>
            <a:ext cx="12192000" cy="381000"/>
            <a:chOff x="0" y="6502121"/>
            <a:chExt cx="12192000" cy="381000"/>
          </a:xfrm>
        </p:grpSpPr>
        <p:sp>
          <p:nvSpPr>
            <p:cNvPr id="6" name="TextBox 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7" name="Group 6"/>
            <p:cNvGrpSpPr/>
            <p:nvPr/>
          </p:nvGrpSpPr>
          <p:grpSpPr>
            <a:xfrm>
              <a:off x="0" y="6502121"/>
              <a:ext cx="12192000" cy="381000"/>
              <a:chOff x="0" y="6502121"/>
              <a:chExt cx="12192000" cy="381000"/>
            </a:xfrm>
          </p:grpSpPr>
          <p:cxnSp>
            <p:nvCxnSpPr>
              <p:cNvPr id="8" name="Straight Connector 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48309230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grpSp>
        <p:nvGrpSpPr>
          <p:cNvPr id="5" name="Group 4"/>
          <p:cNvGrpSpPr/>
          <p:nvPr/>
        </p:nvGrpSpPr>
        <p:grpSpPr>
          <a:xfrm>
            <a:off x="0" y="6502121"/>
            <a:ext cx="12192000" cy="381000"/>
            <a:chOff x="0" y="6502121"/>
            <a:chExt cx="12192000" cy="381000"/>
          </a:xfrm>
        </p:grpSpPr>
        <p:sp>
          <p:nvSpPr>
            <p:cNvPr id="6" name="TextBox 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7" name="Group 6"/>
            <p:cNvGrpSpPr/>
            <p:nvPr/>
          </p:nvGrpSpPr>
          <p:grpSpPr>
            <a:xfrm>
              <a:off x="0" y="6502121"/>
              <a:ext cx="12192000" cy="381000"/>
              <a:chOff x="0" y="6502121"/>
              <a:chExt cx="12192000" cy="381000"/>
            </a:xfrm>
          </p:grpSpPr>
          <p:cxnSp>
            <p:nvCxnSpPr>
              <p:cNvPr id="8" name="Straight Connector 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2786694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grpSp>
        <p:nvGrpSpPr>
          <p:cNvPr id="5" name="Group 4"/>
          <p:cNvGrpSpPr/>
          <p:nvPr/>
        </p:nvGrpSpPr>
        <p:grpSpPr>
          <a:xfrm>
            <a:off x="0" y="6502121"/>
            <a:ext cx="12192000" cy="381000"/>
            <a:chOff x="0" y="6502121"/>
            <a:chExt cx="12192000" cy="381000"/>
          </a:xfrm>
        </p:grpSpPr>
        <p:sp>
          <p:nvSpPr>
            <p:cNvPr id="6" name="TextBox 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7" name="Group 6"/>
            <p:cNvGrpSpPr/>
            <p:nvPr/>
          </p:nvGrpSpPr>
          <p:grpSpPr>
            <a:xfrm>
              <a:off x="0" y="6502121"/>
              <a:ext cx="12192000" cy="381000"/>
              <a:chOff x="0" y="6502121"/>
              <a:chExt cx="12192000" cy="381000"/>
            </a:xfrm>
          </p:grpSpPr>
          <p:cxnSp>
            <p:nvCxnSpPr>
              <p:cNvPr id="8" name="Straight Connector 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6078972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grpSp>
        <p:nvGrpSpPr>
          <p:cNvPr id="5" name="Group 4"/>
          <p:cNvGrpSpPr/>
          <p:nvPr/>
        </p:nvGrpSpPr>
        <p:grpSpPr>
          <a:xfrm>
            <a:off x="0" y="6502121"/>
            <a:ext cx="12192000" cy="381000"/>
            <a:chOff x="0" y="6502121"/>
            <a:chExt cx="12192000" cy="381000"/>
          </a:xfrm>
        </p:grpSpPr>
        <p:sp>
          <p:nvSpPr>
            <p:cNvPr id="6" name="TextBox 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7" name="Group 6"/>
            <p:cNvGrpSpPr/>
            <p:nvPr/>
          </p:nvGrpSpPr>
          <p:grpSpPr>
            <a:xfrm>
              <a:off x="0" y="6502121"/>
              <a:ext cx="12192000" cy="381000"/>
              <a:chOff x="0" y="6502121"/>
              <a:chExt cx="12192000" cy="381000"/>
            </a:xfrm>
          </p:grpSpPr>
          <p:cxnSp>
            <p:nvCxnSpPr>
              <p:cNvPr id="8" name="Straight Connector 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8459215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4000" b="1" dirty="0">
                <a:solidFill>
                  <a:schemeClr val="tx1"/>
                </a:solidFill>
                <a:latin typeface="Sakkal Majalla" panose="02000000000000000000" pitchFamily="2" charset="-78"/>
                <a:cs typeface="Sakkal Majalla" panose="02000000000000000000" pitchFamily="2" charset="-78"/>
              </a:rPr>
              <a:t>4.  أنظر إلى الأشكال الآتية، ثم أكتب نوع المنحنى:</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xmlns="" id="{0B87C965-9A2D-40EF-9B01-3285F1F92093}"/>
              </a:ext>
            </a:extLst>
          </p:cNvPr>
          <p:cNvSpPr/>
          <p:nvPr/>
        </p:nvSpPr>
        <p:spPr>
          <a:xfrm>
            <a:off x="6905782" y="5050970"/>
            <a:ext cx="2974512" cy="681946"/>
          </a:xfrm>
          <a:prstGeom prst="roundRect">
            <a:avLst>
              <a:gd name="adj" fmla="val 50000"/>
            </a:avLst>
          </a:prstGeom>
          <a:solidFill>
            <a:srgbClr val="73A1C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chemeClr val="tx1"/>
                </a:solidFill>
                <a:latin typeface="Sakkal Majalla" panose="02000000000000000000" pitchFamily="2" charset="-78"/>
                <a:cs typeface="Sakkal Majalla" panose="02000000000000000000" pitchFamily="2" charset="-78"/>
              </a:rPr>
              <a:t>متكافئ المرونة </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11777621-10AC-4540-BF6D-4162D763188C}"/>
              </a:ext>
            </a:extLst>
          </p:cNvPr>
          <p:cNvSpPr/>
          <p:nvPr/>
        </p:nvSpPr>
        <p:spPr>
          <a:xfrm>
            <a:off x="3604791" y="5050970"/>
            <a:ext cx="2974512" cy="681946"/>
          </a:xfrm>
          <a:prstGeom prst="roundRect">
            <a:avLst>
              <a:gd name="adj" fmla="val 50000"/>
            </a:avLst>
          </a:prstGeom>
          <a:solidFill>
            <a:srgbClr val="73A1C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chemeClr val="tx1"/>
                </a:solidFill>
                <a:latin typeface="Sakkal Majalla" panose="02000000000000000000" pitchFamily="2" charset="-78"/>
                <a:cs typeface="Sakkal Majalla" panose="02000000000000000000" pitchFamily="2" charset="-78"/>
              </a:rPr>
              <a:t>لانهائي المرونة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xmlns="" id="{418FE257-1758-4193-8769-D642E4C3CD95}"/>
              </a:ext>
            </a:extLst>
          </p:cNvPr>
          <p:cNvSpPr/>
          <p:nvPr/>
        </p:nvSpPr>
        <p:spPr>
          <a:xfrm>
            <a:off x="291075" y="5094287"/>
            <a:ext cx="2974512" cy="681946"/>
          </a:xfrm>
          <a:prstGeom prst="roundRect">
            <a:avLst>
              <a:gd name="adj" fmla="val 50000"/>
            </a:avLst>
          </a:prstGeom>
          <a:solidFill>
            <a:srgbClr val="73A1C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chemeClr val="tx1"/>
                </a:solidFill>
                <a:latin typeface="Sakkal Majalla" panose="02000000000000000000" pitchFamily="2" charset="-78"/>
                <a:cs typeface="Sakkal Majalla" panose="02000000000000000000" pitchFamily="2" charset="-78"/>
              </a:rPr>
              <a:t>عديم المرونة</a:t>
            </a:r>
            <a:endParaRPr lang="ar-SA" sz="3600" b="1" dirty="0">
              <a:solidFill>
                <a:schemeClr val="tx1"/>
              </a:solidFill>
              <a:latin typeface="Sakkal Majalla" panose="02000000000000000000" pitchFamily="2" charset="-78"/>
              <a:cs typeface="Sakkal Majalla" panose="02000000000000000000" pitchFamily="2" charset="-78"/>
            </a:endParaRPr>
          </a:p>
        </p:txBody>
      </p:sp>
      <p:pic>
        <p:nvPicPr>
          <p:cNvPr id="21" name="Picture 2" descr="د.سليمان بن مبارك السنيدي on Twitter: &quot;#تدريس_مُشخصن في الرياضيات ...">
            <a:extLst>
              <a:ext uri="{FF2B5EF4-FFF2-40B4-BE49-F238E27FC236}">
                <a16:creationId xmlns:a16="http://schemas.microsoft.com/office/drawing/2014/main" xmlns="" id="{030760C4-DC0C-4441-8B2D-CB89047CA1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51"/>
          <a:stretch/>
        </p:blipFill>
        <p:spPr bwMode="auto">
          <a:xfrm>
            <a:off x="6905797" y="2090057"/>
            <a:ext cx="3061581" cy="285398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xmlns="" id="{3259E579-7D77-4A8E-91F0-A67D121A41B8}"/>
              </a:ext>
            </a:extLst>
          </p:cNvPr>
          <p:cNvCxnSpPr>
            <a:cxnSpLocks/>
          </p:cNvCxnSpPr>
          <p:nvPr/>
        </p:nvCxnSpPr>
        <p:spPr>
          <a:xfrm flipV="1">
            <a:off x="7394016" y="2332815"/>
            <a:ext cx="0" cy="22270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1A784B1B-0668-4E22-94E2-9409C064CA6E}"/>
              </a:ext>
            </a:extLst>
          </p:cNvPr>
          <p:cNvCxnSpPr/>
          <p:nvPr/>
        </p:nvCxnSpPr>
        <p:spPr>
          <a:xfrm>
            <a:off x="7382075" y="4548226"/>
            <a:ext cx="23747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97C4223-7054-45CA-81A0-DE20A7FE15E0}"/>
              </a:ext>
            </a:extLst>
          </p:cNvPr>
          <p:cNvCxnSpPr>
            <a:cxnSpLocks/>
          </p:cNvCxnSpPr>
          <p:nvPr/>
        </p:nvCxnSpPr>
        <p:spPr>
          <a:xfrm>
            <a:off x="7643702" y="3074755"/>
            <a:ext cx="1510582" cy="11832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xmlns="" id="{E318A6DA-6B8E-4013-B999-E15F32F46141}"/>
              </a:ext>
            </a:extLst>
          </p:cNvPr>
          <p:cNvSpPr/>
          <p:nvPr/>
        </p:nvSpPr>
        <p:spPr>
          <a:xfrm>
            <a:off x="6958159" y="2023464"/>
            <a:ext cx="437940" cy="46166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س</a:t>
            </a:r>
            <a:endParaRPr lang="en-US" sz="2400" b="0" cap="none" spc="0" dirty="0">
              <a:ln w="0"/>
              <a:solidFill>
                <a:schemeClr val="tx1"/>
              </a:solidFill>
              <a:cs typeface="+mj-cs"/>
            </a:endParaRPr>
          </a:p>
        </p:txBody>
      </p:sp>
      <p:sp>
        <p:nvSpPr>
          <p:cNvPr id="18" name="Rectangle 17">
            <a:extLst>
              <a:ext uri="{FF2B5EF4-FFF2-40B4-BE49-F238E27FC236}">
                <a16:creationId xmlns:a16="http://schemas.microsoft.com/office/drawing/2014/main" xmlns="" id="{4EA27555-C422-4A81-A30D-58C54DF23A22}"/>
              </a:ext>
            </a:extLst>
          </p:cNvPr>
          <p:cNvSpPr/>
          <p:nvPr/>
        </p:nvSpPr>
        <p:spPr>
          <a:xfrm>
            <a:off x="9553888" y="4482378"/>
            <a:ext cx="369012" cy="46166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ك</a:t>
            </a:r>
            <a:endParaRPr lang="en-US" sz="2400" b="0" cap="none" spc="0" dirty="0">
              <a:ln w="0"/>
              <a:solidFill>
                <a:schemeClr val="tx1"/>
              </a:solidFill>
              <a:cs typeface="+mj-cs"/>
            </a:endParaRPr>
          </a:p>
        </p:txBody>
      </p:sp>
      <p:pic>
        <p:nvPicPr>
          <p:cNvPr id="57" name="Picture 2" descr="د.سليمان بن مبارك السنيدي on Twitter: &quot;#تدريس_مُشخصن في الرياضيات ...">
            <a:extLst>
              <a:ext uri="{FF2B5EF4-FFF2-40B4-BE49-F238E27FC236}">
                <a16:creationId xmlns:a16="http://schemas.microsoft.com/office/drawing/2014/main" xmlns="" id="{DB2C5530-CC7A-4132-B9EA-6325DB72C88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51"/>
          <a:stretch/>
        </p:blipFill>
        <p:spPr bwMode="auto">
          <a:xfrm>
            <a:off x="3559809" y="2090057"/>
            <a:ext cx="3061581" cy="2853986"/>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Arrow Connector 57">
            <a:extLst>
              <a:ext uri="{FF2B5EF4-FFF2-40B4-BE49-F238E27FC236}">
                <a16:creationId xmlns:a16="http://schemas.microsoft.com/office/drawing/2014/main" xmlns="" id="{449FB802-548F-45FC-B9AE-8A68842A4F9A}"/>
              </a:ext>
            </a:extLst>
          </p:cNvPr>
          <p:cNvCxnSpPr>
            <a:cxnSpLocks/>
          </p:cNvCxnSpPr>
          <p:nvPr/>
        </p:nvCxnSpPr>
        <p:spPr>
          <a:xfrm flipV="1">
            <a:off x="4048028" y="2332815"/>
            <a:ext cx="0" cy="22270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DEC7C692-2A83-490F-AF25-2F7EAC71998C}"/>
              </a:ext>
            </a:extLst>
          </p:cNvPr>
          <p:cNvCxnSpPr/>
          <p:nvPr/>
        </p:nvCxnSpPr>
        <p:spPr>
          <a:xfrm>
            <a:off x="4036087" y="4548226"/>
            <a:ext cx="23747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52EA1B80-5A92-46B2-89C0-3DC266066E8E}"/>
              </a:ext>
            </a:extLst>
          </p:cNvPr>
          <p:cNvCxnSpPr>
            <a:cxnSpLocks/>
          </p:cNvCxnSpPr>
          <p:nvPr/>
        </p:nvCxnSpPr>
        <p:spPr>
          <a:xfrm>
            <a:off x="4059970" y="3549707"/>
            <a:ext cx="2087911" cy="102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B90F27A6-914A-4C08-AE5C-DA65BDCD67AA}"/>
              </a:ext>
            </a:extLst>
          </p:cNvPr>
          <p:cNvSpPr/>
          <p:nvPr/>
        </p:nvSpPr>
        <p:spPr>
          <a:xfrm>
            <a:off x="3612171" y="2023464"/>
            <a:ext cx="437940" cy="46166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س</a:t>
            </a:r>
            <a:endParaRPr lang="en-US" sz="2400" b="0" cap="none" spc="0" dirty="0">
              <a:ln w="0"/>
              <a:solidFill>
                <a:schemeClr val="tx1"/>
              </a:solidFill>
              <a:cs typeface="+mj-cs"/>
            </a:endParaRPr>
          </a:p>
        </p:txBody>
      </p:sp>
      <p:sp>
        <p:nvSpPr>
          <p:cNvPr id="62" name="Rectangle 61">
            <a:extLst>
              <a:ext uri="{FF2B5EF4-FFF2-40B4-BE49-F238E27FC236}">
                <a16:creationId xmlns:a16="http://schemas.microsoft.com/office/drawing/2014/main" xmlns="" id="{51C787DA-3427-4023-941E-B3763A3654A2}"/>
              </a:ext>
            </a:extLst>
          </p:cNvPr>
          <p:cNvSpPr/>
          <p:nvPr/>
        </p:nvSpPr>
        <p:spPr>
          <a:xfrm>
            <a:off x="6207900" y="4482378"/>
            <a:ext cx="369012" cy="46166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ك</a:t>
            </a:r>
            <a:endParaRPr lang="en-US" sz="2400" b="0" cap="none" spc="0" dirty="0">
              <a:ln w="0"/>
              <a:solidFill>
                <a:schemeClr val="tx1"/>
              </a:solidFill>
              <a:cs typeface="+mj-cs"/>
            </a:endParaRPr>
          </a:p>
        </p:txBody>
      </p:sp>
      <p:pic>
        <p:nvPicPr>
          <p:cNvPr id="63" name="Picture 2" descr="د.سليمان بن مبارك السنيدي on Twitter: &quot;#تدريس_مُشخصن في الرياضيات ...">
            <a:extLst>
              <a:ext uri="{FF2B5EF4-FFF2-40B4-BE49-F238E27FC236}">
                <a16:creationId xmlns:a16="http://schemas.microsoft.com/office/drawing/2014/main" xmlns="" id="{10573A96-EA21-4638-9E9D-1713FA5DD8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51"/>
          <a:stretch/>
        </p:blipFill>
        <p:spPr bwMode="auto">
          <a:xfrm>
            <a:off x="266801" y="2122714"/>
            <a:ext cx="3061581" cy="2853986"/>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Arrow Connector 63">
            <a:extLst>
              <a:ext uri="{FF2B5EF4-FFF2-40B4-BE49-F238E27FC236}">
                <a16:creationId xmlns:a16="http://schemas.microsoft.com/office/drawing/2014/main" xmlns="" id="{3089E115-8C88-41C1-8F12-169C5408BC55}"/>
              </a:ext>
            </a:extLst>
          </p:cNvPr>
          <p:cNvCxnSpPr>
            <a:cxnSpLocks/>
          </p:cNvCxnSpPr>
          <p:nvPr/>
        </p:nvCxnSpPr>
        <p:spPr>
          <a:xfrm flipV="1">
            <a:off x="755020" y="2365472"/>
            <a:ext cx="0" cy="22270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BB0357BC-251A-4E8C-AEB3-08788EBAC666}"/>
              </a:ext>
            </a:extLst>
          </p:cNvPr>
          <p:cNvCxnSpPr/>
          <p:nvPr/>
        </p:nvCxnSpPr>
        <p:spPr>
          <a:xfrm>
            <a:off x="743079" y="4580883"/>
            <a:ext cx="23747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xmlns="" id="{25634B0D-2F01-4360-B798-6D33131EFDD8}"/>
              </a:ext>
            </a:extLst>
          </p:cNvPr>
          <p:cNvSpPr/>
          <p:nvPr/>
        </p:nvSpPr>
        <p:spPr>
          <a:xfrm>
            <a:off x="319163" y="2056121"/>
            <a:ext cx="437940" cy="46166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س</a:t>
            </a:r>
            <a:endParaRPr lang="en-US" sz="2400" b="0" cap="none" spc="0" dirty="0">
              <a:ln w="0"/>
              <a:solidFill>
                <a:schemeClr val="tx1"/>
              </a:solidFill>
              <a:cs typeface="+mj-cs"/>
            </a:endParaRPr>
          </a:p>
        </p:txBody>
      </p:sp>
      <p:sp>
        <p:nvSpPr>
          <p:cNvPr id="68" name="Rectangle 67">
            <a:extLst>
              <a:ext uri="{FF2B5EF4-FFF2-40B4-BE49-F238E27FC236}">
                <a16:creationId xmlns:a16="http://schemas.microsoft.com/office/drawing/2014/main" xmlns="" id="{D1D83A6C-AE8C-4C9A-ADD8-363ED1DE185D}"/>
              </a:ext>
            </a:extLst>
          </p:cNvPr>
          <p:cNvSpPr/>
          <p:nvPr/>
        </p:nvSpPr>
        <p:spPr>
          <a:xfrm>
            <a:off x="2914892" y="4515035"/>
            <a:ext cx="369012" cy="46166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ك</a:t>
            </a:r>
            <a:endParaRPr lang="en-US" sz="2400" b="0" cap="none" spc="0" dirty="0">
              <a:ln w="0"/>
              <a:solidFill>
                <a:schemeClr val="tx1"/>
              </a:solidFill>
              <a:cs typeface="+mj-cs"/>
            </a:endParaRPr>
          </a:p>
        </p:txBody>
      </p:sp>
      <p:cxnSp>
        <p:nvCxnSpPr>
          <p:cNvPr id="73" name="Straight Connector 72">
            <a:extLst>
              <a:ext uri="{FF2B5EF4-FFF2-40B4-BE49-F238E27FC236}">
                <a16:creationId xmlns:a16="http://schemas.microsoft.com/office/drawing/2014/main" xmlns="" id="{92D09E55-C59D-4AD4-8610-184CF16A73A6}"/>
              </a:ext>
            </a:extLst>
          </p:cNvPr>
          <p:cNvCxnSpPr/>
          <p:nvPr/>
        </p:nvCxnSpPr>
        <p:spPr>
          <a:xfrm>
            <a:off x="4557486" y="3546078"/>
            <a:ext cx="0" cy="1008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5FC5789C-F4AD-4BC5-B3E1-7041EE4AB87E}"/>
              </a:ext>
            </a:extLst>
          </p:cNvPr>
          <p:cNvCxnSpPr/>
          <p:nvPr/>
        </p:nvCxnSpPr>
        <p:spPr>
          <a:xfrm>
            <a:off x="5580743" y="3568442"/>
            <a:ext cx="0" cy="1008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xmlns="" id="{A0C02630-47DF-487D-A895-38E0A45398C9}"/>
              </a:ext>
            </a:extLst>
          </p:cNvPr>
          <p:cNvSpPr/>
          <p:nvPr/>
        </p:nvSpPr>
        <p:spPr>
          <a:xfrm>
            <a:off x="5910601" y="3179409"/>
            <a:ext cx="364203" cy="461665"/>
          </a:xfrm>
          <a:prstGeom prst="rect">
            <a:avLst/>
          </a:prstGeom>
          <a:noFill/>
        </p:spPr>
        <p:txBody>
          <a:bodyPr wrap="none" lIns="91440" tIns="45720" rIns="91440" bIns="45720">
            <a:spAutoFit/>
          </a:bodyPr>
          <a:lstStyle/>
          <a:p>
            <a:pPr algn="ctr"/>
            <a:r>
              <a:rPr lang="ar-SA" sz="2400" dirty="0">
                <a:ln w="0"/>
                <a:cs typeface="+mj-cs"/>
              </a:rPr>
              <a:t>ط</a:t>
            </a:r>
            <a:endParaRPr lang="en-US" sz="2400" b="0" cap="none" spc="0" dirty="0">
              <a:ln w="0"/>
              <a:solidFill>
                <a:schemeClr val="tx1"/>
              </a:solidFill>
              <a:cs typeface="+mj-cs"/>
            </a:endParaRPr>
          </a:p>
        </p:txBody>
      </p:sp>
      <p:sp>
        <p:nvSpPr>
          <p:cNvPr id="78" name="Rectangle 77">
            <a:extLst>
              <a:ext uri="{FF2B5EF4-FFF2-40B4-BE49-F238E27FC236}">
                <a16:creationId xmlns:a16="http://schemas.microsoft.com/office/drawing/2014/main" xmlns="" id="{8D66BE2E-08A8-48B7-82CB-A027E2F46410}"/>
              </a:ext>
            </a:extLst>
          </p:cNvPr>
          <p:cNvSpPr/>
          <p:nvPr/>
        </p:nvSpPr>
        <p:spPr>
          <a:xfrm>
            <a:off x="4057888" y="3179408"/>
            <a:ext cx="364203" cy="461665"/>
          </a:xfrm>
          <a:prstGeom prst="rect">
            <a:avLst/>
          </a:prstGeom>
          <a:noFill/>
        </p:spPr>
        <p:txBody>
          <a:bodyPr wrap="none" lIns="91440" tIns="45720" rIns="91440" bIns="45720">
            <a:spAutoFit/>
          </a:bodyPr>
          <a:lstStyle/>
          <a:p>
            <a:pPr algn="ctr"/>
            <a:r>
              <a:rPr lang="ar-SA" sz="2400" dirty="0">
                <a:ln w="0"/>
                <a:cs typeface="+mj-cs"/>
              </a:rPr>
              <a:t>ط</a:t>
            </a:r>
            <a:endParaRPr lang="en-US" sz="2400" b="0" cap="none" spc="0" dirty="0">
              <a:ln w="0"/>
              <a:solidFill>
                <a:schemeClr val="tx1"/>
              </a:solidFill>
              <a:cs typeface="+mj-cs"/>
            </a:endParaRPr>
          </a:p>
        </p:txBody>
      </p:sp>
      <p:cxnSp>
        <p:nvCxnSpPr>
          <p:cNvPr id="80" name="Straight Connector 79">
            <a:extLst>
              <a:ext uri="{FF2B5EF4-FFF2-40B4-BE49-F238E27FC236}">
                <a16:creationId xmlns:a16="http://schemas.microsoft.com/office/drawing/2014/main" xmlns="" id="{645A68CD-AC63-4C95-B0B9-CD5BF97DB314}"/>
              </a:ext>
            </a:extLst>
          </p:cNvPr>
          <p:cNvCxnSpPr/>
          <p:nvPr/>
        </p:nvCxnSpPr>
        <p:spPr>
          <a:xfrm>
            <a:off x="2322286" y="2728686"/>
            <a:ext cx="0" cy="18638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11A9A094-D042-4A96-ABF4-52799ED16943}"/>
              </a:ext>
            </a:extLst>
          </p:cNvPr>
          <p:cNvCxnSpPr>
            <a:cxnSpLocks/>
          </p:cNvCxnSpPr>
          <p:nvPr/>
        </p:nvCxnSpPr>
        <p:spPr>
          <a:xfrm>
            <a:off x="759444" y="3368700"/>
            <a:ext cx="1584000" cy="1025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CEC53D8E-22CC-4CFF-A33C-638A4AB927EC}"/>
              </a:ext>
            </a:extLst>
          </p:cNvPr>
          <p:cNvCxnSpPr>
            <a:cxnSpLocks/>
          </p:cNvCxnSpPr>
          <p:nvPr/>
        </p:nvCxnSpPr>
        <p:spPr>
          <a:xfrm>
            <a:off x="750597" y="4129158"/>
            <a:ext cx="1584000" cy="1025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63DC30B5-B9E4-478B-A51C-E0BC510349B0}"/>
              </a:ext>
            </a:extLst>
          </p:cNvPr>
          <p:cNvCxnSpPr>
            <a:cxnSpLocks/>
          </p:cNvCxnSpPr>
          <p:nvPr/>
        </p:nvCxnSpPr>
        <p:spPr>
          <a:xfrm>
            <a:off x="741672" y="3758645"/>
            <a:ext cx="1584000" cy="10253"/>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xmlns="" id="{9CE2C418-1B2B-48CF-B83B-EF0E71809DB1}"/>
              </a:ext>
            </a:extLst>
          </p:cNvPr>
          <p:cNvSpPr/>
          <p:nvPr/>
        </p:nvSpPr>
        <p:spPr>
          <a:xfrm>
            <a:off x="176204" y="3069012"/>
            <a:ext cx="591830" cy="461665"/>
          </a:xfrm>
          <a:prstGeom prst="rect">
            <a:avLst/>
          </a:prstGeom>
          <a:noFill/>
        </p:spPr>
        <p:txBody>
          <a:bodyPr wrap="none" lIns="91440" tIns="45720" rIns="91440" bIns="45720">
            <a:spAutoFit/>
          </a:bodyPr>
          <a:lstStyle/>
          <a:p>
            <a:pPr algn="ctr"/>
            <a:r>
              <a:rPr lang="ar-SA" sz="2400" dirty="0">
                <a:ln w="0"/>
                <a:cs typeface="+mj-cs"/>
              </a:rPr>
              <a:t>س2</a:t>
            </a:r>
            <a:endParaRPr lang="en-US" sz="2400" b="0" cap="none" spc="0" dirty="0">
              <a:ln w="0"/>
              <a:solidFill>
                <a:schemeClr val="tx1"/>
              </a:solidFill>
              <a:cs typeface="+mj-cs"/>
            </a:endParaRPr>
          </a:p>
        </p:txBody>
      </p:sp>
      <p:sp>
        <p:nvSpPr>
          <p:cNvPr id="87" name="Rectangle 86">
            <a:extLst>
              <a:ext uri="{FF2B5EF4-FFF2-40B4-BE49-F238E27FC236}">
                <a16:creationId xmlns:a16="http://schemas.microsoft.com/office/drawing/2014/main" xmlns="" id="{D06D9AAE-14A5-4C17-9437-0F0AAC5AB3BF}"/>
              </a:ext>
            </a:extLst>
          </p:cNvPr>
          <p:cNvSpPr/>
          <p:nvPr/>
        </p:nvSpPr>
        <p:spPr>
          <a:xfrm>
            <a:off x="290568" y="3482393"/>
            <a:ext cx="453954" cy="461665"/>
          </a:xfrm>
          <a:prstGeom prst="rect">
            <a:avLst/>
          </a:prstGeom>
          <a:noFill/>
        </p:spPr>
        <p:txBody>
          <a:bodyPr wrap="square" lIns="91440" tIns="45720" rIns="91440" bIns="45720">
            <a:spAutoFit/>
          </a:bodyPr>
          <a:lstStyle/>
          <a:p>
            <a:pPr algn="ctr"/>
            <a:r>
              <a:rPr lang="ar-SA" sz="2400" dirty="0">
                <a:ln w="0"/>
                <a:cs typeface="+mj-cs"/>
              </a:rPr>
              <a:t>س</a:t>
            </a:r>
            <a:endParaRPr lang="en-US" sz="2400" b="0" cap="none" spc="0" dirty="0">
              <a:ln w="0"/>
              <a:solidFill>
                <a:schemeClr val="tx1"/>
              </a:solidFill>
              <a:cs typeface="+mj-cs"/>
            </a:endParaRPr>
          </a:p>
        </p:txBody>
      </p:sp>
      <p:sp>
        <p:nvSpPr>
          <p:cNvPr id="89" name="Rectangle 88">
            <a:extLst>
              <a:ext uri="{FF2B5EF4-FFF2-40B4-BE49-F238E27FC236}">
                <a16:creationId xmlns:a16="http://schemas.microsoft.com/office/drawing/2014/main" xmlns="" id="{710DF383-BC75-46A3-B64B-5E4869AA7A47}"/>
              </a:ext>
            </a:extLst>
          </p:cNvPr>
          <p:cNvSpPr/>
          <p:nvPr/>
        </p:nvSpPr>
        <p:spPr>
          <a:xfrm>
            <a:off x="170275" y="3862563"/>
            <a:ext cx="591830" cy="461665"/>
          </a:xfrm>
          <a:prstGeom prst="rect">
            <a:avLst/>
          </a:prstGeom>
          <a:noFill/>
        </p:spPr>
        <p:txBody>
          <a:bodyPr wrap="none" lIns="91440" tIns="45720" rIns="91440" bIns="45720">
            <a:spAutoFit/>
          </a:bodyPr>
          <a:lstStyle/>
          <a:p>
            <a:pPr algn="ctr"/>
            <a:r>
              <a:rPr lang="ar-SA" sz="2400" dirty="0">
                <a:ln w="0"/>
                <a:cs typeface="+mj-cs"/>
              </a:rPr>
              <a:t>س1</a:t>
            </a:r>
            <a:endParaRPr lang="en-US" sz="2400" b="0" cap="none" spc="0" dirty="0">
              <a:ln w="0"/>
              <a:solidFill>
                <a:schemeClr val="tx1"/>
              </a:solidFill>
              <a:cs typeface="+mj-cs"/>
            </a:endParaRPr>
          </a:p>
        </p:txBody>
      </p:sp>
      <p:sp>
        <p:nvSpPr>
          <p:cNvPr id="91" name="Rectangle 90">
            <a:extLst>
              <a:ext uri="{FF2B5EF4-FFF2-40B4-BE49-F238E27FC236}">
                <a16:creationId xmlns:a16="http://schemas.microsoft.com/office/drawing/2014/main" xmlns="" id="{29B079BC-4ABD-4D56-8256-FFEE9E602D75}"/>
              </a:ext>
            </a:extLst>
          </p:cNvPr>
          <p:cNvSpPr/>
          <p:nvPr/>
        </p:nvSpPr>
        <p:spPr>
          <a:xfrm>
            <a:off x="2161342" y="2328214"/>
            <a:ext cx="364203" cy="461665"/>
          </a:xfrm>
          <a:prstGeom prst="rect">
            <a:avLst/>
          </a:prstGeom>
          <a:noFill/>
        </p:spPr>
        <p:txBody>
          <a:bodyPr wrap="none" lIns="91440" tIns="45720" rIns="91440" bIns="45720">
            <a:spAutoFit/>
          </a:bodyPr>
          <a:lstStyle/>
          <a:p>
            <a:pPr algn="ctr"/>
            <a:r>
              <a:rPr lang="ar-SA" sz="2400" dirty="0">
                <a:ln w="0"/>
                <a:cs typeface="+mj-cs"/>
              </a:rPr>
              <a:t>ط</a:t>
            </a:r>
            <a:endParaRPr lang="en-US" sz="2400" b="0" cap="none" spc="0" dirty="0">
              <a:ln w="0"/>
              <a:solidFill>
                <a:schemeClr val="tx1"/>
              </a:solidFill>
              <a:cs typeface="+mj-cs"/>
            </a:endParaRPr>
          </a:p>
        </p:txBody>
      </p:sp>
      <p:sp>
        <p:nvSpPr>
          <p:cNvPr id="93" name="Rectangle 92">
            <a:extLst>
              <a:ext uri="{FF2B5EF4-FFF2-40B4-BE49-F238E27FC236}">
                <a16:creationId xmlns:a16="http://schemas.microsoft.com/office/drawing/2014/main" xmlns="" id="{2C31F79A-7EB0-4C0C-858A-828EBE5750F0}"/>
              </a:ext>
            </a:extLst>
          </p:cNvPr>
          <p:cNvSpPr/>
          <p:nvPr/>
        </p:nvSpPr>
        <p:spPr>
          <a:xfrm>
            <a:off x="2179525" y="4572275"/>
            <a:ext cx="364203" cy="461665"/>
          </a:xfrm>
          <a:prstGeom prst="rect">
            <a:avLst/>
          </a:prstGeom>
          <a:noFill/>
        </p:spPr>
        <p:txBody>
          <a:bodyPr wrap="none" lIns="91440" tIns="45720" rIns="91440" bIns="45720">
            <a:spAutoFit/>
          </a:bodyPr>
          <a:lstStyle/>
          <a:p>
            <a:pPr algn="ctr"/>
            <a:r>
              <a:rPr lang="ar-SA" sz="2400" dirty="0">
                <a:ln w="0"/>
                <a:cs typeface="+mj-cs"/>
              </a:rPr>
              <a:t>ط</a:t>
            </a:r>
            <a:endParaRPr lang="en-US" sz="2400" b="0" cap="none" spc="0" dirty="0">
              <a:ln w="0"/>
              <a:solidFill>
                <a:schemeClr val="tx1"/>
              </a:solidFill>
              <a:cs typeface="+mj-cs"/>
            </a:endParaRPr>
          </a:p>
        </p:txBody>
      </p:sp>
      <p:sp>
        <p:nvSpPr>
          <p:cNvPr id="95" name="مستطيل مستدير الزوايا 5">
            <a:hlinkClick r:id="rId3" action="ppaction://hlinksldjump"/>
            <a:extLst>
              <a:ext uri="{FF2B5EF4-FFF2-40B4-BE49-F238E27FC236}">
                <a16:creationId xmlns:a16="http://schemas.microsoft.com/office/drawing/2014/main" xmlns="" id="{B342BCE4-57B0-4350-8599-7183C4A1C3BF}"/>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7" name="مستطيل مستدير الزوايا 11">
            <a:hlinkClick r:id="rId4" action="ppaction://hlinksldjump"/>
            <a:extLst>
              <a:ext uri="{FF2B5EF4-FFF2-40B4-BE49-F238E27FC236}">
                <a16:creationId xmlns:a16="http://schemas.microsoft.com/office/drawing/2014/main" xmlns="" id="{1CB186F9-149C-4416-AA08-10FA4350D918}"/>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9" name="مستطيل مستدير الزوايا 12">
            <a:hlinkClick r:id="rId5" action="ppaction://hlinksldjump"/>
            <a:extLst>
              <a:ext uri="{FF2B5EF4-FFF2-40B4-BE49-F238E27FC236}">
                <a16:creationId xmlns:a16="http://schemas.microsoft.com/office/drawing/2014/main" xmlns="" id="{0F0DF076-B83C-4EE2-9CEE-DDC3C3790383}"/>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1" name="مستطيل مستدير الزوايا 16">
            <a:hlinkClick r:id="rId6" action="ppaction://hlinksldjump"/>
            <a:extLst>
              <a:ext uri="{FF2B5EF4-FFF2-40B4-BE49-F238E27FC236}">
                <a16:creationId xmlns:a16="http://schemas.microsoft.com/office/drawing/2014/main" xmlns="" id="{E15D170C-4F78-4339-A07A-F8FDBD67D705}"/>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3" name="مستطيل مستدير الزوايا 17">
            <a:hlinkClick r:id="rId7" action="ppaction://hlinksldjump"/>
            <a:extLst>
              <a:ext uri="{FF2B5EF4-FFF2-40B4-BE49-F238E27FC236}">
                <a16:creationId xmlns:a16="http://schemas.microsoft.com/office/drawing/2014/main" xmlns="" id="{07D570CE-6269-4142-9792-BBEA2F5F92A5}"/>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5" name="مستطيل مستدير الزوايا 16">
            <a:hlinkClick r:id="rId8" action="ppaction://hlinksldjump"/>
            <a:extLst>
              <a:ext uri="{FF2B5EF4-FFF2-40B4-BE49-F238E27FC236}">
                <a16:creationId xmlns:a16="http://schemas.microsoft.com/office/drawing/2014/main" xmlns="" id="{E5A222B7-3C4F-411E-A3CF-771719A63B9C}"/>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47" name="Group 46"/>
          <p:cNvGrpSpPr/>
          <p:nvPr/>
        </p:nvGrpSpPr>
        <p:grpSpPr>
          <a:xfrm>
            <a:off x="0" y="6502121"/>
            <a:ext cx="12192000" cy="381000"/>
            <a:chOff x="0" y="6502121"/>
            <a:chExt cx="12192000" cy="381000"/>
          </a:xfrm>
        </p:grpSpPr>
        <p:sp>
          <p:nvSpPr>
            <p:cNvPr id="48" name="TextBox 47">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49" name="Group 48"/>
            <p:cNvGrpSpPr/>
            <p:nvPr/>
          </p:nvGrpSpPr>
          <p:grpSpPr>
            <a:xfrm>
              <a:off x="0" y="6502121"/>
              <a:ext cx="12192000" cy="381000"/>
              <a:chOff x="0" y="6502121"/>
              <a:chExt cx="12192000" cy="381000"/>
            </a:xfrm>
          </p:grpSpPr>
          <p:cxnSp>
            <p:nvCxnSpPr>
              <p:cNvPr id="51" name="Straight Connector 50"/>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53" name="Flowchart: Terminator 5">
            <a:hlinkClick r:id="rId9"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6475666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4000" b="1" dirty="0" smtClean="0">
                    <a:solidFill>
                      <a:schemeClr val="tx1"/>
                    </a:solidFill>
                    <a:latin typeface="Sakkal Majalla" panose="02000000000000000000" pitchFamily="2" charset="-78"/>
                    <a:cs typeface="Sakkal Majalla" panose="02000000000000000000" pitchFamily="2" charset="-78"/>
                  </a:rPr>
                  <a:t>5.  أنظر إلى الشكل الآتي، ثم أجب عن الأسئلة التي تليه:</a:t>
                </a:r>
              </a:p>
              <a:p>
                <a:pPr marL="623888" indent="-623888" algn="r" rtl="1"/>
                <a:endParaRPr lang="ar-SA" sz="2400" b="1" dirty="0">
                  <a:solidFill>
                    <a:schemeClr val="tx1"/>
                  </a:solidFill>
                  <a:latin typeface="Sakkal Majalla" panose="02000000000000000000" pitchFamily="2" charset="-78"/>
                  <a:cs typeface="Sakkal Majalla" panose="02000000000000000000" pitchFamily="2" charset="-78"/>
                </a:endParaRPr>
              </a:p>
              <a:p>
                <a:pPr marL="4659313" indent="-449263" algn="r" rtl="1"/>
                <a:r>
                  <a:rPr lang="ar-SA" sz="4000" b="1"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أ. أحسب درجة مرونة الطلب السعرية عند تغير السعر من 15 إلى 18 دينار.</a:t>
                </a:r>
              </a:p>
              <a:p>
                <a:pPr marL="4659313" indent="-449263" algn="r" rtl="1"/>
                <a:endParaRPr lang="ar-SA" sz="2800" b="1" dirty="0" smtClean="0">
                  <a:solidFill>
                    <a:srgbClr val="FF0000"/>
                  </a:solidFill>
                  <a:latin typeface="Sakkal Majalla" panose="02000000000000000000" pitchFamily="2" charset="-78"/>
                  <a:cs typeface="Sakkal Majalla" panose="02000000000000000000" pitchFamily="2" charset="-78"/>
                </a:endParaRPr>
              </a:p>
              <a:p>
                <a:pPr marL="4659313" indent="-449263" algn="ctr" rtl="1"/>
                <a:r>
                  <a:rPr lang="ar-SA" sz="2800" b="1" dirty="0" smtClean="0">
                    <a:solidFill>
                      <a:srgbClr val="FF0000"/>
                    </a:solidFill>
                    <a:latin typeface="Sakkal Majalla" panose="02000000000000000000" pitchFamily="2" charset="-78"/>
                    <a:cs typeface="Sakkal Majalla" panose="02000000000000000000" pitchFamily="2" charset="-78"/>
                  </a:rPr>
                  <a:t>       </a:t>
                </a:r>
                <a14:m>
                  <m:oMath xmlns:m="http://schemas.openxmlformats.org/officeDocument/2006/math">
                    <m:f>
                      <m:fPr>
                        <m:ctrlPr>
                          <a:rPr lang="en-US" sz="2800" i="1">
                            <a:solidFill>
                              <a:srgbClr val="FF0000"/>
                            </a:solidFill>
                            <a:latin typeface="Cambria Math" panose="02040503050406030204" pitchFamily="18" charset="0"/>
                          </a:rPr>
                        </m:ctrlPr>
                      </m:fPr>
                      <m:num>
                        <m:r>
                          <a:rPr lang="ar-SA" sz="2800" b="0" i="1" smtClean="0">
                            <a:solidFill>
                              <a:srgbClr val="FF0000"/>
                            </a:solidFill>
                            <a:latin typeface="Cambria Math" panose="02040503050406030204" pitchFamily="18" charset="0"/>
                          </a:rPr>
                          <m:t>18</m:t>
                        </m:r>
                      </m:num>
                      <m:den>
                        <m:r>
                          <a:rPr lang="ar-SA" sz="2800" b="0" i="1" smtClean="0">
                            <a:solidFill>
                              <a:srgbClr val="FF0000"/>
                            </a:solidFill>
                            <a:latin typeface="Cambria Math" panose="02040503050406030204" pitchFamily="18" charset="0"/>
                          </a:rPr>
                          <m:t>3</m:t>
                        </m:r>
                      </m:den>
                    </m:f>
                    <m:r>
                      <a:rPr lang="en-US" sz="2800" i="1">
                        <a:solidFill>
                          <a:srgbClr val="FF0000"/>
                        </a:solidFill>
                        <a:latin typeface="Cambria Math" panose="02040503050406030204" pitchFamily="18" charset="0"/>
                      </a:rPr>
                      <m:t>  ×</m:t>
                    </m:r>
                    <m:f>
                      <m:fPr>
                        <m:ctrlPr>
                          <a:rPr lang="en-US" sz="2800" i="1">
                            <a:solidFill>
                              <a:srgbClr val="FF0000"/>
                            </a:solidFill>
                            <a:latin typeface="Cambria Math" panose="02040503050406030204" pitchFamily="18" charset="0"/>
                          </a:rPr>
                        </m:ctrlPr>
                      </m:fPr>
                      <m:num>
                        <m:r>
                          <a:rPr lang="ar-SA" sz="2800" b="0" i="1" smtClean="0">
                            <a:solidFill>
                              <a:srgbClr val="FF0000"/>
                            </a:solidFill>
                            <a:latin typeface="Cambria Math" panose="02040503050406030204" pitchFamily="18" charset="0"/>
                          </a:rPr>
                          <m:t>3</m:t>
                        </m:r>
                        <m:r>
                          <a:rPr lang="en-US" sz="2800" i="1">
                            <a:solidFill>
                              <a:srgbClr val="FF0000"/>
                            </a:solidFill>
                            <a:latin typeface="Cambria Math" panose="02040503050406030204" pitchFamily="18" charset="0"/>
                          </a:rPr>
                          <m:t>−</m:t>
                        </m:r>
                        <m:r>
                          <a:rPr lang="ar-SA" sz="2800" b="0" i="1" smtClean="0">
                            <a:solidFill>
                              <a:srgbClr val="FF0000"/>
                            </a:solidFill>
                            <a:latin typeface="Cambria Math" panose="02040503050406030204" pitchFamily="18" charset="0"/>
                          </a:rPr>
                          <m:t>6</m:t>
                        </m:r>
                      </m:num>
                      <m:den>
                        <m:r>
                          <a:rPr lang="ar-SA" sz="2800" b="0" i="1" smtClean="0">
                            <a:solidFill>
                              <a:srgbClr val="FF0000"/>
                            </a:solidFill>
                            <a:latin typeface="Cambria Math" panose="02040503050406030204" pitchFamily="18" charset="0"/>
                          </a:rPr>
                          <m:t>18</m:t>
                        </m:r>
                        <m:r>
                          <a:rPr lang="en-US" sz="2800" i="1">
                            <a:solidFill>
                              <a:srgbClr val="FF0000"/>
                            </a:solidFill>
                            <a:latin typeface="Cambria Math" panose="02040503050406030204" pitchFamily="18" charset="0"/>
                          </a:rPr>
                          <m:t>−</m:t>
                        </m:r>
                        <m:r>
                          <a:rPr lang="ar-SA" sz="2800" b="0" i="1" smtClean="0">
                            <a:solidFill>
                              <a:srgbClr val="FF0000"/>
                            </a:solidFill>
                            <a:latin typeface="Cambria Math" panose="02040503050406030204" pitchFamily="18" charset="0"/>
                          </a:rPr>
                          <m:t>15</m:t>
                        </m:r>
                      </m:den>
                    </m:f>
                    <m:r>
                      <a:rPr lang="en-US" sz="2800" i="1">
                        <a:solidFill>
                          <a:srgbClr val="FF0000"/>
                        </a:solidFill>
                        <a:latin typeface="Cambria Math" panose="02040503050406030204" pitchFamily="18" charset="0"/>
                      </a:rPr>
                      <m:t> </m:t>
                    </m:r>
                  </m:oMath>
                </a14:m>
                <a:r>
                  <a:rPr lang="ar-SA" sz="2800" b="1" dirty="0" smtClean="0">
                    <a:solidFill>
                      <a:srgbClr val="FF0000"/>
                    </a:solidFill>
                    <a:latin typeface="Sakkal Majalla" panose="02000000000000000000" pitchFamily="2" charset="-78"/>
                    <a:cs typeface="Sakkal Majalla" panose="02000000000000000000" pitchFamily="2" charset="-78"/>
                  </a:rPr>
                  <a:t>  = 6</a:t>
                </a:r>
              </a:p>
              <a:p>
                <a:pPr marL="4659313" indent="-449263" algn="r" rtl="1"/>
                <a:endParaRPr lang="ar-SA" sz="2800" b="1" dirty="0">
                  <a:solidFill>
                    <a:schemeClr val="tx1"/>
                  </a:solidFill>
                  <a:latin typeface="Sakkal Majalla" panose="02000000000000000000" pitchFamily="2" charset="-78"/>
                  <a:cs typeface="Sakkal Majalla" panose="02000000000000000000" pitchFamily="2" charset="-78"/>
                </a:endParaRPr>
              </a:p>
              <a:p>
                <a:pPr marL="4659313" indent="-449263" algn="r" rtl="1"/>
                <a:r>
                  <a:rPr lang="ar-SA" sz="2800" b="1" dirty="0">
                    <a:solidFill>
                      <a:schemeClr val="tx1"/>
                    </a:solidFill>
                    <a:latin typeface="Sakkal Majalla" panose="02000000000000000000" pitchFamily="2" charset="-78"/>
                    <a:cs typeface="Sakkal Majalla" panose="02000000000000000000" pitchFamily="2" charset="-78"/>
                  </a:rPr>
                  <a:t>    ب. حدد </a:t>
                </a:r>
                <a:r>
                  <a:rPr lang="ar-SA" sz="2800" b="1" dirty="0" smtClean="0">
                    <a:solidFill>
                      <a:schemeClr val="tx1"/>
                    </a:solidFill>
                    <a:latin typeface="Sakkal Majalla" panose="02000000000000000000" pitchFamily="2" charset="-78"/>
                    <a:cs typeface="Sakkal Majalla" panose="02000000000000000000" pitchFamily="2" charset="-78"/>
                  </a:rPr>
                  <a:t>ما يلي:</a:t>
                </a:r>
              </a:p>
              <a:p>
                <a:pPr marL="4659313" indent="-449263" algn="r" rtl="1"/>
                <a:r>
                  <a:rPr lang="ar-SA" sz="2800" b="1" dirty="0">
                    <a:solidFill>
                      <a:schemeClr val="tx1"/>
                    </a:solidFill>
                    <a:latin typeface="Sakkal Majalla" panose="02000000000000000000" pitchFamily="2" charset="-78"/>
                    <a:cs typeface="Sakkal Majalla" panose="02000000000000000000" pitchFamily="2" charset="-78"/>
                  </a:rPr>
                  <a:t> </a:t>
                </a:r>
                <a:r>
                  <a:rPr lang="ar-SA" sz="2800" b="1" dirty="0" smtClean="0">
                    <a:solidFill>
                      <a:schemeClr val="tx1"/>
                    </a:solidFill>
                    <a:latin typeface="Sakkal Majalla" panose="02000000000000000000" pitchFamily="2" charset="-78"/>
                    <a:cs typeface="Sakkal Majalla" panose="02000000000000000000" pitchFamily="2" charset="-78"/>
                  </a:rPr>
                  <a:t>  شكل </a:t>
                </a:r>
                <a:r>
                  <a:rPr lang="ar-SA" sz="2800" b="1" dirty="0">
                    <a:solidFill>
                      <a:schemeClr val="tx1"/>
                    </a:solidFill>
                    <a:latin typeface="Sakkal Majalla" panose="02000000000000000000" pitchFamily="2" charset="-78"/>
                    <a:cs typeface="Sakkal Majalla" panose="02000000000000000000" pitchFamily="2" charset="-78"/>
                  </a:rPr>
                  <a:t>منحنى </a:t>
                </a:r>
                <a:r>
                  <a:rPr lang="ar-SA" sz="2800" b="1" dirty="0" smtClean="0">
                    <a:solidFill>
                      <a:schemeClr val="tx1"/>
                    </a:solidFill>
                    <a:latin typeface="Sakkal Majalla" panose="02000000000000000000" pitchFamily="2" charset="-78"/>
                    <a:cs typeface="Sakkal Majalla" panose="02000000000000000000" pitchFamily="2" charset="-78"/>
                  </a:rPr>
                  <a:t>الطلب. </a:t>
                </a:r>
                <a:r>
                  <a:rPr lang="ar-SA" sz="2800" b="1" dirty="0">
                    <a:solidFill>
                      <a:schemeClr val="tx1"/>
                    </a:solidFill>
                    <a:latin typeface="Sakkal Majalla" panose="02000000000000000000" pitchFamily="2" charset="-78"/>
                    <a:cs typeface="Sakkal Majalla" panose="02000000000000000000" pitchFamily="2" charset="-78"/>
                  </a:rPr>
                  <a:t>: </a:t>
                </a:r>
                <a:r>
                  <a:rPr lang="ar-SA" sz="2800" b="1" dirty="0" smtClean="0">
                    <a:solidFill>
                      <a:srgbClr val="FF0000"/>
                    </a:solidFill>
                    <a:latin typeface="Sakkal Majalla" panose="02000000000000000000" pitchFamily="2" charset="-78"/>
                    <a:cs typeface="Sakkal Majalla" panose="02000000000000000000" pitchFamily="2" charset="-78"/>
                  </a:rPr>
                  <a:t>طلب مرن </a:t>
                </a:r>
              </a:p>
              <a:p>
                <a:pPr marL="4659313" indent="-449263" algn="r" rtl="1"/>
                <a:r>
                  <a:rPr lang="ar-SA" sz="2800" b="1" dirty="0" smtClean="0">
                    <a:solidFill>
                      <a:schemeClr val="tx1"/>
                    </a:solidFill>
                    <a:latin typeface="Sakkal Majalla" panose="02000000000000000000" pitchFamily="2" charset="-78"/>
                    <a:cs typeface="Sakkal Majalla" panose="02000000000000000000" pitchFamily="2" charset="-78"/>
                  </a:rPr>
                  <a:t>   نوع </a:t>
                </a:r>
                <a:r>
                  <a:rPr lang="ar-SA" sz="2800" b="1" dirty="0">
                    <a:solidFill>
                      <a:schemeClr val="tx1"/>
                    </a:solidFill>
                    <a:latin typeface="Sakkal Majalla" panose="02000000000000000000" pitchFamily="2" charset="-78"/>
                    <a:cs typeface="Sakkal Majalla" panose="02000000000000000000" pitchFamily="2" charset="-78"/>
                  </a:rPr>
                  <a:t>السلعة:  </a:t>
                </a:r>
                <a:r>
                  <a:rPr lang="ar-SA" sz="2800" b="1" dirty="0" smtClean="0">
                    <a:solidFill>
                      <a:srgbClr val="FF0000"/>
                    </a:solidFill>
                    <a:latin typeface="Sakkal Majalla" panose="02000000000000000000" pitchFamily="2" charset="-78"/>
                    <a:cs typeface="Sakkal Majalla" panose="02000000000000000000" pitchFamily="2" charset="-78"/>
                  </a:rPr>
                  <a:t>سلع كمالية</a:t>
                </a:r>
                <a:endParaRPr lang="ar-SA" sz="2800" b="1" dirty="0">
                  <a:solidFill>
                    <a:srgbClr val="FF0000"/>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mc:Choice>
        <mc:Fallback xmlns="">
          <p:sp>
            <p:nvSpPr>
              <p:cNvPr id="20" name="مستطيل مستدير الزوايا 15">
                <a:extLst>
                  <a:ext uri="{FF2B5EF4-FFF2-40B4-BE49-F238E27FC236}">
                    <a16:creationId xmlns="" xmlns:a16="http://schemas.microsoft.com/office/drawing/2014/main" id="{C7CA628E-402E-4ECD-83CD-2C5BD377C6C5}"/>
                  </a:ext>
                </a:extLst>
              </p:cNvPr>
              <p:cNvSpPr>
                <a:spLocks noRot="1" noChangeAspect="1" noMove="1" noResize="1" noEditPoints="1" noAdjustHandles="1" noChangeArrowheads="1" noChangeShapeType="1" noTextEdit="1"/>
              </p:cNvSpPr>
              <p:nvPr/>
            </p:nvSpPr>
            <p:spPr>
              <a:xfrm>
                <a:off x="109266" y="1335539"/>
                <a:ext cx="10052651" cy="5091884"/>
              </a:xfrm>
              <a:prstGeom prst="roundRect">
                <a:avLst>
                  <a:gd name="adj" fmla="val 1416"/>
                </a:avLst>
              </a:prstGeom>
              <a:blipFill rotWithShape="0">
                <a:blip r:embed="rId2"/>
                <a:stretch>
                  <a:fillRect l="-1698" t="-1677" r="-2001"/>
                </a:stretch>
              </a:blipFill>
              <a:ln>
                <a:noFill/>
              </a:ln>
            </p:spPr>
            <p:txBody>
              <a:bodyPr/>
              <a:lstStyle/>
              <a:p>
                <a:r>
                  <a:rPr lang="en-US">
                    <a:noFill/>
                  </a:rPr>
                  <a:t> </a:t>
                </a:r>
              </a:p>
            </p:txBody>
          </p:sp>
        </mc:Fallback>
      </mc:AlternateContent>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xmlns="" id="{2D3D68C5-E71D-45A3-8526-6E0DC5BB2B50}"/>
              </a:ext>
            </a:extLst>
          </p:cNvPr>
          <p:cNvGrpSpPr/>
          <p:nvPr/>
        </p:nvGrpSpPr>
        <p:grpSpPr>
          <a:xfrm>
            <a:off x="5805716" y="2036812"/>
            <a:ext cx="4258831" cy="4015645"/>
            <a:chOff x="5805716" y="2036812"/>
            <a:chExt cx="4258831" cy="4015645"/>
          </a:xfrm>
        </p:grpSpPr>
        <p:pic>
          <p:nvPicPr>
            <p:cNvPr id="41" name="Picture 2" descr="د.سليمان بن مبارك السنيدي on Twitter: &quot;#تدريس_مُشخصن في الرياضيات ...">
              <a:extLst>
                <a:ext uri="{FF2B5EF4-FFF2-40B4-BE49-F238E27FC236}">
                  <a16:creationId xmlns:a16="http://schemas.microsoft.com/office/drawing/2014/main" xmlns="" id="{5E81D0C1-8D07-4F29-B5C4-5A1B3C9FA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51"/>
            <a:stretch/>
          </p:blipFill>
          <p:spPr bwMode="auto">
            <a:xfrm>
              <a:off x="5805716" y="2115330"/>
              <a:ext cx="4161664" cy="3937127"/>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a:extLst>
                <a:ext uri="{FF2B5EF4-FFF2-40B4-BE49-F238E27FC236}">
                  <a16:creationId xmlns:a16="http://schemas.microsoft.com/office/drawing/2014/main" xmlns="" id="{EAEA07F8-8718-45B7-8624-BA2E72BFE784}"/>
                </a:ext>
              </a:extLst>
            </p:cNvPr>
            <p:cNvCxnSpPr>
              <a:cxnSpLocks/>
            </p:cNvCxnSpPr>
            <p:nvPr/>
          </p:nvCxnSpPr>
          <p:spPr>
            <a:xfrm flipV="1">
              <a:off x="6469361" y="2450219"/>
              <a:ext cx="0" cy="30722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6270F015-59A6-43ED-8F00-6454242E60D3}"/>
                </a:ext>
              </a:extLst>
            </p:cNvPr>
            <p:cNvCxnSpPr/>
            <p:nvPr/>
          </p:nvCxnSpPr>
          <p:spPr>
            <a:xfrm>
              <a:off x="6453130" y="5506420"/>
              <a:ext cx="322802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9C092BBF-AF55-4528-B0A7-BEF396526DA9}"/>
                </a:ext>
              </a:extLst>
            </p:cNvPr>
            <p:cNvCxnSpPr>
              <a:cxnSpLocks/>
            </p:cNvCxnSpPr>
            <p:nvPr/>
          </p:nvCxnSpPr>
          <p:spPr>
            <a:xfrm>
              <a:off x="6882330" y="3812538"/>
              <a:ext cx="2532359" cy="100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xmlns="" id="{95B770C9-76F3-4B66-AAB3-057FA5DD2871}"/>
                </a:ext>
              </a:extLst>
            </p:cNvPr>
            <p:cNvSpPr/>
            <p:nvPr/>
          </p:nvSpPr>
          <p:spPr>
            <a:xfrm>
              <a:off x="6155480" y="2036812"/>
              <a:ext cx="595300" cy="63687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س</a:t>
              </a:r>
              <a:endParaRPr lang="en-US" sz="2400" b="0" cap="none" spc="0" dirty="0">
                <a:ln w="0"/>
                <a:solidFill>
                  <a:schemeClr val="tx1"/>
                </a:solidFill>
                <a:cs typeface="+mj-cs"/>
              </a:endParaRPr>
            </a:p>
          </p:txBody>
        </p:sp>
        <p:sp>
          <p:nvSpPr>
            <p:cNvPr id="46" name="Rectangle 45">
              <a:extLst>
                <a:ext uri="{FF2B5EF4-FFF2-40B4-BE49-F238E27FC236}">
                  <a16:creationId xmlns:a16="http://schemas.microsoft.com/office/drawing/2014/main" xmlns="" id="{BC25A535-7051-4A7F-827D-D6EF85BDDE53}"/>
                </a:ext>
              </a:extLst>
            </p:cNvPr>
            <p:cNvSpPr/>
            <p:nvPr/>
          </p:nvSpPr>
          <p:spPr>
            <a:xfrm>
              <a:off x="9562942" y="5284628"/>
              <a:ext cx="501605" cy="636875"/>
            </a:xfrm>
            <a:prstGeom prst="rect">
              <a:avLst/>
            </a:prstGeom>
            <a:noFill/>
          </p:spPr>
          <p:txBody>
            <a:bodyPr wrap="none" lIns="91440" tIns="45720" rIns="91440" bIns="45720">
              <a:spAutoFit/>
            </a:bodyPr>
            <a:lstStyle/>
            <a:p>
              <a:pPr algn="ctr"/>
              <a:r>
                <a:rPr lang="ar-SA" sz="2400" b="0" cap="none" spc="0" dirty="0">
                  <a:ln w="0"/>
                  <a:solidFill>
                    <a:schemeClr val="tx1"/>
                  </a:solidFill>
                  <a:cs typeface="+mj-cs"/>
                </a:rPr>
                <a:t>ك</a:t>
              </a:r>
              <a:endParaRPr lang="en-US" sz="2400" b="0" cap="none" spc="0" dirty="0">
                <a:ln w="0"/>
                <a:solidFill>
                  <a:schemeClr val="tx1"/>
                </a:solidFill>
                <a:cs typeface="+mj-cs"/>
              </a:endParaRPr>
            </a:p>
          </p:txBody>
        </p:sp>
        <p:cxnSp>
          <p:nvCxnSpPr>
            <p:cNvPr id="13" name="Straight Connector 12">
              <a:extLst>
                <a:ext uri="{FF2B5EF4-FFF2-40B4-BE49-F238E27FC236}">
                  <a16:creationId xmlns:a16="http://schemas.microsoft.com/office/drawing/2014/main" xmlns="" id="{84B25D12-E001-44E7-A58B-0B5EF0F856B1}"/>
                </a:ext>
              </a:extLst>
            </p:cNvPr>
            <p:cNvCxnSpPr/>
            <p:nvPr/>
          </p:nvCxnSpPr>
          <p:spPr>
            <a:xfrm>
              <a:off x="6453130" y="4119089"/>
              <a:ext cx="1054134"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1AC1A405-5730-418C-984A-748A218FAA2C}"/>
                </a:ext>
              </a:extLst>
            </p:cNvPr>
            <p:cNvCxnSpPr/>
            <p:nvPr/>
          </p:nvCxnSpPr>
          <p:spPr>
            <a:xfrm>
              <a:off x="6487970" y="4677889"/>
              <a:ext cx="2484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104484A-4D4B-463B-966E-4A071558338C}"/>
                </a:ext>
              </a:extLst>
            </p:cNvPr>
            <p:cNvCxnSpPr/>
            <p:nvPr/>
          </p:nvCxnSpPr>
          <p:spPr>
            <a:xfrm>
              <a:off x="7527590" y="4119089"/>
              <a:ext cx="0" cy="138733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7126E5B5-6EFE-4716-A348-A06A6E2F02C2}"/>
                </a:ext>
              </a:extLst>
            </p:cNvPr>
            <p:cNvCxnSpPr/>
            <p:nvPr/>
          </p:nvCxnSpPr>
          <p:spPr>
            <a:xfrm>
              <a:off x="8944874" y="4706670"/>
              <a:ext cx="0" cy="828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1951976D-AA2F-428A-9294-C5CEEBAAFFC9}"/>
                </a:ext>
              </a:extLst>
            </p:cNvPr>
            <p:cNvSpPr/>
            <p:nvPr/>
          </p:nvSpPr>
          <p:spPr>
            <a:xfrm>
              <a:off x="6551091" y="3513290"/>
              <a:ext cx="364203" cy="461665"/>
            </a:xfrm>
            <a:prstGeom prst="rect">
              <a:avLst/>
            </a:prstGeom>
            <a:noFill/>
          </p:spPr>
          <p:txBody>
            <a:bodyPr wrap="none" lIns="91440" tIns="45720" rIns="91440" bIns="45720">
              <a:spAutoFit/>
            </a:bodyPr>
            <a:lstStyle/>
            <a:p>
              <a:pPr algn="ctr"/>
              <a:r>
                <a:rPr lang="ar-SA" sz="2400" dirty="0">
                  <a:ln w="0"/>
                  <a:cs typeface="+mj-cs"/>
                </a:rPr>
                <a:t>ط</a:t>
              </a:r>
              <a:endParaRPr lang="en-US" sz="2400" b="0" cap="none" spc="0" dirty="0">
                <a:ln w="0"/>
                <a:solidFill>
                  <a:schemeClr val="tx1"/>
                </a:solidFill>
                <a:cs typeface="+mj-cs"/>
              </a:endParaRPr>
            </a:p>
          </p:txBody>
        </p:sp>
        <p:sp>
          <p:nvSpPr>
            <p:cNvPr id="24" name="Rectangle 23">
              <a:extLst>
                <a:ext uri="{FF2B5EF4-FFF2-40B4-BE49-F238E27FC236}">
                  <a16:creationId xmlns:a16="http://schemas.microsoft.com/office/drawing/2014/main" xmlns="" id="{73E0A675-1797-47CD-952F-6016A91250B0}"/>
                </a:ext>
              </a:extLst>
            </p:cNvPr>
            <p:cNvSpPr/>
            <p:nvPr/>
          </p:nvSpPr>
          <p:spPr>
            <a:xfrm>
              <a:off x="9384938" y="4667443"/>
              <a:ext cx="364203" cy="461665"/>
            </a:xfrm>
            <a:prstGeom prst="rect">
              <a:avLst/>
            </a:prstGeom>
            <a:noFill/>
          </p:spPr>
          <p:txBody>
            <a:bodyPr wrap="none" lIns="91440" tIns="45720" rIns="91440" bIns="45720">
              <a:spAutoFit/>
            </a:bodyPr>
            <a:lstStyle/>
            <a:p>
              <a:pPr algn="ctr"/>
              <a:r>
                <a:rPr lang="ar-SA" sz="2400" dirty="0">
                  <a:ln w="0"/>
                  <a:cs typeface="+mj-cs"/>
                </a:rPr>
                <a:t>ط</a:t>
              </a:r>
              <a:endParaRPr lang="en-US" sz="2400" b="0" cap="none" spc="0" dirty="0">
                <a:ln w="0"/>
                <a:solidFill>
                  <a:schemeClr val="tx1"/>
                </a:solidFill>
                <a:cs typeface="+mj-cs"/>
              </a:endParaRPr>
            </a:p>
          </p:txBody>
        </p:sp>
        <p:sp>
          <p:nvSpPr>
            <p:cNvPr id="25" name="Rectangle 24">
              <a:extLst>
                <a:ext uri="{FF2B5EF4-FFF2-40B4-BE49-F238E27FC236}">
                  <a16:creationId xmlns:a16="http://schemas.microsoft.com/office/drawing/2014/main" xmlns="" id="{7FECC272-DC57-41F1-9F25-99E7EF6B7790}"/>
                </a:ext>
              </a:extLst>
            </p:cNvPr>
            <p:cNvSpPr/>
            <p:nvPr/>
          </p:nvSpPr>
          <p:spPr>
            <a:xfrm>
              <a:off x="5897568" y="3853145"/>
              <a:ext cx="595300" cy="461665"/>
            </a:xfrm>
            <a:prstGeom prst="rect">
              <a:avLst/>
            </a:prstGeom>
            <a:noFill/>
          </p:spPr>
          <p:txBody>
            <a:bodyPr wrap="square" lIns="91440" tIns="45720" rIns="91440" bIns="45720">
              <a:spAutoFit/>
            </a:bodyPr>
            <a:lstStyle/>
            <a:p>
              <a:pPr algn="ctr"/>
              <a:r>
                <a:rPr lang="ar-SA" sz="2400" dirty="0">
                  <a:ln w="0"/>
                  <a:cs typeface="+mj-cs"/>
                </a:rPr>
                <a:t>18</a:t>
              </a:r>
              <a:endParaRPr lang="en-US" sz="2400" b="0" cap="none" spc="0" dirty="0">
                <a:ln w="0"/>
                <a:solidFill>
                  <a:schemeClr val="tx1"/>
                </a:solidFill>
                <a:cs typeface="+mj-cs"/>
              </a:endParaRPr>
            </a:p>
          </p:txBody>
        </p:sp>
        <p:sp>
          <p:nvSpPr>
            <p:cNvPr id="26" name="Rectangle 25">
              <a:extLst>
                <a:ext uri="{FF2B5EF4-FFF2-40B4-BE49-F238E27FC236}">
                  <a16:creationId xmlns:a16="http://schemas.microsoft.com/office/drawing/2014/main" xmlns="" id="{A8919B6C-F506-4ED4-808A-F690E92BB010}"/>
                </a:ext>
              </a:extLst>
            </p:cNvPr>
            <p:cNvSpPr/>
            <p:nvPr/>
          </p:nvSpPr>
          <p:spPr>
            <a:xfrm>
              <a:off x="5892670" y="4385034"/>
              <a:ext cx="595300" cy="461665"/>
            </a:xfrm>
            <a:prstGeom prst="rect">
              <a:avLst/>
            </a:prstGeom>
            <a:noFill/>
          </p:spPr>
          <p:txBody>
            <a:bodyPr wrap="square" lIns="91440" tIns="45720" rIns="91440" bIns="45720">
              <a:spAutoFit/>
            </a:bodyPr>
            <a:lstStyle/>
            <a:p>
              <a:pPr algn="ctr"/>
              <a:r>
                <a:rPr lang="ar-SA" sz="2400" dirty="0">
                  <a:ln w="0"/>
                  <a:cs typeface="+mj-cs"/>
                </a:rPr>
                <a:t>15</a:t>
              </a:r>
              <a:endParaRPr lang="en-US" sz="2400" b="0" cap="none" spc="0" dirty="0">
                <a:ln w="0"/>
                <a:solidFill>
                  <a:schemeClr val="tx1"/>
                </a:solidFill>
                <a:cs typeface="+mj-cs"/>
              </a:endParaRPr>
            </a:p>
          </p:txBody>
        </p:sp>
        <p:sp>
          <p:nvSpPr>
            <p:cNvPr id="27" name="Rectangle 26">
              <a:extLst>
                <a:ext uri="{FF2B5EF4-FFF2-40B4-BE49-F238E27FC236}">
                  <a16:creationId xmlns:a16="http://schemas.microsoft.com/office/drawing/2014/main" xmlns="" id="{35000FDD-0741-4BE9-802B-2B013E1FCEC6}"/>
                </a:ext>
              </a:extLst>
            </p:cNvPr>
            <p:cNvSpPr/>
            <p:nvPr/>
          </p:nvSpPr>
          <p:spPr>
            <a:xfrm>
              <a:off x="7258968" y="5492126"/>
              <a:ext cx="595300" cy="461665"/>
            </a:xfrm>
            <a:prstGeom prst="rect">
              <a:avLst/>
            </a:prstGeom>
            <a:noFill/>
          </p:spPr>
          <p:txBody>
            <a:bodyPr wrap="square" lIns="91440" tIns="45720" rIns="91440" bIns="45720">
              <a:spAutoFit/>
            </a:bodyPr>
            <a:lstStyle/>
            <a:p>
              <a:pPr algn="ctr"/>
              <a:r>
                <a:rPr lang="ar-SA" sz="2400" dirty="0">
                  <a:ln w="0"/>
                  <a:cs typeface="+mj-cs"/>
                </a:rPr>
                <a:t>3</a:t>
              </a:r>
              <a:endParaRPr lang="en-US" sz="2400" b="0" cap="none" spc="0" dirty="0">
                <a:ln w="0"/>
                <a:solidFill>
                  <a:schemeClr val="tx1"/>
                </a:solidFill>
                <a:cs typeface="+mj-cs"/>
              </a:endParaRPr>
            </a:p>
          </p:txBody>
        </p:sp>
        <p:sp>
          <p:nvSpPr>
            <p:cNvPr id="29" name="Rectangle 28">
              <a:extLst>
                <a:ext uri="{FF2B5EF4-FFF2-40B4-BE49-F238E27FC236}">
                  <a16:creationId xmlns:a16="http://schemas.microsoft.com/office/drawing/2014/main" xmlns="" id="{2973B8D8-C95D-4D9C-B242-625433CE315F}"/>
                </a:ext>
              </a:extLst>
            </p:cNvPr>
            <p:cNvSpPr/>
            <p:nvPr/>
          </p:nvSpPr>
          <p:spPr>
            <a:xfrm>
              <a:off x="8610753" y="5518053"/>
              <a:ext cx="595300" cy="461665"/>
            </a:xfrm>
            <a:prstGeom prst="rect">
              <a:avLst/>
            </a:prstGeom>
            <a:noFill/>
          </p:spPr>
          <p:txBody>
            <a:bodyPr wrap="square" lIns="91440" tIns="45720" rIns="91440" bIns="45720">
              <a:spAutoFit/>
            </a:bodyPr>
            <a:lstStyle/>
            <a:p>
              <a:pPr algn="ctr"/>
              <a:r>
                <a:rPr lang="ar-SA" sz="2400" dirty="0">
                  <a:ln w="0"/>
                  <a:cs typeface="+mj-cs"/>
                </a:rPr>
                <a:t>6</a:t>
              </a:r>
              <a:endParaRPr lang="en-US" sz="2400" b="0" cap="none" spc="0" dirty="0">
                <a:ln w="0"/>
                <a:solidFill>
                  <a:schemeClr val="tx1"/>
                </a:solidFill>
                <a:cs typeface="+mj-cs"/>
              </a:endParaRPr>
            </a:p>
          </p:txBody>
        </p:sp>
        <p:sp>
          <p:nvSpPr>
            <p:cNvPr id="30" name="Rectangle 29">
              <a:extLst>
                <a:ext uri="{FF2B5EF4-FFF2-40B4-BE49-F238E27FC236}">
                  <a16:creationId xmlns:a16="http://schemas.microsoft.com/office/drawing/2014/main" xmlns="" id="{FDB3197E-CF60-483D-B563-6C7B61450D51}"/>
                </a:ext>
              </a:extLst>
            </p:cNvPr>
            <p:cNvSpPr/>
            <p:nvPr/>
          </p:nvSpPr>
          <p:spPr>
            <a:xfrm>
              <a:off x="5805716" y="5267666"/>
              <a:ext cx="691734" cy="461665"/>
            </a:xfrm>
            <a:prstGeom prst="rect">
              <a:avLst/>
            </a:prstGeom>
            <a:noFill/>
          </p:spPr>
          <p:txBody>
            <a:bodyPr wrap="square" lIns="91440" tIns="45720" rIns="91440" bIns="45720">
              <a:spAutoFit/>
            </a:bodyPr>
            <a:lstStyle/>
            <a:p>
              <a:pPr algn="ctr"/>
              <a:r>
                <a:rPr lang="ar-SA" sz="2400" b="0" cap="none" spc="0" dirty="0">
                  <a:ln w="0"/>
                  <a:solidFill>
                    <a:schemeClr val="tx1"/>
                  </a:solidFill>
                  <a:cs typeface="+mj-cs"/>
                </a:rPr>
                <a:t>صفر</a:t>
              </a:r>
              <a:endParaRPr lang="en-US" sz="2400" b="0" cap="none" spc="0" dirty="0">
                <a:ln w="0"/>
                <a:solidFill>
                  <a:schemeClr val="tx1"/>
                </a:solidFill>
                <a:cs typeface="+mj-cs"/>
              </a:endParaRPr>
            </a:p>
          </p:txBody>
        </p:sp>
      </p:grpSp>
      <p:sp>
        <p:nvSpPr>
          <p:cNvPr id="32" name="مستطيل مستدير الزوايا 5">
            <a:hlinkClick r:id="rId4" action="ppaction://hlinksldjump"/>
            <a:extLst>
              <a:ext uri="{FF2B5EF4-FFF2-40B4-BE49-F238E27FC236}">
                <a16:creationId xmlns:a16="http://schemas.microsoft.com/office/drawing/2014/main" xmlns="" id="{3AA60717-3325-4B5F-AAD4-C3FA5D9DFFAF}"/>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3" name="مستطيل مستدير الزوايا 11">
            <a:hlinkClick r:id="rId5" action="ppaction://hlinksldjump"/>
            <a:extLst>
              <a:ext uri="{FF2B5EF4-FFF2-40B4-BE49-F238E27FC236}">
                <a16:creationId xmlns:a16="http://schemas.microsoft.com/office/drawing/2014/main" xmlns="" id="{C8127CF6-8795-4A49-AC7F-AF1829740975}"/>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4" name="مستطيل مستدير الزوايا 12">
            <a:hlinkClick r:id="rId6" action="ppaction://hlinksldjump"/>
            <a:extLst>
              <a:ext uri="{FF2B5EF4-FFF2-40B4-BE49-F238E27FC236}">
                <a16:creationId xmlns:a16="http://schemas.microsoft.com/office/drawing/2014/main" xmlns="" id="{E4BBE4F4-8BA6-4950-856A-94A423E5B0D1}"/>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5" name="مستطيل مستدير الزوايا 16">
            <a:hlinkClick r:id="rId7" action="ppaction://hlinksldjump"/>
            <a:extLst>
              <a:ext uri="{FF2B5EF4-FFF2-40B4-BE49-F238E27FC236}">
                <a16:creationId xmlns:a16="http://schemas.microsoft.com/office/drawing/2014/main" xmlns="" id="{72C7A0A8-CD59-4E32-9F23-B603646E62AB}"/>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6" name="مستطيل مستدير الزوايا 17">
            <a:hlinkClick r:id="rId8" action="ppaction://hlinksldjump"/>
            <a:extLst>
              <a:ext uri="{FF2B5EF4-FFF2-40B4-BE49-F238E27FC236}">
                <a16:creationId xmlns:a16="http://schemas.microsoft.com/office/drawing/2014/main" xmlns="" id="{1D22BCF8-ECC8-413A-9D5A-903F0BFEBD3E}"/>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9" name="مستطيل مستدير الزوايا 16">
            <a:hlinkClick r:id="rId9" action="ppaction://hlinksldjump"/>
            <a:extLst>
              <a:ext uri="{FF2B5EF4-FFF2-40B4-BE49-F238E27FC236}">
                <a16:creationId xmlns:a16="http://schemas.microsoft.com/office/drawing/2014/main" xmlns="" id="{8DCE69F3-269A-4E92-B4B1-9CBF8AADAA52}"/>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37" name="Group 36"/>
          <p:cNvGrpSpPr/>
          <p:nvPr/>
        </p:nvGrpSpPr>
        <p:grpSpPr>
          <a:xfrm>
            <a:off x="0" y="6502121"/>
            <a:ext cx="12192000" cy="381000"/>
            <a:chOff x="0" y="6502121"/>
            <a:chExt cx="12192000" cy="381000"/>
          </a:xfrm>
        </p:grpSpPr>
        <p:sp>
          <p:nvSpPr>
            <p:cNvPr id="38" name="TextBox 37">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40" name="Group 39"/>
            <p:cNvGrpSpPr/>
            <p:nvPr/>
          </p:nvGrpSpPr>
          <p:grpSpPr>
            <a:xfrm>
              <a:off x="0" y="6502121"/>
              <a:ext cx="12192000" cy="381000"/>
              <a:chOff x="0" y="6502121"/>
              <a:chExt cx="12192000" cy="381000"/>
            </a:xfrm>
          </p:grpSpPr>
          <p:cxnSp>
            <p:nvCxnSpPr>
              <p:cNvPr id="47" name="Straight Connector 46"/>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49" name="Flowchart: Terminator 5">
            <a:hlinkClick r:id="rId9"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580256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rmer'S Market Selling Vegetables - Free image on Pixabay">
            <a:extLst>
              <a:ext uri="{FF2B5EF4-FFF2-40B4-BE49-F238E27FC236}">
                <a16:creationId xmlns:a16="http://schemas.microsoft.com/office/drawing/2014/main" xmlns="" id="{E23263B2-8BF7-4E9F-A39E-28D135E81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29" y="1032844"/>
            <a:ext cx="4278338" cy="5142009"/>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5149951" y="1377121"/>
            <a:ext cx="6709893" cy="3929519"/>
          </a:xfrm>
          <a:prstGeom prst="roundRect">
            <a:avLst>
              <a:gd name="adj" fmla="val 2893"/>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4488467" y="1377121"/>
            <a:ext cx="7661090"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6600" dirty="0" smtClean="0">
                <a:solidFill>
                  <a:srgbClr val="3A616A"/>
                </a:solidFill>
                <a:latin typeface="Arial Black" panose="020B0A04020102020204" pitchFamily="34" charset="0"/>
                <a:cs typeface="PT Bold Heading" panose="02010400000000000000" pitchFamily="2" charset="-78"/>
              </a:rPr>
              <a:t>مرونة الطــــلـــــب</a:t>
            </a:r>
            <a:endParaRPr lang="en-US" sz="6600" dirty="0">
              <a:solidFill>
                <a:srgbClr val="3A616A"/>
              </a:solidFill>
              <a:latin typeface="Arial Black" panose="020B0A04020102020204" pitchFamily="34" charset="0"/>
              <a:cs typeface="PT Bold Heading" panose="02010400000000000000" pitchFamily="2" charset="-78"/>
            </a:endParaRPr>
          </a:p>
        </p:txBody>
      </p:sp>
      <p:grpSp>
        <p:nvGrpSpPr>
          <p:cNvPr id="4" name="Group 3"/>
          <p:cNvGrpSpPr/>
          <p:nvPr/>
        </p:nvGrpSpPr>
        <p:grpSpPr>
          <a:xfrm>
            <a:off x="9172837" y="2498438"/>
            <a:ext cx="2303722" cy="2708173"/>
            <a:chOff x="9172837" y="2498438"/>
            <a:chExt cx="2303722" cy="2708173"/>
          </a:xfrm>
        </p:grpSpPr>
        <p:pic>
          <p:nvPicPr>
            <p:cNvPr id="9" name="Picture 8"/>
            <p:cNvPicPr>
              <a:picLocks noChangeAspect="1"/>
            </p:cNvPicPr>
            <p:nvPr/>
          </p:nvPicPr>
          <p:blipFill>
            <a:blip r:embed="rId3"/>
            <a:stretch>
              <a:fillRect/>
            </a:stretch>
          </p:blipFill>
          <p:spPr>
            <a:xfrm>
              <a:off x="9172838" y="2498438"/>
              <a:ext cx="2303721" cy="2708173"/>
            </a:xfrm>
            <a:prstGeom prst="rect">
              <a:avLst/>
            </a:prstGeom>
          </p:spPr>
        </p:pic>
        <p:sp>
          <p:nvSpPr>
            <p:cNvPr id="10" name="Rectangle 9">
              <a:extLst>
                <a:ext uri="{FF2B5EF4-FFF2-40B4-BE49-F238E27FC236}">
                  <a16:creationId xmlns:a16="http://schemas.microsoft.com/office/drawing/2014/main" xmlns="" id="{8CEDEC22-1F28-4C8C-BF02-37F27CF7C1FE}"/>
                </a:ext>
              </a:extLst>
            </p:cNvPr>
            <p:cNvSpPr/>
            <p:nvPr/>
          </p:nvSpPr>
          <p:spPr>
            <a:xfrm>
              <a:off x="9172837" y="3852524"/>
              <a:ext cx="2303721" cy="461665"/>
            </a:xfrm>
            <a:prstGeom prst="rect">
              <a:avLst/>
            </a:prstGeom>
            <a:solidFill>
              <a:srgbClr val="C00000"/>
            </a:solidFill>
          </p:spPr>
          <p:txBody>
            <a:bodyPr wrap="square" lIns="91440" tIns="45720" rIns="91440" bIns="45720">
              <a:spAutoFit/>
            </a:bodyPr>
            <a:lstStyle/>
            <a:p>
              <a:pPr algn="ctr"/>
              <a:r>
                <a:rPr lang="ar-SA"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الصفحات 46+55</a:t>
              </a:r>
              <a:r>
                <a:rPr lang="en-US"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 </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grpSp>
      <p:pic>
        <p:nvPicPr>
          <p:cNvPr id="12" name="Picture 11"/>
          <p:cNvPicPr>
            <a:picLocks noChangeAspect="1"/>
          </p:cNvPicPr>
          <p:nvPr/>
        </p:nvPicPr>
        <p:blipFill>
          <a:blip r:embed="rId4"/>
          <a:stretch>
            <a:fillRect/>
          </a:stretch>
        </p:blipFill>
        <p:spPr>
          <a:xfrm>
            <a:off x="10934162" y="90153"/>
            <a:ext cx="542397" cy="528034"/>
          </a:xfrm>
          <a:prstGeom prst="rect">
            <a:avLst/>
          </a:prstGeom>
        </p:spPr>
      </p:pic>
      <p:grpSp>
        <p:nvGrpSpPr>
          <p:cNvPr id="15" name="Group 14"/>
          <p:cNvGrpSpPr/>
          <p:nvPr/>
        </p:nvGrpSpPr>
        <p:grpSpPr>
          <a:xfrm>
            <a:off x="0" y="6502121"/>
            <a:ext cx="12192000" cy="381000"/>
            <a:chOff x="0" y="6502121"/>
            <a:chExt cx="12192000" cy="381000"/>
          </a:xfrm>
        </p:grpSpPr>
        <p:sp>
          <p:nvSpPr>
            <p:cNvPr id="16" name="TextBox 1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7" name="Group 16"/>
            <p:cNvGrpSpPr/>
            <p:nvPr/>
          </p:nvGrpSpPr>
          <p:grpSpPr>
            <a:xfrm>
              <a:off x="0" y="6502121"/>
              <a:ext cx="12192000" cy="381000"/>
              <a:chOff x="0" y="6502121"/>
              <a:chExt cx="12192000" cy="381000"/>
            </a:xfrm>
          </p:grpSpPr>
          <p:cxnSp>
            <p:nvCxnSpPr>
              <p:cNvPr id="18" name="Straight Connector 1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94384999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96387" y="1716487"/>
            <a:ext cx="10052651" cy="4447075"/>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r>
              <a:rPr lang="ar-SA" sz="3600" b="1" dirty="0" smtClean="0">
                <a:solidFill>
                  <a:srgbClr val="C00000"/>
                </a:solidFill>
                <a:latin typeface="Sakkal Majalla" panose="02000000000000000000" pitchFamily="2" charset="-78"/>
                <a:cs typeface="Sakkal Majalla" panose="02000000000000000000" pitchFamily="2" charset="-78"/>
              </a:rPr>
              <a:t>:</a:t>
            </a:r>
          </a:p>
          <a:p>
            <a:pPr marL="266700" algn="r" rtl="1"/>
            <a:endParaRPr lang="ar-SA" sz="3200" b="1" dirty="0">
              <a:solidFill>
                <a:srgbClr val="002060"/>
              </a:solidFill>
              <a:latin typeface="Sakkal Majalla" panose="02000000000000000000" pitchFamily="2" charset="-78"/>
              <a:cs typeface="Sakkal Majalla" panose="02000000000000000000"/>
            </a:endParaRPr>
          </a:p>
          <a:p>
            <a:pPr marL="457200" lvl="0" indent="-457200" algn="r" rtl="1">
              <a:buFont typeface="Wingdings" panose="05000000000000000000" pitchFamily="2" charset="2"/>
              <a:buChar char="Ø"/>
            </a:pPr>
            <a:r>
              <a:rPr lang="ar-BH" sz="3200" b="1" dirty="0">
                <a:solidFill>
                  <a:srgbClr val="002060"/>
                </a:solidFill>
                <a:cs typeface="Sakkal Majalla" panose="02000000000000000000"/>
              </a:rPr>
              <a:t>يشرح لماذا تكون المرونة مقياس التجاوب في تحديد أسباب التغيير في منحنى الطلب.</a:t>
            </a:r>
            <a:endParaRPr lang="en-US" sz="3200" b="1" dirty="0">
              <a:solidFill>
                <a:srgbClr val="002060"/>
              </a:solidFill>
              <a:cs typeface="Sakkal Majalla" panose="02000000000000000000"/>
            </a:endParaRPr>
          </a:p>
          <a:p>
            <a:pPr marL="457200" lvl="0" indent="-457200" algn="r" rtl="1">
              <a:buFont typeface="Wingdings" panose="05000000000000000000" pitchFamily="2" charset="2"/>
              <a:buChar char="Ø"/>
            </a:pPr>
            <a:r>
              <a:rPr lang="ar-BH" sz="3200" b="1" dirty="0">
                <a:solidFill>
                  <a:srgbClr val="002060"/>
                </a:solidFill>
                <a:cs typeface="Sakkal Majalla" panose="02000000000000000000"/>
              </a:rPr>
              <a:t>يحلل مرونة الطلب السعرية على منتج ما.</a:t>
            </a:r>
            <a:endParaRPr lang="en-US" sz="3200" b="1" dirty="0">
              <a:solidFill>
                <a:srgbClr val="002060"/>
              </a:solidFill>
              <a:cs typeface="Sakkal Majalla" panose="02000000000000000000"/>
            </a:endParaRPr>
          </a:p>
          <a:p>
            <a:pPr marL="457200" lvl="0" indent="-457200" algn="r" rtl="1">
              <a:buFont typeface="Wingdings" panose="05000000000000000000" pitchFamily="2" charset="2"/>
              <a:buChar char="Ø"/>
            </a:pPr>
            <a:r>
              <a:rPr lang="ar-BH" sz="3200" b="1" dirty="0">
                <a:solidFill>
                  <a:srgbClr val="002060"/>
                </a:solidFill>
                <a:cs typeface="Sakkal Majalla" panose="02000000000000000000"/>
              </a:rPr>
              <a:t>يفهم العوامل التي تحدد مرونة الطلب السعرية.</a:t>
            </a:r>
            <a:endParaRPr lang="en-US" sz="3200" b="1" dirty="0">
              <a:solidFill>
                <a:srgbClr val="002060"/>
              </a:solidFill>
              <a:cs typeface="Sakkal Majalla" panose="02000000000000000000"/>
            </a:endParaRPr>
          </a:p>
          <a:p>
            <a:pPr marL="457200" indent="-457200" algn="r" rtl="1">
              <a:buFont typeface="Wingdings" panose="05000000000000000000" pitchFamily="2" charset="2"/>
              <a:buChar char="Ø"/>
            </a:pPr>
            <a:r>
              <a:rPr lang="ar-SA" sz="3200" b="1" dirty="0">
                <a:ln w="9525">
                  <a:noFill/>
                  <a:prstDash val="solid"/>
                </a:ln>
                <a:solidFill>
                  <a:srgbClr val="002060"/>
                </a:solidFill>
                <a:latin typeface="Arial Black" panose="020B0A04020102020204" pitchFamily="34" charset="0"/>
                <a:cs typeface="Sakkal Majalla" panose="02000000000000000000"/>
              </a:rPr>
              <a:t>جهود حكومة مملكة البحرين في تحقيق مرونة الاسواق</a:t>
            </a:r>
            <a:endParaRPr lang="en-US" sz="3200" b="1" dirty="0">
              <a:ln w="9525">
                <a:noFill/>
                <a:prstDash val="solid"/>
              </a:ln>
              <a:solidFill>
                <a:srgbClr val="002060"/>
              </a:solidFill>
              <a:latin typeface="Arial Black" panose="020B0A04020102020204" pitchFamily="34" charset="0"/>
              <a:cs typeface="Sakkal Majalla" panose="02000000000000000000"/>
            </a:endParaRPr>
          </a:p>
          <a:p>
            <a:pPr marL="266700" algn="r" rtl="1"/>
            <a:endParaRPr lang="ar-SA" sz="3200" b="1" dirty="0">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22615" y="255539"/>
            <a:ext cx="366799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أهداف الدرس</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flipH="1">
            <a:off x="11056602" y="302643"/>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27" name="مستطيل مستدير الزوايا 5">
            <a:hlinkClick r:id="rId2" action="ppaction://hlinksldjump"/>
            <a:extLst>
              <a:ext uri="{FF2B5EF4-FFF2-40B4-BE49-F238E27FC236}">
                <a16:creationId xmlns:a16="http://schemas.microsoft.com/office/drawing/2014/main" xmlns="" id="{D466B943-7A06-4ADB-8B37-06D4C56A4898}"/>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a16="http://schemas.microsoft.com/office/drawing/2014/main" xmlns="" id="{23D3EE09-8411-4223-ABFE-66C8968A89D0}"/>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rId4" action="ppaction://hlinksldjump"/>
            <a:extLst>
              <a:ext uri="{FF2B5EF4-FFF2-40B4-BE49-F238E27FC236}">
                <a16:creationId xmlns:a16="http://schemas.microsoft.com/office/drawing/2014/main" xmlns="" id="{C35558C1-9FDC-49BD-A8F5-9241D1C65BC7}"/>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9" name="مستطيل مستدير الزوايا 16">
            <a:hlinkClick r:id="rId5" action="ppaction://hlinksldjump"/>
            <a:extLst>
              <a:ext uri="{FF2B5EF4-FFF2-40B4-BE49-F238E27FC236}">
                <a16:creationId xmlns:a16="http://schemas.microsoft.com/office/drawing/2014/main" xmlns="" id="{C9B2D4A9-1B2A-4B3C-A5BB-4B6D0B9ED087}"/>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rId6" action="ppaction://hlinksldjump"/>
            <a:extLst>
              <a:ext uri="{FF2B5EF4-FFF2-40B4-BE49-F238E27FC236}">
                <a16:creationId xmlns:a16="http://schemas.microsoft.com/office/drawing/2014/main" xmlns="" id="{5073015B-1E83-4FE7-BF02-65CBBB9E092C}"/>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1" name="مستطيل مستدير الزوايا 16">
            <a:hlinkClick r:id="rId7" action="ppaction://hlinksldjump"/>
            <a:extLst>
              <a:ext uri="{FF2B5EF4-FFF2-40B4-BE49-F238E27FC236}">
                <a16:creationId xmlns:a16="http://schemas.microsoft.com/office/drawing/2014/main" xmlns="" id="{196DDE15-4158-43BA-85B7-4A36A85CD9A2}"/>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1" name="TextBox 20">
            <a:extLst>
              <a:ext uri="{FF2B5EF4-FFF2-40B4-BE49-F238E27FC236}">
                <a16:creationId xmlns="" xmlns:a16="http://schemas.microsoft.com/office/drawing/2014/main" id="{B02AF472-30F5-4B87-8E68-52F177A24201}"/>
              </a:ext>
            </a:extLst>
          </p:cNvPr>
          <p:cNvSpPr txBox="1"/>
          <p:nvPr/>
        </p:nvSpPr>
        <p:spPr>
          <a:xfrm>
            <a:off x="716844"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2" name="Group 21"/>
          <p:cNvGrpSpPr/>
          <p:nvPr/>
        </p:nvGrpSpPr>
        <p:grpSpPr>
          <a:xfrm>
            <a:off x="0" y="6502121"/>
            <a:ext cx="12192000" cy="381000"/>
            <a:chOff x="0" y="6502121"/>
            <a:chExt cx="12192000" cy="381000"/>
          </a:xfrm>
        </p:grpSpPr>
        <p:cxnSp>
          <p:nvCxnSpPr>
            <p:cNvPr id="23" name="Straight Connector 22"/>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9850554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406775" algn="r" rtl="1"/>
            <a:r>
              <a:rPr lang="ar-SA" sz="3000" b="1" dirty="0">
                <a:solidFill>
                  <a:schemeClr val="tx1"/>
                </a:solidFill>
                <a:latin typeface="Sakkal Majalla" panose="02000000000000000000" pitchFamily="2" charset="-78"/>
                <a:cs typeface="Sakkal Majalla" panose="02000000000000000000" pitchFamily="2" charset="-78"/>
              </a:rPr>
              <a:t>أقرأ المشهد التالي، ثم أجب عن الأسئلة التي تليه:</a:t>
            </a:r>
          </a:p>
          <a:p>
            <a:pPr marL="3406775" algn="r" rtl="1"/>
            <a:endParaRPr lang="ar-SA" sz="3000" b="1" dirty="0">
              <a:solidFill>
                <a:schemeClr val="tx1"/>
              </a:solidFill>
              <a:latin typeface="Sakkal Majalla" panose="02000000000000000000" pitchFamily="2" charset="-78"/>
              <a:cs typeface="Sakkal Majalla" panose="02000000000000000000" pitchFamily="2" charset="-78"/>
            </a:endParaRPr>
          </a:p>
          <a:p>
            <a:pPr marL="3406775" algn="r" rtl="1"/>
            <a:r>
              <a:rPr lang="ar-SA" sz="3000" b="1" dirty="0" smtClean="0">
                <a:solidFill>
                  <a:schemeClr val="tx1"/>
                </a:solidFill>
                <a:latin typeface="Sakkal Majalla" panose="02000000000000000000" pitchFamily="2" charset="-78"/>
                <a:cs typeface="Sakkal Majalla" panose="02000000000000000000" pitchFamily="2" charset="-78"/>
              </a:rPr>
              <a:t>ذهب </a:t>
            </a:r>
            <a:r>
              <a:rPr lang="ar-SA" sz="3000" b="1" dirty="0" smtClean="0">
                <a:solidFill>
                  <a:schemeClr val="tx1"/>
                </a:solidFill>
                <a:latin typeface="Sakkal Majalla" panose="02000000000000000000" pitchFamily="2" charset="-78"/>
                <a:cs typeface="Sakkal Majalla" panose="02000000000000000000" pitchFamily="2" charset="-78"/>
              </a:rPr>
              <a:t>محمد لشراء احد أنواع زيوت الطعام </a:t>
            </a:r>
            <a:r>
              <a:rPr lang="ar-SA" sz="3000" b="1" dirty="0" smtClean="0">
                <a:solidFill>
                  <a:schemeClr val="tx1"/>
                </a:solidFill>
                <a:latin typeface="Sakkal Majalla" panose="02000000000000000000" pitchFamily="2" charset="-78"/>
                <a:cs typeface="Sakkal Majalla" panose="02000000000000000000" pitchFamily="2" charset="-78"/>
              </a:rPr>
              <a:t>المفضلة </a:t>
            </a:r>
            <a:r>
              <a:rPr lang="ar-SA" sz="3000" b="1" dirty="0" smtClean="0">
                <a:solidFill>
                  <a:schemeClr val="tx1"/>
                </a:solidFill>
                <a:latin typeface="Sakkal Majalla" panose="02000000000000000000" pitchFamily="2" charset="-78"/>
                <a:cs typeface="Sakkal Majalla" panose="02000000000000000000" pitchFamily="2" charset="-78"/>
              </a:rPr>
              <a:t>لديه، فوجد سعره ارتفع، ولكنه وجد أنواع بديلة له وبنفس الجودة وبسعر أقل.</a:t>
            </a:r>
          </a:p>
          <a:p>
            <a:pPr marL="3406775" algn="r" rtl="1"/>
            <a:endParaRPr lang="ar-SA" sz="3000" b="1" dirty="0">
              <a:solidFill>
                <a:schemeClr val="tx1"/>
              </a:solidFill>
              <a:latin typeface="Sakkal Majalla" panose="02000000000000000000" pitchFamily="2" charset="-78"/>
              <a:cs typeface="Sakkal Majalla" panose="02000000000000000000" pitchFamily="2" charset="-78"/>
            </a:endParaRPr>
          </a:p>
          <a:p>
            <a:pPr marL="4037013" indent="-361950" algn="r" rtl="1">
              <a:buFont typeface="+mj-lt"/>
              <a:buAutoNum type="arabicParenR"/>
            </a:pPr>
            <a:r>
              <a:rPr lang="ar-SA" sz="3000" b="1" dirty="0" smtClean="0">
                <a:solidFill>
                  <a:schemeClr val="tx1"/>
                </a:solidFill>
                <a:latin typeface="Sakkal Majalla" panose="02000000000000000000" pitchFamily="2" charset="-78"/>
                <a:cs typeface="Sakkal Majalla" panose="02000000000000000000" pitchFamily="2" charset="-78"/>
              </a:rPr>
              <a:t>ماذا تتوقع من محمد شراء السلعة الاصلية أم البديلة ؟</a:t>
            </a:r>
            <a:endParaRPr lang="ar-SA" sz="3000" b="1" dirty="0">
              <a:solidFill>
                <a:schemeClr val="tx1"/>
              </a:solidFill>
              <a:latin typeface="Sakkal Majalla" panose="02000000000000000000" pitchFamily="2" charset="-78"/>
              <a:cs typeface="Sakkal Majalla" panose="02000000000000000000" pitchFamily="2" charset="-78"/>
            </a:endParaRPr>
          </a:p>
          <a:p>
            <a:pPr marL="4037013" indent="-361950" algn="r" rtl="1">
              <a:buFont typeface="+mj-lt"/>
              <a:buAutoNum type="arabicParenR"/>
            </a:pPr>
            <a:r>
              <a:rPr lang="ar-SA" sz="3000" b="1" dirty="0" smtClean="0">
                <a:solidFill>
                  <a:schemeClr val="tx1"/>
                </a:solidFill>
                <a:latin typeface="Sakkal Majalla" panose="02000000000000000000" pitchFamily="2" charset="-78"/>
                <a:cs typeface="Sakkal Majalla" panose="02000000000000000000" pitchFamily="2" charset="-78"/>
              </a:rPr>
              <a:t>هل الطلب عليها مرن أم لا ؟</a:t>
            </a:r>
            <a:endParaRPr lang="en-US" sz="30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160765" y="255539"/>
            <a:ext cx="4791696"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النشاط الاستهلالي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19" name="Google Shape;618;p37">
            <a:extLst>
              <a:ext uri="{FF2B5EF4-FFF2-40B4-BE49-F238E27FC236}">
                <a16:creationId xmlns:a16="http://schemas.microsoft.com/office/drawing/2014/main" xmlns="" id="{45FDFACB-B5E7-4058-8233-223F25DC4EF6}"/>
              </a:ext>
            </a:extLst>
          </p:cNvPr>
          <p:cNvSpPr/>
          <p:nvPr/>
        </p:nvSpPr>
        <p:spPr>
          <a:xfrm flipH="1">
            <a:off x="11102194" y="404098"/>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مستطيل مستدير الزوايا 5">
            <a:hlinkClick r:id="rId2" action="ppaction://hlinksldjump"/>
            <a:extLst>
              <a:ext uri="{FF2B5EF4-FFF2-40B4-BE49-F238E27FC236}">
                <a16:creationId xmlns:a16="http://schemas.microsoft.com/office/drawing/2014/main" xmlns="" id="{EFCF56A5-C792-498C-B77C-CEF158AA5381}"/>
              </a:ext>
            </a:extLst>
          </p:cNvPr>
          <p:cNvSpPr/>
          <p:nvPr/>
        </p:nvSpPr>
        <p:spPr>
          <a:xfrm>
            <a:off x="10260816" y="1937208"/>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 name="مستطيل مستدير الزوايا 11">
            <a:hlinkClick r:id="rId3" action="ppaction://hlinksldjump"/>
            <a:extLst>
              <a:ext uri="{FF2B5EF4-FFF2-40B4-BE49-F238E27FC236}">
                <a16:creationId xmlns:a16="http://schemas.microsoft.com/office/drawing/2014/main" xmlns="" id="{C1684798-42A5-4C19-A9C0-85475D4C5169}"/>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2">
            <a:hlinkClick r:id="rId4" action="ppaction://hlinksldjump"/>
            <a:extLst>
              <a:ext uri="{FF2B5EF4-FFF2-40B4-BE49-F238E27FC236}">
                <a16:creationId xmlns:a16="http://schemas.microsoft.com/office/drawing/2014/main" xmlns="" id="{47D37816-1348-4041-B653-96824C408712}"/>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6">
            <a:hlinkClick r:id="rId5" action="ppaction://hlinksldjump"/>
            <a:extLst>
              <a:ext uri="{FF2B5EF4-FFF2-40B4-BE49-F238E27FC236}">
                <a16:creationId xmlns:a16="http://schemas.microsoft.com/office/drawing/2014/main" xmlns="" id="{6F0937D3-D0C8-4821-9DC0-058C2ACF5102}"/>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 name="مستطيل مستدير الزوايا 17">
            <a:hlinkClick r:id="rId6" action="ppaction://hlinksldjump"/>
            <a:extLst>
              <a:ext uri="{FF2B5EF4-FFF2-40B4-BE49-F238E27FC236}">
                <a16:creationId xmlns:a16="http://schemas.microsoft.com/office/drawing/2014/main" xmlns="" id="{9F4817BA-682C-4B54-AE14-5317DC827545}"/>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 name="مستطيل مستدير الزوايا 16">
            <a:hlinkClick r:id="rId7" action="ppaction://hlinksldjump"/>
            <a:extLst>
              <a:ext uri="{FF2B5EF4-FFF2-40B4-BE49-F238E27FC236}">
                <a16:creationId xmlns:a16="http://schemas.microsoft.com/office/drawing/2014/main" xmlns="" id="{6F84AAEA-079D-4F12-8A50-2280073EA66C}"/>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2" name="Group 1"/>
          <p:cNvGrpSpPr/>
          <p:nvPr/>
        </p:nvGrpSpPr>
        <p:grpSpPr>
          <a:xfrm>
            <a:off x="0" y="6502121"/>
            <a:ext cx="12192000" cy="381000"/>
            <a:chOff x="0" y="6502121"/>
            <a:chExt cx="12192000" cy="381000"/>
          </a:xfrm>
        </p:grpSpPr>
        <p:sp>
          <p:nvSpPr>
            <p:cNvPr id="16" name="TextBox 1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7" name="Group 16"/>
            <p:cNvGrpSpPr/>
            <p:nvPr/>
          </p:nvGrpSpPr>
          <p:grpSpPr>
            <a:xfrm>
              <a:off x="0" y="6502121"/>
              <a:ext cx="12192000" cy="381000"/>
              <a:chOff x="0" y="6502121"/>
              <a:chExt cx="12192000" cy="381000"/>
            </a:xfrm>
          </p:grpSpPr>
          <p:cxnSp>
            <p:nvCxnSpPr>
              <p:cNvPr id="18" name="Straight Connector 1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22" name="Picture 21" descr="الفرق بين السلع البديلة والسلع التكميلية | المرسال"/>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5803" y="1493948"/>
            <a:ext cx="3232597" cy="3128713"/>
          </a:xfrm>
          <a:prstGeom prst="rect">
            <a:avLst/>
          </a:prstGeom>
          <a:noFill/>
          <a:ln>
            <a:noFill/>
          </a:ln>
        </p:spPr>
      </p:pic>
    </p:spTree>
    <p:extLst>
      <p:ext uri="{BB962C8B-B14F-4D97-AF65-F5344CB8AC3E}">
        <p14:creationId xmlns:p14="http://schemas.microsoft.com/office/powerpoint/2010/main" val="200093277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210569" y="1395445"/>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072007" y="280411"/>
            <a:ext cx="5707012"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مرونة الطلب وأشكالها</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2"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xmlns="" id="{D78A93CF-DA78-46D6-8C7F-A812374BC935}"/>
              </a:ext>
            </a:extLst>
          </p:cNvPr>
          <p:cNvSpPr txBox="1"/>
          <p:nvPr/>
        </p:nvSpPr>
        <p:spPr>
          <a:xfrm>
            <a:off x="239105" y="1360411"/>
            <a:ext cx="6592571" cy="954107"/>
          </a:xfrm>
          <a:prstGeom prst="rect">
            <a:avLst/>
          </a:prstGeom>
          <a:noFill/>
        </p:spPr>
        <p:txBody>
          <a:bodyPr wrap="square">
            <a:spAutoFit/>
          </a:bodyPr>
          <a:lstStyle/>
          <a:p>
            <a:pPr algn="r" rtl="1"/>
            <a:r>
              <a:rPr lang="ar-SA" sz="2800" b="1" dirty="0">
                <a:latin typeface="Sakkal Majalla" panose="02000000000000000000" pitchFamily="2" charset="-78"/>
                <a:cs typeface="Sakkal Majalla" panose="02000000000000000000" pitchFamily="2" charset="-78"/>
              </a:rPr>
              <a:t>هي درجة تأثر الكمية المطلوبة من سلعة معينة نتيجة للتغير في السعر.</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04CE142A-578E-4742-AA04-83477E843210}"/>
              </a:ext>
            </a:extLst>
          </p:cNvPr>
          <p:cNvSpPr/>
          <p:nvPr/>
        </p:nvSpPr>
        <p:spPr>
          <a:xfrm>
            <a:off x="6944264" y="1461212"/>
            <a:ext cx="3081943" cy="583248"/>
          </a:xfrm>
          <a:prstGeom prst="roundRect">
            <a:avLst>
              <a:gd name="adj" fmla="val 11861"/>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dirty="0">
                <a:solidFill>
                  <a:srgbClr val="C13018"/>
                </a:solidFill>
                <a:cs typeface="PT Bold Heading" panose="02010400000000000000" pitchFamily="2" charset="-78"/>
              </a:rPr>
              <a:t>مرونة الطلب:</a:t>
            </a:r>
          </a:p>
        </p:txBody>
      </p:sp>
      <p:sp>
        <p:nvSpPr>
          <p:cNvPr id="5" name="Rectangle: Rounded Corners 4">
            <a:extLst>
              <a:ext uri="{FF2B5EF4-FFF2-40B4-BE49-F238E27FC236}">
                <a16:creationId xmlns:a16="http://schemas.microsoft.com/office/drawing/2014/main" xmlns="" id="{D53801E6-F679-45AF-B3C2-7FD49E785C45}"/>
              </a:ext>
            </a:extLst>
          </p:cNvPr>
          <p:cNvSpPr/>
          <p:nvPr/>
        </p:nvSpPr>
        <p:spPr>
          <a:xfrm>
            <a:off x="6944264" y="2528201"/>
            <a:ext cx="3081943" cy="583248"/>
          </a:xfrm>
          <a:prstGeom prst="roundRect">
            <a:avLst>
              <a:gd name="adj" fmla="val 11861"/>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dirty="0">
                <a:solidFill>
                  <a:srgbClr val="C13018"/>
                </a:solidFill>
                <a:cs typeface="PT Bold Heading" panose="02010400000000000000" pitchFamily="2" charset="-78"/>
              </a:rPr>
              <a:t>قانون مرونة الطلب:</a:t>
            </a:r>
          </a:p>
        </p:txBody>
      </p:sp>
      <p:sp>
        <p:nvSpPr>
          <p:cNvPr id="52" name="Shape">
            <a:extLst>
              <a:ext uri="{FF2B5EF4-FFF2-40B4-BE49-F238E27FC236}">
                <a16:creationId xmlns:a16="http://schemas.microsoft.com/office/drawing/2014/main" xmlns="" id="{B23E00A6-DA24-409A-862D-CAF637DD7719}"/>
              </a:ext>
            </a:extLst>
          </p:cNvPr>
          <p:cNvSpPr/>
          <p:nvPr/>
        </p:nvSpPr>
        <p:spPr>
          <a:xfrm>
            <a:off x="2115296" y="3169962"/>
            <a:ext cx="1224995" cy="1580304"/>
          </a:xfrm>
          <a:custGeom>
            <a:avLst/>
            <a:gdLst/>
            <a:ahLst/>
            <a:cxnLst>
              <a:cxn ang="0">
                <a:pos x="wd2" y="hd2"/>
              </a:cxn>
              <a:cxn ang="5400000">
                <a:pos x="wd2" y="hd2"/>
              </a:cxn>
              <a:cxn ang="10800000">
                <a:pos x="wd2" y="hd2"/>
              </a:cxn>
              <a:cxn ang="16200000">
                <a:pos x="wd2" y="hd2"/>
              </a:cxn>
            </a:cxnLst>
            <a:rect l="0" t="0" r="r" b="b"/>
            <a:pathLst>
              <a:path w="21552" h="21355" extrusionOk="0">
                <a:moveTo>
                  <a:pt x="10091" y="14"/>
                </a:moveTo>
                <a:cubicBezTo>
                  <a:pt x="4537" y="228"/>
                  <a:pt x="101" y="3139"/>
                  <a:pt x="2" y="6620"/>
                </a:cubicBezTo>
                <a:cubicBezTo>
                  <a:pt x="-48" y="8417"/>
                  <a:pt x="1026" y="10059"/>
                  <a:pt x="2816" y="11285"/>
                </a:cubicBezTo>
                <a:cubicBezTo>
                  <a:pt x="2995" y="11409"/>
                  <a:pt x="3184" y="11527"/>
                  <a:pt x="3378" y="11642"/>
                </a:cubicBezTo>
                <a:cubicBezTo>
                  <a:pt x="4517" y="12314"/>
                  <a:pt x="5297" y="13213"/>
                  <a:pt x="5407" y="14190"/>
                </a:cubicBezTo>
                <a:cubicBezTo>
                  <a:pt x="5417" y="14283"/>
                  <a:pt x="5422" y="14376"/>
                  <a:pt x="5422" y="14470"/>
                </a:cubicBezTo>
                <a:cubicBezTo>
                  <a:pt x="5422" y="14936"/>
                  <a:pt x="5282" y="15384"/>
                  <a:pt x="5044" y="15798"/>
                </a:cubicBezTo>
                <a:cubicBezTo>
                  <a:pt x="4989" y="15897"/>
                  <a:pt x="4924" y="15994"/>
                  <a:pt x="4855" y="16090"/>
                </a:cubicBezTo>
                <a:cubicBezTo>
                  <a:pt x="4537" y="16644"/>
                  <a:pt x="4402" y="17250"/>
                  <a:pt x="4527" y="17888"/>
                </a:cubicBezTo>
                <a:cubicBezTo>
                  <a:pt x="4909" y="19828"/>
                  <a:pt x="7600" y="21340"/>
                  <a:pt x="10727" y="21355"/>
                </a:cubicBezTo>
                <a:cubicBezTo>
                  <a:pt x="14228" y="21371"/>
                  <a:pt x="17072" y="19601"/>
                  <a:pt x="17072" y="17418"/>
                </a:cubicBezTo>
                <a:cubicBezTo>
                  <a:pt x="17072" y="16923"/>
                  <a:pt x="16918" y="16451"/>
                  <a:pt x="16654" y="16015"/>
                </a:cubicBezTo>
                <a:cubicBezTo>
                  <a:pt x="16624" y="15969"/>
                  <a:pt x="16595" y="15919"/>
                  <a:pt x="16565" y="15872"/>
                </a:cubicBezTo>
                <a:cubicBezTo>
                  <a:pt x="16296" y="15437"/>
                  <a:pt x="16147" y="14964"/>
                  <a:pt x="16147" y="14470"/>
                </a:cubicBezTo>
                <a:cubicBezTo>
                  <a:pt x="16147" y="14373"/>
                  <a:pt x="16152" y="14280"/>
                  <a:pt x="16162" y="14187"/>
                </a:cubicBezTo>
                <a:cubicBezTo>
                  <a:pt x="16271" y="13207"/>
                  <a:pt x="17057" y="12305"/>
                  <a:pt x="18196" y="11627"/>
                </a:cubicBezTo>
                <a:cubicBezTo>
                  <a:pt x="18370" y="11524"/>
                  <a:pt x="18539" y="11415"/>
                  <a:pt x="18703" y="11307"/>
                </a:cubicBezTo>
                <a:cubicBezTo>
                  <a:pt x="20473" y="10106"/>
                  <a:pt x="21552" y="8501"/>
                  <a:pt x="21552" y="6741"/>
                </a:cubicBezTo>
                <a:cubicBezTo>
                  <a:pt x="21552" y="2878"/>
                  <a:pt x="16351" y="-229"/>
                  <a:pt x="10091" y="14"/>
                </a:cubicBezTo>
                <a:close/>
              </a:path>
            </a:pathLst>
          </a:custGeom>
          <a:solidFill>
            <a:srgbClr val="F7931F"/>
          </a:solidFill>
          <a:ln w="12700">
            <a:miter lim="400000"/>
          </a:ln>
        </p:spPr>
        <p:txBody>
          <a:bodyPr lIns="28575" tIns="274320" rIns="28575" bIns="28575"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ar-SA" sz="3600" b="1" noProof="1">
                <a:solidFill>
                  <a:srgbClr val="FFFFFF"/>
                </a:solidFill>
                <a:latin typeface="Sakkal Majalla" panose="02000000000000000000" pitchFamily="2" charset="-78"/>
                <a:cs typeface="Sakkal Majalla" panose="02000000000000000000" pitchFamily="2" charset="-78"/>
              </a:rPr>
              <a:t>لا نهائي</a:t>
            </a:r>
            <a:endParaRPr lang="en-US" sz="3600" b="1" noProof="1">
              <a:solidFill>
                <a:srgbClr val="FFFFFF"/>
              </a:solidFill>
              <a:latin typeface="Sakkal Majalla" panose="02000000000000000000" pitchFamily="2" charset="-78"/>
              <a:cs typeface="Sakkal Majalla" panose="02000000000000000000" pitchFamily="2" charset="-78"/>
            </a:endParaRPr>
          </a:p>
        </p:txBody>
      </p:sp>
      <p:sp>
        <p:nvSpPr>
          <p:cNvPr id="53" name="Circle">
            <a:extLst>
              <a:ext uri="{FF2B5EF4-FFF2-40B4-BE49-F238E27FC236}">
                <a16:creationId xmlns:a16="http://schemas.microsoft.com/office/drawing/2014/main" xmlns="" id="{7CAA38DE-16DA-4864-BB68-9A20CA047559}"/>
              </a:ext>
            </a:extLst>
          </p:cNvPr>
          <p:cNvSpPr/>
          <p:nvPr/>
        </p:nvSpPr>
        <p:spPr>
          <a:xfrm>
            <a:off x="2523215" y="4842205"/>
            <a:ext cx="517602" cy="478721"/>
          </a:xfrm>
          <a:prstGeom prst="ellipse">
            <a:avLst/>
          </a:pr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sp>
        <p:nvSpPr>
          <p:cNvPr id="54" name="Circle">
            <a:extLst>
              <a:ext uri="{FF2B5EF4-FFF2-40B4-BE49-F238E27FC236}">
                <a16:creationId xmlns:a16="http://schemas.microsoft.com/office/drawing/2014/main" xmlns="" id="{5B2E699D-295B-409C-AC6A-91BB26535FEE}"/>
              </a:ext>
            </a:extLst>
          </p:cNvPr>
          <p:cNvSpPr/>
          <p:nvPr/>
        </p:nvSpPr>
        <p:spPr>
          <a:xfrm>
            <a:off x="2542198" y="5912713"/>
            <a:ext cx="517602" cy="478721"/>
          </a:xfrm>
          <a:prstGeom prst="ellipse">
            <a:avLst/>
          </a:prstGeom>
          <a:solidFill>
            <a:srgbClr val="F7931F"/>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en-US" sz="2800" b="1" noProof="1">
                <a:solidFill>
                  <a:schemeClr val="tx1">
                    <a:lumMod val="85000"/>
                    <a:lumOff val="15000"/>
                  </a:schemeClr>
                </a:solidFill>
              </a:rPr>
              <a:t>5</a:t>
            </a:r>
          </a:p>
        </p:txBody>
      </p:sp>
      <p:sp>
        <p:nvSpPr>
          <p:cNvPr id="55" name="Shape">
            <a:extLst>
              <a:ext uri="{FF2B5EF4-FFF2-40B4-BE49-F238E27FC236}">
                <a16:creationId xmlns:a16="http://schemas.microsoft.com/office/drawing/2014/main" xmlns="" id="{0A632A5B-948E-40DC-9A8D-82CFBA2C1919}"/>
              </a:ext>
            </a:extLst>
          </p:cNvPr>
          <p:cNvSpPr/>
          <p:nvPr/>
        </p:nvSpPr>
        <p:spPr>
          <a:xfrm>
            <a:off x="2771634" y="4996934"/>
            <a:ext cx="58730" cy="876429"/>
          </a:xfrm>
          <a:custGeom>
            <a:avLst/>
            <a:gdLst/>
            <a:ahLst/>
            <a:cxnLst>
              <a:cxn ang="0">
                <a:pos x="wd2" y="hd2"/>
              </a:cxn>
              <a:cxn ang="5400000">
                <a:pos x="wd2" y="hd2"/>
              </a:cxn>
              <a:cxn ang="10800000">
                <a:pos x="wd2" y="hd2"/>
              </a:cxn>
              <a:cxn ang="16200000">
                <a:pos x="wd2" y="hd2"/>
              </a:cxn>
            </a:cxnLst>
            <a:rect l="0" t="0" r="r" b="b"/>
            <a:pathLst>
              <a:path w="21600" h="21600" extrusionOk="0">
                <a:moveTo>
                  <a:pt x="13088" y="20290"/>
                </a:moveTo>
                <a:lnTo>
                  <a:pt x="13088" y="1310"/>
                </a:lnTo>
                <a:cubicBezTo>
                  <a:pt x="17939" y="1242"/>
                  <a:pt x="21600" y="987"/>
                  <a:pt x="21600" y="669"/>
                </a:cubicBezTo>
                <a:cubicBezTo>
                  <a:pt x="21600" y="301"/>
                  <a:pt x="16749" y="0"/>
                  <a:pt x="10800" y="0"/>
                </a:cubicBezTo>
                <a:cubicBezTo>
                  <a:pt x="4851" y="0"/>
                  <a:pt x="0" y="301"/>
                  <a:pt x="0" y="669"/>
                </a:cubicBezTo>
                <a:cubicBezTo>
                  <a:pt x="0" y="987"/>
                  <a:pt x="3661" y="1242"/>
                  <a:pt x="8512" y="1310"/>
                </a:cubicBezTo>
                <a:lnTo>
                  <a:pt x="8512" y="20290"/>
                </a:lnTo>
                <a:cubicBezTo>
                  <a:pt x="3661" y="20358"/>
                  <a:pt x="0" y="20613"/>
                  <a:pt x="0" y="20931"/>
                </a:cubicBezTo>
                <a:cubicBezTo>
                  <a:pt x="0" y="21299"/>
                  <a:pt x="4851" y="21600"/>
                  <a:pt x="10800" y="21600"/>
                </a:cubicBezTo>
                <a:cubicBezTo>
                  <a:pt x="16749" y="21600"/>
                  <a:pt x="21600" y="21299"/>
                  <a:pt x="21600" y="20931"/>
                </a:cubicBezTo>
                <a:cubicBezTo>
                  <a:pt x="21600" y="20613"/>
                  <a:pt x="17939" y="20358"/>
                  <a:pt x="13088" y="20290"/>
                </a:cubicBezTo>
                <a:close/>
              </a:path>
            </a:pathLst>
          </a:custGeom>
          <a:solidFill>
            <a:schemeClr val="bg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pic>
        <p:nvPicPr>
          <p:cNvPr id="57" name="Picture 56">
            <a:extLst>
              <a:ext uri="{FF2B5EF4-FFF2-40B4-BE49-F238E27FC236}">
                <a16:creationId xmlns:a16="http://schemas.microsoft.com/office/drawing/2014/main" xmlns="" id="{07F06D87-8ACB-496D-828A-F7D122DF3C0A}"/>
              </a:ext>
            </a:extLst>
          </p:cNvPr>
          <p:cNvPicPr>
            <a:picLocks noChangeAspect="1"/>
          </p:cNvPicPr>
          <p:nvPr/>
        </p:nvPicPr>
        <p:blipFill>
          <a:blip r:embed="rId3"/>
          <a:stretch>
            <a:fillRect/>
          </a:stretch>
        </p:blipFill>
        <p:spPr>
          <a:xfrm>
            <a:off x="2333530" y="6370307"/>
            <a:ext cx="934940" cy="91046"/>
          </a:xfrm>
          <a:prstGeom prst="rect">
            <a:avLst/>
          </a:prstGeom>
        </p:spPr>
      </p:pic>
      <p:sp>
        <p:nvSpPr>
          <p:cNvPr id="58" name="Shape">
            <a:extLst>
              <a:ext uri="{FF2B5EF4-FFF2-40B4-BE49-F238E27FC236}">
                <a16:creationId xmlns:a16="http://schemas.microsoft.com/office/drawing/2014/main" xmlns="" id="{824ACFD8-3EA3-4833-83A8-D6AA6A14299F}"/>
              </a:ext>
            </a:extLst>
          </p:cNvPr>
          <p:cNvSpPr/>
          <p:nvPr/>
        </p:nvSpPr>
        <p:spPr>
          <a:xfrm>
            <a:off x="3466408" y="3720574"/>
            <a:ext cx="1078585" cy="1580304"/>
          </a:xfrm>
          <a:custGeom>
            <a:avLst/>
            <a:gdLst/>
            <a:ahLst/>
            <a:cxnLst>
              <a:cxn ang="0">
                <a:pos x="wd2" y="hd2"/>
              </a:cxn>
              <a:cxn ang="5400000">
                <a:pos x="wd2" y="hd2"/>
              </a:cxn>
              <a:cxn ang="10800000">
                <a:pos x="wd2" y="hd2"/>
              </a:cxn>
              <a:cxn ang="16200000">
                <a:pos x="wd2" y="hd2"/>
              </a:cxn>
            </a:cxnLst>
            <a:rect l="0" t="0" r="r" b="b"/>
            <a:pathLst>
              <a:path w="21547" h="21355" extrusionOk="0">
                <a:moveTo>
                  <a:pt x="10088" y="14"/>
                </a:moveTo>
                <a:cubicBezTo>
                  <a:pt x="4535" y="228"/>
                  <a:pt x="101" y="3139"/>
                  <a:pt x="2" y="6620"/>
                </a:cubicBezTo>
                <a:cubicBezTo>
                  <a:pt x="-48" y="8417"/>
                  <a:pt x="1026" y="10059"/>
                  <a:pt x="2815" y="11285"/>
                </a:cubicBezTo>
                <a:cubicBezTo>
                  <a:pt x="2994" y="11409"/>
                  <a:pt x="3183" y="11527"/>
                  <a:pt x="3377" y="11642"/>
                </a:cubicBezTo>
                <a:cubicBezTo>
                  <a:pt x="4516" y="12314"/>
                  <a:pt x="5296" y="13213"/>
                  <a:pt x="5405" y="14190"/>
                </a:cubicBezTo>
                <a:cubicBezTo>
                  <a:pt x="5415" y="14283"/>
                  <a:pt x="5420" y="14376"/>
                  <a:pt x="5420" y="14470"/>
                </a:cubicBezTo>
                <a:cubicBezTo>
                  <a:pt x="5420" y="14936"/>
                  <a:pt x="5281" y="15384"/>
                  <a:pt x="5043" y="15798"/>
                </a:cubicBezTo>
                <a:cubicBezTo>
                  <a:pt x="4988" y="15897"/>
                  <a:pt x="4923" y="15994"/>
                  <a:pt x="4854" y="16090"/>
                </a:cubicBezTo>
                <a:cubicBezTo>
                  <a:pt x="4535" y="16644"/>
                  <a:pt x="4401" y="17250"/>
                  <a:pt x="4526" y="17888"/>
                </a:cubicBezTo>
                <a:cubicBezTo>
                  <a:pt x="4908" y="19828"/>
                  <a:pt x="7598" y="21340"/>
                  <a:pt x="10725" y="21355"/>
                </a:cubicBezTo>
                <a:cubicBezTo>
                  <a:pt x="14224" y="21371"/>
                  <a:pt x="17068" y="19601"/>
                  <a:pt x="17068" y="17418"/>
                </a:cubicBezTo>
                <a:cubicBezTo>
                  <a:pt x="17068" y="16923"/>
                  <a:pt x="16914" y="16451"/>
                  <a:pt x="16650" y="16015"/>
                </a:cubicBezTo>
                <a:cubicBezTo>
                  <a:pt x="16621" y="15969"/>
                  <a:pt x="16591" y="15919"/>
                  <a:pt x="16561" y="15872"/>
                </a:cubicBezTo>
                <a:cubicBezTo>
                  <a:pt x="16292" y="15437"/>
                  <a:pt x="16143" y="14964"/>
                  <a:pt x="16143" y="14470"/>
                </a:cubicBezTo>
                <a:cubicBezTo>
                  <a:pt x="16143" y="14373"/>
                  <a:pt x="16148" y="14280"/>
                  <a:pt x="16158" y="14187"/>
                </a:cubicBezTo>
                <a:cubicBezTo>
                  <a:pt x="16268" y="13207"/>
                  <a:pt x="17053" y="12305"/>
                  <a:pt x="18191" y="11627"/>
                </a:cubicBezTo>
                <a:cubicBezTo>
                  <a:pt x="18365" y="11524"/>
                  <a:pt x="18534" y="11415"/>
                  <a:pt x="18699" y="11307"/>
                </a:cubicBezTo>
                <a:cubicBezTo>
                  <a:pt x="20468" y="10106"/>
                  <a:pt x="21547" y="8501"/>
                  <a:pt x="21547" y="6741"/>
                </a:cubicBezTo>
                <a:cubicBezTo>
                  <a:pt x="21552" y="2878"/>
                  <a:pt x="16352" y="-229"/>
                  <a:pt x="10088" y="14"/>
                </a:cubicBezTo>
                <a:close/>
              </a:path>
            </a:pathLst>
          </a:custGeom>
          <a:solidFill>
            <a:srgbClr val="A2B969"/>
          </a:solidFill>
          <a:ln w="12700">
            <a:miter lim="400000"/>
          </a:ln>
        </p:spPr>
        <p:txBody>
          <a:bodyPr lIns="28575" tIns="274320" rIns="28575" bIns="28575"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ar-SA" sz="2800" b="1" noProof="1">
                <a:solidFill>
                  <a:srgbClr val="FFFFFF"/>
                </a:solidFill>
                <a:latin typeface="Sakkal Majalla" panose="02000000000000000000" pitchFamily="2" charset="-78"/>
                <a:cs typeface="Sakkal Majalla" panose="02000000000000000000" pitchFamily="2" charset="-78"/>
              </a:rPr>
              <a:t>عديم المرونة</a:t>
            </a:r>
            <a:endParaRPr lang="en-US" sz="2800" b="1" noProof="1">
              <a:solidFill>
                <a:srgbClr val="FFFFFF"/>
              </a:solidFill>
              <a:latin typeface="Sakkal Majalla" panose="02000000000000000000" pitchFamily="2" charset="-78"/>
              <a:cs typeface="Sakkal Majalla" panose="02000000000000000000" pitchFamily="2" charset="-78"/>
            </a:endParaRPr>
          </a:p>
          <a:p>
            <a:pPr algn="ctr">
              <a:defRPr sz="3000">
                <a:solidFill>
                  <a:srgbClr val="FFFFFF"/>
                </a:solidFill>
              </a:defRPr>
            </a:pPr>
            <a:endParaRPr lang="en-US" sz="2000" noProof="1">
              <a:solidFill>
                <a:schemeClr val="tx1">
                  <a:lumMod val="85000"/>
                  <a:lumOff val="15000"/>
                </a:schemeClr>
              </a:solidFill>
            </a:endParaRPr>
          </a:p>
        </p:txBody>
      </p:sp>
      <p:sp>
        <p:nvSpPr>
          <p:cNvPr id="59" name="Circle">
            <a:extLst>
              <a:ext uri="{FF2B5EF4-FFF2-40B4-BE49-F238E27FC236}">
                <a16:creationId xmlns:a16="http://schemas.microsoft.com/office/drawing/2014/main" xmlns="" id="{D117AEDD-8C09-4C03-B42D-4FF96BAE7FA6}"/>
              </a:ext>
            </a:extLst>
          </p:cNvPr>
          <p:cNvSpPr/>
          <p:nvPr/>
        </p:nvSpPr>
        <p:spPr>
          <a:xfrm>
            <a:off x="3788248" y="5061147"/>
            <a:ext cx="517602" cy="478721"/>
          </a:xfrm>
          <a:prstGeom prst="ellipse">
            <a:avLst/>
          </a:pr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sp>
        <p:nvSpPr>
          <p:cNvPr id="60" name="Circle">
            <a:extLst>
              <a:ext uri="{FF2B5EF4-FFF2-40B4-BE49-F238E27FC236}">
                <a16:creationId xmlns:a16="http://schemas.microsoft.com/office/drawing/2014/main" xmlns="" id="{D6CB4DD0-26EF-4025-99E5-9AD5E390B64B}"/>
              </a:ext>
            </a:extLst>
          </p:cNvPr>
          <p:cNvSpPr/>
          <p:nvPr/>
        </p:nvSpPr>
        <p:spPr>
          <a:xfrm>
            <a:off x="3788248" y="5912714"/>
            <a:ext cx="517602" cy="478721"/>
          </a:xfrm>
          <a:prstGeom prst="ellipse">
            <a:avLst/>
          </a:prstGeom>
          <a:solidFill>
            <a:srgbClr val="A2B969"/>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en-US" sz="2800" b="1" noProof="1">
                <a:solidFill>
                  <a:schemeClr val="tx1">
                    <a:lumMod val="85000"/>
                    <a:lumOff val="15000"/>
                  </a:schemeClr>
                </a:solidFill>
              </a:rPr>
              <a:t>4</a:t>
            </a:r>
          </a:p>
        </p:txBody>
      </p:sp>
      <p:sp>
        <p:nvSpPr>
          <p:cNvPr id="61" name="Shape">
            <a:extLst>
              <a:ext uri="{FF2B5EF4-FFF2-40B4-BE49-F238E27FC236}">
                <a16:creationId xmlns:a16="http://schemas.microsoft.com/office/drawing/2014/main" xmlns="" id="{153B2532-3808-4952-955D-CC044242D0E4}"/>
              </a:ext>
            </a:extLst>
          </p:cNvPr>
          <p:cNvSpPr/>
          <p:nvPr/>
        </p:nvSpPr>
        <p:spPr>
          <a:xfrm>
            <a:off x="4017681" y="5613514"/>
            <a:ext cx="58735" cy="259848"/>
          </a:xfrm>
          <a:custGeom>
            <a:avLst/>
            <a:gdLst/>
            <a:ahLst/>
            <a:cxnLst>
              <a:cxn ang="0">
                <a:pos x="wd2" y="hd2"/>
              </a:cxn>
              <a:cxn ang="5400000">
                <a:pos x="wd2" y="hd2"/>
              </a:cxn>
              <a:cxn ang="10800000">
                <a:pos x="wd2" y="hd2"/>
              </a:cxn>
              <a:cxn ang="16200000">
                <a:pos x="wd2" y="hd2"/>
              </a:cxn>
            </a:cxnLst>
            <a:rect l="0" t="0" r="r" b="b"/>
            <a:pathLst>
              <a:path w="21510" h="21600" extrusionOk="0">
                <a:moveTo>
                  <a:pt x="13033" y="17180"/>
                </a:moveTo>
                <a:lnTo>
                  <a:pt x="13033" y="4420"/>
                </a:lnTo>
                <a:cubicBezTo>
                  <a:pt x="17864" y="4190"/>
                  <a:pt x="21509" y="3329"/>
                  <a:pt x="21509" y="2258"/>
                </a:cubicBezTo>
                <a:cubicBezTo>
                  <a:pt x="21509" y="1014"/>
                  <a:pt x="16678" y="0"/>
                  <a:pt x="10754" y="0"/>
                </a:cubicBezTo>
                <a:cubicBezTo>
                  <a:pt x="4831" y="0"/>
                  <a:pt x="0" y="1014"/>
                  <a:pt x="0" y="2258"/>
                </a:cubicBezTo>
                <a:cubicBezTo>
                  <a:pt x="0" y="3329"/>
                  <a:pt x="3646" y="4190"/>
                  <a:pt x="8476" y="4420"/>
                </a:cubicBezTo>
                <a:lnTo>
                  <a:pt x="8476" y="17180"/>
                </a:lnTo>
                <a:cubicBezTo>
                  <a:pt x="3645" y="17410"/>
                  <a:pt x="0" y="18271"/>
                  <a:pt x="0" y="19342"/>
                </a:cubicBezTo>
                <a:cubicBezTo>
                  <a:pt x="0" y="20586"/>
                  <a:pt x="4831" y="21600"/>
                  <a:pt x="10754" y="21600"/>
                </a:cubicBezTo>
                <a:cubicBezTo>
                  <a:pt x="16678" y="21600"/>
                  <a:pt x="21509" y="20586"/>
                  <a:pt x="21509" y="19342"/>
                </a:cubicBezTo>
                <a:cubicBezTo>
                  <a:pt x="21600" y="18271"/>
                  <a:pt x="17863" y="17410"/>
                  <a:pt x="13033" y="17180"/>
                </a:cubicBezTo>
                <a:close/>
              </a:path>
            </a:pathLst>
          </a:custGeom>
          <a:solidFill>
            <a:schemeClr val="bg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pic>
        <p:nvPicPr>
          <p:cNvPr id="63" name="Picture 62">
            <a:extLst>
              <a:ext uri="{FF2B5EF4-FFF2-40B4-BE49-F238E27FC236}">
                <a16:creationId xmlns:a16="http://schemas.microsoft.com/office/drawing/2014/main" xmlns="" id="{08330528-5491-4EEB-98EE-9F782EFFE3C6}"/>
              </a:ext>
            </a:extLst>
          </p:cNvPr>
          <p:cNvPicPr>
            <a:picLocks noChangeAspect="1"/>
          </p:cNvPicPr>
          <p:nvPr/>
        </p:nvPicPr>
        <p:blipFill>
          <a:blip r:embed="rId3"/>
          <a:stretch>
            <a:fillRect/>
          </a:stretch>
        </p:blipFill>
        <p:spPr>
          <a:xfrm>
            <a:off x="3579579" y="6370307"/>
            <a:ext cx="934940" cy="91046"/>
          </a:xfrm>
          <a:prstGeom prst="rect">
            <a:avLst/>
          </a:prstGeom>
        </p:spPr>
      </p:pic>
      <p:sp>
        <p:nvSpPr>
          <p:cNvPr id="64" name="Shape">
            <a:extLst>
              <a:ext uri="{FF2B5EF4-FFF2-40B4-BE49-F238E27FC236}">
                <a16:creationId xmlns:a16="http://schemas.microsoft.com/office/drawing/2014/main" xmlns="" id="{C9115519-3450-4770-AD12-BF2103F0569C}"/>
              </a:ext>
            </a:extLst>
          </p:cNvPr>
          <p:cNvSpPr/>
          <p:nvPr/>
        </p:nvSpPr>
        <p:spPr>
          <a:xfrm>
            <a:off x="4753806" y="3381028"/>
            <a:ext cx="1078585" cy="1580304"/>
          </a:xfrm>
          <a:custGeom>
            <a:avLst/>
            <a:gdLst/>
            <a:ahLst/>
            <a:cxnLst>
              <a:cxn ang="0">
                <a:pos x="wd2" y="hd2"/>
              </a:cxn>
              <a:cxn ang="5400000">
                <a:pos x="wd2" y="hd2"/>
              </a:cxn>
              <a:cxn ang="10800000">
                <a:pos x="wd2" y="hd2"/>
              </a:cxn>
              <a:cxn ang="16200000">
                <a:pos x="wd2" y="hd2"/>
              </a:cxn>
            </a:cxnLst>
            <a:rect l="0" t="0" r="r" b="b"/>
            <a:pathLst>
              <a:path w="21547" h="21355" extrusionOk="0">
                <a:moveTo>
                  <a:pt x="10088" y="14"/>
                </a:moveTo>
                <a:cubicBezTo>
                  <a:pt x="4535" y="228"/>
                  <a:pt x="101" y="3139"/>
                  <a:pt x="2" y="6620"/>
                </a:cubicBezTo>
                <a:cubicBezTo>
                  <a:pt x="-48" y="8417"/>
                  <a:pt x="1026" y="10059"/>
                  <a:pt x="2815" y="11285"/>
                </a:cubicBezTo>
                <a:cubicBezTo>
                  <a:pt x="2994" y="11409"/>
                  <a:pt x="3183" y="11527"/>
                  <a:pt x="3377" y="11642"/>
                </a:cubicBezTo>
                <a:cubicBezTo>
                  <a:pt x="4516" y="12314"/>
                  <a:pt x="5296" y="13213"/>
                  <a:pt x="5405" y="14190"/>
                </a:cubicBezTo>
                <a:cubicBezTo>
                  <a:pt x="5415" y="14283"/>
                  <a:pt x="5420" y="14376"/>
                  <a:pt x="5420" y="14470"/>
                </a:cubicBezTo>
                <a:cubicBezTo>
                  <a:pt x="5420" y="14936"/>
                  <a:pt x="5281" y="15384"/>
                  <a:pt x="5043" y="15798"/>
                </a:cubicBezTo>
                <a:cubicBezTo>
                  <a:pt x="4988" y="15897"/>
                  <a:pt x="4923" y="15994"/>
                  <a:pt x="4854" y="16090"/>
                </a:cubicBezTo>
                <a:cubicBezTo>
                  <a:pt x="4535" y="16644"/>
                  <a:pt x="4401" y="17250"/>
                  <a:pt x="4526" y="17888"/>
                </a:cubicBezTo>
                <a:cubicBezTo>
                  <a:pt x="4908" y="19828"/>
                  <a:pt x="7598" y="21340"/>
                  <a:pt x="10725" y="21355"/>
                </a:cubicBezTo>
                <a:cubicBezTo>
                  <a:pt x="14224" y="21371"/>
                  <a:pt x="17068" y="19601"/>
                  <a:pt x="17068" y="17418"/>
                </a:cubicBezTo>
                <a:cubicBezTo>
                  <a:pt x="17068" y="16923"/>
                  <a:pt x="16914" y="16451"/>
                  <a:pt x="16650" y="16015"/>
                </a:cubicBezTo>
                <a:cubicBezTo>
                  <a:pt x="16621" y="15969"/>
                  <a:pt x="16591" y="15919"/>
                  <a:pt x="16561" y="15872"/>
                </a:cubicBezTo>
                <a:cubicBezTo>
                  <a:pt x="16292" y="15437"/>
                  <a:pt x="16143" y="14964"/>
                  <a:pt x="16143" y="14470"/>
                </a:cubicBezTo>
                <a:cubicBezTo>
                  <a:pt x="16143" y="14373"/>
                  <a:pt x="16148" y="14280"/>
                  <a:pt x="16158" y="14187"/>
                </a:cubicBezTo>
                <a:cubicBezTo>
                  <a:pt x="16268" y="13207"/>
                  <a:pt x="17053" y="12305"/>
                  <a:pt x="18191" y="11627"/>
                </a:cubicBezTo>
                <a:cubicBezTo>
                  <a:pt x="18365" y="11524"/>
                  <a:pt x="18534" y="11415"/>
                  <a:pt x="18699" y="11307"/>
                </a:cubicBezTo>
                <a:cubicBezTo>
                  <a:pt x="20468" y="10106"/>
                  <a:pt x="21547" y="8501"/>
                  <a:pt x="21547" y="6741"/>
                </a:cubicBezTo>
                <a:cubicBezTo>
                  <a:pt x="21552" y="2878"/>
                  <a:pt x="16352" y="-229"/>
                  <a:pt x="10088" y="14"/>
                </a:cubicBezTo>
                <a:close/>
              </a:path>
            </a:pathLst>
          </a:custGeom>
          <a:solidFill>
            <a:schemeClr val="accent1"/>
          </a:solidFill>
          <a:ln w="12700">
            <a:miter lim="400000"/>
          </a:ln>
        </p:spPr>
        <p:txBody>
          <a:bodyPr lIns="28575" tIns="274320" rIns="28575" bIns="28575"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ar-SA" sz="3600" b="1" noProof="1">
                <a:solidFill>
                  <a:srgbClr val="FFFFFF"/>
                </a:solidFill>
                <a:latin typeface="Sakkal Majalla" panose="02000000000000000000" pitchFamily="2" charset="-78"/>
                <a:cs typeface="Sakkal Majalla" panose="02000000000000000000" pitchFamily="2" charset="-78"/>
              </a:rPr>
              <a:t>متكافئ</a:t>
            </a:r>
            <a:endParaRPr lang="en-US" sz="3600" b="1" noProof="1">
              <a:solidFill>
                <a:srgbClr val="FFFFFF"/>
              </a:solidFill>
              <a:latin typeface="Sakkal Majalla" panose="02000000000000000000" pitchFamily="2" charset="-78"/>
              <a:cs typeface="Sakkal Majalla" panose="02000000000000000000" pitchFamily="2" charset="-78"/>
            </a:endParaRPr>
          </a:p>
          <a:p>
            <a:pPr algn="ctr">
              <a:defRPr sz="3000">
                <a:solidFill>
                  <a:srgbClr val="FFFFFF"/>
                </a:solidFill>
              </a:defRPr>
            </a:pPr>
            <a:endParaRPr lang="en-US" sz="2000" noProof="1">
              <a:solidFill>
                <a:schemeClr val="tx1">
                  <a:lumMod val="85000"/>
                  <a:lumOff val="15000"/>
                </a:schemeClr>
              </a:solidFill>
            </a:endParaRPr>
          </a:p>
        </p:txBody>
      </p:sp>
      <p:sp>
        <p:nvSpPr>
          <p:cNvPr id="65" name="Circle">
            <a:extLst>
              <a:ext uri="{FF2B5EF4-FFF2-40B4-BE49-F238E27FC236}">
                <a16:creationId xmlns:a16="http://schemas.microsoft.com/office/drawing/2014/main" xmlns="" id="{9205A76B-59A9-4C32-904B-B296603ECB18}"/>
              </a:ext>
            </a:extLst>
          </p:cNvPr>
          <p:cNvSpPr/>
          <p:nvPr/>
        </p:nvSpPr>
        <p:spPr>
          <a:xfrm>
            <a:off x="5034297" y="4439733"/>
            <a:ext cx="517602" cy="478721"/>
          </a:xfrm>
          <a:prstGeom prst="ellipse">
            <a:avLst/>
          </a:pr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sp>
        <p:nvSpPr>
          <p:cNvPr id="66" name="Circle">
            <a:extLst>
              <a:ext uri="{FF2B5EF4-FFF2-40B4-BE49-F238E27FC236}">
                <a16:creationId xmlns:a16="http://schemas.microsoft.com/office/drawing/2014/main" xmlns="" id="{79092E79-FEEB-4944-8B3A-2B95382E9D02}"/>
              </a:ext>
            </a:extLst>
          </p:cNvPr>
          <p:cNvSpPr/>
          <p:nvPr/>
        </p:nvSpPr>
        <p:spPr>
          <a:xfrm>
            <a:off x="5034297" y="5912713"/>
            <a:ext cx="517602" cy="478721"/>
          </a:xfrm>
          <a:prstGeom prst="ellipse">
            <a:avLst/>
          </a:pr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en-US" sz="2800" b="1" noProof="1">
                <a:solidFill>
                  <a:schemeClr val="tx1">
                    <a:lumMod val="85000"/>
                    <a:lumOff val="15000"/>
                  </a:schemeClr>
                </a:solidFill>
              </a:rPr>
              <a:t>3</a:t>
            </a:r>
          </a:p>
        </p:txBody>
      </p:sp>
      <p:sp>
        <p:nvSpPr>
          <p:cNvPr id="67" name="Shape">
            <a:extLst>
              <a:ext uri="{FF2B5EF4-FFF2-40B4-BE49-F238E27FC236}">
                <a16:creationId xmlns:a16="http://schemas.microsoft.com/office/drawing/2014/main" xmlns="" id="{20B86B33-78B6-4C88-A686-AF7A1829485C}"/>
              </a:ext>
            </a:extLst>
          </p:cNvPr>
          <p:cNvSpPr/>
          <p:nvPr/>
        </p:nvSpPr>
        <p:spPr>
          <a:xfrm>
            <a:off x="5263731" y="4996934"/>
            <a:ext cx="58734" cy="876429"/>
          </a:xfrm>
          <a:custGeom>
            <a:avLst/>
            <a:gdLst/>
            <a:ahLst/>
            <a:cxnLst>
              <a:cxn ang="0">
                <a:pos x="wd2" y="hd2"/>
              </a:cxn>
              <a:cxn ang="5400000">
                <a:pos x="wd2" y="hd2"/>
              </a:cxn>
              <a:cxn ang="10800000">
                <a:pos x="wd2" y="hd2"/>
              </a:cxn>
              <a:cxn ang="16200000">
                <a:pos x="wd2" y="hd2"/>
              </a:cxn>
            </a:cxnLst>
            <a:rect l="0" t="0" r="r" b="b"/>
            <a:pathLst>
              <a:path w="21510" h="21600" extrusionOk="0">
                <a:moveTo>
                  <a:pt x="13033" y="20290"/>
                </a:moveTo>
                <a:lnTo>
                  <a:pt x="13033" y="1310"/>
                </a:lnTo>
                <a:cubicBezTo>
                  <a:pt x="17864" y="1242"/>
                  <a:pt x="21509" y="987"/>
                  <a:pt x="21509" y="669"/>
                </a:cubicBezTo>
                <a:cubicBezTo>
                  <a:pt x="21509" y="301"/>
                  <a:pt x="16678" y="0"/>
                  <a:pt x="10754" y="0"/>
                </a:cubicBezTo>
                <a:cubicBezTo>
                  <a:pt x="4830" y="0"/>
                  <a:pt x="0" y="301"/>
                  <a:pt x="0" y="669"/>
                </a:cubicBezTo>
                <a:cubicBezTo>
                  <a:pt x="0" y="987"/>
                  <a:pt x="3646" y="1242"/>
                  <a:pt x="8476" y="1310"/>
                </a:cubicBezTo>
                <a:lnTo>
                  <a:pt x="8476" y="20290"/>
                </a:lnTo>
                <a:cubicBezTo>
                  <a:pt x="3645" y="20358"/>
                  <a:pt x="0" y="20613"/>
                  <a:pt x="0" y="20931"/>
                </a:cubicBezTo>
                <a:cubicBezTo>
                  <a:pt x="0" y="21299"/>
                  <a:pt x="4831" y="21600"/>
                  <a:pt x="10754" y="21600"/>
                </a:cubicBezTo>
                <a:cubicBezTo>
                  <a:pt x="16679" y="21600"/>
                  <a:pt x="21509" y="21299"/>
                  <a:pt x="21509" y="20931"/>
                </a:cubicBezTo>
                <a:cubicBezTo>
                  <a:pt x="21600" y="20613"/>
                  <a:pt x="17864" y="20358"/>
                  <a:pt x="13033" y="20290"/>
                </a:cubicBezTo>
                <a:close/>
              </a:path>
            </a:pathLst>
          </a:custGeom>
          <a:solidFill>
            <a:schemeClr val="bg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pic>
        <p:nvPicPr>
          <p:cNvPr id="69" name="Picture 68">
            <a:extLst>
              <a:ext uri="{FF2B5EF4-FFF2-40B4-BE49-F238E27FC236}">
                <a16:creationId xmlns:a16="http://schemas.microsoft.com/office/drawing/2014/main" xmlns="" id="{17C21269-1A50-4E88-A091-8B9E8725E517}"/>
              </a:ext>
            </a:extLst>
          </p:cNvPr>
          <p:cNvPicPr>
            <a:picLocks noChangeAspect="1"/>
          </p:cNvPicPr>
          <p:nvPr/>
        </p:nvPicPr>
        <p:blipFill>
          <a:blip r:embed="rId3"/>
          <a:stretch>
            <a:fillRect/>
          </a:stretch>
        </p:blipFill>
        <p:spPr>
          <a:xfrm>
            <a:off x="4825629" y="6370307"/>
            <a:ext cx="934940" cy="91046"/>
          </a:xfrm>
          <a:prstGeom prst="rect">
            <a:avLst/>
          </a:prstGeom>
        </p:spPr>
      </p:pic>
      <p:sp>
        <p:nvSpPr>
          <p:cNvPr id="70" name="Shape">
            <a:extLst>
              <a:ext uri="{FF2B5EF4-FFF2-40B4-BE49-F238E27FC236}">
                <a16:creationId xmlns:a16="http://schemas.microsoft.com/office/drawing/2014/main" xmlns="" id="{B723C619-ADC7-4B0F-82ED-B9C5DC40310A}"/>
              </a:ext>
            </a:extLst>
          </p:cNvPr>
          <p:cNvSpPr/>
          <p:nvPr/>
        </p:nvSpPr>
        <p:spPr>
          <a:xfrm>
            <a:off x="5958509" y="3854844"/>
            <a:ext cx="1078587" cy="1580304"/>
          </a:xfrm>
          <a:custGeom>
            <a:avLst/>
            <a:gdLst/>
            <a:ahLst/>
            <a:cxnLst>
              <a:cxn ang="0">
                <a:pos x="wd2" y="hd2"/>
              </a:cxn>
              <a:cxn ang="5400000">
                <a:pos x="wd2" y="hd2"/>
              </a:cxn>
              <a:cxn ang="10800000">
                <a:pos x="wd2" y="hd2"/>
              </a:cxn>
              <a:cxn ang="16200000">
                <a:pos x="wd2" y="hd2"/>
              </a:cxn>
            </a:cxnLst>
            <a:rect l="0" t="0" r="r" b="b"/>
            <a:pathLst>
              <a:path w="21552" h="21355" extrusionOk="0">
                <a:moveTo>
                  <a:pt x="10091" y="14"/>
                </a:moveTo>
                <a:cubicBezTo>
                  <a:pt x="4537" y="228"/>
                  <a:pt x="101" y="3139"/>
                  <a:pt x="2" y="6620"/>
                </a:cubicBezTo>
                <a:cubicBezTo>
                  <a:pt x="-48" y="8417"/>
                  <a:pt x="1026" y="10059"/>
                  <a:pt x="2816" y="11285"/>
                </a:cubicBezTo>
                <a:cubicBezTo>
                  <a:pt x="2995" y="11409"/>
                  <a:pt x="3184" y="11527"/>
                  <a:pt x="3378" y="11642"/>
                </a:cubicBezTo>
                <a:cubicBezTo>
                  <a:pt x="4517" y="12314"/>
                  <a:pt x="5297" y="13213"/>
                  <a:pt x="5407" y="14190"/>
                </a:cubicBezTo>
                <a:cubicBezTo>
                  <a:pt x="5417" y="14283"/>
                  <a:pt x="5422" y="14376"/>
                  <a:pt x="5422" y="14470"/>
                </a:cubicBezTo>
                <a:cubicBezTo>
                  <a:pt x="5422" y="14936"/>
                  <a:pt x="5282" y="15384"/>
                  <a:pt x="5044" y="15798"/>
                </a:cubicBezTo>
                <a:cubicBezTo>
                  <a:pt x="4989" y="15897"/>
                  <a:pt x="4924" y="15994"/>
                  <a:pt x="4855" y="16090"/>
                </a:cubicBezTo>
                <a:cubicBezTo>
                  <a:pt x="4537" y="16644"/>
                  <a:pt x="4402" y="17250"/>
                  <a:pt x="4527" y="17888"/>
                </a:cubicBezTo>
                <a:cubicBezTo>
                  <a:pt x="4909" y="19828"/>
                  <a:pt x="7600" y="21340"/>
                  <a:pt x="10727" y="21355"/>
                </a:cubicBezTo>
                <a:cubicBezTo>
                  <a:pt x="14228" y="21371"/>
                  <a:pt x="17072" y="19601"/>
                  <a:pt x="17072" y="17418"/>
                </a:cubicBezTo>
                <a:cubicBezTo>
                  <a:pt x="17072" y="16923"/>
                  <a:pt x="16918" y="16451"/>
                  <a:pt x="16654" y="16015"/>
                </a:cubicBezTo>
                <a:cubicBezTo>
                  <a:pt x="16624" y="15969"/>
                  <a:pt x="16595" y="15919"/>
                  <a:pt x="16565" y="15872"/>
                </a:cubicBezTo>
                <a:cubicBezTo>
                  <a:pt x="16296" y="15437"/>
                  <a:pt x="16147" y="14964"/>
                  <a:pt x="16147" y="14470"/>
                </a:cubicBezTo>
                <a:cubicBezTo>
                  <a:pt x="16147" y="14373"/>
                  <a:pt x="16152" y="14280"/>
                  <a:pt x="16162" y="14187"/>
                </a:cubicBezTo>
                <a:cubicBezTo>
                  <a:pt x="16271" y="13207"/>
                  <a:pt x="17057" y="12305"/>
                  <a:pt x="18196" y="11627"/>
                </a:cubicBezTo>
                <a:cubicBezTo>
                  <a:pt x="18370" y="11524"/>
                  <a:pt x="18539" y="11415"/>
                  <a:pt x="18703" y="11307"/>
                </a:cubicBezTo>
                <a:cubicBezTo>
                  <a:pt x="20473" y="10106"/>
                  <a:pt x="21552" y="8501"/>
                  <a:pt x="21552" y="6741"/>
                </a:cubicBezTo>
                <a:cubicBezTo>
                  <a:pt x="21552" y="2878"/>
                  <a:pt x="16351" y="-229"/>
                  <a:pt x="10091" y="14"/>
                </a:cubicBezTo>
                <a:close/>
              </a:path>
            </a:pathLst>
          </a:custGeom>
          <a:solidFill>
            <a:srgbClr val="3A5C84"/>
          </a:solidFill>
          <a:ln w="12700">
            <a:miter lim="400000"/>
          </a:ln>
        </p:spPr>
        <p:txBody>
          <a:bodyPr lIns="28575" tIns="274320" rIns="28575" bIns="28575"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ar-SA" sz="3200" b="1" noProof="1">
                <a:solidFill>
                  <a:srgbClr val="FFFFFF"/>
                </a:solidFill>
                <a:latin typeface="Sakkal Majalla" panose="02000000000000000000" pitchFamily="2" charset="-78"/>
                <a:cs typeface="Sakkal Majalla" panose="02000000000000000000" pitchFamily="2" charset="-78"/>
              </a:rPr>
              <a:t>غير مرن</a:t>
            </a:r>
            <a:endParaRPr lang="en-US" sz="3200" b="1" noProof="1">
              <a:solidFill>
                <a:srgbClr val="FFFFFF"/>
              </a:solidFill>
              <a:latin typeface="Sakkal Majalla" panose="02000000000000000000" pitchFamily="2" charset="-78"/>
              <a:cs typeface="Sakkal Majalla" panose="02000000000000000000" pitchFamily="2" charset="-78"/>
            </a:endParaRPr>
          </a:p>
          <a:p>
            <a:pPr algn="ctr">
              <a:defRPr sz="3000">
                <a:solidFill>
                  <a:srgbClr val="FFFFFF"/>
                </a:solidFill>
              </a:defRPr>
            </a:pPr>
            <a:endParaRPr lang="en-US" sz="2000" noProof="1"/>
          </a:p>
        </p:txBody>
      </p:sp>
      <p:sp>
        <p:nvSpPr>
          <p:cNvPr id="71" name="Circle">
            <a:extLst>
              <a:ext uri="{FF2B5EF4-FFF2-40B4-BE49-F238E27FC236}">
                <a16:creationId xmlns:a16="http://schemas.microsoft.com/office/drawing/2014/main" xmlns="" id="{C0350361-4844-42FA-A6B5-2BE2FD007DE0}"/>
              </a:ext>
            </a:extLst>
          </p:cNvPr>
          <p:cNvSpPr/>
          <p:nvPr/>
        </p:nvSpPr>
        <p:spPr>
          <a:xfrm>
            <a:off x="6322569" y="5104997"/>
            <a:ext cx="517602" cy="478721"/>
          </a:xfrm>
          <a:prstGeom prst="ellipse">
            <a:avLst/>
          </a:pr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sp>
        <p:nvSpPr>
          <p:cNvPr id="72" name="Circle">
            <a:extLst>
              <a:ext uri="{FF2B5EF4-FFF2-40B4-BE49-F238E27FC236}">
                <a16:creationId xmlns:a16="http://schemas.microsoft.com/office/drawing/2014/main" xmlns="" id="{A22B4114-2AEC-4F45-9516-98BA60705F53}"/>
              </a:ext>
            </a:extLst>
          </p:cNvPr>
          <p:cNvSpPr/>
          <p:nvPr/>
        </p:nvSpPr>
        <p:spPr>
          <a:xfrm>
            <a:off x="6280349" y="5912714"/>
            <a:ext cx="517602" cy="478721"/>
          </a:xfrm>
          <a:prstGeom prst="ellipse">
            <a:avLst/>
          </a:prstGeom>
          <a:solidFill>
            <a:srgbClr val="3A5C8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en-US" sz="2800" b="1" noProof="1"/>
              <a:t>2</a:t>
            </a:r>
          </a:p>
        </p:txBody>
      </p:sp>
      <p:sp>
        <p:nvSpPr>
          <p:cNvPr id="73" name="Shape">
            <a:extLst>
              <a:ext uri="{FF2B5EF4-FFF2-40B4-BE49-F238E27FC236}">
                <a16:creationId xmlns:a16="http://schemas.microsoft.com/office/drawing/2014/main" xmlns="" id="{56562ADC-F425-4FE7-BA76-B1FCB1FCA616}"/>
              </a:ext>
            </a:extLst>
          </p:cNvPr>
          <p:cNvSpPr/>
          <p:nvPr/>
        </p:nvSpPr>
        <p:spPr>
          <a:xfrm>
            <a:off x="6509785" y="5613514"/>
            <a:ext cx="58730" cy="259848"/>
          </a:xfrm>
          <a:custGeom>
            <a:avLst/>
            <a:gdLst/>
            <a:ahLst/>
            <a:cxnLst>
              <a:cxn ang="0">
                <a:pos x="wd2" y="hd2"/>
              </a:cxn>
              <a:cxn ang="5400000">
                <a:pos x="wd2" y="hd2"/>
              </a:cxn>
              <a:cxn ang="10800000">
                <a:pos x="wd2" y="hd2"/>
              </a:cxn>
              <a:cxn ang="16200000">
                <a:pos x="wd2" y="hd2"/>
              </a:cxn>
            </a:cxnLst>
            <a:rect l="0" t="0" r="r" b="b"/>
            <a:pathLst>
              <a:path w="21600" h="21600" extrusionOk="0">
                <a:moveTo>
                  <a:pt x="13088" y="17180"/>
                </a:moveTo>
                <a:lnTo>
                  <a:pt x="13088" y="4420"/>
                </a:lnTo>
                <a:cubicBezTo>
                  <a:pt x="17939" y="4190"/>
                  <a:pt x="21600" y="3329"/>
                  <a:pt x="21600" y="2258"/>
                </a:cubicBezTo>
                <a:cubicBezTo>
                  <a:pt x="21600" y="1014"/>
                  <a:pt x="16749" y="0"/>
                  <a:pt x="10800" y="0"/>
                </a:cubicBezTo>
                <a:cubicBezTo>
                  <a:pt x="4851" y="0"/>
                  <a:pt x="0" y="1014"/>
                  <a:pt x="0" y="2258"/>
                </a:cubicBezTo>
                <a:cubicBezTo>
                  <a:pt x="0" y="3329"/>
                  <a:pt x="3661" y="4190"/>
                  <a:pt x="8512" y="4420"/>
                </a:cubicBezTo>
                <a:lnTo>
                  <a:pt x="8512" y="17180"/>
                </a:lnTo>
                <a:cubicBezTo>
                  <a:pt x="3661" y="17410"/>
                  <a:pt x="0" y="18271"/>
                  <a:pt x="0" y="19342"/>
                </a:cubicBezTo>
                <a:cubicBezTo>
                  <a:pt x="0" y="20586"/>
                  <a:pt x="4851" y="21600"/>
                  <a:pt x="10800" y="21600"/>
                </a:cubicBezTo>
                <a:cubicBezTo>
                  <a:pt x="16749" y="21600"/>
                  <a:pt x="21600" y="20586"/>
                  <a:pt x="21600" y="19342"/>
                </a:cubicBezTo>
                <a:cubicBezTo>
                  <a:pt x="21600" y="18271"/>
                  <a:pt x="17939" y="17410"/>
                  <a:pt x="13088" y="17180"/>
                </a:cubicBezTo>
                <a:close/>
              </a:path>
            </a:pathLst>
          </a:custGeom>
          <a:solidFill>
            <a:schemeClr val="bg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pic>
        <p:nvPicPr>
          <p:cNvPr id="75" name="Picture 74">
            <a:extLst>
              <a:ext uri="{FF2B5EF4-FFF2-40B4-BE49-F238E27FC236}">
                <a16:creationId xmlns:a16="http://schemas.microsoft.com/office/drawing/2014/main" xmlns="" id="{78692731-8538-4694-8298-AA4F6B5C7541}"/>
              </a:ext>
            </a:extLst>
          </p:cNvPr>
          <p:cNvPicPr>
            <a:picLocks noChangeAspect="1"/>
          </p:cNvPicPr>
          <p:nvPr/>
        </p:nvPicPr>
        <p:blipFill>
          <a:blip r:embed="rId3"/>
          <a:stretch>
            <a:fillRect/>
          </a:stretch>
        </p:blipFill>
        <p:spPr>
          <a:xfrm>
            <a:off x="6071680" y="6370307"/>
            <a:ext cx="934940" cy="91046"/>
          </a:xfrm>
          <a:prstGeom prst="rect">
            <a:avLst/>
          </a:prstGeom>
        </p:spPr>
      </p:pic>
      <p:sp>
        <p:nvSpPr>
          <p:cNvPr id="76" name="Shape">
            <a:extLst>
              <a:ext uri="{FF2B5EF4-FFF2-40B4-BE49-F238E27FC236}">
                <a16:creationId xmlns:a16="http://schemas.microsoft.com/office/drawing/2014/main" xmlns="" id="{99845AD8-5EFB-4929-ABB4-ADF8B910E34A}"/>
              </a:ext>
            </a:extLst>
          </p:cNvPr>
          <p:cNvSpPr/>
          <p:nvPr/>
        </p:nvSpPr>
        <p:spPr>
          <a:xfrm>
            <a:off x="7245906" y="3381028"/>
            <a:ext cx="1078585" cy="1580304"/>
          </a:xfrm>
          <a:custGeom>
            <a:avLst/>
            <a:gdLst/>
            <a:ahLst/>
            <a:cxnLst>
              <a:cxn ang="0">
                <a:pos x="wd2" y="hd2"/>
              </a:cxn>
              <a:cxn ang="5400000">
                <a:pos x="wd2" y="hd2"/>
              </a:cxn>
              <a:cxn ang="10800000">
                <a:pos x="wd2" y="hd2"/>
              </a:cxn>
              <a:cxn ang="16200000">
                <a:pos x="wd2" y="hd2"/>
              </a:cxn>
            </a:cxnLst>
            <a:rect l="0" t="0" r="r" b="b"/>
            <a:pathLst>
              <a:path w="21547" h="21355" extrusionOk="0">
                <a:moveTo>
                  <a:pt x="10088" y="14"/>
                </a:moveTo>
                <a:cubicBezTo>
                  <a:pt x="4535" y="228"/>
                  <a:pt x="101" y="3139"/>
                  <a:pt x="2" y="6620"/>
                </a:cubicBezTo>
                <a:cubicBezTo>
                  <a:pt x="-48" y="8417"/>
                  <a:pt x="1026" y="10059"/>
                  <a:pt x="2815" y="11285"/>
                </a:cubicBezTo>
                <a:cubicBezTo>
                  <a:pt x="2994" y="11409"/>
                  <a:pt x="3183" y="11527"/>
                  <a:pt x="3377" y="11642"/>
                </a:cubicBezTo>
                <a:cubicBezTo>
                  <a:pt x="4516" y="12314"/>
                  <a:pt x="5296" y="13213"/>
                  <a:pt x="5405" y="14190"/>
                </a:cubicBezTo>
                <a:cubicBezTo>
                  <a:pt x="5415" y="14283"/>
                  <a:pt x="5420" y="14376"/>
                  <a:pt x="5420" y="14470"/>
                </a:cubicBezTo>
                <a:cubicBezTo>
                  <a:pt x="5420" y="14936"/>
                  <a:pt x="5281" y="15384"/>
                  <a:pt x="5043" y="15798"/>
                </a:cubicBezTo>
                <a:cubicBezTo>
                  <a:pt x="4988" y="15897"/>
                  <a:pt x="4923" y="15994"/>
                  <a:pt x="4854" y="16090"/>
                </a:cubicBezTo>
                <a:cubicBezTo>
                  <a:pt x="4535" y="16644"/>
                  <a:pt x="4401" y="17250"/>
                  <a:pt x="4526" y="17888"/>
                </a:cubicBezTo>
                <a:cubicBezTo>
                  <a:pt x="4908" y="19828"/>
                  <a:pt x="7598" y="21340"/>
                  <a:pt x="10725" y="21355"/>
                </a:cubicBezTo>
                <a:cubicBezTo>
                  <a:pt x="14224" y="21371"/>
                  <a:pt x="17068" y="19601"/>
                  <a:pt x="17068" y="17418"/>
                </a:cubicBezTo>
                <a:cubicBezTo>
                  <a:pt x="17068" y="16923"/>
                  <a:pt x="16914" y="16451"/>
                  <a:pt x="16650" y="16015"/>
                </a:cubicBezTo>
                <a:cubicBezTo>
                  <a:pt x="16621" y="15969"/>
                  <a:pt x="16591" y="15919"/>
                  <a:pt x="16561" y="15872"/>
                </a:cubicBezTo>
                <a:cubicBezTo>
                  <a:pt x="16292" y="15437"/>
                  <a:pt x="16143" y="14964"/>
                  <a:pt x="16143" y="14470"/>
                </a:cubicBezTo>
                <a:cubicBezTo>
                  <a:pt x="16143" y="14373"/>
                  <a:pt x="16148" y="14280"/>
                  <a:pt x="16158" y="14187"/>
                </a:cubicBezTo>
                <a:cubicBezTo>
                  <a:pt x="16268" y="13207"/>
                  <a:pt x="17053" y="12305"/>
                  <a:pt x="18191" y="11627"/>
                </a:cubicBezTo>
                <a:cubicBezTo>
                  <a:pt x="18365" y="11524"/>
                  <a:pt x="18534" y="11415"/>
                  <a:pt x="18699" y="11307"/>
                </a:cubicBezTo>
                <a:cubicBezTo>
                  <a:pt x="20468" y="10106"/>
                  <a:pt x="21547" y="8501"/>
                  <a:pt x="21547" y="6741"/>
                </a:cubicBezTo>
                <a:cubicBezTo>
                  <a:pt x="21552" y="2878"/>
                  <a:pt x="16352" y="-229"/>
                  <a:pt x="10088" y="14"/>
                </a:cubicBezTo>
                <a:close/>
              </a:path>
            </a:pathLst>
          </a:custGeom>
          <a:solidFill>
            <a:srgbClr val="C00000"/>
          </a:solidFill>
          <a:ln w="12700">
            <a:miter lim="400000"/>
          </a:ln>
        </p:spPr>
        <p:txBody>
          <a:bodyPr lIns="28575" tIns="274320" rIns="28575" bIns="28575"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ar-SA" sz="3600" b="1" noProof="1">
                <a:latin typeface="Sakkal Majalla" panose="02000000000000000000" pitchFamily="2" charset="-78"/>
                <a:cs typeface="Sakkal Majalla" panose="02000000000000000000" pitchFamily="2" charset="-78"/>
              </a:rPr>
              <a:t>مرن</a:t>
            </a:r>
            <a:endParaRPr lang="en-US" sz="3600" b="1" noProof="1">
              <a:latin typeface="Sakkal Majalla" panose="02000000000000000000" pitchFamily="2" charset="-78"/>
              <a:cs typeface="Sakkal Majalla" panose="02000000000000000000" pitchFamily="2" charset="-78"/>
            </a:endParaRPr>
          </a:p>
          <a:p>
            <a:pPr algn="ctr">
              <a:defRPr sz="3000">
                <a:solidFill>
                  <a:srgbClr val="FFFFFF"/>
                </a:solidFill>
              </a:defRPr>
            </a:pPr>
            <a:endParaRPr lang="en-US" sz="2000" noProof="1"/>
          </a:p>
        </p:txBody>
      </p:sp>
      <p:sp>
        <p:nvSpPr>
          <p:cNvPr id="77" name="Circle">
            <a:extLst>
              <a:ext uri="{FF2B5EF4-FFF2-40B4-BE49-F238E27FC236}">
                <a16:creationId xmlns:a16="http://schemas.microsoft.com/office/drawing/2014/main" xmlns="" id="{B5ADDE10-1685-4050-B529-C91B5A814D59}"/>
              </a:ext>
            </a:extLst>
          </p:cNvPr>
          <p:cNvSpPr/>
          <p:nvPr/>
        </p:nvSpPr>
        <p:spPr>
          <a:xfrm>
            <a:off x="7526397" y="4439733"/>
            <a:ext cx="517602" cy="478721"/>
          </a:xfrm>
          <a:prstGeom prst="ellipse">
            <a:avLst/>
          </a:pr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sp>
        <p:nvSpPr>
          <p:cNvPr id="78" name="Circle">
            <a:extLst>
              <a:ext uri="{FF2B5EF4-FFF2-40B4-BE49-F238E27FC236}">
                <a16:creationId xmlns:a16="http://schemas.microsoft.com/office/drawing/2014/main" xmlns="" id="{95DB900C-0E78-4EB0-A967-338C471D2386}"/>
              </a:ext>
            </a:extLst>
          </p:cNvPr>
          <p:cNvSpPr/>
          <p:nvPr/>
        </p:nvSpPr>
        <p:spPr>
          <a:xfrm>
            <a:off x="7526397" y="5912713"/>
            <a:ext cx="517602" cy="478721"/>
          </a:xfrm>
          <a:prstGeom prst="ellipse">
            <a:avLst/>
          </a:prstGeom>
          <a:solidFill>
            <a:srgbClr val="C000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en-US" sz="2800" b="1" noProof="1"/>
              <a:t>1</a:t>
            </a:r>
          </a:p>
        </p:txBody>
      </p:sp>
      <p:sp>
        <p:nvSpPr>
          <p:cNvPr id="79" name="Shape">
            <a:extLst>
              <a:ext uri="{FF2B5EF4-FFF2-40B4-BE49-F238E27FC236}">
                <a16:creationId xmlns:a16="http://schemas.microsoft.com/office/drawing/2014/main" xmlns="" id="{59D73D4A-B032-4D30-ACDD-86250B12C1D7}"/>
              </a:ext>
            </a:extLst>
          </p:cNvPr>
          <p:cNvSpPr/>
          <p:nvPr/>
        </p:nvSpPr>
        <p:spPr>
          <a:xfrm>
            <a:off x="7755831" y="4996934"/>
            <a:ext cx="58735" cy="876429"/>
          </a:xfrm>
          <a:custGeom>
            <a:avLst/>
            <a:gdLst/>
            <a:ahLst/>
            <a:cxnLst>
              <a:cxn ang="0">
                <a:pos x="wd2" y="hd2"/>
              </a:cxn>
              <a:cxn ang="5400000">
                <a:pos x="wd2" y="hd2"/>
              </a:cxn>
              <a:cxn ang="10800000">
                <a:pos x="wd2" y="hd2"/>
              </a:cxn>
              <a:cxn ang="16200000">
                <a:pos x="wd2" y="hd2"/>
              </a:cxn>
            </a:cxnLst>
            <a:rect l="0" t="0" r="r" b="b"/>
            <a:pathLst>
              <a:path w="21510" h="21600" extrusionOk="0">
                <a:moveTo>
                  <a:pt x="13033" y="20290"/>
                </a:moveTo>
                <a:lnTo>
                  <a:pt x="13033" y="1310"/>
                </a:lnTo>
                <a:cubicBezTo>
                  <a:pt x="17864" y="1242"/>
                  <a:pt x="21509" y="987"/>
                  <a:pt x="21509" y="669"/>
                </a:cubicBezTo>
                <a:cubicBezTo>
                  <a:pt x="21509" y="301"/>
                  <a:pt x="16678" y="0"/>
                  <a:pt x="10754" y="0"/>
                </a:cubicBezTo>
                <a:cubicBezTo>
                  <a:pt x="4830" y="0"/>
                  <a:pt x="0" y="301"/>
                  <a:pt x="0" y="669"/>
                </a:cubicBezTo>
                <a:cubicBezTo>
                  <a:pt x="0" y="987"/>
                  <a:pt x="3646" y="1242"/>
                  <a:pt x="8476" y="1310"/>
                </a:cubicBezTo>
                <a:lnTo>
                  <a:pt x="8476" y="20290"/>
                </a:lnTo>
                <a:cubicBezTo>
                  <a:pt x="3645" y="20358"/>
                  <a:pt x="0" y="20613"/>
                  <a:pt x="0" y="20931"/>
                </a:cubicBezTo>
                <a:cubicBezTo>
                  <a:pt x="0" y="21299"/>
                  <a:pt x="4831" y="21600"/>
                  <a:pt x="10754" y="21600"/>
                </a:cubicBezTo>
                <a:cubicBezTo>
                  <a:pt x="16679" y="21600"/>
                  <a:pt x="21509" y="21299"/>
                  <a:pt x="21509" y="20931"/>
                </a:cubicBezTo>
                <a:cubicBezTo>
                  <a:pt x="21600" y="20613"/>
                  <a:pt x="17863" y="20358"/>
                  <a:pt x="13033" y="20290"/>
                </a:cubicBezTo>
                <a:close/>
              </a:path>
            </a:pathLst>
          </a:custGeom>
          <a:solidFill>
            <a:schemeClr val="bg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pic>
        <p:nvPicPr>
          <p:cNvPr id="81" name="Picture 80">
            <a:extLst>
              <a:ext uri="{FF2B5EF4-FFF2-40B4-BE49-F238E27FC236}">
                <a16:creationId xmlns:a16="http://schemas.microsoft.com/office/drawing/2014/main" xmlns="" id="{1004583C-3002-4659-B22C-AA821ABABC6B}"/>
              </a:ext>
            </a:extLst>
          </p:cNvPr>
          <p:cNvPicPr>
            <a:picLocks noChangeAspect="1"/>
          </p:cNvPicPr>
          <p:nvPr/>
        </p:nvPicPr>
        <p:blipFill>
          <a:blip r:embed="rId3"/>
          <a:stretch>
            <a:fillRect/>
          </a:stretch>
        </p:blipFill>
        <p:spPr>
          <a:xfrm>
            <a:off x="7317729" y="6370307"/>
            <a:ext cx="934940" cy="91046"/>
          </a:xfrm>
          <a:prstGeom prst="rect">
            <a:avLst/>
          </a:prstGeom>
        </p:spPr>
      </p:pic>
      <p:sp>
        <p:nvSpPr>
          <p:cNvPr id="84" name="Rectangle 83">
            <a:extLst>
              <a:ext uri="{FF2B5EF4-FFF2-40B4-BE49-F238E27FC236}">
                <a16:creationId xmlns:a16="http://schemas.microsoft.com/office/drawing/2014/main" xmlns="" id="{BC20192D-2E6D-454B-BF35-C438DCF6502D}"/>
              </a:ext>
            </a:extLst>
          </p:cNvPr>
          <p:cNvSpPr/>
          <p:nvPr/>
        </p:nvSpPr>
        <p:spPr>
          <a:xfrm>
            <a:off x="7425573" y="4401934"/>
            <a:ext cx="652743" cy="584775"/>
          </a:xfrm>
          <a:prstGeom prst="rect">
            <a:avLst/>
          </a:prstGeom>
          <a:noFill/>
        </p:spPr>
        <p:txBody>
          <a:bodyPr wrap="none" lIns="91440" tIns="45720" rIns="91440" bIns="45720">
            <a:spAutoFit/>
          </a:bodyPr>
          <a:lstStyle/>
          <a:p>
            <a:pPr algn="ctr"/>
            <a:r>
              <a:rPr lang="ar-SA" sz="3200" b="1" cap="none" spc="0" dirty="0">
                <a:ln w="0"/>
                <a:solidFill>
                  <a:schemeClr val="tx1"/>
                </a:solidFill>
                <a:latin typeface="Walbaum Heading" panose="020B0604020202020204" pitchFamily="18" charset="0"/>
              </a:rPr>
              <a:t>&gt;</a:t>
            </a:r>
            <a:r>
              <a:rPr lang="ar-SA" sz="3200" b="1" dirty="0">
                <a:ln w="0"/>
              </a:rPr>
              <a:t>1</a:t>
            </a:r>
            <a:endParaRPr lang="en-US" sz="3200" b="1" cap="none" spc="0" dirty="0">
              <a:ln w="0"/>
              <a:solidFill>
                <a:schemeClr val="tx1"/>
              </a:solidFill>
            </a:endParaRPr>
          </a:p>
        </p:txBody>
      </p:sp>
      <p:sp>
        <p:nvSpPr>
          <p:cNvPr id="86" name="Rectangle 85">
            <a:extLst>
              <a:ext uri="{FF2B5EF4-FFF2-40B4-BE49-F238E27FC236}">
                <a16:creationId xmlns:a16="http://schemas.microsoft.com/office/drawing/2014/main" xmlns="" id="{ED707A3B-B26B-40D7-9ED2-12FDFFC86905}"/>
              </a:ext>
            </a:extLst>
          </p:cNvPr>
          <p:cNvSpPr/>
          <p:nvPr/>
        </p:nvSpPr>
        <p:spPr>
          <a:xfrm>
            <a:off x="6242143" y="5073338"/>
            <a:ext cx="652743" cy="584775"/>
          </a:xfrm>
          <a:prstGeom prst="rect">
            <a:avLst/>
          </a:prstGeom>
          <a:noFill/>
        </p:spPr>
        <p:txBody>
          <a:bodyPr wrap="none" lIns="91440" tIns="45720" rIns="91440" bIns="45720">
            <a:spAutoFit/>
          </a:bodyPr>
          <a:lstStyle/>
          <a:p>
            <a:pPr algn="ctr"/>
            <a:r>
              <a:rPr lang="ar-SA" sz="3200" b="1" cap="none" spc="0" dirty="0">
                <a:ln w="0"/>
                <a:solidFill>
                  <a:schemeClr val="tx1"/>
                </a:solidFill>
                <a:latin typeface="Walbaum Heading" panose="020B0604020202020204" pitchFamily="18" charset="0"/>
              </a:rPr>
              <a:t>&lt;</a:t>
            </a:r>
            <a:r>
              <a:rPr lang="ar-SA" sz="3200" b="1" dirty="0">
                <a:ln w="0"/>
              </a:rPr>
              <a:t>1</a:t>
            </a:r>
            <a:endParaRPr lang="en-US" sz="3200" b="1" cap="none" spc="0" dirty="0">
              <a:ln w="0"/>
              <a:solidFill>
                <a:schemeClr val="tx1"/>
              </a:solidFill>
            </a:endParaRPr>
          </a:p>
        </p:txBody>
      </p:sp>
      <p:sp>
        <p:nvSpPr>
          <p:cNvPr id="88" name="Rectangle 87">
            <a:extLst>
              <a:ext uri="{FF2B5EF4-FFF2-40B4-BE49-F238E27FC236}">
                <a16:creationId xmlns:a16="http://schemas.microsoft.com/office/drawing/2014/main" xmlns="" id="{42BCE205-4B0F-4707-9F45-2083C915352E}"/>
              </a:ext>
            </a:extLst>
          </p:cNvPr>
          <p:cNvSpPr/>
          <p:nvPr/>
        </p:nvSpPr>
        <p:spPr>
          <a:xfrm>
            <a:off x="4956581" y="4393521"/>
            <a:ext cx="652743" cy="584775"/>
          </a:xfrm>
          <a:prstGeom prst="rect">
            <a:avLst/>
          </a:prstGeom>
          <a:noFill/>
        </p:spPr>
        <p:txBody>
          <a:bodyPr wrap="none" lIns="91440" tIns="45720" rIns="91440" bIns="45720">
            <a:spAutoFit/>
          </a:bodyPr>
          <a:lstStyle/>
          <a:p>
            <a:pPr algn="ctr"/>
            <a:r>
              <a:rPr lang="ar-SA" sz="3200" b="1" cap="none" spc="0" dirty="0">
                <a:ln w="0"/>
                <a:solidFill>
                  <a:schemeClr val="tx1"/>
                </a:solidFill>
                <a:latin typeface="Walbaum Heading" panose="020B0604020202020204" pitchFamily="18" charset="0"/>
              </a:rPr>
              <a:t>=</a:t>
            </a:r>
            <a:r>
              <a:rPr lang="ar-SA" sz="3200" b="1" dirty="0">
                <a:ln w="0"/>
              </a:rPr>
              <a:t>1</a:t>
            </a:r>
            <a:endParaRPr lang="en-US" sz="3200" b="1" cap="none" spc="0" dirty="0">
              <a:ln w="0"/>
              <a:solidFill>
                <a:schemeClr val="tx1"/>
              </a:solidFill>
            </a:endParaRPr>
          </a:p>
        </p:txBody>
      </p:sp>
      <p:sp>
        <p:nvSpPr>
          <p:cNvPr id="90" name="Rectangle 89">
            <a:extLst>
              <a:ext uri="{FF2B5EF4-FFF2-40B4-BE49-F238E27FC236}">
                <a16:creationId xmlns:a16="http://schemas.microsoft.com/office/drawing/2014/main" xmlns="" id="{D371A803-259C-4ADE-8220-812426631C7F}"/>
              </a:ext>
            </a:extLst>
          </p:cNvPr>
          <p:cNvSpPr/>
          <p:nvPr/>
        </p:nvSpPr>
        <p:spPr>
          <a:xfrm>
            <a:off x="3722466" y="5073338"/>
            <a:ext cx="654346" cy="461665"/>
          </a:xfrm>
          <a:prstGeom prst="rect">
            <a:avLst/>
          </a:prstGeom>
          <a:noFill/>
        </p:spPr>
        <p:txBody>
          <a:bodyPr wrap="none" lIns="91440" tIns="45720" rIns="91440" bIns="45720">
            <a:spAutoFit/>
          </a:bodyPr>
          <a:lstStyle/>
          <a:p>
            <a:pPr algn="ctr"/>
            <a:r>
              <a:rPr lang="ar-SA" sz="2400" b="1" cap="none" spc="0" dirty="0">
                <a:ln w="0"/>
                <a:solidFill>
                  <a:schemeClr val="tx1"/>
                </a:solidFill>
                <a:latin typeface="Walbaum Heading" panose="020B0604020202020204" pitchFamily="18" charset="0"/>
              </a:rPr>
              <a:t>صفر</a:t>
            </a:r>
            <a:endParaRPr lang="en-US" sz="2400" b="1" cap="none" spc="0" dirty="0">
              <a:ln w="0"/>
              <a:solidFill>
                <a:schemeClr val="tx1"/>
              </a:solidFill>
            </a:endParaRPr>
          </a:p>
        </p:txBody>
      </p:sp>
      <p:sp>
        <p:nvSpPr>
          <p:cNvPr id="92" name="Rectangle 91">
            <a:extLst>
              <a:ext uri="{FF2B5EF4-FFF2-40B4-BE49-F238E27FC236}">
                <a16:creationId xmlns:a16="http://schemas.microsoft.com/office/drawing/2014/main" xmlns="" id="{B6559F2C-AFC2-434C-8D61-C81D9780EDE7}"/>
              </a:ext>
            </a:extLst>
          </p:cNvPr>
          <p:cNvSpPr/>
          <p:nvPr/>
        </p:nvSpPr>
        <p:spPr>
          <a:xfrm>
            <a:off x="2461801" y="4595213"/>
            <a:ext cx="678392" cy="923330"/>
          </a:xfrm>
          <a:prstGeom prst="rect">
            <a:avLst/>
          </a:prstGeom>
          <a:noFill/>
        </p:spPr>
        <p:txBody>
          <a:bodyPr wrap="none" lIns="91440" tIns="45720" rIns="91440" bIns="45720">
            <a:spAutoFit/>
          </a:bodyPr>
          <a:lstStyle/>
          <a:p>
            <a:pPr algn="ctr"/>
            <a:r>
              <a:rPr lang="ar-SA" sz="5400" b="1" cap="none" spc="0" dirty="0">
                <a:ln w="0"/>
                <a:solidFill>
                  <a:schemeClr val="tx1"/>
                </a:solidFill>
                <a:latin typeface="Abadi" panose="020B0604020202020204" pitchFamily="34" charset="0"/>
              </a:rPr>
              <a:t>∞</a:t>
            </a:r>
            <a:endParaRPr lang="en-US" sz="5400" b="1" cap="none" spc="0" dirty="0">
              <a:ln w="0"/>
              <a:solidFill>
                <a:schemeClr val="tx1"/>
              </a:solidFill>
            </a:endParaRPr>
          </a:p>
        </p:txBody>
      </p:sp>
      <p:sp>
        <p:nvSpPr>
          <p:cNvPr id="94" name="مستطيل مستدير الزوايا 5">
            <a:hlinkClick r:id="rId4" action="ppaction://hlinksldjump"/>
            <a:extLst>
              <a:ext uri="{FF2B5EF4-FFF2-40B4-BE49-F238E27FC236}">
                <a16:creationId xmlns:a16="http://schemas.microsoft.com/office/drawing/2014/main" xmlns="" id="{B689B87C-76A9-40DC-BF78-C12443E15EAD}"/>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6" name="مستطيل مستدير الزوايا 11">
            <a:hlinkClick r:id="rId5" action="ppaction://hlinksldjump"/>
            <a:extLst>
              <a:ext uri="{FF2B5EF4-FFF2-40B4-BE49-F238E27FC236}">
                <a16:creationId xmlns:a16="http://schemas.microsoft.com/office/drawing/2014/main" xmlns="" id="{5C24197C-C174-43C0-A41C-B403355E9BD9}"/>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8" name="مستطيل مستدير الزوايا 12">
            <a:hlinkClick r:id="rId6" action="ppaction://hlinksldjump"/>
            <a:extLst>
              <a:ext uri="{FF2B5EF4-FFF2-40B4-BE49-F238E27FC236}">
                <a16:creationId xmlns:a16="http://schemas.microsoft.com/office/drawing/2014/main" xmlns="" id="{1B5024ED-5F4B-436E-9C31-A2CA537CC373}"/>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0" name="مستطيل مستدير الزوايا 16">
            <a:hlinkClick r:id="rId7" action="ppaction://hlinksldjump"/>
            <a:extLst>
              <a:ext uri="{FF2B5EF4-FFF2-40B4-BE49-F238E27FC236}">
                <a16:creationId xmlns:a16="http://schemas.microsoft.com/office/drawing/2014/main" xmlns="" id="{5547887F-345E-42DD-AD70-03FCAE8ADC10}"/>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2" name="مستطيل مستدير الزوايا 17">
            <a:hlinkClick r:id="rId8" action="ppaction://hlinksldjump"/>
            <a:extLst>
              <a:ext uri="{FF2B5EF4-FFF2-40B4-BE49-F238E27FC236}">
                <a16:creationId xmlns:a16="http://schemas.microsoft.com/office/drawing/2014/main" xmlns="" id="{23B8AF31-DCC2-43CC-A2D1-D5EBAD202B9A}"/>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4" name="مستطيل مستدير الزوايا 16">
            <a:hlinkClick r:id="rId2" action="ppaction://hlinksldjump"/>
            <a:extLst>
              <a:ext uri="{FF2B5EF4-FFF2-40B4-BE49-F238E27FC236}">
                <a16:creationId xmlns:a16="http://schemas.microsoft.com/office/drawing/2014/main" xmlns="" id="{F548C723-CC6F-4756-A7B8-D0908A0C6E2A}"/>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74" name="Group 73"/>
          <p:cNvGrpSpPr/>
          <p:nvPr/>
        </p:nvGrpSpPr>
        <p:grpSpPr>
          <a:xfrm>
            <a:off x="0" y="6502121"/>
            <a:ext cx="12192000" cy="381000"/>
            <a:chOff x="0" y="6502121"/>
            <a:chExt cx="12192000" cy="381000"/>
          </a:xfrm>
        </p:grpSpPr>
        <p:sp>
          <p:nvSpPr>
            <p:cNvPr id="80" name="TextBox 79">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82" name="Group 81"/>
            <p:cNvGrpSpPr/>
            <p:nvPr/>
          </p:nvGrpSpPr>
          <p:grpSpPr>
            <a:xfrm>
              <a:off x="0" y="6502121"/>
              <a:ext cx="12192000" cy="381000"/>
              <a:chOff x="0" y="6502121"/>
              <a:chExt cx="12192000" cy="381000"/>
            </a:xfrm>
          </p:grpSpPr>
          <p:cxnSp>
            <p:nvCxnSpPr>
              <p:cNvPr id="83" name="Straight Connector 82"/>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Rectangle 8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87" name="Text Box 486"/>
              <p:cNvSpPr txBox="1">
                <a:spLocks noChangeArrowheads="1"/>
              </p:cNvSpPr>
              <p:nvPr/>
            </p:nvSpPr>
            <p:spPr bwMode="auto">
              <a:xfrm>
                <a:off x="979944" y="2368315"/>
                <a:ext cx="4571955" cy="711835"/>
              </a:xfrm>
              <a:prstGeom prst="rect">
                <a:avLst/>
              </a:prstGeom>
              <a:solidFill>
                <a:srgbClr val="92D050">
                  <a:alpha val="40000"/>
                </a:srgbClr>
              </a:solidFill>
              <a:ln w="12700">
                <a:noFill/>
                <a:miter lim="800000"/>
                <a:headEnd/>
                <a:tailEnd/>
              </a:ln>
              <a:effectLst/>
            </p:spPr>
            <p:txBody>
              <a:bodyPr rot="0" vert="horz" wrap="square" lIns="91440" tIns="45720" rIns="91440" bIns="45720" anchor="t" anchorCtr="0" upright="1">
                <a:noAutofit/>
              </a:bodyPr>
              <a:lstStyle/>
              <a:p>
                <a:pPr algn="r" rtl="1">
                  <a:lnSpc>
                    <a:spcPct val="107000"/>
                  </a:lnSpc>
                  <a:spcAft>
                    <a:spcPts val="0"/>
                  </a:spcAft>
                </a:pPr>
                <a:r>
                  <a:rPr lang="ar-BH" sz="2400" b="1" dirty="0">
                    <a:effectLst/>
                    <a:latin typeface="Calibri" panose="020F0502020204030204" pitchFamily="34" charset="0"/>
                    <a:ea typeface="Calibri" panose="020F0502020204030204" pitchFamily="34" charset="0"/>
                  </a:rPr>
                  <a:t>مرونة الطلب (م ط) =  </a:t>
                </a:r>
                <a14:m>
                  <m:oMath xmlns:m="http://schemas.openxmlformats.org/officeDocument/2006/math">
                    <m:f>
                      <m:fPr>
                        <m:ctrlPr>
                          <a:rPr lang="en-US" sz="2400" b="1" i="1">
                            <a:effectLst/>
                            <a:latin typeface="Cambria Math" panose="02040503050406030204" pitchFamily="18" charset="0"/>
                            <a:ea typeface="Calibri" panose="020F0502020204030204" pitchFamily="34" charset="0"/>
                          </a:rPr>
                        </m:ctrlPr>
                      </m:fPr>
                      <m:num>
                        <m:r>
                          <a:rPr lang="en-US" sz="2400" b="1">
                            <a:effectLst/>
                            <a:latin typeface="Cambria Math" panose="02040503050406030204" pitchFamily="18" charset="0"/>
                            <a:ea typeface="Calibri" panose="020F0502020204030204" pitchFamily="34" charset="0"/>
                          </a:rPr>
                          <m:t>  </m:t>
                        </m:r>
                        <m:r>
                          <a:rPr lang="ar-BH" sz="2400">
                            <a:effectLst/>
                            <a:latin typeface="Cambria Math" panose="02040503050406030204" pitchFamily="18" charset="0"/>
                            <a:ea typeface="Calibri" panose="020F0502020204030204" pitchFamily="34" charset="0"/>
                          </a:rPr>
                          <m:t>س</m:t>
                        </m:r>
                        <m:r>
                          <a:rPr lang="en-US" sz="2400" b="1">
                            <a:effectLst/>
                            <a:latin typeface="Cambria Math" panose="02040503050406030204" pitchFamily="18" charset="0"/>
                            <a:ea typeface="Calibri" panose="020F0502020204030204" pitchFamily="34" charset="0"/>
                          </a:rPr>
                          <m:t>  </m:t>
                        </m:r>
                      </m:num>
                      <m:den>
                        <m:r>
                          <a:rPr lang="ar-BH" sz="2400">
                            <a:effectLst/>
                            <a:latin typeface="Cambria Math" panose="02040503050406030204" pitchFamily="18" charset="0"/>
                            <a:ea typeface="Calibri" panose="020F0502020204030204" pitchFamily="34" charset="0"/>
                          </a:rPr>
                          <m:t>ط</m:t>
                        </m:r>
                        <m:r>
                          <a:rPr lang="ar-BH" sz="2400">
                            <a:effectLst/>
                            <a:latin typeface="Cambria Math" panose="02040503050406030204" pitchFamily="18" charset="0"/>
                            <a:ea typeface="Calibri" panose="020F0502020204030204" pitchFamily="34" charset="0"/>
                          </a:rPr>
                          <m:t> </m:t>
                        </m:r>
                        <m:r>
                          <a:rPr lang="ar-BH" sz="2400">
                            <a:effectLst/>
                            <a:latin typeface="Cambria Math" panose="02040503050406030204" pitchFamily="18" charset="0"/>
                            <a:ea typeface="Calibri" panose="020F0502020204030204" pitchFamily="34" charset="0"/>
                          </a:rPr>
                          <m:t>ك</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a:effectLst/>
                            <a:latin typeface="Cambria Math" panose="02040503050406030204" pitchFamily="18" charset="0"/>
                            <a:ea typeface="Calibri" panose="020F0502020204030204" pitchFamily="34" charset="0"/>
                          </a:rPr>
                          <m:t>  </m:t>
                        </m:r>
                        <m:r>
                          <a:rPr lang="ar-BH" sz="2400">
                            <a:effectLst/>
                            <a:latin typeface="Cambria Math" panose="02040503050406030204" pitchFamily="18" charset="0"/>
                            <a:ea typeface="Calibri" panose="020F0502020204030204" pitchFamily="34" charset="0"/>
                          </a:rPr>
                          <m:t>ط</m:t>
                        </m:r>
                        <m:r>
                          <a:rPr lang="ar-BH" sz="2400">
                            <a:effectLst/>
                            <a:latin typeface="Cambria Math" panose="02040503050406030204" pitchFamily="18" charset="0"/>
                            <a:ea typeface="Calibri" panose="020F0502020204030204" pitchFamily="34" charset="0"/>
                          </a:rPr>
                          <m:t> </m:t>
                        </m:r>
                        <m:r>
                          <a:rPr lang="ar-BH" sz="2400">
                            <a:effectLst/>
                            <a:latin typeface="Cambria Math" panose="02040503050406030204" pitchFamily="18" charset="0"/>
                            <a:ea typeface="Calibri" panose="020F0502020204030204" pitchFamily="34" charset="0"/>
                          </a:rPr>
                          <m:t>ك</m:t>
                        </m:r>
                        <m:r>
                          <a:rPr lang="ar-BH" sz="2400">
                            <a:effectLst/>
                            <a:latin typeface="Cambria Math" panose="02040503050406030204" pitchFamily="18" charset="0"/>
                            <a:ea typeface="Calibri" panose="020F0502020204030204" pitchFamily="34" charset="0"/>
                          </a:rPr>
                          <m:t> </m:t>
                        </m:r>
                        <m:r>
                          <a:rPr lang="en-US" sz="2400" b="1">
                            <a:effectLst/>
                            <a:latin typeface="Cambria Math" panose="02040503050406030204" pitchFamily="18" charset="0"/>
                            <a:ea typeface="Calibri" panose="020F0502020204030204" pitchFamily="34" charset="0"/>
                          </a:rPr>
                          <m:t>∆ </m:t>
                        </m:r>
                      </m:num>
                      <m:den>
                        <m:r>
                          <a:rPr lang="ar-BH" sz="2400">
                            <a:effectLst/>
                            <a:latin typeface="Cambria Math" panose="02040503050406030204" pitchFamily="18" charset="0"/>
                            <a:ea typeface="Calibri" panose="020F0502020204030204" pitchFamily="34" charset="0"/>
                          </a:rPr>
                          <m:t>س</m:t>
                        </m:r>
                        <m:r>
                          <a:rPr lang="ar-BH" sz="2400" b="1">
                            <a:effectLst/>
                            <a:latin typeface="Cambria Math" panose="02040503050406030204" pitchFamily="18" charset="0"/>
                            <a:ea typeface="Calibri" panose="020F0502020204030204" pitchFamily="34" charset="0"/>
                          </a:rPr>
                          <m:t> </m:t>
                        </m:r>
                        <m:r>
                          <a:rPr lang="ar-BH" sz="2400">
                            <a:effectLst/>
                            <a:latin typeface="Cambria Math" panose="02040503050406030204" pitchFamily="18" charset="0"/>
                            <a:ea typeface="Calibri" panose="020F0502020204030204" pitchFamily="34" charset="0"/>
                          </a:rPr>
                          <m:t>∆</m:t>
                        </m:r>
                        <m:r>
                          <a:rPr lang="ar-BH" sz="2400" b="1">
                            <a:effectLst/>
                            <a:latin typeface="Cambria Math" panose="02040503050406030204" pitchFamily="18" charset="0"/>
                            <a:ea typeface="Calibri" panose="020F0502020204030204" pitchFamily="34" charset="0"/>
                          </a:rPr>
                          <m:t> </m:t>
                        </m:r>
                      </m:den>
                    </m:f>
                  </m:oMath>
                </a14:m>
                <a:r>
                  <a:rPr lang="en-US" sz="2400" b="1" dirty="0">
                    <a:effectLst/>
                    <a:latin typeface="Sakkal Majalla"/>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p:txBody>
          </p:sp>
        </mc:Choice>
        <mc:Fallback xmlns="">
          <p:sp>
            <p:nvSpPr>
              <p:cNvPr id="87" name="Text Box 486"/>
              <p:cNvSpPr txBox="1">
                <a:spLocks noRot="1" noChangeAspect="1" noMove="1" noResize="1" noEditPoints="1" noAdjustHandles="1" noChangeArrowheads="1" noChangeShapeType="1" noTextEdit="1"/>
              </p:cNvSpPr>
              <p:nvPr/>
            </p:nvSpPr>
            <p:spPr bwMode="auto">
              <a:xfrm>
                <a:off x="979944" y="2368315"/>
                <a:ext cx="4571955" cy="711835"/>
              </a:xfrm>
              <a:prstGeom prst="rect">
                <a:avLst/>
              </a:prstGeom>
              <a:blipFill rotWithShape="0">
                <a:blip r:embed="rId10"/>
                <a:stretch>
                  <a:fillRect r="-2000" b="-12069"/>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42136737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4" y="1381397"/>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330088" y="280411"/>
            <a:ext cx="519084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أشكال مرونة الطلب</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Rectangle 33">
            <a:extLst>
              <a:ext uri="{FF2B5EF4-FFF2-40B4-BE49-F238E27FC236}">
                <a16:creationId xmlns:a16="http://schemas.microsoft.com/office/drawing/2014/main" xmlns="" id="{DF1A1089-8396-4458-A2D2-8B67C0344B23}"/>
              </a:ext>
            </a:extLst>
          </p:cNvPr>
          <p:cNvSpPr/>
          <p:nvPr/>
        </p:nvSpPr>
        <p:spPr>
          <a:xfrm>
            <a:off x="109266" y="2372264"/>
            <a:ext cx="2010530" cy="3650467"/>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just" rtl="1"/>
            <a:r>
              <a:rPr lang="ar-SA" sz="1400" b="1" noProof="1">
                <a:solidFill>
                  <a:srgbClr val="C00000"/>
                </a:solidFill>
                <a:latin typeface="Sakkal Majalla" panose="02000000000000000000" pitchFamily="2" charset="-78"/>
                <a:cs typeface="Sakkal Majalla" panose="02000000000000000000" pitchFamily="2" charset="-78"/>
              </a:rPr>
              <a:t>مرونة الطلب:  </a:t>
            </a:r>
            <a:r>
              <a:rPr lang="ar-SA" sz="1400" b="1" noProof="1">
                <a:solidFill>
                  <a:schemeClr val="bg2">
                    <a:lumMod val="10000"/>
                  </a:schemeClr>
                </a:solidFill>
                <a:latin typeface="Sakkal Majalla" panose="02000000000000000000" pitchFamily="2" charset="-78"/>
                <a:cs typeface="Sakkal Majalla" panose="02000000000000000000" pitchFamily="2" charset="-78"/>
              </a:rPr>
              <a:t>=1</a:t>
            </a:r>
          </a:p>
          <a:p>
            <a:pPr algn="just" rtl="1"/>
            <a:r>
              <a:rPr lang="ar-SA" sz="1400" b="1" noProof="1">
                <a:solidFill>
                  <a:srgbClr val="C00000"/>
                </a:solidFill>
                <a:latin typeface="Sakkal Majalla" panose="02000000000000000000" pitchFamily="2" charset="-78"/>
                <a:cs typeface="Sakkal Majalla" panose="02000000000000000000" pitchFamily="2" charset="-78"/>
              </a:rPr>
              <a:t>نوع السلعة: </a:t>
            </a:r>
            <a:r>
              <a:rPr lang="ar-SA" sz="1400" b="1" noProof="1">
                <a:solidFill>
                  <a:schemeClr val="bg2">
                    <a:lumMod val="10000"/>
                  </a:schemeClr>
                </a:solidFill>
                <a:latin typeface="Sakkal Majalla" panose="02000000000000000000" pitchFamily="2" charset="-78"/>
                <a:cs typeface="Sakkal Majalla" panose="02000000000000000000" pitchFamily="2" charset="-78"/>
              </a:rPr>
              <a:t>السلع المحتكرة</a:t>
            </a:r>
          </a:p>
          <a:p>
            <a:pPr algn="just" rtl="1"/>
            <a:r>
              <a:rPr lang="ar-SA" sz="1400" b="1" noProof="1">
                <a:solidFill>
                  <a:srgbClr val="C00000"/>
                </a:solidFill>
                <a:latin typeface="Sakkal Majalla" panose="02000000000000000000" pitchFamily="2" charset="-78"/>
                <a:cs typeface="Sakkal Majalla" panose="02000000000000000000" pitchFamily="2" charset="-78"/>
              </a:rPr>
              <a:t>معرفة النوع:</a:t>
            </a:r>
          </a:p>
          <a:p>
            <a:pPr marL="180975" indent="-180975" algn="just" rtl="1">
              <a:buFont typeface="Arial" panose="020B0604020202020204" pitchFamily="34" charset="0"/>
              <a:buChar char="•"/>
            </a:pPr>
            <a:r>
              <a:rPr lang="ar-SA" sz="1400" b="1" noProof="1">
                <a:solidFill>
                  <a:schemeClr val="bg2">
                    <a:lumMod val="10000"/>
                  </a:schemeClr>
                </a:solidFill>
                <a:latin typeface="Sakkal Majalla" panose="02000000000000000000" pitchFamily="2" charset="-78"/>
                <a:cs typeface="Sakkal Majalla" panose="02000000000000000000" pitchFamily="2" charset="-78"/>
              </a:rPr>
              <a:t>التغيير في الكمية المطلوبة يساوي التغيير في سعر السلعة.</a:t>
            </a:r>
          </a:p>
          <a:p>
            <a:pPr marL="180975" indent="-180975" algn="just" rtl="1">
              <a:buFont typeface="Arial" panose="020B0604020202020204" pitchFamily="34" charset="0"/>
              <a:buChar char="•"/>
            </a:pPr>
            <a:r>
              <a:rPr lang="ar-SA" sz="1400" b="1" noProof="1">
                <a:solidFill>
                  <a:schemeClr val="bg2">
                    <a:lumMod val="10000"/>
                  </a:schemeClr>
                </a:solidFill>
                <a:latin typeface="Sakkal Majalla" panose="02000000000000000000" pitchFamily="2" charset="-78"/>
                <a:cs typeface="Sakkal Majalla" panose="02000000000000000000" pitchFamily="2" charset="-78"/>
              </a:rPr>
              <a:t>المنحنى يكون على شكل خط وسط الانحدار بين </a:t>
            </a:r>
            <a:r>
              <a:rPr lang="ar-SA" sz="1500" b="1" noProof="1">
                <a:solidFill>
                  <a:schemeClr val="bg2">
                    <a:lumMod val="10000"/>
                  </a:schemeClr>
                </a:solidFill>
                <a:latin typeface="Sakkal Majalla" panose="02000000000000000000" pitchFamily="2" charset="-78"/>
                <a:cs typeface="Sakkal Majalla" panose="02000000000000000000" pitchFamily="2" charset="-78"/>
              </a:rPr>
              <a:t>المحور الأفقي والرأسي.</a:t>
            </a:r>
            <a:endParaRPr lang="en-US" sz="1500" b="1" noProof="1">
              <a:solidFill>
                <a:schemeClr val="bg2">
                  <a:lumMod val="10000"/>
                </a:schemeClr>
              </a:solidFill>
              <a:latin typeface="Sakkal Majalla" panose="02000000000000000000" pitchFamily="2" charset="-78"/>
              <a:cs typeface="Sakkal Majalla" panose="02000000000000000000" pitchFamily="2" charset="-78"/>
            </a:endParaRPr>
          </a:p>
        </p:txBody>
      </p:sp>
      <p:sp>
        <p:nvSpPr>
          <p:cNvPr id="35" name="Rectangle 34">
            <a:extLst>
              <a:ext uri="{FF2B5EF4-FFF2-40B4-BE49-F238E27FC236}">
                <a16:creationId xmlns:a16="http://schemas.microsoft.com/office/drawing/2014/main" xmlns="" id="{C235E7F5-1E8B-46FB-AD4F-982D84E4E57D}"/>
              </a:ext>
            </a:extLst>
          </p:cNvPr>
          <p:cNvSpPr/>
          <p:nvPr/>
        </p:nvSpPr>
        <p:spPr>
          <a:xfrm>
            <a:off x="2119796" y="2372264"/>
            <a:ext cx="2010530" cy="3650467"/>
          </a:xfrm>
          <a:prstGeom prst="rect">
            <a:avLst/>
          </a:prstGeom>
          <a:solidFill>
            <a:srgbClr val="4CC1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just" rtl="1"/>
            <a:r>
              <a:rPr lang="ar-SA" sz="1400" b="1" noProof="1">
                <a:solidFill>
                  <a:srgbClr val="C00000"/>
                </a:solidFill>
                <a:latin typeface="Sakkal Majalla" panose="02000000000000000000" pitchFamily="2" charset="-78"/>
                <a:cs typeface="Sakkal Majalla" panose="02000000000000000000" pitchFamily="2" charset="-78"/>
              </a:rPr>
              <a:t>مرونة الطلب:  </a:t>
            </a:r>
            <a:r>
              <a:rPr lang="ar-SA" sz="1400" b="1" noProof="1">
                <a:solidFill>
                  <a:schemeClr val="bg2">
                    <a:lumMod val="10000"/>
                  </a:schemeClr>
                </a:solidFill>
                <a:latin typeface="Sakkal Majalla" panose="02000000000000000000" pitchFamily="2" charset="-78"/>
                <a:cs typeface="Sakkal Majalla" panose="02000000000000000000" pitchFamily="2" charset="-78"/>
              </a:rPr>
              <a:t>أقل من 1</a:t>
            </a:r>
          </a:p>
          <a:p>
            <a:pPr algn="just" rtl="1"/>
            <a:r>
              <a:rPr lang="ar-SA" sz="1400" b="1" noProof="1">
                <a:solidFill>
                  <a:srgbClr val="C00000"/>
                </a:solidFill>
                <a:latin typeface="Sakkal Majalla" panose="02000000000000000000" pitchFamily="2" charset="-78"/>
                <a:cs typeface="Sakkal Majalla" panose="02000000000000000000" pitchFamily="2" charset="-78"/>
              </a:rPr>
              <a:t>نوع السلعة: </a:t>
            </a:r>
            <a:r>
              <a:rPr lang="ar-SA" sz="1400" b="1" noProof="1">
                <a:solidFill>
                  <a:schemeClr val="bg2">
                    <a:lumMod val="10000"/>
                  </a:schemeClr>
                </a:solidFill>
                <a:latin typeface="Sakkal Majalla" panose="02000000000000000000" pitchFamily="2" charset="-78"/>
                <a:cs typeface="Sakkal Majalla" panose="02000000000000000000" pitchFamily="2" charset="-78"/>
              </a:rPr>
              <a:t>الضرورية</a:t>
            </a:r>
          </a:p>
          <a:p>
            <a:pPr algn="just" rtl="1"/>
            <a:r>
              <a:rPr lang="ar-SA" sz="1400" b="1" noProof="1">
                <a:solidFill>
                  <a:srgbClr val="C00000"/>
                </a:solidFill>
                <a:latin typeface="Sakkal Majalla" panose="02000000000000000000" pitchFamily="2" charset="-78"/>
                <a:cs typeface="Sakkal Majalla" panose="02000000000000000000" pitchFamily="2" charset="-78"/>
              </a:rPr>
              <a:t>معرفة النوع:</a:t>
            </a:r>
          </a:p>
          <a:p>
            <a:pPr marL="180975" indent="-180975" algn="just" rtl="1">
              <a:buFont typeface="Arial" panose="020B0604020202020204" pitchFamily="34" charset="0"/>
              <a:buChar char="•"/>
            </a:pPr>
            <a:r>
              <a:rPr lang="ar-SA" sz="1400" b="1" noProof="1">
                <a:solidFill>
                  <a:schemeClr val="bg2">
                    <a:lumMod val="10000"/>
                  </a:schemeClr>
                </a:solidFill>
                <a:latin typeface="Sakkal Majalla" panose="02000000000000000000" pitchFamily="2" charset="-78"/>
                <a:cs typeface="Sakkal Majalla" panose="02000000000000000000" pitchFamily="2" charset="-78"/>
              </a:rPr>
              <a:t>التغيير في سعر السلعة أعلى من التغيير في الكمية المطلوبة.</a:t>
            </a:r>
          </a:p>
          <a:p>
            <a:pPr marL="180975" indent="-180975" algn="just" rtl="1">
              <a:buFont typeface="Arial" panose="020B0604020202020204" pitchFamily="34" charset="0"/>
              <a:buChar char="•"/>
            </a:pPr>
            <a:r>
              <a:rPr lang="ar-SA" sz="1400" b="1" noProof="1">
                <a:solidFill>
                  <a:schemeClr val="bg2">
                    <a:lumMod val="10000"/>
                  </a:schemeClr>
                </a:solidFill>
                <a:latin typeface="Sakkal Majalla" panose="02000000000000000000" pitchFamily="2" charset="-78"/>
                <a:cs typeface="Sakkal Majalla" panose="02000000000000000000" pitchFamily="2" charset="-78"/>
              </a:rPr>
              <a:t>المنحنى يكون شديد الانحدار أقرب إلى الخط المستقيم الرأسي.</a:t>
            </a:r>
            <a:endParaRPr lang="en-US" sz="1400" b="1" noProof="1">
              <a:solidFill>
                <a:schemeClr val="bg2">
                  <a:lumMod val="10000"/>
                </a:schemeClr>
              </a:solidFill>
              <a:latin typeface="Sakkal Majalla" panose="02000000000000000000" pitchFamily="2" charset="-78"/>
              <a:cs typeface="Sakkal Majalla" panose="02000000000000000000" pitchFamily="2" charset="-78"/>
            </a:endParaRPr>
          </a:p>
        </p:txBody>
      </p:sp>
      <p:sp>
        <p:nvSpPr>
          <p:cNvPr id="36" name="Rectangle 35">
            <a:extLst>
              <a:ext uri="{FF2B5EF4-FFF2-40B4-BE49-F238E27FC236}">
                <a16:creationId xmlns:a16="http://schemas.microsoft.com/office/drawing/2014/main" xmlns="" id="{2C6CBD2E-CD1D-4D13-8327-CCBE69F6AA0F}"/>
              </a:ext>
            </a:extLst>
          </p:cNvPr>
          <p:cNvSpPr/>
          <p:nvPr/>
        </p:nvSpPr>
        <p:spPr>
          <a:xfrm>
            <a:off x="4130326" y="2372264"/>
            <a:ext cx="2010530" cy="3650467"/>
          </a:xfrm>
          <a:prstGeom prst="rect">
            <a:avLst/>
          </a:prstGeom>
          <a:solidFill>
            <a:srgbClr val="FFCC4C"/>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just" rtl="1"/>
            <a:r>
              <a:rPr lang="ar-SA" sz="1400" b="1" noProof="1">
                <a:solidFill>
                  <a:srgbClr val="C00000"/>
                </a:solidFill>
                <a:latin typeface="Sakkal Majalla" panose="02000000000000000000" pitchFamily="2" charset="-78"/>
                <a:cs typeface="Sakkal Majalla" panose="02000000000000000000" pitchFamily="2" charset="-78"/>
              </a:rPr>
              <a:t>مرونة الطلب:  </a:t>
            </a:r>
            <a:r>
              <a:rPr lang="ar-SA" sz="1400" b="1" noProof="1">
                <a:solidFill>
                  <a:schemeClr val="bg2">
                    <a:lumMod val="10000"/>
                  </a:schemeClr>
                </a:solidFill>
                <a:latin typeface="Sakkal Majalla" panose="02000000000000000000" pitchFamily="2" charset="-78"/>
                <a:cs typeface="Sakkal Majalla" panose="02000000000000000000" pitchFamily="2" charset="-78"/>
              </a:rPr>
              <a:t>أكبر من 1</a:t>
            </a:r>
          </a:p>
          <a:p>
            <a:pPr algn="just" rtl="1"/>
            <a:r>
              <a:rPr lang="ar-SA" sz="1400" b="1" noProof="1">
                <a:solidFill>
                  <a:srgbClr val="C00000"/>
                </a:solidFill>
                <a:latin typeface="Sakkal Majalla" panose="02000000000000000000" pitchFamily="2" charset="-78"/>
                <a:cs typeface="Sakkal Majalla" panose="02000000000000000000" pitchFamily="2" charset="-78"/>
              </a:rPr>
              <a:t>نوع السلعة: </a:t>
            </a:r>
            <a:r>
              <a:rPr lang="ar-SA" sz="1400" b="1" noProof="1">
                <a:solidFill>
                  <a:schemeClr val="bg2">
                    <a:lumMod val="10000"/>
                  </a:schemeClr>
                </a:solidFill>
                <a:latin typeface="Sakkal Majalla" panose="02000000000000000000" pitchFamily="2" charset="-78"/>
                <a:cs typeface="Sakkal Majalla" panose="02000000000000000000" pitchFamily="2" charset="-78"/>
              </a:rPr>
              <a:t>السلع الكمالية</a:t>
            </a:r>
          </a:p>
          <a:p>
            <a:pPr algn="just" rtl="1"/>
            <a:r>
              <a:rPr lang="ar-SA" sz="1400" b="1" noProof="1">
                <a:solidFill>
                  <a:srgbClr val="C00000"/>
                </a:solidFill>
                <a:latin typeface="Sakkal Majalla" panose="02000000000000000000" pitchFamily="2" charset="-78"/>
                <a:cs typeface="Sakkal Majalla" panose="02000000000000000000" pitchFamily="2" charset="-78"/>
              </a:rPr>
              <a:t>معرفة النوع:</a:t>
            </a:r>
          </a:p>
          <a:p>
            <a:pPr marL="180975" indent="-180975" algn="just" rtl="1">
              <a:buFont typeface="Arial" panose="020B0604020202020204" pitchFamily="34" charset="0"/>
              <a:buChar char="•"/>
            </a:pPr>
            <a:r>
              <a:rPr lang="ar-SA" sz="1400" b="1" noProof="1">
                <a:solidFill>
                  <a:schemeClr val="bg2">
                    <a:lumMod val="10000"/>
                  </a:schemeClr>
                </a:solidFill>
                <a:latin typeface="Sakkal Majalla" panose="02000000000000000000" pitchFamily="2" charset="-78"/>
                <a:cs typeface="Sakkal Majalla" panose="02000000000000000000" pitchFamily="2" charset="-78"/>
              </a:rPr>
              <a:t>التغيير في الكمية المطلوبة أعلى من تغيير السعر.</a:t>
            </a:r>
          </a:p>
          <a:p>
            <a:pPr marL="180975" indent="-180975" algn="just" rtl="1">
              <a:buFont typeface="Arial" panose="020B0604020202020204" pitchFamily="34" charset="0"/>
              <a:buChar char="•"/>
            </a:pPr>
            <a:r>
              <a:rPr lang="ar-SA" sz="1400" b="1" noProof="1">
                <a:solidFill>
                  <a:schemeClr val="bg2">
                    <a:lumMod val="10000"/>
                  </a:schemeClr>
                </a:solidFill>
                <a:latin typeface="Sakkal Majalla" panose="02000000000000000000" pitchFamily="2" charset="-78"/>
                <a:cs typeface="Sakkal Majalla" panose="02000000000000000000" pitchFamily="2" charset="-78"/>
              </a:rPr>
              <a:t>المنحنى يكون بطيء الانحدار أقرب إلى خط المستقيم الأفقي.</a:t>
            </a:r>
          </a:p>
        </p:txBody>
      </p:sp>
      <p:sp>
        <p:nvSpPr>
          <p:cNvPr id="37" name="Rectangle 36">
            <a:extLst>
              <a:ext uri="{FF2B5EF4-FFF2-40B4-BE49-F238E27FC236}">
                <a16:creationId xmlns:a16="http://schemas.microsoft.com/office/drawing/2014/main" xmlns="" id="{7E13B150-3801-40AF-995C-77EA70461E4F}"/>
              </a:ext>
            </a:extLst>
          </p:cNvPr>
          <p:cNvSpPr/>
          <p:nvPr/>
        </p:nvSpPr>
        <p:spPr>
          <a:xfrm>
            <a:off x="6140857" y="2372264"/>
            <a:ext cx="2010530" cy="36504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just" rtl="1"/>
            <a:r>
              <a:rPr lang="ar-SA" sz="1400" b="1" noProof="1">
                <a:solidFill>
                  <a:schemeClr val="bg1"/>
                </a:solidFill>
                <a:latin typeface="Sakkal Majalla" panose="02000000000000000000" pitchFamily="2" charset="-78"/>
                <a:cs typeface="Sakkal Majalla" panose="02000000000000000000" pitchFamily="2" charset="-78"/>
              </a:rPr>
              <a:t>الطلب:  </a:t>
            </a:r>
            <a:r>
              <a:rPr lang="ar-SA" b="1" noProof="1">
                <a:solidFill>
                  <a:schemeClr val="bg2">
                    <a:lumMod val="10000"/>
                  </a:schemeClr>
                </a:solidFill>
                <a:latin typeface="Abadi" panose="020B0604020104020204" pitchFamily="34" charset="0"/>
                <a:cs typeface="Sakkal Majalla" panose="02000000000000000000" pitchFamily="2" charset="-78"/>
              </a:rPr>
              <a:t>∞</a:t>
            </a:r>
            <a:endParaRPr lang="ar-SA" sz="1400" b="1" noProof="1">
              <a:solidFill>
                <a:schemeClr val="bg2">
                  <a:lumMod val="10000"/>
                </a:schemeClr>
              </a:solidFill>
              <a:latin typeface="Sakkal Majalla" panose="02000000000000000000" pitchFamily="2" charset="-78"/>
              <a:cs typeface="Sakkal Majalla" panose="02000000000000000000" pitchFamily="2" charset="-78"/>
            </a:endParaRPr>
          </a:p>
          <a:p>
            <a:pPr algn="just" rtl="1"/>
            <a:r>
              <a:rPr lang="ar-SA" sz="1400" b="1" noProof="1">
                <a:solidFill>
                  <a:schemeClr val="bg1"/>
                </a:solidFill>
                <a:latin typeface="Sakkal Majalla" panose="02000000000000000000" pitchFamily="2" charset="-78"/>
                <a:cs typeface="Sakkal Majalla" panose="02000000000000000000" pitchFamily="2" charset="-78"/>
              </a:rPr>
              <a:t>نوع السلعة: </a:t>
            </a:r>
            <a:r>
              <a:rPr lang="ar-SA" sz="1400" b="1" noProof="1">
                <a:solidFill>
                  <a:schemeClr val="bg2">
                    <a:lumMod val="10000"/>
                  </a:schemeClr>
                </a:solidFill>
                <a:latin typeface="Sakkal Majalla" panose="02000000000000000000" pitchFamily="2" charset="-78"/>
                <a:cs typeface="Sakkal Majalla" panose="02000000000000000000" pitchFamily="2" charset="-78"/>
              </a:rPr>
              <a:t>للسلعة سعر واحد (مدعم من الدولة)</a:t>
            </a:r>
          </a:p>
          <a:p>
            <a:pPr algn="just" rtl="1"/>
            <a:r>
              <a:rPr lang="ar-SA" sz="1400" b="1" noProof="1">
                <a:solidFill>
                  <a:schemeClr val="bg1"/>
                </a:solidFill>
                <a:latin typeface="Sakkal Majalla" panose="02000000000000000000" pitchFamily="2" charset="-78"/>
                <a:cs typeface="Sakkal Majalla" panose="02000000000000000000" pitchFamily="2" charset="-78"/>
              </a:rPr>
              <a:t>معرفة النوع:</a:t>
            </a:r>
          </a:p>
          <a:p>
            <a:pPr marL="180975" indent="-180975" algn="just" rtl="1">
              <a:buFont typeface="Arial" panose="020B0604020202020204" pitchFamily="34" charset="0"/>
              <a:buChar char="•"/>
            </a:pPr>
            <a:r>
              <a:rPr lang="ar-SA" sz="1400" b="1" noProof="1">
                <a:solidFill>
                  <a:schemeClr val="bg2">
                    <a:lumMod val="10000"/>
                  </a:schemeClr>
                </a:solidFill>
                <a:latin typeface="Sakkal Majalla" panose="02000000000000000000" pitchFamily="2" charset="-78"/>
                <a:cs typeface="Sakkal Majalla" panose="02000000000000000000" pitchFamily="2" charset="-78"/>
              </a:rPr>
              <a:t>تغيير الكمية المطلوبة.</a:t>
            </a:r>
          </a:p>
          <a:p>
            <a:pPr marL="180975" indent="-180975" algn="just" rtl="1">
              <a:buFont typeface="Arial" panose="020B0604020202020204" pitchFamily="34" charset="0"/>
              <a:buChar char="•"/>
            </a:pPr>
            <a:r>
              <a:rPr lang="ar-SA" sz="1400" b="1" noProof="1">
                <a:solidFill>
                  <a:schemeClr val="bg2">
                    <a:lumMod val="10000"/>
                  </a:schemeClr>
                </a:solidFill>
                <a:latin typeface="Sakkal Majalla" panose="02000000000000000000" pitchFamily="2" charset="-78"/>
                <a:cs typeface="Sakkal Majalla" panose="02000000000000000000" pitchFamily="2" charset="-78"/>
              </a:rPr>
              <a:t>ثبات سعر السلعة.</a:t>
            </a:r>
          </a:p>
          <a:p>
            <a:pPr marL="180975" indent="-180975" algn="just" rtl="1">
              <a:buFont typeface="Arial" panose="020B0604020202020204" pitchFamily="34" charset="0"/>
              <a:buChar char="•"/>
            </a:pPr>
            <a:r>
              <a:rPr lang="ar-SA" sz="1400" b="1" noProof="1">
                <a:solidFill>
                  <a:schemeClr val="bg2">
                    <a:lumMod val="10000"/>
                  </a:schemeClr>
                </a:solidFill>
                <a:latin typeface="Sakkal Majalla" panose="02000000000000000000" pitchFamily="2" charset="-78"/>
                <a:cs typeface="Sakkal Majalla" panose="02000000000000000000" pitchFamily="2" charset="-78"/>
              </a:rPr>
              <a:t>المنحنى يكون خط مستقيم عمودي على المحور الرأسي.</a:t>
            </a:r>
            <a:endParaRPr lang="en-US" sz="1400" b="1" noProof="1">
              <a:solidFill>
                <a:schemeClr val="bg2">
                  <a:lumMod val="10000"/>
                </a:schemeClr>
              </a:solidFill>
              <a:latin typeface="Sakkal Majalla" panose="02000000000000000000" pitchFamily="2" charset="-78"/>
              <a:cs typeface="Sakkal Majalla" panose="02000000000000000000" pitchFamily="2" charset="-78"/>
            </a:endParaRPr>
          </a:p>
        </p:txBody>
      </p:sp>
      <p:sp>
        <p:nvSpPr>
          <p:cNvPr id="38" name="Rectangle 37">
            <a:extLst>
              <a:ext uri="{FF2B5EF4-FFF2-40B4-BE49-F238E27FC236}">
                <a16:creationId xmlns:a16="http://schemas.microsoft.com/office/drawing/2014/main" xmlns="" id="{EDA05D2A-8EE7-4838-B422-D16F20E9F1CF}"/>
              </a:ext>
            </a:extLst>
          </p:cNvPr>
          <p:cNvSpPr/>
          <p:nvPr/>
        </p:nvSpPr>
        <p:spPr>
          <a:xfrm>
            <a:off x="8151387" y="2372264"/>
            <a:ext cx="2010530" cy="3650467"/>
          </a:xfrm>
          <a:prstGeom prst="rect">
            <a:avLst/>
          </a:prstGeom>
          <a:solidFill>
            <a:srgbClr val="A2B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just" rtl="1"/>
            <a:r>
              <a:rPr lang="ar-SA" sz="1400" b="1" noProof="1">
                <a:solidFill>
                  <a:srgbClr val="C00000"/>
                </a:solidFill>
                <a:latin typeface="Sakkal Majalla" panose="02000000000000000000" pitchFamily="2" charset="-78"/>
                <a:cs typeface="Sakkal Majalla" panose="02000000000000000000" pitchFamily="2" charset="-78"/>
              </a:rPr>
              <a:t>مرونة الطلب:  </a:t>
            </a:r>
            <a:r>
              <a:rPr lang="ar-SA" sz="1400" b="1" noProof="1">
                <a:solidFill>
                  <a:schemeClr val="bg2">
                    <a:lumMod val="10000"/>
                  </a:schemeClr>
                </a:solidFill>
                <a:latin typeface="Sakkal Majalla" panose="02000000000000000000" pitchFamily="2" charset="-78"/>
                <a:cs typeface="Sakkal Majalla" panose="02000000000000000000" pitchFamily="2" charset="-78"/>
              </a:rPr>
              <a:t>صفر</a:t>
            </a:r>
          </a:p>
          <a:p>
            <a:pPr algn="just" rtl="1"/>
            <a:r>
              <a:rPr lang="ar-SA" sz="1400" b="1" noProof="1">
                <a:solidFill>
                  <a:srgbClr val="C00000"/>
                </a:solidFill>
                <a:latin typeface="Sakkal Majalla" panose="02000000000000000000" pitchFamily="2" charset="-78"/>
                <a:cs typeface="Sakkal Majalla" panose="02000000000000000000" pitchFamily="2" charset="-78"/>
              </a:rPr>
              <a:t>نوع السلعة: </a:t>
            </a:r>
            <a:r>
              <a:rPr lang="ar-SA" sz="1400" b="1" noProof="1" smtClean="0">
                <a:solidFill>
                  <a:schemeClr val="bg2">
                    <a:lumMod val="10000"/>
                  </a:schemeClr>
                </a:solidFill>
                <a:latin typeface="Sakkal Majalla" panose="02000000000000000000" pitchFamily="2" charset="-78"/>
                <a:cs typeface="Sakkal Majalla" panose="02000000000000000000" pitchFamily="2" charset="-78"/>
              </a:rPr>
              <a:t>دواء </a:t>
            </a:r>
            <a:endParaRPr lang="ar-SA" sz="1400" b="1" noProof="1">
              <a:solidFill>
                <a:schemeClr val="bg2">
                  <a:lumMod val="10000"/>
                </a:schemeClr>
              </a:solidFill>
              <a:latin typeface="Sakkal Majalla" panose="02000000000000000000" pitchFamily="2" charset="-78"/>
              <a:cs typeface="Sakkal Majalla" panose="02000000000000000000" pitchFamily="2" charset="-78"/>
            </a:endParaRPr>
          </a:p>
          <a:p>
            <a:pPr algn="just" rtl="1"/>
            <a:r>
              <a:rPr lang="ar-SA" sz="1400" b="1" noProof="1" smtClean="0">
                <a:solidFill>
                  <a:schemeClr val="tx1"/>
                </a:solidFill>
                <a:latin typeface="Sakkal Majalla" panose="02000000000000000000" pitchFamily="2" charset="-78"/>
                <a:cs typeface="Sakkal Majalla" panose="02000000000000000000" pitchFamily="2" charset="-78"/>
              </a:rPr>
              <a:t>الانسولين </a:t>
            </a:r>
          </a:p>
          <a:p>
            <a:pPr algn="just" rtl="1"/>
            <a:r>
              <a:rPr lang="ar-SA" sz="1400" b="1" noProof="1" smtClean="0">
                <a:solidFill>
                  <a:srgbClr val="C00000"/>
                </a:solidFill>
                <a:latin typeface="Sakkal Majalla" panose="02000000000000000000" pitchFamily="2" charset="-78"/>
                <a:cs typeface="Sakkal Majalla" panose="02000000000000000000" pitchFamily="2" charset="-78"/>
              </a:rPr>
              <a:t>معرفة </a:t>
            </a:r>
            <a:r>
              <a:rPr lang="ar-SA" sz="1400" b="1" noProof="1">
                <a:solidFill>
                  <a:srgbClr val="C00000"/>
                </a:solidFill>
                <a:latin typeface="Sakkal Majalla" panose="02000000000000000000" pitchFamily="2" charset="-78"/>
                <a:cs typeface="Sakkal Majalla" panose="02000000000000000000" pitchFamily="2" charset="-78"/>
              </a:rPr>
              <a:t>النوع:</a:t>
            </a:r>
          </a:p>
          <a:p>
            <a:pPr marL="180975" indent="-180975" algn="just" rtl="1">
              <a:buFont typeface="Arial" panose="020B0604020202020204" pitchFamily="34" charset="0"/>
              <a:buChar char="•"/>
            </a:pPr>
            <a:r>
              <a:rPr lang="ar-SA" sz="1400" b="1" noProof="1">
                <a:solidFill>
                  <a:schemeClr val="bg2">
                    <a:lumMod val="10000"/>
                  </a:schemeClr>
                </a:solidFill>
                <a:latin typeface="Sakkal Majalla" panose="02000000000000000000" pitchFamily="2" charset="-78"/>
                <a:cs typeface="Sakkal Majalla" panose="02000000000000000000" pitchFamily="2" charset="-78"/>
              </a:rPr>
              <a:t>ثبات الكمية المطلوبة.</a:t>
            </a:r>
          </a:p>
          <a:p>
            <a:pPr marL="180975" indent="-180975" algn="just" rtl="1">
              <a:buFont typeface="Arial" panose="020B0604020202020204" pitchFamily="34" charset="0"/>
              <a:buChar char="•"/>
            </a:pPr>
            <a:r>
              <a:rPr lang="ar-SA" sz="1400" b="1" noProof="1">
                <a:solidFill>
                  <a:schemeClr val="bg2">
                    <a:lumMod val="10000"/>
                  </a:schemeClr>
                </a:solidFill>
                <a:latin typeface="Sakkal Majalla" panose="02000000000000000000" pitchFamily="2" charset="-78"/>
                <a:cs typeface="Sakkal Majalla" panose="02000000000000000000" pitchFamily="2" charset="-78"/>
              </a:rPr>
              <a:t>تغيير سعر السلعة.</a:t>
            </a:r>
          </a:p>
          <a:p>
            <a:pPr marL="180975" indent="-180975" algn="just" rtl="1">
              <a:buFont typeface="Arial" panose="020B0604020202020204" pitchFamily="34" charset="0"/>
              <a:buChar char="•"/>
            </a:pPr>
            <a:r>
              <a:rPr lang="ar-SA" sz="1400" b="1" noProof="1">
                <a:solidFill>
                  <a:schemeClr val="bg2">
                    <a:lumMod val="10000"/>
                  </a:schemeClr>
                </a:solidFill>
                <a:latin typeface="Sakkal Majalla" panose="02000000000000000000" pitchFamily="2" charset="-78"/>
                <a:cs typeface="Sakkal Majalla" panose="02000000000000000000" pitchFamily="2" charset="-78"/>
              </a:rPr>
              <a:t>المنحنى يكون خط مستقيم عمودي على المحور الأفقي</a:t>
            </a:r>
            <a:r>
              <a:rPr lang="ar-SA" sz="1600" b="1" noProof="1">
                <a:solidFill>
                  <a:schemeClr val="bg2">
                    <a:lumMod val="10000"/>
                  </a:schemeClr>
                </a:solidFill>
                <a:latin typeface="Sakkal Majalla" panose="02000000000000000000" pitchFamily="2" charset="-78"/>
                <a:cs typeface="Sakkal Majalla" panose="02000000000000000000" pitchFamily="2" charset="-78"/>
              </a:rPr>
              <a:t>.</a:t>
            </a:r>
            <a:endParaRPr lang="en-US" sz="1600" b="1" noProof="1">
              <a:solidFill>
                <a:schemeClr val="bg2">
                  <a:lumMod val="10000"/>
                </a:schemeClr>
              </a:solidFill>
              <a:latin typeface="Sakkal Majalla" panose="02000000000000000000" pitchFamily="2" charset="-78"/>
              <a:cs typeface="Sakkal Majalla" panose="02000000000000000000" pitchFamily="2" charset="-78"/>
            </a:endParaRPr>
          </a:p>
        </p:txBody>
      </p:sp>
      <p:sp>
        <p:nvSpPr>
          <p:cNvPr id="39" name="Oval 38">
            <a:extLst>
              <a:ext uri="{FF2B5EF4-FFF2-40B4-BE49-F238E27FC236}">
                <a16:creationId xmlns:a16="http://schemas.microsoft.com/office/drawing/2014/main" xmlns="" id="{3EE74054-3D20-4EF3-8848-DCD1B8337B74}"/>
              </a:ext>
            </a:extLst>
          </p:cNvPr>
          <p:cNvSpPr/>
          <p:nvPr/>
        </p:nvSpPr>
        <p:spPr>
          <a:xfrm>
            <a:off x="852743" y="1422330"/>
            <a:ext cx="523576" cy="506595"/>
          </a:xfrm>
          <a:prstGeom prst="ellipse">
            <a:avLst/>
          </a:prstGeom>
          <a:solidFill>
            <a:srgbClr val="F7931F"/>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chemeClr val="tx1">
                    <a:lumMod val="85000"/>
                    <a:lumOff val="15000"/>
                  </a:schemeClr>
                </a:solidFill>
              </a:rPr>
              <a:t>5</a:t>
            </a:r>
          </a:p>
        </p:txBody>
      </p:sp>
      <p:sp>
        <p:nvSpPr>
          <p:cNvPr id="40" name="Oval 39">
            <a:extLst>
              <a:ext uri="{FF2B5EF4-FFF2-40B4-BE49-F238E27FC236}">
                <a16:creationId xmlns:a16="http://schemas.microsoft.com/office/drawing/2014/main" xmlns="" id="{977D7D70-65C4-4C99-B88F-8C7B9FE69699}"/>
              </a:ext>
            </a:extLst>
          </p:cNvPr>
          <p:cNvSpPr/>
          <p:nvPr/>
        </p:nvSpPr>
        <p:spPr>
          <a:xfrm>
            <a:off x="2863274" y="1422330"/>
            <a:ext cx="523576" cy="506595"/>
          </a:xfrm>
          <a:prstGeom prst="ellipse">
            <a:avLst/>
          </a:prstGeom>
          <a:solidFill>
            <a:srgbClr val="4CC1EF"/>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chemeClr val="tx1">
                    <a:lumMod val="85000"/>
                    <a:lumOff val="15000"/>
                  </a:schemeClr>
                </a:solidFill>
              </a:rPr>
              <a:t>4</a:t>
            </a:r>
          </a:p>
        </p:txBody>
      </p:sp>
      <p:sp>
        <p:nvSpPr>
          <p:cNvPr id="41" name="Oval 40">
            <a:extLst>
              <a:ext uri="{FF2B5EF4-FFF2-40B4-BE49-F238E27FC236}">
                <a16:creationId xmlns:a16="http://schemas.microsoft.com/office/drawing/2014/main" xmlns="" id="{7A9419CE-645E-44C9-9B75-924EF4C17ED6}"/>
              </a:ext>
            </a:extLst>
          </p:cNvPr>
          <p:cNvSpPr/>
          <p:nvPr/>
        </p:nvSpPr>
        <p:spPr>
          <a:xfrm>
            <a:off x="4873804" y="1422330"/>
            <a:ext cx="523576" cy="506595"/>
          </a:xfrm>
          <a:prstGeom prst="ellipse">
            <a:avLst/>
          </a:prstGeom>
          <a:solidFill>
            <a:srgbClr val="FFCC4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chemeClr val="tx1">
                    <a:lumMod val="85000"/>
                    <a:lumOff val="15000"/>
                  </a:schemeClr>
                </a:solidFill>
              </a:rPr>
              <a:t>3</a:t>
            </a:r>
          </a:p>
        </p:txBody>
      </p:sp>
      <p:sp>
        <p:nvSpPr>
          <p:cNvPr id="42" name="Oval 41">
            <a:extLst>
              <a:ext uri="{FF2B5EF4-FFF2-40B4-BE49-F238E27FC236}">
                <a16:creationId xmlns:a16="http://schemas.microsoft.com/office/drawing/2014/main" xmlns="" id="{76E30C03-9DBC-4F71-AA2D-05121305ECB3}"/>
              </a:ext>
            </a:extLst>
          </p:cNvPr>
          <p:cNvSpPr/>
          <p:nvPr/>
        </p:nvSpPr>
        <p:spPr>
          <a:xfrm>
            <a:off x="6884334" y="1422330"/>
            <a:ext cx="523576" cy="506595"/>
          </a:xfrm>
          <a:prstGeom prst="ellipse">
            <a:avLst/>
          </a:prstGeom>
          <a:solidFill>
            <a:srgbClr val="C00000"/>
          </a:solidFill>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chemeClr val="bg1"/>
                </a:solidFill>
              </a:rPr>
              <a:t>2</a:t>
            </a:r>
          </a:p>
        </p:txBody>
      </p:sp>
      <p:sp>
        <p:nvSpPr>
          <p:cNvPr id="43" name="Oval 42">
            <a:extLst>
              <a:ext uri="{FF2B5EF4-FFF2-40B4-BE49-F238E27FC236}">
                <a16:creationId xmlns:a16="http://schemas.microsoft.com/office/drawing/2014/main" xmlns="" id="{D03EABAC-1436-4FC7-B9F2-8154D676D854}"/>
              </a:ext>
            </a:extLst>
          </p:cNvPr>
          <p:cNvSpPr/>
          <p:nvPr/>
        </p:nvSpPr>
        <p:spPr>
          <a:xfrm>
            <a:off x="8894864" y="1422330"/>
            <a:ext cx="523576" cy="506595"/>
          </a:xfrm>
          <a:prstGeom prst="ellipse">
            <a:avLst/>
          </a:prstGeom>
          <a:solidFill>
            <a:srgbClr val="A2B969"/>
          </a:solidFill>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chemeClr val="tx1">
                    <a:lumMod val="85000"/>
                    <a:lumOff val="15000"/>
                  </a:schemeClr>
                </a:solidFill>
              </a:rPr>
              <a:t>1</a:t>
            </a:r>
          </a:p>
        </p:txBody>
      </p:sp>
      <p:sp>
        <p:nvSpPr>
          <p:cNvPr id="33" name="Flowchart: Terminator 5">
            <a:hlinkClick r:id="rId2"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pic>
        <p:nvPicPr>
          <p:cNvPr id="5" name="Picture 4">
            <a:extLst>
              <a:ext uri="{FF2B5EF4-FFF2-40B4-BE49-F238E27FC236}">
                <a16:creationId xmlns:a16="http://schemas.microsoft.com/office/drawing/2014/main" xmlns="" id="{6B749F4C-2661-44C1-85C7-F1136C0DFB92}"/>
              </a:ext>
            </a:extLst>
          </p:cNvPr>
          <p:cNvPicPr>
            <a:picLocks noChangeAspect="1"/>
          </p:cNvPicPr>
          <p:nvPr/>
        </p:nvPicPr>
        <p:blipFill rotWithShape="1">
          <a:blip r:embed="rId3"/>
          <a:srcRect l="39339" t="33585" r="36958" b="29811"/>
          <a:stretch/>
        </p:blipFill>
        <p:spPr>
          <a:xfrm>
            <a:off x="8231961" y="4591049"/>
            <a:ext cx="1825955" cy="1426558"/>
          </a:xfrm>
          <a:prstGeom prst="rect">
            <a:avLst/>
          </a:prstGeom>
        </p:spPr>
      </p:pic>
      <p:pic>
        <p:nvPicPr>
          <p:cNvPr id="19" name="Picture 18">
            <a:extLst>
              <a:ext uri="{FF2B5EF4-FFF2-40B4-BE49-F238E27FC236}">
                <a16:creationId xmlns:a16="http://schemas.microsoft.com/office/drawing/2014/main" xmlns="" id="{5884AAA2-C03A-45CF-A42E-A27E1B4546CD}"/>
              </a:ext>
            </a:extLst>
          </p:cNvPr>
          <p:cNvPicPr>
            <a:picLocks noChangeAspect="1"/>
          </p:cNvPicPr>
          <p:nvPr/>
        </p:nvPicPr>
        <p:blipFill rotWithShape="1">
          <a:blip r:embed="rId4"/>
          <a:srcRect l="39692" t="28369" r="41416" b="42767"/>
          <a:stretch/>
        </p:blipFill>
        <p:spPr>
          <a:xfrm>
            <a:off x="6259265" y="4591049"/>
            <a:ext cx="1811547" cy="1426558"/>
          </a:xfrm>
          <a:prstGeom prst="rect">
            <a:avLst/>
          </a:prstGeom>
        </p:spPr>
      </p:pic>
      <p:pic>
        <p:nvPicPr>
          <p:cNvPr id="21" name="Picture 20">
            <a:extLst>
              <a:ext uri="{FF2B5EF4-FFF2-40B4-BE49-F238E27FC236}">
                <a16:creationId xmlns:a16="http://schemas.microsoft.com/office/drawing/2014/main" xmlns="" id="{FACC1C8F-1DFB-4245-915E-9404E65B03C8}"/>
              </a:ext>
            </a:extLst>
          </p:cNvPr>
          <p:cNvPicPr>
            <a:picLocks noChangeAspect="1"/>
          </p:cNvPicPr>
          <p:nvPr/>
        </p:nvPicPr>
        <p:blipFill rotWithShape="1">
          <a:blip r:embed="rId5"/>
          <a:srcRect l="38561" t="34591" r="37806" b="36855"/>
          <a:stretch/>
        </p:blipFill>
        <p:spPr>
          <a:xfrm>
            <a:off x="4210901" y="4592604"/>
            <a:ext cx="1870752" cy="1426558"/>
          </a:xfrm>
          <a:prstGeom prst="rect">
            <a:avLst/>
          </a:prstGeom>
        </p:spPr>
      </p:pic>
      <p:pic>
        <p:nvPicPr>
          <p:cNvPr id="27" name="Picture 26">
            <a:extLst>
              <a:ext uri="{FF2B5EF4-FFF2-40B4-BE49-F238E27FC236}">
                <a16:creationId xmlns:a16="http://schemas.microsoft.com/office/drawing/2014/main" xmlns="" id="{F211B22E-F700-421D-9432-92448B93541C}"/>
              </a:ext>
            </a:extLst>
          </p:cNvPr>
          <p:cNvPicPr>
            <a:picLocks noChangeAspect="1"/>
          </p:cNvPicPr>
          <p:nvPr/>
        </p:nvPicPr>
        <p:blipFill rotWithShape="1">
          <a:blip r:embed="rId6"/>
          <a:srcRect l="38562" t="27224" r="42193" b="43144"/>
          <a:stretch/>
        </p:blipFill>
        <p:spPr>
          <a:xfrm>
            <a:off x="2200370" y="4591050"/>
            <a:ext cx="1870751" cy="1426558"/>
          </a:xfrm>
          <a:prstGeom prst="rect">
            <a:avLst/>
          </a:prstGeom>
        </p:spPr>
      </p:pic>
      <p:pic>
        <p:nvPicPr>
          <p:cNvPr id="71" name="Picture 70">
            <a:extLst>
              <a:ext uri="{FF2B5EF4-FFF2-40B4-BE49-F238E27FC236}">
                <a16:creationId xmlns:a16="http://schemas.microsoft.com/office/drawing/2014/main" xmlns="" id="{6870B123-B94C-4A76-BCB6-030CA911C769}"/>
              </a:ext>
            </a:extLst>
          </p:cNvPr>
          <p:cNvPicPr>
            <a:picLocks noChangeAspect="1"/>
          </p:cNvPicPr>
          <p:nvPr/>
        </p:nvPicPr>
        <p:blipFill rotWithShape="1">
          <a:blip r:embed="rId6"/>
          <a:srcRect l="42138" t="27225" r="48358" b="69762"/>
          <a:stretch/>
        </p:blipFill>
        <p:spPr>
          <a:xfrm>
            <a:off x="3147196" y="4594341"/>
            <a:ext cx="923925" cy="149110"/>
          </a:xfrm>
          <a:prstGeom prst="rect">
            <a:avLst/>
          </a:prstGeom>
        </p:spPr>
      </p:pic>
      <p:pic>
        <p:nvPicPr>
          <p:cNvPr id="72" name="Picture 71">
            <a:extLst>
              <a:ext uri="{FF2B5EF4-FFF2-40B4-BE49-F238E27FC236}">
                <a16:creationId xmlns:a16="http://schemas.microsoft.com/office/drawing/2014/main" xmlns="" id="{E2A5953B-0C1A-43D9-9752-8EA855CF3956}"/>
              </a:ext>
            </a:extLst>
          </p:cNvPr>
          <p:cNvPicPr>
            <a:picLocks noChangeAspect="1"/>
          </p:cNvPicPr>
          <p:nvPr/>
        </p:nvPicPr>
        <p:blipFill rotWithShape="1">
          <a:blip r:embed="rId7"/>
          <a:srcRect l="40625" t="34591" r="40703" b="36528"/>
          <a:stretch/>
        </p:blipFill>
        <p:spPr>
          <a:xfrm>
            <a:off x="189497" y="4591050"/>
            <a:ext cx="1850069" cy="1426558"/>
          </a:xfrm>
          <a:prstGeom prst="rect">
            <a:avLst/>
          </a:prstGeom>
        </p:spPr>
      </p:pic>
      <p:sp>
        <p:nvSpPr>
          <p:cNvPr id="73" name="Rectangle 72">
            <a:extLst>
              <a:ext uri="{FF2B5EF4-FFF2-40B4-BE49-F238E27FC236}">
                <a16:creationId xmlns:a16="http://schemas.microsoft.com/office/drawing/2014/main" xmlns="" id="{8553D0D5-5E38-4AF6-9FFB-60C8F688629A}"/>
              </a:ext>
            </a:extLst>
          </p:cNvPr>
          <p:cNvSpPr/>
          <p:nvPr/>
        </p:nvSpPr>
        <p:spPr>
          <a:xfrm>
            <a:off x="8145798" y="1929397"/>
            <a:ext cx="2021707" cy="430887"/>
          </a:xfrm>
          <a:prstGeom prst="rect">
            <a:avLst/>
          </a:prstGeom>
          <a:noFill/>
        </p:spPr>
        <p:txBody>
          <a:bodyPr wrap="none" lIns="91440" tIns="45720" rIns="91440" bIns="45720">
            <a:spAutoFit/>
          </a:bodyPr>
          <a:lstStyle/>
          <a:p>
            <a:pPr algn="ctr"/>
            <a:r>
              <a:rPr lang="ar-SA" sz="2200" b="0" cap="none" spc="0" dirty="0">
                <a:ln w="0">
                  <a:solidFill>
                    <a:schemeClr val="tx1"/>
                  </a:solidFill>
                </a:ln>
                <a:solidFill>
                  <a:srgbClr val="A2B969"/>
                </a:solidFill>
                <a:cs typeface="PT Bold Heading" panose="02010400000000000000" pitchFamily="2" charset="-78"/>
              </a:rPr>
              <a:t>طلب عديم المرونة</a:t>
            </a:r>
            <a:endParaRPr lang="en-US" sz="2200" b="0" cap="none" spc="0" dirty="0">
              <a:ln w="0">
                <a:solidFill>
                  <a:schemeClr val="tx1"/>
                </a:solidFill>
              </a:ln>
              <a:solidFill>
                <a:srgbClr val="A2B969"/>
              </a:solidFill>
              <a:cs typeface="PT Bold Heading" panose="02010400000000000000" pitchFamily="2" charset="-78"/>
            </a:endParaRPr>
          </a:p>
        </p:txBody>
      </p:sp>
      <p:sp>
        <p:nvSpPr>
          <p:cNvPr id="75" name="Rectangle 74">
            <a:extLst>
              <a:ext uri="{FF2B5EF4-FFF2-40B4-BE49-F238E27FC236}">
                <a16:creationId xmlns:a16="http://schemas.microsoft.com/office/drawing/2014/main" xmlns="" id="{C9AFBFE4-7EF7-4075-AC5B-7DE4C57205C2}"/>
              </a:ext>
            </a:extLst>
          </p:cNvPr>
          <p:cNvSpPr/>
          <p:nvPr/>
        </p:nvSpPr>
        <p:spPr>
          <a:xfrm>
            <a:off x="6094873" y="1928305"/>
            <a:ext cx="2140330" cy="400110"/>
          </a:xfrm>
          <a:prstGeom prst="rect">
            <a:avLst/>
          </a:prstGeom>
          <a:noFill/>
        </p:spPr>
        <p:txBody>
          <a:bodyPr wrap="none" lIns="91440" tIns="45720" rIns="91440" bIns="45720">
            <a:spAutoFit/>
          </a:bodyPr>
          <a:lstStyle/>
          <a:p>
            <a:pPr algn="ctr"/>
            <a:r>
              <a:rPr lang="ar-SA" sz="2000" b="0" cap="none" spc="0" dirty="0">
                <a:ln w="0">
                  <a:solidFill>
                    <a:schemeClr val="tx1"/>
                  </a:solidFill>
                </a:ln>
                <a:solidFill>
                  <a:srgbClr val="C00000"/>
                </a:solidFill>
                <a:cs typeface="PT Bold Heading" panose="02010400000000000000" pitchFamily="2" charset="-78"/>
              </a:rPr>
              <a:t>طلب لا نهائي المرونة</a:t>
            </a:r>
            <a:endParaRPr lang="en-US" sz="2000" b="0" cap="none" spc="0" dirty="0">
              <a:ln w="0">
                <a:solidFill>
                  <a:schemeClr val="tx1"/>
                </a:solidFill>
              </a:ln>
              <a:solidFill>
                <a:srgbClr val="C00000"/>
              </a:solidFill>
              <a:cs typeface="PT Bold Heading" panose="02010400000000000000" pitchFamily="2" charset="-78"/>
            </a:endParaRPr>
          </a:p>
        </p:txBody>
      </p:sp>
      <p:sp>
        <p:nvSpPr>
          <p:cNvPr id="77" name="Rectangle 76">
            <a:extLst>
              <a:ext uri="{FF2B5EF4-FFF2-40B4-BE49-F238E27FC236}">
                <a16:creationId xmlns:a16="http://schemas.microsoft.com/office/drawing/2014/main" xmlns="" id="{1F258451-9AF8-48B8-ACD9-075D261A2D4F}"/>
              </a:ext>
            </a:extLst>
          </p:cNvPr>
          <p:cNvSpPr/>
          <p:nvPr/>
        </p:nvSpPr>
        <p:spPr>
          <a:xfrm>
            <a:off x="4567967" y="1936362"/>
            <a:ext cx="1135247" cy="400110"/>
          </a:xfrm>
          <a:prstGeom prst="rect">
            <a:avLst/>
          </a:prstGeom>
          <a:noFill/>
        </p:spPr>
        <p:txBody>
          <a:bodyPr wrap="none" lIns="91440" tIns="45720" rIns="91440" bIns="45720">
            <a:spAutoFit/>
          </a:bodyPr>
          <a:lstStyle/>
          <a:p>
            <a:pPr algn="ctr"/>
            <a:r>
              <a:rPr lang="ar-SA" sz="2000" b="0" cap="none" spc="0" dirty="0">
                <a:ln w="0">
                  <a:solidFill>
                    <a:schemeClr val="tx1"/>
                  </a:solidFill>
                </a:ln>
                <a:solidFill>
                  <a:srgbClr val="FFCC4C"/>
                </a:solidFill>
                <a:cs typeface="PT Bold Heading" panose="02010400000000000000" pitchFamily="2" charset="-78"/>
              </a:rPr>
              <a:t>طلب مرن</a:t>
            </a:r>
            <a:endParaRPr lang="en-US" sz="2000" b="0" cap="none" spc="0" dirty="0">
              <a:ln w="0">
                <a:solidFill>
                  <a:schemeClr val="tx1"/>
                </a:solidFill>
              </a:ln>
              <a:solidFill>
                <a:srgbClr val="FFCC4C"/>
              </a:solidFill>
              <a:cs typeface="PT Bold Heading" panose="02010400000000000000" pitchFamily="2" charset="-78"/>
            </a:endParaRPr>
          </a:p>
        </p:txBody>
      </p:sp>
      <p:sp>
        <p:nvSpPr>
          <p:cNvPr id="79" name="Rectangle 78">
            <a:extLst>
              <a:ext uri="{FF2B5EF4-FFF2-40B4-BE49-F238E27FC236}">
                <a16:creationId xmlns:a16="http://schemas.microsoft.com/office/drawing/2014/main" xmlns="" id="{86A9649D-0DCA-4378-AC00-3EAC0614F394}"/>
              </a:ext>
            </a:extLst>
          </p:cNvPr>
          <p:cNvSpPr/>
          <p:nvPr/>
        </p:nvSpPr>
        <p:spPr>
          <a:xfrm>
            <a:off x="2371046" y="1941846"/>
            <a:ext cx="1510350" cy="400110"/>
          </a:xfrm>
          <a:prstGeom prst="rect">
            <a:avLst/>
          </a:prstGeom>
          <a:noFill/>
        </p:spPr>
        <p:txBody>
          <a:bodyPr wrap="none" lIns="91440" tIns="45720" rIns="91440" bIns="45720">
            <a:spAutoFit/>
          </a:bodyPr>
          <a:lstStyle/>
          <a:p>
            <a:pPr algn="ctr"/>
            <a:r>
              <a:rPr lang="ar-SA" sz="2000" b="0" cap="none" spc="0" dirty="0">
                <a:ln w="0">
                  <a:solidFill>
                    <a:schemeClr val="tx1"/>
                  </a:solidFill>
                </a:ln>
                <a:solidFill>
                  <a:srgbClr val="4CC1EF"/>
                </a:solidFill>
                <a:cs typeface="PT Bold Heading" panose="02010400000000000000" pitchFamily="2" charset="-78"/>
              </a:rPr>
              <a:t>طلب غير مرن</a:t>
            </a:r>
            <a:endParaRPr lang="en-US" sz="2000" b="0" cap="none" spc="0" dirty="0">
              <a:ln w="0">
                <a:solidFill>
                  <a:schemeClr val="tx1"/>
                </a:solidFill>
              </a:ln>
              <a:solidFill>
                <a:srgbClr val="4CC1EF"/>
              </a:solidFill>
              <a:cs typeface="PT Bold Heading" panose="02010400000000000000" pitchFamily="2" charset="-78"/>
            </a:endParaRPr>
          </a:p>
        </p:txBody>
      </p:sp>
      <p:sp>
        <p:nvSpPr>
          <p:cNvPr id="81" name="Rectangle 80">
            <a:extLst>
              <a:ext uri="{FF2B5EF4-FFF2-40B4-BE49-F238E27FC236}">
                <a16:creationId xmlns:a16="http://schemas.microsoft.com/office/drawing/2014/main" xmlns="" id="{DE765ED4-BAC3-477F-8AF5-5D07FD4BBD2F}"/>
              </a:ext>
            </a:extLst>
          </p:cNvPr>
          <p:cNvSpPr/>
          <p:nvPr/>
        </p:nvSpPr>
        <p:spPr>
          <a:xfrm>
            <a:off x="60014" y="1968603"/>
            <a:ext cx="2084225" cy="400110"/>
          </a:xfrm>
          <a:prstGeom prst="rect">
            <a:avLst/>
          </a:prstGeom>
          <a:noFill/>
        </p:spPr>
        <p:txBody>
          <a:bodyPr wrap="none" lIns="91440" tIns="45720" rIns="91440" bIns="45720">
            <a:spAutoFit/>
          </a:bodyPr>
          <a:lstStyle/>
          <a:p>
            <a:pPr algn="ctr"/>
            <a:r>
              <a:rPr lang="ar-SA" sz="2000" b="0" cap="none" spc="0" dirty="0">
                <a:ln w="0">
                  <a:solidFill>
                    <a:schemeClr val="tx1"/>
                  </a:solidFill>
                </a:ln>
                <a:solidFill>
                  <a:srgbClr val="F7931F"/>
                </a:solidFill>
                <a:cs typeface="PT Bold Heading" panose="02010400000000000000" pitchFamily="2" charset="-78"/>
              </a:rPr>
              <a:t>طلب متكافئ المرونة</a:t>
            </a:r>
            <a:endParaRPr lang="en-US" sz="2000" b="0" cap="none" spc="0" dirty="0">
              <a:ln w="0">
                <a:solidFill>
                  <a:schemeClr val="tx1"/>
                </a:solidFill>
              </a:ln>
              <a:solidFill>
                <a:srgbClr val="F7931F"/>
              </a:solidFill>
              <a:cs typeface="PT Bold Heading" panose="02010400000000000000" pitchFamily="2" charset="-78"/>
            </a:endParaRPr>
          </a:p>
        </p:txBody>
      </p:sp>
      <p:pic>
        <p:nvPicPr>
          <p:cNvPr id="8196" name="Picture 4">
            <a:extLst>
              <a:ext uri="{FF2B5EF4-FFF2-40B4-BE49-F238E27FC236}">
                <a16:creationId xmlns:a16="http://schemas.microsoft.com/office/drawing/2014/main" xmlns="" id="{428EE9B8-C1D6-4E5A-B20A-07CF1FCF7E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24736" y="2448936"/>
            <a:ext cx="392097" cy="4278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جريدة البلاد | الخباز الشعبي... نجم رمضان">
            <a:extLst>
              <a:ext uri="{FF2B5EF4-FFF2-40B4-BE49-F238E27FC236}">
                <a16:creationId xmlns:a16="http://schemas.microsoft.com/office/drawing/2014/main" xmlns="" id="{A52E10A5-C8F9-448A-8E76-1E1DDC84C519}"/>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73994">
            <a:off x="6256199" y="2194480"/>
            <a:ext cx="957893" cy="718419"/>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هل هذه «تسوية» أم «تعجيز» للمواطن يا هيئة الكهرباء؟ - صحيفة الأيام ...">
            <a:extLst>
              <a:ext uri="{FF2B5EF4-FFF2-40B4-BE49-F238E27FC236}">
                <a16:creationId xmlns:a16="http://schemas.microsoft.com/office/drawing/2014/main" xmlns="" id="{F4246C97-F660-4AE6-B872-09D081C60061}"/>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237" t="30053" r="1861" b="16717"/>
          <a:stretch/>
        </p:blipFill>
        <p:spPr bwMode="auto">
          <a:xfrm>
            <a:off x="103673" y="2401373"/>
            <a:ext cx="712087" cy="321451"/>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Grilled Steak PNG Clipart | Gallery Yopriceville - High-Quality ...">
            <a:extLst>
              <a:ext uri="{FF2B5EF4-FFF2-40B4-BE49-F238E27FC236}">
                <a16:creationId xmlns:a16="http://schemas.microsoft.com/office/drawing/2014/main" xmlns="" id="{F5810DB8-B369-4370-BA95-4E847DEAC90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4930" y="2339573"/>
            <a:ext cx="526642" cy="494373"/>
          </a:xfrm>
          <a:prstGeom prst="rect">
            <a:avLst/>
          </a:prstGeom>
          <a:noFill/>
          <a:extLst>
            <a:ext uri="{909E8E84-426E-40DD-AFC4-6F175D3DCCD1}">
              <a14:hiddenFill xmlns:a14="http://schemas.microsoft.com/office/drawing/2010/main">
                <a:solidFill>
                  <a:srgbClr val="FFFFFF"/>
                </a:solidFill>
              </a14:hiddenFill>
            </a:ext>
          </a:extLst>
        </p:spPr>
      </p:pic>
      <p:sp>
        <p:nvSpPr>
          <p:cNvPr id="82" name="مستطيل مستدير الزوايا 5">
            <a:hlinkClick r:id="rId12" action="ppaction://hlinksldjump"/>
            <a:extLst>
              <a:ext uri="{FF2B5EF4-FFF2-40B4-BE49-F238E27FC236}">
                <a16:creationId xmlns:a16="http://schemas.microsoft.com/office/drawing/2014/main" xmlns="" id="{9613B749-9654-4C29-9989-1625637125E4}"/>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3" name="مستطيل مستدير الزوايا 11">
            <a:hlinkClick r:id="rId13" action="ppaction://hlinksldjump"/>
            <a:extLst>
              <a:ext uri="{FF2B5EF4-FFF2-40B4-BE49-F238E27FC236}">
                <a16:creationId xmlns:a16="http://schemas.microsoft.com/office/drawing/2014/main" xmlns="" id="{CD489A6A-8B7E-412A-8C32-D3EE9A324FA2}"/>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4" name="مستطيل مستدير الزوايا 12">
            <a:hlinkClick r:id="rId14" action="ppaction://hlinksldjump"/>
            <a:extLst>
              <a:ext uri="{FF2B5EF4-FFF2-40B4-BE49-F238E27FC236}">
                <a16:creationId xmlns:a16="http://schemas.microsoft.com/office/drawing/2014/main" xmlns="" id="{A7DA8AEE-70BB-404C-9F83-779344EF2AAA}"/>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5" name="مستطيل مستدير الزوايا 16">
            <a:hlinkClick r:id="rId15" action="ppaction://hlinksldjump"/>
            <a:extLst>
              <a:ext uri="{FF2B5EF4-FFF2-40B4-BE49-F238E27FC236}">
                <a16:creationId xmlns:a16="http://schemas.microsoft.com/office/drawing/2014/main" xmlns="" id="{648ADC3A-9AFA-4612-9C28-5AE7FDFA985D}"/>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6" name="مستطيل مستدير الزوايا 17">
            <a:hlinkClick r:id="rId16" action="ppaction://hlinksldjump"/>
            <a:extLst>
              <a:ext uri="{FF2B5EF4-FFF2-40B4-BE49-F238E27FC236}">
                <a16:creationId xmlns:a16="http://schemas.microsoft.com/office/drawing/2014/main" xmlns="" id="{2E0E6C2D-050B-4244-81FF-32819D3B9A34}"/>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7" name="مستطيل مستدير الزوايا 16">
            <a:hlinkClick r:id="rId17" action="ppaction://hlinksldjump"/>
            <a:extLst>
              <a:ext uri="{FF2B5EF4-FFF2-40B4-BE49-F238E27FC236}">
                <a16:creationId xmlns:a16="http://schemas.microsoft.com/office/drawing/2014/main" xmlns="" id="{F396F6A5-E1E3-4BA3-A303-278B7253D8E2}"/>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54" name="Group 53"/>
          <p:cNvGrpSpPr/>
          <p:nvPr/>
        </p:nvGrpSpPr>
        <p:grpSpPr>
          <a:xfrm>
            <a:off x="0" y="6502121"/>
            <a:ext cx="12192000" cy="381000"/>
            <a:chOff x="0" y="6502121"/>
            <a:chExt cx="12192000" cy="381000"/>
          </a:xfrm>
        </p:grpSpPr>
        <p:sp>
          <p:nvSpPr>
            <p:cNvPr id="55" name="TextBox 54">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56" name="Group 55"/>
            <p:cNvGrpSpPr/>
            <p:nvPr/>
          </p:nvGrpSpPr>
          <p:grpSpPr>
            <a:xfrm>
              <a:off x="0" y="6502121"/>
              <a:ext cx="12192000" cy="381000"/>
              <a:chOff x="0" y="6502121"/>
              <a:chExt cx="12192000" cy="381000"/>
            </a:xfrm>
          </p:grpSpPr>
          <p:cxnSp>
            <p:nvCxnSpPr>
              <p:cNvPr id="57" name="Straight Connector 56"/>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Rectangle 5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59" name="Picture 58" descr="إنسولين (دواء) - ويكيبيديا"/>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69288" y="2407373"/>
            <a:ext cx="650425" cy="737014"/>
          </a:xfrm>
          <a:prstGeom prst="rect">
            <a:avLst/>
          </a:prstGeom>
          <a:noFill/>
          <a:ln>
            <a:noFill/>
          </a:ln>
        </p:spPr>
      </p:pic>
    </p:spTree>
    <p:extLst>
      <p:ext uri="{BB962C8B-B14F-4D97-AF65-F5344CB8AC3E}">
        <p14:creationId xmlns:p14="http://schemas.microsoft.com/office/powerpoint/2010/main" val="155018882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4" y="1381397"/>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34902" y="425208"/>
            <a:ext cx="7035900" cy="646331"/>
          </a:xfrm>
          <a:prstGeom prst="rect">
            <a:avLst/>
          </a:prstGeom>
        </p:spPr>
        <p:txBody>
          <a:bodyPr wrap="none">
            <a:spAutoFit/>
          </a:bodyPr>
          <a:lstStyle/>
          <a:p>
            <a:pPr algn="ctr"/>
            <a:r>
              <a:rPr lang="ar-SA" sz="3600" dirty="0">
                <a:ln w="9525">
                  <a:noFill/>
                  <a:prstDash val="solid"/>
                </a:ln>
                <a:solidFill>
                  <a:schemeClr val="bg1"/>
                </a:solidFill>
                <a:latin typeface="Arial Black" panose="020B0A04020102020204" pitchFamily="34" charset="0"/>
                <a:cs typeface="PT Bold Heading" panose="02010400000000000000" pitchFamily="2" charset="-78"/>
              </a:rPr>
              <a:t>العوامل المؤثرة في مرونة الطلب السعرية</a:t>
            </a:r>
            <a:endParaRPr lang="en-US" sz="36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2"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grpSp>
        <p:nvGrpSpPr>
          <p:cNvPr id="48" name="Group 47">
            <a:extLst>
              <a:ext uri="{FF2B5EF4-FFF2-40B4-BE49-F238E27FC236}">
                <a16:creationId xmlns:a16="http://schemas.microsoft.com/office/drawing/2014/main" xmlns="" id="{C2CEFE78-F1ED-412A-AAA4-7D6D0370A773}"/>
              </a:ext>
            </a:extLst>
          </p:cNvPr>
          <p:cNvGrpSpPr/>
          <p:nvPr/>
        </p:nvGrpSpPr>
        <p:grpSpPr>
          <a:xfrm>
            <a:off x="7524150" y="2548358"/>
            <a:ext cx="2116250" cy="1867843"/>
            <a:chOff x="8299405" y="476316"/>
            <a:chExt cx="3525888" cy="2332415"/>
          </a:xfrm>
        </p:grpSpPr>
        <p:sp>
          <p:nvSpPr>
            <p:cNvPr id="108" name="TextBox 25">
              <a:extLst>
                <a:ext uri="{FF2B5EF4-FFF2-40B4-BE49-F238E27FC236}">
                  <a16:creationId xmlns:a16="http://schemas.microsoft.com/office/drawing/2014/main" xmlns="" id="{73135B14-5C46-4A36-A32B-D8B404AEB017}"/>
                </a:ext>
              </a:extLst>
            </p:cNvPr>
            <p:cNvSpPr txBox="1"/>
            <p:nvPr/>
          </p:nvSpPr>
          <p:spPr>
            <a:xfrm>
              <a:off x="8730433" y="476316"/>
              <a:ext cx="2345268" cy="45140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1600" noProof="1">
                  <a:cs typeface="PT Bold Heading" panose="02010400000000000000" pitchFamily="2" charset="-78"/>
                </a:rPr>
                <a:t>بدائل السلعة</a:t>
              </a:r>
              <a:endParaRPr lang="en-US" sz="1600" noProof="1">
                <a:cs typeface="PT Bold Heading" panose="02010400000000000000" pitchFamily="2" charset="-78"/>
              </a:endParaRPr>
            </a:p>
          </p:txBody>
        </p:sp>
        <p:sp>
          <p:nvSpPr>
            <p:cNvPr id="109" name="TextBox 26">
              <a:extLst>
                <a:ext uri="{FF2B5EF4-FFF2-40B4-BE49-F238E27FC236}">
                  <a16:creationId xmlns:a16="http://schemas.microsoft.com/office/drawing/2014/main" xmlns="" id="{421E29D2-F4B1-4FEA-A9E7-3E353F84E44E}"/>
                </a:ext>
              </a:extLst>
            </p:cNvPr>
            <p:cNvSpPr txBox="1"/>
            <p:nvPr/>
          </p:nvSpPr>
          <p:spPr>
            <a:xfrm>
              <a:off x="8299405" y="962071"/>
              <a:ext cx="3525888" cy="184666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r>
                <a:rPr lang="ar-SA" sz="1400" b="1" noProof="1">
                  <a:solidFill>
                    <a:schemeClr val="tx1">
                      <a:lumMod val="65000"/>
                      <a:lumOff val="35000"/>
                    </a:schemeClr>
                  </a:solidFill>
                  <a:latin typeface="Sakkal Majalla" panose="02000000000000000000" pitchFamily="2" charset="-78"/>
                  <a:cs typeface="Sakkal Majalla" panose="02000000000000000000" pitchFamily="2" charset="-78"/>
                </a:rPr>
                <a:t>تنخفض الكمية المطلوبة من السلعة الأصلية بنسبة أكبر من الارتفاع في السعر على سبيل المثال سلعة الأرز والمعكرونة، فكلما كانت السلع البديلة متوافرة وقادرة على تحقيق الإشباع الذي تحققه السلع الأصلية كلما كان الطلب عليها أكثر مرونة.</a:t>
              </a:r>
              <a:endParaRPr lang="en-US" sz="1400" b="1" noProof="1">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49" name="Group 48">
            <a:extLst>
              <a:ext uri="{FF2B5EF4-FFF2-40B4-BE49-F238E27FC236}">
                <a16:creationId xmlns:a16="http://schemas.microsoft.com/office/drawing/2014/main" xmlns="" id="{336E6ADE-3197-4461-B40A-4137008722C6}"/>
              </a:ext>
            </a:extLst>
          </p:cNvPr>
          <p:cNvGrpSpPr/>
          <p:nvPr/>
        </p:nvGrpSpPr>
        <p:grpSpPr>
          <a:xfrm>
            <a:off x="314949" y="2336683"/>
            <a:ext cx="2262696" cy="1752441"/>
            <a:chOff x="-424964" y="2309732"/>
            <a:chExt cx="2954784" cy="2336589"/>
          </a:xfrm>
        </p:grpSpPr>
        <p:sp>
          <p:nvSpPr>
            <p:cNvPr id="106" name="TextBox 28">
              <a:extLst>
                <a:ext uri="{FF2B5EF4-FFF2-40B4-BE49-F238E27FC236}">
                  <a16:creationId xmlns:a16="http://schemas.microsoft.com/office/drawing/2014/main" xmlns="" id="{197FA4F5-D391-4848-9D1E-DB2F2398FFE6}"/>
                </a:ext>
              </a:extLst>
            </p:cNvPr>
            <p:cNvSpPr txBox="1"/>
            <p:nvPr/>
          </p:nvSpPr>
          <p:spPr>
            <a:xfrm>
              <a:off x="-424964" y="2309732"/>
              <a:ext cx="2396110" cy="77970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1600" noProof="1">
                  <a:cs typeface="PT Bold Heading" panose="02010400000000000000" pitchFamily="2" charset="-78"/>
                </a:rPr>
                <a:t>مدى نصيب السلعة من دخل المستهلك</a:t>
              </a:r>
              <a:endParaRPr lang="en-US" sz="1600" noProof="1">
                <a:cs typeface="PT Bold Heading" panose="02010400000000000000" pitchFamily="2" charset="-78"/>
              </a:endParaRPr>
            </a:p>
          </p:txBody>
        </p:sp>
        <p:sp>
          <p:nvSpPr>
            <p:cNvPr id="107" name="TextBox 29">
              <a:extLst>
                <a:ext uri="{FF2B5EF4-FFF2-40B4-BE49-F238E27FC236}">
                  <a16:creationId xmlns:a16="http://schemas.microsoft.com/office/drawing/2014/main" xmlns="" id="{3A9F24A0-719E-4F3B-8B41-41913F2A8914}"/>
                </a:ext>
              </a:extLst>
            </p:cNvPr>
            <p:cNvSpPr txBox="1"/>
            <p:nvPr/>
          </p:nvSpPr>
          <p:spPr>
            <a:xfrm>
              <a:off x="-396260" y="3086919"/>
              <a:ext cx="2926080" cy="155940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r>
                <a:rPr lang="ar-SA" sz="1400" b="1" noProof="1">
                  <a:solidFill>
                    <a:schemeClr val="tx1">
                      <a:lumMod val="65000"/>
                      <a:lumOff val="35000"/>
                    </a:schemeClr>
                  </a:solidFill>
                  <a:latin typeface="Sakkal Majalla" panose="02000000000000000000" pitchFamily="2" charset="-78"/>
                  <a:cs typeface="Sakkal Majalla" panose="02000000000000000000" pitchFamily="2" charset="-78"/>
                </a:rPr>
                <a:t>تكون مرونة الطلب كبيرة، إذا كان حجم الإنفاق على السلعة من قبل المستهلك كبيرًا، فالجزء المخصص لهذه السلعة يلعب دورًا رئيسيًا في محاكاة أي تغير في الأسعار.</a:t>
              </a:r>
              <a:endParaRPr lang="en-US" sz="1400" b="1" noProof="1">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50" name="Group 49">
            <a:extLst>
              <a:ext uri="{FF2B5EF4-FFF2-40B4-BE49-F238E27FC236}">
                <a16:creationId xmlns:a16="http://schemas.microsoft.com/office/drawing/2014/main" xmlns="" id="{70ADDBF5-A862-4CEC-BB75-3E88B435B657}"/>
              </a:ext>
            </a:extLst>
          </p:cNvPr>
          <p:cNvGrpSpPr/>
          <p:nvPr/>
        </p:nvGrpSpPr>
        <p:grpSpPr>
          <a:xfrm>
            <a:off x="6924677" y="4514426"/>
            <a:ext cx="2293129" cy="1298835"/>
            <a:chOff x="8298617" y="4083645"/>
            <a:chExt cx="3402307" cy="1731781"/>
          </a:xfrm>
        </p:grpSpPr>
        <p:sp>
          <p:nvSpPr>
            <p:cNvPr id="104" name="TextBox 37">
              <a:extLst>
                <a:ext uri="{FF2B5EF4-FFF2-40B4-BE49-F238E27FC236}">
                  <a16:creationId xmlns:a16="http://schemas.microsoft.com/office/drawing/2014/main" xmlns="" id="{DE96514E-1EA3-4E35-8680-6CC066227326}"/>
                </a:ext>
              </a:extLst>
            </p:cNvPr>
            <p:cNvSpPr txBox="1"/>
            <p:nvPr/>
          </p:nvSpPr>
          <p:spPr>
            <a:xfrm>
              <a:off x="8298617" y="4083645"/>
              <a:ext cx="2926080" cy="45140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1600" noProof="1">
                  <a:cs typeface="PT Bold Heading" panose="02010400000000000000" pitchFamily="2" charset="-78"/>
                </a:rPr>
                <a:t>أهمية السلعة للمستهلك</a:t>
              </a:r>
              <a:endParaRPr lang="en-US" sz="1600" noProof="1">
                <a:cs typeface="PT Bold Heading" panose="02010400000000000000" pitchFamily="2" charset="-78"/>
              </a:endParaRPr>
            </a:p>
          </p:txBody>
        </p:sp>
        <p:sp>
          <p:nvSpPr>
            <p:cNvPr id="105" name="TextBox 38">
              <a:extLst>
                <a:ext uri="{FF2B5EF4-FFF2-40B4-BE49-F238E27FC236}">
                  <a16:creationId xmlns:a16="http://schemas.microsoft.com/office/drawing/2014/main" xmlns="" id="{757F1E9D-A6D7-4470-8250-5D651931D5EC}"/>
                </a:ext>
              </a:extLst>
            </p:cNvPr>
            <p:cNvSpPr txBox="1"/>
            <p:nvPr/>
          </p:nvSpPr>
          <p:spPr>
            <a:xfrm>
              <a:off x="8492141" y="4543283"/>
              <a:ext cx="3208783" cy="127214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r>
                <a:rPr lang="ar-SA" sz="1400" b="1" noProof="1">
                  <a:solidFill>
                    <a:schemeClr val="tx1">
                      <a:lumMod val="65000"/>
                      <a:lumOff val="35000"/>
                    </a:schemeClr>
                  </a:solidFill>
                  <a:latin typeface="Sakkal Majalla" panose="02000000000000000000" pitchFamily="2" charset="-78"/>
                  <a:cs typeface="Sakkal Majalla" panose="02000000000000000000" pitchFamily="2" charset="-78"/>
                </a:rPr>
                <a:t>يكون الطلب على بعض السلع غير مرن، إذا كانت السلعة مهمة وضرورية للمستهلك، حيث إن أي ارتفاع أو انخفاض للسعر لا يؤدي إلى تغيير حجم الطلب بنسبة كبيرة.</a:t>
              </a:r>
              <a:endParaRPr lang="en-US" sz="1400" b="1" noProof="1">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51" name="Group 50">
            <a:extLst>
              <a:ext uri="{FF2B5EF4-FFF2-40B4-BE49-F238E27FC236}">
                <a16:creationId xmlns:a16="http://schemas.microsoft.com/office/drawing/2014/main" xmlns="" id="{9FCDCD13-7E3C-4F29-A656-CE3557738C8A}"/>
              </a:ext>
            </a:extLst>
          </p:cNvPr>
          <p:cNvGrpSpPr/>
          <p:nvPr/>
        </p:nvGrpSpPr>
        <p:grpSpPr>
          <a:xfrm>
            <a:off x="727768" y="4268208"/>
            <a:ext cx="2441421" cy="2398776"/>
            <a:chOff x="332936" y="4334303"/>
            <a:chExt cx="2926080" cy="3198367"/>
          </a:xfrm>
        </p:grpSpPr>
        <p:sp>
          <p:nvSpPr>
            <p:cNvPr id="102" name="TextBox 40">
              <a:extLst>
                <a:ext uri="{FF2B5EF4-FFF2-40B4-BE49-F238E27FC236}">
                  <a16:creationId xmlns:a16="http://schemas.microsoft.com/office/drawing/2014/main" xmlns="" id="{FF8FC12A-8744-4631-A855-BC88F7F74C94}"/>
                </a:ext>
              </a:extLst>
            </p:cNvPr>
            <p:cNvSpPr txBox="1"/>
            <p:nvPr/>
          </p:nvSpPr>
          <p:spPr>
            <a:xfrm>
              <a:off x="332936" y="4334303"/>
              <a:ext cx="2378836" cy="77970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r>
                <a:rPr lang="ar-SA" sz="1600" noProof="1">
                  <a:cs typeface="PT Bold Heading" panose="02010400000000000000" pitchFamily="2" charset="-78"/>
                </a:rPr>
                <a:t>مقدار الدخل الصافي للمستهلك</a:t>
              </a:r>
              <a:endParaRPr lang="en-US" sz="1600" noProof="1">
                <a:cs typeface="PT Bold Heading" panose="02010400000000000000" pitchFamily="2" charset="-78"/>
              </a:endParaRPr>
            </a:p>
          </p:txBody>
        </p:sp>
        <p:sp>
          <p:nvSpPr>
            <p:cNvPr id="103" name="TextBox 41">
              <a:extLst>
                <a:ext uri="{FF2B5EF4-FFF2-40B4-BE49-F238E27FC236}">
                  <a16:creationId xmlns:a16="http://schemas.microsoft.com/office/drawing/2014/main" xmlns="" id="{86B098ED-98E1-4CD4-BE2D-C0E0C8C03F67}"/>
                </a:ext>
              </a:extLst>
            </p:cNvPr>
            <p:cNvSpPr txBox="1"/>
            <p:nvPr/>
          </p:nvSpPr>
          <p:spPr>
            <a:xfrm>
              <a:off x="332936" y="5111495"/>
              <a:ext cx="2926080" cy="242117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r>
                <a:rPr lang="ar-SA" sz="1400" b="1" noProof="1">
                  <a:solidFill>
                    <a:schemeClr val="tx1">
                      <a:lumMod val="65000"/>
                      <a:lumOff val="35000"/>
                    </a:schemeClr>
                  </a:solidFill>
                  <a:latin typeface="Sakkal Majalla" panose="02000000000000000000" pitchFamily="2" charset="-78"/>
                  <a:cs typeface="Sakkal Majalla" panose="02000000000000000000" pitchFamily="2" charset="-78"/>
                </a:rPr>
                <a:t>لا تتغير مرونة الطلب بالنسبة إلى الأشخاص القادرين في المجتمع؛ ذلك إن أي تغير في الأسعار لن يغير من حجم الكميات المطلوبة منها، أما بالنسبة إلى الطبقة الفقيرة فالتغير النسبي في الكميات المطلوبة أعلى.  أما سلع الطبقة المتوسطة فطلبها مرن إلى حد بعيد.</a:t>
              </a:r>
              <a:endParaRPr lang="en-US" sz="1400" b="1" noProof="1">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74" name="Group 73">
            <a:extLst>
              <a:ext uri="{FF2B5EF4-FFF2-40B4-BE49-F238E27FC236}">
                <a16:creationId xmlns:a16="http://schemas.microsoft.com/office/drawing/2014/main" xmlns="" id="{85B1327B-DDAB-41B9-8035-982C05A85D9C}"/>
              </a:ext>
            </a:extLst>
          </p:cNvPr>
          <p:cNvGrpSpPr/>
          <p:nvPr/>
        </p:nvGrpSpPr>
        <p:grpSpPr>
          <a:xfrm>
            <a:off x="3056706" y="1872929"/>
            <a:ext cx="4400590" cy="3187241"/>
            <a:chOff x="5753100" y="13169900"/>
            <a:chExt cx="4231641" cy="3064877"/>
          </a:xfrm>
        </p:grpSpPr>
        <p:sp>
          <p:nvSpPr>
            <p:cNvPr id="97" name="Shape">
              <a:extLst>
                <a:ext uri="{FF2B5EF4-FFF2-40B4-BE49-F238E27FC236}">
                  <a16:creationId xmlns:a16="http://schemas.microsoft.com/office/drawing/2014/main" xmlns="" id="{5DBCFA20-15E7-4F26-BF0A-42D39035A756}"/>
                </a:ext>
              </a:extLst>
            </p:cNvPr>
            <p:cNvSpPr/>
            <p:nvPr/>
          </p:nvSpPr>
          <p:spPr>
            <a:xfrm>
              <a:off x="5753100" y="13169900"/>
              <a:ext cx="4231641" cy="3064877"/>
            </a:xfrm>
            <a:custGeom>
              <a:avLst/>
              <a:gdLst/>
              <a:ahLst/>
              <a:cxnLst>
                <a:cxn ang="0">
                  <a:pos x="wd2" y="hd2"/>
                </a:cxn>
                <a:cxn ang="5400000">
                  <a:pos x="wd2" y="hd2"/>
                </a:cxn>
                <a:cxn ang="10800000">
                  <a:pos x="wd2" y="hd2"/>
                </a:cxn>
                <a:cxn ang="16200000">
                  <a:pos x="wd2" y="hd2"/>
                </a:cxn>
              </a:cxnLst>
              <a:rect l="0" t="0" r="r" b="b"/>
              <a:pathLst>
                <a:path w="21600" h="21425" extrusionOk="0">
                  <a:moveTo>
                    <a:pt x="20874" y="6395"/>
                  </a:moveTo>
                  <a:lnTo>
                    <a:pt x="17218" y="6395"/>
                  </a:lnTo>
                  <a:cubicBezTo>
                    <a:pt x="17218" y="6395"/>
                    <a:pt x="17218" y="6395"/>
                    <a:pt x="17218" y="6395"/>
                  </a:cubicBezTo>
                  <a:cubicBezTo>
                    <a:pt x="17179" y="6315"/>
                    <a:pt x="17127" y="6235"/>
                    <a:pt x="17075" y="6155"/>
                  </a:cubicBezTo>
                  <a:lnTo>
                    <a:pt x="12933" y="482"/>
                  </a:lnTo>
                  <a:cubicBezTo>
                    <a:pt x="12453" y="-175"/>
                    <a:pt x="11675" y="-166"/>
                    <a:pt x="11234" y="544"/>
                  </a:cubicBezTo>
                  <a:cubicBezTo>
                    <a:pt x="10852" y="1157"/>
                    <a:pt x="10871" y="2080"/>
                    <a:pt x="11299" y="2666"/>
                  </a:cubicBezTo>
                  <a:lnTo>
                    <a:pt x="14028" y="6404"/>
                  </a:lnTo>
                  <a:cubicBezTo>
                    <a:pt x="14028" y="6404"/>
                    <a:pt x="14028" y="6412"/>
                    <a:pt x="14028" y="6412"/>
                  </a:cubicBezTo>
                  <a:lnTo>
                    <a:pt x="7565" y="6412"/>
                  </a:lnTo>
                  <a:cubicBezTo>
                    <a:pt x="7565" y="6412"/>
                    <a:pt x="7559" y="6412"/>
                    <a:pt x="7565" y="6404"/>
                  </a:cubicBezTo>
                  <a:lnTo>
                    <a:pt x="10275" y="2693"/>
                  </a:lnTo>
                  <a:cubicBezTo>
                    <a:pt x="10463" y="2435"/>
                    <a:pt x="10586" y="2107"/>
                    <a:pt x="10618" y="1752"/>
                  </a:cubicBezTo>
                  <a:cubicBezTo>
                    <a:pt x="10657" y="1263"/>
                    <a:pt x="10541" y="802"/>
                    <a:pt x="10294" y="464"/>
                  </a:cubicBezTo>
                  <a:cubicBezTo>
                    <a:pt x="9847" y="-148"/>
                    <a:pt x="9127" y="-148"/>
                    <a:pt x="8680" y="464"/>
                  </a:cubicBezTo>
                  <a:lnTo>
                    <a:pt x="4512" y="6173"/>
                  </a:lnTo>
                  <a:cubicBezTo>
                    <a:pt x="4460" y="6244"/>
                    <a:pt x="4408" y="6324"/>
                    <a:pt x="4369" y="6412"/>
                  </a:cubicBezTo>
                  <a:cubicBezTo>
                    <a:pt x="4369" y="6412"/>
                    <a:pt x="4369" y="6412"/>
                    <a:pt x="4369" y="6412"/>
                  </a:cubicBezTo>
                  <a:lnTo>
                    <a:pt x="713" y="6412"/>
                  </a:lnTo>
                  <a:cubicBezTo>
                    <a:pt x="318" y="6412"/>
                    <a:pt x="0" y="6847"/>
                    <a:pt x="0" y="7389"/>
                  </a:cubicBezTo>
                  <a:lnTo>
                    <a:pt x="0" y="9209"/>
                  </a:lnTo>
                  <a:cubicBezTo>
                    <a:pt x="0" y="9751"/>
                    <a:pt x="318" y="10186"/>
                    <a:pt x="713" y="10186"/>
                  </a:cubicBezTo>
                  <a:lnTo>
                    <a:pt x="1757" y="10186"/>
                  </a:lnTo>
                  <a:cubicBezTo>
                    <a:pt x="1757" y="10186"/>
                    <a:pt x="1757" y="10186"/>
                    <a:pt x="1757" y="10186"/>
                  </a:cubicBezTo>
                  <a:lnTo>
                    <a:pt x="3170" y="20626"/>
                  </a:lnTo>
                  <a:cubicBezTo>
                    <a:pt x="3235" y="21088"/>
                    <a:pt x="3527" y="21425"/>
                    <a:pt x="3870" y="21425"/>
                  </a:cubicBezTo>
                  <a:lnTo>
                    <a:pt x="17723" y="21425"/>
                  </a:lnTo>
                  <a:cubicBezTo>
                    <a:pt x="18067" y="21425"/>
                    <a:pt x="18359" y="21088"/>
                    <a:pt x="18424" y="20635"/>
                  </a:cubicBezTo>
                  <a:lnTo>
                    <a:pt x="19843" y="10194"/>
                  </a:lnTo>
                  <a:cubicBezTo>
                    <a:pt x="19843" y="10194"/>
                    <a:pt x="19843" y="10194"/>
                    <a:pt x="19843" y="10194"/>
                  </a:cubicBezTo>
                  <a:lnTo>
                    <a:pt x="20887" y="10194"/>
                  </a:lnTo>
                  <a:cubicBezTo>
                    <a:pt x="21282" y="10194"/>
                    <a:pt x="21600" y="9759"/>
                    <a:pt x="21600" y="9218"/>
                  </a:cubicBezTo>
                  <a:lnTo>
                    <a:pt x="21600" y="7398"/>
                  </a:lnTo>
                  <a:cubicBezTo>
                    <a:pt x="21587" y="6830"/>
                    <a:pt x="21269" y="6395"/>
                    <a:pt x="20874" y="6395"/>
                  </a:cubicBezTo>
                  <a:close/>
                  <a:moveTo>
                    <a:pt x="5808" y="7904"/>
                  </a:moveTo>
                  <a:cubicBezTo>
                    <a:pt x="5549" y="8259"/>
                    <a:pt x="5134" y="8303"/>
                    <a:pt x="4855" y="7984"/>
                  </a:cubicBezTo>
                  <a:cubicBezTo>
                    <a:pt x="4538" y="7620"/>
                    <a:pt x="4518" y="6972"/>
                    <a:pt x="4810" y="6572"/>
                  </a:cubicBezTo>
                  <a:lnTo>
                    <a:pt x="4953" y="6377"/>
                  </a:lnTo>
                  <a:lnTo>
                    <a:pt x="8985" y="855"/>
                  </a:lnTo>
                  <a:cubicBezTo>
                    <a:pt x="9121" y="668"/>
                    <a:pt x="9296" y="580"/>
                    <a:pt x="9478" y="580"/>
                  </a:cubicBezTo>
                  <a:cubicBezTo>
                    <a:pt x="9672" y="580"/>
                    <a:pt x="9867" y="686"/>
                    <a:pt x="10003" y="908"/>
                  </a:cubicBezTo>
                  <a:cubicBezTo>
                    <a:pt x="10249" y="1290"/>
                    <a:pt x="10217" y="1876"/>
                    <a:pt x="9951" y="2231"/>
                  </a:cubicBezTo>
                  <a:lnTo>
                    <a:pt x="6923" y="6377"/>
                  </a:lnTo>
                  <a:lnTo>
                    <a:pt x="5808" y="7904"/>
                  </a:lnTo>
                  <a:close/>
                  <a:moveTo>
                    <a:pt x="16783" y="7895"/>
                  </a:moveTo>
                  <a:cubicBezTo>
                    <a:pt x="16628" y="8126"/>
                    <a:pt x="16407" y="8232"/>
                    <a:pt x="16181" y="8197"/>
                  </a:cubicBezTo>
                  <a:cubicBezTo>
                    <a:pt x="16025" y="8170"/>
                    <a:pt x="15876" y="8064"/>
                    <a:pt x="15766" y="7904"/>
                  </a:cubicBezTo>
                  <a:lnTo>
                    <a:pt x="14657" y="6386"/>
                  </a:lnTo>
                  <a:lnTo>
                    <a:pt x="11630" y="2240"/>
                  </a:lnTo>
                  <a:cubicBezTo>
                    <a:pt x="11370" y="1885"/>
                    <a:pt x="11338" y="1299"/>
                    <a:pt x="11578" y="917"/>
                  </a:cubicBezTo>
                  <a:cubicBezTo>
                    <a:pt x="11714" y="695"/>
                    <a:pt x="11909" y="589"/>
                    <a:pt x="12103" y="589"/>
                  </a:cubicBezTo>
                  <a:cubicBezTo>
                    <a:pt x="12278" y="589"/>
                    <a:pt x="12460" y="677"/>
                    <a:pt x="12596" y="864"/>
                  </a:cubicBezTo>
                  <a:lnTo>
                    <a:pt x="16628" y="6386"/>
                  </a:lnTo>
                  <a:lnTo>
                    <a:pt x="16751" y="6554"/>
                  </a:lnTo>
                  <a:cubicBezTo>
                    <a:pt x="17010" y="6927"/>
                    <a:pt x="17036" y="7522"/>
                    <a:pt x="16783" y="7895"/>
                  </a:cubicBezTo>
                  <a:close/>
                </a:path>
              </a:pathLst>
            </a:custGeom>
            <a:solidFill>
              <a:schemeClr val="bg2"/>
            </a:solidFill>
            <a:ln w="12700">
              <a:miter lim="400000"/>
            </a:ln>
            <a:effectLst>
              <a:outerShdw blurRad="508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98" name="Shape">
              <a:extLst>
                <a:ext uri="{FF2B5EF4-FFF2-40B4-BE49-F238E27FC236}">
                  <a16:creationId xmlns:a16="http://schemas.microsoft.com/office/drawing/2014/main" xmlns="" id="{51FB4AB8-C7C9-46D4-B1EA-C31A5A76E73B}"/>
                </a:ext>
              </a:extLst>
            </p:cNvPr>
            <p:cNvSpPr/>
            <p:nvPr/>
          </p:nvSpPr>
          <p:spPr>
            <a:xfrm>
              <a:off x="6362699" y="14693899"/>
              <a:ext cx="1458465" cy="619761"/>
            </a:xfrm>
            <a:custGeom>
              <a:avLst/>
              <a:gdLst/>
              <a:ahLst/>
              <a:cxnLst>
                <a:cxn ang="0">
                  <a:pos x="wd2" y="hd2"/>
                </a:cxn>
                <a:cxn ang="5400000">
                  <a:pos x="wd2" y="hd2"/>
                </a:cxn>
                <a:cxn ang="10800000">
                  <a:pos x="wd2" y="hd2"/>
                </a:cxn>
                <a:cxn ang="16200000">
                  <a:pos x="wd2" y="hd2"/>
                </a:cxn>
              </a:cxnLst>
              <a:rect l="0" t="0" r="r" b="b"/>
              <a:pathLst>
                <a:path w="21439" h="21600" extrusionOk="0">
                  <a:moveTo>
                    <a:pt x="1239" y="21600"/>
                  </a:moveTo>
                  <a:lnTo>
                    <a:pt x="21439" y="21600"/>
                  </a:lnTo>
                  <a:lnTo>
                    <a:pt x="21439" y="0"/>
                  </a:lnTo>
                  <a:lnTo>
                    <a:pt x="1781" y="0"/>
                  </a:lnTo>
                  <a:cubicBezTo>
                    <a:pt x="679" y="0"/>
                    <a:pt x="-161" y="2346"/>
                    <a:pt x="26" y="4913"/>
                  </a:cubicBezTo>
                  <a:lnTo>
                    <a:pt x="1239" y="21600"/>
                  </a:lnTo>
                  <a:close/>
                </a:path>
              </a:pathLst>
            </a:custGeom>
            <a:solidFill>
              <a:srgbClr val="4CC1EF"/>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99" name="Shape">
              <a:extLst>
                <a:ext uri="{FF2B5EF4-FFF2-40B4-BE49-F238E27FC236}">
                  <a16:creationId xmlns:a16="http://schemas.microsoft.com/office/drawing/2014/main" xmlns="" id="{54485C24-88A6-4D95-A0AE-61DE6458E8E1}"/>
                </a:ext>
              </a:extLst>
            </p:cNvPr>
            <p:cNvSpPr/>
            <p:nvPr/>
          </p:nvSpPr>
          <p:spPr>
            <a:xfrm>
              <a:off x="7937500" y="14693900"/>
              <a:ext cx="1431794" cy="619759"/>
            </a:xfrm>
            <a:custGeom>
              <a:avLst/>
              <a:gdLst/>
              <a:ahLst/>
              <a:cxnLst>
                <a:cxn ang="0">
                  <a:pos x="wd2" y="hd2"/>
                </a:cxn>
                <a:cxn ang="5400000">
                  <a:pos x="wd2" y="hd2"/>
                </a:cxn>
                <a:cxn ang="10800000">
                  <a:pos x="wd2" y="hd2"/>
                </a:cxn>
                <a:cxn ang="16200000">
                  <a:pos x="wd2" y="hd2"/>
                </a:cxn>
              </a:cxnLst>
              <a:rect l="0" t="0" r="r" b="b"/>
              <a:pathLst>
                <a:path w="21436" h="21600" extrusionOk="0">
                  <a:moveTo>
                    <a:pt x="0" y="21600"/>
                  </a:moveTo>
                  <a:lnTo>
                    <a:pt x="20174" y="21600"/>
                  </a:lnTo>
                  <a:lnTo>
                    <a:pt x="21410" y="4913"/>
                  </a:lnTo>
                  <a:cubicBezTo>
                    <a:pt x="21600" y="2346"/>
                    <a:pt x="20744" y="0"/>
                    <a:pt x="19623" y="0"/>
                  </a:cubicBezTo>
                  <a:lnTo>
                    <a:pt x="0" y="0"/>
                  </a:lnTo>
                  <a:lnTo>
                    <a:pt x="0" y="21600"/>
                  </a:lnTo>
                  <a:close/>
                </a:path>
              </a:pathLst>
            </a:custGeom>
            <a:solidFill>
              <a:srgbClr val="FFCC4C"/>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00" name="Shape">
              <a:extLst>
                <a:ext uri="{FF2B5EF4-FFF2-40B4-BE49-F238E27FC236}">
                  <a16:creationId xmlns:a16="http://schemas.microsoft.com/office/drawing/2014/main" xmlns="" id="{42D778A6-A775-4593-A864-3F193DEBA70D}"/>
                </a:ext>
              </a:extLst>
            </p:cNvPr>
            <p:cNvSpPr/>
            <p:nvPr/>
          </p:nvSpPr>
          <p:spPr>
            <a:xfrm>
              <a:off x="7937499" y="15430499"/>
              <a:ext cx="1327151" cy="6197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210" y="21600"/>
                  </a:lnTo>
                  <a:cubicBezTo>
                    <a:pt x="19161" y="21600"/>
                    <a:pt x="19988" y="20139"/>
                    <a:pt x="20153" y="18103"/>
                  </a:cubicBezTo>
                  <a:lnTo>
                    <a:pt x="21600" y="0"/>
                  </a:lnTo>
                  <a:lnTo>
                    <a:pt x="0" y="0"/>
                  </a:lnTo>
                  <a:close/>
                </a:path>
              </a:pathLst>
            </a:custGeom>
            <a:solidFill>
              <a:srgbClr val="C000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01" name="Shape">
              <a:extLst>
                <a:ext uri="{FF2B5EF4-FFF2-40B4-BE49-F238E27FC236}">
                  <a16:creationId xmlns:a16="http://schemas.microsoft.com/office/drawing/2014/main" xmlns="" id="{B65E6E21-4814-413F-BE38-BF9DCCF4ADE6}"/>
                </a:ext>
              </a:extLst>
            </p:cNvPr>
            <p:cNvSpPr/>
            <p:nvPr/>
          </p:nvSpPr>
          <p:spPr>
            <a:xfrm>
              <a:off x="6477000" y="15430499"/>
              <a:ext cx="1355091" cy="6197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417" y="18103"/>
                  </a:lnTo>
                  <a:cubicBezTo>
                    <a:pt x="1579" y="20139"/>
                    <a:pt x="2369" y="21600"/>
                    <a:pt x="3320" y="21600"/>
                  </a:cubicBezTo>
                  <a:lnTo>
                    <a:pt x="21580" y="21600"/>
                  </a:lnTo>
                  <a:lnTo>
                    <a:pt x="21580" y="0"/>
                  </a:lnTo>
                  <a:close/>
                </a:path>
              </a:pathLst>
            </a:custGeom>
            <a:solidFill>
              <a:srgbClr val="A2B969"/>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grpSp>
      <p:pic>
        <p:nvPicPr>
          <p:cNvPr id="9218" name="Picture 2" descr="Substitute - Free sports and competition icons">
            <a:extLst>
              <a:ext uri="{FF2B5EF4-FFF2-40B4-BE49-F238E27FC236}">
                <a16:creationId xmlns:a16="http://schemas.microsoft.com/office/drawing/2014/main" xmlns="" id="{E935A40B-CC8E-4873-B0A6-FF58E2BEB9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3329" y="3476243"/>
            <a:ext cx="626034" cy="626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ubstitute - Free sports and competition icons">
            <a:extLst>
              <a:ext uri="{FF2B5EF4-FFF2-40B4-BE49-F238E27FC236}">
                <a16:creationId xmlns:a16="http://schemas.microsoft.com/office/drawing/2014/main" xmlns="" id="{3EECD96A-4A8C-4C8F-AE9E-510CC0351C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942" y="2490406"/>
            <a:ext cx="442912" cy="442912"/>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51" descr="Shopping bag">
            <a:extLst>
              <a:ext uri="{FF2B5EF4-FFF2-40B4-BE49-F238E27FC236}">
                <a16:creationId xmlns:a16="http://schemas.microsoft.com/office/drawing/2014/main" xmlns="" id="{2D390FC3-16AF-4E6A-B654-31A1196C98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170193" y="3505261"/>
            <a:ext cx="626093" cy="567998"/>
          </a:xfrm>
          <a:prstGeom prst="rect">
            <a:avLst/>
          </a:prstGeom>
        </p:spPr>
      </p:pic>
      <p:pic>
        <p:nvPicPr>
          <p:cNvPr id="9222" name="Picture 6" descr="Banking, donation, hand, income, loan, money, payment icon">
            <a:extLst>
              <a:ext uri="{FF2B5EF4-FFF2-40B4-BE49-F238E27FC236}">
                <a16:creationId xmlns:a16="http://schemas.microsoft.com/office/drawing/2014/main" xmlns="" id="{932B5B0D-FB51-40F7-AB62-6D8429E0B0E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9686" y="4273192"/>
            <a:ext cx="535641" cy="5356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anking, donation, hand, income, loan, money, payment icon">
            <a:extLst>
              <a:ext uri="{FF2B5EF4-FFF2-40B4-BE49-F238E27FC236}">
                <a16:creationId xmlns:a16="http://schemas.microsoft.com/office/drawing/2014/main" xmlns="" id="{FF757316-52FD-4449-8120-66C5ED46685A}"/>
              </a:ext>
            </a:extLst>
          </p:cNvPr>
          <p:cNvPicPr>
            <a:picLocks noChangeAspect="1" noChangeArrowheads="1"/>
          </p:cNvPicPr>
          <p:nvPr/>
        </p:nvPicPr>
        <p:blipFill>
          <a:blip r:embed="rId9" cstate="print">
            <a:clrChange>
              <a:clrFrom>
                <a:srgbClr val="000000">
                  <a:alpha val="0"/>
                </a:srgbClr>
              </a:clrFrom>
              <a:clrTo>
                <a:srgbClr val="000000">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64827" y="2428455"/>
            <a:ext cx="458458" cy="458458"/>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51" descr="Shopping bag">
            <a:extLst>
              <a:ext uri="{FF2B5EF4-FFF2-40B4-BE49-F238E27FC236}">
                <a16:creationId xmlns:a16="http://schemas.microsoft.com/office/drawing/2014/main" xmlns="" id="{7801CE17-E86D-425D-9C35-ECD8AA313B2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849072" y="4439649"/>
            <a:ext cx="453534" cy="411451"/>
          </a:xfrm>
          <a:prstGeom prst="rect">
            <a:avLst/>
          </a:prstGeom>
        </p:spPr>
      </p:pic>
      <p:pic>
        <p:nvPicPr>
          <p:cNvPr id="10" name="Picture 6" descr="Wallet Icon of Glyph style - Available in SVG, PNG, EPS, AI &amp; Icon ...">
            <a:extLst>
              <a:ext uri="{FF2B5EF4-FFF2-40B4-BE49-F238E27FC236}">
                <a16:creationId xmlns:a16="http://schemas.microsoft.com/office/drawing/2014/main" xmlns="" id="{65D342DD-3893-4A17-BA98-BC5150C092BD}"/>
              </a:ext>
            </a:extLst>
          </p:cNvPr>
          <p:cNvPicPr>
            <a:picLocks noChangeAspect="1" noChangeArrowheads="1"/>
          </p:cNvPicPr>
          <p:nvPr/>
        </p:nvPicPr>
        <p:blipFill>
          <a:blip r:embed="rId11" cstate="print">
            <a:biLevel thresh="75000"/>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700846" y="4212736"/>
            <a:ext cx="577682" cy="577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Wallet Icon of Glyph style - Available in SVG, PNG, EPS, AI &amp; Icon ...">
            <a:extLst>
              <a:ext uri="{FF2B5EF4-FFF2-40B4-BE49-F238E27FC236}">
                <a16:creationId xmlns:a16="http://schemas.microsoft.com/office/drawing/2014/main" xmlns="" id="{1BF5381F-43D4-4327-B9D1-27681F50A66B}"/>
              </a:ext>
            </a:extLst>
          </p:cNvPr>
          <p:cNvPicPr>
            <a:picLocks noChangeAspect="1" noChangeArrowheads="1"/>
          </p:cNvPicPr>
          <p:nvPr/>
        </p:nvPicPr>
        <p:blipFill>
          <a:blip r:embed="rId11" cstate="print">
            <a:biLevel thresh="75000"/>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739202" y="4212736"/>
            <a:ext cx="577682" cy="577682"/>
          </a:xfrm>
          <a:prstGeom prst="rect">
            <a:avLst/>
          </a:prstGeom>
          <a:noFill/>
          <a:extLst>
            <a:ext uri="{909E8E84-426E-40DD-AFC4-6F175D3DCCD1}">
              <a14:hiddenFill xmlns:a14="http://schemas.microsoft.com/office/drawing/2010/main">
                <a:solidFill>
                  <a:srgbClr val="FFFFFF"/>
                </a:solidFill>
              </a14:hiddenFill>
            </a:ext>
          </a:extLst>
        </p:spPr>
      </p:pic>
      <p:sp>
        <p:nvSpPr>
          <p:cNvPr id="44" name="مستطيل مستدير الزوايا 5">
            <a:hlinkClick r:id="rId13" action="ppaction://hlinksldjump"/>
            <a:extLst>
              <a:ext uri="{FF2B5EF4-FFF2-40B4-BE49-F238E27FC236}">
                <a16:creationId xmlns:a16="http://schemas.microsoft.com/office/drawing/2014/main" xmlns="" id="{353EC62F-5F0A-4326-AE54-F972F851247C}"/>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5" name="مستطيل مستدير الزوايا 11">
            <a:hlinkClick r:id="rId14" action="ppaction://hlinksldjump"/>
            <a:extLst>
              <a:ext uri="{FF2B5EF4-FFF2-40B4-BE49-F238E27FC236}">
                <a16:creationId xmlns:a16="http://schemas.microsoft.com/office/drawing/2014/main" xmlns="" id="{69982222-FFCA-48BD-B486-9B2838D938F6}"/>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6" name="مستطيل مستدير الزوايا 12">
            <a:hlinkClick r:id="rId15" action="ppaction://hlinksldjump"/>
            <a:extLst>
              <a:ext uri="{FF2B5EF4-FFF2-40B4-BE49-F238E27FC236}">
                <a16:creationId xmlns:a16="http://schemas.microsoft.com/office/drawing/2014/main" xmlns="" id="{ACEF0E9D-8C69-4B65-9F72-77789A1072CF}"/>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7" name="مستطيل مستدير الزوايا 16">
            <a:hlinkClick r:id="rId16" action="ppaction://hlinksldjump"/>
            <a:extLst>
              <a:ext uri="{FF2B5EF4-FFF2-40B4-BE49-F238E27FC236}">
                <a16:creationId xmlns:a16="http://schemas.microsoft.com/office/drawing/2014/main" xmlns="" id="{01FEB670-DDCD-4E36-BE78-3B6880585D54}"/>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5" name="مستطيل مستدير الزوايا 17">
            <a:hlinkClick r:id="rId17" action="ppaction://hlinksldjump"/>
            <a:extLst>
              <a:ext uri="{FF2B5EF4-FFF2-40B4-BE49-F238E27FC236}">
                <a16:creationId xmlns:a16="http://schemas.microsoft.com/office/drawing/2014/main" xmlns="" id="{1BEFD9A4-B735-49B2-9F98-CA243A819CAB}"/>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7" name="مستطيل مستدير الزوايا 16">
            <a:hlinkClick r:id="rId18" action="ppaction://hlinksldjump"/>
            <a:extLst>
              <a:ext uri="{FF2B5EF4-FFF2-40B4-BE49-F238E27FC236}">
                <a16:creationId xmlns:a16="http://schemas.microsoft.com/office/drawing/2014/main" xmlns="" id="{8114F2FE-645F-4A22-8385-C19D7178CE99}"/>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54" name="Group 53"/>
          <p:cNvGrpSpPr/>
          <p:nvPr/>
        </p:nvGrpSpPr>
        <p:grpSpPr>
          <a:xfrm>
            <a:off x="0" y="6502121"/>
            <a:ext cx="12192000" cy="381000"/>
            <a:chOff x="0" y="6502121"/>
            <a:chExt cx="12192000" cy="381000"/>
          </a:xfrm>
        </p:grpSpPr>
        <p:sp>
          <p:nvSpPr>
            <p:cNvPr id="55" name="TextBox 54">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56" name="Group 55"/>
            <p:cNvGrpSpPr/>
            <p:nvPr/>
          </p:nvGrpSpPr>
          <p:grpSpPr>
            <a:xfrm>
              <a:off x="0" y="6502121"/>
              <a:ext cx="12192000" cy="381000"/>
              <a:chOff x="0" y="6502121"/>
              <a:chExt cx="12192000" cy="381000"/>
            </a:xfrm>
          </p:grpSpPr>
          <p:cxnSp>
            <p:nvCxnSpPr>
              <p:cNvPr id="57" name="Straight Connector 56"/>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Rectangle 5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424135123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57887" y="255539"/>
            <a:ext cx="3597460"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نشاط تقويمي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33" name="Shape 679">
            <a:extLst>
              <a:ext uri="{FF2B5EF4-FFF2-40B4-BE49-F238E27FC236}">
                <a16:creationId xmlns:a16="http://schemas.microsoft.com/office/drawing/2014/main" xmlns="" id="{E94905BD-653F-4A65-89E1-F7E7044852E5}"/>
              </a:ext>
            </a:extLst>
          </p:cNvPr>
          <p:cNvGrpSpPr/>
          <p:nvPr/>
        </p:nvGrpSpPr>
        <p:grpSpPr>
          <a:xfrm flipH="1">
            <a:off x="11067399" y="333921"/>
            <a:ext cx="811174" cy="766200"/>
            <a:chOff x="5972700" y="2330200"/>
            <a:chExt cx="411625" cy="387275"/>
          </a:xfrm>
        </p:grpSpPr>
        <p:sp>
          <p:nvSpPr>
            <p:cNvPr id="34" name="Shape 680">
              <a:extLst>
                <a:ext uri="{FF2B5EF4-FFF2-40B4-BE49-F238E27FC236}">
                  <a16:creationId xmlns:a16="http://schemas.microsoft.com/office/drawing/2014/main" xmlns="" id="{EA2CD2A2-5BA7-4C85-8513-8B8CC03AF5D2}"/>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81">
              <a:extLst>
                <a:ext uri="{FF2B5EF4-FFF2-40B4-BE49-F238E27FC236}">
                  <a16:creationId xmlns:a16="http://schemas.microsoft.com/office/drawing/2014/main" xmlns="" id="{12262060-9593-4615-A730-1DCDF53D0310}"/>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65" name="Shape 389">
            <a:extLst>
              <a:ext uri="{FF2B5EF4-FFF2-40B4-BE49-F238E27FC236}">
                <a16:creationId xmlns:a16="http://schemas.microsoft.com/office/drawing/2014/main" xmlns="" id="{A664EDBB-34E4-42C2-9D1E-A26C343F1931}"/>
              </a:ext>
            </a:extLst>
          </p:cNvPr>
          <p:cNvGrpSpPr/>
          <p:nvPr/>
        </p:nvGrpSpPr>
        <p:grpSpPr>
          <a:xfrm>
            <a:off x="2935598" y="3374734"/>
            <a:ext cx="5043757" cy="907708"/>
            <a:chOff x="-1535283" y="1287960"/>
            <a:chExt cx="11486579" cy="2067200"/>
          </a:xfrm>
        </p:grpSpPr>
        <p:sp>
          <p:nvSpPr>
            <p:cNvPr id="66" name="Shape 390">
              <a:extLst>
                <a:ext uri="{FF2B5EF4-FFF2-40B4-BE49-F238E27FC236}">
                  <a16:creationId xmlns:a16="http://schemas.microsoft.com/office/drawing/2014/main" xmlns="" id="{A82F6D29-2CD2-4D66-98DD-208B5BD07C09}"/>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7" name="Shape 391">
              <a:extLst>
                <a:ext uri="{FF2B5EF4-FFF2-40B4-BE49-F238E27FC236}">
                  <a16:creationId xmlns:a16="http://schemas.microsoft.com/office/drawing/2014/main" xmlns="" id="{8C6D1BE1-D8DC-49A4-9622-DBD067840BD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8" name="Shape 392">
              <a:extLst>
                <a:ext uri="{FF2B5EF4-FFF2-40B4-BE49-F238E27FC236}">
                  <a16:creationId xmlns:a16="http://schemas.microsoft.com/office/drawing/2014/main" xmlns="" id="{08A1701A-D603-4181-A848-DEF43030E82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9" name="Shape 393">
              <a:extLst>
                <a:ext uri="{FF2B5EF4-FFF2-40B4-BE49-F238E27FC236}">
                  <a16:creationId xmlns:a16="http://schemas.microsoft.com/office/drawing/2014/main" xmlns="" id="{E76D8F11-4CEA-4C10-B70E-E6879A013086}"/>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0" name="Shape 394">
              <a:extLst>
                <a:ext uri="{FF2B5EF4-FFF2-40B4-BE49-F238E27FC236}">
                  <a16:creationId xmlns:a16="http://schemas.microsoft.com/office/drawing/2014/main" xmlns="" id="{A13CBBBE-46FE-444B-A9C8-94F35F7CF0B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1" name="Shape 395">
            <a:extLst>
              <a:ext uri="{FF2B5EF4-FFF2-40B4-BE49-F238E27FC236}">
                <a16:creationId xmlns:a16="http://schemas.microsoft.com/office/drawing/2014/main" xmlns="" id="{7C838258-4211-4CE6-91F4-18904D86DF92}"/>
              </a:ext>
            </a:extLst>
          </p:cNvPr>
          <p:cNvGrpSpPr/>
          <p:nvPr/>
        </p:nvGrpSpPr>
        <p:grpSpPr>
          <a:xfrm>
            <a:off x="2935598" y="4875277"/>
            <a:ext cx="5043757" cy="907708"/>
            <a:chOff x="-1535283" y="1287960"/>
            <a:chExt cx="11486579" cy="2067200"/>
          </a:xfrm>
        </p:grpSpPr>
        <p:sp>
          <p:nvSpPr>
            <p:cNvPr id="72" name="Shape 396">
              <a:extLst>
                <a:ext uri="{FF2B5EF4-FFF2-40B4-BE49-F238E27FC236}">
                  <a16:creationId xmlns:a16="http://schemas.microsoft.com/office/drawing/2014/main" xmlns="" id="{E1B3F852-2466-4234-8821-2696CC288A9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3" name="Shape 397">
              <a:extLst>
                <a:ext uri="{FF2B5EF4-FFF2-40B4-BE49-F238E27FC236}">
                  <a16:creationId xmlns:a16="http://schemas.microsoft.com/office/drawing/2014/main" xmlns="" id="{2A202EDA-451F-4BF9-A864-EFBB58AFE14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74" name="Shape 398">
              <a:extLst>
                <a:ext uri="{FF2B5EF4-FFF2-40B4-BE49-F238E27FC236}">
                  <a16:creationId xmlns:a16="http://schemas.microsoft.com/office/drawing/2014/main" xmlns="" id="{BB46B3BF-0356-49A4-9549-AADA4C6A937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5" name="Shape 399">
              <a:extLst>
                <a:ext uri="{FF2B5EF4-FFF2-40B4-BE49-F238E27FC236}">
                  <a16:creationId xmlns:a16="http://schemas.microsoft.com/office/drawing/2014/main" xmlns="" id="{7A3AFACA-914B-4C87-A798-C3421C16B57C}"/>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6" name="Shape 400">
              <a:extLst>
                <a:ext uri="{FF2B5EF4-FFF2-40B4-BE49-F238E27FC236}">
                  <a16:creationId xmlns:a16="http://schemas.microsoft.com/office/drawing/2014/main" xmlns="" id="{5EF439A3-C42E-4E8D-A781-B42C9E8EDFE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7" name="Shape 401">
            <a:extLst>
              <a:ext uri="{FF2B5EF4-FFF2-40B4-BE49-F238E27FC236}">
                <a16:creationId xmlns:a16="http://schemas.microsoft.com/office/drawing/2014/main" xmlns="" id="{AB5DA583-FDED-484D-BC1E-83FBB53F33F3}"/>
              </a:ext>
            </a:extLst>
          </p:cNvPr>
          <p:cNvGrpSpPr/>
          <p:nvPr/>
        </p:nvGrpSpPr>
        <p:grpSpPr>
          <a:xfrm>
            <a:off x="3014729" y="1477657"/>
            <a:ext cx="5043757" cy="907708"/>
            <a:chOff x="-1535283" y="1287960"/>
            <a:chExt cx="11486579" cy="2067200"/>
          </a:xfrm>
        </p:grpSpPr>
        <p:sp>
          <p:nvSpPr>
            <p:cNvPr id="78" name="Shape 402">
              <a:extLst>
                <a:ext uri="{FF2B5EF4-FFF2-40B4-BE49-F238E27FC236}">
                  <a16:creationId xmlns:a16="http://schemas.microsoft.com/office/drawing/2014/main" xmlns="" id="{1340ED19-1B3E-4D78-8A13-3BF9F3403D96}"/>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9" name="Shape 403">
              <a:extLst>
                <a:ext uri="{FF2B5EF4-FFF2-40B4-BE49-F238E27FC236}">
                  <a16:creationId xmlns:a16="http://schemas.microsoft.com/office/drawing/2014/main" xmlns="" id="{CD9B115B-25F2-464F-8D25-A19CDDE2499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0" name="Shape 404">
              <a:extLst>
                <a:ext uri="{FF2B5EF4-FFF2-40B4-BE49-F238E27FC236}">
                  <a16:creationId xmlns:a16="http://schemas.microsoft.com/office/drawing/2014/main" xmlns="" id="{FF3ECAFC-DBDF-4305-9065-FA0DE5F3F97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1" name="Shape 405">
              <a:extLst>
                <a:ext uri="{FF2B5EF4-FFF2-40B4-BE49-F238E27FC236}">
                  <a16:creationId xmlns:a16="http://schemas.microsoft.com/office/drawing/2014/main" xmlns="" id="{DF96294E-91FA-4282-A086-EBD668EAC33D}"/>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2" name="Shape 406">
              <a:extLst>
                <a:ext uri="{FF2B5EF4-FFF2-40B4-BE49-F238E27FC236}">
                  <a16:creationId xmlns:a16="http://schemas.microsoft.com/office/drawing/2014/main" xmlns="" id="{5439FD2F-BBC5-4D9D-BBF9-79F18A92C3EA}"/>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83" name="Shape 407">
            <a:extLst>
              <a:ext uri="{FF2B5EF4-FFF2-40B4-BE49-F238E27FC236}">
                <a16:creationId xmlns:a16="http://schemas.microsoft.com/office/drawing/2014/main" xmlns="" id="{FCE99C2D-4F2B-4D25-952D-33C3FADE6D37}"/>
              </a:ext>
            </a:extLst>
          </p:cNvPr>
          <p:cNvSpPr txBox="1">
            <a:spLocks/>
          </p:cNvSpPr>
          <p:nvPr/>
        </p:nvSpPr>
        <p:spPr>
          <a:xfrm>
            <a:off x="3511470" y="1713461"/>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النشاط</a:t>
            </a:r>
          </a:p>
        </p:txBody>
      </p:sp>
      <p:sp>
        <p:nvSpPr>
          <p:cNvPr id="84" name="Shape 408">
            <a:extLst>
              <a:ext uri="{FF2B5EF4-FFF2-40B4-BE49-F238E27FC236}">
                <a16:creationId xmlns:a16="http://schemas.microsoft.com/office/drawing/2014/main" xmlns="" id="{B4061D92-806A-47CA-B3B4-8832C935D1B8}"/>
              </a:ext>
            </a:extLst>
          </p:cNvPr>
          <p:cNvSpPr txBox="1">
            <a:spLocks/>
          </p:cNvSpPr>
          <p:nvPr/>
        </p:nvSpPr>
        <p:spPr>
          <a:xfrm>
            <a:off x="3553230" y="2464284"/>
            <a:ext cx="4036531" cy="952771"/>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أجب </a:t>
            </a:r>
            <a:r>
              <a:rPr lang="ar-SA" b="1" dirty="0" smtClean="0">
                <a:solidFill>
                  <a:srgbClr val="3C6070"/>
                </a:solidFill>
                <a:latin typeface="Sakkal Majalla" panose="02000000000000000000" pitchFamily="2" charset="-78"/>
                <a:cs typeface="Sakkal Majalla" panose="02000000000000000000" pitchFamily="2" charset="-78"/>
              </a:rPr>
              <a:t>على نشاط (2-1-4) </a:t>
            </a:r>
            <a:r>
              <a:rPr lang="ar-SA" b="1" dirty="0">
                <a:solidFill>
                  <a:srgbClr val="3C6070"/>
                </a:solidFill>
                <a:latin typeface="Sakkal Majalla" panose="02000000000000000000" pitchFamily="2" charset="-78"/>
                <a:cs typeface="Sakkal Majalla" panose="02000000000000000000" pitchFamily="2" charset="-78"/>
              </a:rPr>
              <a:t>صفحة </a:t>
            </a:r>
            <a:r>
              <a:rPr lang="ar-SA" b="1" dirty="0" smtClean="0">
                <a:solidFill>
                  <a:srgbClr val="3C6070"/>
                </a:solidFill>
                <a:latin typeface="Sakkal Majalla" panose="02000000000000000000" pitchFamily="2" charset="-78"/>
                <a:cs typeface="Sakkal Majalla" panose="02000000000000000000" pitchFamily="2" charset="-78"/>
              </a:rPr>
              <a:t>53 </a:t>
            </a:r>
            <a:r>
              <a:rPr lang="ar-SA" b="1" dirty="0">
                <a:solidFill>
                  <a:srgbClr val="3C6070"/>
                </a:solidFill>
                <a:latin typeface="Sakkal Majalla" panose="02000000000000000000" pitchFamily="2" charset="-78"/>
                <a:cs typeface="Sakkal Majalla" panose="02000000000000000000" pitchFamily="2" charset="-78"/>
              </a:rPr>
              <a:t>من الكتاب المدرسي. </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85" name="Shape 409">
            <a:extLst>
              <a:ext uri="{FF2B5EF4-FFF2-40B4-BE49-F238E27FC236}">
                <a16:creationId xmlns:a16="http://schemas.microsoft.com/office/drawing/2014/main" xmlns="" id="{EAFB7C68-1939-4EAA-AE65-7621689E97EC}"/>
              </a:ext>
            </a:extLst>
          </p:cNvPr>
          <p:cNvSpPr txBox="1">
            <a:spLocks/>
          </p:cNvSpPr>
          <p:nvPr/>
        </p:nvSpPr>
        <p:spPr>
          <a:xfrm>
            <a:off x="3495680" y="5061706"/>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الوقت</a:t>
            </a:r>
          </a:p>
        </p:txBody>
      </p:sp>
      <p:sp>
        <p:nvSpPr>
          <p:cNvPr id="86" name="Shape 410">
            <a:extLst>
              <a:ext uri="{FF2B5EF4-FFF2-40B4-BE49-F238E27FC236}">
                <a16:creationId xmlns:a16="http://schemas.microsoft.com/office/drawing/2014/main" xmlns="" id="{44F85440-97EF-441D-8C0A-ED26D754FB19}"/>
              </a:ext>
            </a:extLst>
          </p:cNvPr>
          <p:cNvSpPr txBox="1">
            <a:spLocks/>
          </p:cNvSpPr>
          <p:nvPr/>
        </p:nvSpPr>
        <p:spPr>
          <a:xfrm>
            <a:off x="3495680" y="561170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3 دقائق</a:t>
            </a:r>
          </a:p>
        </p:txBody>
      </p:sp>
      <p:sp>
        <p:nvSpPr>
          <p:cNvPr id="87" name="Shape 411">
            <a:extLst>
              <a:ext uri="{FF2B5EF4-FFF2-40B4-BE49-F238E27FC236}">
                <a16:creationId xmlns:a16="http://schemas.microsoft.com/office/drawing/2014/main" xmlns="" id="{33D3CEFF-7FB6-4CCC-9CF1-6B68BB3E5B7C}"/>
              </a:ext>
            </a:extLst>
          </p:cNvPr>
          <p:cNvSpPr txBox="1">
            <a:spLocks/>
          </p:cNvSpPr>
          <p:nvPr/>
        </p:nvSpPr>
        <p:spPr>
          <a:xfrm>
            <a:off x="3495680" y="3557422"/>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نوع النشاط</a:t>
            </a:r>
          </a:p>
        </p:txBody>
      </p:sp>
      <p:sp>
        <p:nvSpPr>
          <p:cNvPr id="88" name="Shape 412">
            <a:extLst>
              <a:ext uri="{FF2B5EF4-FFF2-40B4-BE49-F238E27FC236}">
                <a16:creationId xmlns:a16="http://schemas.microsoft.com/office/drawing/2014/main" xmlns="" id="{B41168F1-4673-49F8-A3F8-C09710AC8E0C}"/>
              </a:ext>
            </a:extLst>
          </p:cNvPr>
          <p:cNvSpPr txBox="1">
            <a:spLocks/>
          </p:cNvSpPr>
          <p:nvPr/>
        </p:nvSpPr>
        <p:spPr>
          <a:xfrm>
            <a:off x="3495680" y="4092014"/>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فردي - كتابة</a:t>
            </a:r>
          </a:p>
        </p:txBody>
      </p:sp>
      <p:sp>
        <p:nvSpPr>
          <p:cNvPr id="120" name="Oval 119">
            <a:extLst>
              <a:ext uri="{FF2B5EF4-FFF2-40B4-BE49-F238E27FC236}">
                <a16:creationId xmlns:a16="http://schemas.microsoft.com/office/drawing/2014/main" xmlns="" id="{4886DB32-772D-4454-A6CB-0B8D90DBDF23}"/>
              </a:ext>
            </a:extLst>
          </p:cNvPr>
          <p:cNvSpPr/>
          <p:nvPr/>
        </p:nvSpPr>
        <p:spPr>
          <a:xfrm>
            <a:off x="901897" y="1528437"/>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96" name="Shape 851">
            <a:extLst>
              <a:ext uri="{FF2B5EF4-FFF2-40B4-BE49-F238E27FC236}">
                <a16:creationId xmlns:a16="http://schemas.microsoft.com/office/drawing/2014/main" xmlns="" id="{4AA62BEC-EF3D-4500-9A1F-358D2136E5D9}"/>
              </a:ext>
            </a:extLst>
          </p:cNvPr>
          <p:cNvGrpSpPr/>
          <p:nvPr/>
        </p:nvGrpSpPr>
        <p:grpSpPr>
          <a:xfrm>
            <a:off x="801224" y="1434772"/>
            <a:ext cx="1555200" cy="1541052"/>
            <a:chOff x="6649150" y="309350"/>
            <a:chExt cx="395800" cy="395800"/>
          </a:xfrm>
        </p:grpSpPr>
        <p:sp>
          <p:nvSpPr>
            <p:cNvPr id="97" name="Shape 852">
              <a:extLst>
                <a:ext uri="{FF2B5EF4-FFF2-40B4-BE49-F238E27FC236}">
                  <a16:creationId xmlns:a16="http://schemas.microsoft.com/office/drawing/2014/main" xmlns="" id="{817A9CA3-5C5F-42A2-B4E1-69CBE4CE8EC9}"/>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53">
              <a:extLst>
                <a:ext uri="{FF2B5EF4-FFF2-40B4-BE49-F238E27FC236}">
                  <a16:creationId xmlns:a16="http://schemas.microsoft.com/office/drawing/2014/main" xmlns="" id="{6B6CE168-5801-42CB-9E86-222239F656C2}"/>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54">
              <a:extLst>
                <a:ext uri="{FF2B5EF4-FFF2-40B4-BE49-F238E27FC236}">
                  <a16:creationId xmlns:a16="http://schemas.microsoft.com/office/drawing/2014/main" xmlns="" id="{576CD33B-DDDF-4C4C-A78E-4F3F1AE49189}"/>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55">
              <a:extLst>
                <a:ext uri="{FF2B5EF4-FFF2-40B4-BE49-F238E27FC236}">
                  <a16:creationId xmlns:a16="http://schemas.microsoft.com/office/drawing/2014/main" xmlns="" id="{F17AF306-0DD7-4943-B143-1DD94EA719FB}"/>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56">
              <a:extLst>
                <a:ext uri="{FF2B5EF4-FFF2-40B4-BE49-F238E27FC236}">
                  <a16:creationId xmlns:a16="http://schemas.microsoft.com/office/drawing/2014/main" xmlns="" id="{8ABEE049-3963-44B8-AD5A-BD129B140290}"/>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57">
              <a:extLst>
                <a:ext uri="{FF2B5EF4-FFF2-40B4-BE49-F238E27FC236}">
                  <a16:creationId xmlns:a16="http://schemas.microsoft.com/office/drawing/2014/main" xmlns="" id="{43668407-1D01-4628-9E60-189F0FDF8A42}"/>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58">
              <a:extLst>
                <a:ext uri="{FF2B5EF4-FFF2-40B4-BE49-F238E27FC236}">
                  <a16:creationId xmlns:a16="http://schemas.microsoft.com/office/drawing/2014/main" xmlns="" id="{EC94A797-4C00-4768-9885-68FDF143B320}"/>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59">
              <a:extLst>
                <a:ext uri="{FF2B5EF4-FFF2-40B4-BE49-F238E27FC236}">
                  <a16:creationId xmlns:a16="http://schemas.microsoft.com/office/drawing/2014/main" xmlns="" id="{FAF08718-B6CF-453D-B846-737C804E22C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60">
              <a:extLst>
                <a:ext uri="{FF2B5EF4-FFF2-40B4-BE49-F238E27FC236}">
                  <a16:creationId xmlns:a16="http://schemas.microsoft.com/office/drawing/2014/main" xmlns="" id="{93FDBADC-9635-457E-B88C-B2397A4BD424}"/>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6" name="Shape 861">
              <a:extLst>
                <a:ext uri="{FF2B5EF4-FFF2-40B4-BE49-F238E27FC236}">
                  <a16:creationId xmlns:a16="http://schemas.microsoft.com/office/drawing/2014/main" xmlns="" id="{A05D5193-1036-4F6D-8D4B-058003F263C1}"/>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7" name="Shape 862">
              <a:extLst>
                <a:ext uri="{FF2B5EF4-FFF2-40B4-BE49-F238E27FC236}">
                  <a16:creationId xmlns:a16="http://schemas.microsoft.com/office/drawing/2014/main" xmlns="" id="{E0A636A2-EEA3-40F4-9985-67FDC9C18068}"/>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8" name="Shape 863">
              <a:extLst>
                <a:ext uri="{FF2B5EF4-FFF2-40B4-BE49-F238E27FC236}">
                  <a16:creationId xmlns:a16="http://schemas.microsoft.com/office/drawing/2014/main" xmlns="" id="{096977B1-DE5F-4D38-AEB5-4EE26E28FE1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9" name="Shape 864">
              <a:extLst>
                <a:ext uri="{FF2B5EF4-FFF2-40B4-BE49-F238E27FC236}">
                  <a16:creationId xmlns:a16="http://schemas.microsoft.com/office/drawing/2014/main" xmlns="" id="{3D91FD8F-23DB-44D1-864B-132942AFD40F}"/>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0" name="Shape 865">
              <a:extLst>
                <a:ext uri="{FF2B5EF4-FFF2-40B4-BE49-F238E27FC236}">
                  <a16:creationId xmlns:a16="http://schemas.microsoft.com/office/drawing/2014/main" xmlns="" id="{AEE8AE24-59E5-47D7-9DE8-7155DF364533}"/>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1" name="Shape 866">
              <a:extLst>
                <a:ext uri="{FF2B5EF4-FFF2-40B4-BE49-F238E27FC236}">
                  <a16:creationId xmlns:a16="http://schemas.microsoft.com/office/drawing/2014/main" xmlns="" id="{9AC92D8B-4232-4932-98FC-863155301219}"/>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2" name="Shape 867">
              <a:extLst>
                <a:ext uri="{FF2B5EF4-FFF2-40B4-BE49-F238E27FC236}">
                  <a16:creationId xmlns:a16="http://schemas.microsoft.com/office/drawing/2014/main" xmlns="" id="{B8646E93-DED1-4D95-BCD5-37375DFA9DC6}"/>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3" name="Shape 868">
              <a:extLst>
                <a:ext uri="{FF2B5EF4-FFF2-40B4-BE49-F238E27FC236}">
                  <a16:creationId xmlns:a16="http://schemas.microsoft.com/office/drawing/2014/main" xmlns="" id="{C1BA5BB6-B8AA-4060-B8A7-DFA7743F5C43}"/>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4" name="Shape 869">
              <a:extLst>
                <a:ext uri="{FF2B5EF4-FFF2-40B4-BE49-F238E27FC236}">
                  <a16:creationId xmlns:a16="http://schemas.microsoft.com/office/drawing/2014/main" xmlns="" id="{8098B555-CA3C-4070-BBED-C87BFA08BA04}"/>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5" name="Shape 870">
              <a:extLst>
                <a:ext uri="{FF2B5EF4-FFF2-40B4-BE49-F238E27FC236}">
                  <a16:creationId xmlns:a16="http://schemas.microsoft.com/office/drawing/2014/main" xmlns="" id="{4A753D87-09B8-4A55-9DF3-E1F461D770BE}"/>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6" name="Shape 871">
              <a:extLst>
                <a:ext uri="{FF2B5EF4-FFF2-40B4-BE49-F238E27FC236}">
                  <a16:creationId xmlns:a16="http://schemas.microsoft.com/office/drawing/2014/main" xmlns="" id="{EE2F7FE2-393C-4F90-A3A0-6F3C4FB1079F}"/>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872">
              <a:extLst>
                <a:ext uri="{FF2B5EF4-FFF2-40B4-BE49-F238E27FC236}">
                  <a16:creationId xmlns:a16="http://schemas.microsoft.com/office/drawing/2014/main" xmlns="" id="{7A486F75-F3A6-497A-AD89-E13D7DEF3EBE}"/>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873">
              <a:extLst>
                <a:ext uri="{FF2B5EF4-FFF2-40B4-BE49-F238E27FC236}">
                  <a16:creationId xmlns:a16="http://schemas.microsoft.com/office/drawing/2014/main" xmlns="" id="{4E9E603E-B70E-4CFE-A630-278A876DA770}"/>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Shape 874">
              <a:extLst>
                <a:ext uri="{FF2B5EF4-FFF2-40B4-BE49-F238E27FC236}">
                  <a16:creationId xmlns:a16="http://schemas.microsoft.com/office/drawing/2014/main" xmlns="" id="{0E63D7F3-17F3-48EF-BD53-E788FBC445BE}"/>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3" name="مستطيل مستدير الزوايا 5">
            <a:hlinkClick r:id="rId2" action="ppaction://hlinksldjump"/>
            <a:extLst>
              <a:ext uri="{FF2B5EF4-FFF2-40B4-BE49-F238E27FC236}">
                <a16:creationId xmlns:a16="http://schemas.microsoft.com/office/drawing/2014/main" xmlns="" id="{A5BB20C0-EAE3-4952-AEAE-00B723D5E3BD}"/>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 name="مستطيل مستدير الزوايا 11">
            <a:hlinkClick r:id="rId3" action="ppaction://hlinksldjump"/>
            <a:extLst>
              <a:ext uri="{FF2B5EF4-FFF2-40B4-BE49-F238E27FC236}">
                <a16:creationId xmlns:a16="http://schemas.microsoft.com/office/drawing/2014/main" xmlns="" id="{D8096508-0AF7-47C7-AAFB-F81D02818AAD}"/>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 name="مستطيل مستدير الزوايا 12">
            <a:hlinkClick r:id="rId4" action="ppaction://hlinksldjump"/>
            <a:extLst>
              <a:ext uri="{FF2B5EF4-FFF2-40B4-BE49-F238E27FC236}">
                <a16:creationId xmlns:a16="http://schemas.microsoft.com/office/drawing/2014/main" xmlns="" id="{845EA1F5-7406-4532-BFCC-BD42276052F6}"/>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 name="مستطيل مستدير الزوايا 16">
            <a:hlinkClick r:id="rId5" action="ppaction://hlinksldjump"/>
            <a:extLst>
              <a:ext uri="{FF2B5EF4-FFF2-40B4-BE49-F238E27FC236}">
                <a16:creationId xmlns:a16="http://schemas.microsoft.com/office/drawing/2014/main" xmlns="" id="{FF11BDF8-3E6A-44EA-B47A-2DF1651F1F1C}"/>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 name="مستطيل مستدير الزوايا 17">
            <a:hlinkClick r:id="rId6" action="ppaction://hlinksldjump"/>
            <a:extLst>
              <a:ext uri="{FF2B5EF4-FFF2-40B4-BE49-F238E27FC236}">
                <a16:creationId xmlns:a16="http://schemas.microsoft.com/office/drawing/2014/main" xmlns="" id="{B97FB5D1-4B6B-4998-9249-46C81FEEECD5}"/>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6">
            <a:hlinkClick r:id="rId7" action="ppaction://hlinksldjump"/>
            <a:extLst>
              <a:ext uri="{FF2B5EF4-FFF2-40B4-BE49-F238E27FC236}">
                <a16:creationId xmlns:a16="http://schemas.microsoft.com/office/drawing/2014/main" xmlns="" id="{B7EE40AB-1777-42E2-A083-32F58137DACA}"/>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64" name="Group 63"/>
          <p:cNvGrpSpPr/>
          <p:nvPr/>
        </p:nvGrpSpPr>
        <p:grpSpPr>
          <a:xfrm>
            <a:off x="0" y="6502121"/>
            <a:ext cx="12192000" cy="381000"/>
            <a:chOff x="0" y="6502121"/>
            <a:chExt cx="12192000" cy="381000"/>
          </a:xfrm>
        </p:grpSpPr>
        <p:sp>
          <p:nvSpPr>
            <p:cNvPr id="89" name="TextBox 88">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90" name="Group 89"/>
            <p:cNvGrpSpPr/>
            <p:nvPr/>
          </p:nvGrpSpPr>
          <p:grpSpPr>
            <a:xfrm>
              <a:off x="0" y="6502121"/>
              <a:ext cx="12192000" cy="381000"/>
              <a:chOff x="0" y="6502121"/>
              <a:chExt cx="12192000" cy="381000"/>
            </a:xfrm>
          </p:grpSpPr>
          <p:cxnSp>
            <p:nvCxnSpPr>
              <p:cNvPr id="91" name="Straight Connector 90"/>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Rectangle 9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531459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heel(1)">
                                      <p:cBhvr>
                                        <p:cTn id="7" dur="180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1436</TotalTime>
  <Words>1723</Words>
  <Application>Microsoft Office PowerPoint</Application>
  <PresentationFormat>Widescreen</PresentationFormat>
  <Paragraphs>374</Paragraphs>
  <Slides>26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26</vt:i4>
      </vt:variant>
    </vt:vector>
  </HeadingPairs>
  <TitlesOfParts>
    <vt:vector size="41" baseType="lpstr">
      <vt:lpstr>Abadi</vt:lpstr>
      <vt:lpstr>Arial</vt:lpstr>
      <vt:lpstr>Arial Black</vt:lpstr>
      <vt:lpstr>Arvo</vt:lpstr>
      <vt:lpstr>Calibri</vt:lpstr>
      <vt:lpstr>Calibri Light</vt:lpstr>
      <vt:lpstr>Cambria Math</vt:lpstr>
      <vt:lpstr>Helvetica Black</vt:lpstr>
      <vt:lpstr>PT Bold Heading</vt:lpstr>
      <vt:lpstr>Sakkal Majalla</vt:lpstr>
      <vt:lpstr>Simplified Arabic</vt:lpstr>
      <vt:lpstr>Times New Roman</vt:lpstr>
      <vt:lpstr>Walbaum Heading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Amro Hussain Ali Salman</cp:lastModifiedBy>
  <cp:revision>225</cp:revision>
  <dcterms:created xsi:type="dcterms:W3CDTF">2020-03-09T08:29:54Z</dcterms:created>
  <dcterms:modified xsi:type="dcterms:W3CDTF">2023-01-29T05:30:43Z</dcterms:modified>
</cp:coreProperties>
</file>