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309" r:id="rId6"/>
    <p:sldId id="310" r:id="rId7"/>
    <p:sldId id="311" r:id="rId8"/>
    <p:sldId id="313" r:id="rId9"/>
    <p:sldId id="316" r:id="rId10"/>
    <p:sldId id="338" r:id="rId11"/>
    <p:sldId id="342" r:id="rId12"/>
    <p:sldId id="344" r:id="rId13"/>
    <p:sldId id="343" r:id="rId14"/>
    <p:sldId id="354" r:id="rId15"/>
    <p:sldId id="355" r:id="rId16"/>
    <p:sldId id="346" r:id="rId17"/>
    <p:sldId id="348" r:id="rId18"/>
    <p:sldId id="349" r:id="rId19"/>
    <p:sldId id="353" r:id="rId20"/>
    <p:sldId id="337" r:id="rId21"/>
    <p:sldId id="350" r:id="rId22"/>
    <p:sldId id="352" r:id="rId23"/>
    <p:sldId id="351"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p15="http://schemas.microsoft.com/office/powerpoint/2012/main" userId="ebe551ee1b0069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172"/>
    <a:srgbClr val="CFE0E7"/>
    <a:srgbClr val="E86052"/>
    <a:srgbClr val="3F5378"/>
    <a:srgbClr val="5A6F55"/>
    <a:srgbClr val="F29223"/>
    <a:srgbClr val="FDD8CF"/>
    <a:srgbClr val="D4DBE8"/>
    <a:srgbClr val="CFA6F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74" d="100"/>
          <a:sy n="74" d="100"/>
        </p:scale>
        <p:origin x="4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3AA5A-0AC7-4919-8FDD-EA3FFDD02550}" type="doc">
      <dgm:prSet loTypeId="urn:microsoft.com/office/officeart/2011/layout/CircleProcess" loCatId="process" qsTypeId="urn:microsoft.com/office/officeart/2005/8/quickstyle/3d3" qsCatId="3D" csTypeId="urn:microsoft.com/office/officeart/2005/8/colors/colorful5" csCatId="colorful" phldr="1"/>
      <dgm:spPr/>
      <dgm:t>
        <a:bodyPr/>
        <a:lstStyle/>
        <a:p>
          <a:endParaRPr lang="en-US"/>
        </a:p>
      </dgm:t>
    </dgm:pt>
    <dgm:pt modelId="{1A8AEAC3-DDCA-4073-A8BB-85455FDF7683}">
      <dgm:prSet phldrT="[Text]"/>
      <dgm:spPr/>
      <dgm:t>
        <a:bodyPr/>
        <a:lstStyle/>
        <a:p>
          <a:r>
            <a:rPr lang="ar-BH" b="1" dirty="0">
              <a:latin typeface="Sakkal Majalla" panose="02000000000000000000" pitchFamily="2" charset="-78"/>
              <a:cs typeface="Sakkal Majalla" panose="02000000000000000000" pitchFamily="2" charset="-78"/>
            </a:rPr>
            <a:t>مكانية</a:t>
          </a:r>
          <a:endParaRPr lang="en-US" b="1" dirty="0">
            <a:latin typeface="Sakkal Majalla" panose="02000000000000000000" pitchFamily="2" charset="-78"/>
            <a:cs typeface="Sakkal Majalla" panose="02000000000000000000" pitchFamily="2" charset="-78"/>
          </a:endParaRPr>
        </a:p>
      </dgm:t>
    </dgm:pt>
    <dgm:pt modelId="{083BAB11-03D7-4146-B729-94113C5D6B8F}" type="parTrans" cxnId="{B8025333-9CB3-47BC-B3C8-3DDA2BD391C6}">
      <dgm:prSet/>
      <dgm:spPr/>
      <dgm:t>
        <a:bodyPr/>
        <a:lstStyle/>
        <a:p>
          <a:endParaRPr lang="en-US"/>
        </a:p>
      </dgm:t>
    </dgm:pt>
    <dgm:pt modelId="{C56BD01C-883A-42D9-9FA6-28BAF4EA632D}" type="sibTrans" cxnId="{B8025333-9CB3-47BC-B3C8-3DDA2BD391C6}">
      <dgm:prSet/>
      <dgm:spPr/>
      <dgm:t>
        <a:bodyPr/>
        <a:lstStyle/>
        <a:p>
          <a:endParaRPr lang="en-US"/>
        </a:p>
      </dgm:t>
    </dgm:pt>
    <dgm:pt modelId="{E8F857D7-37BA-4C89-9C6C-597ACF9DBE69}">
      <dgm:prSet phldrT="[Text]"/>
      <dgm:spPr/>
      <dgm:t>
        <a:bodyPr/>
        <a:lstStyle/>
        <a:p>
          <a:r>
            <a:rPr lang="ar-BH" b="1" dirty="0">
              <a:latin typeface="Sakkal Majalla" panose="02000000000000000000" pitchFamily="2" charset="-78"/>
              <a:cs typeface="Sakkal Majalla" panose="02000000000000000000" pitchFamily="2" charset="-78"/>
            </a:rPr>
            <a:t>تحويلية</a:t>
          </a:r>
          <a:endParaRPr lang="en-US" b="1" dirty="0">
            <a:latin typeface="Sakkal Majalla" panose="02000000000000000000" pitchFamily="2" charset="-78"/>
            <a:cs typeface="Sakkal Majalla" panose="02000000000000000000" pitchFamily="2" charset="-78"/>
          </a:endParaRPr>
        </a:p>
      </dgm:t>
    </dgm:pt>
    <dgm:pt modelId="{6184908A-A2CF-46DD-9144-0EABE0DE681D}" type="parTrans" cxnId="{47EA28E1-0C14-4D18-A9FB-60DB7775F055}">
      <dgm:prSet/>
      <dgm:spPr/>
      <dgm:t>
        <a:bodyPr/>
        <a:lstStyle/>
        <a:p>
          <a:endParaRPr lang="en-US"/>
        </a:p>
      </dgm:t>
    </dgm:pt>
    <dgm:pt modelId="{426CE6BF-B381-47BC-943F-B49D20143061}" type="sibTrans" cxnId="{47EA28E1-0C14-4D18-A9FB-60DB7775F055}">
      <dgm:prSet/>
      <dgm:spPr/>
      <dgm:t>
        <a:bodyPr/>
        <a:lstStyle/>
        <a:p>
          <a:endParaRPr lang="en-US"/>
        </a:p>
      </dgm:t>
    </dgm:pt>
    <dgm:pt modelId="{9EE9BAFD-C6B9-47CD-87C9-132E43CFB232}">
      <dgm:prSet phldrT="[Text]"/>
      <dgm:spPr/>
      <dgm:t>
        <a:bodyPr/>
        <a:lstStyle/>
        <a:p>
          <a:r>
            <a:rPr lang="ar-BH" dirty="0">
              <a:solidFill>
                <a:srgbClr val="C00000"/>
              </a:solidFill>
              <a:cs typeface="Sultan bold" pitchFamily="2" charset="-78"/>
            </a:rPr>
            <a:t>منافع الإنتاج</a:t>
          </a:r>
          <a:endParaRPr lang="en-US" dirty="0">
            <a:solidFill>
              <a:srgbClr val="C00000"/>
            </a:solidFill>
            <a:cs typeface="Sultan bold" pitchFamily="2" charset="-78"/>
          </a:endParaRPr>
        </a:p>
      </dgm:t>
    </dgm:pt>
    <dgm:pt modelId="{54F68A95-D6CF-4E04-87BB-5202E76AF472}" type="parTrans" cxnId="{A2F127EF-9819-47CE-8E41-364D83058B97}">
      <dgm:prSet/>
      <dgm:spPr/>
      <dgm:t>
        <a:bodyPr/>
        <a:lstStyle/>
        <a:p>
          <a:endParaRPr lang="en-US"/>
        </a:p>
      </dgm:t>
    </dgm:pt>
    <dgm:pt modelId="{D8244D93-9566-41AB-B02F-66A4B3F13639}" type="sibTrans" cxnId="{A2F127EF-9819-47CE-8E41-364D83058B97}">
      <dgm:prSet/>
      <dgm:spPr/>
      <dgm:t>
        <a:bodyPr/>
        <a:lstStyle/>
        <a:p>
          <a:endParaRPr lang="en-US"/>
        </a:p>
      </dgm:t>
    </dgm:pt>
    <dgm:pt modelId="{BA7A1CCB-F0CC-47D8-A449-4F788C9F1047}">
      <dgm:prSet/>
      <dgm:spPr/>
      <dgm:t>
        <a:bodyPr/>
        <a:lstStyle/>
        <a:p>
          <a:r>
            <a:rPr lang="ar-BH" b="1" dirty="0">
              <a:latin typeface="Sakkal Majalla" panose="02000000000000000000" pitchFamily="2" charset="-78"/>
              <a:cs typeface="Sakkal Majalla" panose="02000000000000000000" pitchFamily="2" charset="-78"/>
            </a:rPr>
            <a:t>زمانية</a:t>
          </a:r>
          <a:endParaRPr lang="en-US" b="1" dirty="0">
            <a:latin typeface="Sakkal Majalla" panose="02000000000000000000" pitchFamily="2" charset="-78"/>
            <a:cs typeface="Sakkal Majalla" panose="02000000000000000000" pitchFamily="2" charset="-78"/>
          </a:endParaRPr>
        </a:p>
      </dgm:t>
    </dgm:pt>
    <dgm:pt modelId="{01DD9272-CAD0-49B7-80A6-BB167B422FCE}" type="parTrans" cxnId="{F83E3A69-0E2A-4B48-A16D-4EFFB1392BB5}">
      <dgm:prSet/>
      <dgm:spPr/>
      <dgm:t>
        <a:bodyPr/>
        <a:lstStyle/>
        <a:p>
          <a:endParaRPr lang="en-US"/>
        </a:p>
      </dgm:t>
    </dgm:pt>
    <dgm:pt modelId="{7B12D304-69E4-4DB5-B8A1-0C7952BDC604}" type="sibTrans" cxnId="{F83E3A69-0E2A-4B48-A16D-4EFFB1392BB5}">
      <dgm:prSet/>
      <dgm:spPr/>
      <dgm:t>
        <a:bodyPr/>
        <a:lstStyle/>
        <a:p>
          <a:endParaRPr lang="en-US"/>
        </a:p>
      </dgm:t>
    </dgm:pt>
    <dgm:pt modelId="{4D814330-5FDE-45F7-AF7A-FD240937F551}" type="pres">
      <dgm:prSet presAssocID="{7533AA5A-0AC7-4919-8FDD-EA3FFDD02550}" presName="Name0" presStyleCnt="0">
        <dgm:presLayoutVars>
          <dgm:chMax val="11"/>
          <dgm:chPref val="11"/>
          <dgm:dir/>
          <dgm:resizeHandles/>
        </dgm:presLayoutVars>
      </dgm:prSet>
      <dgm:spPr/>
      <dgm:t>
        <a:bodyPr/>
        <a:lstStyle/>
        <a:p>
          <a:pPr rtl="1"/>
          <a:endParaRPr lang="ar-BH"/>
        </a:p>
      </dgm:t>
    </dgm:pt>
    <dgm:pt modelId="{DDF41412-93EF-4860-B2CA-2CE545D782CA}" type="pres">
      <dgm:prSet presAssocID="{9EE9BAFD-C6B9-47CD-87C9-132E43CFB232}" presName="Accent4" presStyleCnt="0"/>
      <dgm:spPr/>
    </dgm:pt>
    <dgm:pt modelId="{19C14EB5-9CD4-48A5-8840-522882317704}" type="pres">
      <dgm:prSet presAssocID="{9EE9BAFD-C6B9-47CD-87C9-132E43CFB232}" presName="Accent" presStyleLbl="node1" presStyleIdx="0" presStyleCnt="4"/>
      <dgm:spPr/>
    </dgm:pt>
    <dgm:pt modelId="{C66E60CF-DF5D-4759-A182-8B15A97C25FB}" type="pres">
      <dgm:prSet presAssocID="{9EE9BAFD-C6B9-47CD-87C9-132E43CFB232}" presName="ParentBackground4" presStyleCnt="0"/>
      <dgm:spPr/>
    </dgm:pt>
    <dgm:pt modelId="{D659EF0D-5818-444A-BEB4-8E9F13785C91}" type="pres">
      <dgm:prSet presAssocID="{9EE9BAFD-C6B9-47CD-87C9-132E43CFB232}" presName="ParentBackground" presStyleLbl="fgAcc1" presStyleIdx="0" presStyleCnt="4"/>
      <dgm:spPr/>
      <dgm:t>
        <a:bodyPr/>
        <a:lstStyle/>
        <a:p>
          <a:pPr rtl="1"/>
          <a:endParaRPr lang="ar-BH"/>
        </a:p>
      </dgm:t>
    </dgm:pt>
    <dgm:pt modelId="{F04EBF70-1A1E-4731-870D-31ED46D39243}" type="pres">
      <dgm:prSet presAssocID="{9EE9BAFD-C6B9-47CD-87C9-132E43CFB232}" presName="Parent4" presStyleLbl="revTx" presStyleIdx="0" presStyleCnt="0">
        <dgm:presLayoutVars>
          <dgm:chMax val="1"/>
          <dgm:chPref val="1"/>
          <dgm:bulletEnabled val="1"/>
        </dgm:presLayoutVars>
      </dgm:prSet>
      <dgm:spPr/>
      <dgm:t>
        <a:bodyPr/>
        <a:lstStyle/>
        <a:p>
          <a:pPr rtl="1"/>
          <a:endParaRPr lang="ar-BH"/>
        </a:p>
      </dgm:t>
    </dgm:pt>
    <dgm:pt modelId="{85BC7858-93D5-4F83-BD41-499844241FD5}" type="pres">
      <dgm:prSet presAssocID="{E8F857D7-37BA-4C89-9C6C-597ACF9DBE69}" presName="Accent3" presStyleCnt="0"/>
      <dgm:spPr/>
    </dgm:pt>
    <dgm:pt modelId="{0BEBC5E4-15B2-469B-84C7-53463561B90C}" type="pres">
      <dgm:prSet presAssocID="{E8F857D7-37BA-4C89-9C6C-597ACF9DBE69}" presName="Accent" presStyleLbl="node1" presStyleIdx="1" presStyleCnt="4"/>
      <dgm:spPr/>
    </dgm:pt>
    <dgm:pt modelId="{10C241EA-73A8-4FE5-B8AD-4D4644577CD3}" type="pres">
      <dgm:prSet presAssocID="{E8F857D7-37BA-4C89-9C6C-597ACF9DBE69}" presName="ParentBackground3" presStyleCnt="0"/>
      <dgm:spPr/>
    </dgm:pt>
    <dgm:pt modelId="{950F5204-2D30-4F67-83C9-E6ED4A22E06D}" type="pres">
      <dgm:prSet presAssocID="{E8F857D7-37BA-4C89-9C6C-597ACF9DBE69}" presName="ParentBackground" presStyleLbl="fgAcc1" presStyleIdx="1" presStyleCnt="4"/>
      <dgm:spPr/>
      <dgm:t>
        <a:bodyPr/>
        <a:lstStyle/>
        <a:p>
          <a:pPr rtl="1"/>
          <a:endParaRPr lang="ar-BH"/>
        </a:p>
      </dgm:t>
    </dgm:pt>
    <dgm:pt modelId="{96374045-49B3-4FE8-A7FF-912D2E53F9E3}" type="pres">
      <dgm:prSet presAssocID="{E8F857D7-37BA-4C89-9C6C-597ACF9DBE69}" presName="Parent3" presStyleLbl="revTx" presStyleIdx="0" presStyleCnt="0">
        <dgm:presLayoutVars>
          <dgm:chMax val="1"/>
          <dgm:chPref val="1"/>
          <dgm:bulletEnabled val="1"/>
        </dgm:presLayoutVars>
      </dgm:prSet>
      <dgm:spPr/>
      <dgm:t>
        <a:bodyPr/>
        <a:lstStyle/>
        <a:p>
          <a:pPr rtl="1"/>
          <a:endParaRPr lang="ar-BH"/>
        </a:p>
      </dgm:t>
    </dgm:pt>
    <dgm:pt modelId="{9D1A2E37-2824-4338-8A77-55E784538B66}" type="pres">
      <dgm:prSet presAssocID="{BA7A1CCB-F0CC-47D8-A449-4F788C9F1047}" presName="Accent2" presStyleCnt="0"/>
      <dgm:spPr/>
    </dgm:pt>
    <dgm:pt modelId="{C75C8AF1-AC65-43AF-98CD-4C8839E6C1A1}" type="pres">
      <dgm:prSet presAssocID="{BA7A1CCB-F0CC-47D8-A449-4F788C9F1047}" presName="Accent" presStyleLbl="node1" presStyleIdx="2" presStyleCnt="4"/>
      <dgm:spPr/>
    </dgm:pt>
    <dgm:pt modelId="{F28B1F30-16AB-4ED4-A46F-79870C8AC8A8}" type="pres">
      <dgm:prSet presAssocID="{BA7A1CCB-F0CC-47D8-A449-4F788C9F1047}" presName="ParentBackground2" presStyleCnt="0"/>
      <dgm:spPr/>
    </dgm:pt>
    <dgm:pt modelId="{8E793AF4-3F0C-44C7-BD0C-532D1691401A}" type="pres">
      <dgm:prSet presAssocID="{BA7A1CCB-F0CC-47D8-A449-4F788C9F1047}" presName="ParentBackground" presStyleLbl="fgAcc1" presStyleIdx="2" presStyleCnt="4"/>
      <dgm:spPr/>
      <dgm:t>
        <a:bodyPr/>
        <a:lstStyle/>
        <a:p>
          <a:pPr rtl="1"/>
          <a:endParaRPr lang="ar-BH"/>
        </a:p>
      </dgm:t>
    </dgm:pt>
    <dgm:pt modelId="{CC27D403-C959-4D7E-8728-4FB8FB6A257D}" type="pres">
      <dgm:prSet presAssocID="{BA7A1CCB-F0CC-47D8-A449-4F788C9F1047}" presName="Parent2" presStyleLbl="revTx" presStyleIdx="0" presStyleCnt="0">
        <dgm:presLayoutVars>
          <dgm:chMax val="1"/>
          <dgm:chPref val="1"/>
          <dgm:bulletEnabled val="1"/>
        </dgm:presLayoutVars>
      </dgm:prSet>
      <dgm:spPr/>
      <dgm:t>
        <a:bodyPr/>
        <a:lstStyle/>
        <a:p>
          <a:pPr rtl="1"/>
          <a:endParaRPr lang="ar-BH"/>
        </a:p>
      </dgm:t>
    </dgm:pt>
    <dgm:pt modelId="{14864AA8-7456-4F15-A0B6-D2560961D351}" type="pres">
      <dgm:prSet presAssocID="{1A8AEAC3-DDCA-4073-A8BB-85455FDF7683}" presName="Accent1" presStyleCnt="0"/>
      <dgm:spPr/>
    </dgm:pt>
    <dgm:pt modelId="{43FDEE8E-23A8-4252-93CC-6FACC8D289EF}" type="pres">
      <dgm:prSet presAssocID="{1A8AEAC3-DDCA-4073-A8BB-85455FDF7683}" presName="Accent" presStyleLbl="node1" presStyleIdx="3" presStyleCnt="4"/>
      <dgm:spPr/>
    </dgm:pt>
    <dgm:pt modelId="{32820AC1-7F3D-4260-8D14-D7AB63375492}" type="pres">
      <dgm:prSet presAssocID="{1A8AEAC3-DDCA-4073-A8BB-85455FDF7683}" presName="ParentBackground1" presStyleCnt="0"/>
      <dgm:spPr/>
    </dgm:pt>
    <dgm:pt modelId="{BE254B13-1006-417F-AD30-0F597AD52347}" type="pres">
      <dgm:prSet presAssocID="{1A8AEAC3-DDCA-4073-A8BB-85455FDF7683}" presName="ParentBackground" presStyleLbl="fgAcc1" presStyleIdx="3" presStyleCnt="4"/>
      <dgm:spPr/>
      <dgm:t>
        <a:bodyPr/>
        <a:lstStyle/>
        <a:p>
          <a:pPr rtl="1"/>
          <a:endParaRPr lang="ar-BH"/>
        </a:p>
      </dgm:t>
    </dgm:pt>
    <dgm:pt modelId="{A1C5FD16-F7DE-4629-A49D-433C49BD2649}" type="pres">
      <dgm:prSet presAssocID="{1A8AEAC3-DDCA-4073-A8BB-85455FDF7683}" presName="Parent1" presStyleLbl="revTx" presStyleIdx="0" presStyleCnt="0">
        <dgm:presLayoutVars>
          <dgm:chMax val="1"/>
          <dgm:chPref val="1"/>
          <dgm:bulletEnabled val="1"/>
        </dgm:presLayoutVars>
      </dgm:prSet>
      <dgm:spPr/>
      <dgm:t>
        <a:bodyPr/>
        <a:lstStyle/>
        <a:p>
          <a:pPr rtl="1"/>
          <a:endParaRPr lang="ar-BH"/>
        </a:p>
      </dgm:t>
    </dgm:pt>
  </dgm:ptLst>
  <dgm:cxnLst>
    <dgm:cxn modelId="{A2F127EF-9819-47CE-8E41-364D83058B97}" srcId="{7533AA5A-0AC7-4919-8FDD-EA3FFDD02550}" destId="{9EE9BAFD-C6B9-47CD-87C9-132E43CFB232}" srcOrd="3" destOrd="0" parTransId="{54F68A95-D6CF-4E04-87BB-5202E76AF472}" sibTransId="{D8244D93-9566-41AB-B02F-66A4B3F13639}"/>
    <dgm:cxn modelId="{0A7379A9-3F8F-42FE-A588-16AD13C7DBA8}" type="presOf" srcId="{BA7A1CCB-F0CC-47D8-A449-4F788C9F1047}" destId="{8E793AF4-3F0C-44C7-BD0C-532D1691401A}" srcOrd="0" destOrd="0" presId="urn:microsoft.com/office/officeart/2011/layout/CircleProcess"/>
    <dgm:cxn modelId="{0BF7AFBE-24BD-401F-A14D-1DD5D961C317}" type="presOf" srcId="{9EE9BAFD-C6B9-47CD-87C9-132E43CFB232}" destId="{D659EF0D-5818-444A-BEB4-8E9F13785C91}" srcOrd="0" destOrd="0" presId="urn:microsoft.com/office/officeart/2011/layout/CircleProcess"/>
    <dgm:cxn modelId="{B8025333-9CB3-47BC-B3C8-3DDA2BD391C6}" srcId="{7533AA5A-0AC7-4919-8FDD-EA3FFDD02550}" destId="{1A8AEAC3-DDCA-4073-A8BB-85455FDF7683}" srcOrd="0" destOrd="0" parTransId="{083BAB11-03D7-4146-B729-94113C5D6B8F}" sibTransId="{C56BD01C-883A-42D9-9FA6-28BAF4EA632D}"/>
    <dgm:cxn modelId="{F83E3A69-0E2A-4B48-A16D-4EFFB1392BB5}" srcId="{7533AA5A-0AC7-4919-8FDD-EA3FFDD02550}" destId="{BA7A1CCB-F0CC-47D8-A449-4F788C9F1047}" srcOrd="1" destOrd="0" parTransId="{01DD9272-CAD0-49B7-80A6-BB167B422FCE}" sibTransId="{7B12D304-69E4-4DB5-B8A1-0C7952BDC604}"/>
    <dgm:cxn modelId="{62820C5D-6873-4920-B427-29D3D175D2F3}" type="presOf" srcId="{1A8AEAC3-DDCA-4073-A8BB-85455FDF7683}" destId="{A1C5FD16-F7DE-4629-A49D-433C49BD2649}" srcOrd="1" destOrd="0" presId="urn:microsoft.com/office/officeart/2011/layout/CircleProcess"/>
    <dgm:cxn modelId="{07BF3974-B07B-4A91-B961-12FF0517BA87}" type="presOf" srcId="{1A8AEAC3-DDCA-4073-A8BB-85455FDF7683}" destId="{BE254B13-1006-417F-AD30-0F597AD52347}" srcOrd="0" destOrd="0" presId="urn:microsoft.com/office/officeart/2011/layout/CircleProcess"/>
    <dgm:cxn modelId="{1FD32491-7C88-4D0B-B274-5A191F628132}" type="presOf" srcId="{E8F857D7-37BA-4C89-9C6C-597ACF9DBE69}" destId="{950F5204-2D30-4F67-83C9-E6ED4A22E06D}" srcOrd="0" destOrd="0" presId="urn:microsoft.com/office/officeart/2011/layout/CircleProcess"/>
    <dgm:cxn modelId="{57E7F578-8302-4FB3-AF5D-70866FB5D240}" type="presOf" srcId="{E8F857D7-37BA-4C89-9C6C-597ACF9DBE69}" destId="{96374045-49B3-4FE8-A7FF-912D2E53F9E3}" srcOrd="1" destOrd="0" presId="urn:microsoft.com/office/officeart/2011/layout/CircleProcess"/>
    <dgm:cxn modelId="{31B5AAA7-CD38-4539-83EB-BAB4CB2B3F02}" type="presOf" srcId="{BA7A1CCB-F0CC-47D8-A449-4F788C9F1047}" destId="{CC27D403-C959-4D7E-8728-4FB8FB6A257D}" srcOrd="1" destOrd="0" presId="urn:microsoft.com/office/officeart/2011/layout/CircleProcess"/>
    <dgm:cxn modelId="{BF8C83BC-21F0-4FE5-8CD0-29ACF8790A81}" type="presOf" srcId="{9EE9BAFD-C6B9-47CD-87C9-132E43CFB232}" destId="{F04EBF70-1A1E-4731-870D-31ED46D39243}" srcOrd="1" destOrd="0" presId="urn:microsoft.com/office/officeart/2011/layout/CircleProcess"/>
    <dgm:cxn modelId="{8667A9D6-D322-4CD9-8B11-B30AB0B1B1B5}" type="presOf" srcId="{7533AA5A-0AC7-4919-8FDD-EA3FFDD02550}" destId="{4D814330-5FDE-45F7-AF7A-FD240937F551}" srcOrd="0" destOrd="0" presId="urn:microsoft.com/office/officeart/2011/layout/CircleProcess"/>
    <dgm:cxn modelId="{47EA28E1-0C14-4D18-A9FB-60DB7775F055}" srcId="{7533AA5A-0AC7-4919-8FDD-EA3FFDD02550}" destId="{E8F857D7-37BA-4C89-9C6C-597ACF9DBE69}" srcOrd="2" destOrd="0" parTransId="{6184908A-A2CF-46DD-9144-0EABE0DE681D}" sibTransId="{426CE6BF-B381-47BC-943F-B49D20143061}"/>
    <dgm:cxn modelId="{A7BEA560-ABF1-44BA-A0CB-B96FAD353B2B}" type="presParOf" srcId="{4D814330-5FDE-45F7-AF7A-FD240937F551}" destId="{DDF41412-93EF-4860-B2CA-2CE545D782CA}" srcOrd="0" destOrd="0" presId="urn:microsoft.com/office/officeart/2011/layout/CircleProcess"/>
    <dgm:cxn modelId="{A9440D88-C74E-4075-B1D1-05D68819C3BF}" type="presParOf" srcId="{DDF41412-93EF-4860-B2CA-2CE545D782CA}" destId="{19C14EB5-9CD4-48A5-8840-522882317704}" srcOrd="0" destOrd="0" presId="urn:microsoft.com/office/officeart/2011/layout/CircleProcess"/>
    <dgm:cxn modelId="{CBEC8F86-E727-4481-8875-5459017F96EC}" type="presParOf" srcId="{4D814330-5FDE-45F7-AF7A-FD240937F551}" destId="{C66E60CF-DF5D-4759-A182-8B15A97C25FB}" srcOrd="1" destOrd="0" presId="urn:microsoft.com/office/officeart/2011/layout/CircleProcess"/>
    <dgm:cxn modelId="{B53E0719-04D8-4989-8508-2D9BB0F32DE8}" type="presParOf" srcId="{C66E60CF-DF5D-4759-A182-8B15A97C25FB}" destId="{D659EF0D-5818-444A-BEB4-8E9F13785C91}" srcOrd="0" destOrd="0" presId="urn:microsoft.com/office/officeart/2011/layout/CircleProcess"/>
    <dgm:cxn modelId="{7E91C583-DBA1-4936-B71F-139E62B225BA}" type="presParOf" srcId="{4D814330-5FDE-45F7-AF7A-FD240937F551}" destId="{F04EBF70-1A1E-4731-870D-31ED46D39243}" srcOrd="2" destOrd="0" presId="urn:microsoft.com/office/officeart/2011/layout/CircleProcess"/>
    <dgm:cxn modelId="{847CB44D-6CBA-4570-991E-71ED9A69B843}" type="presParOf" srcId="{4D814330-5FDE-45F7-AF7A-FD240937F551}" destId="{85BC7858-93D5-4F83-BD41-499844241FD5}" srcOrd="3" destOrd="0" presId="urn:microsoft.com/office/officeart/2011/layout/CircleProcess"/>
    <dgm:cxn modelId="{63FEC2CA-D76C-4505-8928-F2DB7F08D3E1}" type="presParOf" srcId="{85BC7858-93D5-4F83-BD41-499844241FD5}" destId="{0BEBC5E4-15B2-469B-84C7-53463561B90C}" srcOrd="0" destOrd="0" presId="urn:microsoft.com/office/officeart/2011/layout/CircleProcess"/>
    <dgm:cxn modelId="{DCD58395-3436-4AF7-84EE-FA97FB366983}" type="presParOf" srcId="{4D814330-5FDE-45F7-AF7A-FD240937F551}" destId="{10C241EA-73A8-4FE5-B8AD-4D4644577CD3}" srcOrd="4" destOrd="0" presId="urn:microsoft.com/office/officeart/2011/layout/CircleProcess"/>
    <dgm:cxn modelId="{A1AD67C9-D139-4D07-9BDA-4625DDD62982}" type="presParOf" srcId="{10C241EA-73A8-4FE5-B8AD-4D4644577CD3}" destId="{950F5204-2D30-4F67-83C9-E6ED4A22E06D}" srcOrd="0" destOrd="0" presId="urn:microsoft.com/office/officeart/2011/layout/CircleProcess"/>
    <dgm:cxn modelId="{152ABB86-EE87-4D83-BB02-45739D6B08E3}" type="presParOf" srcId="{4D814330-5FDE-45F7-AF7A-FD240937F551}" destId="{96374045-49B3-4FE8-A7FF-912D2E53F9E3}" srcOrd="5" destOrd="0" presId="urn:microsoft.com/office/officeart/2011/layout/CircleProcess"/>
    <dgm:cxn modelId="{FD4107EE-D6AA-4410-809C-5ABE128B448E}" type="presParOf" srcId="{4D814330-5FDE-45F7-AF7A-FD240937F551}" destId="{9D1A2E37-2824-4338-8A77-55E784538B66}" srcOrd="6" destOrd="0" presId="urn:microsoft.com/office/officeart/2011/layout/CircleProcess"/>
    <dgm:cxn modelId="{B3B16D77-B0E1-4049-9FEE-516AF1CCFBCF}" type="presParOf" srcId="{9D1A2E37-2824-4338-8A77-55E784538B66}" destId="{C75C8AF1-AC65-43AF-98CD-4C8839E6C1A1}" srcOrd="0" destOrd="0" presId="urn:microsoft.com/office/officeart/2011/layout/CircleProcess"/>
    <dgm:cxn modelId="{ED9BAEF2-34BF-4713-AE71-014A7B70B8CF}" type="presParOf" srcId="{4D814330-5FDE-45F7-AF7A-FD240937F551}" destId="{F28B1F30-16AB-4ED4-A46F-79870C8AC8A8}" srcOrd="7" destOrd="0" presId="urn:microsoft.com/office/officeart/2011/layout/CircleProcess"/>
    <dgm:cxn modelId="{829AB41A-A250-4F97-BBCC-12F2CB363DB4}" type="presParOf" srcId="{F28B1F30-16AB-4ED4-A46F-79870C8AC8A8}" destId="{8E793AF4-3F0C-44C7-BD0C-532D1691401A}" srcOrd="0" destOrd="0" presId="urn:microsoft.com/office/officeart/2011/layout/CircleProcess"/>
    <dgm:cxn modelId="{4756E0C4-73BF-4683-8AF5-47732CC80439}" type="presParOf" srcId="{4D814330-5FDE-45F7-AF7A-FD240937F551}" destId="{CC27D403-C959-4D7E-8728-4FB8FB6A257D}" srcOrd="8" destOrd="0" presId="urn:microsoft.com/office/officeart/2011/layout/CircleProcess"/>
    <dgm:cxn modelId="{F439D9D2-7329-4104-A5F9-2EB0420AC8B5}" type="presParOf" srcId="{4D814330-5FDE-45F7-AF7A-FD240937F551}" destId="{14864AA8-7456-4F15-A0B6-D2560961D351}" srcOrd="9" destOrd="0" presId="urn:microsoft.com/office/officeart/2011/layout/CircleProcess"/>
    <dgm:cxn modelId="{5B009ECC-267E-48A6-ADAA-CECDD90EB28A}" type="presParOf" srcId="{14864AA8-7456-4F15-A0B6-D2560961D351}" destId="{43FDEE8E-23A8-4252-93CC-6FACC8D289EF}" srcOrd="0" destOrd="0" presId="urn:microsoft.com/office/officeart/2011/layout/CircleProcess"/>
    <dgm:cxn modelId="{ADDA5D44-6CCF-483D-963C-27E475F2EF3D}" type="presParOf" srcId="{4D814330-5FDE-45F7-AF7A-FD240937F551}" destId="{32820AC1-7F3D-4260-8D14-D7AB63375492}" srcOrd="10" destOrd="0" presId="urn:microsoft.com/office/officeart/2011/layout/CircleProcess"/>
    <dgm:cxn modelId="{BBD0F3A0-69D5-461A-8F0F-5A0A59F01234}" type="presParOf" srcId="{32820AC1-7F3D-4260-8D14-D7AB63375492}" destId="{BE254B13-1006-417F-AD30-0F597AD52347}" srcOrd="0" destOrd="0" presId="urn:microsoft.com/office/officeart/2011/layout/CircleProcess"/>
    <dgm:cxn modelId="{56127CE3-2BC6-485F-B1E1-63D43F80B3F2}" type="presParOf" srcId="{4D814330-5FDE-45F7-AF7A-FD240937F551}" destId="{A1C5FD16-F7DE-4629-A49D-433C49BD2649}" srcOrd="11" destOrd="0" presId="urn:microsoft.com/office/officeart/2011/layout/Circle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14EB5-9CD4-48A5-8840-522882317704}">
      <dsp:nvSpPr>
        <dsp:cNvPr id="0" name=""/>
        <dsp:cNvSpPr/>
      </dsp:nvSpPr>
      <dsp:spPr>
        <a:xfrm>
          <a:off x="7139892" y="1673171"/>
          <a:ext cx="2136812" cy="2136921"/>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659EF0D-5818-444A-BEB4-8E9F13785C91}">
      <dsp:nvSpPr>
        <dsp:cNvPr id="0" name=""/>
        <dsp:cNvSpPr/>
      </dsp:nvSpPr>
      <dsp:spPr>
        <a:xfrm>
          <a:off x="7211363" y="1744414"/>
          <a:ext cx="1994785" cy="1994435"/>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ar-BH" sz="4200" kern="1200" dirty="0">
              <a:solidFill>
                <a:srgbClr val="C00000"/>
              </a:solidFill>
              <a:cs typeface="Sultan bold" pitchFamily="2" charset="-78"/>
            </a:rPr>
            <a:t>منافع الإنتاج</a:t>
          </a:r>
          <a:endParaRPr lang="en-US" sz="4200" kern="1200" dirty="0">
            <a:solidFill>
              <a:srgbClr val="C00000"/>
            </a:solidFill>
            <a:cs typeface="Sultan bold" pitchFamily="2" charset="-78"/>
          </a:endParaRPr>
        </a:p>
      </dsp:txBody>
      <dsp:txXfrm>
        <a:off x="7496332" y="2029387"/>
        <a:ext cx="1424846" cy="1424489"/>
      </dsp:txXfrm>
    </dsp:sp>
    <dsp:sp modelId="{0BEBC5E4-15B2-469B-84C7-53463561B90C}">
      <dsp:nvSpPr>
        <dsp:cNvPr id="0" name=""/>
        <dsp:cNvSpPr/>
      </dsp:nvSpPr>
      <dsp:spPr>
        <a:xfrm rot="2700000">
          <a:off x="4922428" y="1673020"/>
          <a:ext cx="2136847" cy="2136847"/>
        </a:xfrm>
        <a:prstGeom prst="teardrop">
          <a:avLst>
            <a:gd name="adj" fmla="val 100000"/>
          </a:avLst>
        </a:prstGeom>
        <a:solidFill>
          <a:schemeClr val="accent5">
            <a:hueOff val="-2451115"/>
            <a:satOff val="-3409"/>
            <a:lumOff val="-13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0F5204-2D30-4F67-83C9-E6ED4A22E06D}">
      <dsp:nvSpPr>
        <dsp:cNvPr id="0" name=""/>
        <dsp:cNvSpPr/>
      </dsp:nvSpPr>
      <dsp:spPr>
        <a:xfrm>
          <a:off x="5003080" y="1744414"/>
          <a:ext cx="1994785" cy="1994435"/>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ar-BH" sz="4200" b="1" kern="1200" dirty="0">
              <a:latin typeface="Sakkal Majalla" panose="02000000000000000000" pitchFamily="2" charset="-78"/>
              <a:cs typeface="Sakkal Majalla" panose="02000000000000000000" pitchFamily="2" charset="-78"/>
            </a:rPr>
            <a:t>تحويلية</a:t>
          </a:r>
          <a:endParaRPr lang="en-US" sz="4200" b="1" kern="1200" dirty="0">
            <a:latin typeface="Sakkal Majalla" panose="02000000000000000000" pitchFamily="2" charset="-78"/>
            <a:cs typeface="Sakkal Majalla" panose="02000000000000000000" pitchFamily="2" charset="-78"/>
          </a:endParaRPr>
        </a:p>
      </dsp:txBody>
      <dsp:txXfrm>
        <a:off x="5288049" y="2029387"/>
        <a:ext cx="1424846" cy="1424489"/>
      </dsp:txXfrm>
    </dsp:sp>
    <dsp:sp modelId="{C75C8AF1-AC65-43AF-98CD-4C8839E6C1A1}">
      <dsp:nvSpPr>
        <dsp:cNvPr id="0" name=""/>
        <dsp:cNvSpPr/>
      </dsp:nvSpPr>
      <dsp:spPr>
        <a:xfrm rot="2700000">
          <a:off x="2723307" y="1673020"/>
          <a:ext cx="2136847" cy="2136847"/>
        </a:xfrm>
        <a:prstGeom prst="teardrop">
          <a:avLst>
            <a:gd name="adj" fmla="val 100000"/>
          </a:avLst>
        </a:prstGeom>
        <a:solidFill>
          <a:schemeClr val="accent5">
            <a:hueOff val="-4902230"/>
            <a:satOff val="-6819"/>
            <a:lumOff val="-26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E793AF4-3F0C-44C7-BD0C-532D1691401A}">
      <dsp:nvSpPr>
        <dsp:cNvPr id="0" name=""/>
        <dsp:cNvSpPr/>
      </dsp:nvSpPr>
      <dsp:spPr>
        <a:xfrm>
          <a:off x="2794796" y="1744414"/>
          <a:ext cx="1994785" cy="1994435"/>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ar-BH" sz="4200" b="1" kern="1200" dirty="0">
              <a:latin typeface="Sakkal Majalla" panose="02000000000000000000" pitchFamily="2" charset="-78"/>
              <a:cs typeface="Sakkal Majalla" panose="02000000000000000000" pitchFamily="2" charset="-78"/>
            </a:rPr>
            <a:t>زمانية</a:t>
          </a:r>
          <a:endParaRPr lang="en-US" sz="4200" b="1" kern="1200" dirty="0">
            <a:latin typeface="Sakkal Majalla" panose="02000000000000000000" pitchFamily="2" charset="-78"/>
            <a:cs typeface="Sakkal Majalla" panose="02000000000000000000" pitchFamily="2" charset="-78"/>
          </a:endParaRPr>
        </a:p>
      </dsp:txBody>
      <dsp:txXfrm>
        <a:off x="3079765" y="2029387"/>
        <a:ext cx="1424846" cy="1424489"/>
      </dsp:txXfrm>
    </dsp:sp>
    <dsp:sp modelId="{43FDEE8E-23A8-4252-93CC-6FACC8D289EF}">
      <dsp:nvSpPr>
        <dsp:cNvPr id="0" name=""/>
        <dsp:cNvSpPr/>
      </dsp:nvSpPr>
      <dsp:spPr>
        <a:xfrm rot="2700000">
          <a:off x="515024" y="1673020"/>
          <a:ext cx="2136847" cy="2136847"/>
        </a:xfrm>
        <a:prstGeom prst="teardrop">
          <a:avLst>
            <a:gd name="adj" fmla="val 10000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E254B13-1006-417F-AD30-0F597AD52347}">
      <dsp:nvSpPr>
        <dsp:cNvPr id="0" name=""/>
        <dsp:cNvSpPr/>
      </dsp:nvSpPr>
      <dsp:spPr>
        <a:xfrm>
          <a:off x="586513" y="1744414"/>
          <a:ext cx="1994785" cy="1994435"/>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ar-BH" sz="4200" b="1" kern="1200" dirty="0">
              <a:latin typeface="Sakkal Majalla" panose="02000000000000000000" pitchFamily="2" charset="-78"/>
              <a:cs typeface="Sakkal Majalla" panose="02000000000000000000" pitchFamily="2" charset="-78"/>
            </a:rPr>
            <a:t>مكانية</a:t>
          </a:r>
          <a:endParaRPr lang="en-US" sz="4200" b="1" kern="1200" dirty="0">
            <a:latin typeface="Sakkal Majalla" panose="02000000000000000000" pitchFamily="2" charset="-78"/>
            <a:cs typeface="Sakkal Majalla" panose="02000000000000000000" pitchFamily="2" charset="-78"/>
          </a:endParaRPr>
        </a:p>
      </dsp:txBody>
      <dsp:txXfrm>
        <a:off x="871482" y="2029387"/>
        <a:ext cx="1424846" cy="142448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10.png"/><Relationship Id="rId4" Type="http://schemas.openxmlformats.org/officeDocument/2006/relationships/slide" Target="slide8.xml"/><Relationship Id="rId9"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11.png"/><Relationship Id="rId4" Type="http://schemas.openxmlformats.org/officeDocument/2006/relationships/slide" Target="slide8.xml"/><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12.png"/><Relationship Id="rId4" Type="http://schemas.openxmlformats.org/officeDocument/2006/relationships/slide" Target="slide8.xml"/><Relationship Id="rId9"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13.png"/><Relationship Id="rId4" Type="http://schemas.openxmlformats.org/officeDocument/2006/relationships/slide" Target="slide8.xml"/><Relationship Id="rId9"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8.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5.xml"/><Relationship Id="rId9"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26.xml"/><Relationship Id="rId5" Type="http://schemas.openxmlformats.org/officeDocument/2006/relationships/slide" Target="slide9.xml"/><Relationship Id="rId10" Type="http://schemas.openxmlformats.org/officeDocument/2006/relationships/slide" Target="slide27.xml"/><Relationship Id="rId4" Type="http://schemas.openxmlformats.org/officeDocument/2006/relationships/slide" Target="slide8.xml"/><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28.xml"/><Relationship Id="rId7" Type="http://schemas.openxmlformats.org/officeDocument/2006/relationships/slide" Target="slide9.xml"/><Relationship Id="rId2"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5.xml"/><Relationship Id="rId9" Type="http://schemas.openxmlformats.org/officeDocument/2006/relationships/slide" Target="slide11.xml"/></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slide" Target="slide30.xml"/><Relationship Id="rId5" Type="http://schemas.openxmlformats.org/officeDocument/2006/relationships/slide" Target="slide9.xml"/><Relationship Id="rId10" Type="http://schemas.openxmlformats.org/officeDocument/2006/relationships/slide" Target="slide31.xml"/><Relationship Id="rId4" Type="http://schemas.openxmlformats.org/officeDocument/2006/relationships/slide" Target="slide8.xml"/><Relationship Id="rId9" Type="http://schemas.openxmlformats.org/officeDocument/2006/relationships/slide" Target="slide16.xml"/></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32.xml"/><Relationship Id="rId7" Type="http://schemas.openxmlformats.org/officeDocument/2006/relationships/slide" Target="slide9.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5.xml"/><Relationship Id="rId9" Type="http://schemas.openxmlformats.org/officeDocument/2006/relationships/slide" Target="slide11.xml"/></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35.xml"/><Relationship Id="rId7" Type="http://schemas.openxmlformats.org/officeDocument/2006/relationships/slide" Target="slide9.xml"/><Relationship Id="rId2"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8.xml"/><Relationship Id="rId4" Type="http://schemas.openxmlformats.org/officeDocument/2006/relationships/slide" Target="slide5.xml"/><Relationship Id="rId9" Type="http://schemas.openxmlformats.org/officeDocument/2006/relationships/slide" Target="slide11.xml"/></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2.png"/><Relationship Id="rId4" Type="http://schemas.openxmlformats.org/officeDocument/2006/relationships/slide" Target="slide8.xml"/><Relationship Id="rId9" Type="http://schemas.openxmlformats.org/officeDocument/2006/relationships/slide" Target="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8.xml"/><Relationship Id="rId9" Type="http://schemas.openxmlformats.org/officeDocument/2006/relationships/slide" Target="slide16.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5.xml"/><Relationship Id="rId7" Type="http://schemas.openxmlformats.org/officeDocument/2006/relationships/slide" Target="slide19.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6.jpeg"/><Relationship Id="rId5" Type="http://schemas.openxmlformats.org/officeDocument/2006/relationships/slide" Target="slide8.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8.xml"/></Relationships>
</file>

<file path=ppt/slides/_rels/slide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7.png"/><Relationship Id="rId4" Type="http://schemas.openxmlformats.org/officeDocument/2006/relationships/slide" Target="slide8.xml"/><Relationship Id="rId9"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8.png"/><Relationship Id="rId4" Type="http://schemas.openxmlformats.org/officeDocument/2006/relationships/slide" Target="slide8.xml"/><Relationship Id="rId9" Type="http://schemas.openxmlformats.org/officeDocument/2006/relationships/slide" Target="slide16.xml"/></Relationships>
</file>

<file path=ppt/slides/_rels/slide8.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diagramColors" Target="../diagrams/colors1.xml"/><Relationship Id="rId3" Type="http://schemas.openxmlformats.org/officeDocument/2006/relationships/slide" Target="slide6.xml"/><Relationship Id="rId7" Type="http://schemas.openxmlformats.org/officeDocument/2006/relationships/slide" Target="slide11.xml"/><Relationship Id="rId12" Type="http://schemas.openxmlformats.org/officeDocument/2006/relationships/diagramQuickStyle" Target="../diagrams/quickStyle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diagramLayout" Target="../diagrams/layout1.xml"/><Relationship Id="rId5" Type="http://schemas.openxmlformats.org/officeDocument/2006/relationships/slide" Target="slide9.xml"/><Relationship Id="rId10" Type="http://schemas.openxmlformats.org/officeDocument/2006/relationships/diagramData" Target="../diagrams/data1.xml"/><Relationship Id="rId4" Type="http://schemas.openxmlformats.org/officeDocument/2006/relationships/slide" Target="slide8.xml"/><Relationship Id="rId9" Type="http://schemas.openxmlformats.org/officeDocument/2006/relationships/slide" Target="slide16.xml"/><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6.xml"/><Relationship Id="rId7" Type="http://schemas.openxmlformats.org/officeDocument/2006/relationships/slide" Target="slide1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9.xml"/><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4;p11">
            <a:extLst>
              <a:ext uri="{FF2B5EF4-FFF2-40B4-BE49-F238E27FC236}">
                <a16:creationId xmlns="" xmlns:a16="http://schemas.microsoft.com/office/drawing/2014/main" id="{4480F12F-3684-4F40-A1B9-D3BA9923DD19}"/>
              </a:ext>
            </a:extLst>
          </p:cNvPr>
          <p:cNvSpPr txBox="1">
            <a:spLocks/>
          </p:cNvSpPr>
          <p:nvPr/>
        </p:nvSpPr>
        <p:spPr>
          <a:xfrm>
            <a:off x="5020996" y="2330400"/>
            <a:ext cx="6574549" cy="1913707"/>
          </a:xfrm>
          <a:prstGeom prst="rect">
            <a:avLst/>
          </a:prstGeom>
          <a:ln>
            <a:noFill/>
          </a:ln>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ar-BH" sz="8800" dirty="0">
                <a:solidFill>
                  <a:srgbClr val="3A6172"/>
                </a:solidFill>
                <a:latin typeface="Arial Black" panose="020B0A04020102020204" pitchFamily="34" charset="0"/>
                <a:cs typeface="Sultan bold" pitchFamily="2" charset="-78"/>
              </a:rPr>
              <a:t>مبادئ الاقتصاد</a:t>
            </a:r>
          </a:p>
          <a:p>
            <a:endParaRPr lang="ar-SA" sz="4000" dirty="0">
              <a:solidFill>
                <a:srgbClr val="3A6172"/>
              </a:solidFill>
              <a:latin typeface="Arial Black" panose="020B0A04020102020204" pitchFamily="34" charset="0"/>
              <a:cs typeface="Sultan bold" pitchFamily="2" charset="-78"/>
            </a:endParaRPr>
          </a:p>
          <a:p>
            <a:r>
              <a:rPr lang="ar-BH" sz="8800" b="1" dirty="0">
                <a:ln>
                  <a:solidFill>
                    <a:srgbClr val="3A6172"/>
                  </a:solidFill>
                </a:ln>
                <a:solidFill>
                  <a:schemeClr val="accent4"/>
                </a:solidFill>
                <a:effectLst>
                  <a:glow rad="139700">
                    <a:schemeClr val="accent3">
                      <a:satMod val="175000"/>
                      <a:alpha val="40000"/>
                    </a:schemeClr>
                  </a:glow>
                </a:effectLst>
                <a:latin typeface="Sakkal Majalla" panose="02000000000000000000" pitchFamily="2" charset="-78"/>
                <a:cs typeface="Sakkal Majalla" panose="02000000000000000000" pitchFamily="2" charset="-78"/>
              </a:rPr>
              <a:t>قصد 211</a:t>
            </a:r>
            <a:endParaRPr lang="ar-SA" sz="7200" b="1" dirty="0">
              <a:ln>
                <a:solidFill>
                  <a:srgbClr val="3A6172"/>
                </a:solidFill>
              </a:ln>
              <a:solidFill>
                <a:schemeClr val="accent4"/>
              </a:solidFill>
              <a:effectLst>
                <a:glow rad="139700">
                  <a:schemeClr val="accent3">
                    <a:satMod val="175000"/>
                    <a:alpha val="40000"/>
                  </a:schemeClr>
                </a:glow>
              </a:effectLst>
              <a:latin typeface="Sakkal Majalla" panose="02000000000000000000" pitchFamily="2" charset="-78"/>
              <a:cs typeface="Sakkal Majalla" panose="02000000000000000000" pitchFamily="2" charset="-78"/>
            </a:endParaRPr>
          </a:p>
        </p:txBody>
      </p:sp>
      <p:sp>
        <p:nvSpPr>
          <p:cNvPr id="6" name="Rectangle 5">
            <a:extLst>
              <a:ext uri="{FF2B5EF4-FFF2-40B4-BE49-F238E27FC236}">
                <a16:creationId xmlns="" xmlns:a16="http://schemas.microsoft.com/office/drawing/2014/main" id="{80FC989E-D4CE-4CFB-96D2-FB65D6210524}"/>
              </a:ext>
            </a:extLst>
          </p:cNvPr>
          <p:cNvSpPr/>
          <p:nvPr/>
        </p:nvSpPr>
        <p:spPr>
          <a:xfrm>
            <a:off x="7119709" y="4846777"/>
            <a:ext cx="2475357" cy="523220"/>
          </a:xfrm>
          <a:prstGeom prst="rect">
            <a:avLst/>
          </a:prstGeom>
          <a:solidFill>
            <a:srgbClr val="C00000"/>
          </a:solidFill>
        </p:spPr>
        <p:txBody>
          <a:bodyPr wrap="none" lIns="91440" tIns="45720" rIns="91440" bIns="45720">
            <a:spAutoFit/>
          </a:bodyPr>
          <a:lstStyle/>
          <a:p>
            <a:pPr algn="ctr"/>
            <a:r>
              <a:rPr lang="ar-SA"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الفصل الدراسي </a:t>
            </a:r>
            <a:r>
              <a:rPr lang="ar-BH"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الثاني</a:t>
            </a:r>
            <a:endParaRPr lang="en-US" sz="2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endParaRPr>
          </a:p>
        </p:txBody>
      </p:sp>
      <p:sp>
        <p:nvSpPr>
          <p:cNvPr id="7" name="Rectangle 6">
            <a:extLst>
              <a:ext uri="{FF2B5EF4-FFF2-40B4-BE49-F238E27FC236}">
                <a16:creationId xmlns="" xmlns:a16="http://schemas.microsoft.com/office/drawing/2014/main" id="{165F5DA4-2CA6-43A2-98A4-464A9E98B87D}"/>
              </a:ext>
            </a:extLst>
          </p:cNvPr>
          <p:cNvSpPr/>
          <p:nvPr/>
        </p:nvSpPr>
        <p:spPr>
          <a:xfrm>
            <a:off x="6859220" y="5570966"/>
            <a:ext cx="2996334" cy="1200329"/>
          </a:xfrm>
          <a:prstGeom prst="rect">
            <a:avLst/>
          </a:prstGeom>
          <a:noFill/>
        </p:spPr>
        <p:txBody>
          <a:bodyPr wrap="none" lIns="91440" tIns="45720" rIns="91440" bIns="45720">
            <a:spAutoFit/>
          </a:bodyPr>
          <a:lstStyle/>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للصف </a:t>
            </a:r>
            <a:r>
              <a:rPr lang="ar-BH"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الثاني</a:t>
            </a: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الثانوي</a:t>
            </a:r>
          </a:p>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توحيد المسارات</a:t>
            </a:r>
          </a:p>
        </p:txBody>
      </p:sp>
      <p:pic>
        <p:nvPicPr>
          <p:cNvPr id="8" name="Picture 7">
            <a:extLst>
              <a:ext uri="{FF2B5EF4-FFF2-40B4-BE49-F238E27FC236}">
                <a16:creationId xmlns="" xmlns:a16="http://schemas.microsoft.com/office/drawing/2014/main" id="{BA49C5AB-5BEC-440B-A1DB-C149F618A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8725" y="188387"/>
            <a:ext cx="6574549" cy="1024130"/>
          </a:xfrm>
          <a:prstGeom prst="rect">
            <a:avLst/>
          </a:prstGeom>
        </p:spPr>
      </p:pic>
      <p:pic>
        <p:nvPicPr>
          <p:cNvPr id="2" name="Picture 1">
            <a:extLst>
              <a:ext uri="{FF2B5EF4-FFF2-40B4-BE49-F238E27FC236}">
                <a16:creationId xmlns="" xmlns:a16="http://schemas.microsoft.com/office/drawing/2014/main" id="{D01E371A-D7CC-4A79-9B1E-D9F334FC15B9}"/>
              </a:ext>
            </a:extLst>
          </p:cNvPr>
          <p:cNvPicPr>
            <a:picLocks noChangeAspect="1"/>
          </p:cNvPicPr>
          <p:nvPr/>
        </p:nvPicPr>
        <p:blipFill rotWithShape="1">
          <a:blip r:embed="rId3"/>
          <a:srcRect l="35076" t="13872" r="39620" b="21697"/>
          <a:stretch/>
        </p:blipFill>
        <p:spPr>
          <a:xfrm>
            <a:off x="258616" y="1077926"/>
            <a:ext cx="3916219" cy="5609305"/>
          </a:xfrm>
          <a:prstGeom prst="rect">
            <a:avLst/>
          </a:prstGeom>
          <a:ln>
            <a:solidFill>
              <a:srgbClr val="3A6172"/>
            </a:solidFill>
          </a:ln>
        </p:spPr>
      </p:pic>
    </p:spTree>
    <p:extLst>
      <p:ext uri="{BB962C8B-B14F-4D97-AF65-F5344CB8AC3E}">
        <p14:creationId xmlns:p14="http://schemas.microsoft.com/office/powerpoint/2010/main" val="72977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just" rtl="1">
              <a:lnSpc>
                <a:spcPct val="115000"/>
              </a:lnSpc>
              <a:spcBef>
                <a:spcPts val="0"/>
              </a:spcBef>
              <a:spcAft>
                <a:spcPts val="0"/>
              </a:spcAft>
            </a:pPr>
            <a:endParaRPr lang="ar-BH" sz="32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68208" y="183841"/>
            <a:ext cx="3063659" cy="923330"/>
          </a:xfrm>
          <a:prstGeom prst="rect">
            <a:avLst/>
          </a:prstGeom>
        </p:spPr>
        <p:txBody>
          <a:bodyPr wrap="none">
            <a:spAutoFit/>
          </a:bodyPr>
          <a:lstStyle/>
          <a:p>
            <a:pPr rtl="1"/>
            <a:r>
              <a:rPr lang="ar-BH" sz="5400" dirty="0">
                <a:solidFill>
                  <a:schemeClr val="bg1"/>
                </a:solidFill>
                <a:cs typeface="Sultan bold" pitchFamily="2" charset="-78"/>
              </a:rPr>
              <a:t>نظرية التوزيع</a:t>
            </a:r>
            <a:endParaRPr lang="en-US" sz="5400" dirty="0">
              <a:solidFill>
                <a:schemeClr val="bg1"/>
              </a:solidFill>
            </a:endParaRP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7D061530-3DB4-4E58-8BB4-DC56F99CA1BE}"/>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38963AFF-7A9D-4D71-BCAA-2402EB75F4EB}"/>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12B493D4-79F9-4C3B-AD4D-CD56846C74B2}"/>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A687BC2D-C764-436D-9019-EE71C3A3E9E5}"/>
              </a:ext>
            </a:extLst>
          </p:cNvPr>
          <p:cNvSpPr/>
          <p:nvPr/>
        </p:nvSpPr>
        <p:spPr>
          <a:xfrm>
            <a:off x="10517494" y="3258016"/>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907EB1C8-CC81-40EB-BF65-1BB54B020B28}"/>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17CA17B8-20F8-4987-B381-5C2FABB1B251}"/>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3BEEF9DB-4B2F-4554-85C5-326FCDA83880}"/>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43968918-D558-4FC2-A1FD-21421AF76B6D}"/>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0F5A89DF-4632-46F5-9500-E5B542FE66D9}"/>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EBCD2254-1421-4B67-BF1A-C9CA8B5E0E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1914" y="1664069"/>
            <a:ext cx="8159074" cy="4450404"/>
          </a:xfrm>
          <a:prstGeom prst="rect">
            <a:avLst/>
          </a:prstGeom>
        </p:spPr>
      </p:pic>
      <p:sp>
        <p:nvSpPr>
          <p:cNvPr id="40" name="TextBox 39">
            <a:extLst>
              <a:ext uri="{FF2B5EF4-FFF2-40B4-BE49-F238E27FC236}">
                <a16:creationId xmlns="" xmlns:a16="http://schemas.microsoft.com/office/drawing/2014/main" id="{82912674-F3E5-4048-A818-98203112B9F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445617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r>
              <a:rPr lang="ar-BH" sz="2550" b="1" dirty="0">
                <a:solidFill>
                  <a:schemeClr val="tx1"/>
                </a:solidFill>
                <a:latin typeface="Sakkal Majalla" panose="02000000000000000000" pitchFamily="2" charset="-78"/>
                <a:cs typeface="Sakkal Majalla" panose="02000000000000000000" pitchFamily="2" charset="-78"/>
              </a:rPr>
              <a:t>اقرأ الحالة التالية، ثم أجب عما يليها من الأسئلة:</a:t>
            </a:r>
            <a:endParaRPr lang="en-US" sz="2550" b="1" dirty="0">
              <a:solidFill>
                <a:schemeClr val="tx1"/>
              </a:solidFill>
              <a:latin typeface="Sakkal Majalla" panose="02000000000000000000" pitchFamily="2" charset="-78"/>
              <a:cs typeface="Sakkal Majalla" panose="02000000000000000000" pitchFamily="2" charset="-78"/>
            </a:endParaRPr>
          </a:p>
          <a:p>
            <a:pPr algn="just" rtl="1"/>
            <a:r>
              <a:rPr lang="ar-BH" sz="2550" b="1" dirty="0">
                <a:solidFill>
                  <a:schemeClr val="tx1"/>
                </a:solidFill>
                <a:latin typeface="Sakkal Majalla" panose="02000000000000000000" pitchFamily="2" charset="-78"/>
                <a:cs typeface="Sakkal Majalla" panose="02000000000000000000" pitchFamily="2" charset="-78"/>
              </a:rPr>
              <a:t>     خالد معه 10000 دينار، ويرغب في استثمارها عن طريق دخول سوق الأجهزة الإلكترونية والذي سيلزمه بتأجير محل بـ 1500 دينار سنويًا وشراء أجهزة بالجملة قيمتها 8000 دينار ومصاريف تشغيل مثل مصاريف الكهرباء والماء  وأجور العمال 500 دينار، وقام ببيع تلك الأجهزة الكهربائية بالقطعة في سوق التجزئة وحصل من بيعه على 12000 دينار كإيرادات.</a:t>
            </a:r>
            <a:endParaRPr lang="en-US" sz="2550" b="1" dirty="0">
              <a:solidFill>
                <a:schemeClr val="tx1"/>
              </a:solidFill>
              <a:latin typeface="Sakkal Majalla" panose="02000000000000000000" pitchFamily="2" charset="-78"/>
              <a:cs typeface="Sakkal Majalla" panose="02000000000000000000" pitchFamily="2" charset="-78"/>
            </a:endParaRPr>
          </a:p>
          <a:p>
            <a:pPr algn="just" rtl="1"/>
            <a:r>
              <a:rPr lang="ar-BH" sz="2550" b="1" dirty="0">
                <a:solidFill>
                  <a:schemeClr val="tx1"/>
                </a:solidFill>
                <a:latin typeface="Sakkal Majalla" panose="02000000000000000000" pitchFamily="2" charset="-78"/>
                <a:cs typeface="Sakkal Majalla" panose="02000000000000000000" pitchFamily="2" charset="-78"/>
              </a:rPr>
              <a:t>      وأراد خالد حساب أرباحه فقام بطرح الإيرادات التي حققها وهي 12000 دينار من التكاليف التي تحملها وهي 10000 دينار (تكلفة إيجار المحل وتكلفة شراء الأجهزة بالجملة وتكلفة التشغيل) فحقق ربحًا قدره 2000 دينار.</a:t>
            </a:r>
            <a:endParaRPr lang="en-US" sz="2550" b="1" dirty="0">
              <a:solidFill>
                <a:schemeClr val="tx1"/>
              </a:solidFill>
              <a:latin typeface="Sakkal Majalla" panose="02000000000000000000" pitchFamily="2" charset="-78"/>
              <a:cs typeface="Sakkal Majalla" panose="02000000000000000000" pitchFamily="2" charset="-78"/>
            </a:endParaRPr>
          </a:p>
          <a:p>
            <a:pPr algn="just" rtl="1"/>
            <a:r>
              <a:rPr lang="ar-BH" sz="2550" b="1" dirty="0">
                <a:solidFill>
                  <a:schemeClr val="tx1"/>
                </a:solidFill>
                <a:latin typeface="Sakkal Majalla" panose="02000000000000000000" pitchFamily="2" charset="-78"/>
                <a:cs typeface="Sakkal Majalla" panose="02000000000000000000" pitchFamily="2" charset="-78"/>
              </a:rPr>
              <a:t>      اقترض خالد من بنك البحرين الوطني مبلغ 10000 دينار ليشتري بها أجهزة إلكترونية ويتوسع في المحل، بمعدل فائدة 5% لمدة 5 سنوات.  ويبلغ مبلغ الفائدة لمدة 5 سنوات 2500 دينار.</a:t>
            </a:r>
            <a:endParaRPr lang="en-US" sz="2550" b="1" dirty="0">
              <a:solidFill>
                <a:schemeClr val="tx1"/>
              </a:solidFill>
              <a:latin typeface="Sakkal Majalla" panose="02000000000000000000" pitchFamily="2" charset="-78"/>
              <a:cs typeface="Sakkal Majalla" panose="02000000000000000000" pitchFamily="2" charset="-78"/>
            </a:endParaRPr>
          </a:p>
          <a:p>
            <a:pPr marL="457200" lvl="0" indent="-457200" algn="just" rtl="1">
              <a:buFont typeface="Arial" panose="020B0604020202020204" pitchFamily="34" charset="0"/>
              <a:buChar char="•"/>
            </a:pPr>
            <a:r>
              <a:rPr lang="ar-BH" sz="2550" b="1" dirty="0">
                <a:solidFill>
                  <a:schemeClr val="tx1"/>
                </a:solidFill>
                <a:latin typeface="Sakkal Majalla" panose="02000000000000000000" pitchFamily="2" charset="-78"/>
                <a:cs typeface="Sakkal Majalla" panose="02000000000000000000" pitchFamily="2" charset="-78"/>
              </a:rPr>
              <a:t>ما عوامل الإنتاج لمشروع خالد؟</a:t>
            </a:r>
            <a:endParaRPr lang="en-US" sz="2550" b="1" dirty="0">
              <a:solidFill>
                <a:schemeClr val="tx1"/>
              </a:solidFill>
              <a:latin typeface="Sakkal Majalla" panose="02000000000000000000" pitchFamily="2" charset="-78"/>
              <a:cs typeface="Sakkal Majalla" panose="02000000000000000000" pitchFamily="2" charset="-78"/>
            </a:endParaRPr>
          </a:p>
          <a:p>
            <a:pPr marL="457200" lvl="0" indent="-457200" algn="just" rtl="1">
              <a:buFont typeface="Arial" panose="020B0604020202020204" pitchFamily="34" charset="0"/>
              <a:buChar char="•"/>
            </a:pPr>
            <a:r>
              <a:rPr lang="ar-BH" sz="2550" b="1" dirty="0">
                <a:solidFill>
                  <a:schemeClr val="tx1"/>
                </a:solidFill>
                <a:latin typeface="Sakkal Majalla" panose="02000000000000000000" pitchFamily="2" charset="-78"/>
                <a:cs typeface="Sakkal Majalla" panose="02000000000000000000" pitchFamily="2" charset="-78"/>
              </a:rPr>
              <a:t>ما الالتزامات التي دفعها خالد للمشروع؟</a:t>
            </a:r>
            <a:endParaRPr lang="en-US" sz="2550" b="1" dirty="0">
              <a:solidFill>
                <a:schemeClr val="tx1"/>
              </a:solidFill>
              <a:latin typeface="Sakkal Majalla" panose="02000000000000000000" pitchFamily="2" charset="-78"/>
              <a:cs typeface="Sakkal Majalla" panose="02000000000000000000" pitchFamily="2" charset="-78"/>
            </a:endParaRPr>
          </a:p>
          <a:p>
            <a:pPr marL="457200" lvl="0" indent="-457200" algn="just" rtl="1">
              <a:buFont typeface="Arial" panose="020B0604020202020204" pitchFamily="34" charset="0"/>
              <a:buChar char="•"/>
            </a:pPr>
            <a:r>
              <a:rPr lang="ar-BH" sz="2550" b="1" dirty="0">
                <a:solidFill>
                  <a:schemeClr val="tx1"/>
                </a:solidFill>
                <a:latin typeface="Sakkal Majalla" panose="02000000000000000000" pitchFamily="2" charset="-78"/>
                <a:cs typeface="Sakkal Majalla" panose="02000000000000000000" pitchFamily="2" charset="-78"/>
              </a:rPr>
              <a:t>ما الذي حصل عليه خالد من خلال مشروعه؟</a:t>
            </a:r>
            <a:endParaRPr lang="en-US" sz="2550" b="1" dirty="0">
              <a:solidFill>
                <a:schemeClr val="tx1"/>
              </a:solidFill>
              <a:latin typeface="Sakkal Majalla" panose="02000000000000000000" pitchFamily="2" charset="-78"/>
              <a:cs typeface="Sakkal Majalla" panose="02000000000000000000" pitchFamily="2" charset="-78"/>
            </a:endParaRPr>
          </a:p>
          <a:p>
            <a:pPr algn="just" rtl="1"/>
            <a:endParaRPr lang="ar-BH" sz="255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19020" y="298441"/>
            <a:ext cx="254268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عوائد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ectangle 24">
            <a:extLst>
              <a:ext uri="{FF2B5EF4-FFF2-40B4-BE49-F238E27FC236}">
                <a16:creationId xmlns="" xmlns:a16="http://schemas.microsoft.com/office/drawing/2014/main" id="{72B76F67-6944-4C39-A4B1-246EBEAA6462}"/>
              </a:ext>
            </a:extLst>
          </p:cNvPr>
          <p:cNvSpPr/>
          <p:nvPr/>
        </p:nvSpPr>
        <p:spPr>
          <a:xfrm>
            <a:off x="721437" y="575678"/>
            <a:ext cx="2953147" cy="526967"/>
          </a:xfrm>
          <a:prstGeom prst="rect">
            <a:avLst/>
          </a:prstGeom>
          <a:solidFill>
            <a:srgbClr val="5A6F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ctr" rtl="1">
              <a:spcBef>
                <a:spcPts val="0"/>
              </a:spcBef>
              <a:spcAft>
                <a:spcPts val="0"/>
              </a:spcAft>
            </a:pPr>
            <a:r>
              <a:rPr lang="ar-BH" sz="2800" dirty="0">
                <a:ea typeface="Calibri" panose="020F0502020204030204" pitchFamily="34" charset="0"/>
                <a:cs typeface="Sultan bold"/>
              </a:rPr>
              <a:t>نشاط جماعي </a:t>
            </a:r>
            <a:r>
              <a:rPr lang="ar-BH" sz="2800" b="1" dirty="0">
                <a:ea typeface="Calibri" panose="020F0502020204030204" pitchFamily="34" charset="0"/>
              </a:rPr>
              <a:t>(1-2-2)</a:t>
            </a:r>
            <a:endParaRPr lang="en-US" b="1" dirty="0">
              <a:effectLst/>
              <a:ea typeface="Calibri" panose="020F050202020403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
        <p:nvSpPr>
          <p:cNvPr id="28" name="مستطيل مستدير الزوايا 5">
            <a:hlinkClick r:id="rId2" action="ppaction://hlinksldjump"/>
            <a:extLst>
              <a:ext uri="{FF2B5EF4-FFF2-40B4-BE49-F238E27FC236}">
                <a16:creationId xmlns="" xmlns:a16="http://schemas.microsoft.com/office/drawing/2014/main" id="{8620F711-4A1F-4010-BF02-D311372EBF6C}"/>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30" name="مستطيل مستدير الزوايا 11">
            <a:hlinkClick r:id="rId3" action="ppaction://hlinksldjump"/>
            <a:extLst>
              <a:ext uri="{FF2B5EF4-FFF2-40B4-BE49-F238E27FC236}">
                <a16:creationId xmlns="" xmlns:a16="http://schemas.microsoft.com/office/drawing/2014/main" id="{AABFC1EA-BBF6-4EAE-8B7D-A324FBB3FD0E}"/>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2">
            <a:hlinkClick r:id="rId4" action="ppaction://hlinksldjump"/>
            <a:extLst>
              <a:ext uri="{FF2B5EF4-FFF2-40B4-BE49-F238E27FC236}">
                <a16:creationId xmlns="" xmlns:a16="http://schemas.microsoft.com/office/drawing/2014/main" id="{CF58BC54-80AC-482E-924D-BC10BC916E9D}"/>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5" action="ppaction://hlinksldjump"/>
            <a:extLst>
              <a:ext uri="{FF2B5EF4-FFF2-40B4-BE49-F238E27FC236}">
                <a16:creationId xmlns="" xmlns:a16="http://schemas.microsoft.com/office/drawing/2014/main" id="{818E4C2D-8200-4C3E-9DAB-30F45106467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6">
            <a:hlinkClick r:id="rId6" action="ppaction://hlinksldjump"/>
            <a:extLst>
              <a:ext uri="{FF2B5EF4-FFF2-40B4-BE49-F238E27FC236}">
                <a16:creationId xmlns="" xmlns:a16="http://schemas.microsoft.com/office/drawing/2014/main" id="{24692112-9BF1-4B8A-924A-CE70531C58C5}"/>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6">
            <a:hlinkClick r:id="rId7" action="ppaction://hlinksldjump"/>
            <a:extLst>
              <a:ext uri="{FF2B5EF4-FFF2-40B4-BE49-F238E27FC236}">
                <a16:creationId xmlns="" xmlns:a16="http://schemas.microsoft.com/office/drawing/2014/main" id="{086C5099-4D57-4152-B829-D08317401D51}"/>
              </a:ext>
            </a:extLst>
          </p:cNvPr>
          <p:cNvSpPr/>
          <p:nvPr/>
        </p:nvSpPr>
        <p:spPr>
          <a:xfrm>
            <a:off x="10514262" y="392440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rId8" action="ppaction://hlinksldjump"/>
            <a:extLst>
              <a:ext uri="{FF2B5EF4-FFF2-40B4-BE49-F238E27FC236}">
                <a16:creationId xmlns="" xmlns:a16="http://schemas.microsoft.com/office/drawing/2014/main" id="{B276C693-C267-47A6-96D5-A71E34C65544}"/>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41" name="مستطيل مستدير الزوايا 16">
            <a:hlinkClick r:id="rId9" action="ppaction://hlinksldjump"/>
            <a:extLst>
              <a:ext uri="{FF2B5EF4-FFF2-40B4-BE49-F238E27FC236}">
                <a16:creationId xmlns="" xmlns:a16="http://schemas.microsoft.com/office/drawing/2014/main" id="{FC2B007B-3EEB-402C-ACB0-8F568035288F}"/>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2" name="TextBox 41">
            <a:extLst>
              <a:ext uri="{FF2B5EF4-FFF2-40B4-BE49-F238E27FC236}">
                <a16:creationId xmlns="" xmlns:a16="http://schemas.microsoft.com/office/drawing/2014/main" id="{0F12F833-081F-402D-83C8-CDAB74DA686D}"/>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43" name="TextBox 42">
            <a:extLst>
              <a:ext uri="{FF2B5EF4-FFF2-40B4-BE49-F238E27FC236}">
                <a16:creationId xmlns="" xmlns:a16="http://schemas.microsoft.com/office/drawing/2014/main" id="{90BDBFA6-E421-4661-B99E-0A621BD2CC89}"/>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2774688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endParaRPr lang="ar-BH" sz="4400" dirty="0">
              <a:solidFill>
                <a:schemeClr val="tx1"/>
              </a:solidFill>
              <a:highlight>
                <a:srgbClr val="FFFF00"/>
              </a:highlight>
              <a:latin typeface="Sakkal Majalla" panose="02000000000000000000" pitchFamily="2" charset="-78"/>
              <a:ea typeface="Calibri" panose="020F0502020204030204" pitchFamily="34" charset="0"/>
              <a:cs typeface="Sultan bold"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19020" y="298441"/>
            <a:ext cx="2542684"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عوائد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A0065B83-BC07-4DA5-AC6B-2B5802B4A088}"/>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0285F54A-135A-451D-AE7A-1CA8FCE9E7B8}"/>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5ACA7A31-AFE2-4FBA-9221-9C4D9914899B}"/>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F329F36B-4817-43EF-B038-905EF774BC1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BC1BC1CE-15B2-40D0-96B7-EFC23E8CFF73}"/>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850DDD86-FA0F-4882-A851-8B77F6501229}"/>
              </a:ext>
            </a:extLst>
          </p:cNvPr>
          <p:cNvSpPr/>
          <p:nvPr/>
        </p:nvSpPr>
        <p:spPr>
          <a:xfrm>
            <a:off x="10514262" y="392440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EFF20058-B0FB-4685-A88A-D0164AC2842F}"/>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4CC46880-3E5B-43C7-AF73-4585D160D037}"/>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1B890B86-99CA-466B-97DC-A710AFF5325B}"/>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40" name="Picture 39">
            <a:extLst>
              <a:ext uri="{FF2B5EF4-FFF2-40B4-BE49-F238E27FC236}">
                <a16:creationId xmlns="" xmlns:a16="http://schemas.microsoft.com/office/drawing/2014/main" id="{3B0D8043-395C-4AE6-95DB-77E4C9815BAC}"/>
              </a:ext>
            </a:extLst>
          </p:cNvPr>
          <p:cNvPicPr/>
          <p:nvPr/>
        </p:nvPicPr>
        <p:blipFill>
          <a:blip r:embed="rId10">
            <a:extLst>
              <a:ext uri="{28A0092B-C50C-407E-A947-70E740481C1C}">
                <a14:useLocalDpi xmlns:a14="http://schemas.microsoft.com/office/drawing/2010/main" val="0"/>
              </a:ext>
            </a:extLst>
          </a:blip>
          <a:stretch>
            <a:fillRect/>
          </a:stretch>
        </p:blipFill>
        <p:spPr>
          <a:xfrm>
            <a:off x="1132810" y="1747526"/>
            <a:ext cx="8648498" cy="4353762"/>
          </a:xfrm>
          <a:prstGeom prst="rect">
            <a:avLst/>
          </a:prstGeom>
        </p:spPr>
      </p:pic>
      <p:sp>
        <p:nvSpPr>
          <p:cNvPr id="42" name="TextBox 41">
            <a:extLst>
              <a:ext uri="{FF2B5EF4-FFF2-40B4-BE49-F238E27FC236}">
                <a16:creationId xmlns="" xmlns:a16="http://schemas.microsoft.com/office/drawing/2014/main" id="{5971ECD1-E549-4FFF-89B5-EAF860E26F1F}"/>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116193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14350" indent="-514350" algn="just" rtl="1">
              <a:buAutoNum type="arabicPeriod"/>
            </a:pPr>
            <a:r>
              <a:rPr lang="ar-BH" sz="3600" dirty="0">
                <a:solidFill>
                  <a:srgbClr val="3A6172"/>
                </a:solidFill>
                <a:latin typeface="Sakkal Majalla" panose="02000000000000000000" pitchFamily="2" charset="-78"/>
                <a:ea typeface="Calibri" panose="020F0502020204030204" pitchFamily="34" charset="0"/>
                <a:cs typeface="Sultan bold" pitchFamily="2" charset="-78"/>
              </a:rPr>
              <a:t>الريع:</a:t>
            </a: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r>
              <a:rPr lang="ar-BH" sz="3600" dirty="0">
                <a:solidFill>
                  <a:srgbClr val="3A6172"/>
                </a:solidFill>
                <a:latin typeface="Sakkal Majalla" panose="02000000000000000000" pitchFamily="2" charset="-78"/>
                <a:cs typeface="Sultan bold" pitchFamily="2" charset="-78"/>
              </a:rPr>
              <a:t>2. الأجور:</a:t>
            </a:r>
          </a:p>
          <a:p>
            <a:pPr algn="just" rtl="1"/>
            <a:r>
              <a:rPr lang="ar-BH" sz="2400" b="1" dirty="0">
                <a:solidFill>
                  <a:schemeClr val="tx1"/>
                </a:solidFill>
                <a:latin typeface="Sakkal Majalla" panose="02000000000000000000" pitchFamily="2" charset="-78"/>
                <a:cs typeface="Sakkal Majalla" panose="02000000000000000000" pitchFamily="2" charset="-78"/>
              </a:rPr>
              <a:t>جميع الجهود الإنسانية المبذولة في الإنتاج تحصل على أجر باختلاف الجهد المقدم ونوعيته وموقعه في المؤسسة الإنتاجية وينقسم الأجر إلى قسمين هما:</a:t>
            </a:r>
            <a:endParaRPr lang="en-US" sz="2400" b="1" dirty="0">
              <a:solidFill>
                <a:schemeClr val="tx1"/>
              </a:solidFill>
              <a:latin typeface="Sakkal Majalla" panose="02000000000000000000" pitchFamily="2" charset="-78"/>
              <a:cs typeface="Sakkal Majalla" panose="02000000000000000000" pitchFamily="2" charset="-78"/>
            </a:endParaRPr>
          </a:p>
          <a:p>
            <a:pPr lvl="0" algn="just" rtl="1"/>
            <a:r>
              <a:rPr lang="ar-BH" sz="2400" b="1" dirty="0">
                <a:solidFill>
                  <a:schemeClr val="tx1"/>
                </a:solidFill>
                <a:latin typeface="Sakkal Majalla" panose="02000000000000000000" pitchFamily="2" charset="-78"/>
                <a:cs typeface="Sakkal Majalla" panose="02000000000000000000" pitchFamily="2" charset="-78"/>
              </a:rPr>
              <a:t>أ. الأجر النقدي:  المبالغ النقدية التي يحصل عليها العامل نظير ما يقدمه من جهد خلال فترة زمنية محددة.</a:t>
            </a:r>
            <a:endParaRPr lang="en-US" sz="2400" b="1" dirty="0">
              <a:solidFill>
                <a:schemeClr val="tx1"/>
              </a:solidFill>
              <a:latin typeface="Sakkal Majalla" panose="02000000000000000000" pitchFamily="2" charset="-78"/>
              <a:cs typeface="Sakkal Majalla" panose="02000000000000000000" pitchFamily="2" charset="-78"/>
            </a:endParaRPr>
          </a:p>
          <a:p>
            <a:pPr algn="just" rtl="1"/>
            <a:r>
              <a:rPr lang="ar-BH" sz="2400" b="1" dirty="0">
                <a:solidFill>
                  <a:schemeClr val="tx1"/>
                </a:solidFill>
                <a:latin typeface="Sakkal Majalla" panose="02000000000000000000" pitchFamily="2" charset="-78"/>
                <a:cs typeface="Sakkal Majalla" panose="02000000000000000000" pitchFamily="2" charset="-78"/>
              </a:rPr>
              <a:t>      مثال:  حصل العامل عبدالله محمد على(500 دينار) أجرًا عن عمله خلال شهر يناير 2022م.</a:t>
            </a:r>
            <a:endParaRPr lang="en-US" sz="2400" b="1" dirty="0">
              <a:solidFill>
                <a:schemeClr val="tx1"/>
              </a:solidFill>
              <a:latin typeface="Sakkal Majalla" panose="02000000000000000000" pitchFamily="2" charset="-78"/>
              <a:cs typeface="Sakkal Majalla" panose="02000000000000000000" pitchFamily="2" charset="-78"/>
            </a:endParaRPr>
          </a:p>
          <a:p>
            <a:pPr lvl="0" algn="just" rtl="1"/>
            <a:r>
              <a:rPr lang="ar-BH" sz="2400" b="1" dirty="0">
                <a:solidFill>
                  <a:schemeClr val="tx1"/>
                </a:solidFill>
                <a:latin typeface="Sakkal Majalla" panose="02000000000000000000" pitchFamily="2" charset="-78"/>
                <a:cs typeface="Sakkal Majalla" panose="02000000000000000000" pitchFamily="2" charset="-78"/>
              </a:rPr>
              <a:t>ب. الأجر الحقيقي:  كمية السلع والخدمات التي يستطيع العامل شراءها بواسطة ما حصل عليه من أجر نقدي.</a:t>
            </a:r>
            <a:endParaRPr lang="en-US" sz="2400" b="1" dirty="0">
              <a:solidFill>
                <a:schemeClr val="tx1"/>
              </a:solidFill>
              <a:latin typeface="Sakkal Majalla" panose="02000000000000000000" pitchFamily="2" charset="-78"/>
              <a:cs typeface="Sakkal Majalla" panose="02000000000000000000" pitchFamily="2" charset="-78"/>
            </a:endParaRPr>
          </a:p>
          <a:p>
            <a:pPr algn="just" rtl="1"/>
            <a:r>
              <a:rPr lang="ar-BH" sz="2400" b="1" dirty="0">
                <a:solidFill>
                  <a:schemeClr val="tx1"/>
                </a:solidFill>
                <a:latin typeface="Sakkal Majalla" panose="02000000000000000000" pitchFamily="2" charset="-78"/>
                <a:cs typeface="Sakkal Majalla" panose="02000000000000000000" pitchFamily="2" charset="-78"/>
              </a:rPr>
              <a:t>      مثال:  انفق العامل عبدالله راتبه الشهري البالغ (500 دينار) في شراء مجموعة من السلع الغذائية والكمالية.</a:t>
            </a:r>
            <a:endParaRPr lang="en-US" sz="2400" b="1" dirty="0">
              <a:solidFill>
                <a:schemeClr val="tx1"/>
              </a:solidFill>
              <a:latin typeface="Sakkal Majalla" panose="02000000000000000000" pitchFamily="2" charset="-78"/>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19021" y="298441"/>
            <a:ext cx="2542683"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عوائد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29816118-BC16-4A92-BF39-2B59D98DBA38}"/>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FDBDBBF7-031E-4694-8FD8-5AEE84DECA92}"/>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186D3BC9-A8A8-4BBD-9B31-E2DAC5B9EF8F}"/>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365AF22A-660D-4032-950F-ADDD20494EE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AAB1027C-6B30-4D1B-8AD0-8DCA76947A5C}"/>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A25F27F3-F61D-465C-BF3E-E933614F558A}"/>
              </a:ext>
            </a:extLst>
          </p:cNvPr>
          <p:cNvSpPr/>
          <p:nvPr/>
        </p:nvSpPr>
        <p:spPr>
          <a:xfrm>
            <a:off x="10514262" y="392440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4CC816B4-12D5-40D2-9A22-3C8B6AB1E2DF}"/>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6A0526EF-0A87-447E-8BDD-2FE6E78D58F5}"/>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31EF3AAC-F4A5-4BF1-A022-CDD922E46B39}"/>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2" name="Picture 1">
            <a:extLst>
              <a:ext uri="{FF2B5EF4-FFF2-40B4-BE49-F238E27FC236}">
                <a16:creationId xmlns="" xmlns:a16="http://schemas.microsoft.com/office/drawing/2014/main" id="{01B46991-0240-47DB-8509-1B5431285FC0}"/>
              </a:ext>
            </a:extLst>
          </p:cNvPr>
          <p:cNvPicPr>
            <a:picLocks noChangeAspect="1"/>
          </p:cNvPicPr>
          <p:nvPr/>
        </p:nvPicPr>
        <p:blipFill rotWithShape="1">
          <a:blip r:embed="rId10"/>
          <a:srcRect l="30833" t="63434" r="26970" b="18115"/>
          <a:stretch/>
        </p:blipFill>
        <p:spPr>
          <a:xfrm>
            <a:off x="277090" y="1552827"/>
            <a:ext cx="8573935" cy="2108851"/>
          </a:xfrm>
          <a:prstGeom prst="rect">
            <a:avLst/>
          </a:prstGeom>
        </p:spPr>
      </p:pic>
      <p:sp>
        <p:nvSpPr>
          <p:cNvPr id="40" name="TextBox 39">
            <a:extLst>
              <a:ext uri="{FF2B5EF4-FFF2-40B4-BE49-F238E27FC236}">
                <a16:creationId xmlns="" xmlns:a16="http://schemas.microsoft.com/office/drawing/2014/main" id="{05EEA6DC-A5D3-4159-822B-99EF44FDD5E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14538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14350" indent="-514350" algn="just" rtl="1">
              <a:buAutoNum type="arabicPeriod"/>
            </a:pPr>
            <a:endParaRPr lang="ar-BH" sz="3600" dirty="0">
              <a:solidFill>
                <a:srgbClr val="3A6172"/>
              </a:solidFill>
              <a:latin typeface="Sakkal Majalla" panose="02000000000000000000" pitchFamily="2" charset="-78"/>
              <a:ea typeface="Calibri" panose="020F0502020204030204" pitchFamily="34" charset="0"/>
              <a:cs typeface="Sultan bold"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19021" y="298441"/>
            <a:ext cx="2542683"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عوائد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29816118-BC16-4A92-BF39-2B59D98DBA38}"/>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FDBDBBF7-031E-4694-8FD8-5AEE84DECA92}"/>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186D3BC9-A8A8-4BBD-9B31-E2DAC5B9EF8F}"/>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365AF22A-660D-4032-950F-ADDD20494EE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AAB1027C-6B30-4D1B-8AD0-8DCA76947A5C}"/>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A25F27F3-F61D-465C-BF3E-E933614F558A}"/>
              </a:ext>
            </a:extLst>
          </p:cNvPr>
          <p:cNvSpPr/>
          <p:nvPr/>
        </p:nvSpPr>
        <p:spPr>
          <a:xfrm>
            <a:off x="10514262" y="392440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4CC816B4-12D5-40D2-9A22-3C8B6AB1E2DF}"/>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6A0526EF-0A87-447E-8BDD-2FE6E78D58F5}"/>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31EF3AAC-F4A5-4BF1-A022-CDD922E46B39}"/>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3" name="Rectangle 2">
            <a:extLst>
              <a:ext uri="{FF2B5EF4-FFF2-40B4-BE49-F238E27FC236}">
                <a16:creationId xmlns="" xmlns:a16="http://schemas.microsoft.com/office/drawing/2014/main" id="{9B7370CD-8839-4D25-AE09-723F8C5BE238}"/>
              </a:ext>
            </a:extLst>
          </p:cNvPr>
          <p:cNvSpPr/>
          <p:nvPr/>
        </p:nvSpPr>
        <p:spPr>
          <a:xfrm>
            <a:off x="120073" y="1518854"/>
            <a:ext cx="2724728" cy="4647426"/>
          </a:xfrm>
          <a:prstGeom prst="rect">
            <a:avLst/>
          </a:prstGeom>
        </p:spPr>
        <p:txBody>
          <a:bodyPr wrap="square">
            <a:spAutoFit/>
          </a:bodyPr>
          <a:lstStyle/>
          <a:p>
            <a:pPr algn="just" rtl="1"/>
            <a:r>
              <a:rPr lang="ar-BH" sz="4400" dirty="0">
                <a:solidFill>
                  <a:srgbClr val="3A6172"/>
                </a:solidFill>
                <a:latin typeface="Sakkal Majalla" panose="02000000000000000000" pitchFamily="2" charset="-78"/>
                <a:ea typeface="Calibri" panose="020F0502020204030204" pitchFamily="34" charset="0"/>
                <a:cs typeface="Sultan bold" pitchFamily="2" charset="-78"/>
              </a:rPr>
              <a:t>3. الفائدة:  </a:t>
            </a:r>
            <a:r>
              <a:rPr lang="ar-BH" sz="3600" dirty="0">
                <a:latin typeface="Sakkal Majalla" panose="02000000000000000000" pitchFamily="2" charset="-78"/>
                <a:cs typeface="Sakkal Majalla" panose="02000000000000000000" pitchFamily="2" charset="-78"/>
              </a:rPr>
              <a:t>إجمالي المبالغ المدفوعة مقابل اقتراض مبلغ من المال (رأس المال) خلال فترة زمنية محددة (سنة، سنتان ... إلخ).</a:t>
            </a:r>
            <a:endParaRPr lang="en-US" sz="3600" dirty="0">
              <a:latin typeface="Sakkal Majalla" panose="02000000000000000000" pitchFamily="2" charset="-78"/>
              <a:cs typeface="Sakkal Majalla" panose="02000000000000000000" pitchFamily="2" charset="-78"/>
            </a:endParaRPr>
          </a:p>
        </p:txBody>
      </p:sp>
      <p:pic>
        <p:nvPicPr>
          <p:cNvPr id="4" name="Picture 3">
            <a:extLst>
              <a:ext uri="{FF2B5EF4-FFF2-40B4-BE49-F238E27FC236}">
                <a16:creationId xmlns="" xmlns:a16="http://schemas.microsoft.com/office/drawing/2014/main" id="{85F07321-504E-4F01-971D-35581698BE33}"/>
              </a:ext>
            </a:extLst>
          </p:cNvPr>
          <p:cNvPicPr>
            <a:picLocks noChangeAspect="1"/>
          </p:cNvPicPr>
          <p:nvPr/>
        </p:nvPicPr>
        <p:blipFill rotWithShape="1">
          <a:blip r:embed="rId10"/>
          <a:srcRect l="27424" t="36502" r="34091" b="31178"/>
          <a:stretch/>
        </p:blipFill>
        <p:spPr>
          <a:xfrm>
            <a:off x="2844801" y="2228993"/>
            <a:ext cx="7463304" cy="3525559"/>
          </a:xfrm>
          <a:prstGeom prst="rect">
            <a:avLst/>
          </a:prstGeom>
        </p:spPr>
      </p:pic>
      <p:sp>
        <p:nvSpPr>
          <p:cNvPr id="40" name="TextBox 39">
            <a:extLst>
              <a:ext uri="{FF2B5EF4-FFF2-40B4-BE49-F238E27FC236}">
                <a16:creationId xmlns="" xmlns:a16="http://schemas.microsoft.com/office/drawing/2014/main" id="{5E145C75-F92A-449C-9B33-BF830B1259B5}"/>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223392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r>
              <a:rPr lang="ar-BH" sz="3600" dirty="0">
                <a:solidFill>
                  <a:srgbClr val="3A6172"/>
                </a:solidFill>
                <a:latin typeface="Sakkal Majalla" panose="02000000000000000000" pitchFamily="2" charset="-78"/>
                <a:ea typeface="Calibri" panose="020F0502020204030204" pitchFamily="34" charset="0"/>
                <a:cs typeface="Sultan bold" pitchFamily="2" charset="-78"/>
              </a:rPr>
              <a:t>4. الربح:</a:t>
            </a:r>
          </a:p>
          <a:p>
            <a:pPr algn="just" rtl="1"/>
            <a:r>
              <a:rPr lang="ar-BH" sz="3200" dirty="0">
                <a:solidFill>
                  <a:schemeClr val="tx1"/>
                </a:solidFill>
                <a:latin typeface="Sakkal Majalla" panose="02000000000000000000" pitchFamily="2" charset="-78"/>
                <a:cs typeface="Sakkal Majalla" panose="02000000000000000000" pitchFamily="2" charset="-78"/>
              </a:rPr>
              <a:t>يأخذ التعريف من وجهتين مختلفتين:</a:t>
            </a:r>
            <a:endParaRPr lang="en-US" sz="3200" dirty="0">
              <a:solidFill>
                <a:schemeClr val="tx1"/>
              </a:solidFill>
              <a:latin typeface="Sakkal Majalla" panose="02000000000000000000" pitchFamily="2" charset="-78"/>
              <a:cs typeface="Sakkal Majalla" panose="02000000000000000000" pitchFamily="2" charset="-78"/>
            </a:endParaRPr>
          </a:p>
          <a:p>
            <a:pPr algn="just" rtl="1"/>
            <a:r>
              <a:rPr lang="en-US" sz="3200" b="1" dirty="0">
                <a:solidFill>
                  <a:schemeClr val="tx1"/>
                </a:solidFill>
                <a:latin typeface="Sakkal Majalla" panose="02000000000000000000" pitchFamily="2" charset="-78"/>
                <a:cs typeface="Sakkal Majalla" panose="02000000000000000000" pitchFamily="2" charset="-78"/>
                <a:sym typeface="Wingdings 3" panose="05040102010807070707" pitchFamily="18" charset="2"/>
              </a:rPr>
              <a:t></a:t>
            </a:r>
            <a:r>
              <a:rPr lang="ar-BH" sz="3200" b="1" dirty="0">
                <a:solidFill>
                  <a:schemeClr val="tx1"/>
                </a:solidFill>
                <a:latin typeface="Sakkal Majalla" panose="02000000000000000000" pitchFamily="2" charset="-78"/>
                <a:cs typeface="Sakkal Majalla" panose="02000000000000000000" pitchFamily="2" charset="-78"/>
              </a:rPr>
              <a:t>  المحاسب يعرفه:</a:t>
            </a:r>
            <a:r>
              <a:rPr lang="ar-BH" sz="3200" dirty="0">
                <a:solidFill>
                  <a:schemeClr val="tx1"/>
                </a:solidFill>
                <a:latin typeface="Sakkal Majalla" panose="02000000000000000000" pitchFamily="2" charset="-78"/>
                <a:cs typeface="Sakkal Majalla" panose="02000000000000000000" pitchFamily="2" charset="-78"/>
              </a:rPr>
              <a:t>	على أنه الفرق بين الإيراد الكلي للمشروع وبين تكاليفه الكلية.</a:t>
            </a:r>
            <a:endParaRPr lang="en-US" sz="3200" dirty="0">
              <a:solidFill>
                <a:schemeClr val="tx1"/>
              </a:solidFill>
              <a:latin typeface="Sakkal Majalla" panose="02000000000000000000" pitchFamily="2" charset="-78"/>
              <a:cs typeface="Sakkal Majalla" panose="02000000000000000000" pitchFamily="2" charset="-78"/>
            </a:endParaRPr>
          </a:p>
          <a:p>
            <a:pPr marL="457200" indent="-457200" algn="just" rtl="1">
              <a:buFont typeface="Wingdings 3" panose="05040102010807070707" pitchFamily="18" charset="2"/>
              <a:buChar char=""/>
            </a:pPr>
            <a:r>
              <a:rPr lang="ar-BH" sz="3200" b="1" dirty="0">
                <a:solidFill>
                  <a:schemeClr val="tx1"/>
                </a:solidFill>
                <a:latin typeface="Sakkal Majalla" panose="02000000000000000000" pitchFamily="2" charset="-78"/>
                <a:cs typeface="Sakkal Majalla" panose="02000000000000000000" pitchFamily="2" charset="-78"/>
              </a:rPr>
              <a:t>الاقتصادي يعرفه:</a:t>
            </a:r>
            <a:r>
              <a:rPr lang="ar-BH" sz="3200" dirty="0">
                <a:solidFill>
                  <a:schemeClr val="tx1"/>
                </a:solidFill>
                <a:latin typeface="Sakkal Majalla" panose="02000000000000000000" pitchFamily="2" charset="-78"/>
                <a:cs typeface="Sakkal Majalla" panose="02000000000000000000" pitchFamily="2" charset="-78"/>
              </a:rPr>
              <a:t>	ذلك الجزء المتبقي من </a:t>
            </a:r>
            <a:r>
              <a:rPr lang="ar-BH" sz="3200" b="1" dirty="0">
                <a:solidFill>
                  <a:schemeClr val="tx1"/>
                </a:solidFill>
                <a:latin typeface="Sakkal Majalla" panose="02000000000000000000" pitchFamily="2" charset="-78"/>
                <a:cs typeface="Sakkal Majalla" panose="02000000000000000000" pitchFamily="2" charset="-78"/>
              </a:rPr>
              <a:t>إيرادات</a:t>
            </a:r>
            <a:r>
              <a:rPr lang="ar-BH" sz="3200" dirty="0">
                <a:solidFill>
                  <a:schemeClr val="tx1"/>
                </a:solidFill>
                <a:latin typeface="Sakkal Majalla" panose="02000000000000000000" pitchFamily="2" charset="-78"/>
                <a:cs typeface="Sakkal Majalla" panose="02000000000000000000" pitchFamily="2" charset="-78"/>
              </a:rPr>
              <a:t> الوحدة الاقتصادية بعد استبعاد تكاليف الإنتاج من أجور تعاقدية ومستلزمات إنتاج واهلاكات.</a:t>
            </a:r>
          </a:p>
          <a:p>
            <a:pPr marL="457200" indent="-457200" algn="just" rtl="1">
              <a:buFont typeface="Wingdings 3" panose="05040102010807070707" pitchFamily="18" charset="2"/>
              <a:buChar char=""/>
            </a:pPr>
            <a:endParaRPr lang="ar-BH" sz="3200" dirty="0">
              <a:solidFill>
                <a:schemeClr val="tx1"/>
              </a:solidFill>
              <a:latin typeface="Sakkal Majalla" panose="02000000000000000000" pitchFamily="2" charset="-78"/>
              <a:cs typeface="Sakkal Majalla" panose="02000000000000000000" pitchFamily="2" charset="-78"/>
            </a:endParaRPr>
          </a:p>
          <a:p>
            <a:pPr algn="just" rtl="1"/>
            <a:r>
              <a:rPr lang="ar-BH" sz="3200" dirty="0">
                <a:solidFill>
                  <a:schemeClr val="tx1"/>
                </a:solidFill>
                <a:highlight>
                  <a:srgbClr val="FFFF00"/>
                </a:highlight>
                <a:latin typeface="Sakkal Majalla" panose="02000000000000000000" pitchFamily="2" charset="-78"/>
                <a:cs typeface="Sultan bold" pitchFamily="2" charset="-78"/>
              </a:rPr>
              <a:t>الأجور التعاقدية:  </a:t>
            </a:r>
            <a:r>
              <a:rPr lang="ar-BH" sz="3200" dirty="0">
                <a:solidFill>
                  <a:schemeClr val="tx1"/>
                </a:solidFill>
                <a:latin typeface="Sakkal Majalla" panose="02000000000000000000" pitchFamily="2" charset="-78"/>
                <a:cs typeface="Sakkal Majalla" panose="02000000000000000000" pitchFamily="2" charset="-78"/>
              </a:rPr>
              <a:t>المبالغ المدفوعة لأصحاب عوامل الإنتاج نظير استعمالها في العمليات الإنتاجية بخلاف عائد التنظيم.</a:t>
            </a:r>
            <a:endParaRPr lang="en-US" sz="3200" dirty="0">
              <a:solidFill>
                <a:schemeClr val="tx1"/>
              </a:solidFill>
              <a:latin typeface="Sakkal Majalla" panose="02000000000000000000" pitchFamily="2" charset="-78"/>
              <a:cs typeface="Sakkal Majalla" panose="02000000000000000000" pitchFamily="2" charset="-78"/>
            </a:endParaRPr>
          </a:p>
          <a:p>
            <a:pPr algn="just" rtl="1"/>
            <a:endParaRPr lang="en-US" sz="3200" dirty="0">
              <a:solidFill>
                <a:schemeClr val="tx1"/>
              </a:solidFill>
              <a:latin typeface="Sakkal Majalla" panose="02000000000000000000" pitchFamily="2" charset="-78"/>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519021" y="298441"/>
            <a:ext cx="2542683"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عوائد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29816118-BC16-4A92-BF39-2B59D98DBA38}"/>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FDBDBBF7-031E-4694-8FD8-5AEE84DECA92}"/>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186D3BC9-A8A8-4BBD-9B31-E2DAC5B9EF8F}"/>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365AF22A-660D-4032-950F-ADDD20494EE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AAB1027C-6B30-4D1B-8AD0-8DCA76947A5C}"/>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A25F27F3-F61D-465C-BF3E-E933614F558A}"/>
              </a:ext>
            </a:extLst>
          </p:cNvPr>
          <p:cNvSpPr/>
          <p:nvPr/>
        </p:nvSpPr>
        <p:spPr>
          <a:xfrm>
            <a:off x="10514262" y="392440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4CC816B4-12D5-40D2-9A22-3C8B6AB1E2DF}"/>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6A0526EF-0A87-447E-8BDD-2FE6E78D58F5}"/>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31EF3AAC-F4A5-4BF1-A022-CDD922E46B39}"/>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40" name="TextBox 39">
            <a:extLst>
              <a:ext uri="{FF2B5EF4-FFF2-40B4-BE49-F238E27FC236}">
                <a16:creationId xmlns="" xmlns:a16="http://schemas.microsoft.com/office/drawing/2014/main" id="{0C1466D6-4436-4D0B-82D2-EBEBAD48BDC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5202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4627563" lvl="0" algn="just" rtl="1"/>
            <a:r>
              <a:rPr lang="ar-BH" sz="2800" b="1" dirty="0">
                <a:solidFill>
                  <a:schemeClr val="tx1"/>
                </a:solidFill>
                <a:latin typeface="Sakkal Majalla" panose="02000000000000000000" pitchFamily="2" charset="-78"/>
                <a:cs typeface="Sakkal Majalla" panose="02000000000000000000" pitchFamily="2" charset="-78"/>
              </a:rPr>
              <a:t>يعمل "نِتاج خير البحرين" على صناعة كوادر بحرينية رائدة متميزة في مجال الإنتاج بكافة أشكاله، وتيسير السبل التي تعينهم على تطوير مهاراتهم وتوفير فرص العمل المناسبة لهم، مؤكدة أن مثل هذه المشاريع تصب في مصلحتهم في المقام الأول وتعود بالنفع والفائدة عليهم وعلى أسرهم</a:t>
            </a:r>
            <a:r>
              <a:rPr lang="en-US" sz="2800" b="1" dirty="0">
                <a:solidFill>
                  <a:schemeClr val="tx1"/>
                </a:solidFill>
                <a:latin typeface="Sakkal Majalla" panose="02000000000000000000" pitchFamily="2" charset="-78"/>
                <a:cs typeface="Sakkal Majalla" panose="02000000000000000000" pitchFamily="2" charset="-78"/>
              </a:rPr>
              <a:t>. </a:t>
            </a:r>
          </a:p>
          <a:p>
            <a:pPr marL="4627563" algn="just" rtl="1"/>
            <a:r>
              <a:rPr lang="ar-BH" sz="2800" b="1" dirty="0">
                <a:solidFill>
                  <a:schemeClr val="tx1"/>
                </a:solidFill>
                <a:latin typeface="Sakkal Majalla" panose="02000000000000000000" pitchFamily="2" charset="-78"/>
                <a:cs typeface="Sakkal Majalla" panose="02000000000000000000" pitchFamily="2" charset="-78"/>
              </a:rPr>
              <a:t>شاهد المشروع، ثمّ أجب عن الأسئلة التي يليها:</a:t>
            </a:r>
            <a:endParaRPr lang="en-US" sz="2800" b="1" dirty="0">
              <a:solidFill>
                <a:schemeClr val="tx1"/>
              </a:solidFill>
              <a:latin typeface="Sakkal Majalla" panose="02000000000000000000" pitchFamily="2" charset="-78"/>
              <a:cs typeface="Sakkal Majalla" panose="02000000000000000000" pitchFamily="2" charset="-78"/>
            </a:endParaRPr>
          </a:p>
          <a:p>
            <a:pPr marL="5033963" lvl="0" indent="-231775" algn="just" rtl="1">
              <a:buFont typeface="Arial" panose="020B0604020202020204" pitchFamily="34" charset="0"/>
              <a:buChar char="•"/>
            </a:pPr>
            <a:r>
              <a:rPr lang="ar-BH" sz="2800" b="1" dirty="0">
                <a:solidFill>
                  <a:schemeClr val="tx1"/>
                </a:solidFill>
                <a:latin typeface="Sakkal Majalla" panose="02000000000000000000" pitchFamily="2" charset="-78"/>
                <a:cs typeface="Sakkal Majalla" panose="02000000000000000000" pitchFamily="2" charset="-78"/>
              </a:rPr>
              <a:t>اذكر اسم المؤسسة التابعة لها مشروع "نِتاج خير البحرين".</a:t>
            </a:r>
            <a:endParaRPr lang="en-US" sz="2800" b="1" dirty="0">
              <a:solidFill>
                <a:schemeClr val="tx1"/>
              </a:solidFill>
              <a:latin typeface="Sakkal Majalla" panose="02000000000000000000" pitchFamily="2" charset="-78"/>
              <a:cs typeface="Sakkal Majalla" panose="02000000000000000000" pitchFamily="2" charset="-78"/>
            </a:endParaRPr>
          </a:p>
          <a:p>
            <a:pPr marL="5033963" lvl="0" indent="-231775" algn="just" rtl="1">
              <a:buFont typeface="Arial" panose="020B0604020202020204" pitchFamily="34" charset="0"/>
              <a:buChar char="•"/>
            </a:pPr>
            <a:r>
              <a:rPr lang="ar-BH" sz="2800" b="1" dirty="0">
                <a:solidFill>
                  <a:schemeClr val="tx1"/>
                </a:solidFill>
                <a:latin typeface="Sakkal Majalla" panose="02000000000000000000" pitchFamily="2" charset="-78"/>
                <a:cs typeface="Sakkal Majalla" panose="02000000000000000000" pitchFamily="2" charset="-78"/>
              </a:rPr>
              <a:t>ما أقسام المشروع الرئيسية؟</a:t>
            </a:r>
            <a:endParaRPr lang="en-US" sz="2800" b="1" dirty="0">
              <a:solidFill>
                <a:schemeClr val="tx1"/>
              </a:solidFill>
              <a:latin typeface="Sakkal Majalla" panose="02000000000000000000" pitchFamily="2" charset="-78"/>
              <a:cs typeface="Sakkal Majalla" panose="02000000000000000000" pitchFamily="2" charset="-78"/>
            </a:endParaRPr>
          </a:p>
          <a:p>
            <a:pPr marL="5033963" lvl="0" indent="-231775" algn="just" rtl="1">
              <a:buFont typeface="Arial" panose="020B0604020202020204" pitchFamily="34" charset="0"/>
              <a:buChar char="•"/>
            </a:pPr>
            <a:r>
              <a:rPr lang="ar-BH" sz="2800" b="1" dirty="0">
                <a:solidFill>
                  <a:schemeClr val="tx1"/>
                </a:solidFill>
                <a:latin typeface="Sakkal Majalla" panose="02000000000000000000" pitchFamily="2" charset="-78"/>
                <a:cs typeface="Sakkal Majalla" panose="02000000000000000000" pitchFamily="2" charset="-78"/>
              </a:rPr>
              <a:t>ما أثر الابتكار والإبداع في المشاريع في اقتصاد الدول؟</a:t>
            </a:r>
            <a:endParaRPr lang="en-US" sz="2800" b="1" dirty="0">
              <a:solidFill>
                <a:schemeClr val="tx1"/>
              </a:solidFill>
              <a:latin typeface="Sakkal Majalla" panose="02000000000000000000" pitchFamily="2" charset="-78"/>
              <a:cs typeface="Sakkal Majalla" panose="02000000000000000000" pitchFamily="2" charset="-78"/>
            </a:endParaRPr>
          </a:p>
          <a:p>
            <a:pPr algn="just" rtl="1"/>
            <a:endParaRPr lang="ar-BH" sz="3200" b="1" dirty="0">
              <a:solidFill>
                <a:schemeClr val="tx1"/>
              </a:solidFill>
              <a:latin typeface="Sakkal Majalla" panose="02000000000000000000" pitchFamily="2" charset="-78"/>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4206706" y="385259"/>
            <a:ext cx="6768199" cy="646331"/>
          </a:xfrm>
          <a:prstGeom prst="rect">
            <a:avLst/>
          </a:prstGeom>
        </p:spPr>
        <p:txBody>
          <a:bodyPr wrap="none">
            <a:spAutoFit/>
          </a:bodyPr>
          <a:lstStyle/>
          <a:p>
            <a:pPr algn="r" rtl="1">
              <a:spcBef>
                <a:spcPts val="0"/>
              </a:spcBef>
              <a:spcAft>
                <a:spcPts val="1000"/>
              </a:spcAft>
            </a:pPr>
            <a:r>
              <a:rPr lang="ar-BH" sz="3600" dirty="0">
                <a:solidFill>
                  <a:schemeClr val="bg1"/>
                </a:solidFill>
                <a:latin typeface="Sakkal Majalla" panose="02000000000000000000" pitchFamily="2" charset="-78"/>
                <a:cs typeface="Sultan bold" pitchFamily="2" charset="-78"/>
              </a:rPr>
              <a:t>جهود مملكة البحرين في دعم الإنتاج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ectangle 24">
            <a:extLst>
              <a:ext uri="{FF2B5EF4-FFF2-40B4-BE49-F238E27FC236}">
                <a16:creationId xmlns="" xmlns:a16="http://schemas.microsoft.com/office/drawing/2014/main" id="{72B76F67-6944-4C39-A4B1-246EBEAA6462}"/>
              </a:ext>
            </a:extLst>
          </p:cNvPr>
          <p:cNvSpPr/>
          <p:nvPr/>
        </p:nvSpPr>
        <p:spPr>
          <a:xfrm>
            <a:off x="721437" y="575678"/>
            <a:ext cx="2953147" cy="526967"/>
          </a:xfrm>
          <a:prstGeom prst="rect">
            <a:avLst/>
          </a:prstGeom>
          <a:solidFill>
            <a:srgbClr val="5A6F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ctr" rtl="1">
              <a:spcBef>
                <a:spcPts val="0"/>
              </a:spcBef>
              <a:spcAft>
                <a:spcPts val="0"/>
              </a:spcAft>
            </a:pPr>
            <a:r>
              <a:rPr lang="ar-BH" sz="2800" dirty="0">
                <a:ea typeface="Calibri" panose="020F0502020204030204" pitchFamily="34" charset="0"/>
                <a:cs typeface="Sultan bold"/>
              </a:rPr>
              <a:t>نشاط جماعي </a:t>
            </a:r>
            <a:r>
              <a:rPr lang="ar-BH" sz="2800" b="1" dirty="0">
                <a:ea typeface="Calibri" panose="020F0502020204030204" pitchFamily="34" charset="0"/>
              </a:rPr>
              <a:t>(1-2-3)</a:t>
            </a:r>
            <a:endParaRPr lang="en-US" b="1" dirty="0">
              <a:effectLst/>
              <a:ea typeface="Calibri" panose="020F050202020403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
        <p:nvSpPr>
          <p:cNvPr id="26" name="مستطيل مستدير الزوايا 5">
            <a:hlinkClick r:id="rId4" action="ppaction://hlinksldjump"/>
            <a:extLst>
              <a:ext uri="{FF2B5EF4-FFF2-40B4-BE49-F238E27FC236}">
                <a16:creationId xmlns="" xmlns:a16="http://schemas.microsoft.com/office/drawing/2014/main" id="{020AC7B4-EBBC-4ED7-917E-0C8CA6E1179F}"/>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7" name="مستطيل مستدير الزوايا 11">
            <a:hlinkClick r:id="rId5" action="ppaction://hlinksldjump"/>
            <a:extLst>
              <a:ext uri="{FF2B5EF4-FFF2-40B4-BE49-F238E27FC236}">
                <a16:creationId xmlns="" xmlns:a16="http://schemas.microsoft.com/office/drawing/2014/main" id="{71F4EEDB-9D6F-447F-A541-3B37FDB9A0BB}"/>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2">
            <a:hlinkClick r:id="rId6" action="ppaction://hlinksldjump"/>
            <a:extLst>
              <a:ext uri="{FF2B5EF4-FFF2-40B4-BE49-F238E27FC236}">
                <a16:creationId xmlns="" xmlns:a16="http://schemas.microsoft.com/office/drawing/2014/main" id="{A1922569-CEF9-4FCB-9035-FA70DED907BC}"/>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7" action="ppaction://hlinksldjump"/>
            <a:extLst>
              <a:ext uri="{FF2B5EF4-FFF2-40B4-BE49-F238E27FC236}">
                <a16:creationId xmlns="" xmlns:a16="http://schemas.microsoft.com/office/drawing/2014/main" id="{D23D2A2C-8ACC-49A0-A6CB-9E08C70307F1}"/>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8" action="ppaction://hlinksldjump"/>
            <a:extLst>
              <a:ext uri="{FF2B5EF4-FFF2-40B4-BE49-F238E27FC236}">
                <a16:creationId xmlns="" xmlns:a16="http://schemas.microsoft.com/office/drawing/2014/main" id="{1F5CA33A-D139-4F27-9F89-83C636A788C0}"/>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9" action="ppaction://hlinksldjump"/>
            <a:extLst>
              <a:ext uri="{FF2B5EF4-FFF2-40B4-BE49-F238E27FC236}">
                <a16:creationId xmlns="" xmlns:a16="http://schemas.microsoft.com/office/drawing/2014/main" id="{5BE9E564-F99C-424F-AD39-B4FA18EE69A0}"/>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6">
            <a:hlinkClick r:id="rId10" action="ppaction://hlinksldjump"/>
            <a:extLst>
              <a:ext uri="{FF2B5EF4-FFF2-40B4-BE49-F238E27FC236}">
                <a16:creationId xmlns="" xmlns:a16="http://schemas.microsoft.com/office/drawing/2014/main" id="{6C1CB045-705C-4E42-A039-B96CEA71E7DF}"/>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9" name="مستطيل مستدير الزوايا 16">
            <a:hlinkClick r:id="rId11" action="ppaction://hlinksldjump"/>
            <a:extLst>
              <a:ext uri="{FF2B5EF4-FFF2-40B4-BE49-F238E27FC236}">
                <a16:creationId xmlns="" xmlns:a16="http://schemas.microsoft.com/office/drawing/2014/main" id="{FF6C6CD6-4B31-43FF-8E49-A9B31EA1FA8C}"/>
              </a:ext>
            </a:extLst>
          </p:cNvPr>
          <p:cNvSpPr/>
          <p:nvPr/>
        </p:nvSpPr>
        <p:spPr>
          <a:xfrm>
            <a:off x="10517774" y="4568641"/>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0" name="TextBox 39">
            <a:extLst>
              <a:ext uri="{FF2B5EF4-FFF2-40B4-BE49-F238E27FC236}">
                <a16:creationId xmlns="" xmlns:a16="http://schemas.microsoft.com/office/drawing/2014/main" id="{8660B54E-01E9-4581-8F0B-94E2E47B04DC}"/>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41" name="TextBox 40">
            <a:extLst>
              <a:ext uri="{FF2B5EF4-FFF2-40B4-BE49-F238E27FC236}">
                <a16:creationId xmlns="" xmlns:a16="http://schemas.microsoft.com/office/drawing/2014/main" id="{642D1B50-EE38-4C45-A013-D89AFD60E804}"/>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2" name="البحرين مركز الأخبار _ نتاج خير البحرين مشروع رائد ينطلق بمبادرة إفطار صائم 11-04-2022">
            <a:hlinkClick r:id="" action="ppaction://media"/>
            <a:extLst>
              <a:ext uri="{FF2B5EF4-FFF2-40B4-BE49-F238E27FC236}">
                <a16:creationId xmlns="" xmlns:a16="http://schemas.microsoft.com/office/drawing/2014/main" id="{F865D7CD-C263-4C99-8DF5-82ACFFCEEF2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721478" y="2765818"/>
            <a:ext cx="4521649" cy="2543428"/>
          </a:xfrm>
          <a:prstGeom prst="rect">
            <a:avLst/>
          </a:prstGeom>
        </p:spPr>
      </p:pic>
    </p:spTree>
    <p:extLst>
      <p:ext uri="{BB962C8B-B14F-4D97-AF65-F5344CB8AC3E}">
        <p14:creationId xmlns:p14="http://schemas.microsoft.com/office/powerpoint/2010/main" val="3440009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p>
            <a:pPr algn="just" rtl="1"/>
            <a:endParaRPr lang="ar-BH" sz="2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3850056" y="395417"/>
            <a:ext cx="6768199" cy="646331"/>
          </a:xfrm>
          <a:prstGeom prst="rect">
            <a:avLst/>
          </a:prstGeom>
        </p:spPr>
        <p:txBody>
          <a:bodyPr wrap="none">
            <a:spAutoFit/>
          </a:bodyPr>
          <a:lstStyle/>
          <a:p>
            <a:pPr algn="r" rtl="1">
              <a:spcBef>
                <a:spcPts val="0"/>
              </a:spcBef>
              <a:spcAft>
                <a:spcPts val="1000"/>
              </a:spcAft>
            </a:pPr>
            <a:r>
              <a:rPr lang="ar-BH" sz="3600" dirty="0">
                <a:solidFill>
                  <a:schemeClr val="bg1"/>
                </a:solidFill>
                <a:latin typeface="Sakkal Majalla" panose="02000000000000000000" pitchFamily="2" charset="-78"/>
                <a:cs typeface="Sultan bold" pitchFamily="2" charset="-78"/>
              </a:rPr>
              <a:t>جهود مملكة البحرين في دعم الإنتاج والابتكار</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مستطيل مستدير الزوايا 5">
            <a:hlinkClick r:id="rId2" action="ppaction://hlinksldjump"/>
            <a:extLst>
              <a:ext uri="{FF2B5EF4-FFF2-40B4-BE49-F238E27FC236}">
                <a16:creationId xmlns="" xmlns:a16="http://schemas.microsoft.com/office/drawing/2014/main" id="{E747EE6C-3C51-4CFC-98CD-D487A6A81DBC}"/>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54" name="مستطيل مستدير الزوايا 11">
            <a:hlinkClick r:id="rId3" action="ppaction://hlinksldjump"/>
            <a:extLst>
              <a:ext uri="{FF2B5EF4-FFF2-40B4-BE49-F238E27FC236}">
                <a16:creationId xmlns="" xmlns:a16="http://schemas.microsoft.com/office/drawing/2014/main" id="{E8946A53-6CD2-4D52-A660-A45DEC9F0EDF}"/>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2">
            <a:hlinkClick r:id="rId4" action="ppaction://hlinksldjump"/>
            <a:extLst>
              <a:ext uri="{FF2B5EF4-FFF2-40B4-BE49-F238E27FC236}">
                <a16:creationId xmlns="" xmlns:a16="http://schemas.microsoft.com/office/drawing/2014/main" id="{A9DB780C-7C81-4F6E-BD0F-7FE6F2BAF28A}"/>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5" action="ppaction://hlinksldjump"/>
            <a:extLst>
              <a:ext uri="{FF2B5EF4-FFF2-40B4-BE49-F238E27FC236}">
                <a16:creationId xmlns="" xmlns:a16="http://schemas.microsoft.com/office/drawing/2014/main" id="{C30C9B5C-B606-490A-8E4A-A4269CF871FF}"/>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6" action="ppaction://hlinksldjump"/>
            <a:extLst>
              <a:ext uri="{FF2B5EF4-FFF2-40B4-BE49-F238E27FC236}">
                <a16:creationId xmlns="" xmlns:a16="http://schemas.microsoft.com/office/drawing/2014/main" id="{C18AD904-D133-41F5-8880-92B3C5B62816}"/>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7" action="ppaction://hlinksldjump"/>
            <a:extLst>
              <a:ext uri="{FF2B5EF4-FFF2-40B4-BE49-F238E27FC236}">
                <a16:creationId xmlns="" xmlns:a16="http://schemas.microsoft.com/office/drawing/2014/main" id="{51AB959C-3021-4198-A071-EC5BCC21BE41}"/>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9" name="مستطيل مستدير الزوايا 16">
            <a:hlinkClick r:id="rId8" action="ppaction://hlinksldjump"/>
            <a:extLst>
              <a:ext uri="{FF2B5EF4-FFF2-40B4-BE49-F238E27FC236}">
                <a16:creationId xmlns="" xmlns:a16="http://schemas.microsoft.com/office/drawing/2014/main" id="{583CF2CD-6D3C-4303-8D22-02B759647E67}"/>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60" name="مستطيل مستدير الزوايا 16">
            <a:hlinkClick r:id="rId9" action="ppaction://hlinksldjump"/>
            <a:extLst>
              <a:ext uri="{FF2B5EF4-FFF2-40B4-BE49-F238E27FC236}">
                <a16:creationId xmlns="" xmlns:a16="http://schemas.microsoft.com/office/drawing/2014/main" id="{52C6F631-02F2-46B1-A104-9A29F83D032E}"/>
              </a:ext>
            </a:extLst>
          </p:cNvPr>
          <p:cNvSpPr/>
          <p:nvPr/>
        </p:nvSpPr>
        <p:spPr>
          <a:xfrm>
            <a:off x="10517774" y="4568641"/>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61" name="TextBox 60">
            <a:extLst>
              <a:ext uri="{FF2B5EF4-FFF2-40B4-BE49-F238E27FC236}">
                <a16:creationId xmlns="" xmlns:a16="http://schemas.microsoft.com/office/drawing/2014/main" id="{C481A4EC-BF71-4C07-BA30-D721B3436674}"/>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 name="Rectangle 6">
            <a:extLst>
              <a:ext uri="{FF2B5EF4-FFF2-40B4-BE49-F238E27FC236}">
                <a16:creationId xmlns="" xmlns:a16="http://schemas.microsoft.com/office/drawing/2014/main" id="{2F024765-D56F-4686-B4B3-85A79D6D3F00}"/>
              </a:ext>
            </a:extLst>
          </p:cNvPr>
          <p:cNvSpPr>
            <a:spLocks noChangeArrowheads="1"/>
          </p:cNvSpPr>
          <p:nvPr/>
        </p:nvSpPr>
        <p:spPr bwMode="auto">
          <a:xfrm>
            <a:off x="2922309" y="1302633"/>
            <a:ext cx="7448078"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rgbClr val="FF0000"/>
                </a:solidFill>
                <a:effectLst/>
                <a:latin typeface="Sakkal Majalla" panose="02000000000000000000" pitchFamily="2" charset="-78"/>
                <a:ea typeface="Times New Roman" panose="02020603050405020304" pitchFamily="18" charset="0"/>
                <a:cs typeface="Sultan bold" pitchFamily="2" charset="-78"/>
              </a:rPr>
              <a:t>أولاً:  المبادارات الحكومية في مجال الابتكار:</a:t>
            </a: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rPr>
              <a:t>تم تلخيص بعض المبادرات الحكومية الرئيسية في تعزيز الابتكار، وهي كالآتي:</a:t>
            </a:r>
            <a:endParaRPr kumimoji="0" lang="en-US"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endParaRP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kumimoji="0" lang="ar-SA"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rPr>
              <a:t>الاستثمار في الابتكار</a:t>
            </a:r>
            <a:endParaRPr kumimoji="0" lang="en-US"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endParaRP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kumimoji="0" lang="ar-SA"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rPr>
              <a:t>حكومة مبتكرة</a:t>
            </a:r>
            <a:endParaRPr lang="ar-BH" altLang="en-US" sz="2400" b="1" dirty="0">
              <a:latin typeface="Sakkal Majalla" panose="02000000000000000000" pitchFamily="2" charset="-78"/>
              <a:ea typeface="Times New Roman" panose="02020603050405020304" pitchFamily="18" charset="0"/>
              <a:cs typeface="Sakkal Majalla" panose="02000000000000000000" pitchFamily="2" charset="-78"/>
            </a:endParaRP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kumimoji="0" lang="ar-SA"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rPr>
              <a:t>دعم الابتكار</a:t>
            </a:r>
            <a:endParaRPr kumimoji="0" lang="ar-BH"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endParaRP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kumimoji="0" lang="ar-SA"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rPr>
              <a:t>حاضنات ومسرعات الأعمال</a:t>
            </a:r>
            <a:endParaRPr kumimoji="0" lang="ar-BH" altLang="en-US" sz="2400" b="1" i="0" u="none" strike="noStrike" cap="none" normalizeH="0" baseline="0" dirty="0">
              <a:ln>
                <a:noFill/>
              </a:ln>
              <a:effectLst/>
              <a:latin typeface="Sakkal Majalla" panose="02000000000000000000" pitchFamily="2" charset="-78"/>
              <a:ea typeface="Times New Roman" panose="02020603050405020304" pitchFamily="18" charset="0"/>
              <a:cs typeface="Sakkal Majalla" panose="02000000000000000000" pitchFamily="2" charset="-78"/>
            </a:endParaRP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lang="ar-BH" altLang="en-US" sz="2400" b="1" dirty="0">
                <a:latin typeface="Sakkal Majalla" panose="02000000000000000000" pitchFamily="2" charset="-78"/>
                <a:cs typeface="Sakkal Majalla" panose="02000000000000000000" pitchFamily="2" charset="-78"/>
              </a:rPr>
              <a:t>حماية الأفكار المبتكرة</a:t>
            </a:r>
          </a:p>
          <a:p>
            <a:pPr marL="1025525" marR="0" lvl="0" indent="-457200" algn="just" defTabSz="914400" rtl="1" eaLnBrk="0" fontAlgn="base" latinLnBrk="0" hangingPunct="0">
              <a:lnSpc>
                <a:spcPct val="100000"/>
              </a:lnSpc>
              <a:spcBef>
                <a:spcPct val="0"/>
              </a:spcBef>
              <a:spcAft>
                <a:spcPct val="0"/>
              </a:spcAft>
              <a:buClrTx/>
              <a:buSzTx/>
              <a:buFont typeface="+mj-lt"/>
              <a:buAutoNum type="arabicPeriod"/>
              <a:tabLst/>
            </a:pPr>
            <a:r>
              <a:rPr kumimoji="0" lang="ar-BH" altLang="en-US" sz="2400" b="1" i="0" u="none" strike="noStrike" cap="none" normalizeH="0" baseline="0" dirty="0">
                <a:ln>
                  <a:noFill/>
                </a:ln>
                <a:effectLst/>
                <a:latin typeface="Sakkal Majalla" panose="02000000000000000000" pitchFamily="2" charset="-78"/>
                <a:cs typeface="Sakkal Majalla" panose="02000000000000000000" pitchFamily="2" charset="-78"/>
              </a:rPr>
              <a:t>فريق البحرين للفضاء</a:t>
            </a:r>
          </a:p>
          <a:p>
            <a:pPr marL="0" marR="0" lvl="0" indent="0" algn="just" defTabSz="914400" rtl="1" eaLnBrk="0" fontAlgn="base" latinLnBrk="0" hangingPunct="0">
              <a:lnSpc>
                <a:spcPct val="100000"/>
              </a:lnSpc>
              <a:spcBef>
                <a:spcPct val="0"/>
              </a:spcBef>
              <a:spcAft>
                <a:spcPct val="0"/>
              </a:spcAft>
              <a:buClrTx/>
              <a:buSzTx/>
              <a:buFontTx/>
              <a:buChar char="•"/>
              <a:tabLst/>
            </a:pPr>
            <a:endParaRPr lang="ar-BH" altLang="en-US" sz="2400" b="1" dirty="0">
              <a:latin typeface="Sakkal Majalla" panose="02000000000000000000" pitchFamily="2" charset="-78"/>
              <a:cs typeface="Sakkal Majalla" panose="02000000000000000000" pitchFamily="2" charset="-78"/>
            </a:endParaRPr>
          </a:p>
          <a:p>
            <a:pPr algn="justLow" rtl="1"/>
            <a:r>
              <a:rPr lang="ar-BH" altLang="en-US" sz="2400" dirty="0">
                <a:solidFill>
                  <a:srgbClr val="FF0000"/>
                </a:solidFill>
                <a:latin typeface="Sakkal Majalla" panose="02000000000000000000" pitchFamily="2" charset="-78"/>
                <a:cs typeface="Sultan bold" pitchFamily="2" charset="-78"/>
              </a:rPr>
              <a:t>ثانيًا:  </a:t>
            </a:r>
            <a:r>
              <a:rPr lang="ar-SA" sz="2400" dirty="0">
                <a:solidFill>
                  <a:srgbClr val="FF0000"/>
                </a:solidFill>
                <a:latin typeface="Sakkal Majalla" panose="02000000000000000000" pitchFamily="2" charset="-78"/>
                <a:cs typeface="Sultan bold" pitchFamily="2" charset="-78"/>
              </a:rPr>
              <a:t>الجوائز والمسابقات في مجال الابتكار:</a:t>
            </a:r>
            <a:endParaRPr lang="en-US" sz="2400" dirty="0">
              <a:solidFill>
                <a:srgbClr val="FF0000"/>
              </a:solidFill>
              <a:latin typeface="Sakkal Majalla" panose="02000000000000000000" pitchFamily="2" charset="-78"/>
              <a:cs typeface="Sultan bold" pitchFamily="2" charset="-78"/>
            </a:endParaRPr>
          </a:p>
          <a:p>
            <a:pPr algn="just" rtl="1"/>
            <a:r>
              <a:rPr lang="ar-SA" sz="2400" b="1" dirty="0">
                <a:latin typeface="Sakkal Majalla" panose="02000000000000000000" pitchFamily="2" charset="-78"/>
                <a:cs typeface="Sakkal Majalla" panose="02000000000000000000" pitchFamily="2" charset="-78"/>
              </a:rPr>
              <a:t>     تنظم حكومة البحرين مسابقات سنوية بهدف تشجيع الابتكار، منها الآتي: </a:t>
            </a:r>
            <a:endParaRPr lang="en-US" sz="2400" b="1" dirty="0">
              <a:latin typeface="Sakkal Majalla" panose="02000000000000000000" pitchFamily="2" charset="-78"/>
              <a:cs typeface="Sakkal Majalla" panose="02000000000000000000" pitchFamily="2" charset="-78"/>
            </a:endParaRPr>
          </a:p>
          <a:p>
            <a:pPr marL="914400" lvl="0" indent="-457200" algn="just" rtl="1">
              <a:buFont typeface="+mj-lt"/>
              <a:buAutoNum type="arabicPeriod"/>
            </a:pPr>
            <a:r>
              <a:rPr lang="ar-SA" sz="2400" b="1" dirty="0">
                <a:latin typeface="Sakkal Majalla" panose="02000000000000000000" pitchFamily="2" charset="-78"/>
                <a:cs typeface="Sakkal Majalla" panose="02000000000000000000" pitchFamily="2" charset="-78"/>
              </a:rPr>
              <a:t>مسابقة فكرة للابتكار الحكومي.</a:t>
            </a:r>
            <a:endParaRPr lang="en-US" sz="2400" b="1" dirty="0">
              <a:latin typeface="Sakkal Majalla" panose="02000000000000000000" pitchFamily="2" charset="-78"/>
              <a:cs typeface="Sakkal Majalla" panose="02000000000000000000" pitchFamily="2" charset="-78"/>
            </a:endParaRPr>
          </a:p>
          <a:p>
            <a:pPr marL="914400" lvl="0" indent="-457200" algn="just" rtl="1">
              <a:buFont typeface="+mj-lt"/>
              <a:buAutoNum type="arabicPeriod"/>
            </a:pPr>
            <a:r>
              <a:rPr lang="ar-SA" sz="2400" b="1" dirty="0">
                <a:latin typeface="Sakkal Majalla" panose="02000000000000000000" pitchFamily="2" charset="-78"/>
                <a:cs typeface="Sakkal Majalla" panose="02000000000000000000" pitchFamily="2" charset="-78"/>
              </a:rPr>
              <a:t>جائزة التميز للحكومة الإلكترونية.</a:t>
            </a:r>
            <a:endParaRPr lang="en-US" sz="2400" b="1" dirty="0">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00000"/>
              </a:lnSpc>
              <a:spcBef>
                <a:spcPct val="0"/>
              </a:spcBef>
              <a:spcAft>
                <a:spcPct val="0"/>
              </a:spcAft>
              <a:buClrTx/>
              <a:buSzTx/>
              <a:tabLst/>
            </a:pPr>
            <a:endParaRPr lang="ar-BH" altLang="en-US" sz="2400" b="1" dirty="0">
              <a:solidFill>
                <a:srgbClr val="3F6A7D"/>
              </a:solidFill>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Char char="•"/>
              <a:tabLst/>
            </a:pPr>
            <a:endParaRPr kumimoji="0" lang="ar-SA"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4DF332A7-FC70-41E1-B623-8A1AB978128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9964203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r>
              <a:rPr lang="ar-BH" sz="3600" b="1" dirty="0">
                <a:solidFill>
                  <a:schemeClr val="tx1"/>
                </a:solidFill>
                <a:latin typeface="Sakkal Majalla" panose="02000000000000000000" pitchFamily="2" charset="-78"/>
                <a:cs typeface="Sakkal Majalla" panose="02000000000000000000" pitchFamily="2" charset="-78"/>
              </a:rPr>
              <a:t>التفكير الابتكاري هو نمط تفكير قادر على الإتيان بأفكار غير اعتيادية وغير مألوفة، تنتج عنها حلول غير مسبوقة، تنجح في تقديم الجديد الذي يتناسب مع الموقف الحالي، أو تبتكر معالجات ذكية ومبهرة تختصر الوقت والجهد وتبسط العمليات وتسيرها في اتجاه تحقيق الهدف المنشود، كما أنها تحصد تفاعلاً إيجابيًا من الجمهور المستهدف.</a:t>
            </a:r>
            <a:endParaRPr lang="en-US" sz="3600" b="1" dirty="0">
              <a:solidFill>
                <a:schemeClr val="tx1"/>
              </a:solidFill>
              <a:latin typeface="Sakkal Majalla" panose="02000000000000000000" pitchFamily="2" charset="-78"/>
              <a:cs typeface="Sakkal Majalla" panose="02000000000000000000" pitchFamily="2" charset="-78"/>
            </a:endParaRPr>
          </a:p>
          <a:p>
            <a:pPr algn="just" rtl="1"/>
            <a:endParaRPr lang="ar-BH" sz="44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832553" y="245042"/>
            <a:ext cx="1619354" cy="1107996"/>
          </a:xfrm>
          <a:prstGeom prst="rect">
            <a:avLst/>
          </a:prstGeom>
        </p:spPr>
        <p:txBody>
          <a:bodyPr wrap="none">
            <a:spAutoFit/>
          </a:bodyPr>
          <a:lstStyle/>
          <a:p>
            <a:pPr algn="r" rtl="1">
              <a:spcBef>
                <a:spcPts val="0"/>
              </a:spcBef>
              <a:spcAft>
                <a:spcPts val="1000"/>
              </a:spcAft>
            </a:pPr>
            <a:r>
              <a:rPr lang="ar-BH" sz="6600" dirty="0">
                <a:solidFill>
                  <a:schemeClr val="bg1"/>
                </a:solidFill>
                <a:latin typeface="Sakkal Majalla" panose="02000000000000000000" pitchFamily="2" charset="-78"/>
                <a:cs typeface="Sultan bold" pitchFamily="2" charset="-78"/>
              </a:rPr>
              <a:t>إضاءة</a:t>
            </a:r>
          </a:p>
        </p:txBody>
      </p:sp>
      <p:grpSp>
        <p:nvGrpSpPr>
          <p:cNvPr id="8" name="Shape 901">
            <a:extLst>
              <a:ext uri="{FF2B5EF4-FFF2-40B4-BE49-F238E27FC236}">
                <a16:creationId xmlns="" xmlns:a16="http://schemas.microsoft.com/office/drawing/2014/main" id="{0ED58C1E-9150-4575-A94A-05FAAA31C1C7}"/>
              </a:ext>
            </a:extLst>
          </p:cNvPr>
          <p:cNvGrpSpPr/>
          <p:nvPr/>
        </p:nvGrpSpPr>
        <p:grpSpPr>
          <a:xfrm>
            <a:off x="10939114" y="258392"/>
            <a:ext cx="585230" cy="945829"/>
            <a:chOff x="6718575" y="2318625"/>
            <a:chExt cx="256950" cy="407375"/>
          </a:xfrm>
        </p:grpSpPr>
        <p:sp>
          <p:nvSpPr>
            <p:cNvPr id="10" name="Shape 902">
              <a:extLst>
                <a:ext uri="{FF2B5EF4-FFF2-40B4-BE49-F238E27FC236}">
                  <a16:creationId xmlns="" xmlns:a16="http://schemas.microsoft.com/office/drawing/2014/main" id="{5A69623D-8F2C-4EB0-AC0C-3B23FB3C5F0D}"/>
                </a:ext>
              </a:extLst>
            </p:cNvPr>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 name="Shape 903">
              <a:extLst>
                <a:ext uri="{FF2B5EF4-FFF2-40B4-BE49-F238E27FC236}">
                  <a16:creationId xmlns="" xmlns:a16="http://schemas.microsoft.com/office/drawing/2014/main" id="{B044AEBC-E8E7-4948-86EC-A00142099CB0}"/>
                </a:ext>
              </a:extLst>
            </p:cNvPr>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3" name="Shape 904">
              <a:extLst>
                <a:ext uri="{FF2B5EF4-FFF2-40B4-BE49-F238E27FC236}">
                  <a16:creationId xmlns="" xmlns:a16="http://schemas.microsoft.com/office/drawing/2014/main" id="{3ACE4774-3EA8-4BF5-9318-EA7C83829748}"/>
                </a:ext>
              </a:extLst>
            </p:cNvPr>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4" name="Shape 905">
              <a:extLst>
                <a:ext uri="{FF2B5EF4-FFF2-40B4-BE49-F238E27FC236}">
                  <a16:creationId xmlns="" xmlns:a16="http://schemas.microsoft.com/office/drawing/2014/main" id="{A2D9C5D4-A017-433D-8A4D-40074A0EB038}"/>
                </a:ext>
              </a:extLst>
            </p:cNvPr>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5" name="Shape 906">
              <a:extLst>
                <a:ext uri="{FF2B5EF4-FFF2-40B4-BE49-F238E27FC236}">
                  <a16:creationId xmlns="" xmlns:a16="http://schemas.microsoft.com/office/drawing/2014/main" id="{0F4633F3-C511-4B50-AB93-1E8953780FAC}"/>
                </a:ext>
              </a:extLst>
            </p:cNvPr>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6" name="Shape 907">
              <a:extLst>
                <a:ext uri="{FF2B5EF4-FFF2-40B4-BE49-F238E27FC236}">
                  <a16:creationId xmlns="" xmlns:a16="http://schemas.microsoft.com/office/drawing/2014/main" id="{1EA2822D-485F-440B-908D-CC18CCB6B917}"/>
                </a:ext>
              </a:extLst>
            </p:cNvPr>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 name="Shape 908">
              <a:extLst>
                <a:ext uri="{FF2B5EF4-FFF2-40B4-BE49-F238E27FC236}">
                  <a16:creationId xmlns="" xmlns:a16="http://schemas.microsoft.com/office/drawing/2014/main" id="{DB33DE35-A918-4307-BADE-45F6CCB2701B}"/>
                </a:ext>
              </a:extLst>
            </p:cNvPr>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8" name="Shape 909">
              <a:extLst>
                <a:ext uri="{FF2B5EF4-FFF2-40B4-BE49-F238E27FC236}">
                  <a16:creationId xmlns="" xmlns:a16="http://schemas.microsoft.com/office/drawing/2014/main" id="{F37E883A-ED95-4503-ADCA-637CFD7BBC14}"/>
                </a:ext>
              </a:extLst>
            </p:cNvPr>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19" name="مستطيل مستدير الزوايا 5">
            <a:hlinkClick r:id="rId2" action="ppaction://hlinksldjump"/>
            <a:extLst>
              <a:ext uri="{FF2B5EF4-FFF2-40B4-BE49-F238E27FC236}">
                <a16:creationId xmlns="" xmlns:a16="http://schemas.microsoft.com/office/drawing/2014/main" id="{F7EABD5D-4AFC-4CFA-802D-CE87072D4086}"/>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0" name="مستطيل مستدير الزوايا 11">
            <a:hlinkClick r:id="rId3" action="ppaction://hlinksldjump"/>
            <a:extLst>
              <a:ext uri="{FF2B5EF4-FFF2-40B4-BE49-F238E27FC236}">
                <a16:creationId xmlns="" xmlns:a16="http://schemas.microsoft.com/office/drawing/2014/main" id="{050C33A0-8CF8-4903-B23A-EE1C8CA1E3F8}"/>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1" name="مستطيل مستدير الزوايا 12">
            <a:hlinkClick r:id="rId4" action="ppaction://hlinksldjump"/>
            <a:extLst>
              <a:ext uri="{FF2B5EF4-FFF2-40B4-BE49-F238E27FC236}">
                <a16:creationId xmlns="" xmlns:a16="http://schemas.microsoft.com/office/drawing/2014/main" id="{7090C564-CCA2-45D4-B318-FB0740F41ACB}"/>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4" name="مستطيل مستدير الزوايا 16">
            <a:hlinkClick r:id="rId5" action="ppaction://hlinksldjump"/>
            <a:extLst>
              <a:ext uri="{FF2B5EF4-FFF2-40B4-BE49-F238E27FC236}">
                <a16:creationId xmlns="" xmlns:a16="http://schemas.microsoft.com/office/drawing/2014/main" id="{634D1627-95E7-40E5-8287-E2C814AE4A9D}"/>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25" name="مستطيل مستدير الزوايا 16">
            <a:hlinkClick r:id="rId6" action="ppaction://hlinksldjump"/>
            <a:extLst>
              <a:ext uri="{FF2B5EF4-FFF2-40B4-BE49-F238E27FC236}">
                <a16:creationId xmlns="" xmlns:a16="http://schemas.microsoft.com/office/drawing/2014/main" id="{2417D664-8668-4DC8-A2CC-812B7DA26874}"/>
              </a:ext>
            </a:extLst>
          </p:cNvPr>
          <p:cNvSpPr/>
          <p:nvPr/>
        </p:nvSpPr>
        <p:spPr>
          <a:xfrm>
            <a:off x="10534343"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26" name="مستطيل مستدير الزوايا 16">
            <a:hlinkClick r:id="rId7" action="ppaction://hlinksldjump"/>
            <a:extLst>
              <a:ext uri="{FF2B5EF4-FFF2-40B4-BE49-F238E27FC236}">
                <a16:creationId xmlns="" xmlns:a16="http://schemas.microsoft.com/office/drawing/2014/main" id="{479D472F-9497-4079-B9F2-000AB90A1243}"/>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6">
            <a:hlinkClick r:id="rId8" action="ppaction://hlinksldjump"/>
            <a:extLst>
              <a:ext uri="{FF2B5EF4-FFF2-40B4-BE49-F238E27FC236}">
                <a16:creationId xmlns="" xmlns:a16="http://schemas.microsoft.com/office/drawing/2014/main" id="{44C0FA4B-7E54-4D97-8EFA-DC8C89BF800E}"/>
              </a:ext>
            </a:extLst>
          </p:cNvPr>
          <p:cNvSpPr/>
          <p:nvPr/>
        </p:nvSpPr>
        <p:spPr>
          <a:xfrm>
            <a:off x="10517774" y="5227222"/>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8" name="مستطيل مستدير الزوايا 16">
            <a:hlinkClick r:id="rId9" action="ppaction://hlinksldjump"/>
            <a:extLst>
              <a:ext uri="{FF2B5EF4-FFF2-40B4-BE49-F238E27FC236}">
                <a16:creationId xmlns="" xmlns:a16="http://schemas.microsoft.com/office/drawing/2014/main" id="{D8DC84C6-E9C7-40A7-ADE4-BC29A7BEC708}"/>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0" name="TextBox 29">
            <a:extLst>
              <a:ext uri="{FF2B5EF4-FFF2-40B4-BE49-F238E27FC236}">
                <a16:creationId xmlns="" xmlns:a16="http://schemas.microsoft.com/office/drawing/2014/main" id="{A40CCCD5-18D8-4997-930F-3ECE2C8B0B62}"/>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31" name="TextBox 30">
            <a:extLst>
              <a:ext uri="{FF2B5EF4-FFF2-40B4-BE49-F238E27FC236}">
                <a16:creationId xmlns="" xmlns:a16="http://schemas.microsoft.com/office/drawing/2014/main" id="{84696690-EBA0-4509-A198-208C14B55AC8}"/>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3096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7143" y="1342936"/>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461963" lvl="0" indent="-461963" algn="just" rtl="1"/>
            <a:r>
              <a:rPr lang="ar-BH" sz="3600" b="1" dirty="0">
                <a:solidFill>
                  <a:schemeClr val="tx1"/>
                </a:solidFill>
                <a:latin typeface="Sakkal Majalla" panose="02000000000000000000" pitchFamily="2" charset="-78"/>
                <a:cs typeface="Sakkal Majalla" panose="02000000000000000000" pitchFamily="2" charset="-78"/>
              </a:rPr>
              <a:t>1. الثمن المدفوع نظير استعمال الأرض خلال فترة زمنية معينة يسمى بــــــــ:</a:t>
            </a:r>
            <a:endParaRPr lang="en-US" sz="3600" b="1" dirty="0">
              <a:solidFill>
                <a:schemeClr val="tx1"/>
              </a:solidFill>
              <a:latin typeface="Sakkal Majalla" panose="02000000000000000000" pitchFamily="2" charset="-78"/>
              <a:cs typeface="Sakkal Majalla" panose="02000000000000000000" pitchFamily="2" charset="-78"/>
            </a:endParaRPr>
          </a:p>
          <a:p>
            <a:pPr algn="just" rtl="1">
              <a:lnSpc>
                <a:spcPct val="115000"/>
              </a:lnSpc>
              <a:spcAft>
                <a:spcPts val="800"/>
              </a:spcAft>
            </a:pPr>
            <a:endParaRPr lang="en-US" sz="40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15" name="مستطيل مستدير الزوايا 5">
            <a:hlinkClick r:id="rId2" action="ppaction://hlinksldjump"/>
            <a:extLst>
              <a:ext uri="{FF2B5EF4-FFF2-40B4-BE49-F238E27FC236}">
                <a16:creationId xmlns="" xmlns:a16="http://schemas.microsoft.com/office/drawing/2014/main" id="{9C241E82-FD15-43C4-9963-06ED6840B26F}"/>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6" name="مستطيل مستدير الزوايا 11">
            <a:hlinkClick r:id="rId3" action="ppaction://hlinksldjump"/>
            <a:extLst>
              <a:ext uri="{FF2B5EF4-FFF2-40B4-BE49-F238E27FC236}">
                <a16:creationId xmlns="" xmlns:a16="http://schemas.microsoft.com/office/drawing/2014/main" id="{20FB4F93-F669-4255-9D17-05F0952FF57E}"/>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2">
            <a:hlinkClick r:id="rId4" action="ppaction://hlinksldjump"/>
            <a:extLst>
              <a:ext uri="{FF2B5EF4-FFF2-40B4-BE49-F238E27FC236}">
                <a16:creationId xmlns="" xmlns:a16="http://schemas.microsoft.com/office/drawing/2014/main" id="{9BAF2324-EC4A-4075-B8C8-DAC5B4071ADD}"/>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8" name="مستطيل مستدير الزوايا 16">
            <a:hlinkClick r:id="rId5" action="ppaction://hlinksldjump"/>
            <a:extLst>
              <a:ext uri="{FF2B5EF4-FFF2-40B4-BE49-F238E27FC236}">
                <a16:creationId xmlns="" xmlns:a16="http://schemas.microsoft.com/office/drawing/2014/main" id="{F3316084-A286-4BC9-BE96-7B98A90FF1EE}"/>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9" name="مستطيل مستدير الزوايا 16">
            <a:hlinkClick r:id="rId6" action="ppaction://hlinksldjump"/>
            <a:extLst>
              <a:ext uri="{FF2B5EF4-FFF2-40B4-BE49-F238E27FC236}">
                <a16:creationId xmlns="" xmlns:a16="http://schemas.microsoft.com/office/drawing/2014/main" id="{CA9692DE-8253-4F9A-BC93-D9D5BA1B68D7}"/>
              </a:ext>
            </a:extLst>
          </p:cNvPr>
          <p:cNvSpPr/>
          <p:nvPr/>
        </p:nvSpPr>
        <p:spPr>
          <a:xfrm>
            <a:off x="10534343"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20" name="مستطيل مستدير الزوايا 16">
            <a:hlinkClick r:id="rId7" action="ppaction://hlinksldjump"/>
            <a:extLst>
              <a:ext uri="{FF2B5EF4-FFF2-40B4-BE49-F238E27FC236}">
                <a16:creationId xmlns="" xmlns:a16="http://schemas.microsoft.com/office/drawing/2014/main" id="{970CCA26-6C03-4EF9-9EA0-DDF450EC383F}"/>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1" name="مستطيل مستدير الزوايا 16">
            <a:hlinkClick r:id="rId8" action="ppaction://hlinksldjump"/>
            <a:extLst>
              <a:ext uri="{FF2B5EF4-FFF2-40B4-BE49-F238E27FC236}">
                <a16:creationId xmlns="" xmlns:a16="http://schemas.microsoft.com/office/drawing/2014/main" id="{FDD3C18B-73D8-48CF-9B41-FC09124577AD}"/>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2" name="مستطيل مستدير الزوايا 16">
            <a:hlinkClick r:id="rId9" action="ppaction://hlinksldjump"/>
            <a:extLst>
              <a:ext uri="{FF2B5EF4-FFF2-40B4-BE49-F238E27FC236}">
                <a16:creationId xmlns="" xmlns:a16="http://schemas.microsoft.com/office/drawing/2014/main" id="{326B1A81-845E-47BF-ADD1-38803F924154}"/>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3" name="TextBox 22">
            <a:extLst>
              <a:ext uri="{FF2B5EF4-FFF2-40B4-BE49-F238E27FC236}">
                <a16:creationId xmlns="" xmlns:a16="http://schemas.microsoft.com/office/drawing/2014/main" id="{BABFF334-208E-42E5-9242-A632ED8A8520}"/>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4" name="Rectangle: Rounded Corners 2">
            <a:hlinkClick r:id="rId10" action="ppaction://hlinksldjump"/>
            <a:extLst>
              <a:ext uri="{FF2B5EF4-FFF2-40B4-BE49-F238E27FC236}">
                <a16:creationId xmlns="" xmlns:a16="http://schemas.microsoft.com/office/drawing/2014/main" id="{53E75753-885F-426B-821C-EB598B0FAC2D}"/>
              </a:ext>
            </a:extLst>
          </p:cNvPr>
          <p:cNvSpPr/>
          <p:nvPr/>
        </p:nvSpPr>
        <p:spPr>
          <a:xfrm>
            <a:off x="5585347"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أ.  </a:t>
            </a:r>
            <a:r>
              <a:rPr lang="ar-BH" sz="3600" b="1" dirty="0">
                <a:solidFill>
                  <a:schemeClr val="tx1"/>
                </a:solidFill>
                <a:latin typeface="Sakkal Majalla" panose="02000000000000000000" pitchFamily="2" charset="-78"/>
                <a:cs typeface="Sakkal Majalla" panose="02000000000000000000" pitchFamily="2" charset="-78"/>
              </a:rPr>
              <a:t>الفائدة</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28" name="Rectangle: Rounded Corners 3">
            <a:hlinkClick r:id="rId11" action="ppaction://hlinksldjump"/>
            <a:extLst>
              <a:ext uri="{FF2B5EF4-FFF2-40B4-BE49-F238E27FC236}">
                <a16:creationId xmlns="" xmlns:a16="http://schemas.microsoft.com/office/drawing/2014/main" id="{503E9272-055B-437B-A169-A5B5663FE58D}"/>
              </a:ext>
            </a:extLst>
          </p:cNvPr>
          <p:cNvSpPr/>
          <p:nvPr/>
        </p:nvSpPr>
        <p:spPr>
          <a:xfrm>
            <a:off x="5585347"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ب.  </a:t>
            </a:r>
            <a:r>
              <a:rPr lang="ar-BH" sz="3600" b="1" dirty="0">
                <a:solidFill>
                  <a:schemeClr val="tx1"/>
                </a:solidFill>
                <a:latin typeface="Sakkal Majalla" panose="02000000000000000000" pitchFamily="2" charset="-78"/>
                <a:cs typeface="Sakkal Majalla" panose="02000000000000000000" pitchFamily="2" charset="-78"/>
              </a:rPr>
              <a:t>الريع</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29" name="Rectangle: Rounded Corners 4">
            <a:hlinkClick r:id="rId10" action="ppaction://hlinksldjump"/>
            <a:extLst>
              <a:ext uri="{FF2B5EF4-FFF2-40B4-BE49-F238E27FC236}">
                <a16:creationId xmlns="" xmlns:a16="http://schemas.microsoft.com/office/drawing/2014/main" id="{B53719E5-44C9-4827-8F87-5D19564505EE}"/>
              </a:ext>
            </a:extLst>
          </p:cNvPr>
          <p:cNvSpPr/>
          <p:nvPr/>
        </p:nvSpPr>
        <p:spPr>
          <a:xfrm>
            <a:off x="362928"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ج.  </a:t>
            </a:r>
            <a:r>
              <a:rPr lang="ar-BH" sz="3600" b="1" dirty="0">
                <a:solidFill>
                  <a:schemeClr val="tx1"/>
                </a:solidFill>
                <a:latin typeface="Sakkal Majalla" panose="02000000000000000000" pitchFamily="2" charset="-78"/>
                <a:cs typeface="Sakkal Majalla" panose="02000000000000000000" pitchFamily="2" charset="-78"/>
              </a:rPr>
              <a:t>الأجر</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30" name="Rectangle: Rounded Corners 5">
            <a:hlinkClick r:id="rId10" action="ppaction://hlinksldjump"/>
            <a:extLst>
              <a:ext uri="{FF2B5EF4-FFF2-40B4-BE49-F238E27FC236}">
                <a16:creationId xmlns="" xmlns:a16="http://schemas.microsoft.com/office/drawing/2014/main" id="{7348EF3E-B262-48B5-B930-7CB54EB32023}"/>
              </a:ext>
            </a:extLst>
          </p:cNvPr>
          <p:cNvSpPr/>
          <p:nvPr/>
        </p:nvSpPr>
        <p:spPr>
          <a:xfrm>
            <a:off x="362928"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د.  </a:t>
            </a:r>
            <a:r>
              <a:rPr lang="ar-BH" sz="3600" b="1" dirty="0">
                <a:solidFill>
                  <a:schemeClr val="tx1"/>
                </a:solidFill>
                <a:latin typeface="Sakkal Majalla" panose="02000000000000000000" pitchFamily="2" charset="-78"/>
                <a:cs typeface="Sakkal Majalla" panose="02000000000000000000" pitchFamily="2" charset="-78"/>
              </a:rPr>
              <a:t>الربح</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31" name="TextBox 30">
            <a:extLst>
              <a:ext uri="{FF2B5EF4-FFF2-40B4-BE49-F238E27FC236}">
                <a16:creationId xmlns="" xmlns:a16="http://schemas.microsoft.com/office/drawing/2014/main" id="{97BEC7CB-9BFF-4A99-BA96-B434B6CFEBB3}"/>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98449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 xmlns:a16="http://schemas.microsoft.com/office/drawing/2014/main" id="{58578253-5B9C-4212-99D5-D54F93781CE6}"/>
              </a:ext>
            </a:extLst>
          </p:cNvPr>
          <p:cNvSpPr/>
          <p:nvPr/>
        </p:nvSpPr>
        <p:spPr>
          <a:xfrm>
            <a:off x="2239991" y="2312988"/>
            <a:ext cx="11974772" cy="3856903"/>
          </a:xfrm>
          <a:prstGeom prst="parallelogram">
            <a:avLst>
              <a:gd name="adj" fmla="val 52022"/>
            </a:avLst>
          </a:prstGeom>
          <a:solidFill>
            <a:srgbClr val="3A61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عنوان 1">
            <a:extLst>
              <a:ext uri="{FF2B5EF4-FFF2-40B4-BE49-F238E27FC236}">
                <a16:creationId xmlns="" xmlns:a16="http://schemas.microsoft.com/office/drawing/2014/main" id="{617D9E4E-BEA6-4D5C-8473-E0A1958A7B94}"/>
              </a:ext>
            </a:extLst>
          </p:cNvPr>
          <p:cNvSpPr txBox="1">
            <a:spLocks/>
          </p:cNvSpPr>
          <p:nvPr/>
        </p:nvSpPr>
        <p:spPr>
          <a:xfrm>
            <a:off x="4596528" y="2717440"/>
            <a:ext cx="6715615" cy="152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8000" dirty="0">
                <a:solidFill>
                  <a:srgbClr val="F29223"/>
                </a:solidFill>
                <a:effectLst>
                  <a:innerShdw blurRad="63500" dist="50800" dir="10800000">
                    <a:prstClr val="black">
                      <a:alpha val="50000"/>
                    </a:prstClr>
                  </a:innerShdw>
                </a:effectLst>
                <a:latin typeface="Arial Black" panose="020B0A04020102020204" pitchFamily="34" charset="0"/>
                <a:cs typeface="Sultan bold" pitchFamily="2" charset="-78"/>
              </a:rPr>
              <a:t>ال</a:t>
            </a:r>
            <a:r>
              <a:rPr lang="ar-BH" sz="8000" dirty="0">
                <a:solidFill>
                  <a:srgbClr val="F29223"/>
                </a:solidFill>
                <a:effectLst>
                  <a:innerShdw blurRad="63500" dist="50800" dir="10800000">
                    <a:prstClr val="black">
                      <a:alpha val="50000"/>
                    </a:prstClr>
                  </a:innerShdw>
                </a:effectLst>
                <a:latin typeface="Arial Black" panose="020B0A04020102020204" pitchFamily="34" charset="0"/>
                <a:cs typeface="Sultan bold" pitchFamily="2" charset="-78"/>
              </a:rPr>
              <a:t>وحدة الأولى</a:t>
            </a:r>
            <a:endParaRPr lang="en-US" sz="8000" dirty="0">
              <a:solidFill>
                <a:srgbClr val="F29223"/>
              </a:solidFill>
              <a:effectLst>
                <a:innerShdw blurRad="63500" dist="50800" dir="10800000">
                  <a:prstClr val="black">
                    <a:alpha val="50000"/>
                  </a:prstClr>
                </a:innerShdw>
              </a:effectLst>
              <a:latin typeface="Arial Black" panose="020B0A04020102020204" pitchFamily="34" charset="0"/>
              <a:cs typeface="Sultan bold" pitchFamily="2" charset="-78"/>
            </a:endParaRPr>
          </a:p>
        </p:txBody>
      </p:sp>
      <p:sp>
        <p:nvSpPr>
          <p:cNvPr id="9" name="مستطيل 7">
            <a:extLst>
              <a:ext uri="{FF2B5EF4-FFF2-40B4-BE49-F238E27FC236}">
                <a16:creationId xmlns="" xmlns:a16="http://schemas.microsoft.com/office/drawing/2014/main" id="{0B73313E-3D21-4EAF-B04F-252807E1786C}"/>
              </a:ext>
            </a:extLst>
          </p:cNvPr>
          <p:cNvSpPr/>
          <p:nvPr/>
        </p:nvSpPr>
        <p:spPr>
          <a:xfrm>
            <a:off x="3277463" y="4491994"/>
            <a:ext cx="8614859"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BH" sz="8000" dirty="0">
                <a:ln>
                  <a:solidFill>
                    <a:srgbClr val="3A616A"/>
                  </a:solidFill>
                </a:ln>
                <a:solidFill>
                  <a:schemeClr val="bg1"/>
                </a:solidFill>
                <a:latin typeface="Arial Black" panose="020B0A04020102020204" pitchFamily="34" charset="0"/>
                <a:cs typeface="Sultan bold" pitchFamily="2" charset="-78"/>
              </a:rPr>
              <a:t>الدورات الاقتصادية والإنتاج</a:t>
            </a:r>
            <a:endParaRPr lang="ar-SA" sz="11500" cap="none" spc="0" dirty="0">
              <a:ln>
                <a:solidFill>
                  <a:srgbClr val="3A616A"/>
                </a:solidFill>
              </a:ln>
              <a:solidFill>
                <a:schemeClr val="bg1"/>
              </a:solidFill>
              <a:effectLst/>
              <a:latin typeface="Arial Black" panose="020B0A04020102020204" pitchFamily="34" charset="0"/>
              <a:cs typeface="Sultan bold" pitchFamily="2" charset="-78"/>
            </a:endParaRPr>
          </a:p>
        </p:txBody>
      </p:sp>
      <p:pic>
        <p:nvPicPr>
          <p:cNvPr id="3" name="Picture 2">
            <a:extLst>
              <a:ext uri="{FF2B5EF4-FFF2-40B4-BE49-F238E27FC236}">
                <a16:creationId xmlns="" xmlns:a16="http://schemas.microsoft.com/office/drawing/2014/main" id="{43C86C6B-F3D9-4D33-AC2E-D5A2EAFBD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307" y="116078"/>
            <a:ext cx="1762982" cy="1783785"/>
          </a:xfrm>
          <a:prstGeom prst="rect">
            <a:avLst/>
          </a:prstGeom>
        </p:spPr>
      </p:pic>
      <p:pic>
        <p:nvPicPr>
          <p:cNvPr id="12" name="Picture 11">
            <a:extLst>
              <a:ext uri="{FF2B5EF4-FFF2-40B4-BE49-F238E27FC236}">
                <a16:creationId xmlns="" xmlns:a16="http://schemas.microsoft.com/office/drawing/2014/main" id="{955B15EB-1B14-4132-BF02-73D3B933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09" y="513729"/>
            <a:ext cx="5098473" cy="3398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7973886"/>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7143" y="1342936"/>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r" rtl="1"/>
            <a:r>
              <a:rPr lang="ar-BH" sz="3600" b="1" dirty="0">
                <a:solidFill>
                  <a:schemeClr val="tx1"/>
                </a:solidFill>
                <a:latin typeface="Sakkal Majalla" panose="02000000000000000000" pitchFamily="2" charset="-78"/>
                <a:cs typeface="Sakkal Majalla" panose="02000000000000000000" pitchFamily="2" charset="-78"/>
              </a:rPr>
              <a:t>2. قيام النجار بتقطيع الخشب من أجل إنتاج وصناعة غرف النوم يعتبر منفعة مكانية.</a:t>
            </a:r>
            <a:endParaRPr lang="en-US" sz="3600" b="1" dirty="0">
              <a:solidFill>
                <a:schemeClr val="tx1"/>
              </a:solidFill>
              <a:latin typeface="Sakkal Majalla" panose="02000000000000000000" pitchFamily="2" charset="-78"/>
              <a:cs typeface="Sakkal Majalla" panose="02000000000000000000" pitchFamily="2" charset="-78"/>
            </a:endParaRPr>
          </a:p>
          <a:p>
            <a:pPr marL="517525" lvl="0" indent="-517525" algn="just" rtl="1"/>
            <a:endParaRPr lang="en-US" sz="3600" b="1" dirty="0">
              <a:solidFill>
                <a:schemeClr val="tx1"/>
              </a:solidFill>
              <a:latin typeface="Sakkal Majalla" panose="02000000000000000000" pitchFamily="2" charset="-78"/>
              <a:cs typeface="Sakkal Majalla" panose="02000000000000000000" pitchFamily="2" charset="-78"/>
            </a:endParaRPr>
          </a:p>
          <a:p>
            <a:pPr algn="just" rtl="1">
              <a:lnSpc>
                <a:spcPct val="115000"/>
              </a:lnSpc>
              <a:spcAft>
                <a:spcPts val="800"/>
              </a:spcAft>
            </a:pPr>
            <a:endParaRPr lang="en-US" sz="40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7" name="Rectangle: Rounded Corners 6">
            <a:hlinkClick r:id="rId2" action="ppaction://hlinksldjump"/>
            <a:extLst>
              <a:ext uri="{FF2B5EF4-FFF2-40B4-BE49-F238E27FC236}">
                <a16:creationId xmlns="" xmlns:a16="http://schemas.microsoft.com/office/drawing/2014/main" id="{469466EF-3A64-44F2-AC2B-86CE8E7AE58A}"/>
              </a:ext>
            </a:extLst>
          </p:cNvPr>
          <p:cNvSpPr/>
          <p:nvPr/>
        </p:nvSpPr>
        <p:spPr>
          <a:xfrm>
            <a:off x="5600860" y="3881480"/>
            <a:ext cx="2936949" cy="856343"/>
          </a:xfrm>
          <a:prstGeom prst="roundRect">
            <a:avLst>
              <a:gd name="adj" fmla="val 50000"/>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chemeClr val="bg1"/>
                </a:solidFill>
                <a:latin typeface="Sakkal Majalla" panose="02000000000000000000" pitchFamily="2" charset="-78"/>
                <a:cs typeface="Sakkal Majalla" panose="02000000000000000000" pitchFamily="2" charset="-78"/>
              </a:rPr>
              <a:t>صح</a:t>
            </a:r>
            <a:endParaRPr lang="ar-SA" sz="3600" b="1" dirty="0">
              <a:solidFill>
                <a:schemeClr val="bg1"/>
              </a:solidFill>
              <a:latin typeface="Sakkal Majalla" panose="02000000000000000000" pitchFamily="2" charset="-78"/>
              <a:cs typeface="Sakkal Majalla" panose="02000000000000000000" pitchFamily="2" charset="-78"/>
            </a:endParaRPr>
          </a:p>
        </p:txBody>
      </p:sp>
      <p:sp>
        <p:nvSpPr>
          <p:cNvPr id="9" name="Rectangle: Rounded Corners 8">
            <a:hlinkClick r:id="rId3" action="ppaction://hlinksldjump"/>
            <a:extLst>
              <a:ext uri="{FF2B5EF4-FFF2-40B4-BE49-F238E27FC236}">
                <a16:creationId xmlns="" xmlns:a16="http://schemas.microsoft.com/office/drawing/2014/main" id="{338B36B0-4587-4AF3-B569-C62CF62A8977}"/>
              </a:ext>
            </a:extLst>
          </p:cNvPr>
          <p:cNvSpPr/>
          <p:nvPr/>
        </p:nvSpPr>
        <p:spPr>
          <a:xfrm>
            <a:off x="1825829" y="3881480"/>
            <a:ext cx="2936949" cy="856343"/>
          </a:xfrm>
          <a:prstGeom prst="roundRect">
            <a:avLst>
              <a:gd name="adj" fmla="val 50000"/>
            </a:avLst>
          </a:prstGeom>
          <a:solidFill>
            <a:srgbClr val="3A617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chemeClr val="bg1"/>
                </a:solidFill>
                <a:latin typeface="Sakkal Majalla" panose="02000000000000000000" pitchFamily="2" charset="-78"/>
                <a:cs typeface="Sakkal Majalla" panose="02000000000000000000" pitchFamily="2" charset="-78"/>
              </a:rPr>
              <a:t>خطأ</a:t>
            </a:r>
          </a:p>
        </p:txBody>
      </p:sp>
      <p:sp>
        <p:nvSpPr>
          <p:cNvPr id="10" name="مستطيل مستدير الزوايا 5">
            <a:hlinkClick r:id="rId4" action="ppaction://hlinksldjump"/>
            <a:extLst>
              <a:ext uri="{FF2B5EF4-FFF2-40B4-BE49-F238E27FC236}">
                <a16:creationId xmlns="" xmlns:a16="http://schemas.microsoft.com/office/drawing/2014/main" id="{AF9CFB77-B053-4AFB-9B75-887AD474FA90}"/>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2" name="مستطيل مستدير الزوايا 11">
            <a:hlinkClick r:id="rId5" action="ppaction://hlinksldjump"/>
            <a:extLst>
              <a:ext uri="{FF2B5EF4-FFF2-40B4-BE49-F238E27FC236}">
                <a16:creationId xmlns="" xmlns:a16="http://schemas.microsoft.com/office/drawing/2014/main" id="{D4217F56-9927-49E2-9FD3-3CAB8A1DAE1A}"/>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3" name="مستطيل مستدير الزوايا 12">
            <a:hlinkClick r:id="rId6" action="ppaction://hlinksldjump"/>
            <a:extLst>
              <a:ext uri="{FF2B5EF4-FFF2-40B4-BE49-F238E27FC236}">
                <a16:creationId xmlns="" xmlns:a16="http://schemas.microsoft.com/office/drawing/2014/main" id="{9BB2DEDD-F186-47C7-9CAC-23A34E8FCBDD}"/>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4" name="مستطيل مستدير الزوايا 16">
            <a:hlinkClick r:id="rId7" action="ppaction://hlinksldjump"/>
            <a:extLst>
              <a:ext uri="{FF2B5EF4-FFF2-40B4-BE49-F238E27FC236}">
                <a16:creationId xmlns="" xmlns:a16="http://schemas.microsoft.com/office/drawing/2014/main" id="{EE0CF630-54A6-441C-8F73-34C4E38B31D8}"/>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5" name="مستطيل مستدير الزوايا 16">
            <a:hlinkClick r:id="rId8" action="ppaction://hlinksldjump"/>
            <a:extLst>
              <a:ext uri="{FF2B5EF4-FFF2-40B4-BE49-F238E27FC236}">
                <a16:creationId xmlns="" xmlns:a16="http://schemas.microsoft.com/office/drawing/2014/main" id="{AEC1463C-8A49-415F-B0C8-624628CFCEAA}"/>
              </a:ext>
            </a:extLst>
          </p:cNvPr>
          <p:cNvSpPr/>
          <p:nvPr/>
        </p:nvSpPr>
        <p:spPr>
          <a:xfrm>
            <a:off x="10534343"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16" name="مستطيل مستدير الزوايا 16">
            <a:hlinkClick r:id="rId9" action="ppaction://hlinksldjump"/>
            <a:extLst>
              <a:ext uri="{FF2B5EF4-FFF2-40B4-BE49-F238E27FC236}">
                <a16:creationId xmlns="" xmlns:a16="http://schemas.microsoft.com/office/drawing/2014/main" id="{E2B710FB-CC4C-4306-A39A-93DFB443E456}"/>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6">
            <a:hlinkClick r:id="rId10" action="ppaction://hlinksldjump"/>
            <a:extLst>
              <a:ext uri="{FF2B5EF4-FFF2-40B4-BE49-F238E27FC236}">
                <a16:creationId xmlns="" xmlns:a16="http://schemas.microsoft.com/office/drawing/2014/main" id="{E5E1DB4E-9238-4D86-A1DA-09196F7877FB}"/>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مستطيل مستدير الزوايا 16">
            <a:hlinkClick r:id="rId11" action="ppaction://hlinksldjump"/>
            <a:extLst>
              <a:ext uri="{FF2B5EF4-FFF2-40B4-BE49-F238E27FC236}">
                <a16:creationId xmlns="" xmlns:a16="http://schemas.microsoft.com/office/drawing/2014/main" id="{7EC70540-314D-4C12-89D6-0406C0F96D94}"/>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19" name="TextBox 18">
            <a:extLst>
              <a:ext uri="{FF2B5EF4-FFF2-40B4-BE49-F238E27FC236}">
                <a16:creationId xmlns="" xmlns:a16="http://schemas.microsoft.com/office/drawing/2014/main" id="{B56A1ABD-E22B-43C8-A024-F21D74F88DFC}"/>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0" name="TextBox 19">
            <a:extLst>
              <a:ext uri="{FF2B5EF4-FFF2-40B4-BE49-F238E27FC236}">
                <a16:creationId xmlns="" xmlns:a16="http://schemas.microsoft.com/office/drawing/2014/main" id="{44EA482C-ED4E-42C6-8DD4-08FD71B068DC}"/>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526758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7143" y="1342936"/>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461963" lvl="0" indent="-461963" algn="just" rtl="1"/>
            <a:r>
              <a:rPr lang="ar-BH" sz="3600" b="1" dirty="0">
                <a:solidFill>
                  <a:schemeClr val="tx1"/>
                </a:solidFill>
                <a:latin typeface="Sakkal Majalla" panose="02000000000000000000" pitchFamily="2" charset="-78"/>
                <a:cs typeface="Sakkal Majalla" panose="02000000000000000000" pitchFamily="2" charset="-78"/>
              </a:rPr>
              <a:t>3. أقترضت شركة دلمون العالمية مبلغًا وقدره 20000 دينار من بنك البحرين الوطني، وبمعدل فائدة بسيطة 8%، على أن يسدد القرض بعد 5 سنوات، فكم يكون المبلغ الأجمالي الملطوب دفعه من قبل شركة دلمون:</a:t>
            </a:r>
            <a:endParaRPr lang="en-US" sz="3600" b="1" dirty="0">
              <a:solidFill>
                <a:schemeClr val="tx1"/>
              </a:solidFill>
              <a:latin typeface="Sakkal Majalla" panose="02000000000000000000" pitchFamily="2" charset="-78"/>
              <a:cs typeface="Sakkal Majalla" panose="02000000000000000000" pitchFamily="2" charset="-78"/>
            </a:endParaRPr>
          </a:p>
          <a:p>
            <a:pPr algn="just" rtl="1">
              <a:lnSpc>
                <a:spcPct val="115000"/>
              </a:lnSpc>
              <a:spcAft>
                <a:spcPts val="800"/>
              </a:spcAft>
            </a:pPr>
            <a:endParaRPr lang="en-US" sz="40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15" name="مستطيل مستدير الزوايا 5">
            <a:hlinkClick r:id="rId2" action="ppaction://hlinksldjump"/>
            <a:extLst>
              <a:ext uri="{FF2B5EF4-FFF2-40B4-BE49-F238E27FC236}">
                <a16:creationId xmlns="" xmlns:a16="http://schemas.microsoft.com/office/drawing/2014/main" id="{02F6D1FD-8CF3-49DF-9FC7-C08F3B95FF0D}"/>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6" name="مستطيل مستدير الزوايا 11">
            <a:hlinkClick r:id="rId3" action="ppaction://hlinksldjump"/>
            <a:extLst>
              <a:ext uri="{FF2B5EF4-FFF2-40B4-BE49-F238E27FC236}">
                <a16:creationId xmlns="" xmlns:a16="http://schemas.microsoft.com/office/drawing/2014/main" id="{AAEA81A2-1797-485B-BF58-C27EE4C9CEFE}"/>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2">
            <a:hlinkClick r:id="rId4" action="ppaction://hlinksldjump"/>
            <a:extLst>
              <a:ext uri="{FF2B5EF4-FFF2-40B4-BE49-F238E27FC236}">
                <a16:creationId xmlns="" xmlns:a16="http://schemas.microsoft.com/office/drawing/2014/main" id="{87DC5393-60C3-4AA4-B5B8-E356CD378278}"/>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8" name="مستطيل مستدير الزوايا 16">
            <a:hlinkClick r:id="rId5" action="ppaction://hlinksldjump"/>
            <a:extLst>
              <a:ext uri="{FF2B5EF4-FFF2-40B4-BE49-F238E27FC236}">
                <a16:creationId xmlns="" xmlns:a16="http://schemas.microsoft.com/office/drawing/2014/main" id="{262F8566-565E-4163-9DE3-3A5CC45497B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9" name="مستطيل مستدير الزوايا 16">
            <a:hlinkClick r:id="rId6" action="ppaction://hlinksldjump"/>
            <a:extLst>
              <a:ext uri="{FF2B5EF4-FFF2-40B4-BE49-F238E27FC236}">
                <a16:creationId xmlns="" xmlns:a16="http://schemas.microsoft.com/office/drawing/2014/main" id="{ECB77054-1157-485D-9DD4-82F9380CB045}"/>
              </a:ext>
            </a:extLst>
          </p:cNvPr>
          <p:cNvSpPr/>
          <p:nvPr/>
        </p:nvSpPr>
        <p:spPr>
          <a:xfrm>
            <a:off x="10525107"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20" name="مستطيل مستدير الزوايا 16">
            <a:hlinkClick r:id="rId7" action="ppaction://hlinksldjump"/>
            <a:extLst>
              <a:ext uri="{FF2B5EF4-FFF2-40B4-BE49-F238E27FC236}">
                <a16:creationId xmlns="" xmlns:a16="http://schemas.microsoft.com/office/drawing/2014/main" id="{F8CF0D6A-0DEB-4106-ABBE-E64BE6A250CA}"/>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1" name="مستطيل مستدير الزوايا 16">
            <a:hlinkClick r:id="rId8" action="ppaction://hlinksldjump"/>
            <a:extLst>
              <a:ext uri="{FF2B5EF4-FFF2-40B4-BE49-F238E27FC236}">
                <a16:creationId xmlns="" xmlns:a16="http://schemas.microsoft.com/office/drawing/2014/main" id="{ED27A9C1-32FC-42BB-B7D9-5B9D3B91AAB5}"/>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2" name="مستطيل مستدير الزوايا 16">
            <a:hlinkClick r:id="rId9" action="ppaction://hlinksldjump"/>
            <a:extLst>
              <a:ext uri="{FF2B5EF4-FFF2-40B4-BE49-F238E27FC236}">
                <a16:creationId xmlns="" xmlns:a16="http://schemas.microsoft.com/office/drawing/2014/main" id="{57351762-15D7-46D5-8C47-4961A96F3BE0}"/>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3" name="TextBox 22">
            <a:extLst>
              <a:ext uri="{FF2B5EF4-FFF2-40B4-BE49-F238E27FC236}">
                <a16:creationId xmlns="" xmlns:a16="http://schemas.microsoft.com/office/drawing/2014/main" id="{73AC4E18-3896-4B8E-88A0-9C3C5EA57087}"/>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4" name="TextBox 23">
            <a:extLst>
              <a:ext uri="{FF2B5EF4-FFF2-40B4-BE49-F238E27FC236}">
                <a16:creationId xmlns="" xmlns:a16="http://schemas.microsoft.com/office/drawing/2014/main" id="{B1DFF2D9-8758-4E4A-A4E7-C757AD95EAE8}"/>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31" name="Rectangle: Rounded Corners 2">
            <a:hlinkClick r:id="rId10" action="ppaction://hlinksldjump"/>
            <a:extLst>
              <a:ext uri="{FF2B5EF4-FFF2-40B4-BE49-F238E27FC236}">
                <a16:creationId xmlns="" xmlns:a16="http://schemas.microsoft.com/office/drawing/2014/main" id="{881F3683-F5CD-42F9-914C-1E7D058466E8}"/>
              </a:ext>
            </a:extLst>
          </p:cNvPr>
          <p:cNvSpPr/>
          <p:nvPr/>
        </p:nvSpPr>
        <p:spPr>
          <a:xfrm>
            <a:off x="5585347"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أ.  </a:t>
            </a:r>
            <a:r>
              <a:rPr lang="ar-BH" sz="3600" b="1" dirty="0">
                <a:solidFill>
                  <a:schemeClr val="tx1"/>
                </a:solidFill>
                <a:latin typeface="Sakkal Majalla" panose="02000000000000000000" pitchFamily="2" charset="-78"/>
                <a:cs typeface="Sakkal Majalla" panose="02000000000000000000" pitchFamily="2" charset="-78"/>
              </a:rPr>
              <a:t>1600 دينار</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32" name="Rectangle: Rounded Corners 3">
            <a:hlinkClick r:id="rId10" action="ppaction://hlinksldjump"/>
            <a:extLst>
              <a:ext uri="{FF2B5EF4-FFF2-40B4-BE49-F238E27FC236}">
                <a16:creationId xmlns="" xmlns:a16="http://schemas.microsoft.com/office/drawing/2014/main" id="{09FBF593-F294-4135-ADAB-9437F84825F2}"/>
              </a:ext>
            </a:extLst>
          </p:cNvPr>
          <p:cNvSpPr/>
          <p:nvPr/>
        </p:nvSpPr>
        <p:spPr>
          <a:xfrm>
            <a:off x="5585347"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ب.  </a:t>
            </a:r>
            <a:r>
              <a:rPr lang="ar-BH" sz="3600" b="1" dirty="0">
                <a:solidFill>
                  <a:schemeClr val="tx1"/>
                </a:solidFill>
                <a:latin typeface="Sakkal Majalla" panose="02000000000000000000" pitchFamily="2" charset="-78"/>
                <a:cs typeface="Sakkal Majalla" panose="02000000000000000000" pitchFamily="2" charset="-78"/>
              </a:rPr>
              <a:t>20000 دينار</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33" name="Rectangle: Rounded Corners 4">
            <a:hlinkClick r:id="rId11" action="ppaction://hlinksldjump"/>
            <a:extLst>
              <a:ext uri="{FF2B5EF4-FFF2-40B4-BE49-F238E27FC236}">
                <a16:creationId xmlns="" xmlns:a16="http://schemas.microsoft.com/office/drawing/2014/main" id="{01F49125-F817-4AF3-8574-CABF6E0173B1}"/>
              </a:ext>
            </a:extLst>
          </p:cNvPr>
          <p:cNvSpPr/>
          <p:nvPr/>
        </p:nvSpPr>
        <p:spPr>
          <a:xfrm>
            <a:off x="362928"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ج.  </a:t>
            </a:r>
            <a:r>
              <a:rPr lang="ar-BH" sz="3600" b="1" dirty="0">
                <a:solidFill>
                  <a:schemeClr val="tx1"/>
                </a:solidFill>
                <a:latin typeface="Sakkal Majalla" panose="02000000000000000000" pitchFamily="2" charset="-78"/>
                <a:cs typeface="Sakkal Majalla" panose="02000000000000000000" pitchFamily="2" charset="-78"/>
              </a:rPr>
              <a:t>28000 دينار</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34" name="Rectangle: Rounded Corners 5">
            <a:hlinkClick r:id="rId10" action="ppaction://hlinksldjump"/>
            <a:extLst>
              <a:ext uri="{FF2B5EF4-FFF2-40B4-BE49-F238E27FC236}">
                <a16:creationId xmlns="" xmlns:a16="http://schemas.microsoft.com/office/drawing/2014/main" id="{B168A294-D730-4AAB-8E12-95B75903BCE5}"/>
              </a:ext>
            </a:extLst>
          </p:cNvPr>
          <p:cNvSpPr/>
          <p:nvPr/>
        </p:nvSpPr>
        <p:spPr>
          <a:xfrm>
            <a:off x="362928"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د.  </a:t>
            </a:r>
            <a:r>
              <a:rPr lang="ar-BH" sz="3600" b="1" dirty="0">
                <a:solidFill>
                  <a:schemeClr val="tx1"/>
                </a:solidFill>
                <a:latin typeface="Sakkal Majalla" panose="02000000000000000000" pitchFamily="2" charset="-78"/>
                <a:cs typeface="Sakkal Majalla" panose="02000000000000000000" pitchFamily="2" charset="-78"/>
              </a:rPr>
              <a:t>8000 دينار</a:t>
            </a:r>
            <a:endParaRPr lang="ar-SA" sz="3600" b="1"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59294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7143" y="1342936"/>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461963" indent="-461963" algn="just" rtl="1"/>
            <a:r>
              <a:rPr lang="ar-BH" sz="3600" b="1" dirty="0">
                <a:solidFill>
                  <a:schemeClr val="tx1"/>
                </a:solidFill>
                <a:latin typeface="Sakkal Majalla" panose="02000000000000000000" pitchFamily="2" charset="-78"/>
                <a:cs typeface="Sakkal Majalla" panose="02000000000000000000" pitchFamily="2" charset="-78"/>
              </a:rPr>
              <a:t>4. عنصر من عناصر الإنتاج، يقوم بمزج عناصر الإنتاج بنسب محددة في العملية الإنتاجية بهدف إنتاج سلعة أو خدمة:</a:t>
            </a:r>
            <a:endParaRPr lang="en-US" sz="3600" b="1" dirty="0">
              <a:solidFill>
                <a:schemeClr val="tx1"/>
              </a:solidFill>
              <a:latin typeface="Sakkal Majalla" panose="02000000000000000000" pitchFamily="2" charset="-78"/>
              <a:cs typeface="Sakkal Majalla" panose="02000000000000000000" pitchFamily="2" charset="-78"/>
            </a:endParaRPr>
          </a:p>
          <a:p>
            <a:pPr marL="461963" indent="-461963" algn="just" rtl="1"/>
            <a:endParaRPr lang="en-US" sz="3600" b="1" dirty="0">
              <a:solidFill>
                <a:schemeClr val="tx1"/>
              </a:solidFill>
              <a:latin typeface="Sakkal Majalla" panose="02000000000000000000" pitchFamily="2" charset="-78"/>
              <a:cs typeface="Sakkal Majalla" panose="02000000000000000000" pitchFamily="2" charset="-78"/>
            </a:endParaRPr>
          </a:p>
          <a:p>
            <a:pPr marL="461963" lvl="0" indent="-461963" algn="just" rtl="1"/>
            <a:endParaRPr lang="en-US" sz="3600" b="1" dirty="0">
              <a:solidFill>
                <a:schemeClr val="tx1"/>
              </a:solidFill>
              <a:latin typeface="Sakkal Majalla" panose="02000000000000000000" pitchFamily="2" charset="-78"/>
              <a:cs typeface="Sakkal Majalla" panose="02000000000000000000" pitchFamily="2" charset="-78"/>
            </a:endParaRPr>
          </a:p>
          <a:p>
            <a:pPr algn="just" rtl="1">
              <a:lnSpc>
                <a:spcPct val="115000"/>
              </a:lnSpc>
              <a:spcAft>
                <a:spcPts val="800"/>
              </a:spcAft>
            </a:pPr>
            <a:endParaRPr lang="en-US" sz="4000" dirty="0">
              <a:solidFill>
                <a:schemeClr val="tx1"/>
              </a:solidFill>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10" name="Rectangle: Rounded Corners 2">
            <a:hlinkClick r:id="rId2" action="ppaction://hlinksldjump"/>
            <a:extLst>
              <a:ext uri="{FF2B5EF4-FFF2-40B4-BE49-F238E27FC236}">
                <a16:creationId xmlns="" xmlns:a16="http://schemas.microsoft.com/office/drawing/2014/main" id="{FB0A8EBE-836F-49A1-A783-643002CA0AC9}"/>
              </a:ext>
            </a:extLst>
          </p:cNvPr>
          <p:cNvSpPr/>
          <p:nvPr/>
        </p:nvSpPr>
        <p:spPr>
          <a:xfrm>
            <a:off x="5585347"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أ.  </a:t>
            </a:r>
            <a:r>
              <a:rPr lang="ar-BH" sz="3600" b="1" dirty="0">
                <a:solidFill>
                  <a:schemeClr val="tx1"/>
                </a:solidFill>
                <a:latin typeface="Sakkal Majalla" panose="02000000000000000000" pitchFamily="2" charset="-78"/>
                <a:cs typeface="Sakkal Majalla" panose="02000000000000000000" pitchFamily="2" charset="-78"/>
              </a:rPr>
              <a:t>العمل</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12" name="Rectangle: Rounded Corners 3">
            <a:hlinkClick r:id="rId2" action="ppaction://hlinksldjump"/>
            <a:extLst>
              <a:ext uri="{FF2B5EF4-FFF2-40B4-BE49-F238E27FC236}">
                <a16:creationId xmlns="" xmlns:a16="http://schemas.microsoft.com/office/drawing/2014/main" id="{407E2F86-E26B-437A-AD37-88315BB37024}"/>
              </a:ext>
            </a:extLst>
          </p:cNvPr>
          <p:cNvSpPr/>
          <p:nvPr/>
        </p:nvSpPr>
        <p:spPr>
          <a:xfrm>
            <a:off x="5585347"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ب. </a:t>
            </a:r>
            <a:r>
              <a:rPr lang="ar-BH" sz="3600" b="1" dirty="0">
                <a:solidFill>
                  <a:schemeClr val="tx1"/>
                </a:solidFill>
                <a:latin typeface="Sakkal Majalla" panose="02000000000000000000" pitchFamily="2" charset="-78"/>
                <a:cs typeface="Sakkal Majalla" panose="02000000000000000000" pitchFamily="2" charset="-78"/>
              </a:rPr>
              <a:t> الأرض</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13" name="Rectangle: Rounded Corners 4">
            <a:hlinkClick r:id="rId2" action="ppaction://hlinksldjump"/>
            <a:extLst>
              <a:ext uri="{FF2B5EF4-FFF2-40B4-BE49-F238E27FC236}">
                <a16:creationId xmlns="" xmlns:a16="http://schemas.microsoft.com/office/drawing/2014/main" id="{F5FEF5D8-A5ED-45AD-A9E7-3296958E11F9}"/>
              </a:ext>
            </a:extLst>
          </p:cNvPr>
          <p:cNvSpPr/>
          <p:nvPr/>
        </p:nvSpPr>
        <p:spPr>
          <a:xfrm>
            <a:off x="362928" y="4047530"/>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ج.  </a:t>
            </a:r>
            <a:r>
              <a:rPr lang="ar-BH" sz="3600" b="1" dirty="0">
                <a:solidFill>
                  <a:schemeClr val="tx1"/>
                </a:solidFill>
                <a:latin typeface="Sakkal Majalla" panose="02000000000000000000" pitchFamily="2" charset="-78"/>
                <a:cs typeface="Sakkal Majalla" panose="02000000000000000000" pitchFamily="2" charset="-78"/>
              </a:rPr>
              <a:t>رأس المال</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14" name="Rectangle: Rounded Corners 5">
            <a:hlinkClick r:id="rId3" action="ppaction://hlinksldjump"/>
            <a:extLst>
              <a:ext uri="{FF2B5EF4-FFF2-40B4-BE49-F238E27FC236}">
                <a16:creationId xmlns="" xmlns:a16="http://schemas.microsoft.com/office/drawing/2014/main" id="{771B6A72-9638-44E3-8977-8843B7948E6D}"/>
              </a:ext>
            </a:extLst>
          </p:cNvPr>
          <p:cNvSpPr/>
          <p:nvPr/>
        </p:nvSpPr>
        <p:spPr>
          <a:xfrm>
            <a:off x="362928" y="5433488"/>
            <a:ext cx="4524925" cy="856343"/>
          </a:xfrm>
          <a:prstGeom prst="roundRect">
            <a:avLst>
              <a:gd name="adj" fmla="val 50000"/>
            </a:avLst>
          </a:prstGeom>
          <a:solidFill>
            <a:srgbClr val="A2B96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3600" b="1" dirty="0">
                <a:solidFill>
                  <a:schemeClr val="tx1"/>
                </a:solidFill>
                <a:latin typeface="Sakkal Majalla" panose="02000000000000000000" pitchFamily="2" charset="-78"/>
                <a:cs typeface="Sakkal Majalla" panose="02000000000000000000" pitchFamily="2" charset="-78"/>
              </a:rPr>
              <a:t>د.  </a:t>
            </a:r>
            <a:r>
              <a:rPr lang="ar-BH" sz="3600" b="1" dirty="0">
                <a:solidFill>
                  <a:schemeClr val="tx1"/>
                </a:solidFill>
                <a:latin typeface="Sakkal Majalla" panose="02000000000000000000" pitchFamily="2" charset="-78"/>
                <a:cs typeface="Sakkal Majalla" panose="02000000000000000000" pitchFamily="2" charset="-78"/>
              </a:rPr>
              <a:t>المنظم</a:t>
            </a:r>
            <a:endParaRPr lang="ar-SA" sz="3600" b="1" dirty="0">
              <a:solidFill>
                <a:schemeClr val="tx1"/>
              </a:solidFill>
              <a:latin typeface="Sakkal Majalla" panose="02000000000000000000" pitchFamily="2" charset="-78"/>
              <a:cs typeface="Sakkal Majalla" panose="02000000000000000000" pitchFamily="2" charset="-78"/>
            </a:endParaRPr>
          </a:p>
        </p:txBody>
      </p:sp>
      <p:sp>
        <p:nvSpPr>
          <p:cNvPr id="15" name="مستطيل مستدير الزوايا 5">
            <a:hlinkClick r:id="rId4" action="ppaction://hlinksldjump"/>
            <a:extLst>
              <a:ext uri="{FF2B5EF4-FFF2-40B4-BE49-F238E27FC236}">
                <a16:creationId xmlns="" xmlns:a16="http://schemas.microsoft.com/office/drawing/2014/main" id="{8A033AB3-FB98-473E-A9D4-C125D0AA6B2E}"/>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6" name="مستطيل مستدير الزوايا 11">
            <a:hlinkClick r:id="rId5" action="ppaction://hlinksldjump"/>
            <a:extLst>
              <a:ext uri="{FF2B5EF4-FFF2-40B4-BE49-F238E27FC236}">
                <a16:creationId xmlns="" xmlns:a16="http://schemas.microsoft.com/office/drawing/2014/main" id="{CE8550D8-4603-449F-8662-90EA7700DCD5}"/>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2">
            <a:hlinkClick r:id="rId6" action="ppaction://hlinksldjump"/>
            <a:extLst>
              <a:ext uri="{FF2B5EF4-FFF2-40B4-BE49-F238E27FC236}">
                <a16:creationId xmlns="" xmlns:a16="http://schemas.microsoft.com/office/drawing/2014/main" id="{4E925573-DA93-4808-AD88-86F35B84ED69}"/>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8" name="مستطيل مستدير الزوايا 16">
            <a:hlinkClick r:id="rId7" action="ppaction://hlinksldjump"/>
            <a:extLst>
              <a:ext uri="{FF2B5EF4-FFF2-40B4-BE49-F238E27FC236}">
                <a16:creationId xmlns="" xmlns:a16="http://schemas.microsoft.com/office/drawing/2014/main" id="{7E821F36-3809-432F-9B0D-576E3FA05359}"/>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9" name="مستطيل مستدير الزوايا 16">
            <a:hlinkClick r:id="rId8" action="ppaction://hlinksldjump"/>
            <a:extLst>
              <a:ext uri="{FF2B5EF4-FFF2-40B4-BE49-F238E27FC236}">
                <a16:creationId xmlns="" xmlns:a16="http://schemas.microsoft.com/office/drawing/2014/main" id="{20A5CD2D-E519-418E-960C-45D857301106}"/>
              </a:ext>
            </a:extLst>
          </p:cNvPr>
          <p:cNvSpPr/>
          <p:nvPr/>
        </p:nvSpPr>
        <p:spPr>
          <a:xfrm>
            <a:off x="10525107"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20" name="مستطيل مستدير الزوايا 16">
            <a:hlinkClick r:id="rId9" action="ppaction://hlinksldjump"/>
            <a:extLst>
              <a:ext uri="{FF2B5EF4-FFF2-40B4-BE49-F238E27FC236}">
                <a16:creationId xmlns="" xmlns:a16="http://schemas.microsoft.com/office/drawing/2014/main" id="{C136B555-E74E-4A41-BBE8-6EEEDDA02B0F}"/>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1" name="مستطيل مستدير الزوايا 16">
            <a:hlinkClick r:id="rId10" action="ppaction://hlinksldjump"/>
            <a:extLst>
              <a:ext uri="{FF2B5EF4-FFF2-40B4-BE49-F238E27FC236}">
                <a16:creationId xmlns="" xmlns:a16="http://schemas.microsoft.com/office/drawing/2014/main" id="{358399FF-A1A1-4678-B516-D76BF6A6F762}"/>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2" name="مستطيل مستدير الزوايا 16">
            <a:hlinkClick r:id="rId11" action="ppaction://hlinksldjump"/>
            <a:extLst>
              <a:ext uri="{FF2B5EF4-FFF2-40B4-BE49-F238E27FC236}">
                <a16:creationId xmlns="" xmlns:a16="http://schemas.microsoft.com/office/drawing/2014/main" id="{BADF9458-C2F7-4F87-8F32-CACE14ED8870}"/>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3" name="TextBox 22">
            <a:extLst>
              <a:ext uri="{FF2B5EF4-FFF2-40B4-BE49-F238E27FC236}">
                <a16:creationId xmlns="" xmlns:a16="http://schemas.microsoft.com/office/drawing/2014/main" id="{5292E072-3F7D-4684-982E-463AC98F14A6}"/>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4" name="TextBox 23">
            <a:extLst>
              <a:ext uri="{FF2B5EF4-FFF2-40B4-BE49-F238E27FC236}">
                <a16:creationId xmlns="" xmlns:a16="http://schemas.microsoft.com/office/drawing/2014/main" id="{1A1EB308-348D-466B-9677-931D0CD5132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32661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7143" y="1342936"/>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17525" indent="-517525" algn="just" rtl="1"/>
            <a:r>
              <a:rPr lang="ar-BH" sz="3600" b="1" dirty="0">
                <a:solidFill>
                  <a:schemeClr val="tx1"/>
                </a:solidFill>
                <a:latin typeface="Sakkal Majalla" panose="02000000000000000000" pitchFamily="2" charset="-78"/>
                <a:cs typeface="Sakkal Majalla" panose="02000000000000000000" pitchFamily="2" charset="-78"/>
              </a:rPr>
              <a:t>5. يزيد حجم السلع والخدمات التي يحصل عليها العامل عند ثبات أجره النقدي كلما انخفضت الأسعار في السوق.</a:t>
            </a:r>
            <a:endParaRPr lang="en-US" sz="3600" b="1" dirty="0">
              <a:solidFill>
                <a:schemeClr val="tx1"/>
              </a:solidFill>
              <a:latin typeface="Sakkal Majalla" panose="02000000000000000000" pitchFamily="2" charset="-78"/>
              <a:cs typeface="Sakkal Majalla" panose="02000000000000000000" pitchFamily="2" charset="-78"/>
            </a:endParaRPr>
          </a:p>
          <a:p>
            <a:pPr marL="517525" lvl="0" indent="-517525" algn="just" rtl="1"/>
            <a:endParaRPr lang="en-US" sz="3600" b="1" dirty="0">
              <a:solidFill>
                <a:schemeClr val="tx1"/>
              </a:solidFill>
              <a:latin typeface="Sakkal Majalla" panose="02000000000000000000" pitchFamily="2" charset="-78"/>
              <a:cs typeface="Sakkal Majalla" panose="02000000000000000000"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7" name="Rectangle: Rounded Corners 6">
            <a:hlinkClick r:id="rId2" action="ppaction://hlinksldjump"/>
            <a:extLst>
              <a:ext uri="{FF2B5EF4-FFF2-40B4-BE49-F238E27FC236}">
                <a16:creationId xmlns="" xmlns:a16="http://schemas.microsoft.com/office/drawing/2014/main" id="{469466EF-3A64-44F2-AC2B-86CE8E7AE58A}"/>
              </a:ext>
            </a:extLst>
          </p:cNvPr>
          <p:cNvSpPr/>
          <p:nvPr/>
        </p:nvSpPr>
        <p:spPr>
          <a:xfrm>
            <a:off x="5600860" y="3881480"/>
            <a:ext cx="2936949" cy="856343"/>
          </a:xfrm>
          <a:prstGeom prst="roundRect">
            <a:avLst>
              <a:gd name="adj" fmla="val 50000"/>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chemeClr val="bg1"/>
                </a:solidFill>
                <a:latin typeface="Sakkal Majalla" panose="02000000000000000000" pitchFamily="2" charset="-78"/>
                <a:cs typeface="Sakkal Majalla" panose="02000000000000000000" pitchFamily="2" charset="-78"/>
              </a:rPr>
              <a:t>صح</a:t>
            </a:r>
            <a:endParaRPr lang="ar-SA" sz="3600" b="1" dirty="0">
              <a:solidFill>
                <a:schemeClr val="bg1"/>
              </a:solidFill>
              <a:latin typeface="Sakkal Majalla" panose="02000000000000000000" pitchFamily="2" charset="-78"/>
              <a:cs typeface="Sakkal Majalla" panose="02000000000000000000" pitchFamily="2" charset="-78"/>
            </a:endParaRPr>
          </a:p>
        </p:txBody>
      </p:sp>
      <p:sp>
        <p:nvSpPr>
          <p:cNvPr id="9" name="Rectangle: Rounded Corners 8">
            <a:hlinkClick r:id="rId3" action="ppaction://hlinksldjump"/>
            <a:extLst>
              <a:ext uri="{FF2B5EF4-FFF2-40B4-BE49-F238E27FC236}">
                <a16:creationId xmlns="" xmlns:a16="http://schemas.microsoft.com/office/drawing/2014/main" id="{338B36B0-4587-4AF3-B569-C62CF62A8977}"/>
              </a:ext>
            </a:extLst>
          </p:cNvPr>
          <p:cNvSpPr/>
          <p:nvPr/>
        </p:nvSpPr>
        <p:spPr>
          <a:xfrm>
            <a:off x="1825829" y="3881480"/>
            <a:ext cx="2936949" cy="856343"/>
          </a:xfrm>
          <a:prstGeom prst="roundRect">
            <a:avLst>
              <a:gd name="adj" fmla="val 50000"/>
            </a:avLst>
          </a:prstGeom>
          <a:solidFill>
            <a:srgbClr val="3A617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chemeClr val="bg1"/>
                </a:solidFill>
                <a:latin typeface="Sakkal Majalla" panose="02000000000000000000" pitchFamily="2" charset="-78"/>
                <a:cs typeface="Sakkal Majalla" panose="02000000000000000000" pitchFamily="2" charset="-78"/>
              </a:rPr>
              <a:t>خطأ</a:t>
            </a:r>
          </a:p>
        </p:txBody>
      </p:sp>
      <p:sp>
        <p:nvSpPr>
          <p:cNvPr id="10" name="مستطيل مستدير الزوايا 5">
            <a:hlinkClick r:id="rId4" action="ppaction://hlinksldjump"/>
            <a:extLst>
              <a:ext uri="{FF2B5EF4-FFF2-40B4-BE49-F238E27FC236}">
                <a16:creationId xmlns="" xmlns:a16="http://schemas.microsoft.com/office/drawing/2014/main" id="{386525D8-3A9A-484F-87DF-153DBF7CE7C0}"/>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2" name="مستطيل مستدير الزوايا 11">
            <a:hlinkClick r:id="rId5" action="ppaction://hlinksldjump"/>
            <a:extLst>
              <a:ext uri="{FF2B5EF4-FFF2-40B4-BE49-F238E27FC236}">
                <a16:creationId xmlns="" xmlns:a16="http://schemas.microsoft.com/office/drawing/2014/main" id="{6B1B95E9-6073-4AA6-AA58-349500E515FB}"/>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3" name="مستطيل مستدير الزوايا 12">
            <a:hlinkClick r:id="rId6" action="ppaction://hlinksldjump"/>
            <a:extLst>
              <a:ext uri="{FF2B5EF4-FFF2-40B4-BE49-F238E27FC236}">
                <a16:creationId xmlns="" xmlns:a16="http://schemas.microsoft.com/office/drawing/2014/main" id="{9811F2D8-1402-4453-8CE6-9A04E0C193E6}"/>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4" name="مستطيل مستدير الزوايا 16">
            <a:hlinkClick r:id="rId7" action="ppaction://hlinksldjump"/>
            <a:extLst>
              <a:ext uri="{FF2B5EF4-FFF2-40B4-BE49-F238E27FC236}">
                <a16:creationId xmlns="" xmlns:a16="http://schemas.microsoft.com/office/drawing/2014/main" id="{026FB43D-D910-4292-A1D8-DBE6144A2A52}"/>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5" name="مستطيل مستدير الزوايا 16">
            <a:hlinkClick r:id="rId8" action="ppaction://hlinksldjump"/>
            <a:extLst>
              <a:ext uri="{FF2B5EF4-FFF2-40B4-BE49-F238E27FC236}">
                <a16:creationId xmlns="" xmlns:a16="http://schemas.microsoft.com/office/drawing/2014/main" id="{AAEC1B4C-7A84-4C6B-BB79-A30E6D49E835}"/>
              </a:ext>
            </a:extLst>
          </p:cNvPr>
          <p:cNvSpPr/>
          <p:nvPr/>
        </p:nvSpPr>
        <p:spPr>
          <a:xfrm>
            <a:off x="10525107"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16" name="مستطيل مستدير الزوايا 16">
            <a:hlinkClick r:id="rId9" action="ppaction://hlinksldjump"/>
            <a:extLst>
              <a:ext uri="{FF2B5EF4-FFF2-40B4-BE49-F238E27FC236}">
                <a16:creationId xmlns="" xmlns:a16="http://schemas.microsoft.com/office/drawing/2014/main" id="{64E24004-DFE8-45F3-A1FE-C737840968A4}"/>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6">
            <a:hlinkClick r:id="rId10" action="ppaction://hlinksldjump"/>
            <a:extLst>
              <a:ext uri="{FF2B5EF4-FFF2-40B4-BE49-F238E27FC236}">
                <a16:creationId xmlns="" xmlns:a16="http://schemas.microsoft.com/office/drawing/2014/main" id="{59CB43CD-D0A3-48A6-A424-039264E4EB76}"/>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مستطيل مستدير الزوايا 16">
            <a:hlinkClick r:id="rId11" action="ppaction://hlinksldjump"/>
            <a:extLst>
              <a:ext uri="{FF2B5EF4-FFF2-40B4-BE49-F238E27FC236}">
                <a16:creationId xmlns="" xmlns:a16="http://schemas.microsoft.com/office/drawing/2014/main" id="{4F1AF10D-E99B-4B77-B406-63A206CD7F6F}"/>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19" name="TextBox 18">
            <a:extLst>
              <a:ext uri="{FF2B5EF4-FFF2-40B4-BE49-F238E27FC236}">
                <a16:creationId xmlns="" xmlns:a16="http://schemas.microsoft.com/office/drawing/2014/main" id="{D5A5DEC1-0E5B-45E2-86F8-8931915FD767}"/>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0" name="TextBox 19">
            <a:extLst>
              <a:ext uri="{FF2B5EF4-FFF2-40B4-BE49-F238E27FC236}">
                <a16:creationId xmlns="" xmlns:a16="http://schemas.microsoft.com/office/drawing/2014/main" id="{5F64F089-F9A1-443D-A126-11CBB83072A8}"/>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839037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lnSpc>
                <a:spcPct val="107000"/>
              </a:lnSpc>
              <a:spcAft>
                <a:spcPts val="800"/>
              </a:spcAft>
            </a:pPr>
            <a:endParaRPr lang="en-US" sz="3400" b="1" dirty="0">
              <a:solidFill>
                <a:srgbClr val="000000"/>
              </a:solidFill>
              <a:latin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grpSp>
        <p:nvGrpSpPr>
          <p:cNvPr id="34" name="Shape 401">
            <a:extLst>
              <a:ext uri="{FF2B5EF4-FFF2-40B4-BE49-F238E27FC236}">
                <a16:creationId xmlns="" xmlns:a16="http://schemas.microsoft.com/office/drawing/2014/main" id="{4A139AB9-5351-42D2-ADEF-F82CD8101DD4}"/>
              </a:ext>
            </a:extLst>
          </p:cNvPr>
          <p:cNvGrpSpPr/>
          <p:nvPr/>
        </p:nvGrpSpPr>
        <p:grpSpPr>
          <a:xfrm>
            <a:off x="768340" y="3326001"/>
            <a:ext cx="5043757" cy="907708"/>
            <a:chOff x="-1535283" y="1287960"/>
            <a:chExt cx="11486579" cy="2067200"/>
          </a:xfrm>
        </p:grpSpPr>
        <p:sp>
          <p:nvSpPr>
            <p:cNvPr id="35" name="Shape 402">
              <a:extLst>
                <a:ext uri="{FF2B5EF4-FFF2-40B4-BE49-F238E27FC236}">
                  <a16:creationId xmlns="" xmlns:a16="http://schemas.microsoft.com/office/drawing/2014/main" id="{4E74A183-FC63-4404-92E6-A535E8FF9473}"/>
                </a:ext>
              </a:extLst>
            </p:cNvPr>
            <p:cNvSpPr/>
            <p:nvPr/>
          </p:nvSpPr>
          <p:spPr>
            <a:xfrm>
              <a:off x="8699476" y="12879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7" name="Shape 403">
              <a:extLst>
                <a:ext uri="{FF2B5EF4-FFF2-40B4-BE49-F238E27FC236}">
                  <a16:creationId xmlns="" xmlns:a16="http://schemas.microsoft.com/office/drawing/2014/main" id="{8F005254-6D07-4D7D-885A-2D1BFF0764D6}"/>
                </a:ext>
              </a:extLst>
            </p:cNvPr>
            <p:cNvSpPr/>
            <p:nvPr/>
          </p:nvSpPr>
          <p:spPr>
            <a:xfrm rot="10800000" flipH="1">
              <a:off x="-308909" y="1697039"/>
              <a:ext cx="9030600" cy="1243800"/>
            </a:xfrm>
            <a:prstGeom prst="rect">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8" name="Shape 404">
              <a:extLst>
                <a:ext uri="{FF2B5EF4-FFF2-40B4-BE49-F238E27FC236}">
                  <a16:creationId xmlns="" xmlns:a16="http://schemas.microsoft.com/office/drawing/2014/main" id="{8806E541-53E4-432D-9833-EF823790CFA3}"/>
                </a:ext>
              </a:extLst>
            </p:cNvPr>
            <p:cNvSpPr/>
            <p:nvPr/>
          </p:nvSpPr>
          <p:spPr>
            <a:xfrm rot="10800000" flipH="1">
              <a:off x="8707496"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9" name="Shape 405">
              <a:extLst>
                <a:ext uri="{FF2B5EF4-FFF2-40B4-BE49-F238E27FC236}">
                  <a16:creationId xmlns="" xmlns:a16="http://schemas.microsoft.com/office/drawing/2014/main" id="{103098C6-C0D4-459F-A23D-C1F6DC1E868B}"/>
                </a:ext>
              </a:extLst>
            </p:cNvPr>
            <p:cNvSpPr/>
            <p:nvPr/>
          </p:nvSpPr>
          <p:spPr>
            <a:xfrm flipH="1">
              <a:off x="-1535283"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40" name="Shape 406">
              <a:extLst>
                <a:ext uri="{FF2B5EF4-FFF2-40B4-BE49-F238E27FC236}">
                  <a16:creationId xmlns="" xmlns:a16="http://schemas.microsoft.com/office/drawing/2014/main" id="{2111E602-598F-4BD6-AC92-97453190D8D9}"/>
                </a:ext>
              </a:extLst>
            </p:cNvPr>
            <p:cNvSpPr/>
            <p:nvPr/>
          </p:nvSpPr>
          <p:spPr>
            <a:xfrm rot="10800000">
              <a:off x="-1535278" y="29408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grpSp>
      <p:sp>
        <p:nvSpPr>
          <p:cNvPr id="41" name="Shape 408">
            <a:extLst>
              <a:ext uri="{FF2B5EF4-FFF2-40B4-BE49-F238E27FC236}">
                <a16:creationId xmlns="" xmlns:a16="http://schemas.microsoft.com/office/drawing/2014/main" id="{ADB5ED7F-6199-43B9-BAD2-CF34C922D888}"/>
              </a:ext>
            </a:extLst>
          </p:cNvPr>
          <p:cNvSpPr txBox="1">
            <a:spLocks/>
          </p:cNvSpPr>
          <p:nvPr/>
        </p:nvSpPr>
        <p:spPr>
          <a:xfrm>
            <a:off x="1334784" y="4628557"/>
            <a:ext cx="3800807" cy="463200"/>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buNone/>
            </a:pPr>
            <a:r>
              <a:rPr lang="ar-SA" b="1" dirty="0">
                <a:solidFill>
                  <a:srgbClr val="3F5378"/>
                </a:solidFill>
                <a:latin typeface="Sakkal Majalla" panose="02000000000000000000" pitchFamily="2" charset="-78"/>
                <a:cs typeface="Sakkal Majalla" panose="02000000000000000000" pitchFamily="2" charset="-78"/>
              </a:rPr>
              <a:t>أجب على </a:t>
            </a:r>
            <a:r>
              <a:rPr lang="ar-BH" b="1" dirty="0">
                <a:solidFill>
                  <a:srgbClr val="3F5378"/>
                </a:solidFill>
                <a:latin typeface="Sakkal Majalla" panose="02000000000000000000" pitchFamily="2" charset="-78"/>
                <a:cs typeface="Sakkal Majalla" panose="02000000000000000000" pitchFamily="2" charset="-78"/>
              </a:rPr>
              <a:t>أسئلة الدرس </a:t>
            </a:r>
            <a:r>
              <a:rPr lang="ar-SA" b="1" dirty="0">
                <a:solidFill>
                  <a:srgbClr val="3F5378"/>
                </a:solidFill>
                <a:latin typeface="Sakkal Majalla" panose="02000000000000000000" pitchFamily="2" charset="-78"/>
                <a:cs typeface="Sakkal Majalla" panose="02000000000000000000" pitchFamily="2" charset="-78"/>
              </a:rPr>
              <a:t>في الكتاب المدرسي صفحة</a:t>
            </a:r>
            <a:r>
              <a:rPr lang="ar-BH" b="1" dirty="0">
                <a:solidFill>
                  <a:srgbClr val="3F5378"/>
                </a:solidFill>
                <a:latin typeface="Sakkal Majalla" panose="02000000000000000000" pitchFamily="2" charset="-78"/>
                <a:cs typeface="Sakkal Majalla" panose="02000000000000000000" pitchFamily="2" charset="-78"/>
              </a:rPr>
              <a:t> 36</a:t>
            </a:r>
            <a:r>
              <a:rPr lang="ar-SA" b="1" dirty="0">
                <a:solidFill>
                  <a:srgbClr val="3F5378"/>
                </a:solidFill>
                <a:latin typeface="Sakkal Majalla" panose="02000000000000000000" pitchFamily="2" charset="-78"/>
                <a:cs typeface="Sakkal Majalla" panose="02000000000000000000" pitchFamily="2" charset="-78"/>
              </a:rPr>
              <a:t>.</a:t>
            </a:r>
            <a:endParaRPr lang="en-US" b="1" dirty="0">
              <a:solidFill>
                <a:srgbClr val="3F5378"/>
              </a:solidFill>
              <a:latin typeface="Sakkal Majalla" panose="02000000000000000000" pitchFamily="2" charset="-78"/>
              <a:cs typeface="Sakkal Majalla" panose="02000000000000000000" pitchFamily="2" charset="-78"/>
            </a:endParaRPr>
          </a:p>
        </p:txBody>
      </p:sp>
      <p:sp>
        <p:nvSpPr>
          <p:cNvPr id="42" name="Shape 407">
            <a:extLst>
              <a:ext uri="{FF2B5EF4-FFF2-40B4-BE49-F238E27FC236}">
                <a16:creationId xmlns="" xmlns:a16="http://schemas.microsoft.com/office/drawing/2014/main" id="{675ADF1D-6610-4E3E-9572-58440F586AED}"/>
              </a:ext>
            </a:extLst>
          </p:cNvPr>
          <p:cNvSpPr txBox="1">
            <a:spLocks/>
          </p:cNvSpPr>
          <p:nvPr/>
        </p:nvSpPr>
        <p:spPr>
          <a:xfrm>
            <a:off x="1334784" y="3503568"/>
            <a:ext cx="3917100" cy="5346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3200" dirty="0">
                <a:solidFill>
                  <a:schemeClr val="bg1"/>
                </a:solidFill>
                <a:latin typeface="Arial Black" panose="020B0A04020102020204" pitchFamily="34" charset="0"/>
                <a:cs typeface="Sultan bold" pitchFamily="2" charset="-78"/>
              </a:rPr>
              <a:t>نشاط إضافي</a:t>
            </a:r>
          </a:p>
        </p:txBody>
      </p:sp>
      <p:sp>
        <p:nvSpPr>
          <p:cNvPr id="17" name="مستطيل مستدير الزوايا 5">
            <a:hlinkClick r:id="rId2" action="ppaction://hlinksldjump"/>
            <a:extLst>
              <a:ext uri="{FF2B5EF4-FFF2-40B4-BE49-F238E27FC236}">
                <a16:creationId xmlns="" xmlns:a16="http://schemas.microsoft.com/office/drawing/2014/main" id="{5161F5B2-7ABC-4BB7-BC3C-603303E77C0F}"/>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8" name="مستطيل مستدير الزوايا 11">
            <a:hlinkClick r:id="rId3" action="ppaction://hlinksldjump"/>
            <a:extLst>
              <a:ext uri="{FF2B5EF4-FFF2-40B4-BE49-F238E27FC236}">
                <a16:creationId xmlns="" xmlns:a16="http://schemas.microsoft.com/office/drawing/2014/main" id="{4C49D3D0-DC69-4E5A-9D37-4200BC539EA5}"/>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9" name="مستطيل مستدير الزوايا 12">
            <a:hlinkClick r:id="rId4" action="ppaction://hlinksldjump"/>
            <a:extLst>
              <a:ext uri="{FF2B5EF4-FFF2-40B4-BE49-F238E27FC236}">
                <a16:creationId xmlns="" xmlns:a16="http://schemas.microsoft.com/office/drawing/2014/main" id="{15924963-53FE-4BC7-BED4-FE2715295684}"/>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0" name="مستطيل مستدير الزوايا 16">
            <a:hlinkClick r:id="rId5" action="ppaction://hlinksldjump"/>
            <a:extLst>
              <a:ext uri="{FF2B5EF4-FFF2-40B4-BE49-F238E27FC236}">
                <a16:creationId xmlns="" xmlns:a16="http://schemas.microsoft.com/office/drawing/2014/main" id="{7577845C-59B0-476E-97AA-EAD39F853D74}"/>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21" name="مستطيل مستدير الزوايا 16">
            <a:hlinkClick r:id="rId6" action="ppaction://hlinksldjump"/>
            <a:extLst>
              <a:ext uri="{FF2B5EF4-FFF2-40B4-BE49-F238E27FC236}">
                <a16:creationId xmlns="" xmlns:a16="http://schemas.microsoft.com/office/drawing/2014/main" id="{28B11948-6E16-4B74-9D9E-60C88287ED20}"/>
              </a:ext>
            </a:extLst>
          </p:cNvPr>
          <p:cNvSpPr/>
          <p:nvPr/>
        </p:nvSpPr>
        <p:spPr>
          <a:xfrm>
            <a:off x="10534343" y="587198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22" name="مستطيل مستدير الزوايا 16">
            <a:hlinkClick r:id="rId7" action="ppaction://hlinksldjump"/>
            <a:extLst>
              <a:ext uri="{FF2B5EF4-FFF2-40B4-BE49-F238E27FC236}">
                <a16:creationId xmlns="" xmlns:a16="http://schemas.microsoft.com/office/drawing/2014/main" id="{C8980C1C-3C31-48C4-AE5C-5073262A5932}"/>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3" name="مستطيل مستدير الزوايا 16">
            <a:hlinkClick r:id="rId8" action="ppaction://hlinksldjump"/>
            <a:extLst>
              <a:ext uri="{FF2B5EF4-FFF2-40B4-BE49-F238E27FC236}">
                <a16:creationId xmlns="" xmlns:a16="http://schemas.microsoft.com/office/drawing/2014/main" id="{8D8149EC-3AEE-4C47-8B82-85B344A119B0}"/>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4" name="مستطيل مستدير الزوايا 16">
            <a:hlinkClick r:id="rId9" action="ppaction://hlinksldjump"/>
            <a:extLst>
              <a:ext uri="{FF2B5EF4-FFF2-40B4-BE49-F238E27FC236}">
                <a16:creationId xmlns="" xmlns:a16="http://schemas.microsoft.com/office/drawing/2014/main" id="{3F23C67D-2C4D-4748-9F43-A89D5D3B1D9D}"/>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7" name="TextBox 26">
            <a:extLst>
              <a:ext uri="{FF2B5EF4-FFF2-40B4-BE49-F238E27FC236}">
                <a16:creationId xmlns="" xmlns:a16="http://schemas.microsoft.com/office/drawing/2014/main" id="{E6F8991B-88D2-4663-88DD-94E0A31C45ED}"/>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29" name="Picture 28">
            <a:extLst>
              <a:ext uri="{FF2B5EF4-FFF2-40B4-BE49-F238E27FC236}">
                <a16:creationId xmlns="" xmlns:a16="http://schemas.microsoft.com/office/drawing/2014/main" id="{57B7B42B-CB12-4205-9FA0-AA7927393BDE}"/>
              </a:ext>
            </a:extLst>
          </p:cNvPr>
          <p:cNvPicPr>
            <a:picLocks noChangeAspect="1"/>
          </p:cNvPicPr>
          <p:nvPr/>
        </p:nvPicPr>
        <p:blipFill rotWithShape="1">
          <a:blip r:embed="rId10"/>
          <a:srcRect l="35076" t="13872" r="39620" b="21697"/>
          <a:stretch/>
        </p:blipFill>
        <p:spPr>
          <a:xfrm>
            <a:off x="6317833" y="1378256"/>
            <a:ext cx="3800807" cy="4991567"/>
          </a:xfrm>
          <a:prstGeom prst="rect">
            <a:avLst/>
          </a:prstGeom>
          <a:ln>
            <a:solidFill>
              <a:srgbClr val="3A6172"/>
            </a:solidFill>
          </a:ln>
        </p:spPr>
      </p:pic>
      <p:sp>
        <p:nvSpPr>
          <p:cNvPr id="28" name="TextBox 27">
            <a:extLst>
              <a:ext uri="{FF2B5EF4-FFF2-40B4-BE49-F238E27FC236}">
                <a16:creationId xmlns="" xmlns:a16="http://schemas.microsoft.com/office/drawing/2014/main" id="{F2F1C705-09C0-4034-9DA3-242DE2D0348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86898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Diamond 44">
            <a:extLst>
              <a:ext uri="{FF2B5EF4-FFF2-40B4-BE49-F238E27FC236}">
                <a16:creationId xmlns="" xmlns:a16="http://schemas.microsoft.com/office/drawing/2014/main" id="{F2E6B44F-BA01-4BDD-BCD6-75AF033F4C95}"/>
              </a:ext>
            </a:extLst>
          </p:cNvPr>
          <p:cNvSpPr/>
          <p:nvPr/>
        </p:nvSpPr>
        <p:spPr>
          <a:xfrm>
            <a:off x="6330171" y="3521887"/>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6" name="Diamond 45">
            <a:extLst>
              <a:ext uri="{FF2B5EF4-FFF2-40B4-BE49-F238E27FC236}">
                <a16:creationId xmlns="" xmlns:a16="http://schemas.microsoft.com/office/drawing/2014/main" id="{43F39B9C-B604-4378-BEDF-46A2C8C2B9CE}"/>
              </a:ext>
            </a:extLst>
          </p:cNvPr>
          <p:cNvSpPr/>
          <p:nvPr/>
        </p:nvSpPr>
        <p:spPr>
          <a:xfrm>
            <a:off x="5846853" y="1021330"/>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Diamond 46">
            <a:extLst>
              <a:ext uri="{FF2B5EF4-FFF2-40B4-BE49-F238E27FC236}">
                <a16:creationId xmlns="" xmlns:a16="http://schemas.microsoft.com/office/drawing/2014/main" id="{AD1C7783-B6B3-4C8B-B414-74A7C6A3A418}"/>
              </a:ext>
            </a:extLst>
          </p:cNvPr>
          <p:cNvSpPr/>
          <p:nvPr/>
        </p:nvSpPr>
        <p:spPr>
          <a:xfrm>
            <a:off x="2816488" y="2060119"/>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8" name="Diamond 47">
            <a:extLst>
              <a:ext uri="{FF2B5EF4-FFF2-40B4-BE49-F238E27FC236}">
                <a16:creationId xmlns="" xmlns:a16="http://schemas.microsoft.com/office/drawing/2014/main" id="{E4336F76-E6B8-47E0-A93F-7A48B065319C}"/>
              </a:ext>
            </a:extLst>
          </p:cNvPr>
          <p:cNvSpPr/>
          <p:nvPr/>
        </p:nvSpPr>
        <p:spPr>
          <a:xfrm>
            <a:off x="5741231" y="131108"/>
            <a:ext cx="684000" cy="684000"/>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Diamond 48">
            <a:extLst>
              <a:ext uri="{FF2B5EF4-FFF2-40B4-BE49-F238E27FC236}">
                <a16:creationId xmlns="" xmlns:a16="http://schemas.microsoft.com/office/drawing/2014/main" id="{45EFDABE-0AFC-43D8-A6AF-74DD48D04491}"/>
              </a:ext>
            </a:extLst>
          </p:cNvPr>
          <p:cNvSpPr/>
          <p:nvPr/>
        </p:nvSpPr>
        <p:spPr>
          <a:xfrm>
            <a:off x="3136764" y="394895"/>
            <a:ext cx="5893994" cy="5864941"/>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Diamond 49">
            <a:extLst>
              <a:ext uri="{FF2B5EF4-FFF2-40B4-BE49-F238E27FC236}">
                <a16:creationId xmlns="" xmlns:a16="http://schemas.microsoft.com/office/drawing/2014/main" id="{18E19D18-2756-4D41-9F68-9DB69A84C13B}"/>
              </a:ext>
            </a:extLst>
          </p:cNvPr>
          <p:cNvSpPr/>
          <p:nvPr/>
        </p:nvSpPr>
        <p:spPr>
          <a:xfrm>
            <a:off x="3473034" y="696461"/>
            <a:ext cx="5220395" cy="5194662"/>
          </a:xfrm>
          <a:prstGeom prst="diamond">
            <a:avLst/>
          </a:prstGeom>
          <a:solidFill>
            <a:schemeClr val="bg1"/>
          </a:solidFill>
          <a:ln w="76200">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51" name="Group 50">
            <a:extLst>
              <a:ext uri="{FF2B5EF4-FFF2-40B4-BE49-F238E27FC236}">
                <a16:creationId xmlns="" xmlns:a16="http://schemas.microsoft.com/office/drawing/2014/main" id="{FD12E1D9-2028-4948-986E-ACA22B638234}"/>
              </a:ext>
            </a:extLst>
          </p:cNvPr>
          <p:cNvGrpSpPr/>
          <p:nvPr/>
        </p:nvGrpSpPr>
        <p:grpSpPr>
          <a:xfrm>
            <a:off x="5140851" y="995486"/>
            <a:ext cx="1818511" cy="942048"/>
            <a:chOff x="5140851" y="893888"/>
            <a:chExt cx="1818511" cy="942048"/>
          </a:xfrm>
        </p:grpSpPr>
        <p:cxnSp>
          <p:nvCxnSpPr>
            <p:cNvPr id="52" name="Straight Connector 51">
              <a:extLst>
                <a:ext uri="{FF2B5EF4-FFF2-40B4-BE49-F238E27FC236}">
                  <a16:creationId xmlns="" xmlns:a16="http://schemas.microsoft.com/office/drawing/2014/main" id="{D0161EC6-8881-4565-B733-7EC3BE3D43E0}"/>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E91F7985-31C2-452F-A6E0-6DEF795D00CF}"/>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 xmlns:a16="http://schemas.microsoft.com/office/drawing/2014/main" id="{58226416-2743-483D-A111-55268B783333}"/>
              </a:ext>
            </a:extLst>
          </p:cNvPr>
          <p:cNvGrpSpPr/>
          <p:nvPr/>
        </p:nvGrpSpPr>
        <p:grpSpPr>
          <a:xfrm flipV="1">
            <a:off x="5140851" y="4691354"/>
            <a:ext cx="1818511" cy="942048"/>
            <a:chOff x="5140851" y="893888"/>
            <a:chExt cx="1818511" cy="942048"/>
          </a:xfrm>
        </p:grpSpPr>
        <p:cxnSp>
          <p:nvCxnSpPr>
            <p:cNvPr id="55" name="Straight Connector 54">
              <a:extLst>
                <a:ext uri="{FF2B5EF4-FFF2-40B4-BE49-F238E27FC236}">
                  <a16:creationId xmlns="" xmlns:a16="http://schemas.microsoft.com/office/drawing/2014/main" id="{04AB96C8-A485-49AE-93D7-1AD74616113C}"/>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0C38210C-A2E7-4EF0-B4C0-881E141B8207}"/>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57" name="Google Shape;503;p34">
            <a:extLst>
              <a:ext uri="{FF2B5EF4-FFF2-40B4-BE49-F238E27FC236}">
                <a16:creationId xmlns="" xmlns:a16="http://schemas.microsoft.com/office/drawing/2014/main" id="{F8305BD8-436A-43D6-B8F0-84B5DF4F958A}"/>
              </a:ext>
            </a:extLst>
          </p:cNvPr>
          <p:cNvSpPr txBox="1">
            <a:spLocks/>
          </p:cNvSpPr>
          <p:nvPr/>
        </p:nvSpPr>
        <p:spPr>
          <a:xfrm>
            <a:off x="2688047" y="2600636"/>
            <a:ext cx="6762371" cy="1079708"/>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defRPr/>
            </a:pPr>
            <a:r>
              <a:rPr lang="ar-BH" sz="4000" dirty="0">
                <a:solidFill>
                  <a:srgbClr val="3A6172"/>
                </a:solidFill>
                <a:effectLst>
                  <a:outerShdw blurRad="38100" dist="38100" dir="2700000" algn="tl">
                    <a:srgbClr val="000000">
                      <a:alpha val="43137"/>
                    </a:srgbClr>
                  </a:outerShdw>
                </a:effectLst>
                <a:latin typeface="Simplified Arabic" panose="02020603050405020304" pitchFamily="18" charset="-78"/>
                <a:cs typeface="Sultan bold" pitchFamily="2" charset="-78"/>
              </a:rPr>
              <a:t>نهاية </a:t>
            </a:r>
            <a:r>
              <a:rPr lang="ar-SA" sz="4000" dirty="0">
                <a:solidFill>
                  <a:srgbClr val="3A6172"/>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الدرس</a:t>
            </a:r>
            <a:endParaRPr lang="ar-BH" sz="4000" dirty="0">
              <a:solidFill>
                <a:srgbClr val="3A6172"/>
              </a:solidFill>
              <a:effectLst>
                <a:outerShdw blurRad="38100" dist="38100" dir="2700000" algn="tl">
                  <a:srgbClr val="000000">
                    <a:alpha val="43137"/>
                  </a:srgbClr>
                </a:outerShdw>
              </a:effectLst>
              <a:latin typeface="Simplified Arabic" panose="02020603050405020304" pitchFamily="18" charset="-78"/>
              <a:cs typeface="Sultan bold" pitchFamily="2" charset="-78"/>
            </a:endParaRPr>
          </a:p>
          <a:p>
            <a:pPr algn="ctr" rtl="1">
              <a:lnSpc>
                <a:spcPct val="150000"/>
              </a:lnSpc>
              <a:defRPr/>
            </a:pPr>
            <a:r>
              <a:rPr lang="ar-BH" sz="4000" dirty="0">
                <a:solidFill>
                  <a:srgbClr val="3A6172"/>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شكراً لكم ،، وفقكم الله</a:t>
            </a:r>
          </a:p>
        </p:txBody>
      </p:sp>
      <p:sp>
        <p:nvSpPr>
          <p:cNvPr id="16" name="TextBox 15">
            <a:extLst>
              <a:ext uri="{FF2B5EF4-FFF2-40B4-BE49-F238E27FC236}">
                <a16:creationId xmlns="" xmlns:a16="http://schemas.microsoft.com/office/drawing/2014/main" id="{33ED5B5A-340F-4BBD-AE22-73458EB63686}"/>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19" name="TextBox 18">
            <a:extLst>
              <a:ext uri="{FF2B5EF4-FFF2-40B4-BE49-F238E27FC236}">
                <a16:creationId xmlns="" xmlns:a16="http://schemas.microsoft.com/office/drawing/2014/main" id="{CF299F94-0A14-4F55-BE07-25DBE7A38B02}"/>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8669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owchart: Terminator 5">
            <a:hlinkClick r:id="rId2" action="ppaction://hlinksldjump"/>
            <a:extLst>
              <a:ext uri="{FF2B5EF4-FFF2-40B4-BE49-F238E27FC236}">
                <a16:creationId xmlns="" xmlns:a16="http://schemas.microsoft.com/office/drawing/2014/main" id="{3E37897C-CA66-43FB-B84C-AAE8CDCA8A55}"/>
              </a:ext>
            </a:extLst>
          </p:cNvPr>
          <p:cNvSpPr/>
          <p:nvPr/>
        </p:nvSpPr>
        <p:spPr>
          <a:xfrm>
            <a:off x="217386" y="5869898"/>
            <a:ext cx="1360098" cy="448207"/>
          </a:xfrm>
          <a:prstGeom prst="flowChartTerminator">
            <a:avLst/>
          </a:prstGeom>
          <a:solidFill>
            <a:srgbClr val="87A04A"/>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dirty="0">
                <a:solidFill>
                  <a:schemeClr val="tx1"/>
                </a:solidFill>
                <a:latin typeface="Sakkal Majalla" panose="02000000000000000000" pitchFamily="2" charset="-78"/>
                <a:cs typeface="Sakkal Majalla" panose="02000000000000000000" pitchFamily="2" charset="-78"/>
              </a:rPr>
              <a:t>التالي</a:t>
            </a:r>
            <a:endParaRPr lang="en-US" sz="2100" b="1" dirty="0">
              <a:solidFill>
                <a:schemeClr val="tx1"/>
              </a:solidFill>
              <a:latin typeface="Sakkal Majalla" panose="02000000000000000000" pitchFamily="2" charset="-78"/>
              <a:cs typeface="Sakkal Majalla" panose="02000000000000000000" pitchFamily="2" charset="-78"/>
            </a:endParaRPr>
          </a:p>
        </p:txBody>
      </p:sp>
      <p:pic>
        <p:nvPicPr>
          <p:cNvPr id="18" name="صورة 3">
            <a:extLst>
              <a:ext uri="{FF2B5EF4-FFF2-40B4-BE49-F238E27FC236}">
                <a16:creationId xmlns="" xmlns:a16="http://schemas.microsoft.com/office/drawing/2014/main" id="{B7637F84-64EB-4425-A22B-BB770241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50" y="1364343"/>
            <a:ext cx="5191125" cy="4005943"/>
          </a:xfrm>
          <a:prstGeom prst="rect">
            <a:avLst/>
          </a:prstGeom>
        </p:spPr>
      </p:pic>
      <p:sp>
        <p:nvSpPr>
          <p:cNvPr id="5" name="TextBox 4">
            <a:extLst>
              <a:ext uri="{FF2B5EF4-FFF2-40B4-BE49-F238E27FC236}">
                <a16:creationId xmlns="" xmlns:a16="http://schemas.microsoft.com/office/drawing/2014/main" id="{EEDD3DB1-AAC9-4808-BAE3-674A3B0769EA}"/>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B4560FE4-28A9-46D9-8A1D-F229A530E02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20021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Terminator 5">
            <a:hlinkClick r:id="rId2" action="ppaction://hlinksldjump"/>
            <a:extLst>
              <a:ext uri="{FF2B5EF4-FFF2-40B4-BE49-F238E27FC236}">
                <a16:creationId xmlns="" xmlns:a16="http://schemas.microsoft.com/office/drawing/2014/main" id="{74B33132-AC2E-4AD8-807A-18E45498A969}"/>
              </a:ext>
            </a:extLst>
          </p:cNvPr>
          <p:cNvSpPr/>
          <p:nvPr/>
        </p:nvSpPr>
        <p:spPr>
          <a:xfrm>
            <a:off x="217386" y="5869898"/>
            <a:ext cx="1360098" cy="448207"/>
          </a:xfrm>
          <a:prstGeom prst="flowChartTerminator">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a:solidFill>
                  <a:schemeClr val="bg1"/>
                </a:solidFill>
                <a:latin typeface="Sakkal Majalla" panose="02000000000000000000" pitchFamily="2" charset="-78"/>
                <a:cs typeface="Sakkal Majalla" panose="02000000000000000000" pitchFamily="2" charset="-78"/>
              </a:rPr>
              <a:t>رجوع</a:t>
            </a:r>
            <a:endParaRPr lang="en-US" sz="2100" b="1" dirty="0">
              <a:solidFill>
                <a:schemeClr val="bg1"/>
              </a:solidFill>
              <a:latin typeface="Sakkal Majalla" panose="02000000000000000000" pitchFamily="2" charset="-78"/>
              <a:cs typeface="Sakkal Majalla" panose="02000000000000000000" pitchFamily="2" charset="-78"/>
            </a:endParaRPr>
          </a:p>
        </p:txBody>
      </p:sp>
      <p:pic>
        <p:nvPicPr>
          <p:cNvPr id="7" name="صورة 4">
            <a:extLst>
              <a:ext uri="{FF2B5EF4-FFF2-40B4-BE49-F238E27FC236}">
                <a16:creationId xmlns="" xmlns:a16="http://schemas.microsoft.com/office/drawing/2014/main" id="{25F6354A-7F96-43F7-AEC1-14F05DE9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424" y="1095338"/>
            <a:ext cx="4691151" cy="4658403"/>
          </a:xfrm>
          <a:prstGeom prst="rect">
            <a:avLst/>
          </a:prstGeom>
        </p:spPr>
      </p:pic>
      <p:sp>
        <p:nvSpPr>
          <p:cNvPr id="5" name="TextBox 4">
            <a:extLst>
              <a:ext uri="{FF2B5EF4-FFF2-40B4-BE49-F238E27FC236}">
                <a16:creationId xmlns="" xmlns:a16="http://schemas.microsoft.com/office/drawing/2014/main" id="{93C50F0A-FE64-4762-8809-7DD40341D0BE}"/>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63BEDF66-906F-4D1F-BA25-85E689837AEC}"/>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56751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owchart: Terminator 5">
            <a:hlinkClick r:id="rId2" action="ppaction://hlinksldjump"/>
            <a:extLst>
              <a:ext uri="{FF2B5EF4-FFF2-40B4-BE49-F238E27FC236}">
                <a16:creationId xmlns="" xmlns:a16="http://schemas.microsoft.com/office/drawing/2014/main" id="{3E37897C-CA66-43FB-B84C-AAE8CDCA8A55}"/>
              </a:ext>
            </a:extLst>
          </p:cNvPr>
          <p:cNvSpPr/>
          <p:nvPr/>
        </p:nvSpPr>
        <p:spPr>
          <a:xfrm>
            <a:off x="217386" y="5869898"/>
            <a:ext cx="1360098" cy="448207"/>
          </a:xfrm>
          <a:prstGeom prst="flowChartTerminator">
            <a:avLst/>
          </a:prstGeom>
          <a:solidFill>
            <a:srgbClr val="87A04A"/>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dirty="0">
                <a:solidFill>
                  <a:schemeClr val="tx1"/>
                </a:solidFill>
                <a:latin typeface="Sakkal Majalla" panose="02000000000000000000" pitchFamily="2" charset="-78"/>
                <a:cs typeface="Sakkal Majalla" panose="02000000000000000000" pitchFamily="2" charset="-78"/>
              </a:rPr>
              <a:t>التالي</a:t>
            </a:r>
            <a:endParaRPr lang="en-US" sz="2100" b="1" dirty="0">
              <a:solidFill>
                <a:schemeClr val="tx1"/>
              </a:solidFill>
              <a:latin typeface="Sakkal Majalla" panose="02000000000000000000" pitchFamily="2" charset="-78"/>
              <a:cs typeface="Sakkal Majalla" panose="02000000000000000000" pitchFamily="2" charset="-78"/>
            </a:endParaRPr>
          </a:p>
        </p:txBody>
      </p:sp>
      <p:pic>
        <p:nvPicPr>
          <p:cNvPr id="18" name="صورة 3">
            <a:extLst>
              <a:ext uri="{FF2B5EF4-FFF2-40B4-BE49-F238E27FC236}">
                <a16:creationId xmlns="" xmlns:a16="http://schemas.microsoft.com/office/drawing/2014/main" id="{B7637F84-64EB-4425-A22B-BB770241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50" y="1364343"/>
            <a:ext cx="5191125" cy="4005943"/>
          </a:xfrm>
          <a:prstGeom prst="rect">
            <a:avLst/>
          </a:prstGeom>
        </p:spPr>
      </p:pic>
      <p:sp>
        <p:nvSpPr>
          <p:cNvPr id="5" name="TextBox 4">
            <a:extLst>
              <a:ext uri="{FF2B5EF4-FFF2-40B4-BE49-F238E27FC236}">
                <a16:creationId xmlns="" xmlns:a16="http://schemas.microsoft.com/office/drawing/2014/main" id="{60290F92-5A16-4D21-9210-8413D1088E6F}"/>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7D201862-61CB-4DC0-B85D-614E4279A574}"/>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41454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Terminator 5">
            <a:hlinkClick r:id="rId2" action="ppaction://hlinksldjump"/>
            <a:extLst>
              <a:ext uri="{FF2B5EF4-FFF2-40B4-BE49-F238E27FC236}">
                <a16:creationId xmlns="" xmlns:a16="http://schemas.microsoft.com/office/drawing/2014/main" id="{74B33132-AC2E-4AD8-807A-18E45498A969}"/>
              </a:ext>
            </a:extLst>
          </p:cNvPr>
          <p:cNvSpPr/>
          <p:nvPr/>
        </p:nvSpPr>
        <p:spPr>
          <a:xfrm>
            <a:off x="217386" y="5869898"/>
            <a:ext cx="1360098" cy="448207"/>
          </a:xfrm>
          <a:prstGeom prst="flowChartTerminator">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a:solidFill>
                  <a:schemeClr val="bg1"/>
                </a:solidFill>
                <a:latin typeface="Sakkal Majalla" panose="02000000000000000000" pitchFamily="2" charset="-78"/>
                <a:cs typeface="Sakkal Majalla" panose="02000000000000000000" pitchFamily="2" charset="-78"/>
              </a:rPr>
              <a:t>رجوع</a:t>
            </a:r>
            <a:endParaRPr lang="en-US" sz="2100" b="1" dirty="0">
              <a:solidFill>
                <a:schemeClr val="bg1"/>
              </a:solidFill>
              <a:latin typeface="Sakkal Majalla" panose="02000000000000000000" pitchFamily="2" charset="-78"/>
              <a:cs typeface="Sakkal Majalla" panose="02000000000000000000" pitchFamily="2" charset="-78"/>
            </a:endParaRPr>
          </a:p>
        </p:txBody>
      </p:sp>
      <p:pic>
        <p:nvPicPr>
          <p:cNvPr id="7" name="صورة 4">
            <a:extLst>
              <a:ext uri="{FF2B5EF4-FFF2-40B4-BE49-F238E27FC236}">
                <a16:creationId xmlns="" xmlns:a16="http://schemas.microsoft.com/office/drawing/2014/main" id="{25F6354A-7F96-43F7-AEC1-14F05DE9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1149126"/>
            <a:ext cx="4691151" cy="4658403"/>
          </a:xfrm>
          <a:prstGeom prst="rect">
            <a:avLst/>
          </a:prstGeom>
        </p:spPr>
      </p:pic>
      <p:sp>
        <p:nvSpPr>
          <p:cNvPr id="5" name="TextBox 4">
            <a:extLst>
              <a:ext uri="{FF2B5EF4-FFF2-40B4-BE49-F238E27FC236}">
                <a16:creationId xmlns="" xmlns:a16="http://schemas.microsoft.com/office/drawing/2014/main" id="{40146FDE-6080-4361-967B-408C5601A342}"/>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881F6A51-50C6-4112-B4BA-47EC805470B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3817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 xmlns:a16="http://schemas.microsoft.com/office/drawing/2014/main" id="{692DBBBB-07CC-4EC3-B4DF-08342525B19D}"/>
              </a:ext>
            </a:extLst>
          </p:cNvPr>
          <p:cNvSpPr/>
          <p:nvPr/>
        </p:nvSpPr>
        <p:spPr>
          <a:xfrm>
            <a:off x="2239991" y="2312988"/>
            <a:ext cx="11974772" cy="3856903"/>
          </a:xfrm>
          <a:prstGeom prst="parallelogram">
            <a:avLst>
              <a:gd name="adj" fmla="val 52022"/>
            </a:avLst>
          </a:prstGeom>
          <a:solidFill>
            <a:srgbClr val="3A61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Google Shape;221;p14">
            <a:extLst>
              <a:ext uri="{FF2B5EF4-FFF2-40B4-BE49-F238E27FC236}">
                <a16:creationId xmlns="" xmlns:a16="http://schemas.microsoft.com/office/drawing/2014/main" id="{C765A8CE-6C7D-4071-824A-3E2A21650527}"/>
              </a:ext>
            </a:extLst>
          </p:cNvPr>
          <p:cNvSpPr txBox="1">
            <a:spLocks/>
          </p:cNvSpPr>
          <p:nvPr/>
        </p:nvSpPr>
        <p:spPr>
          <a:xfrm>
            <a:off x="3434919" y="2378692"/>
            <a:ext cx="9935307" cy="11598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8000" dirty="0">
                <a:ln>
                  <a:solidFill>
                    <a:srgbClr val="3A616A"/>
                  </a:solidFill>
                </a:ln>
                <a:solidFill>
                  <a:schemeClr val="bg1"/>
                </a:solidFill>
                <a:effectLst>
                  <a:innerShdw blurRad="63500" dist="50800" dir="13500000">
                    <a:prstClr val="black">
                      <a:alpha val="50000"/>
                    </a:prstClr>
                  </a:innerShdw>
                </a:effectLst>
                <a:latin typeface="Arial Black" panose="020B0A04020102020204" pitchFamily="34" charset="0"/>
                <a:ea typeface="+mn-ea"/>
                <a:cs typeface="Sultan bold" pitchFamily="2" charset="-78"/>
              </a:rPr>
              <a:t>دورة الإنتاج والتوزيع</a:t>
            </a:r>
            <a:endParaRPr lang="en-US" sz="8000" dirty="0">
              <a:ln>
                <a:solidFill>
                  <a:srgbClr val="3A616A"/>
                </a:solidFill>
              </a:ln>
              <a:solidFill>
                <a:schemeClr val="bg1"/>
              </a:solidFill>
              <a:effectLst>
                <a:innerShdw blurRad="63500" dist="50800" dir="13500000">
                  <a:prstClr val="black">
                    <a:alpha val="50000"/>
                  </a:prstClr>
                </a:innerShdw>
              </a:effectLst>
              <a:latin typeface="Arial Black" panose="020B0A04020102020204" pitchFamily="34" charset="0"/>
              <a:ea typeface="+mn-ea"/>
              <a:cs typeface="Sultan bold" pitchFamily="2" charset="-78"/>
            </a:endParaRPr>
          </a:p>
        </p:txBody>
      </p:sp>
      <p:sp>
        <p:nvSpPr>
          <p:cNvPr id="14" name="TextBox 13">
            <a:extLst>
              <a:ext uri="{FF2B5EF4-FFF2-40B4-BE49-F238E27FC236}">
                <a16:creationId xmlns="" xmlns:a16="http://schemas.microsoft.com/office/drawing/2014/main" id="{206FA434-648C-44D2-8102-78895182BE1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2" name="TextBox 1">
            <a:extLst>
              <a:ext uri="{FF2B5EF4-FFF2-40B4-BE49-F238E27FC236}">
                <a16:creationId xmlns="" xmlns:a16="http://schemas.microsoft.com/office/drawing/2014/main" id="{6F4BC838-6151-4F09-899B-BF5CDE9A791F}"/>
              </a:ext>
            </a:extLst>
          </p:cNvPr>
          <p:cNvSpPr txBox="1"/>
          <p:nvPr/>
        </p:nvSpPr>
        <p:spPr>
          <a:xfrm>
            <a:off x="3575464" y="3568036"/>
            <a:ext cx="7637481" cy="2554545"/>
          </a:xfrm>
          <a:prstGeom prst="rect">
            <a:avLst/>
          </a:prstGeom>
          <a:noFill/>
        </p:spPr>
        <p:txBody>
          <a:bodyPr wrap="square" rtlCol="0">
            <a:spAutoFit/>
          </a:bodyPr>
          <a:lstStyle/>
          <a:p>
            <a:pPr marL="687387" marR="0" lvl="0" indent="-457200" algn="r" rtl="1">
              <a:spcBef>
                <a:spcPts val="0"/>
              </a:spcBef>
              <a:spcAft>
                <a:spcPts val="0"/>
              </a:spcAft>
              <a:buClr>
                <a:schemeClr val="bg1"/>
              </a:buClr>
              <a:buSzPct val="70000"/>
              <a:buFont typeface="Arial" panose="020B0604020202020204" pitchFamily="34" charset="0"/>
              <a:buChar char="•"/>
            </a:pPr>
            <a:r>
              <a:rPr lang="ar-BH" sz="3200" b="0" dirty="0">
                <a:solidFill>
                  <a:schemeClr val="bg1"/>
                </a:solidFill>
                <a:effectLst/>
                <a:latin typeface="Arial" panose="020B0604020202020204" pitchFamily="34" charset="0"/>
                <a:ea typeface="Calibri" panose="020F0502020204030204" pitchFamily="34" charset="0"/>
                <a:cs typeface="Sakkal Majalla" panose="02000000000000000000" pitchFamily="2" charset="-78"/>
              </a:rPr>
              <a:t>مفهوم الإنتاج وعوامله</a:t>
            </a:r>
            <a:endParaRPr lang="en-US" sz="3200" b="1" dirty="0">
              <a:solidFill>
                <a:schemeClr val="bg1"/>
              </a:solidFill>
              <a:effectLst/>
              <a:latin typeface="Arial" panose="020B0604020202020204" pitchFamily="34" charset="0"/>
              <a:ea typeface="Times New Roman" panose="02020603050405020304" pitchFamily="18" charset="0"/>
              <a:cs typeface="Wingdings 3" panose="05040102010807070707" pitchFamily="18" charset="2"/>
            </a:endParaRPr>
          </a:p>
          <a:p>
            <a:pPr marL="687387" marR="0" lvl="0" indent="-457200" algn="r" rtl="1">
              <a:spcBef>
                <a:spcPts val="0"/>
              </a:spcBef>
              <a:spcAft>
                <a:spcPts val="0"/>
              </a:spcAft>
              <a:buClr>
                <a:schemeClr val="bg1"/>
              </a:buClr>
              <a:buSzPct val="70000"/>
              <a:buFont typeface="Arial" panose="020B0604020202020204" pitchFamily="34" charset="0"/>
              <a:buChar char="•"/>
            </a:pPr>
            <a:r>
              <a:rPr lang="ar-BH" sz="3200" dirty="0">
                <a:solidFill>
                  <a:schemeClr val="bg1"/>
                </a:solidFill>
                <a:latin typeface="Arial" panose="020B0604020202020204" pitchFamily="34" charset="0"/>
                <a:ea typeface="Times New Roman" panose="02020603050405020304" pitchFamily="18" charset="0"/>
                <a:cs typeface="Sakkal Majalla" panose="02000000000000000000" pitchFamily="2" charset="-78"/>
              </a:rPr>
              <a:t>منافع الإنتاج</a:t>
            </a:r>
            <a:endParaRPr lang="en-US" sz="3200" b="1" dirty="0">
              <a:solidFill>
                <a:schemeClr val="bg1"/>
              </a:solidFill>
              <a:effectLst/>
              <a:latin typeface="Arial" panose="020B0604020202020204" pitchFamily="34" charset="0"/>
              <a:ea typeface="Times New Roman" panose="02020603050405020304" pitchFamily="18" charset="0"/>
              <a:cs typeface="Wingdings 3" panose="05040102010807070707" pitchFamily="18" charset="2"/>
            </a:endParaRPr>
          </a:p>
          <a:p>
            <a:pPr marL="687387" marR="0" lvl="0" indent="-457200" algn="r" rtl="1">
              <a:spcBef>
                <a:spcPts val="0"/>
              </a:spcBef>
              <a:spcAft>
                <a:spcPts val="0"/>
              </a:spcAft>
              <a:buClr>
                <a:schemeClr val="bg1"/>
              </a:buClr>
              <a:buSzPct val="70000"/>
              <a:buFont typeface="Arial" panose="020B0604020202020204" pitchFamily="34" charset="0"/>
              <a:buChar char="•"/>
            </a:pPr>
            <a:r>
              <a:rPr lang="ar-BH" sz="3200" dirty="0">
                <a:solidFill>
                  <a:schemeClr val="bg1"/>
                </a:solidFill>
                <a:latin typeface="Arial" panose="020B0604020202020204" pitchFamily="34" charset="0"/>
                <a:cs typeface="Sakkal Majalla" panose="02000000000000000000" pitchFamily="2" charset="-78"/>
              </a:rPr>
              <a:t>نظرية التوزيع</a:t>
            </a:r>
          </a:p>
          <a:p>
            <a:pPr marL="687387" marR="0" lvl="0" indent="-457200" algn="r" rtl="1">
              <a:spcBef>
                <a:spcPts val="0"/>
              </a:spcBef>
              <a:spcAft>
                <a:spcPts val="0"/>
              </a:spcAft>
              <a:buClr>
                <a:schemeClr val="bg1"/>
              </a:buClr>
              <a:buSzPct val="70000"/>
              <a:buFont typeface="Arial" panose="020B0604020202020204" pitchFamily="34" charset="0"/>
              <a:buChar char="•"/>
            </a:pPr>
            <a:r>
              <a:rPr lang="ar-BH" sz="3200" dirty="0">
                <a:solidFill>
                  <a:schemeClr val="bg1"/>
                </a:solidFill>
                <a:latin typeface="Arial" panose="020B0604020202020204" pitchFamily="34" charset="0"/>
                <a:cs typeface="Sakkal Majalla" panose="02000000000000000000" pitchFamily="2" charset="-78"/>
              </a:rPr>
              <a:t>عوائد عوامل الإنتاج</a:t>
            </a:r>
          </a:p>
          <a:p>
            <a:pPr marL="687387" indent="-457200" algn="r" rtl="1">
              <a:buClr>
                <a:schemeClr val="bg1"/>
              </a:buClr>
              <a:buSzPct val="70000"/>
              <a:buFont typeface="Arial" panose="020B0604020202020204" pitchFamily="34" charset="0"/>
              <a:buChar char="•"/>
            </a:pPr>
            <a:r>
              <a:rPr lang="ar-BH" sz="3200" dirty="0">
                <a:solidFill>
                  <a:schemeClr val="bg1"/>
                </a:solidFill>
                <a:latin typeface="Arial" panose="020B0604020202020204" pitchFamily="34" charset="0"/>
                <a:cs typeface="Sakkal Majalla" panose="02000000000000000000" pitchFamily="2" charset="-78"/>
              </a:rPr>
              <a:t>جهود مملكة البحرين في دعم الإنتاج والابتكار</a:t>
            </a:r>
            <a:endParaRPr lang="en-US" sz="3200" dirty="0">
              <a:solidFill>
                <a:schemeClr val="bg1"/>
              </a:solidFill>
              <a:latin typeface="Arial" panose="020B0604020202020204" pitchFamily="34" charset="0"/>
              <a:cs typeface="Sakkal Majalla" panose="02000000000000000000" pitchFamily="2" charset="-78"/>
            </a:endParaRPr>
          </a:p>
        </p:txBody>
      </p:sp>
      <p:sp>
        <p:nvSpPr>
          <p:cNvPr id="16" name="عنوان 1">
            <a:extLst>
              <a:ext uri="{FF2B5EF4-FFF2-40B4-BE49-F238E27FC236}">
                <a16:creationId xmlns="" xmlns:a16="http://schemas.microsoft.com/office/drawing/2014/main" id="{E8700E5D-830D-41C4-A075-7914114366E5}"/>
              </a:ext>
            </a:extLst>
          </p:cNvPr>
          <p:cNvSpPr txBox="1">
            <a:spLocks/>
          </p:cNvSpPr>
          <p:nvPr/>
        </p:nvSpPr>
        <p:spPr>
          <a:xfrm>
            <a:off x="5061599" y="1137863"/>
            <a:ext cx="6715615" cy="152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5400" dirty="0">
                <a:ln>
                  <a:solidFill>
                    <a:srgbClr val="3F5378"/>
                  </a:solidFill>
                </a:ln>
                <a:solidFill>
                  <a:srgbClr val="F29223"/>
                </a:solidFill>
                <a:effectLst>
                  <a:innerShdw blurRad="63500" dist="50800" dir="10800000">
                    <a:prstClr val="black">
                      <a:alpha val="50000"/>
                    </a:prstClr>
                  </a:innerShdw>
                </a:effectLst>
                <a:latin typeface="Arial Black" panose="020B0A04020102020204" pitchFamily="34" charset="0"/>
                <a:cs typeface="Sultan bold" pitchFamily="2" charset="-78"/>
              </a:rPr>
              <a:t>الدرس الثاني</a:t>
            </a:r>
            <a:endParaRPr lang="en-US" sz="5400" dirty="0">
              <a:ln>
                <a:solidFill>
                  <a:srgbClr val="3F5378"/>
                </a:solidFill>
              </a:ln>
              <a:solidFill>
                <a:srgbClr val="F29223"/>
              </a:solidFill>
              <a:effectLst>
                <a:innerShdw blurRad="63500" dist="50800" dir="10800000">
                  <a:prstClr val="black">
                    <a:alpha val="50000"/>
                  </a:prstClr>
                </a:innerShdw>
              </a:effectLst>
              <a:latin typeface="Arial Black" panose="020B0A04020102020204" pitchFamily="34" charset="0"/>
              <a:cs typeface="Sultan bold" pitchFamily="2" charset="-78"/>
            </a:endParaRPr>
          </a:p>
        </p:txBody>
      </p:sp>
      <p:pic>
        <p:nvPicPr>
          <p:cNvPr id="15" name="Picture 14">
            <a:extLst>
              <a:ext uri="{FF2B5EF4-FFF2-40B4-BE49-F238E27FC236}">
                <a16:creationId xmlns="" xmlns:a16="http://schemas.microsoft.com/office/drawing/2014/main" id="{E5F28265-F09D-4739-9F2C-FD4C8A5E2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307" y="116078"/>
            <a:ext cx="1762982" cy="1783785"/>
          </a:xfrm>
          <a:prstGeom prst="rect">
            <a:avLst/>
          </a:prstGeom>
        </p:spPr>
      </p:pic>
      <p:pic>
        <p:nvPicPr>
          <p:cNvPr id="13" name="Picture 12">
            <a:extLst>
              <a:ext uri="{FF2B5EF4-FFF2-40B4-BE49-F238E27FC236}">
                <a16:creationId xmlns="" xmlns:a16="http://schemas.microsoft.com/office/drawing/2014/main" id="{68F08977-D4AC-4EC7-A22A-0A3C7D23322C}"/>
              </a:ext>
            </a:extLst>
          </p:cNvPr>
          <p:cNvPicPr>
            <a:picLocks noChangeAspect="1"/>
          </p:cNvPicPr>
          <p:nvPr/>
        </p:nvPicPr>
        <p:blipFill rotWithShape="1">
          <a:blip r:embed="rId3"/>
          <a:srcRect l="35076" t="13872" r="39620" b="21697"/>
          <a:stretch/>
        </p:blipFill>
        <p:spPr>
          <a:xfrm>
            <a:off x="131859" y="126718"/>
            <a:ext cx="3025247" cy="4192600"/>
          </a:xfrm>
          <a:prstGeom prst="rect">
            <a:avLst/>
          </a:prstGeom>
          <a:ln>
            <a:solidFill>
              <a:srgbClr val="3A6172"/>
            </a:solidFill>
          </a:ln>
        </p:spPr>
      </p:pic>
      <p:sp>
        <p:nvSpPr>
          <p:cNvPr id="9" name="Rectangle 8">
            <a:extLst>
              <a:ext uri="{FF2B5EF4-FFF2-40B4-BE49-F238E27FC236}">
                <a16:creationId xmlns="" xmlns:a16="http://schemas.microsoft.com/office/drawing/2014/main" id="{16A66CD8-A06B-4D00-BF1B-32A5C6F2E5D3}"/>
              </a:ext>
            </a:extLst>
          </p:cNvPr>
          <p:cNvSpPr/>
          <p:nvPr/>
        </p:nvSpPr>
        <p:spPr>
          <a:xfrm>
            <a:off x="140682" y="2379495"/>
            <a:ext cx="3016426" cy="461665"/>
          </a:xfrm>
          <a:prstGeom prst="rect">
            <a:avLst/>
          </a:prstGeom>
          <a:solidFill>
            <a:srgbClr val="C00000"/>
          </a:solidFill>
        </p:spPr>
        <p:txBody>
          <a:bodyPr wrap="square" lIns="91440" tIns="45720" rIns="91440" bIns="45720">
            <a:spAutoFit/>
          </a:bodyPr>
          <a:lstStyle/>
          <a:p>
            <a:pPr algn="ct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الصفحات 26</a:t>
            </a: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mj-cs"/>
              </a:rPr>
              <a:t>-</a:t>
            </a: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36</a:t>
            </a:r>
            <a:endParaRPr lang="ar-SA" sz="2400" b="1"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mj-cs"/>
            </a:endParaRPr>
          </a:p>
        </p:txBody>
      </p:sp>
    </p:spTree>
    <p:extLst>
      <p:ext uri="{BB962C8B-B14F-4D97-AF65-F5344CB8AC3E}">
        <p14:creationId xmlns:p14="http://schemas.microsoft.com/office/powerpoint/2010/main" val="4111366717"/>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owchart: Terminator 5">
            <a:hlinkClick r:id="rId2" action="ppaction://hlinksldjump"/>
            <a:extLst>
              <a:ext uri="{FF2B5EF4-FFF2-40B4-BE49-F238E27FC236}">
                <a16:creationId xmlns="" xmlns:a16="http://schemas.microsoft.com/office/drawing/2014/main" id="{3E37897C-CA66-43FB-B84C-AAE8CDCA8A55}"/>
              </a:ext>
            </a:extLst>
          </p:cNvPr>
          <p:cNvSpPr/>
          <p:nvPr/>
        </p:nvSpPr>
        <p:spPr>
          <a:xfrm>
            <a:off x="217386" y="5869898"/>
            <a:ext cx="1360098" cy="448207"/>
          </a:xfrm>
          <a:prstGeom prst="flowChartTerminator">
            <a:avLst/>
          </a:prstGeom>
          <a:solidFill>
            <a:srgbClr val="87A04A"/>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dirty="0">
                <a:solidFill>
                  <a:schemeClr val="tx1"/>
                </a:solidFill>
                <a:latin typeface="Sakkal Majalla" panose="02000000000000000000" pitchFamily="2" charset="-78"/>
                <a:cs typeface="Sakkal Majalla" panose="02000000000000000000" pitchFamily="2" charset="-78"/>
              </a:rPr>
              <a:t>التالي</a:t>
            </a:r>
            <a:endParaRPr lang="en-US" sz="2100" b="1" dirty="0">
              <a:solidFill>
                <a:schemeClr val="tx1"/>
              </a:solidFill>
              <a:latin typeface="Sakkal Majalla" panose="02000000000000000000" pitchFamily="2" charset="-78"/>
              <a:cs typeface="Sakkal Majalla" panose="02000000000000000000" pitchFamily="2" charset="-78"/>
            </a:endParaRPr>
          </a:p>
        </p:txBody>
      </p:sp>
      <p:pic>
        <p:nvPicPr>
          <p:cNvPr id="18" name="صورة 3">
            <a:extLst>
              <a:ext uri="{FF2B5EF4-FFF2-40B4-BE49-F238E27FC236}">
                <a16:creationId xmlns="" xmlns:a16="http://schemas.microsoft.com/office/drawing/2014/main" id="{B7637F84-64EB-4425-A22B-BB770241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50" y="1364343"/>
            <a:ext cx="5191125" cy="4005943"/>
          </a:xfrm>
          <a:prstGeom prst="rect">
            <a:avLst/>
          </a:prstGeom>
        </p:spPr>
      </p:pic>
      <p:sp>
        <p:nvSpPr>
          <p:cNvPr id="5" name="TextBox 4">
            <a:extLst>
              <a:ext uri="{FF2B5EF4-FFF2-40B4-BE49-F238E27FC236}">
                <a16:creationId xmlns="" xmlns:a16="http://schemas.microsoft.com/office/drawing/2014/main" id="{5CEFDAEA-705A-458C-9ABB-D744D44DFF67}"/>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011C42A6-3CD2-4AD8-BD09-3E030729A0D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40687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Terminator 5">
            <a:hlinkClick r:id="rId2" action="ppaction://hlinksldjump"/>
            <a:extLst>
              <a:ext uri="{FF2B5EF4-FFF2-40B4-BE49-F238E27FC236}">
                <a16:creationId xmlns="" xmlns:a16="http://schemas.microsoft.com/office/drawing/2014/main" id="{74B33132-AC2E-4AD8-807A-18E45498A969}"/>
              </a:ext>
            </a:extLst>
          </p:cNvPr>
          <p:cNvSpPr/>
          <p:nvPr/>
        </p:nvSpPr>
        <p:spPr>
          <a:xfrm>
            <a:off x="217386" y="5869898"/>
            <a:ext cx="1360098" cy="448207"/>
          </a:xfrm>
          <a:prstGeom prst="flowChartTerminator">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a:solidFill>
                  <a:schemeClr val="bg1"/>
                </a:solidFill>
                <a:latin typeface="Sakkal Majalla" panose="02000000000000000000" pitchFamily="2" charset="-78"/>
                <a:cs typeface="Sakkal Majalla" panose="02000000000000000000" pitchFamily="2" charset="-78"/>
              </a:rPr>
              <a:t>رجوع</a:t>
            </a:r>
            <a:endParaRPr lang="en-US" sz="2100" b="1" dirty="0">
              <a:solidFill>
                <a:schemeClr val="bg1"/>
              </a:solidFill>
              <a:latin typeface="Sakkal Majalla" panose="02000000000000000000" pitchFamily="2" charset="-78"/>
              <a:cs typeface="Sakkal Majalla" panose="02000000000000000000" pitchFamily="2" charset="-78"/>
            </a:endParaRPr>
          </a:p>
        </p:txBody>
      </p:sp>
      <p:pic>
        <p:nvPicPr>
          <p:cNvPr id="7" name="صورة 4">
            <a:extLst>
              <a:ext uri="{FF2B5EF4-FFF2-40B4-BE49-F238E27FC236}">
                <a16:creationId xmlns="" xmlns:a16="http://schemas.microsoft.com/office/drawing/2014/main" id="{25F6354A-7F96-43F7-AEC1-14F05DE9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1149126"/>
            <a:ext cx="4691151" cy="4658403"/>
          </a:xfrm>
          <a:prstGeom prst="rect">
            <a:avLst/>
          </a:prstGeom>
        </p:spPr>
      </p:pic>
      <p:sp>
        <p:nvSpPr>
          <p:cNvPr id="5" name="TextBox 4">
            <a:extLst>
              <a:ext uri="{FF2B5EF4-FFF2-40B4-BE49-F238E27FC236}">
                <a16:creationId xmlns="" xmlns:a16="http://schemas.microsoft.com/office/drawing/2014/main" id="{898F592A-C7DD-4802-B633-085604B51A65}"/>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15E55866-FCC7-4564-9745-8C975DA92A08}"/>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59582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owchart: Terminator 5">
            <a:hlinkClick r:id="rId2" action="ppaction://hlinksldjump"/>
            <a:extLst>
              <a:ext uri="{FF2B5EF4-FFF2-40B4-BE49-F238E27FC236}">
                <a16:creationId xmlns="" xmlns:a16="http://schemas.microsoft.com/office/drawing/2014/main" id="{3E37897C-CA66-43FB-B84C-AAE8CDCA8A55}"/>
              </a:ext>
            </a:extLst>
          </p:cNvPr>
          <p:cNvSpPr/>
          <p:nvPr/>
        </p:nvSpPr>
        <p:spPr>
          <a:xfrm>
            <a:off x="217386" y="5869898"/>
            <a:ext cx="1360098" cy="448207"/>
          </a:xfrm>
          <a:prstGeom prst="flowChartTerminator">
            <a:avLst/>
          </a:prstGeom>
          <a:solidFill>
            <a:srgbClr val="87A04A"/>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dirty="0">
                <a:solidFill>
                  <a:schemeClr val="tx1"/>
                </a:solidFill>
                <a:latin typeface="Sakkal Majalla" panose="02000000000000000000" pitchFamily="2" charset="-78"/>
                <a:cs typeface="Sakkal Majalla" panose="02000000000000000000" pitchFamily="2" charset="-78"/>
              </a:rPr>
              <a:t>التالي</a:t>
            </a:r>
            <a:endParaRPr lang="en-US" sz="2100" b="1" dirty="0">
              <a:solidFill>
                <a:schemeClr val="tx1"/>
              </a:solidFill>
              <a:latin typeface="Sakkal Majalla" panose="02000000000000000000" pitchFamily="2" charset="-78"/>
              <a:cs typeface="Sakkal Majalla" panose="02000000000000000000" pitchFamily="2" charset="-78"/>
            </a:endParaRPr>
          </a:p>
        </p:txBody>
      </p:sp>
      <p:pic>
        <p:nvPicPr>
          <p:cNvPr id="18" name="صورة 3">
            <a:extLst>
              <a:ext uri="{FF2B5EF4-FFF2-40B4-BE49-F238E27FC236}">
                <a16:creationId xmlns="" xmlns:a16="http://schemas.microsoft.com/office/drawing/2014/main" id="{B7637F84-64EB-4425-A22B-BB770241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50" y="1364343"/>
            <a:ext cx="5191125" cy="4005943"/>
          </a:xfrm>
          <a:prstGeom prst="rect">
            <a:avLst/>
          </a:prstGeom>
        </p:spPr>
      </p:pic>
      <p:sp>
        <p:nvSpPr>
          <p:cNvPr id="5" name="TextBox 4">
            <a:extLst>
              <a:ext uri="{FF2B5EF4-FFF2-40B4-BE49-F238E27FC236}">
                <a16:creationId xmlns="" xmlns:a16="http://schemas.microsoft.com/office/drawing/2014/main" id="{EE9B590E-501B-48AB-B1A0-0FAB9DC167CA}"/>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53D53FBB-2C6F-47E3-B6E0-0A6E1833B9F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448639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Terminator 5">
            <a:hlinkClick r:id="rId2" action="ppaction://hlinksldjump"/>
            <a:extLst>
              <a:ext uri="{FF2B5EF4-FFF2-40B4-BE49-F238E27FC236}">
                <a16:creationId xmlns="" xmlns:a16="http://schemas.microsoft.com/office/drawing/2014/main" id="{74B33132-AC2E-4AD8-807A-18E45498A969}"/>
              </a:ext>
            </a:extLst>
          </p:cNvPr>
          <p:cNvSpPr/>
          <p:nvPr/>
        </p:nvSpPr>
        <p:spPr>
          <a:xfrm>
            <a:off x="217386" y="5869898"/>
            <a:ext cx="1360098" cy="448207"/>
          </a:xfrm>
          <a:prstGeom prst="flowChartTerminator">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a:solidFill>
                  <a:schemeClr val="bg1"/>
                </a:solidFill>
                <a:latin typeface="Sakkal Majalla" panose="02000000000000000000" pitchFamily="2" charset="-78"/>
                <a:cs typeface="Sakkal Majalla" panose="02000000000000000000" pitchFamily="2" charset="-78"/>
              </a:rPr>
              <a:t>رجوع</a:t>
            </a:r>
            <a:endParaRPr lang="en-US" sz="2100" b="1" dirty="0">
              <a:solidFill>
                <a:schemeClr val="bg1"/>
              </a:solidFill>
              <a:latin typeface="Sakkal Majalla" panose="02000000000000000000" pitchFamily="2" charset="-78"/>
              <a:cs typeface="Sakkal Majalla" panose="02000000000000000000" pitchFamily="2" charset="-78"/>
            </a:endParaRPr>
          </a:p>
        </p:txBody>
      </p:sp>
      <p:pic>
        <p:nvPicPr>
          <p:cNvPr id="7" name="صورة 4">
            <a:extLst>
              <a:ext uri="{FF2B5EF4-FFF2-40B4-BE49-F238E27FC236}">
                <a16:creationId xmlns="" xmlns:a16="http://schemas.microsoft.com/office/drawing/2014/main" id="{25F6354A-7F96-43F7-AEC1-14F05DE9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1149126"/>
            <a:ext cx="4691151" cy="4658403"/>
          </a:xfrm>
          <a:prstGeom prst="rect">
            <a:avLst/>
          </a:prstGeom>
        </p:spPr>
      </p:pic>
      <p:sp>
        <p:nvSpPr>
          <p:cNvPr id="5" name="TextBox 4">
            <a:extLst>
              <a:ext uri="{FF2B5EF4-FFF2-40B4-BE49-F238E27FC236}">
                <a16:creationId xmlns="" xmlns:a16="http://schemas.microsoft.com/office/drawing/2014/main" id="{FA8E2858-AD46-473C-A2FF-0BB64D3EF17E}"/>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0014FE09-4FC9-40A4-A9CB-B413CE8B17E2}"/>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766135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owchart: Terminator 5">
            <a:hlinkClick r:id="rId2" action="ppaction://hlinksldjump"/>
            <a:extLst>
              <a:ext uri="{FF2B5EF4-FFF2-40B4-BE49-F238E27FC236}">
                <a16:creationId xmlns="" xmlns:a16="http://schemas.microsoft.com/office/drawing/2014/main" id="{3E37897C-CA66-43FB-B84C-AAE8CDCA8A55}"/>
              </a:ext>
            </a:extLst>
          </p:cNvPr>
          <p:cNvSpPr/>
          <p:nvPr/>
        </p:nvSpPr>
        <p:spPr>
          <a:xfrm>
            <a:off x="217386" y="5869898"/>
            <a:ext cx="1360098" cy="448207"/>
          </a:xfrm>
          <a:prstGeom prst="flowChartTerminator">
            <a:avLst/>
          </a:prstGeom>
          <a:solidFill>
            <a:srgbClr val="87A04A"/>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dirty="0">
                <a:solidFill>
                  <a:schemeClr val="tx1"/>
                </a:solidFill>
                <a:latin typeface="Sakkal Majalla" panose="02000000000000000000" pitchFamily="2" charset="-78"/>
                <a:cs typeface="Sakkal Majalla" panose="02000000000000000000" pitchFamily="2" charset="-78"/>
              </a:rPr>
              <a:t>التالي</a:t>
            </a:r>
            <a:endParaRPr lang="en-US" sz="2100" b="1" dirty="0">
              <a:solidFill>
                <a:schemeClr val="tx1"/>
              </a:solidFill>
              <a:latin typeface="Sakkal Majalla" panose="02000000000000000000" pitchFamily="2" charset="-78"/>
              <a:cs typeface="Sakkal Majalla" panose="02000000000000000000" pitchFamily="2" charset="-78"/>
            </a:endParaRPr>
          </a:p>
        </p:txBody>
      </p:sp>
      <p:pic>
        <p:nvPicPr>
          <p:cNvPr id="18" name="صورة 3">
            <a:extLst>
              <a:ext uri="{FF2B5EF4-FFF2-40B4-BE49-F238E27FC236}">
                <a16:creationId xmlns="" xmlns:a16="http://schemas.microsoft.com/office/drawing/2014/main" id="{B7637F84-64EB-4425-A22B-BB770241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50" y="1364343"/>
            <a:ext cx="5191125" cy="4005943"/>
          </a:xfrm>
          <a:prstGeom prst="rect">
            <a:avLst/>
          </a:prstGeom>
        </p:spPr>
      </p:pic>
      <p:sp>
        <p:nvSpPr>
          <p:cNvPr id="5" name="TextBox 4">
            <a:extLst>
              <a:ext uri="{FF2B5EF4-FFF2-40B4-BE49-F238E27FC236}">
                <a16:creationId xmlns="" xmlns:a16="http://schemas.microsoft.com/office/drawing/2014/main" id="{3C962243-0E6C-470E-A008-628686FA660D}"/>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73FD846B-868F-49E2-86EA-8A344E856DC5}"/>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18990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Terminator 5">
            <a:hlinkClick r:id="rId2" action="ppaction://hlinksldjump"/>
            <a:extLst>
              <a:ext uri="{FF2B5EF4-FFF2-40B4-BE49-F238E27FC236}">
                <a16:creationId xmlns="" xmlns:a16="http://schemas.microsoft.com/office/drawing/2014/main" id="{74B33132-AC2E-4AD8-807A-18E45498A969}"/>
              </a:ext>
            </a:extLst>
          </p:cNvPr>
          <p:cNvSpPr/>
          <p:nvPr/>
        </p:nvSpPr>
        <p:spPr>
          <a:xfrm>
            <a:off x="217386" y="5869898"/>
            <a:ext cx="1360098" cy="448207"/>
          </a:xfrm>
          <a:prstGeom prst="flowChartTerminator">
            <a:avLst/>
          </a:prstGeom>
          <a:solidFill>
            <a:srgbClr val="C13018"/>
          </a:solidFill>
          <a:ln>
            <a:noFill/>
          </a:ln>
          <a:effectLst/>
          <a:scene3d>
            <a:camera prst="orthographicFront">
              <a:rot lat="0" lon="0" rev="0"/>
            </a:camera>
            <a:lightRig rig="contrasting" dir="t">
              <a:rot lat="0" lon="0" rev="7800000"/>
            </a:lightRig>
          </a:scene3d>
          <a:sp3d>
            <a:bevelT w="139700" h="1397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ar-SA" sz="2100" b="1">
                <a:solidFill>
                  <a:schemeClr val="bg1"/>
                </a:solidFill>
                <a:latin typeface="Sakkal Majalla" panose="02000000000000000000" pitchFamily="2" charset="-78"/>
                <a:cs typeface="Sakkal Majalla" panose="02000000000000000000" pitchFamily="2" charset="-78"/>
              </a:rPr>
              <a:t>رجوع</a:t>
            </a:r>
            <a:endParaRPr lang="en-US" sz="2100" b="1" dirty="0">
              <a:solidFill>
                <a:schemeClr val="bg1"/>
              </a:solidFill>
              <a:latin typeface="Sakkal Majalla" panose="02000000000000000000" pitchFamily="2" charset="-78"/>
              <a:cs typeface="Sakkal Majalla" panose="02000000000000000000" pitchFamily="2" charset="-78"/>
            </a:endParaRPr>
          </a:p>
        </p:txBody>
      </p:sp>
      <p:pic>
        <p:nvPicPr>
          <p:cNvPr id="7" name="صورة 4">
            <a:extLst>
              <a:ext uri="{FF2B5EF4-FFF2-40B4-BE49-F238E27FC236}">
                <a16:creationId xmlns="" xmlns:a16="http://schemas.microsoft.com/office/drawing/2014/main" id="{25F6354A-7F96-43F7-AEC1-14F05DE9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1149126"/>
            <a:ext cx="4691151" cy="4658403"/>
          </a:xfrm>
          <a:prstGeom prst="rect">
            <a:avLst/>
          </a:prstGeom>
        </p:spPr>
      </p:pic>
      <p:sp>
        <p:nvSpPr>
          <p:cNvPr id="5" name="TextBox 4">
            <a:extLst>
              <a:ext uri="{FF2B5EF4-FFF2-40B4-BE49-F238E27FC236}">
                <a16:creationId xmlns="" xmlns:a16="http://schemas.microsoft.com/office/drawing/2014/main" id="{02BA1CC0-6374-4CCF-85C9-B91293EFAD5B}"/>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8" name="TextBox 7">
            <a:extLst>
              <a:ext uri="{FF2B5EF4-FFF2-40B4-BE49-F238E27FC236}">
                <a16:creationId xmlns="" xmlns:a16="http://schemas.microsoft.com/office/drawing/2014/main" id="{699A9853-E9FD-4B6C-86F1-74049B33F422}"/>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668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r>
              <a:rPr lang="ar-SA" sz="3600" b="1" dirty="0">
                <a:solidFill>
                  <a:srgbClr val="C00000"/>
                </a:solidFill>
                <a:latin typeface="Sakkal Majalla" panose="02000000000000000000" pitchFamily="2" charset="-78"/>
                <a:cs typeface="Sakkal Majalla" panose="02000000000000000000" pitchFamily="2" charset="-78"/>
              </a:rPr>
              <a:t>يُتَوَقَع من الطالب بعد الانتهاء من هذا الدرس أن:</a:t>
            </a:r>
            <a:endParaRPr lang="ar-SA" sz="3200" b="1" dirty="0">
              <a:solidFill>
                <a:srgbClr val="3C6070"/>
              </a:solidFill>
              <a:latin typeface="Sakkal Majalla" panose="02000000000000000000" pitchFamily="2" charset="-78"/>
              <a:cs typeface="Sakkal Majalla" panose="02000000000000000000" pitchFamily="2" charset="-78"/>
            </a:endParaRPr>
          </a:p>
          <a:p>
            <a:pPr marR="0" lvl="0" algn="just" rtl="1">
              <a:spcBef>
                <a:spcPts val="0"/>
              </a:spcBef>
              <a:spcAft>
                <a:spcPts val="0"/>
              </a:spcAft>
              <a:buClr>
                <a:srgbClr val="C00000"/>
              </a:buClr>
              <a:buSzPts val="1400"/>
            </a:pPr>
            <a:endParaRPr lang="ar-BH" b="1" dirty="0">
              <a:latin typeface="Arial" panose="020B0604020202020204" pitchFamily="34" charset="0"/>
              <a:ea typeface="Calibri" panose="020F0502020204030204" pitchFamily="34" charset="0"/>
              <a:cs typeface="Sakkal Majalla" panose="02000000000000000000" pitchFamily="2" charset="-78"/>
            </a:endParaRPr>
          </a:p>
          <a:p>
            <a:pPr marL="914400" lvl="0" indent="-342900" algn="just" rtl="1">
              <a:buFont typeface="+mj-lt"/>
              <a:buAutoNum type="arabicPeriod"/>
            </a:pPr>
            <a:r>
              <a:rPr lang="ar-BH" sz="4000" dirty="0">
                <a:solidFill>
                  <a:schemeClr val="tx1"/>
                </a:solidFill>
                <a:latin typeface="Sakkal Majalla" panose="02000000000000000000" pitchFamily="2" charset="-78"/>
                <a:cs typeface="Sakkal Majalla" panose="02000000000000000000" pitchFamily="2" charset="-78"/>
              </a:rPr>
              <a:t>يفسر مفهوم الإنتاج وعوامله.</a:t>
            </a:r>
            <a:endParaRPr lang="en-US" sz="4000" dirty="0">
              <a:solidFill>
                <a:schemeClr val="tx1"/>
              </a:solidFill>
              <a:latin typeface="Sakkal Majalla" panose="02000000000000000000" pitchFamily="2" charset="-78"/>
              <a:cs typeface="Sakkal Majalla" panose="02000000000000000000" pitchFamily="2" charset="-78"/>
            </a:endParaRPr>
          </a:p>
          <a:p>
            <a:pPr marL="914400" lvl="0" indent="-342900" algn="just" rtl="1">
              <a:buFont typeface="+mj-lt"/>
              <a:buAutoNum type="arabicPeriod"/>
            </a:pPr>
            <a:r>
              <a:rPr lang="ar-BH" sz="4000" dirty="0">
                <a:solidFill>
                  <a:schemeClr val="tx1"/>
                </a:solidFill>
                <a:latin typeface="Sakkal Majalla" panose="02000000000000000000" pitchFamily="2" charset="-78"/>
                <a:cs typeface="Sakkal Majalla" panose="02000000000000000000" pitchFamily="2" charset="-78"/>
              </a:rPr>
              <a:t>يحدد منافع الإنتاج.</a:t>
            </a:r>
            <a:endParaRPr lang="en-US" sz="4000" dirty="0">
              <a:solidFill>
                <a:schemeClr val="tx1"/>
              </a:solidFill>
              <a:latin typeface="Sakkal Majalla" panose="02000000000000000000" pitchFamily="2" charset="-78"/>
              <a:cs typeface="Sakkal Majalla" panose="02000000000000000000" pitchFamily="2" charset="-78"/>
            </a:endParaRPr>
          </a:p>
          <a:p>
            <a:pPr marL="914400" lvl="0" indent="-342900" algn="just" rtl="1">
              <a:buFont typeface="+mj-lt"/>
              <a:buAutoNum type="arabicPeriod"/>
            </a:pPr>
            <a:r>
              <a:rPr lang="ar-BH" sz="4000" dirty="0">
                <a:solidFill>
                  <a:schemeClr val="tx1"/>
                </a:solidFill>
                <a:latin typeface="Sakkal Majalla" panose="02000000000000000000" pitchFamily="2" charset="-78"/>
                <a:cs typeface="Sakkal Majalla" panose="02000000000000000000" pitchFamily="2" charset="-78"/>
              </a:rPr>
              <a:t>يفسر مفهوم نظرية التوزيع.</a:t>
            </a:r>
            <a:endParaRPr lang="en-US" sz="4000" dirty="0">
              <a:solidFill>
                <a:schemeClr val="tx1"/>
              </a:solidFill>
              <a:latin typeface="Sakkal Majalla" panose="02000000000000000000" pitchFamily="2" charset="-78"/>
              <a:cs typeface="Sakkal Majalla" panose="02000000000000000000" pitchFamily="2" charset="-78"/>
            </a:endParaRPr>
          </a:p>
          <a:p>
            <a:pPr marL="914400" lvl="0" indent="-342900" algn="just" rtl="1">
              <a:buFont typeface="+mj-lt"/>
              <a:buAutoNum type="arabicPeriod"/>
            </a:pPr>
            <a:r>
              <a:rPr lang="ar-BH" sz="4000" dirty="0">
                <a:solidFill>
                  <a:schemeClr val="tx1"/>
                </a:solidFill>
                <a:latin typeface="Sakkal Majalla" panose="02000000000000000000" pitchFamily="2" charset="-78"/>
                <a:cs typeface="Sakkal Majalla" panose="02000000000000000000" pitchFamily="2" charset="-78"/>
              </a:rPr>
              <a:t>يستنتج عوائد عوامل الإنتاج.</a:t>
            </a:r>
            <a:endParaRPr lang="en-US" sz="4000" dirty="0">
              <a:solidFill>
                <a:schemeClr val="tx1"/>
              </a:solidFill>
              <a:latin typeface="Sakkal Majalla" panose="02000000000000000000" pitchFamily="2" charset="-78"/>
              <a:cs typeface="Sakkal Majalla" panose="02000000000000000000" pitchFamily="2" charset="-78"/>
            </a:endParaRPr>
          </a:p>
          <a:p>
            <a:pPr marL="914400" lvl="0" indent="-342900" algn="just" rtl="1">
              <a:buFont typeface="+mj-lt"/>
              <a:buAutoNum type="arabicPeriod"/>
            </a:pPr>
            <a:r>
              <a:rPr lang="ar-BH" sz="4000" dirty="0">
                <a:solidFill>
                  <a:schemeClr val="tx1"/>
                </a:solidFill>
                <a:latin typeface="Sakkal Majalla" panose="02000000000000000000" pitchFamily="2" charset="-78"/>
                <a:cs typeface="Sakkal Majalla" panose="02000000000000000000" pitchFamily="2" charset="-78"/>
              </a:rPr>
              <a:t>يعتز بجهود حكومة مملكة البحرين في دعم الإنتاج والابتكار.</a:t>
            </a:r>
            <a:endParaRPr lang="en-US" sz="4000" dirty="0">
              <a:solidFill>
                <a:schemeClr val="tx1"/>
              </a:solidFill>
              <a:latin typeface="Sakkal Majalla" panose="02000000000000000000" pitchFamily="2" charset="-78"/>
              <a:cs typeface="Sakkal Majalla" panose="02000000000000000000" pitchFamily="2" charset="-78"/>
            </a:endParaRPr>
          </a:p>
          <a:p>
            <a:pPr marL="266700" algn="r" rtl="1"/>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 xmlns:a16="http://schemas.microsoft.com/office/drawing/2014/main" id="{DBA5813B-13F4-4751-9329-774E2F9D07DA}"/>
              </a:ext>
            </a:extLst>
          </p:cNvPr>
          <p:cNvSpPr/>
          <p:nvPr/>
        </p:nvSpPr>
        <p:spPr>
          <a:xfrm>
            <a:off x="4328160" y="8466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 xmlns:a16="http://schemas.microsoft.com/office/drawing/2014/main" id="{06026ACD-4FC9-499D-A4D4-602A071AD132}"/>
              </a:ext>
            </a:extLst>
          </p:cNvPr>
          <p:cNvSpPr/>
          <p:nvPr/>
        </p:nvSpPr>
        <p:spPr>
          <a:xfrm>
            <a:off x="6151418" y="190887"/>
            <a:ext cx="2810385"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أهداف الدرس</a:t>
            </a:r>
            <a:endParaRPr lang="en-US" sz="5400" dirty="0">
              <a:ln w="9525">
                <a:noFill/>
                <a:prstDash val="solid"/>
              </a:ln>
              <a:solidFill>
                <a:schemeClr val="bg1"/>
              </a:solidFill>
              <a:latin typeface="Arial Black" panose="020B0A04020102020204" pitchFamily="34" charset="0"/>
              <a:cs typeface="Sultan bold" pitchFamily="2" charset="-78"/>
            </a:endParaRPr>
          </a:p>
        </p:txBody>
      </p:sp>
      <p:grpSp>
        <p:nvGrpSpPr>
          <p:cNvPr id="12" name="Shape 631">
            <a:extLst>
              <a:ext uri="{FF2B5EF4-FFF2-40B4-BE49-F238E27FC236}">
                <a16:creationId xmlns="" xmlns:a16="http://schemas.microsoft.com/office/drawing/2014/main" id="{26404733-55D9-4213-B05C-D0BE9C60E1F9}"/>
              </a:ext>
            </a:extLst>
          </p:cNvPr>
          <p:cNvGrpSpPr/>
          <p:nvPr/>
        </p:nvGrpSpPr>
        <p:grpSpPr>
          <a:xfrm flipH="1">
            <a:off x="11056602" y="237991"/>
            <a:ext cx="827524" cy="848823"/>
            <a:chOff x="5961125" y="1623900"/>
            <a:chExt cx="427450" cy="448175"/>
          </a:xfrm>
        </p:grpSpPr>
        <p:sp>
          <p:nvSpPr>
            <p:cNvPr id="13" name="Shape 632">
              <a:extLst>
                <a:ext uri="{FF2B5EF4-FFF2-40B4-BE49-F238E27FC236}">
                  <a16:creationId xmlns="" xmlns:a16="http://schemas.microsoft.com/office/drawing/2014/main" id="{FBC4067F-F4D1-46EE-BB67-7B23C1260126}"/>
                </a:ext>
              </a:extLst>
            </p:cNvPr>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4" name="Shape 633">
              <a:extLst>
                <a:ext uri="{FF2B5EF4-FFF2-40B4-BE49-F238E27FC236}">
                  <a16:creationId xmlns="" xmlns:a16="http://schemas.microsoft.com/office/drawing/2014/main" id="{0F970148-B9AF-453B-949B-66702049C424}"/>
                </a:ext>
              </a:extLst>
            </p:cNvPr>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5" name="Shape 634">
              <a:extLst>
                <a:ext uri="{FF2B5EF4-FFF2-40B4-BE49-F238E27FC236}">
                  <a16:creationId xmlns="" xmlns:a16="http://schemas.microsoft.com/office/drawing/2014/main" id="{0EFE44E9-6915-4BEF-BAA1-1164CF41B1E6}"/>
                </a:ext>
              </a:extLst>
            </p:cNvPr>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6" name="Shape 635">
              <a:extLst>
                <a:ext uri="{FF2B5EF4-FFF2-40B4-BE49-F238E27FC236}">
                  <a16:creationId xmlns="" xmlns:a16="http://schemas.microsoft.com/office/drawing/2014/main" id="{F5254662-978C-494C-A5CC-7B6AF784ACF5}"/>
                </a:ext>
              </a:extLst>
            </p:cNvPr>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7" name="Shape 636">
              <a:extLst>
                <a:ext uri="{FF2B5EF4-FFF2-40B4-BE49-F238E27FC236}">
                  <a16:creationId xmlns="" xmlns:a16="http://schemas.microsoft.com/office/drawing/2014/main" id="{AF18F426-07A8-46FD-9319-42DFAD7570F6}"/>
                </a:ext>
              </a:extLst>
            </p:cNvPr>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8" name="Shape 637">
              <a:extLst>
                <a:ext uri="{FF2B5EF4-FFF2-40B4-BE49-F238E27FC236}">
                  <a16:creationId xmlns="" xmlns:a16="http://schemas.microsoft.com/office/drawing/2014/main" id="{BE1E9959-7B11-4D58-A979-FA1BC56BCCE5}"/>
                </a:ext>
              </a:extLst>
            </p:cNvPr>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9" name="Shape 638">
              <a:extLst>
                <a:ext uri="{FF2B5EF4-FFF2-40B4-BE49-F238E27FC236}">
                  <a16:creationId xmlns="" xmlns:a16="http://schemas.microsoft.com/office/drawing/2014/main" id="{AD1312A7-F816-48E9-89F3-EE8D60ACF512}"/>
                </a:ext>
              </a:extLst>
            </p:cNvPr>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grpSp>
      <p:sp>
        <p:nvSpPr>
          <p:cNvPr id="37" name="مستطيل مستدير الزوايا 5">
            <a:hlinkClick r:id="rId2" action="ppaction://hlinksldjump"/>
            <a:extLst>
              <a:ext uri="{FF2B5EF4-FFF2-40B4-BE49-F238E27FC236}">
                <a16:creationId xmlns="" xmlns:a16="http://schemas.microsoft.com/office/drawing/2014/main" id="{43E9C12C-5BC2-40AE-ACC5-04FA6747C583}"/>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38" name="مستطيل مستدير الزوايا 11">
            <a:hlinkClick r:id="rId3" action="ppaction://hlinksldjump"/>
            <a:extLst>
              <a:ext uri="{FF2B5EF4-FFF2-40B4-BE49-F238E27FC236}">
                <a16:creationId xmlns="" xmlns:a16="http://schemas.microsoft.com/office/drawing/2014/main" id="{26A7B993-6928-4D4E-A625-2F80AE4E59C8}"/>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 xmlns:a16="http://schemas.microsoft.com/office/drawing/2014/main" id="{02C9A14A-8535-4363-81B7-4E9E0BA9039D}"/>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rId5" action="ppaction://hlinksldjump"/>
            <a:extLst>
              <a:ext uri="{FF2B5EF4-FFF2-40B4-BE49-F238E27FC236}">
                <a16:creationId xmlns="" xmlns:a16="http://schemas.microsoft.com/office/drawing/2014/main" id="{F0F1F850-26EE-4CA3-86F7-9345F8C043B7}"/>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6" action="ppaction://hlinksldjump"/>
            <a:extLst>
              <a:ext uri="{FF2B5EF4-FFF2-40B4-BE49-F238E27FC236}">
                <a16:creationId xmlns="" xmlns:a16="http://schemas.microsoft.com/office/drawing/2014/main" id="{FCAA9A9D-66D9-4C62-9EA9-08AEB5B5C91D}"/>
              </a:ext>
            </a:extLst>
          </p:cNvPr>
          <p:cNvSpPr/>
          <p:nvPr/>
        </p:nvSpPr>
        <p:spPr>
          <a:xfrm>
            <a:off x="10525107"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rId7" action="ppaction://hlinksldjump"/>
            <a:extLst>
              <a:ext uri="{FF2B5EF4-FFF2-40B4-BE49-F238E27FC236}">
                <a16:creationId xmlns="" xmlns:a16="http://schemas.microsoft.com/office/drawing/2014/main" id="{A6D69346-064A-43CE-86E1-9DDD1539E51B}"/>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rId8" action="ppaction://hlinksldjump"/>
            <a:extLst>
              <a:ext uri="{FF2B5EF4-FFF2-40B4-BE49-F238E27FC236}">
                <a16:creationId xmlns="" xmlns:a16="http://schemas.microsoft.com/office/drawing/2014/main" id="{E26899B5-85F1-47B1-AE22-01A44E3E7B06}"/>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6" name="مستطيل مستدير الزوايا 16">
            <a:hlinkClick r:id="rId9" action="ppaction://hlinksldjump"/>
            <a:extLst>
              <a:ext uri="{FF2B5EF4-FFF2-40B4-BE49-F238E27FC236}">
                <a16:creationId xmlns="" xmlns:a16="http://schemas.microsoft.com/office/drawing/2014/main" id="{234515CF-A18E-4E8C-8ADD-92081BB9ADAC}"/>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4" name="TextBox 23">
            <a:extLst>
              <a:ext uri="{FF2B5EF4-FFF2-40B4-BE49-F238E27FC236}">
                <a16:creationId xmlns="" xmlns:a16="http://schemas.microsoft.com/office/drawing/2014/main" id="{16958811-7A88-45DF-AFA6-7A41E1B3915A}"/>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sp>
        <p:nvSpPr>
          <p:cNvPr id="25" name="TextBox 24">
            <a:extLst>
              <a:ext uri="{FF2B5EF4-FFF2-40B4-BE49-F238E27FC236}">
                <a16:creationId xmlns="" xmlns:a16="http://schemas.microsoft.com/office/drawing/2014/main" id="{D07FB426-9198-4B1A-AEFF-2F48A54A1C83}"/>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5394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82714" y="1342219"/>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3600" b="1" dirty="0">
              <a:effectLst/>
              <a:latin typeface="Arial" panose="020B0604020202020204" pitchFamily="34" charset="0"/>
              <a:ea typeface="Times New Roman" panose="02020603050405020304" pitchFamily="18" charset="0"/>
              <a:cs typeface="Wingdings 3" panose="05040102010807070707" pitchFamily="18" charset="2"/>
            </a:endParaRPr>
          </a:p>
          <a:p>
            <a:pPr marL="1009650" indent="-742950" algn="r" rtl="1">
              <a:buFont typeface="+mj-lt"/>
              <a:buAutoNum type="arabicPeriod"/>
            </a:pPr>
            <a:endParaRPr lang="ar-SA" sz="2800" b="1" dirty="0">
              <a:latin typeface="Sakkal Majalla" panose="02000000000000000000" pitchFamily="2" charset="-78"/>
              <a:cs typeface="Sakkal Majalla" panose="02000000000000000000" pitchFamily="2" charset="-78"/>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3200" dirty="0">
              <a:solidFill>
                <a:schemeClr val="tx1"/>
              </a:solidFill>
              <a:latin typeface="Times New Roman" panose="02020603050405020304" pitchFamily="18" charset="0"/>
              <a:cs typeface="Times New Roman" panose="02020603050405020304" pitchFamily="18" charset="0"/>
            </a:endParaRPr>
          </a:p>
          <a:p>
            <a:pPr marL="266700" algn="r" rtl="1"/>
            <a:endParaRPr lang="ar-BH" sz="5400" dirty="0">
              <a:solidFill>
                <a:schemeClr val="tx1"/>
              </a:solidFill>
              <a:latin typeface="Times New Roman" panose="02020603050405020304" pitchFamily="18" charset="0"/>
              <a:cs typeface="Times New Roman" panose="02020603050405020304" pitchFamily="18" charset="0"/>
            </a:endParaRPr>
          </a:p>
          <a:p>
            <a:pPr lvl="0" algn="ctr" rtl="1"/>
            <a:r>
              <a:rPr lang="ar-SA" sz="2800" b="1" smtClean="0">
                <a:solidFill>
                  <a:schemeClr val="tx1"/>
                </a:solidFill>
                <a:latin typeface="Sakkal Majalla" panose="02000000000000000000" pitchFamily="2" charset="-78"/>
                <a:cs typeface="Sakkal Majalla" panose="02000000000000000000" pitchFamily="2" charset="-78"/>
              </a:rPr>
              <a:t>عند </a:t>
            </a:r>
            <a:r>
              <a:rPr lang="ar-SA" sz="2800" b="1" dirty="0">
                <a:solidFill>
                  <a:schemeClr val="tx1"/>
                </a:solidFill>
                <a:latin typeface="Sakkal Majalla" panose="02000000000000000000" pitchFamily="2" charset="-78"/>
                <a:cs typeface="Sakkal Majalla" panose="02000000000000000000" pitchFamily="2" charset="-78"/>
              </a:rPr>
              <a:t>تأسيس مشروع تجار</a:t>
            </a:r>
            <a:r>
              <a:rPr lang="ar-BH" sz="2800" b="1" dirty="0">
                <a:solidFill>
                  <a:schemeClr val="tx1"/>
                </a:solidFill>
                <a:latin typeface="Sakkal Majalla" panose="02000000000000000000" pitchFamily="2" charset="-78"/>
                <a:cs typeface="Sakkal Majalla" panose="02000000000000000000" pitchFamily="2" charset="-78"/>
              </a:rPr>
              <a:t>ي</a:t>
            </a:r>
            <a:r>
              <a:rPr lang="ar-SA" sz="2800" b="1" dirty="0">
                <a:solidFill>
                  <a:schemeClr val="tx1"/>
                </a:solidFill>
                <a:latin typeface="Sakkal Majalla" panose="02000000000000000000" pitchFamily="2" charset="-78"/>
                <a:cs typeface="Sakkal Majalla" panose="02000000000000000000" pitchFamily="2" charset="-78"/>
              </a:rPr>
              <a:t> ما لا بُدَّ من توافر الموارد المطلوبة لتنفيذه وتشغيله.  اذكر عوامل الإنتاج التي تحتاجها لبدء مشروعك التجاري، وما العوائد التي تحصل عليها هذه العوامل؟</a:t>
            </a:r>
            <a:endParaRPr lang="en-US" sz="2800" b="1" dirty="0">
              <a:solidFill>
                <a:schemeClr val="tx1"/>
              </a:solidFill>
              <a:latin typeface="Sakkal Majalla" panose="02000000000000000000" pitchFamily="2" charset="-78"/>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7" name="مستطيل مستدير الزوايا 13">
            <a:extLst>
              <a:ext uri="{FF2B5EF4-FFF2-40B4-BE49-F238E27FC236}">
                <a16:creationId xmlns="" xmlns:a16="http://schemas.microsoft.com/office/drawing/2014/main" id="{20F8A3CA-C715-485C-812D-6F72208D3EA7}"/>
              </a:ext>
            </a:extLst>
          </p:cNvPr>
          <p:cNvSpPr/>
          <p:nvPr/>
        </p:nvSpPr>
        <p:spPr>
          <a:xfrm>
            <a:off x="4328674" y="127330"/>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8" name="Google Shape;618;p37">
            <a:extLst>
              <a:ext uri="{FF2B5EF4-FFF2-40B4-BE49-F238E27FC236}">
                <a16:creationId xmlns="" xmlns:a16="http://schemas.microsoft.com/office/drawing/2014/main" id="{FBF02DDA-0566-4B25-86FB-B206521E6298}"/>
              </a:ext>
            </a:extLst>
          </p:cNvPr>
          <p:cNvSpPr/>
          <p:nvPr/>
        </p:nvSpPr>
        <p:spPr>
          <a:xfrm flipH="1">
            <a:off x="11405735" y="370299"/>
            <a:ext cx="690113" cy="738922"/>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6117786" y="218233"/>
            <a:ext cx="2601995"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في البدء ....</a:t>
            </a:r>
            <a:endParaRPr lang="en-US" sz="5400" dirty="0">
              <a:ln w="9525">
                <a:noFill/>
                <a:prstDash val="solid"/>
              </a:ln>
              <a:solidFill>
                <a:schemeClr val="bg1"/>
              </a:solidFill>
              <a:latin typeface="Arial Black" panose="020B0A04020102020204" pitchFamily="34" charset="0"/>
              <a:cs typeface="Sultan bold" pitchFamily="2" charset="-78"/>
            </a:endParaRPr>
          </a:p>
        </p:txBody>
      </p:sp>
      <p:pic>
        <p:nvPicPr>
          <p:cNvPr id="10" name="Picture 9">
            <a:extLst>
              <a:ext uri="{FF2B5EF4-FFF2-40B4-BE49-F238E27FC236}">
                <a16:creationId xmlns="" xmlns:a16="http://schemas.microsoft.com/office/drawing/2014/main" id="{C0CDF952-ED3F-4F0C-B462-2B59A4775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52" y="32591"/>
            <a:ext cx="1332614" cy="1348338"/>
          </a:xfrm>
          <a:prstGeom prst="rect">
            <a:avLst/>
          </a:prstGeom>
        </p:spPr>
      </p:pic>
      <p:sp>
        <p:nvSpPr>
          <p:cNvPr id="12" name="مستطيل مستدير الزوايا 5">
            <a:hlinkClick r:id="rId3" action="ppaction://hlinksldjump"/>
            <a:extLst>
              <a:ext uri="{FF2B5EF4-FFF2-40B4-BE49-F238E27FC236}">
                <a16:creationId xmlns="" xmlns:a16="http://schemas.microsoft.com/office/drawing/2014/main" id="{4CBEB6D9-BD73-49D5-B644-0EE0CA49A221}"/>
              </a:ext>
            </a:extLst>
          </p:cNvPr>
          <p:cNvSpPr/>
          <p:nvPr/>
        </p:nvSpPr>
        <p:spPr>
          <a:xfrm>
            <a:off x="10517774" y="131314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13" name="مستطيل مستدير الزوايا 11">
            <a:hlinkClick r:id="rId4" action="ppaction://hlinksldjump"/>
            <a:extLst>
              <a:ext uri="{FF2B5EF4-FFF2-40B4-BE49-F238E27FC236}">
                <a16:creationId xmlns="" xmlns:a16="http://schemas.microsoft.com/office/drawing/2014/main" id="{EA90A340-C71A-4F33-BD10-3E19EF5230DD}"/>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14" name="مستطيل مستدير الزوايا 12">
            <a:hlinkClick r:id="rId5" action="ppaction://hlinksldjump"/>
            <a:extLst>
              <a:ext uri="{FF2B5EF4-FFF2-40B4-BE49-F238E27FC236}">
                <a16:creationId xmlns="" xmlns:a16="http://schemas.microsoft.com/office/drawing/2014/main" id="{28A602F0-9515-4F47-BD1D-7415EBCE0BE8}"/>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15" name="مستطيل مستدير الزوايا 16">
            <a:hlinkClick r:id="rId6" action="ppaction://hlinksldjump"/>
            <a:extLst>
              <a:ext uri="{FF2B5EF4-FFF2-40B4-BE49-F238E27FC236}">
                <a16:creationId xmlns="" xmlns:a16="http://schemas.microsoft.com/office/drawing/2014/main" id="{B22D8E47-4596-436F-BE3C-DEB7D5ED56BC}"/>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16" name="مستطيل مستدير الزوايا 16">
            <a:hlinkClick r:id="rId7" action="ppaction://hlinksldjump"/>
            <a:extLst>
              <a:ext uri="{FF2B5EF4-FFF2-40B4-BE49-F238E27FC236}">
                <a16:creationId xmlns="" xmlns:a16="http://schemas.microsoft.com/office/drawing/2014/main" id="{6E8BEAFF-FE1B-43EF-8D48-DB21886A89FE}"/>
              </a:ext>
            </a:extLst>
          </p:cNvPr>
          <p:cNvSpPr/>
          <p:nvPr/>
        </p:nvSpPr>
        <p:spPr>
          <a:xfrm>
            <a:off x="10525107"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17" name="مستطيل مستدير الزوايا 16">
            <a:hlinkClick r:id="rId8" action="ppaction://hlinksldjump"/>
            <a:extLst>
              <a:ext uri="{FF2B5EF4-FFF2-40B4-BE49-F238E27FC236}">
                <a16:creationId xmlns="" xmlns:a16="http://schemas.microsoft.com/office/drawing/2014/main" id="{655C0D21-3DB4-411A-8FF8-D05D397F59CB}"/>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18" name="مستطيل مستدير الزوايا 16">
            <a:hlinkClick r:id="rId9" action="ppaction://hlinksldjump"/>
            <a:extLst>
              <a:ext uri="{FF2B5EF4-FFF2-40B4-BE49-F238E27FC236}">
                <a16:creationId xmlns="" xmlns:a16="http://schemas.microsoft.com/office/drawing/2014/main" id="{0CFA5DEA-A12E-4576-91F2-49E3A5F2E49A}"/>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9" name="مستطيل مستدير الزوايا 16">
            <a:hlinkClick r:id="rId10" action="ppaction://hlinksldjump"/>
            <a:extLst>
              <a:ext uri="{FF2B5EF4-FFF2-40B4-BE49-F238E27FC236}">
                <a16:creationId xmlns="" xmlns:a16="http://schemas.microsoft.com/office/drawing/2014/main" id="{C62AA461-6B1E-48A1-9B3F-74D9FEF93A0E}"/>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20" name="TextBox 19">
            <a:extLst>
              <a:ext uri="{FF2B5EF4-FFF2-40B4-BE49-F238E27FC236}">
                <a16:creationId xmlns="" xmlns:a16="http://schemas.microsoft.com/office/drawing/2014/main" id="{CBA922ED-3721-4E30-9106-38F97C99FAEA}"/>
              </a:ext>
            </a:extLst>
          </p:cNvPr>
          <p:cNvSpPr txBox="1"/>
          <p:nvPr/>
        </p:nvSpPr>
        <p:spPr>
          <a:xfrm>
            <a:off x="8548776" y="6501793"/>
            <a:ext cx="3643223"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200" b="1" dirty="0">
                <a:latin typeface="Sakkal Majalla" panose="02000000000000000000" pitchFamily="2" charset="-78"/>
                <a:cs typeface="Sakkal Majalla" panose="02000000000000000000" pitchFamily="2" charset="-78"/>
              </a:rPr>
              <a:t>وزارة التربية والتعليم – </a:t>
            </a:r>
            <a:r>
              <a:rPr lang="ar-SA" sz="1200" b="1" dirty="0">
                <a:latin typeface="Sakkal Majalla" panose="02000000000000000000" pitchFamily="2" charset="-78"/>
                <a:cs typeface="Sakkal Majalla" panose="02000000000000000000" pitchFamily="2" charset="-78"/>
              </a:rPr>
              <a:t>الفصل الدراسي</a:t>
            </a:r>
            <a:r>
              <a:rPr lang="ar-BH" sz="1200" b="1" dirty="0">
                <a:latin typeface="Sakkal Majalla" panose="02000000000000000000" pitchFamily="2" charset="-78"/>
                <a:cs typeface="Sakkal Majalla" panose="02000000000000000000" pitchFamily="2" charset="-78"/>
              </a:rPr>
              <a:t>2022-2023</a:t>
            </a:r>
            <a:endParaRPr lang="en-US" sz="1200" b="1" dirty="0">
              <a:latin typeface="Sakkal Majalla" panose="02000000000000000000" pitchFamily="2" charset="-78"/>
              <a:cs typeface="Sakkal Majalla" panose="02000000000000000000" pitchFamily="2" charset="-78"/>
            </a:endParaRPr>
          </a:p>
        </p:txBody>
      </p:sp>
      <p:pic>
        <p:nvPicPr>
          <p:cNvPr id="23" name="Picture 22">
            <a:extLst>
              <a:ext uri="{FF2B5EF4-FFF2-40B4-BE49-F238E27FC236}">
                <a16:creationId xmlns="" xmlns:a16="http://schemas.microsoft.com/office/drawing/2014/main" id="{5BA7CCE6-F4E5-4EC3-8D8D-FF74534CA1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7359" y="1760253"/>
            <a:ext cx="4381731" cy="28666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 xmlns:a16="http://schemas.microsoft.com/office/drawing/2014/main" id="{600F8370-B3AD-4E7D-AD31-11C0136C6500}"/>
              </a:ext>
            </a:extLst>
          </p:cNvPr>
          <p:cNvSpPr txBox="1"/>
          <p:nvPr/>
        </p:nvSpPr>
        <p:spPr>
          <a:xfrm>
            <a:off x="-77638" y="6498220"/>
            <a:ext cx="8976939" cy="338554"/>
          </a:xfrm>
          <a:prstGeom prst="rect">
            <a:avLst/>
          </a:prstGeom>
          <a:noFill/>
        </p:spPr>
        <p:txBody>
          <a:bodyPr wrap="square" rtlCol="1">
            <a:spAutoFit/>
          </a:bodyPr>
          <a:lstStyle/>
          <a:p>
            <a:pPr algn="r"/>
            <a:r>
              <a:rPr lang="ar-BH" sz="16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1600" b="1" dirty="0">
                <a:solidFill>
                  <a:srgbClr val="3F5378"/>
                </a:solidFill>
                <a:latin typeface="Sakkal Majalla" panose="02000000000000000000" pitchFamily="2" charset="-78"/>
                <a:cs typeface="Sakkal Majalla" panose="02000000000000000000" pitchFamily="2" charset="-78"/>
              </a:rPr>
              <a:t>الدرس</a:t>
            </a:r>
            <a:r>
              <a:rPr lang="ar-BH" sz="1600" b="1" dirty="0">
                <a:solidFill>
                  <a:srgbClr val="3F5378"/>
                </a:solidFill>
                <a:latin typeface="Sakkal Majalla" panose="02000000000000000000" pitchFamily="2" charset="-78"/>
                <a:cs typeface="Sakkal Majalla" panose="02000000000000000000" pitchFamily="2" charset="-78"/>
              </a:rPr>
              <a:t> 1-2</a:t>
            </a:r>
            <a:r>
              <a:rPr lang="ar-SA" sz="1600" b="1" dirty="0">
                <a:solidFill>
                  <a:srgbClr val="3F5378"/>
                </a:solidFill>
                <a:latin typeface="Sakkal Majalla" panose="02000000000000000000" pitchFamily="2" charset="-78"/>
                <a:cs typeface="Sakkal Majalla" panose="02000000000000000000" pitchFamily="2" charset="-78"/>
              </a:rPr>
              <a:t>:  </a:t>
            </a:r>
            <a:r>
              <a:rPr lang="ar-BH" sz="16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16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7485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1183" y="1342219"/>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r>
              <a:rPr lang="ar-SA" sz="3200" b="1" dirty="0">
                <a:solidFill>
                  <a:schemeClr val="tx1"/>
                </a:solidFill>
                <a:latin typeface="Sakkal Majalla" panose="02000000000000000000" pitchFamily="2" charset="-78"/>
                <a:cs typeface="Sakkal Majalla" panose="02000000000000000000" pitchFamily="2" charset="-78"/>
              </a:rPr>
              <a:t>كلف مدير المدرسة مجموعة من الطلبة لابتكار منتج صديق للبيئة للمشاركة في مسابقة دولية، حدد ب</a:t>
            </a:r>
            <a:r>
              <a:rPr lang="ar-BH" sz="3200" b="1" dirty="0">
                <a:solidFill>
                  <a:schemeClr val="tx1"/>
                </a:solidFill>
                <a:latin typeface="Sakkal Majalla" panose="02000000000000000000" pitchFamily="2" charset="-78"/>
                <a:cs typeface="Sakkal Majalla" panose="02000000000000000000" pitchFamily="2" charset="-78"/>
              </a:rPr>
              <a:t>التعاون</a:t>
            </a:r>
            <a:r>
              <a:rPr lang="ar-SA" sz="3200" b="1" dirty="0">
                <a:solidFill>
                  <a:schemeClr val="tx1"/>
                </a:solidFill>
                <a:latin typeface="Sakkal Majalla" panose="02000000000000000000" pitchFamily="2" charset="-78"/>
                <a:cs typeface="Sakkal Majalla" panose="02000000000000000000" pitchFamily="2" charset="-78"/>
              </a:rPr>
              <a:t> مع زملائك :  اسم المنتج، وتكلفة المنتج المبدئية، والموارد المستعملة لصناعة المنتج، وسعر البيع المقترح.</a:t>
            </a:r>
            <a:endParaRPr lang="en-US" sz="3200" b="1" dirty="0">
              <a:solidFill>
                <a:schemeClr val="tx1"/>
              </a:solidFill>
              <a:latin typeface="Sakkal Majalla" panose="02000000000000000000" pitchFamily="2" charset="-78"/>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5564149" y="234245"/>
            <a:ext cx="4926029" cy="923330"/>
          </a:xfrm>
          <a:prstGeom prst="rect">
            <a:avLst/>
          </a:prstGeom>
        </p:spPr>
        <p:txBody>
          <a:bodyPr wrap="none">
            <a:spAutoFit/>
          </a:bodyPr>
          <a:lstStyle/>
          <a:p>
            <a:pPr marL="230187" marR="0" lvl="0" algn="r" rtl="1">
              <a:spcBef>
                <a:spcPts val="0"/>
              </a:spcBef>
              <a:spcAft>
                <a:spcPts val="0"/>
              </a:spcAft>
              <a:buClr>
                <a:schemeClr val="bg1"/>
              </a:buClr>
              <a:buSzPct val="70000"/>
            </a:pPr>
            <a:r>
              <a:rPr lang="ar-BH" sz="5400" dirty="0">
                <a:solidFill>
                  <a:schemeClr val="bg1"/>
                </a:solidFill>
                <a:latin typeface="Arial" panose="020B0604020202020204" pitchFamily="34" charset="0"/>
                <a:ea typeface="Calibri" panose="020F0502020204030204" pitchFamily="34" charset="0"/>
                <a:cs typeface="Sultan bold" pitchFamily="2" charset="-78"/>
              </a:rPr>
              <a:t>مفهوم الإنتاج وعوامله</a:t>
            </a:r>
            <a:endParaRPr lang="en-US" sz="5400" b="1" dirty="0">
              <a:solidFill>
                <a:schemeClr val="bg1"/>
              </a:solidFill>
              <a:latin typeface="Arial" panose="020B0604020202020204" pitchFamily="34" charset="0"/>
              <a:ea typeface="Times New Roman" panose="02020603050405020304" pitchFamily="18" charset="0"/>
              <a:cs typeface="Sultan bold" pitchFamily="2" charset="-78"/>
            </a:endParaRP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Rectangle 55">
            <a:extLst>
              <a:ext uri="{FF2B5EF4-FFF2-40B4-BE49-F238E27FC236}">
                <a16:creationId xmlns="" xmlns:a16="http://schemas.microsoft.com/office/drawing/2014/main" id="{938784B7-A21D-42E6-A84E-E594FFD3E5F8}"/>
              </a:ext>
            </a:extLst>
          </p:cNvPr>
          <p:cNvSpPr/>
          <p:nvPr/>
        </p:nvSpPr>
        <p:spPr>
          <a:xfrm>
            <a:off x="721437" y="575678"/>
            <a:ext cx="2953147" cy="526967"/>
          </a:xfrm>
          <a:prstGeom prst="rect">
            <a:avLst/>
          </a:prstGeom>
          <a:solidFill>
            <a:srgbClr val="5A6F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60325" marR="0" algn="ctr" rtl="1">
              <a:spcBef>
                <a:spcPts val="0"/>
              </a:spcBef>
              <a:spcAft>
                <a:spcPts val="0"/>
              </a:spcAft>
            </a:pPr>
            <a:r>
              <a:rPr lang="ar-BH" sz="2800" dirty="0">
                <a:ea typeface="Calibri" panose="020F0502020204030204" pitchFamily="34" charset="0"/>
                <a:cs typeface="Sultan bold"/>
              </a:rPr>
              <a:t>نشاط جماعي </a:t>
            </a:r>
            <a:r>
              <a:rPr lang="ar-BH" sz="2800" b="1" dirty="0">
                <a:ea typeface="Calibri" panose="020F0502020204030204" pitchFamily="34" charset="0"/>
              </a:rPr>
              <a:t>(1-2-1)</a:t>
            </a:r>
            <a:endParaRPr lang="en-US" b="1" dirty="0">
              <a:effectLst/>
              <a:ea typeface="Calibri" panose="020F0502020204030204" pitchFamily="34" charset="0"/>
            </a:endParaRPr>
          </a:p>
          <a:p>
            <a:pPr marL="0" marR="0" algn="l" rtl="1">
              <a:lnSpc>
                <a:spcPct val="107000"/>
              </a:lnSpc>
              <a:spcBef>
                <a:spcPts val="0"/>
              </a:spcBef>
              <a:spcAft>
                <a:spcPts val="0"/>
              </a:spcAft>
            </a:pPr>
            <a:r>
              <a:rPr lang="en-US" sz="1600" dirty="0">
                <a:effectLst/>
                <a:ea typeface="Calibri" panose="020F0502020204030204" pitchFamily="34" charset="0"/>
                <a:cs typeface="Sultan bold"/>
              </a:rPr>
              <a:t> </a:t>
            </a:r>
            <a:endParaRPr lang="en-US" sz="1100" dirty="0">
              <a:effectLst/>
              <a:ea typeface="Calibri" panose="020F0502020204030204" pitchFamily="34" charset="0"/>
              <a:cs typeface="Arial" panose="020B0604020202020204" pitchFamily="34" charset="0"/>
            </a:endParaRPr>
          </a:p>
        </p:txBody>
      </p:sp>
      <p:sp>
        <p:nvSpPr>
          <p:cNvPr id="25" name="مستطيل مستدير الزوايا 5">
            <a:hlinkClick r:id="rId2" action="ppaction://hlinksldjump"/>
            <a:extLst>
              <a:ext uri="{FF2B5EF4-FFF2-40B4-BE49-F238E27FC236}">
                <a16:creationId xmlns="" xmlns:a16="http://schemas.microsoft.com/office/drawing/2014/main" id="{8A1D49F2-AC40-47F9-B18A-886B5025FE51}"/>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8957EE24-C50A-4483-9DC4-140019982BCE}"/>
              </a:ext>
            </a:extLst>
          </p:cNvPr>
          <p:cNvSpPr/>
          <p:nvPr/>
        </p:nvSpPr>
        <p:spPr>
          <a:xfrm>
            <a:off x="10520081" y="195467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3E59127D-7C3B-465A-9CB8-A40EF4D71846}"/>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9E205174-B274-4BF9-9F47-6F1150BF789F}"/>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E8BC1F51-379F-4E8C-9496-9692B9AD4638}"/>
              </a:ext>
            </a:extLst>
          </p:cNvPr>
          <p:cNvSpPr/>
          <p:nvPr/>
        </p:nvSpPr>
        <p:spPr>
          <a:xfrm>
            <a:off x="10525107"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A4F13686-3F8E-45D6-9F19-E55570A54ED5}"/>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5C34615A-3875-40DB-A660-DCD4A571C650}"/>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2543106A-F308-488C-89CB-559BB23CCC89}"/>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FC8A0E5F-6C5A-41A8-AF48-1DC5D66D6B2D}"/>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1026" name="Picture 2" descr="Box PNG Transparent Images - PNG All">
            <a:extLst>
              <a:ext uri="{FF2B5EF4-FFF2-40B4-BE49-F238E27FC236}">
                <a16:creationId xmlns="" xmlns:a16="http://schemas.microsoft.com/office/drawing/2014/main" id="{FB77025A-FC17-4E0E-B356-4FD648FD30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0024" y="2637609"/>
            <a:ext cx="3268085" cy="36785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04266AB8-C37E-46BD-BD5B-9B51C60E75C2}"/>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911830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1183" y="1342219"/>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lnSpc>
                <a:spcPct val="115000"/>
              </a:lnSpc>
            </a:pPr>
            <a:r>
              <a:rPr lang="ar-BH" sz="3200" b="1" dirty="0">
                <a:solidFill>
                  <a:schemeClr val="tx1"/>
                </a:solidFill>
                <a:highlight>
                  <a:srgbClr val="FFFF00"/>
                </a:highlight>
                <a:latin typeface="Sakkal Majalla" panose="02000000000000000000" pitchFamily="2" charset="-78"/>
                <a:ea typeface="Calibri" panose="020F0502020204030204" pitchFamily="34" charset="0"/>
                <a:cs typeface="Sakkal Majalla" panose="02000000000000000000" pitchFamily="2" charset="-78"/>
              </a:rPr>
              <a:t>الإنتاج:  </a:t>
            </a:r>
            <a:r>
              <a:rPr lang="ar-BH" sz="3200" dirty="0">
                <a:solidFill>
                  <a:schemeClr val="tx1"/>
                </a:solidFill>
                <a:latin typeface="Sakkal Majalla" panose="02000000000000000000" pitchFamily="2" charset="-78"/>
                <a:cs typeface="Sakkal Majalla" panose="02000000000000000000" pitchFamily="2" charset="-78"/>
              </a:rPr>
              <a:t>الإنتاج عملية مركبة يتم فيها إعداد المواد الأولية المتوافرة وتجهيزها وتحويلها إلى منتجات ذات منفعة بهدف إشباع حاجات غير مشبعة في المجتمع.</a:t>
            </a:r>
            <a:endParaRPr lang="en-US" sz="3200" dirty="0">
              <a:solidFill>
                <a:schemeClr val="tx1"/>
              </a:solidFill>
              <a:latin typeface="Sakkal Majalla" panose="02000000000000000000" pitchFamily="2" charset="-78"/>
              <a:cs typeface="Sakkal Majalla" panose="02000000000000000000" pitchFamily="2" charset="-78"/>
            </a:endParaRPr>
          </a:p>
          <a:p>
            <a:pPr marL="177800" marR="0" algn="just" rtl="1">
              <a:lnSpc>
                <a:spcPct val="107000"/>
              </a:lnSpc>
              <a:spcBef>
                <a:spcPts val="0"/>
              </a:spcBef>
              <a:spcAft>
                <a:spcPts val="0"/>
              </a:spcAft>
            </a:pPr>
            <a:endParaRPr lang="en-US" sz="3200"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6">
            <a:extLst>
              <a:ext uri="{FF2B5EF4-FFF2-40B4-BE49-F238E27FC236}">
                <a16:creationId xmlns="" xmlns:a16="http://schemas.microsoft.com/office/drawing/2014/main" id="{72DA4614-6011-48EF-8280-B51B32C19888}"/>
              </a:ext>
            </a:extLst>
          </p:cNvPr>
          <p:cNvSpPr/>
          <p:nvPr/>
        </p:nvSpPr>
        <p:spPr>
          <a:xfrm>
            <a:off x="6112006" y="280411"/>
            <a:ext cx="4425892" cy="830997"/>
          </a:xfrm>
          <a:prstGeom prst="rect">
            <a:avLst/>
          </a:prstGeom>
        </p:spPr>
        <p:txBody>
          <a:bodyPr wrap="none">
            <a:spAutoFit/>
          </a:bodyPr>
          <a:lstStyle/>
          <a:p>
            <a:pPr marL="230187" marR="0" lvl="0" algn="r" rtl="1">
              <a:spcBef>
                <a:spcPts val="0"/>
              </a:spcBef>
              <a:spcAft>
                <a:spcPts val="0"/>
              </a:spcAft>
              <a:buClr>
                <a:schemeClr val="bg1"/>
              </a:buClr>
              <a:buSzPct val="70000"/>
            </a:pPr>
            <a:r>
              <a:rPr lang="ar-BH" sz="4800" dirty="0">
                <a:solidFill>
                  <a:schemeClr val="bg1"/>
                </a:solidFill>
                <a:latin typeface="Arial" panose="020B0604020202020204" pitchFamily="34" charset="0"/>
                <a:ea typeface="Calibri" panose="020F0502020204030204" pitchFamily="34" charset="0"/>
                <a:cs typeface="Sultan bold" pitchFamily="2" charset="-78"/>
              </a:rPr>
              <a:t>مفهوم الإنتاج وعوامله</a:t>
            </a:r>
            <a:endParaRPr lang="en-US" sz="4800" b="1" dirty="0">
              <a:solidFill>
                <a:schemeClr val="bg1"/>
              </a:solidFill>
              <a:latin typeface="Arial" panose="020B0604020202020204" pitchFamily="34" charset="0"/>
              <a:ea typeface="Times New Roman" panose="02020603050405020304" pitchFamily="18" charset="0"/>
              <a:cs typeface="Sultan bold" pitchFamily="2" charset="-78"/>
            </a:endParaRPr>
          </a:p>
        </p:txBody>
      </p:sp>
      <p:sp>
        <p:nvSpPr>
          <p:cNvPr id="26" name="مستطيل مستدير الزوايا 5">
            <a:hlinkClick r:id="rId2" action="ppaction://hlinksldjump"/>
            <a:extLst>
              <a:ext uri="{FF2B5EF4-FFF2-40B4-BE49-F238E27FC236}">
                <a16:creationId xmlns="" xmlns:a16="http://schemas.microsoft.com/office/drawing/2014/main" id="{99091D60-2BB5-466D-9B2F-B0BA935A0E56}"/>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7" name="مستطيل مستدير الزوايا 11">
            <a:hlinkClick r:id="rId3" action="ppaction://hlinksldjump"/>
            <a:extLst>
              <a:ext uri="{FF2B5EF4-FFF2-40B4-BE49-F238E27FC236}">
                <a16:creationId xmlns="" xmlns:a16="http://schemas.microsoft.com/office/drawing/2014/main" id="{18D6C7CA-F91A-4C98-9338-2EEF40182045}"/>
              </a:ext>
            </a:extLst>
          </p:cNvPr>
          <p:cNvSpPr/>
          <p:nvPr/>
        </p:nvSpPr>
        <p:spPr>
          <a:xfrm>
            <a:off x="10520081" y="195467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2">
            <a:hlinkClick r:id="rId4" action="ppaction://hlinksldjump"/>
            <a:extLst>
              <a:ext uri="{FF2B5EF4-FFF2-40B4-BE49-F238E27FC236}">
                <a16:creationId xmlns="" xmlns:a16="http://schemas.microsoft.com/office/drawing/2014/main" id="{0CD051E9-5EB0-4BCF-8927-58AD524EF63F}"/>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5" action="ppaction://hlinksldjump"/>
            <a:extLst>
              <a:ext uri="{FF2B5EF4-FFF2-40B4-BE49-F238E27FC236}">
                <a16:creationId xmlns="" xmlns:a16="http://schemas.microsoft.com/office/drawing/2014/main" id="{5DF13012-95A3-4CFA-8A16-813FB240AA75}"/>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6" action="ppaction://hlinksldjump"/>
            <a:extLst>
              <a:ext uri="{FF2B5EF4-FFF2-40B4-BE49-F238E27FC236}">
                <a16:creationId xmlns="" xmlns:a16="http://schemas.microsoft.com/office/drawing/2014/main" id="{AE7735B2-3381-4EAE-9817-DE021E1AC92D}"/>
              </a:ext>
            </a:extLst>
          </p:cNvPr>
          <p:cNvSpPr/>
          <p:nvPr/>
        </p:nvSpPr>
        <p:spPr>
          <a:xfrm>
            <a:off x="10525107"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7" action="ppaction://hlinksldjump"/>
            <a:extLst>
              <a:ext uri="{FF2B5EF4-FFF2-40B4-BE49-F238E27FC236}">
                <a16:creationId xmlns="" xmlns:a16="http://schemas.microsoft.com/office/drawing/2014/main" id="{06C72C70-260A-4981-B054-415A49718003}"/>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6">
            <a:hlinkClick r:id="rId8" action="ppaction://hlinksldjump"/>
            <a:extLst>
              <a:ext uri="{FF2B5EF4-FFF2-40B4-BE49-F238E27FC236}">
                <a16:creationId xmlns="" xmlns:a16="http://schemas.microsoft.com/office/drawing/2014/main" id="{ADA55075-C47F-4EE0-991B-F74300ABB32B}"/>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9" name="مستطيل مستدير الزوايا 16">
            <a:hlinkClick r:id="rId9" action="ppaction://hlinksldjump"/>
            <a:extLst>
              <a:ext uri="{FF2B5EF4-FFF2-40B4-BE49-F238E27FC236}">
                <a16:creationId xmlns="" xmlns:a16="http://schemas.microsoft.com/office/drawing/2014/main" id="{D22BAEAB-404D-43AC-8335-4B8FAE8618EB}"/>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0" name="TextBox 39">
            <a:extLst>
              <a:ext uri="{FF2B5EF4-FFF2-40B4-BE49-F238E27FC236}">
                <a16:creationId xmlns="" xmlns:a16="http://schemas.microsoft.com/office/drawing/2014/main" id="{D1A50198-EF4D-4B2A-85B7-093DF9798943}"/>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5FED2097-00B1-4D5A-BD81-D4975C3FF4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540" y="2627909"/>
            <a:ext cx="5339878" cy="3772207"/>
          </a:xfrm>
          <a:prstGeom prst="rect">
            <a:avLst/>
          </a:prstGeom>
        </p:spPr>
      </p:pic>
      <p:sp>
        <p:nvSpPr>
          <p:cNvPr id="41" name="TextBox 40">
            <a:extLst>
              <a:ext uri="{FF2B5EF4-FFF2-40B4-BE49-F238E27FC236}">
                <a16:creationId xmlns="" xmlns:a16="http://schemas.microsoft.com/office/drawing/2014/main" id="{3579B5BE-0AFC-4DBD-BB19-C1AB61079D9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436984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33064" y="1364342"/>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lnSpc>
                <a:spcPct val="107000"/>
              </a:lnSpc>
              <a:spcAft>
                <a:spcPts val="800"/>
              </a:spcAft>
              <a:buClr>
                <a:srgbClr val="5A8887"/>
              </a:buClr>
              <a:buSzPts val="1200"/>
            </a:pPr>
            <a:r>
              <a:rPr lang="ar-BH" sz="3200" b="1" dirty="0">
                <a:solidFill>
                  <a:schemeClr val="tx1"/>
                </a:solidFill>
                <a:latin typeface="Sakkal Majalla" panose="02000000000000000000" pitchFamily="2" charset="-78"/>
                <a:cs typeface="Sakkal Majalla" panose="02000000000000000000" pitchFamily="2" charset="-78"/>
              </a:rPr>
              <a:t>يُعرف الإنتاج على أنه عملية خلق أو تحويل الموارد الأولية إلى سلع أو خدمات يستخدمها المستهلكون لإشباع حاجاتهم. وتتم عملية التحويل هذه بإحدى ثلاثة طرق هي عمليات تحويلية، زمانية، مكانية.</a:t>
            </a:r>
            <a:endParaRPr lang="en-US" sz="48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4328160" y="177021"/>
            <a:ext cx="8153400"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3" name="Rectangle 6">
            <a:extLst>
              <a:ext uri="{FF2B5EF4-FFF2-40B4-BE49-F238E27FC236}">
                <a16:creationId xmlns="" xmlns:a16="http://schemas.microsoft.com/office/drawing/2014/main" id="{E78E3F30-EF5E-4302-B73F-67E8AB2EFBBA}"/>
              </a:ext>
            </a:extLst>
          </p:cNvPr>
          <p:cNvSpPr/>
          <p:nvPr/>
        </p:nvSpPr>
        <p:spPr>
          <a:xfrm>
            <a:off x="6781453" y="256644"/>
            <a:ext cx="2863284" cy="923330"/>
          </a:xfrm>
          <a:prstGeom prst="rect">
            <a:avLst/>
          </a:prstGeom>
        </p:spPr>
        <p:txBody>
          <a:bodyPr wrap="none">
            <a:spAutoFit/>
          </a:bodyPr>
          <a:lstStyle/>
          <a:p>
            <a:pPr algn="r" rtl="1">
              <a:spcBef>
                <a:spcPts val="0"/>
              </a:spcBef>
              <a:spcAft>
                <a:spcPts val="1000"/>
              </a:spcAft>
            </a:pPr>
            <a:r>
              <a:rPr lang="ar-BH" sz="5400" dirty="0">
                <a:solidFill>
                  <a:schemeClr val="bg1"/>
                </a:solidFill>
                <a:latin typeface="Sakkal Majalla" panose="02000000000000000000" pitchFamily="2" charset="-78"/>
                <a:cs typeface="Sultan bold" pitchFamily="2" charset="-78"/>
              </a:rPr>
              <a:t>منافع الإنتاج</a:t>
            </a: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مستطيل مستدير الزوايا 5">
            <a:hlinkClick r:id="rId2" action="ppaction://hlinksldjump"/>
            <a:extLst>
              <a:ext uri="{FF2B5EF4-FFF2-40B4-BE49-F238E27FC236}">
                <a16:creationId xmlns="" xmlns:a16="http://schemas.microsoft.com/office/drawing/2014/main" id="{48770416-B5F7-439C-B00B-3F143D35E237}"/>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6" name="مستطيل مستدير الزوايا 11">
            <a:hlinkClick r:id="rId3" action="ppaction://hlinksldjump"/>
            <a:extLst>
              <a:ext uri="{FF2B5EF4-FFF2-40B4-BE49-F238E27FC236}">
                <a16:creationId xmlns="" xmlns:a16="http://schemas.microsoft.com/office/drawing/2014/main" id="{DB44195A-CFE0-4D16-871C-D0A188A80C4E}"/>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7" name="مستطيل مستدير الزوايا 12">
            <a:hlinkClick r:id="rId4" action="ppaction://hlinksldjump"/>
            <a:extLst>
              <a:ext uri="{FF2B5EF4-FFF2-40B4-BE49-F238E27FC236}">
                <a16:creationId xmlns="" xmlns:a16="http://schemas.microsoft.com/office/drawing/2014/main" id="{587E8203-D498-47F3-A429-B57F5F9A8E6E}"/>
              </a:ext>
            </a:extLst>
          </p:cNvPr>
          <p:cNvSpPr/>
          <p:nvPr/>
        </p:nvSpPr>
        <p:spPr>
          <a:xfrm>
            <a:off x="10517493" y="260725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6">
            <a:hlinkClick r:id="rId5" action="ppaction://hlinksldjump"/>
            <a:extLst>
              <a:ext uri="{FF2B5EF4-FFF2-40B4-BE49-F238E27FC236}">
                <a16:creationId xmlns="" xmlns:a16="http://schemas.microsoft.com/office/drawing/2014/main" id="{7E99EC39-9098-4AC0-A747-09DC0492A38B}"/>
              </a:ext>
            </a:extLst>
          </p:cNvPr>
          <p:cNvSpPr/>
          <p:nvPr/>
        </p:nvSpPr>
        <p:spPr>
          <a:xfrm>
            <a:off x="10517494" y="3258016"/>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6" action="ppaction://hlinksldjump"/>
            <a:extLst>
              <a:ext uri="{FF2B5EF4-FFF2-40B4-BE49-F238E27FC236}">
                <a16:creationId xmlns="" xmlns:a16="http://schemas.microsoft.com/office/drawing/2014/main" id="{0C2AB720-01EF-4974-B25F-E52058815757}"/>
              </a:ext>
            </a:extLst>
          </p:cNvPr>
          <p:cNvSpPr/>
          <p:nvPr/>
        </p:nvSpPr>
        <p:spPr>
          <a:xfrm>
            <a:off x="10525107"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7" action="ppaction://hlinksldjump"/>
            <a:extLst>
              <a:ext uri="{FF2B5EF4-FFF2-40B4-BE49-F238E27FC236}">
                <a16:creationId xmlns="" xmlns:a16="http://schemas.microsoft.com/office/drawing/2014/main" id="{BCCEFCE3-38D9-46F0-87D8-84AC1A970490}"/>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 xmlns:a16="http://schemas.microsoft.com/office/drawing/2014/main" id="{1B8C7F8E-6A4C-4077-B0E0-863029AE56E8}"/>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8" name="مستطيل مستدير الزوايا 16">
            <a:hlinkClick r:id="rId9" action="ppaction://hlinksldjump"/>
            <a:extLst>
              <a:ext uri="{FF2B5EF4-FFF2-40B4-BE49-F238E27FC236}">
                <a16:creationId xmlns="" xmlns:a16="http://schemas.microsoft.com/office/drawing/2014/main" id="{A343AEAA-66F8-4A9D-AEED-7B85A4FA6B6D}"/>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9" name="TextBox 38">
            <a:extLst>
              <a:ext uri="{FF2B5EF4-FFF2-40B4-BE49-F238E27FC236}">
                <a16:creationId xmlns="" xmlns:a16="http://schemas.microsoft.com/office/drawing/2014/main" id="{A6849730-490D-4BB9-9D08-AEA9E8C31DC2}"/>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graphicFrame>
        <p:nvGraphicFramePr>
          <p:cNvPr id="2" name="Diagram 1">
            <a:extLst>
              <a:ext uri="{FF2B5EF4-FFF2-40B4-BE49-F238E27FC236}">
                <a16:creationId xmlns="" xmlns:a16="http://schemas.microsoft.com/office/drawing/2014/main" id="{A723B1CD-D598-4836-8ACB-589C6601A123}"/>
              </a:ext>
            </a:extLst>
          </p:cNvPr>
          <p:cNvGraphicFramePr/>
          <p:nvPr>
            <p:extLst>
              <p:ext uri="{D42A27DB-BD31-4B8C-83A1-F6EECF244321}">
                <p14:modId xmlns:p14="http://schemas.microsoft.com/office/powerpoint/2010/main" val="4088404597"/>
              </p:ext>
            </p:extLst>
          </p:nvPr>
        </p:nvGraphicFramePr>
        <p:xfrm>
          <a:off x="295564" y="1699491"/>
          <a:ext cx="9349173" cy="54828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0" name="TextBox 39">
            <a:extLst>
              <a:ext uri="{FF2B5EF4-FFF2-40B4-BE49-F238E27FC236}">
                <a16:creationId xmlns="" xmlns:a16="http://schemas.microsoft.com/office/drawing/2014/main" id="{3D0805AE-E702-4E54-AF74-660260996926}"/>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5160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 xmlns:a16="http://schemas.microsoft.com/office/drawing/2014/main" id="{F8EBF62B-66D0-49F2-9126-12F8652B5BF2}"/>
              </a:ext>
            </a:extLst>
          </p:cNvPr>
          <p:cNvSpPr/>
          <p:nvPr/>
        </p:nvSpPr>
        <p:spPr>
          <a:xfrm>
            <a:off x="55416" y="1378628"/>
            <a:ext cx="10337323" cy="5091884"/>
          </a:xfrm>
          <a:prstGeom prst="roundRect">
            <a:avLst>
              <a:gd name="adj" fmla="val 1416"/>
            </a:avLst>
          </a:prstGeom>
          <a:solidFill>
            <a:srgbClr val="CFE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1"/>
            <a:endParaRPr lang="en-US" sz="2800" dirty="0">
              <a:solidFill>
                <a:schemeClr val="tx1"/>
              </a:solidFill>
              <a:latin typeface="Sakkal Majalla" panose="02000000000000000000" pitchFamily="2" charset="-78"/>
              <a:cs typeface="Sakkal Majalla" panose="02000000000000000000" pitchFamily="2" charset="-78"/>
            </a:endParaRPr>
          </a:p>
        </p:txBody>
      </p:sp>
      <p:sp>
        <p:nvSpPr>
          <p:cNvPr id="9" name="Rectangle 6">
            <a:extLst>
              <a:ext uri="{FF2B5EF4-FFF2-40B4-BE49-F238E27FC236}">
                <a16:creationId xmlns="" xmlns:a16="http://schemas.microsoft.com/office/drawing/2014/main" id="{06026ACD-4FC9-499D-A4D4-602A071AD132}"/>
              </a:ext>
            </a:extLst>
          </p:cNvPr>
          <p:cNvSpPr/>
          <p:nvPr/>
        </p:nvSpPr>
        <p:spPr>
          <a:xfrm>
            <a:off x="5531057" y="255539"/>
            <a:ext cx="4051109"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9" name="Rectangle 6">
            <a:extLst>
              <a:ext uri="{FF2B5EF4-FFF2-40B4-BE49-F238E27FC236}">
                <a16:creationId xmlns="" xmlns:a16="http://schemas.microsoft.com/office/drawing/2014/main" id="{FE32205A-58AD-428C-99A5-EA27E50EEEB8}"/>
              </a:ext>
            </a:extLst>
          </p:cNvPr>
          <p:cNvSpPr/>
          <p:nvPr/>
        </p:nvSpPr>
        <p:spPr>
          <a:xfrm>
            <a:off x="4437621" y="219690"/>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2" name="مستطيل مستدير الزوايا 13">
            <a:extLst>
              <a:ext uri="{FF2B5EF4-FFF2-40B4-BE49-F238E27FC236}">
                <a16:creationId xmlns="" xmlns:a16="http://schemas.microsoft.com/office/drawing/2014/main" id="{EC34A592-DBF2-4D18-9F2F-AFE685E57A40}"/>
              </a:ext>
            </a:extLst>
          </p:cNvPr>
          <p:cNvSpPr/>
          <p:nvPr/>
        </p:nvSpPr>
        <p:spPr>
          <a:xfrm>
            <a:off x="3838197" y="177021"/>
            <a:ext cx="8643363" cy="1080000"/>
          </a:xfrm>
          <a:prstGeom prst="roundRect">
            <a:avLst>
              <a:gd name="adj" fmla="val 10356"/>
            </a:avLst>
          </a:prstGeom>
          <a:solidFill>
            <a:srgbClr val="3A617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p>
        </p:txBody>
      </p:sp>
      <p:sp>
        <p:nvSpPr>
          <p:cNvPr id="23" name="Rectangle 6">
            <a:extLst>
              <a:ext uri="{FF2B5EF4-FFF2-40B4-BE49-F238E27FC236}">
                <a16:creationId xmlns="" xmlns:a16="http://schemas.microsoft.com/office/drawing/2014/main" id="{E78E3F30-EF5E-4302-B73F-67E8AB2EFBBA}"/>
              </a:ext>
            </a:extLst>
          </p:cNvPr>
          <p:cNvSpPr/>
          <p:nvPr/>
        </p:nvSpPr>
        <p:spPr>
          <a:xfrm>
            <a:off x="6435151" y="227831"/>
            <a:ext cx="3063659" cy="923330"/>
          </a:xfrm>
          <a:prstGeom prst="rect">
            <a:avLst/>
          </a:prstGeom>
        </p:spPr>
        <p:txBody>
          <a:bodyPr wrap="none">
            <a:spAutoFit/>
          </a:bodyPr>
          <a:lstStyle/>
          <a:p>
            <a:pPr rtl="1"/>
            <a:r>
              <a:rPr lang="ar-BH" sz="5400" dirty="0">
                <a:solidFill>
                  <a:schemeClr val="bg1"/>
                </a:solidFill>
                <a:cs typeface="Sultan bold" pitchFamily="2" charset="-78"/>
              </a:rPr>
              <a:t>نظرية التوزيع</a:t>
            </a:r>
            <a:endParaRPr lang="en-US" sz="5400" dirty="0">
              <a:solidFill>
                <a:schemeClr val="bg1"/>
              </a:solidFill>
              <a:cs typeface="+mj-cs"/>
            </a:endParaRPr>
          </a:p>
        </p:txBody>
      </p:sp>
      <p:grpSp>
        <p:nvGrpSpPr>
          <p:cNvPr id="24" name="Google Shape;536;p37">
            <a:extLst>
              <a:ext uri="{FF2B5EF4-FFF2-40B4-BE49-F238E27FC236}">
                <a16:creationId xmlns="" xmlns:a16="http://schemas.microsoft.com/office/drawing/2014/main" id="{DEBBF910-303B-4310-AA45-DE8D1C52012D}"/>
              </a:ext>
            </a:extLst>
          </p:cNvPr>
          <p:cNvGrpSpPr/>
          <p:nvPr/>
        </p:nvGrpSpPr>
        <p:grpSpPr>
          <a:xfrm>
            <a:off x="11300601" y="293301"/>
            <a:ext cx="616789" cy="833812"/>
            <a:chOff x="590250" y="244200"/>
            <a:chExt cx="407975" cy="532175"/>
          </a:xfrm>
        </p:grpSpPr>
        <p:sp>
          <p:nvSpPr>
            <p:cNvPr id="32" name="Google Shape;537;p37">
              <a:extLst>
                <a:ext uri="{FF2B5EF4-FFF2-40B4-BE49-F238E27FC236}">
                  <a16:creationId xmlns="" xmlns:a16="http://schemas.microsoft.com/office/drawing/2014/main" id="{EACEE350-D811-4AA3-9C48-F5A9C2C29F7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37">
              <a:extLst>
                <a:ext uri="{FF2B5EF4-FFF2-40B4-BE49-F238E27FC236}">
                  <a16:creationId xmlns="" xmlns:a16="http://schemas.microsoft.com/office/drawing/2014/main" id="{4BDD3D02-D24D-4816-AAE5-223AB02C71A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37">
              <a:extLst>
                <a:ext uri="{FF2B5EF4-FFF2-40B4-BE49-F238E27FC236}">
                  <a16:creationId xmlns="" xmlns:a16="http://schemas.microsoft.com/office/drawing/2014/main" id="{1B786CC9-D66F-40C8-94D8-0D88707410A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37">
              <a:extLst>
                <a:ext uri="{FF2B5EF4-FFF2-40B4-BE49-F238E27FC236}">
                  <a16:creationId xmlns="" xmlns:a16="http://schemas.microsoft.com/office/drawing/2014/main" id="{886E6FCF-EDC5-4347-A7B6-6B5CF0C8129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37">
              <a:extLst>
                <a:ext uri="{FF2B5EF4-FFF2-40B4-BE49-F238E27FC236}">
                  <a16:creationId xmlns="" xmlns:a16="http://schemas.microsoft.com/office/drawing/2014/main" id="{EFB48CD6-E32B-4BB7-B335-88728C1982C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42;p37">
              <a:extLst>
                <a:ext uri="{FF2B5EF4-FFF2-40B4-BE49-F238E27FC236}">
                  <a16:creationId xmlns="" xmlns:a16="http://schemas.microsoft.com/office/drawing/2014/main" id="{F3908AFF-C34C-4CAD-8F9F-F7914B51C4F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43;p37">
              <a:extLst>
                <a:ext uri="{FF2B5EF4-FFF2-40B4-BE49-F238E27FC236}">
                  <a16:creationId xmlns="" xmlns:a16="http://schemas.microsoft.com/office/drawing/2014/main" id="{7897B1D6-3EF6-4ED8-8404-FDB4352C396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44;p37">
              <a:extLst>
                <a:ext uri="{FF2B5EF4-FFF2-40B4-BE49-F238E27FC236}">
                  <a16:creationId xmlns="" xmlns:a16="http://schemas.microsoft.com/office/drawing/2014/main" id="{AE4AE456-85ED-4267-9C57-05A54751AF1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45;p37">
              <a:extLst>
                <a:ext uri="{FF2B5EF4-FFF2-40B4-BE49-F238E27FC236}">
                  <a16:creationId xmlns="" xmlns:a16="http://schemas.microsoft.com/office/drawing/2014/main" id="{9F954E1C-3F58-4FB6-A3A8-C83CED03A60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46;p37">
              <a:extLst>
                <a:ext uri="{FF2B5EF4-FFF2-40B4-BE49-F238E27FC236}">
                  <a16:creationId xmlns="" xmlns:a16="http://schemas.microsoft.com/office/drawing/2014/main" id="{B27F8D91-408F-43EB-9A35-C2833D2136E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47;p37">
              <a:extLst>
                <a:ext uri="{FF2B5EF4-FFF2-40B4-BE49-F238E27FC236}">
                  <a16:creationId xmlns="" xmlns:a16="http://schemas.microsoft.com/office/drawing/2014/main" id="{BCB5FDF1-3C18-4C49-92D4-9C3AE5AF451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48;p37">
              <a:extLst>
                <a:ext uri="{FF2B5EF4-FFF2-40B4-BE49-F238E27FC236}">
                  <a16:creationId xmlns="" xmlns:a16="http://schemas.microsoft.com/office/drawing/2014/main" id="{BFFAC979-D55E-403A-9EC0-8D4E23A1EC1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49;p37">
              <a:extLst>
                <a:ext uri="{FF2B5EF4-FFF2-40B4-BE49-F238E27FC236}">
                  <a16:creationId xmlns="" xmlns:a16="http://schemas.microsoft.com/office/drawing/2014/main" id="{C5E7A823-92D9-464B-8BDB-5F67E1A2959F}"/>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0;p37">
              <a:extLst>
                <a:ext uri="{FF2B5EF4-FFF2-40B4-BE49-F238E27FC236}">
                  <a16:creationId xmlns="" xmlns:a16="http://schemas.microsoft.com/office/drawing/2014/main" id="{0AFBDA1B-43D8-4600-9742-718BC50740E2}"/>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مستطيل مستدير الزوايا 5">
            <a:hlinkClick r:id="rId2" action="ppaction://hlinksldjump"/>
            <a:extLst>
              <a:ext uri="{FF2B5EF4-FFF2-40B4-BE49-F238E27FC236}">
                <a16:creationId xmlns="" xmlns:a16="http://schemas.microsoft.com/office/drawing/2014/main" id="{A01F189B-7001-4F20-B0C8-97CC7DBE9F5A}"/>
              </a:ext>
            </a:extLst>
          </p:cNvPr>
          <p:cNvSpPr/>
          <p:nvPr/>
        </p:nvSpPr>
        <p:spPr>
          <a:xfrm>
            <a:off x="10517774" y="131314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indent="-914400" rtl="1"/>
            <a:r>
              <a:rPr lang="ar-BH" sz="2000" dirty="0">
                <a:solidFill>
                  <a:srgbClr val="3F5378"/>
                </a:solidFill>
                <a:latin typeface="Arial Black" panose="020B0A04020102020204" pitchFamily="34" charset="0"/>
                <a:cs typeface="Sultan bold" pitchFamily="2" charset="-78"/>
              </a:rPr>
              <a:t>فــــي البدء ...      </a:t>
            </a:r>
          </a:p>
        </p:txBody>
      </p:sp>
      <p:sp>
        <p:nvSpPr>
          <p:cNvPr id="27" name="مستطيل مستدير الزوايا 11">
            <a:hlinkClick r:id="rId3" action="ppaction://hlinksldjump"/>
            <a:extLst>
              <a:ext uri="{FF2B5EF4-FFF2-40B4-BE49-F238E27FC236}">
                <a16:creationId xmlns="" xmlns:a16="http://schemas.microsoft.com/office/drawing/2014/main" id="{9DDED4A5-4311-4122-B553-921AFEAFD54E}"/>
              </a:ext>
            </a:extLst>
          </p:cNvPr>
          <p:cNvSpPr/>
          <p:nvPr/>
        </p:nvSpPr>
        <p:spPr>
          <a:xfrm>
            <a:off x="10520081" y="195467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28" name="مستطيل مستدير الزوايا 12">
            <a:hlinkClick r:id="rId4" action="ppaction://hlinksldjump"/>
            <a:extLst>
              <a:ext uri="{FF2B5EF4-FFF2-40B4-BE49-F238E27FC236}">
                <a16:creationId xmlns="" xmlns:a16="http://schemas.microsoft.com/office/drawing/2014/main" id="{48450196-38AD-409C-9AA4-F481B7CAFD11}"/>
              </a:ext>
            </a:extLst>
          </p:cNvPr>
          <p:cNvSpPr/>
          <p:nvPr/>
        </p:nvSpPr>
        <p:spPr>
          <a:xfrm>
            <a:off x="10517493" y="260725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0" name="مستطيل مستدير الزوايا 16">
            <a:hlinkClick r:id="rId5" action="ppaction://hlinksldjump"/>
            <a:extLst>
              <a:ext uri="{FF2B5EF4-FFF2-40B4-BE49-F238E27FC236}">
                <a16:creationId xmlns="" xmlns:a16="http://schemas.microsoft.com/office/drawing/2014/main" id="{8E476E17-4BD2-48C9-8A1A-78EAD36E9C30}"/>
              </a:ext>
            </a:extLst>
          </p:cNvPr>
          <p:cNvSpPr/>
          <p:nvPr/>
        </p:nvSpPr>
        <p:spPr>
          <a:xfrm>
            <a:off x="10517494" y="3258016"/>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6">
            <a:hlinkClick r:id="rId6" action="ppaction://hlinksldjump"/>
            <a:extLst>
              <a:ext uri="{FF2B5EF4-FFF2-40B4-BE49-F238E27FC236}">
                <a16:creationId xmlns="" xmlns:a16="http://schemas.microsoft.com/office/drawing/2014/main" id="{01866195-DD72-454C-A82A-421010F3359B}"/>
              </a:ext>
            </a:extLst>
          </p:cNvPr>
          <p:cNvSpPr/>
          <p:nvPr/>
        </p:nvSpPr>
        <p:spPr>
          <a:xfrm>
            <a:off x="10515871" y="587198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7" action="ppaction://hlinksldjump"/>
            <a:extLst>
              <a:ext uri="{FF2B5EF4-FFF2-40B4-BE49-F238E27FC236}">
                <a16:creationId xmlns="" xmlns:a16="http://schemas.microsoft.com/office/drawing/2014/main" id="{F9D19FF8-CC4C-4FDA-92CD-A2F6572BAF87}"/>
              </a:ext>
            </a:extLst>
          </p:cNvPr>
          <p:cNvSpPr/>
          <p:nvPr/>
        </p:nvSpPr>
        <p:spPr>
          <a:xfrm>
            <a:off x="10514262" y="392440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6">
            <a:hlinkClick r:id="rId8" action="ppaction://hlinksldjump"/>
            <a:extLst>
              <a:ext uri="{FF2B5EF4-FFF2-40B4-BE49-F238E27FC236}">
                <a16:creationId xmlns="" xmlns:a16="http://schemas.microsoft.com/office/drawing/2014/main" id="{D87DBC47-0F47-44CE-913A-327D7FED3774}"/>
              </a:ext>
            </a:extLst>
          </p:cNvPr>
          <p:cNvSpPr/>
          <p:nvPr/>
        </p:nvSpPr>
        <p:spPr>
          <a:xfrm>
            <a:off x="10517774" y="5227222"/>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9" name="مستطيل مستدير الزوايا 16">
            <a:hlinkClick r:id="rId9" action="ppaction://hlinksldjump"/>
            <a:extLst>
              <a:ext uri="{FF2B5EF4-FFF2-40B4-BE49-F238E27FC236}">
                <a16:creationId xmlns="" xmlns:a16="http://schemas.microsoft.com/office/drawing/2014/main" id="{8AEAE674-B89F-41EF-A821-BB0441A2B502}"/>
              </a:ext>
            </a:extLst>
          </p:cNvPr>
          <p:cNvSpPr/>
          <p:nvPr/>
        </p:nvSpPr>
        <p:spPr>
          <a:xfrm>
            <a:off x="10517774" y="456864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الخامس</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0" name="TextBox 39">
            <a:extLst>
              <a:ext uri="{FF2B5EF4-FFF2-40B4-BE49-F238E27FC236}">
                <a16:creationId xmlns="" xmlns:a16="http://schemas.microsoft.com/office/drawing/2014/main" id="{E5CACAFF-116B-4316-AD2B-22AA157CCAF4}"/>
              </a:ext>
            </a:extLst>
          </p:cNvPr>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a:t>
            </a:r>
            <a:r>
              <a:rPr lang="ar-BH" sz="1600" b="1" dirty="0">
                <a:latin typeface="Sakkal Majalla" panose="02000000000000000000" pitchFamily="2" charset="-78"/>
                <a:cs typeface="Sakkal Majalla" panose="02000000000000000000" pitchFamily="2" charset="-78"/>
              </a:rPr>
              <a:t>2022-2023</a:t>
            </a:r>
            <a:endParaRPr lang="en-US" sz="1600" b="1" dirty="0">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 xmlns:a16="http://schemas.microsoft.com/office/drawing/2014/main" id="{ABF212E1-F40E-447B-9785-C707888F00F8}"/>
              </a:ext>
            </a:extLst>
          </p:cNvPr>
          <p:cNvPicPr>
            <a:picLocks noChangeAspect="1"/>
          </p:cNvPicPr>
          <p:nvPr/>
        </p:nvPicPr>
        <p:blipFill rotWithShape="1">
          <a:blip r:embed="rId10"/>
          <a:srcRect l="31481" t="38018" r="27500" b="18787"/>
          <a:stretch/>
        </p:blipFill>
        <p:spPr>
          <a:xfrm>
            <a:off x="1567871" y="1604619"/>
            <a:ext cx="7926372" cy="4695077"/>
          </a:xfrm>
          <a:prstGeom prst="rect">
            <a:avLst/>
          </a:prstGeom>
        </p:spPr>
      </p:pic>
      <p:sp>
        <p:nvSpPr>
          <p:cNvPr id="41" name="TextBox 40">
            <a:extLst>
              <a:ext uri="{FF2B5EF4-FFF2-40B4-BE49-F238E27FC236}">
                <a16:creationId xmlns="" xmlns:a16="http://schemas.microsoft.com/office/drawing/2014/main" id="{66314C2C-67FA-4F1C-8F55-EED7DF82969D}"/>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قصد 211                     مبادئ الاقتصاد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 1-2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دورة الإنتاج والتوزيع</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5780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docProps/app.xml><?xml version="1.0" encoding="utf-8"?>
<Properties xmlns="http://schemas.openxmlformats.org/officeDocument/2006/extended-properties" xmlns:vt="http://schemas.openxmlformats.org/officeDocument/2006/docPropsVTypes">
  <Template>PPT TMPLT (2)</Template>
  <TotalTime>2183</TotalTime>
  <Words>1945</Words>
  <Application>Microsoft Office PowerPoint</Application>
  <PresentationFormat>Widescreen</PresentationFormat>
  <Paragraphs>415</Paragraphs>
  <Slides>35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Arial Black</vt:lpstr>
      <vt:lpstr>Arvo</vt:lpstr>
      <vt:lpstr>Calibri</vt:lpstr>
      <vt:lpstr>Calibri Light</vt:lpstr>
      <vt:lpstr>Sakkal Majalla</vt:lpstr>
      <vt:lpstr>Simplified Arabic</vt:lpstr>
      <vt:lpstr>Sultan bold</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Amro Hussain Ali Salman</cp:lastModifiedBy>
  <cp:revision>118</cp:revision>
  <dcterms:created xsi:type="dcterms:W3CDTF">2020-03-09T08:29:54Z</dcterms:created>
  <dcterms:modified xsi:type="dcterms:W3CDTF">2023-02-01T09:38:53Z</dcterms:modified>
</cp:coreProperties>
</file>