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08" r:id="rId1"/>
    <p:sldMasterId id="2147483720" r:id="rId2"/>
  </p:sldMasterIdLst>
  <p:notesMasterIdLst>
    <p:notesMasterId r:id="rId37"/>
  </p:notesMasterIdLst>
  <p:sldIdLst>
    <p:sldId id="498" r:id="rId3"/>
    <p:sldId id="499" r:id="rId4"/>
    <p:sldId id="426" r:id="rId5"/>
    <p:sldId id="461" r:id="rId6"/>
    <p:sldId id="430" r:id="rId7"/>
    <p:sldId id="475" r:id="rId8"/>
    <p:sldId id="487" r:id="rId9"/>
    <p:sldId id="488" r:id="rId10"/>
    <p:sldId id="489" r:id="rId11"/>
    <p:sldId id="490" r:id="rId12"/>
    <p:sldId id="491" r:id="rId13"/>
    <p:sldId id="492" r:id="rId14"/>
    <p:sldId id="493" r:id="rId15"/>
    <p:sldId id="494" r:id="rId16"/>
    <p:sldId id="495" r:id="rId17"/>
    <p:sldId id="496" r:id="rId18"/>
    <p:sldId id="497" r:id="rId19"/>
    <p:sldId id="315" r:id="rId20"/>
    <p:sldId id="394" r:id="rId21"/>
    <p:sldId id="397" r:id="rId22"/>
    <p:sldId id="400" r:id="rId23"/>
    <p:sldId id="452" r:id="rId24"/>
    <p:sldId id="486" r:id="rId25"/>
    <p:sldId id="455" r:id="rId26"/>
    <p:sldId id="321" r:id="rId27"/>
    <p:sldId id="322" r:id="rId28"/>
    <p:sldId id="395" r:id="rId29"/>
    <p:sldId id="396" r:id="rId30"/>
    <p:sldId id="398" r:id="rId31"/>
    <p:sldId id="399" r:id="rId32"/>
    <p:sldId id="407" r:id="rId33"/>
    <p:sldId id="474" r:id="rId34"/>
    <p:sldId id="484" r:id="rId35"/>
    <p:sldId id="48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D3B0"/>
    <a:srgbClr val="171717"/>
    <a:srgbClr val="080628"/>
    <a:srgbClr val="2E20E0"/>
    <a:srgbClr val="0000FF"/>
    <a:srgbClr val="F797C9"/>
    <a:srgbClr val="C3FCBA"/>
    <a:srgbClr val="FF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96" autoAdjust="0"/>
    <p:restoredTop sz="94662" autoAdjust="0"/>
  </p:normalViewPr>
  <p:slideViewPr>
    <p:cSldViewPr>
      <p:cViewPr varScale="1">
        <p:scale>
          <a:sx n="74" d="100"/>
          <a:sy n="74" d="100"/>
        </p:scale>
        <p:origin x="4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1/29/2023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F383EE-90B1-4EEE-B5B6-CDFD959A62D4}"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5901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48722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006127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9787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2327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79358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7031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4729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349925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58694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7219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54421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60474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59388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155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7727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F383EE-90B1-4EEE-B5B6-CDFD959A62D4}"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44813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F383EE-90B1-4EEE-B5B6-CDFD959A62D4}" type="datetimeFigureOut">
              <a:rPr lang="en-US" smtClean="0"/>
              <a:pPr/>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7410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F383EE-90B1-4EEE-B5B6-CDFD959A62D4}" type="datetimeFigureOut">
              <a:rPr lang="en-US" smtClean="0"/>
              <a:pPr/>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88946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699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7262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253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F383EE-90B1-4EEE-B5B6-CDFD959A62D4}" type="datetimeFigureOut">
              <a:rPr lang="en-US" smtClean="0"/>
              <a:pPr/>
              <a:t>1/29/2023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29036405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BB54EE-DF0D-4FA1-B48F-C292469C25C4}" type="datetimeFigureOut">
              <a:rPr lang="en-US" smtClean="0"/>
              <a:t>1/29/2023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2378146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3.wav"/><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3.wav"/><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3.wav"/><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slide" Target="slide3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slide" Target="slide29.xml"/></Relationships>
</file>

<file path=ppt/slides/_rels/slide2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slide" Target="slide34.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edunet.bh/"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audio" Target="../media/audio9.wav"/><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9.wav"/><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9.wav"/><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36,%20slide%2029" TargetMode="Externa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slide" Target="slide22.xml"/></Relationships>
</file>

<file path=ppt/slides/_rels/slide3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36,%20slide%2029" TargetMode="Externa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slide" Target="slide22.xml"/></Relationships>
</file>

<file path=ppt/slides/_rels/slide34.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audio" Target="../media/audio5.wav"/><Relationship Id="rId4" Type="http://schemas.openxmlformats.org/officeDocument/2006/relationships/audio" Target="../media/audio4.wav"/></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3.wav"/><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 xmlns:a16="http://schemas.microsoft.com/office/drawing/2014/main" id="{4480F12F-3684-4F40-A1B9-D3BA9923DD19}"/>
              </a:ext>
            </a:extLst>
          </p:cNvPr>
          <p:cNvSpPr txBox="1">
            <a:spLocks/>
          </p:cNvSpPr>
          <p:nvPr/>
        </p:nvSpPr>
        <p:spPr>
          <a:xfrm>
            <a:off x="-203518" y="4715727"/>
            <a:ext cx="4930912" cy="1435280"/>
          </a:xfrm>
          <a:prstGeom prst="rect">
            <a:avLst/>
          </a:prstGeom>
        </p:spPr>
        <p:txBody>
          <a:bodyPr spcFirstLastPara="1" vert="horz" wrap="square" lIns="68569" tIns="68569" rIns="68569" bIns="68569"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defRPr/>
            </a:pPr>
            <a:r>
              <a:rPr lang="ar-BH" sz="3200" dirty="0" smtClean="0">
                <a:solidFill>
                  <a:srgbClr val="3F5378"/>
                </a:solidFill>
                <a:latin typeface="Arial Black" panose="020B0A04020102020204" pitchFamily="34" charset="0"/>
                <a:cs typeface="Sultan bold" pitchFamily="2" charset="-78"/>
              </a:rPr>
              <a:t>مبادئ الاقتصاد</a:t>
            </a:r>
            <a:endParaRPr lang="ar-BH" sz="3200" dirty="0">
              <a:solidFill>
                <a:srgbClr val="3F5378"/>
              </a:solidFill>
              <a:latin typeface="Arial Black" panose="020B0A04020102020204" pitchFamily="34" charset="0"/>
              <a:cs typeface="Sultan bold" pitchFamily="2" charset="-78"/>
            </a:endParaRPr>
          </a:p>
          <a:p>
            <a:pPr defTabSz="685800">
              <a:defRPr/>
            </a:pPr>
            <a:endParaRPr lang="ar-SA" sz="1200" dirty="0">
              <a:solidFill>
                <a:srgbClr val="3F5378"/>
              </a:solidFill>
              <a:latin typeface="Arial Black" panose="020B0A04020102020204" pitchFamily="34" charset="0"/>
              <a:cs typeface="Sultan bold" pitchFamily="2" charset="-78"/>
            </a:endParaRPr>
          </a:p>
          <a:p>
            <a:pPr defTabSz="685800">
              <a:defRPr/>
            </a:pPr>
            <a:r>
              <a:rPr lang="ar-BH" sz="4400" b="1" dirty="0">
                <a:solidFill>
                  <a:srgbClr val="FF9800"/>
                </a:solidFill>
                <a:latin typeface="Sakkal Majalla" panose="02000000000000000000" pitchFamily="2" charset="-78"/>
                <a:cs typeface="Sakkal Majalla" panose="02000000000000000000" pitchFamily="2" charset="-78"/>
              </a:rPr>
              <a:t>قصد </a:t>
            </a:r>
            <a:r>
              <a:rPr lang="ar-BH" sz="4400" b="1" dirty="0" smtClean="0">
                <a:solidFill>
                  <a:srgbClr val="FF9800"/>
                </a:solidFill>
                <a:latin typeface="Sakkal Majalla" panose="02000000000000000000" pitchFamily="2" charset="-78"/>
                <a:cs typeface="Sakkal Majalla" panose="02000000000000000000" pitchFamily="2" charset="-78"/>
              </a:rPr>
              <a:t>211</a:t>
            </a:r>
            <a:endParaRPr lang="ar-SA" sz="4400" b="1" dirty="0">
              <a:solidFill>
                <a:srgbClr val="FF9800"/>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 xmlns:a16="http://schemas.microsoft.com/office/drawing/2014/main" id="{80FC989E-D4CE-4CFB-96D2-FB65D6210524}"/>
              </a:ext>
            </a:extLst>
          </p:cNvPr>
          <p:cNvSpPr/>
          <p:nvPr/>
        </p:nvSpPr>
        <p:spPr>
          <a:xfrm>
            <a:off x="4935443" y="3930382"/>
            <a:ext cx="3431526" cy="438582"/>
          </a:xfrm>
          <a:prstGeom prst="rect">
            <a:avLst/>
          </a:prstGeom>
          <a:solidFill>
            <a:srgbClr val="C00000"/>
          </a:solidFill>
        </p:spPr>
        <p:txBody>
          <a:bodyPr wrap="square" lIns="68580" tIns="34290" rIns="68580" bIns="34290">
            <a:spAutoFit/>
          </a:bodyPr>
          <a:lstStyle/>
          <a:p>
            <a:pPr algn="ctr" defTabSz="685800">
              <a:defRPr/>
            </a:pPr>
            <a:r>
              <a:rPr lang="ar-SA" sz="24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الفصل الدراسي </a:t>
            </a:r>
            <a:r>
              <a:rPr lang="ar-BH" sz="2400" dirty="0" smtClean="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الثاني</a:t>
            </a:r>
            <a:endParaRPr lang="en-US" sz="24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 xmlns:a16="http://schemas.microsoft.com/office/drawing/2014/main" id="{165F5DA4-2CA6-43A2-98A4-464A9E98B87D}"/>
              </a:ext>
            </a:extLst>
          </p:cNvPr>
          <p:cNvSpPr/>
          <p:nvPr/>
        </p:nvSpPr>
        <p:spPr>
          <a:xfrm>
            <a:off x="4393857" y="4875522"/>
            <a:ext cx="4514697" cy="1115690"/>
          </a:xfrm>
          <a:prstGeom prst="rect">
            <a:avLst/>
          </a:prstGeom>
          <a:noFill/>
        </p:spPr>
        <p:txBody>
          <a:bodyPr wrap="none" lIns="68580" tIns="34290" rIns="68580" bIns="34290">
            <a:spAutoFit/>
          </a:bodyPr>
          <a:lstStyle/>
          <a:p>
            <a:pPr algn="ctr" defTabSz="685800">
              <a:defRPr/>
            </a:pPr>
            <a:r>
              <a:rPr lang="ar-SA" sz="24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للصف </a:t>
            </a:r>
            <a:r>
              <a:rPr lang="ar-BH" sz="24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ال</a:t>
            </a:r>
            <a:r>
              <a:rPr lang="ar-SA" sz="24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ثاني الثانوي / توحيد المسارات</a:t>
            </a:r>
            <a:endParaRPr lang="en-US" sz="24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defTabSz="685800">
              <a:defRPr/>
            </a:pPr>
            <a:endParaRPr lang="ar-SA" sz="20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defTabSz="685800">
              <a:defRPr/>
            </a:pPr>
            <a:r>
              <a:rPr lang="ar-SA" sz="24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للصف الثالث </a:t>
            </a:r>
            <a:r>
              <a:rPr lang="ar-SA" sz="24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الثانوي /التعليم </a:t>
            </a:r>
            <a:r>
              <a:rPr lang="ar-SA" sz="24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الفني والمهني</a:t>
            </a:r>
          </a:p>
        </p:txBody>
      </p:sp>
      <p:pic>
        <p:nvPicPr>
          <p:cNvPr id="8" name="Picture 7">
            <a:extLst>
              <a:ext uri="{FF2B5EF4-FFF2-40B4-BE49-F238E27FC236}">
                <a16:creationId xmlns="" xmlns:a16="http://schemas.microsoft.com/office/drawing/2014/main"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260" y="304800"/>
            <a:ext cx="6897479" cy="1074434"/>
          </a:xfrm>
          <a:prstGeom prst="rect">
            <a:avLst/>
          </a:prstGeom>
        </p:spPr>
      </p:pic>
      <p:pic>
        <p:nvPicPr>
          <p:cNvPr id="12" name="Picture 11"/>
          <p:cNvPicPr>
            <a:picLocks noChangeAspect="1"/>
          </p:cNvPicPr>
          <p:nvPr/>
        </p:nvPicPr>
        <p:blipFill>
          <a:blip r:embed="rId3"/>
          <a:stretch>
            <a:fillRect/>
          </a:stretch>
        </p:blipFill>
        <p:spPr>
          <a:xfrm>
            <a:off x="337888" y="1540402"/>
            <a:ext cx="3848100" cy="2943225"/>
          </a:xfrm>
          <a:prstGeom prst="rect">
            <a:avLst/>
          </a:prstGeom>
        </p:spPr>
      </p:pic>
      <p:pic>
        <p:nvPicPr>
          <p:cNvPr id="13" name="Picture 12"/>
          <p:cNvPicPr>
            <a:picLocks noChangeAspect="1"/>
          </p:cNvPicPr>
          <p:nvPr/>
        </p:nvPicPr>
        <p:blipFill>
          <a:blip r:embed="rId4"/>
          <a:stretch>
            <a:fillRect/>
          </a:stretch>
        </p:blipFill>
        <p:spPr>
          <a:xfrm>
            <a:off x="3962401" y="2039121"/>
            <a:ext cx="4699326" cy="1579388"/>
          </a:xfrm>
          <a:prstGeom prst="rect">
            <a:avLst/>
          </a:prstGeom>
        </p:spPr>
      </p:pic>
      <p:sp>
        <p:nvSpPr>
          <p:cNvPr id="14" name="Rectangle 13">
            <a:extLst>
              <a:ext uri="{FF2B5EF4-FFF2-40B4-BE49-F238E27FC236}">
                <a16:creationId xmlns="" xmlns:a16="http://schemas.microsoft.com/office/drawing/2014/main" id="{F7AA5C27-B266-EC7F-A04F-ACDB41FB7396}"/>
              </a:ext>
            </a:extLst>
          </p:cNvPr>
          <p:cNvSpPr/>
          <p:nvPr/>
        </p:nvSpPr>
        <p:spPr>
          <a:xfrm>
            <a:off x="1081164" y="6151007"/>
            <a:ext cx="2361548" cy="461665"/>
          </a:xfrm>
          <a:prstGeom prst="rect">
            <a:avLst/>
          </a:prstGeom>
          <a:solidFill>
            <a:srgbClr val="C00000"/>
          </a:solidFill>
        </p:spPr>
        <p:txBody>
          <a:bodyPr wrap="square" lIns="91440" tIns="45720" rIns="91440" bIns="45720">
            <a:spAutoFit/>
          </a:bodyPr>
          <a:lstStyle/>
          <a:p>
            <a:pPr algn="ctr"/>
            <a:r>
              <a:rPr lang="ar-BH" sz="24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الصفحات </a:t>
            </a:r>
            <a:r>
              <a:rPr lang="ar-BH" sz="2400" dirty="0" smtClean="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86 - 93</a:t>
            </a:r>
            <a:endParaRPr lang="ar-SA" sz="2400" b="1"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588270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800" b="1" dirty="0" smtClean="0"/>
              <a:t>   كيف يحقق المستهلك التوازن؟</a:t>
            </a:r>
            <a:endParaRPr lang="ar-BH" sz="38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
        <p:nvSpPr>
          <p:cNvPr id="13" name="Rectangle: Rounded Corners 1">
            <a:extLst>
              <a:ext uri="{FF2B5EF4-FFF2-40B4-BE49-F238E27FC236}">
                <a16:creationId xmlns:a16="http://schemas.microsoft.com/office/drawing/2014/main" xmlns="" id="{BD423D89-EABD-43EF-96BE-C6CA2448C67A}"/>
              </a:ext>
            </a:extLst>
          </p:cNvPr>
          <p:cNvSpPr/>
          <p:nvPr/>
        </p:nvSpPr>
        <p:spPr>
          <a:xfrm>
            <a:off x="152400" y="1433881"/>
            <a:ext cx="8873544" cy="1614119"/>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500" dirty="0" smtClean="0">
                <a:solidFill>
                  <a:srgbClr val="C13018"/>
                </a:solidFill>
                <a:cs typeface="PT Bold Heading" panose="02010400000000000000" pitchFamily="2" charset="-78"/>
              </a:rPr>
              <a:t>المنفعة الحدية (</a:t>
            </a:r>
            <a:r>
              <a:rPr lang="en-US" sz="2500" dirty="0" smtClean="0">
                <a:solidFill>
                  <a:srgbClr val="C13018"/>
                </a:solidFill>
                <a:cs typeface="PT Bold Heading" panose="02010400000000000000" pitchFamily="2" charset="-78"/>
              </a:rPr>
              <a:t>Marginal Utility</a:t>
            </a:r>
            <a:r>
              <a:rPr lang="ar-SA" sz="2500" b="1" dirty="0" smtClean="0">
                <a:solidFill>
                  <a:srgbClr val="C13018"/>
                </a:solidFill>
                <a:cs typeface="PT Bold Heading" panose="02010400000000000000" pitchFamily="2" charset="-78"/>
              </a:rPr>
              <a:t>):</a:t>
            </a:r>
            <a:endParaRPr lang="ar-SA" sz="2400" b="1" dirty="0">
              <a:solidFill>
                <a:srgbClr val="C13018"/>
              </a:solidFill>
              <a:cs typeface="PT Bold Heading" panose="02010400000000000000" pitchFamily="2" charset="-78"/>
            </a:endParaRPr>
          </a:p>
          <a:p>
            <a:pPr marL="1612900" algn="just" rtl="1"/>
            <a:r>
              <a:rPr lang="ar-SA" sz="2500" b="1" dirty="0" smtClean="0">
                <a:solidFill>
                  <a:schemeClr val="tx1"/>
                </a:solidFill>
                <a:latin typeface="Sakkal Majalla" panose="02000000000000000000" pitchFamily="2" charset="-78"/>
                <a:cs typeface="Sakkal Majalla" panose="02000000000000000000" pitchFamily="2" charset="-78"/>
              </a:rPr>
              <a:t>هي المنفعة الناشئة عن استهلاك الوحدة الأخيرة من السلعة، والتي يتوقف بعدها المستهلك عن الاستهلاك، والوحدة الأخيرة تسمى الوحدة الحدية، والمنفعة الناشئة عنها تسمى بالمنفعة الحدية . </a:t>
            </a:r>
            <a:endParaRPr lang="ar-SA" sz="2500" b="1" dirty="0">
              <a:solidFill>
                <a:schemeClr val="tx1"/>
              </a:solidFill>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5"/>
          <a:stretch>
            <a:fillRect/>
          </a:stretch>
        </p:blipFill>
        <p:spPr>
          <a:xfrm>
            <a:off x="2133600" y="3186481"/>
            <a:ext cx="4572000" cy="3077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0169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800" b="1" dirty="0">
                <a:cs typeface="+mj-cs"/>
              </a:rPr>
              <a:t>        </a:t>
            </a:r>
            <a:r>
              <a:rPr lang="ar-BH" sz="3800" b="1" dirty="0" smtClean="0">
                <a:cs typeface="+mj-cs"/>
              </a:rPr>
              <a:t>كيف يحقق المستهلك التوازن؟</a:t>
            </a:r>
            <a:endParaRPr lang="ar-BH" sz="3800" b="1" dirty="0">
              <a:cs typeface="+mj-cs"/>
            </a:endParaRPr>
          </a:p>
        </p:txBody>
      </p:sp>
      <p:sp>
        <p:nvSpPr>
          <p:cNvPr id="12" name="Rectangle 11">
            <a:extLst>
              <a:ext uri="{FF2B5EF4-FFF2-40B4-BE49-F238E27FC236}">
                <a16:creationId xmlns="" xmlns:a16="http://schemas.microsoft.com/office/drawing/2014/main" id="{67639C5F-FB42-BB64-1E9E-1CBBD254E704}"/>
              </a:ext>
            </a:extLst>
          </p:cNvPr>
          <p:cNvSpPr/>
          <p:nvPr/>
        </p:nvSpPr>
        <p:spPr>
          <a:xfrm>
            <a:off x="12096" y="1242077"/>
            <a:ext cx="270847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a:t>
            </a:r>
            <a:r>
              <a:rPr lang="ar-BH"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فردي 3-2-2</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6" name="Picture 5">
            <a:extLst>
              <a:ext uri="{FF2B5EF4-FFF2-40B4-BE49-F238E27FC236}">
                <a16:creationId xmlns="" xmlns:a16="http://schemas.microsoft.com/office/drawing/2014/main" id="{F5330ACB-DE53-AEAF-0B8C-ABECED1B13DD}"/>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7" name="Rectangle 6"/>
          <p:cNvSpPr/>
          <p:nvPr/>
        </p:nvSpPr>
        <p:spPr>
          <a:xfrm>
            <a:off x="-18472" y="1733009"/>
            <a:ext cx="9057408" cy="461665"/>
          </a:xfrm>
          <a:prstGeom prst="rect">
            <a:avLst/>
          </a:prstGeom>
        </p:spPr>
        <p:txBody>
          <a:bodyPr wrap="square">
            <a:spAutoFit/>
          </a:bodyPr>
          <a:lstStyle/>
          <a:p>
            <a:pPr algn="r" rtl="1"/>
            <a:r>
              <a:rPr lang="ar-BH" sz="2400" dirty="0">
                <a:cs typeface="Sakkal Majalla" panose="02000000000000000000"/>
              </a:rPr>
              <a:t>من خلال الجدول الآتي ارسم منحنى المنفعة </a:t>
            </a:r>
            <a:r>
              <a:rPr lang="ar-BH" sz="2400" dirty="0" smtClean="0">
                <a:cs typeface="Sakkal Majalla" panose="02000000000000000000"/>
              </a:rPr>
              <a:t>الحدية، </a:t>
            </a:r>
            <a:r>
              <a:rPr lang="ar-BH" sz="2400" dirty="0">
                <a:cs typeface="Sakkal Majalla" panose="02000000000000000000"/>
              </a:rPr>
              <a:t>ثم أجب عن الأسئلة التي </a:t>
            </a:r>
            <a:r>
              <a:rPr lang="ar-BH" sz="2400" dirty="0" smtClean="0">
                <a:cs typeface="Sakkal Majalla" panose="02000000000000000000"/>
              </a:rPr>
              <a:t>تليه:</a:t>
            </a:r>
            <a:endParaRPr lang="ar-BH" sz="2400" dirty="0">
              <a:cs typeface="Sakkal Majalla" panose="02000000000000000000"/>
            </a:endParaRPr>
          </a:p>
        </p:txBody>
      </p:sp>
      <p:sp>
        <p:nvSpPr>
          <p:cNvPr id="10" name="Rectangle 9"/>
          <p:cNvSpPr/>
          <p:nvPr/>
        </p:nvSpPr>
        <p:spPr>
          <a:xfrm>
            <a:off x="353238" y="5461087"/>
            <a:ext cx="8657062" cy="830997"/>
          </a:xfrm>
          <a:prstGeom prst="rect">
            <a:avLst/>
          </a:prstGeom>
        </p:spPr>
        <p:txBody>
          <a:bodyPr wrap="square">
            <a:spAutoFit/>
          </a:bodyPr>
          <a:lstStyle/>
          <a:p>
            <a:pPr marL="342900" indent="-342900" algn="r" rtl="1">
              <a:buFont typeface="Arial" panose="020B0604020202020204" pitchFamily="34" charset="0"/>
              <a:buChar char="•"/>
            </a:pPr>
            <a:r>
              <a:rPr lang="ar-BH" sz="2400" dirty="0">
                <a:cs typeface="Sakkal Majalla" panose="02000000000000000000"/>
              </a:rPr>
              <a:t>تتحقق </a:t>
            </a:r>
            <a:r>
              <a:rPr lang="ar-BH" sz="2400" dirty="0" smtClean="0">
                <a:cs typeface="Sakkal Majalla" panose="02000000000000000000"/>
              </a:rPr>
              <a:t>أعلى منفعة حدية عند </a:t>
            </a:r>
            <a:r>
              <a:rPr lang="ar-BH" sz="2400" dirty="0">
                <a:cs typeface="Sakkal Majalla" panose="02000000000000000000"/>
              </a:rPr>
              <a:t>الوحدة = </a:t>
            </a:r>
            <a:r>
              <a:rPr lang="ar-BH" sz="2400" dirty="0" smtClean="0">
                <a:cs typeface="Sakkal Majalla" panose="02000000000000000000"/>
              </a:rPr>
              <a:t>..................................................</a:t>
            </a:r>
            <a:endParaRPr lang="ar-BH" sz="2400" dirty="0">
              <a:cs typeface="Sakkal Majalla" panose="02000000000000000000"/>
            </a:endParaRPr>
          </a:p>
          <a:p>
            <a:pPr marL="342900" indent="-342900" algn="r" rtl="1">
              <a:buFont typeface="Arial" panose="020B0604020202020204" pitchFamily="34" charset="0"/>
              <a:buChar char="•"/>
            </a:pPr>
            <a:r>
              <a:rPr lang="ar-BH" sz="2400" dirty="0" smtClean="0">
                <a:cs typeface="Sakkal Majalla" panose="02000000000000000000"/>
              </a:rPr>
              <a:t>الوحدة </a:t>
            </a:r>
            <a:r>
              <a:rPr lang="ar-BH" sz="2400" dirty="0">
                <a:cs typeface="Sakkal Majalla" panose="02000000000000000000"/>
              </a:rPr>
              <a:t>التي بدأ عندها </a:t>
            </a:r>
            <a:r>
              <a:rPr lang="ar-BH" sz="2400" dirty="0" smtClean="0">
                <a:cs typeface="Sakkal Majalla" panose="02000000000000000000"/>
              </a:rPr>
              <a:t>تناقص المنفعة الحدية = .........................................  </a:t>
            </a:r>
            <a:endParaRPr lang="ar-BH" sz="2400" dirty="0">
              <a:cs typeface="Sakkal Majalla" panose="02000000000000000000"/>
            </a:endParaRPr>
          </a:p>
        </p:txBody>
      </p:sp>
      <p:grpSp>
        <p:nvGrpSpPr>
          <p:cNvPr id="15" name="Shape 851">
            <a:extLst>
              <a:ext uri="{FF2B5EF4-FFF2-40B4-BE49-F238E27FC236}">
                <a16:creationId xmlns:a16="http://schemas.microsoft.com/office/drawing/2014/main" xmlns="" id="{FDD3763B-A17B-475E-BBE4-B1BDB2386A88}"/>
              </a:ext>
            </a:extLst>
          </p:cNvPr>
          <p:cNvGrpSpPr/>
          <p:nvPr/>
        </p:nvGrpSpPr>
        <p:grpSpPr>
          <a:xfrm>
            <a:off x="633819" y="113575"/>
            <a:ext cx="1170762" cy="1059878"/>
            <a:chOff x="6649150" y="309350"/>
            <a:chExt cx="395800" cy="395800"/>
          </a:xfrm>
        </p:grpSpPr>
        <p:sp>
          <p:nvSpPr>
            <p:cNvPr id="16" name="Shape 852">
              <a:extLst>
                <a:ext uri="{FF2B5EF4-FFF2-40B4-BE49-F238E27FC236}">
                  <a16:creationId xmlns:a16="http://schemas.microsoft.com/office/drawing/2014/main" xmlns="" id="{0A66746B-C7EF-4E88-950B-2FB02F8EBC1C}"/>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853">
              <a:extLst>
                <a:ext uri="{FF2B5EF4-FFF2-40B4-BE49-F238E27FC236}">
                  <a16:creationId xmlns:a16="http://schemas.microsoft.com/office/drawing/2014/main" xmlns="" id="{281A963A-E0BF-4C5E-AAC5-583B710122EF}"/>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854">
              <a:extLst>
                <a:ext uri="{FF2B5EF4-FFF2-40B4-BE49-F238E27FC236}">
                  <a16:creationId xmlns:a16="http://schemas.microsoft.com/office/drawing/2014/main" xmlns="" id="{056F4824-889D-4AF1-B354-071C00CC8C6E}"/>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855">
              <a:extLst>
                <a:ext uri="{FF2B5EF4-FFF2-40B4-BE49-F238E27FC236}">
                  <a16:creationId xmlns:a16="http://schemas.microsoft.com/office/drawing/2014/main" xmlns="" id="{E1AB3456-1319-45EF-8F0F-665E008BEA4C}"/>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856">
              <a:extLst>
                <a:ext uri="{FF2B5EF4-FFF2-40B4-BE49-F238E27FC236}">
                  <a16:creationId xmlns:a16="http://schemas.microsoft.com/office/drawing/2014/main" xmlns="" id="{FD8AB733-EB5D-46FA-A196-268C3970C311}"/>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857">
              <a:extLst>
                <a:ext uri="{FF2B5EF4-FFF2-40B4-BE49-F238E27FC236}">
                  <a16:creationId xmlns:a16="http://schemas.microsoft.com/office/drawing/2014/main" xmlns="" id="{E63A03F4-0342-498D-8999-79DBB8959CC1}"/>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858">
              <a:extLst>
                <a:ext uri="{FF2B5EF4-FFF2-40B4-BE49-F238E27FC236}">
                  <a16:creationId xmlns:a16="http://schemas.microsoft.com/office/drawing/2014/main" xmlns="" id="{E97C267D-A891-4B90-8DBD-17EBC38DD47F}"/>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859">
              <a:extLst>
                <a:ext uri="{FF2B5EF4-FFF2-40B4-BE49-F238E27FC236}">
                  <a16:creationId xmlns:a16="http://schemas.microsoft.com/office/drawing/2014/main" xmlns="" id="{901F4144-6B53-444B-A2D8-6E42455A59F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860">
              <a:extLst>
                <a:ext uri="{FF2B5EF4-FFF2-40B4-BE49-F238E27FC236}">
                  <a16:creationId xmlns:a16="http://schemas.microsoft.com/office/drawing/2014/main" xmlns="" id="{DE878F6C-08DB-4916-A834-CB8C04EE2745}"/>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861">
              <a:extLst>
                <a:ext uri="{FF2B5EF4-FFF2-40B4-BE49-F238E27FC236}">
                  <a16:creationId xmlns:a16="http://schemas.microsoft.com/office/drawing/2014/main" xmlns="" id="{2AFB8F0E-FED5-459A-9C32-24DB3DDC7AE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862">
              <a:extLst>
                <a:ext uri="{FF2B5EF4-FFF2-40B4-BE49-F238E27FC236}">
                  <a16:creationId xmlns:a16="http://schemas.microsoft.com/office/drawing/2014/main" xmlns="" id="{9D37B643-DFE5-4BCD-ABDD-1DB428C356ED}"/>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863">
              <a:extLst>
                <a:ext uri="{FF2B5EF4-FFF2-40B4-BE49-F238E27FC236}">
                  <a16:creationId xmlns:a16="http://schemas.microsoft.com/office/drawing/2014/main" xmlns="" id="{65A65870-FEA8-45C6-9E2D-FFFA25AC118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864">
              <a:extLst>
                <a:ext uri="{FF2B5EF4-FFF2-40B4-BE49-F238E27FC236}">
                  <a16:creationId xmlns:a16="http://schemas.microsoft.com/office/drawing/2014/main" xmlns="" id="{5EC91901-3B9B-443A-9BEB-8432649B66BA}"/>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865">
              <a:extLst>
                <a:ext uri="{FF2B5EF4-FFF2-40B4-BE49-F238E27FC236}">
                  <a16:creationId xmlns:a16="http://schemas.microsoft.com/office/drawing/2014/main" xmlns="" id="{BB17F187-A264-403B-9D9C-C845B6185E7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866">
              <a:extLst>
                <a:ext uri="{FF2B5EF4-FFF2-40B4-BE49-F238E27FC236}">
                  <a16:creationId xmlns:a16="http://schemas.microsoft.com/office/drawing/2014/main" xmlns="" id="{33E0BE78-FB24-475A-80D7-4E5EBC200147}"/>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867">
              <a:extLst>
                <a:ext uri="{FF2B5EF4-FFF2-40B4-BE49-F238E27FC236}">
                  <a16:creationId xmlns:a16="http://schemas.microsoft.com/office/drawing/2014/main" xmlns="" id="{94F89CCA-B849-45B6-BD2D-0ED5FF5756D1}"/>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868">
              <a:extLst>
                <a:ext uri="{FF2B5EF4-FFF2-40B4-BE49-F238E27FC236}">
                  <a16:creationId xmlns:a16="http://schemas.microsoft.com/office/drawing/2014/main" xmlns="" id="{291C7F5C-369C-4637-AB81-31C84786BD39}"/>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869">
              <a:extLst>
                <a:ext uri="{FF2B5EF4-FFF2-40B4-BE49-F238E27FC236}">
                  <a16:creationId xmlns:a16="http://schemas.microsoft.com/office/drawing/2014/main" xmlns="" id="{DF101BE2-0F9F-481C-8ED5-519C3773B3F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870">
              <a:extLst>
                <a:ext uri="{FF2B5EF4-FFF2-40B4-BE49-F238E27FC236}">
                  <a16:creationId xmlns:a16="http://schemas.microsoft.com/office/drawing/2014/main" xmlns="" id="{C4F7936E-BD17-4466-8B84-2E545F38FAF4}"/>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871">
              <a:extLst>
                <a:ext uri="{FF2B5EF4-FFF2-40B4-BE49-F238E27FC236}">
                  <a16:creationId xmlns:a16="http://schemas.microsoft.com/office/drawing/2014/main" xmlns="" id="{8019BBDE-E221-496E-9532-99A830571C37}"/>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872">
              <a:extLst>
                <a:ext uri="{FF2B5EF4-FFF2-40B4-BE49-F238E27FC236}">
                  <a16:creationId xmlns:a16="http://schemas.microsoft.com/office/drawing/2014/main" xmlns="" id="{2BB145C1-E84F-4295-9C4D-70D93F55A095}"/>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873">
              <a:extLst>
                <a:ext uri="{FF2B5EF4-FFF2-40B4-BE49-F238E27FC236}">
                  <a16:creationId xmlns:a16="http://schemas.microsoft.com/office/drawing/2014/main" xmlns="" id="{795FA47E-E1E9-4112-AB2E-BACAD9B375A1}"/>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8" name="Shape 874">
              <a:extLst>
                <a:ext uri="{FF2B5EF4-FFF2-40B4-BE49-F238E27FC236}">
                  <a16:creationId xmlns:a16="http://schemas.microsoft.com/office/drawing/2014/main" xmlns="" id="{0E52B689-4114-4774-9B8B-8520C7AF06C6}"/>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0" name="Rectangle 39"/>
          <p:cNvSpPr/>
          <p:nvPr/>
        </p:nvSpPr>
        <p:spPr>
          <a:xfrm>
            <a:off x="831242" y="424369"/>
            <a:ext cx="713657" cy="369332"/>
          </a:xfrm>
          <a:prstGeom prst="rect">
            <a:avLst/>
          </a:prstGeom>
        </p:spPr>
        <p:txBody>
          <a:bodyPr wrap="none">
            <a:spAutoFit/>
          </a:bodyPr>
          <a:lstStyle/>
          <a:p>
            <a:pPr lvl="0" algn="ctr" rtl="1"/>
            <a:r>
              <a:rPr lang="ar-SA" b="1" dirty="0">
                <a:solidFill>
                  <a:srgbClr val="3C6070"/>
                </a:solidFill>
                <a:latin typeface="Sakkal Majalla" panose="02000000000000000000" pitchFamily="2" charset="-78"/>
                <a:cs typeface="Sakkal Majalla" panose="02000000000000000000" pitchFamily="2" charset="-78"/>
              </a:rPr>
              <a:t>دقيقتان</a:t>
            </a:r>
          </a:p>
        </p:txBody>
      </p:sp>
      <p:pic>
        <p:nvPicPr>
          <p:cNvPr id="4" name="Picture 3"/>
          <p:cNvPicPr>
            <a:picLocks noChangeAspect="1"/>
          </p:cNvPicPr>
          <p:nvPr/>
        </p:nvPicPr>
        <p:blipFill rotWithShape="1">
          <a:blip r:embed="rId3"/>
          <a:srcRect l="20718" t="28125" r="58660" b="35417"/>
          <a:stretch/>
        </p:blipFill>
        <p:spPr>
          <a:xfrm>
            <a:off x="792365" y="2286000"/>
            <a:ext cx="3408956" cy="3058729"/>
          </a:xfrm>
          <a:prstGeom prst="rect">
            <a:avLst/>
          </a:prstGeom>
          <a:ln w="19050">
            <a:solidFill>
              <a:srgbClr val="080628"/>
            </a:solidFill>
          </a:ln>
        </p:spPr>
      </p:pic>
      <p:pic>
        <p:nvPicPr>
          <p:cNvPr id="9" name="Picture 8"/>
          <p:cNvPicPr>
            <a:picLocks noChangeAspect="1"/>
          </p:cNvPicPr>
          <p:nvPr/>
        </p:nvPicPr>
        <p:blipFill rotWithShape="1">
          <a:blip r:embed="rId4"/>
          <a:srcRect l="43633" t="39821" r="34554" b="24614"/>
          <a:stretch/>
        </p:blipFill>
        <p:spPr>
          <a:xfrm>
            <a:off x="4800600" y="2286000"/>
            <a:ext cx="3472704" cy="3058729"/>
          </a:xfrm>
          <a:prstGeom prst="rect">
            <a:avLst/>
          </a:prstGeom>
          <a:ln w="19050">
            <a:solidFill>
              <a:srgbClr val="000000"/>
            </a:solidFill>
          </a:ln>
        </p:spPr>
      </p:pic>
      <p:sp>
        <p:nvSpPr>
          <p:cNvPr id="41" name="TextBox 40">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4679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nodeType="clickEffect">
                                  <p:stCondLst>
                                    <p:cond delay="0"/>
                                  </p:stCondLst>
                                  <p:childTnLst>
                                    <p:animEffect transition="out" filter="plus(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3" presetClass="exit" presetSubtype="32" fill="hold" grpId="0" nodeType="withEffect">
                                  <p:stCondLst>
                                    <p:cond delay="0"/>
                                  </p:stCondLst>
                                  <p:childTnLst>
                                    <p:animEffect transition="out" filter="plus(out)">
                                      <p:cBhvr>
                                        <p:cTn id="9" dur="2000"/>
                                        <p:tgtEl>
                                          <p:spTgt spid="40"/>
                                        </p:tgtEl>
                                      </p:cBhvr>
                                    </p:animEffect>
                                    <p:set>
                                      <p:cBhvr>
                                        <p:cTn id="10"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800" b="1" dirty="0" smtClean="0"/>
              <a:t>   كيف يحقق المستهلك التوازن؟</a:t>
            </a:r>
            <a:endParaRPr lang="ar-BH" sz="38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
        <p:nvSpPr>
          <p:cNvPr id="12" name="Rectangle 11"/>
          <p:cNvSpPr/>
          <p:nvPr/>
        </p:nvSpPr>
        <p:spPr>
          <a:xfrm>
            <a:off x="196446" y="1386903"/>
            <a:ext cx="8860963" cy="1792798"/>
          </a:xfrm>
          <a:prstGeom prst="rect">
            <a:avLst/>
          </a:prstGeom>
        </p:spPr>
        <p:txBody>
          <a:bodyPr wrap="square">
            <a:spAutoFit/>
          </a:bodyPr>
          <a:lstStyle/>
          <a:p>
            <a:pPr algn="just" rtl="1"/>
            <a:r>
              <a:rPr lang="ar-BH" sz="2400" b="1" u="sng" dirty="0" smtClean="0">
                <a:solidFill>
                  <a:srgbClr val="FF0000"/>
                </a:solidFill>
                <a:cs typeface="Sakkal Majalla" panose="02000000000000000000"/>
              </a:rPr>
              <a:t>3- نظرية منحنيات السواء</a:t>
            </a:r>
            <a:r>
              <a:rPr lang="ar-BH" sz="2400" b="1" u="sng" dirty="0">
                <a:solidFill>
                  <a:srgbClr val="FF0000"/>
                </a:solidFill>
                <a:cs typeface="Sakkal Majalla" panose="02000000000000000000"/>
              </a:rPr>
              <a:t> </a:t>
            </a:r>
            <a:r>
              <a:rPr lang="en-US" sz="2400" b="1" u="sng" dirty="0" smtClean="0">
                <a:solidFill>
                  <a:srgbClr val="FF0000"/>
                </a:solidFill>
                <a:cs typeface="Sakkal Majalla" panose="02000000000000000000"/>
              </a:rPr>
              <a:t> (Indifference Curve)</a:t>
            </a:r>
            <a:endParaRPr lang="ar-BH" sz="2400" b="1" u="sng" dirty="0" smtClean="0">
              <a:solidFill>
                <a:srgbClr val="FF0000"/>
              </a:solidFill>
              <a:cs typeface="Sakkal Majalla" panose="02000000000000000000"/>
            </a:endParaRPr>
          </a:p>
          <a:p>
            <a:pPr algn="just" rtl="1"/>
            <a:endParaRPr lang="ar-BH" sz="1050" dirty="0" smtClean="0">
              <a:cs typeface="Sakkal Majalla" panose="02000000000000000000"/>
            </a:endParaRPr>
          </a:p>
          <a:p>
            <a:pPr algn="just" rtl="1"/>
            <a:r>
              <a:rPr lang="ar-BH" sz="2400" dirty="0">
                <a:cs typeface="Sakkal Majalla" panose="02000000000000000000"/>
              </a:rPr>
              <a:t>تستعمل منحنيات السواء في تحليل سلوك المستهلك على أساس المفاضلة بين الكمية من سلعتين </a:t>
            </a:r>
            <a:r>
              <a:rPr lang="ar-BH" sz="2400" dirty="0" smtClean="0">
                <a:cs typeface="Sakkal Majalla" panose="02000000000000000000"/>
              </a:rPr>
              <a:t>يعتقد أنهما </a:t>
            </a:r>
            <a:r>
              <a:rPr lang="ar-BH" sz="2400" dirty="0">
                <a:cs typeface="Sakkal Majalla" panose="02000000000000000000"/>
              </a:rPr>
              <a:t>تحققان ذات الإشباع والمنفعة، حيث يستطيع المستهلك أن يختار سلعا تشبعه أكبر من غيرها من </a:t>
            </a:r>
            <a:r>
              <a:rPr lang="ar-BH" sz="2400" dirty="0" smtClean="0">
                <a:cs typeface="Sakkal Majalla" panose="02000000000000000000"/>
              </a:rPr>
              <a:t>السلع الأخرى</a:t>
            </a:r>
            <a:r>
              <a:rPr lang="ar-BH" sz="2800" dirty="0" smtClean="0"/>
              <a:t>.</a:t>
            </a:r>
            <a:endParaRPr lang="ar-BH" sz="2400" dirty="0">
              <a:cs typeface="Sakkal Majalla" panose="02000000000000000000"/>
            </a:endParaRPr>
          </a:p>
        </p:txBody>
      </p:sp>
      <p:pic>
        <p:nvPicPr>
          <p:cNvPr id="2" name="Picture 1"/>
          <p:cNvPicPr>
            <a:picLocks noChangeAspect="1"/>
          </p:cNvPicPr>
          <p:nvPr/>
        </p:nvPicPr>
        <p:blipFill rotWithShape="1">
          <a:blip r:embed="rId5"/>
          <a:srcRect l="14912" t="26621" r="26315" b="29790"/>
          <a:stretch/>
        </p:blipFill>
        <p:spPr>
          <a:xfrm>
            <a:off x="574675" y="3379645"/>
            <a:ext cx="7772400" cy="2891400"/>
          </a:xfrm>
          <a:prstGeom prst="rect">
            <a:avLst/>
          </a:prstGeom>
          <a:ln w="19050">
            <a:solidFill>
              <a:srgbClr val="000000"/>
            </a:solidFill>
          </a:ln>
        </p:spPr>
      </p:pic>
    </p:spTree>
    <p:extLst>
      <p:ext uri="{BB962C8B-B14F-4D97-AF65-F5344CB8AC3E}">
        <p14:creationId xmlns:p14="http://schemas.microsoft.com/office/powerpoint/2010/main" val="280958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subTnLst>
                                    <p:audio>
                                      <p:cMediaNode>
                                        <p:cTn display="0" masterRel="sameClick">
                                          <p:stCondLst>
                                            <p:cond evt="begin" delay="0">
                                              <p:tn val="18"/>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800" b="1" dirty="0" smtClean="0"/>
              <a:t>   كيف يحقق المستهلك التوازن؟</a:t>
            </a:r>
            <a:endParaRPr lang="ar-BH" sz="38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
        <p:nvSpPr>
          <p:cNvPr id="12" name="Rectangle 11"/>
          <p:cNvSpPr/>
          <p:nvPr/>
        </p:nvSpPr>
        <p:spPr>
          <a:xfrm>
            <a:off x="196446" y="1386903"/>
            <a:ext cx="8860963" cy="1792798"/>
          </a:xfrm>
          <a:prstGeom prst="rect">
            <a:avLst/>
          </a:prstGeom>
        </p:spPr>
        <p:txBody>
          <a:bodyPr wrap="square">
            <a:spAutoFit/>
          </a:bodyPr>
          <a:lstStyle/>
          <a:p>
            <a:pPr algn="just" rtl="1"/>
            <a:r>
              <a:rPr lang="ar-BH" sz="2400" b="1" u="sng" dirty="0" smtClean="0">
                <a:solidFill>
                  <a:srgbClr val="FF0000"/>
                </a:solidFill>
                <a:cs typeface="Sakkal Majalla" panose="02000000000000000000"/>
              </a:rPr>
              <a:t>3- نظرية منحنيات السواء</a:t>
            </a:r>
            <a:r>
              <a:rPr lang="ar-BH" sz="2400" b="1" u="sng" dirty="0">
                <a:solidFill>
                  <a:srgbClr val="FF0000"/>
                </a:solidFill>
                <a:cs typeface="Sakkal Majalla" panose="02000000000000000000"/>
              </a:rPr>
              <a:t> </a:t>
            </a:r>
            <a:r>
              <a:rPr lang="en-US" sz="2400" b="1" u="sng" dirty="0" smtClean="0">
                <a:solidFill>
                  <a:srgbClr val="FF0000"/>
                </a:solidFill>
                <a:cs typeface="Sakkal Majalla" panose="02000000000000000000"/>
              </a:rPr>
              <a:t> (Indifference Curve)</a:t>
            </a:r>
            <a:endParaRPr lang="ar-BH" sz="2400" b="1" u="sng" dirty="0" smtClean="0">
              <a:solidFill>
                <a:srgbClr val="FF0000"/>
              </a:solidFill>
              <a:cs typeface="Sakkal Majalla" panose="02000000000000000000"/>
            </a:endParaRPr>
          </a:p>
          <a:p>
            <a:pPr algn="just" rtl="1"/>
            <a:endParaRPr lang="ar-BH" sz="1050" dirty="0" smtClean="0">
              <a:cs typeface="Sakkal Majalla" panose="02000000000000000000"/>
            </a:endParaRPr>
          </a:p>
          <a:p>
            <a:pPr algn="just" rtl="1"/>
            <a:r>
              <a:rPr lang="ar-BH" sz="2400" dirty="0">
                <a:cs typeface="Sakkal Majalla" panose="02000000000000000000"/>
              </a:rPr>
              <a:t>وعندما يكون لدينا عدة مستويات من الخيار بين سلعتين مختلفتين يمكن تمثيل المستويات في رسم </a:t>
            </a:r>
            <a:r>
              <a:rPr lang="ar-BH" sz="2400" dirty="0" smtClean="0">
                <a:cs typeface="Sakkal Majalla" panose="02000000000000000000"/>
              </a:rPr>
              <a:t>بياني وهذا </a:t>
            </a:r>
            <a:r>
              <a:rPr lang="ar-BH" sz="2400" dirty="0">
                <a:cs typeface="Sakkal Majalla" panose="02000000000000000000"/>
              </a:rPr>
              <a:t>ما يسمى ب</a:t>
            </a:r>
            <a:r>
              <a:rPr lang="ar-BH" sz="2400" dirty="0" smtClean="0">
                <a:cs typeface="Sakkal Majalla" panose="02000000000000000000"/>
              </a:rPr>
              <a:t>"خريطة </a:t>
            </a:r>
            <a:r>
              <a:rPr lang="ar-BH" sz="2400" dirty="0">
                <a:cs typeface="Sakkal Majalla" panose="02000000000000000000"/>
              </a:rPr>
              <a:t>السواء" والتي تمثل مجموعة من منحنيات السواء؛ بحيث تعطي كل النقاط </a:t>
            </a:r>
            <a:r>
              <a:rPr lang="ar-BH" sz="2400" dirty="0" smtClean="0">
                <a:cs typeface="Sakkal Majalla" panose="02000000000000000000"/>
              </a:rPr>
              <a:t>على المنحنى </a:t>
            </a:r>
            <a:r>
              <a:rPr lang="ar-BH" sz="2400" dirty="0">
                <a:cs typeface="Sakkal Majalla" panose="02000000000000000000"/>
              </a:rPr>
              <a:t>نفسه الإشباع نفسه</a:t>
            </a:r>
            <a:r>
              <a:rPr lang="ar-BH" sz="2800" dirty="0" smtClean="0"/>
              <a:t>.</a:t>
            </a:r>
            <a:endParaRPr lang="ar-BH" sz="2400" dirty="0">
              <a:cs typeface="Sakkal Majalla" panose="02000000000000000000"/>
            </a:endParaRPr>
          </a:p>
        </p:txBody>
      </p:sp>
      <p:pic>
        <p:nvPicPr>
          <p:cNvPr id="4" name="Picture 3"/>
          <p:cNvPicPr>
            <a:picLocks noChangeAspect="1"/>
          </p:cNvPicPr>
          <p:nvPr/>
        </p:nvPicPr>
        <p:blipFill rotWithShape="1">
          <a:blip r:embed="rId5"/>
          <a:srcRect l="9016" t="39466" r="27868" b="10819"/>
          <a:stretch/>
        </p:blipFill>
        <p:spPr>
          <a:xfrm>
            <a:off x="604941" y="3271204"/>
            <a:ext cx="7857918" cy="2977196"/>
          </a:xfrm>
          <a:prstGeom prst="rect">
            <a:avLst/>
          </a:prstGeom>
          <a:ln w="19050">
            <a:solidFill>
              <a:schemeClr val="tx1"/>
            </a:solidFill>
          </a:ln>
        </p:spPr>
      </p:pic>
    </p:spTree>
    <p:extLst>
      <p:ext uri="{BB962C8B-B14F-4D97-AF65-F5344CB8AC3E}">
        <p14:creationId xmlns:p14="http://schemas.microsoft.com/office/powerpoint/2010/main" val="3388539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800" b="1" dirty="0" smtClean="0"/>
              <a:t>   كيف يحقق المستهلك التوازن؟</a:t>
            </a:r>
            <a:endParaRPr lang="ar-BH" sz="38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
        <p:nvSpPr>
          <p:cNvPr id="13" name="Rectangle: Rounded Corners 1">
            <a:extLst>
              <a:ext uri="{FF2B5EF4-FFF2-40B4-BE49-F238E27FC236}">
                <a16:creationId xmlns:a16="http://schemas.microsoft.com/office/drawing/2014/main" xmlns="" id="{BD423D89-EABD-43EF-96BE-C6CA2448C67A}"/>
              </a:ext>
            </a:extLst>
          </p:cNvPr>
          <p:cNvSpPr/>
          <p:nvPr/>
        </p:nvSpPr>
        <p:spPr>
          <a:xfrm>
            <a:off x="3254403" y="1361249"/>
            <a:ext cx="5803006" cy="4894247"/>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500" dirty="0" smtClean="0">
                <a:solidFill>
                  <a:srgbClr val="C13018"/>
                </a:solidFill>
                <a:cs typeface="PT Bold Heading" panose="02010400000000000000" pitchFamily="2" charset="-78"/>
              </a:rPr>
              <a:t>خريطة السواء:</a:t>
            </a:r>
            <a:endParaRPr lang="ar-SA" sz="2400" b="1" dirty="0">
              <a:solidFill>
                <a:srgbClr val="C13018"/>
              </a:solidFill>
              <a:cs typeface="PT Bold Heading" panose="02010400000000000000" pitchFamily="2" charset="-78"/>
            </a:endParaRPr>
          </a:p>
          <a:p>
            <a:pPr marL="1612900" algn="just" rtl="1"/>
            <a:r>
              <a:rPr lang="ar-SA" sz="2300" b="1" dirty="0" smtClean="0">
                <a:solidFill>
                  <a:schemeClr val="tx1"/>
                </a:solidFill>
                <a:latin typeface="Sakkal Majalla" panose="02000000000000000000" pitchFamily="2" charset="-78"/>
                <a:cs typeface="Sakkal Majalla" panose="02000000000000000000" pitchFamily="2" charset="-78"/>
              </a:rPr>
              <a:t>مجموعة المنحنيات التي تمثل مستويات مختلفة من الإشباع يطلق عليها خريطة السواء . فكل منحنى سواء، يعني مستوى متماثلًا من الإشباع بين مجموعات السلع. وكلما اتجهنا إلى الأعلى زاد إشباعنا؛ حيث تصبح عند مستويات أعلى من الإشباع فمثلًا المستوى الأول أفضل من المستوى الثاني وهكذا، ولا شك أن المستهلك سيحاول الوصول إلى أعلى منحنى سواء يمكنه دخله من الوصول إليه.    </a:t>
            </a:r>
            <a:endParaRPr lang="ar-SA" sz="2300" b="1" dirty="0">
              <a:solidFill>
                <a:schemeClr val="tx1"/>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4"/>
          <a:stretch>
            <a:fillRect/>
          </a:stretch>
        </p:blipFill>
        <p:spPr>
          <a:xfrm>
            <a:off x="63500" y="2704112"/>
            <a:ext cx="3111320" cy="2115698"/>
          </a:xfrm>
          <a:prstGeom prst="rect">
            <a:avLst/>
          </a:prstGeom>
          <a:ln w="19050">
            <a:solidFill>
              <a:srgbClr val="000000"/>
            </a:solidFill>
          </a:ln>
        </p:spPr>
      </p:pic>
    </p:spTree>
    <p:extLst>
      <p:ext uri="{BB962C8B-B14F-4D97-AF65-F5344CB8AC3E}">
        <p14:creationId xmlns:p14="http://schemas.microsoft.com/office/powerpoint/2010/main" val="1612728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800" b="1" dirty="0" smtClean="0"/>
              <a:t>   كيف يحقق المستهلك التوازن؟</a:t>
            </a:r>
            <a:endParaRPr lang="ar-BH" sz="38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
        <p:nvSpPr>
          <p:cNvPr id="12" name="Rectangle 11"/>
          <p:cNvSpPr/>
          <p:nvPr/>
        </p:nvSpPr>
        <p:spPr>
          <a:xfrm>
            <a:off x="196446" y="1270287"/>
            <a:ext cx="8860963" cy="2039020"/>
          </a:xfrm>
          <a:prstGeom prst="rect">
            <a:avLst/>
          </a:prstGeom>
        </p:spPr>
        <p:txBody>
          <a:bodyPr wrap="square">
            <a:spAutoFit/>
          </a:bodyPr>
          <a:lstStyle/>
          <a:p>
            <a:pPr algn="just" rtl="1"/>
            <a:r>
              <a:rPr lang="ar-BH" sz="2400" b="1" u="sng" dirty="0" smtClean="0">
                <a:solidFill>
                  <a:srgbClr val="FF0000"/>
                </a:solidFill>
                <a:cs typeface="Sakkal Majalla" panose="02000000000000000000"/>
              </a:rPr>
              <a:t>4- توازن المستهلك</a:t>
            </a:r>
          </a:p>
          <a:p>
            <a:pPr algn="just" rtl="1"/>
            <a:endParaRPr lang="ar-BH" sz="1050" dirty="0" smtClean="0">
              <a:cs typeface="Sakkal Majalla" panose="02000000000000000000"/>
            </a:endParaRPr>
          </a:p>
          <a:p>
            <a:pPr algn="just" rtl="1"/>
            <a:r>
              <a:rPr lang="ar-BH" sz="2300" dirty="0">
                <a:cs typeface="Sakkal Majalla" panose="02000000000000000000"/>
              </a:rPr>
              <a:t>يتوازن المستهلك اقتصاديا إذا ما أنفق دخله النقدي على السلع والخدمات التي يحتاج إليها، والتي تحقق </a:t>
            </a:r>
            <a:r>
              <a:rPr lang="ar-BH" sz="2300" dirty="0" smtClean="0">
                <a:cs typeface="Sakkal Majalla" panose="02000000000000000000"/>
              </a:rPr>
              <a:t>له أكبر </a:t>
            </a:r>
            <a:r>
              <a:rPr lang="ar-BH" sz="2300" dirty="0">
                <a:cs typeface="Sakkal Majalla" panose="02000000000000000000"/>
              </a:rPr>
              <a:t>إشباع ممكن، وتفترض نظرية المنفعة الحدية رشد المستهلك في </a:t>
            </a:r>
            <a:r>
              <a:rPr lang="ar-BH" sz="2300" dirty="0" smtClean="0">
                <a:cs typeface="Sakkal Majalla" panose="02000000000000000000"/>
              </a:rPr>
              <a:t>تحقيق التوازن</a:t>
            </a:r>
            <a:r>
              <a:rPr lang="ar-BH" sz="2300" dirty="0">
                <a:cs typeface="Sakkal Majalla" panose="02000000000000000000"/>
              </a:rPr>
              <a:t>، ويحاول المستهلك </a:t>
            </a:r>
            <a:r>
              <a:rPr lang="ar-BH" sz="2300" dirty="0" smtClean="0">
                <a:cs typeface="Sakkal Majalla" panose="02000000000000000000"/>
              </a:rPr>
              <a:t>تحقيق أفضل منفعة </a:t>
            </a:r>
            <a:r>
              <a:rPr lang="ar-BH" sz="2300" dirty="0">
                <a:cs typeface="Sakkal Majalla" panose="02000000000000000000"/>
              </a:rPr>
              <a:t>بافتراض ثبات الدخل وأسعار السلع وذوق المستهلك</a:t>
            </a:r>
            <a:r>
              <a:rPr lang="ar-BH" sz="2300" dirty="0" smtClean="0">
                <a:cs typeface="Sakkal Majalla" panose="02000000000000000000"/>
              </a:rPr>
              <a:t>.</a:t>
            </a:r>
          </a:p>
        </p:txBody>
      </p:sp>
      <p:sp>
        <p:nvSpPr>
          <p:cNvPr id="4" name="TextBox 3"/>
          <p:cNvSpPr txBox="1"/>
          <p:nvPr/>
        </p:nvSpPr>
        <p:spPr>
          <a:xfrm>
            <a:off x="3428999" y="3375741"/>
            <a:ext cx="5619595" cy="2923877"/>
          </a:xfrm>
          <a:prstGeom prst="rect">
            <a:avLst/>
          </a:prstGeom>
          <a:noFill/>
        </p:spPr>
        <p:txBody>
          <a:bodyPr wrap="square" rtlCol="1">
            <a:spAutoFit/>
          </a:bodyPr>
          <a:lstStyle/>
          <a:p>
            <a:pPr lvl="0" algn="just" rtl="1"/>
            <a:r>
              <a:rPr lang="ar-BH" sz="2300" dirty="0">
                <a:solidFill>
                  <a:prstClr val="black"/>
                </a:solidFill>
                <a:cs typeface="Sakkal Majalla" panose="02000000000000000000"/>
              </a:rPr>
              <a:t>ووفقا لنظرية منحنيات السواء فإن توزان المستهلك يقوم على أساس المفاضلة بين المنافع المتحققة من السلع التي حصل عليها، حيث يقوم المستهلك بترتيبها وفقا لما تحققه له من منفعة وخط دخله حيث يتحقق التوازن عند المستوى الثاني الماس لخط الدخل الخيار الأوسط فقط، وأما المستوى الأول فيستطيع تحقيق كل خياراته بسهولة، وأما منحنى المستوى الثالث فلا يستطيع تحقيق خيارته لأنها أعلى من ميزانية دخله.</a:t>
            </a:r>
          </a:p>
        </p:txBody>
      </p:sp>
      <p:pic>
        <p:nvPicPr>
          <p:cNvPr id="7" name="Picture 6"/>
          <p:cNvPicPr>
            <a:picLocks noChangeAspect="1"/>
          </p:cNvPicPr>
          <p:nvPr/>
        </p:nvPicPr>
        <p:blipFill rotWithShape="1">
          <a:blip r:embed="rId4"/>
          <a:srcRect l="14275" t="27083" r="55271" b="29167"/>
          <a:stretch/>
        </p:blipFill>
        <p:spPr>
          <a:xfrm>
            <a:off x="152400" y="3428999"/>
            <a:ext cx="3200400" cy="2667001"/>
          </a:xfrm>
          <a:prstGeom prst="rect">
            <a:avLst/>
          </a:prstGeom>
          <a:ln w="19050">
            <a:solidFill>
              <a:schemeClr val="tx1"/>
            </a:solidFill>
          </a:ln>
        </p:spPr>
      </p:pic>
    </p:spTree>
    <p:extLst>
      <p:ext uri="{BB962C8B-B14F-4D97-AF65-F5344CB8AC3E}">
        <p14:creationId xmlns:p14="http://schemas.microsoft.com/office/powerpoint/2010/main" val="763151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53"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800" b="1" dirty="0" smtClean="0"/>
              <a:t>   كيف يحقق المستهلك التوازن؟</a:t>
            </a:r>
            <a:endParaRPr lang="ar-BH" sz="38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
        <p:nvSpPr>
          <p:cNvPr id="13" name="Rectangle: Rounded Corners 1">
            <a:extLst>
              <a:ext uri="{FF2B5EF4-FFF2-40B4-BE49-F238E27FC236}">
                <a16:creationId xmlns:a16="http://schemas.microsoft.com/office/drawing/2014/main" xmlns="" id="{BD423D89-EABD-43EF-96BE-C6CA2448C67A}"/>
              </a:ext>
            </a:extLst>
          </p:cNvPr>
          <p:cNvSpPr/>
          <p:nvPr/>
        </p:nvSpPr>
        <p:spPr>
          <a:xfrm>
            <a:off x="148107" y="1524000"/>
            <a:ext cx="8873544" cy="4531149"/>
          </a:xfrm>
          <a:prstGeom prst="roundRect">
            <a:avLst>
              <a:gd name="adj" fmla="val 12184"/>
            </a:avLst>
          </a:prstGeom>
          <a:solidFill>
            <a:srgbClr val="F6D3B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150000"/>
              </a:lnSpc>
            </a:pPr>
            <a:r>
              <a:rPr lang="ar-SA" sz="2500" dirty="0" smtClean="0">
                <a:solidFill>
                  <a:srgbClr val="C13018"/>
                </a:solidFill>
                <a:cs typeface="PT Bold Heading" panose="02010400000000000000" pitchFamily="2" charset="-78"/>
              </a:rPr>
              <a:t>تعتمد نظرية سلوك المستهلك على الفرضيات الآتية:</a:t>
            </a:r>
          </a:p>
          <a:p>
            <a:pPr marL="342900" indent="-342900" algn="just" rtl="1">
              <a:lnSpc>
                <a:spcPct val="150000"/>
              </a:lnSpc>
              <a:buFont typeface="Wingdings" panose="05000000000000000000" pitchFamily="2" charset="2"/>
              <a:buChar char="q"/>
            </a:pPr>
            <a:r>
              <a:rPr lang="ar-BH" sz="2400" dirty="0">
                <a:solidFill>
                  <a:srgbClr val="000000"/>
                </a:solidFill>
                <a:latin typeface="SakkalMajalla"/>
              </a:rPr>
              <a:t>رشد سلوك </a:t>
            </a:r>
            <a:r>
              <a:rPr lang="ar-BH" sz="2400" dirty="0" smtClean="0">
                <a:solidFill>
                  <a:srgbClr val="000000"/>
                </a:solidFill>
                <a:latin typeface="SakkalMajalla"/>
              </a:rPr>
              <a:t>المستهلك وعقلانيته </a:t>
            </a:r>
            <a:r>
              <a:rPr lang="ar-BH" sz="2400" dirty="0">
                <a:solidFill>
                  <a:srgbClr val="000000"/>
                </a:solidFill>
                <a:latin typeface="SakkalMajalla"/>
              </a:rPr>
              <a:t>في تحديد احتياجاته من السلع والخدمات وفقًا </a:t>
            </a:r>
            <a:r>
              <a:rPr lang="ar-BH" sz="2400" dirty="0" smtClean="0">
                <a:solidFill>
                  <a:srgbClr val="000000"/>
                </a:solidFill>
                <a:latin typeface="SakkalMajalla"/>
              </a:rPr>
              <a:t>لدخله النقدي.</a:t>
            </a:r>
            <a:endParaRPr lang="ar-BH" sz="2400" dirty="0">
              <a:solidFill>
                <a:srgbClr val="3F6A7D"/>
              </a:solidFill>
              <a:latin typeface="Wingdings3"/>
            </a:endParaRPr>
          </a:p>
          <a:p>
            <a:pPr marL="342900" indent="-342900" algn="just" rtl="1">
              <a:lnSpc>
                <a:spcPct val="150000"/>
              </a:lnSpc>
              <a:buFont typeface="Wingdings" panose="05000000000000000000" pitchFamily="2" charset="2"/>
              <a:buChar char="q"/>
            </a:pPr>
            <a:r>
              <a:rPr lang="ar-BH" sz="2400" dirty="0">
                <a:solidFill>
                  <a:srgbClr val="000000"/>
                </a:solidFill>
                <a:latin typeface="SakkalMajalla"/>
              </a:rPr>
              <a:t>رغبات المستهلكين وأذواقهم ثابتة خلال فترة دراسة سلوكهم. </a:t>
            </a:r>
            <a:endParaRPr lang="ar-BH" sz="2400" dirty="0">
              <a:solidFill>
                <a:srgbClr val="3F6A7D"/>
              </a:solidFill>
              <a:latin typeface="Wingdings3"/>
            </a:endParaRPr>
          </a:p>
          <a:p>
            <a:pPr marL="342900" indent="-342900" algn="just" rtl="1">
              <a:lnSpc>
                <a:spcPct val="150000"/>
              </a:lnSpc>
              <a:buFont typeface="Wingdings" panose="05000000000000000000" pitchFamily="2" charset="2"/>
              <a:buChar char="q"/>
            </a:pPr>
            <a:r>
              <a:rPr lang="ar-BH" sz="2400" dirty="0">
                <a:solidFill>
                  <a:srgbClr val="000000"/>
                </a:solidFill>
                <a:latin typeface="SakkalMajalla"/>
              </a:rPr>
              <a:t>دخل المستهلك ثابت خلال فترة دراسة سلوكه. </a:t>
            </a:r>
            <a:endParaRPr lang="ar-BH" sz="2400" dirty="0">
              <a:solidFill>
                <a:srgbClr val="3F6A7D"/>
              </a:solidFill>
              <a:latin typeface="Wingdings3"/>
            </a:endParaRPr>
          </a:p>
          <a:p>
            <a:pPr marL="342900" indent="-342900" algn="just" rtl="1">
              <a:lnSpc>
                <a:spcPct val="150000"/>
              </a:lnSpc>
              <a:buFont typeface="Wingdings" panose="05000000000000000000" pitchFamily="2" charset="2"/>
              <a:buChar char="q"/>
            </a:pPr>
            <a:r>
              <a:rPr lang="ar-BH" sz="2400" dirty="0">
                <a:solidFill>
                  <a:srgbClr val="000000"/>
                </a:solidFill>
                <a:latin typeface="SakkalMajalla"/>
              </a:rPr>
              <a:t>عدد المستهلكين كبير جدًا، حتى لا يتأثر سعر التوازن للسلعة المطلوبة في السوق. </a:t>
            </a:r>
            <a:endParaRPr lang="ar-BH" sz="2400" dirty="0">
              <a:solidFill>
                <a:srgbClr val="3F6A7D"/>
              </a:solidFill>
              <a:latin typeface="Wingdings3"/>
            </a:endParaRPr>
          </a:p>
          <a:p>
            <a:pPr marL="342900" indent="-342900" algn="just" rtl="1">
              <a:lnSpc>
                <a:spcPct val="150000"/>
              </a:lnSpc>
              <a:buFont typeface="Wingdings" panose="05000000000000000000" pitchFamily="2" charset="2"/>
              <a:buChar char="q"/>
            </a:pPr>
            <a:r>
              <a:rPr lang="ar-BH" sz="2400" dirty="0">
                <a:solidFill>
                  <a:srgbClr val="000000"/>
                </a:solidFill>
                <a:latin typeface="SakkalMajalla"/>
              </a:rPr>
              <a:t>يتحدد سعر السلعة التوازني وكميتها التوازنية في السوق بناءً على تفاعل قوى العرض والطلب </a:t>
            </a:r>
            <a:r>
              <a:rPr lang="ar-BH" sz="2400" dirty="0" smtClean="0">
                <a:solidFill>
                  <a:srgbClr val="000000"/>
                </a:solidFill>
                <a:latin typeface="SakkalMajalla"/>
              </a:rPr>
              <a:t>(قوى السوق).</a:t>
            </a:r>
            <a:endParaRPr lang="ar-SA" sz="2400" b="1" dirty="0">
              <a:solidFill>
                <a:srgbClr val="C13018"/>
              </a:solidFill>
              <a:cs typeface="PT Bold Heading" panose="02010400000000000000" pitchFamily="2" charset="-78"/>
            </a:endParaRPr>
          </a:p>
        </p:txBody>
      </p:sp>
    </p:spTree>
    <p:extLst>
      <p:ext uri="{BB962C8B-B14F-4D97-AF65-F5344CB8AC3E}">
        <p14:creationId xmlns:p14="http://schemas.microsoft.com/office/powerpoint/2010/main" val="3902078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800" b="1" dirty="0">
                <a:cs typeface="+mj-cs"/>
              </a:rPr>
              <a:t>        </a:t>
            </a:r>
            <a:r>
              <a:rPr lang="ar-BH" sz="3800" b="1" dirty="0" smtClean="0">
                <a:cs typeface="+mj-cs"/>
              </a:rPr>
              <a:t>كيف يحقق المستهلك التوازن؟</a:t>
            </a:r>
            <a:endParaRPr lang="ar-BH" sz="3800" b="1" dirty="0">
              <a:cs typeface="+mj-cs"/>
            </a:endParaRPr>
          </a:p>
        </p:txBody>
      </p:sp>
      <p:sp>
        <p:nvSpPr>
          <p:cNvPr id="12" name="Rectangle 11">
            <a:extLst>
              <a:ext uri="{FF2B5EF4-FFF2-40B4-BE49-F238E27FC236}">
                <a16:creationId xmlns="" xmlns:a16="http://schemas.microsoft.com/office/drawing/2014/main" id="{67639C5F-FB42-BB64-1E9E-1CBBD254E704}"/>
              </a:ext>
            </a:extLst>
          </p:cNvPr>
          <p:cNvSpPr/>
          <p:nvPr/>
        </p:nvSpPr>
        <p:spPr>
          <a:xfrm>
            <a:off x="12096" y="1242077"/>
            <a:ext cx="270847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a:t>
            </a:r>
            <a:r>
              <a:rPr lang="ar-BH"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فردي 3-2-5</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6" name="Picture 5">
            <a:extLst>
              <a:ext uri="{FF2B5EF4-FFF2-40B4-BE49-F238E27FC236}">
                <a16:creationId xmlns="" xmlns:a16="http://schemas.microsoft.com/office/drawing/2014/main" id="{F5330ACB-DE53-AEAF-0B8C-ABECED1B13DD}"/>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7" name="Rectangle 6"/>
          <p:cNvSpPr/>
          <p:nvPr/>
        </p:nvSpPr>
        <p:spPr>
          <a:xfrm>
            <a:off x="-18472" y="1733009"/>
            <a:ext cx="9057408" cy="830997"/>
          </a:xfrm>
          <a:prstGeom prst="rect">
            <a:avLst/>
          </a:prstGeom>
        </p:spPr>
        <p:txBody>
          <a:bodyPr wrap="square">
            <a:spAutoFit/>
          </a:bodyPr>
          <a:lstStyle/>
          <a:p>
            <a:pPr algn="r" rtl="1"/>
            <a:r>
              <a:rPr lang="ar-BH" sz="2400" dirty="0">
                <a:cs typeface="Sakkal Majalla" panose="02000000000000000000"/>
              </a:rPr>
              <a:t>من خلال الجدول التالي وضح افتراضًا عدد الوحدات التي قام المستهلك بشرائها بثمن </a:t>
            </a:r>
            <a:r>
              <a:rPr lang="ar-BH" sz="2400" dirty="0" smtClean="0">
                <a:cs typeface="Sakkal Majalla" panose="02000000000000000000"/>
              </a:rPr>
              <a:t>قدره</a:t>
            </a:r>
            <a:endParaRPr lang="ar-BH" sz="2400" dirty="0">
              <a:cs typeface="Sakkal Majalla" panose="02000000000000000000"/>
            </a:endParaRPr>
          </a:p>
          <a:p>
            <a:pPr algn="r" rtl="1"/>
            <a:r>
              <a:rPr lang="ar-BH" sz="2400" dirty="0">
                <a:cs typeface="Sakkal Majalla" panose="02000000000000000000"/>
              </a:rPr>
              <a:t>20 د.ب لكل وحدة والمنفعة الحدية من </a:t>
            </a:r>
            <a:r>
              <a:rPr lang="ar-BH" sz="2400" dirty="0" smtClean="0">
                <a:cs typeface="Sakkal Majalla" panose="02000000000000000000"/>
              </a:rPr>
              <a:t>الوحدة:</a:t>
            </a:r>
            <a:endParaRPr lang="ar-BH" sz="2400" dirty="0">
              <a:cs typeface="Sakkal Majalla" panose="02000000000000000000"/>
            </a:endParaRPr>
          </a:p>
        </p:txBody>
      </p:sp>
      <p:sp>
        <p:nvSpPr>
          <p:cNvPr id="10" name="Rectangle 9"/>
          <p:cNvSpPr/>
          <p:nvPr/>
        </p:nvSpPr>
        <p:spPr>
          <a:xfrm>
            <a:off x="353238" y="5334000"/>
            <a:ext cx="8657062" cy="830997"/>
          </a:xfrm>
          <a:prstGeom prst="rect">
            <a:avLst/>
          </a:prstGeom>
        </p:spPr>
        <p:txBody>
          <a:bodyPr wrap="square">
            <a:spAutoFit/>
          </a:bodyPr>
          <a:lstStyle/>
          <a:p>
            <a:pPr marL="342900" indent="-342900" algn="r" rtl="1">
              <a:buFont typeface="Arial" panose="020B0604020202020204" pitchFamily="34" charset="0"/>
              <a:buChar char="•"/>
            </a:pPr>
            <a:r>
              <a:rPr lang="ar-BH" sz="2400" dirty="0">
                <a:cs typeface="Sakkal Majalla" panose="02000000000000000000"/>
              </a:rPr>
              <a:t>حدد مقدار تناقص المنفعة الحدية</a:t>
            </a:r>
            <a:r>
              <a:rPr lang="ar-BH" sz="2400" dirty="0" smtClean="0">
                <a:cs typeface="Sakkal Majalla" panose="02000000000000000000"/>
              </a:rPr>
              <a:t>:..........................................................</a:t>
            </a:r>
            <a:endParaRPr lang="ar-BH" sz="2400" dirty="0">
              <a:cs typeface="Sakkal Majalla" panose="02000000000000000000"/>
            </a:endParaRPr>
          </a:p>
          <a:p>
            <a:pPr marL="342900" indent="-342900" algn="r" rtl="1">
              <a:buFont typeface="Arial" panose="020B0604020202020204" pitchFamily="34" charset="0"/>
              <a:buChar char="•"/>
            </a:pPr>
            <a:r>
              <a:rPr lang="ar-BH" sz="2400" dirty="0" smtClean="0">
                <a:cs typeface="Sakkal Majalla" panose="02000000000000000000"/>
              </a:rPr>
              <a:t>عدد </a:t>
            </a:r>
            <a:r>
              <a:rPr lang="ar-BH" sz="2400" dirty="0">
                <a:cs typeface="Sakkal Majalla" panose="02000000000000000000"/>
              </a:rPr>
              <a:t>الوحدات التي تحقق التوازن: </a:t>
            </a:r>
            <a:r>
              <a:rPr lang="ar-BH" sz="2400" dirty="0" smtClean="0">
                <a:cs typeface="Sakkal Majalla" panose="02000000000000000000"/>
              </a:rPr>
              <a:t>......................................................</a:t>
            </a:r>
            <a:endParaRPr lang="ar-BH" sz="2400" dirty="0">
              <a:cs typeface="Sakkal Majalla" panose="02000000000000000000"/>
            </a:endParaRPr>
          </a:p>
        </p:txBody>
      </p:sp>
      <p:grpSp>
        <p:nvGrpSpPr>
          <p:cNvPr id="15" name="Shape 851">
            <a:extLst>
              <a:ext uri="{FF2B5EF4-FFF2-40B4-BE49-F238E27FC236}">
                <a16:creationId xmlns:a16="http://schemas.microsoft.com/office/drawing/2014/main" xmlns="" id="{FDD3763B-A17B-475E-BBE4-B1BDB2386A88}"/>
              </a:ext>
            </a:extLst>
          </p:cNvPr>
          <p:cNvGrpSpPr/>
          <p:nvPr/>
        </p:nvGrpSpPr>
        <p:grpSpPr>
          <a:xfrm>
            <a:off x="633819" y="113575"/>
            <a:ext cx="1170762" cy="1059878"/>
            <a:chOff x="6649150" y="309350"/>
            <a:chExt cx="395800" cy="395800"/>
          </a:xfrm>
        </p:grpSpPr>
        <p:sp>
          <p:nvSpPr>
            <p:cNvPr id="16" name="Shape 852">
              <a:extLst>
                <a:ext uri="{FF2B5EF4-FFF2-40B4-BE49-F238E27FC236}">
                  <a16:creationId xmlns:a16="http://schemas.microsoft.com/office/drawing/2014/main" xmlns="" id="{0A66746B-C7EF-4E88-950B-2FB02F8EBC1C}"/>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853">
              <a:extLst>
                <a:ext uri="{FF2B5EF4-FFF2-40B4-BE49-F238E27FC236}">
                  <a16:creationId xmlns:a16="http://schemas.microsoft.com/office/drawing/2014/main" xmlns="" id="{281A963A-E0BF-4C5E-AAC5-583B710122EF}"/>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854">
              <a:extLst>
                <a:ext uri="{FF2B5EF4-FFF2-40B4-BE49-F238E27FC236}">
                  <a16:creationId xmlns:a16="http://schemas.microsoft.com/office/drawing/2014/main" xmlns="" id="{056F4824-889D-4AF1-B354-071C00CC8C6E}"/>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855">
              <a:extLst>
                <a:ext uri="{FF2B5EF4-FFF2-40B4-BE49-F238E27FC236}">
                  <a16:creationId xmlns:a16="http://schemas.microsoft.com/office/drawing/2014/main" xmlns="" id="{E1AB3456-1319-45EF-8F0F-665E008BEA4C}"/>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856">
              <a:extLst>
                <a:ext uri="{FF2B5EF4-FFF2-40B4-BE49-F238E27FC236}">
                  <a16:creationId xmlns:a16="http://schemas.microsoft.com/office/drawing/2014/main" xmlns="" id="{FD8AB733-EB5D-46FA-A196-268C3970C311}"/>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857">
              <a:extLst>
                <a:ext uri="{FF2B5EF4-FFF2-40B4-BE49-F238E27FC236}">
                  <a16:creationId xmlns:a16="http://schemas.microsoft.com/office/drawing/2014/main" xmlns="" id="{E63A03F4-0342-498D-8999-79DBB8959CC1}"/>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858">
              <a:extLst>
                <a:ext uri="{FF2B5EF4-FFF2-40B4-BE49-F238E27FC236}">
                  <a16:creationId xmlns:a16="http://schemas.microsoft.com/office/drawing/2014/main" xmlns="" id="{E97C267D-A891-4B90-8DBD-17EBC38DD47F}"/>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859">
              <a:extLst>
                <a:ext uri="{FF2B5EF4-FFF2-40B4-BE49-F238E27FC236}">
                  <a16:creationId xmlns:a16="http://schemas.microsoft.com/office/drawing/2014/main" xmlns="" id="{901F4144-6B53-444B-A2D8-6E42455A59F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860">
              <a:extLst>
                <a:ext uri="{FF2B5EF4-FFF2-40B4-BE49-F238E27FC236}">
                  <a16:creationId xmlns:a16="http://schemas.microsoft.com/office/drawing/2014/main" xmlns="" id="{DE878F6C-08DB-4916-A834-CB8C04EE2745}"/>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861">
              <a:extLst>
                <a:ext uri="{FF2B5EF4-FFF2-40B4-BE49-F238E27FC236}">
                  <a16:creationId xmlns:a16="http://schemas.microsoft.com/office/drawing/2014/main" xmlns="" id="{2AFB8F0E-FED5-459A-9C32-24DB3DDC7AE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862">
              <a:extLst>
                <a:ext uri="{FF2B5EF4-FFF2-40B4-BE49-F238E27FC236}">
                  <a16:creationId xmlns:a16="http://schemas.microsoft.com/office/drawing/2014/main" xmlns="" id="{9D37B643-DFE5-4BCD-ABDD-1DB428C356ED}"/>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863">
              <a:extLst>
                <a:ext uri="{FF2B5EF4-FFF2-40B4-BE49-F238E27FC236}">
                  <a16:creationId xmlns:a16="http://schemas.microsoft.com/office/drawing/2014/main" xmlns="" id="{65A65870-FEA8-45C6-9E2D-FFFA25AC118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864">
              <a:extLst>
                <a:ext uri="{FF2B5EF4-FFF2-40B4-BE49-F238E27FC236}">
                  <a16:creationId xmlns:a16="http://schemas.microsoft.com/office/drawing/2014/main" xmlns="" id="{5EC91901-3B9B-443A-9BEB-8432649B66BA}"/>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865">
              <a:extLst>
                <a:ext uri="{FF2B5EF4-FFF2-40B4-BE49-F238E27FC236}">
                  <a16:creationId xmlns:a16="http://schemas.microsoft.com/office/drawing/2014/main" xmlns="" id="{BB17F187-A264-403B-9D9C-C845B6185E7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866">
              <a:extLst>
                <a:ext uri="{FF2B5EF4-FFF2-40B4-BE49-F238E27FC236}">
                  <a16:creationId xmlns:a16="http://schemas.microsoft.com/office/drawing/2014/main" xmlns="" id="{33E0BE78-FB24-475A-80D7-4E5EBC200147}"/>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867">
              <a:extLst>
                <a:ext uri="{FF2B5EF4-FFF2-40B4-BE49-F238E27FC236}">
                  <a16:creationId xmlns:a16="http://schemas.microsoft.com/office/drawing/2014/main" xmlns="" id="{94F89CCA-B849-45B6-BD2D-0ED5FF5756D1}"/>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868">
              <a:extLst>
                <a:ext uri="{FF2B5EF4-FFF2-40B4-BE49-F238E27FC236}">
                  <a16:creationId xmlns:a16="http://schemas.microsoft.com/office/drawing/2014/main" xmlns="" id="{291C7F5C-369C-4637-AB81-31C84786BD39}"/>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869">
              <a:extLst>
                <a:ext uri="{FF2B5EF4-FFF2-40B4-BE49-F238E27FC236}">
                  <a16:creationId xmlns:a16="http://schemas.microsoft.com/office/drawing/2014/main" xmlns="" id="{DF101BE2-0F9F-481C-8ED5-519C3773B3F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870">
              <a:extLst>
                <a:ext uri="{FF2B5EF4-FFF2-40B4-BE49-F238E27FC236}">
                  <a16:creationId xmlns:a16="http://schemas.microsoft.com/office/drawing/2014/main" xmlns="" id="{C4F7936E-BD17-4466-8B84-2E545F38FAF4}"/>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871">
              <a:extLst>
                <a:ext uri="{FF2B5EF4-FFF2-40B4-BE49-F238E27FC236}">
                  <a16:creationId xmlns:a16="http://schemas.microsoft.com/office/drawing/2014/main" xmlns="" id="{8019BBDE-E221-496E-9532-99A830571C37}"/>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872">
              <a:extLst>
                <a:ext uri="{FF2B5EF4-FFF2-40B4-BE49-F238E27FC236}">
                  <a16:creationId xmlns:a16="http://schemas.microsoft.com/office/drawing/2014/main" xmlns="" id="{2BB145C1-E84F-4295-9C4D-70D93F55A095}"/>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873">
              <a:extLst>
                <a:ext uri="{FF2B5EF4-FFF2-40B4-BE49-F238E27FC236}">
                  <a16:creationId xmlns:a16="http://schemas.microsoft.com/office/drawing/2014/main" xmlns="" id="{795FA47E-E1E9-4112-AB2E-BACAD9B375A1}"/>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8" name="Shape 874">
              <a:extLst>
                <a:ext uri="{FF2B5EF4-FFF2-40B4-BE49-F238E27FC236}">
                  <a16:creationId xmlns:a16="http://schemas.microsoft.com/office/drawing/2014/main" xmlns="" id="{0E52B689-4114-4774-9B8B-8520C7AF06C6}"/>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0" name="Rectangle 39"/>
          <p:cNvSpPr/>
          <p:nvPr/>
        </p:nvSpPr>
        <p:spPr>
          <a:xfrm>
            <a:off x="831242" y="424369"/>
            <a:ext cx="713657" cy="369332"/>
          </a:xfrm>
          <a:prstGeom prst="rect">
            <a:avLst/>
          </a:prstGeom>
        </p:spPr>
        <p:txBody>
          <a:bodyPr wrap="none">
            <a:spAutoFit/>
          </a:bodyPr>
          <a:lstStyle/>
          <a:p>
            <a:pPr lvl="0" algn="ctr" rtl="1"/>
            <a:r>
              <a:rPr lang="ar-SA" b="1" dirty="0">
                <a:solidFill>
                  <a:srgbClr val="3C6070"/>
                </a:solidFill>
                <a:latin typeface="Sakkal Majalla" panose="02000000000000000000" pitchFamily="2" charset="-78"/>
                <a:cs typeface="Sakkal Majalla" panose="02000000000000000000" pitchFamily="2" charset="-78"/>
              </a:rPr>
              <a:t>دقيقتان</a:t>
            </a:r>
          </a:p>
        </p:txBody>
      </p:sp>
      <p:sp>
        <p:nvSpPr>
          <p:cNvPr id="41" name="TextBox 40">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rotWithShape="1">
          <a:blip r:embed="rId3"/>
          <a:srcRect l="15447" t="44792" r="33601" b="37500"/>
          <a:stretch/>
        </p:blipFill>
        <p:spPr>
          <a:xfrm>
            <a:off x="368300" y="2805534"/>
            <a:ext cx="8547100" cy="2311538"/>
          </a:xfrm>
          <a:prstGeom prst="rect">
            <a:avLst/>
          </a:prstGeom>
          <a:ln w="19050">
            <a:solidFill>
              <a:srgbClr val="000000"/>
            </a:solidFill>
          </a:ln>
        </p:spPr>
      </p:pic>
    </p:spTree>
    <p:extLst>
      <p:ext uri="{BB962C8B-B14F-4D97-AF65-F5344CB8AC3E}">
        <p14:creationId xmlns:p14="http://schemas.microsoft.com/office/powerpoint/2010/main" val="1496118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nodeType="clickEffect">
                                  <p:stCondLst>
                                    <p:cond delay="0"/>
                                  </p:stCondLst>
                                  <p:childTnLst>
                                    <p:animEffect transition="out" filter="plus(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3" presetClass="exit" presetSubtype="32" fill="hold" grpId="0" nodeType="withEffect">
                                  <p:stCondLst>
                                    <p:cond delay="0"/>
                                  </p:stCondLst>
                                  <p:childTnLst>
                                    <p:animEffect transition="out" filter="plus(out)">
                                      <p:cBhvr>
                                        <p:cTn id="9" dur="2000"/>
                                        <p:tgtEl>
                                          <p:spTgt spid="40"/>
                                        </p:tgtEl>
                                      </p:cBhvr>
                                    </p:animEffect>
                                    <p:set>
                                      <p:cBhvr>
                                        <p:cTn id="10"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131753"/>
            <a:ext cx="8905009" cy="877163"/>
          </a:xfrm>
          <a:prstGeom prst="rect">
            <a:avLst/>
          </a:prstGeom>
          <a:solidFill>
            <a:srgbClr val="CDDEE6"/>
          </a:solidFill>
          <a:effectLst/>
        </p:spPr>
        <p:txBody>
          <a:bodyPr wrap="square" rtlCol="0">
            <a:spAutoFit/>
          </a:bodyPr>
          <a:lstStyle/>
          <a:p>
            <a:pPr marL="457200" indent="-457200" algn="just" rtl="1">
              <a:buFont typeface="+mj-lt"/>
              <a:buAutoNum type="arabicPeriod"/>
            </a:pPr>
            <a:r>
              <a:rPr lang="ar-SA" sz="2500" b="1" dirty="0">
                <a:solidFill>
                  <a:prstClr val="black"/>
                </a:solidFill>
                <a:latin typeface="Sakkal Majalla" panose="02000000000000000000" pitchFamily="2" charset="-78"/>
                <a:cs typeface="Sakkal Majalla" panose="02000000000000000000" pitchFamily="2" charset="-78"/>
              </a:rPr>
              <a:t>هي المنفعة الناشئة عن استهلاك الوحدة الأخيرة من السلعة، والتي يتوقف بعدها المستهلك عن الاستهلاك </a:t>
            </a:r>
            <a:r>
              <a:rPr lang="ar-BH" sz="2600" b="1" dirty="0" smtClean="0">
                <a:solidFill>
                  <a:srgbClr val="0D0D0D"/>
                </a:solidFill>
                <a:latin typeface="Calibri" panose="020F0502020204030204" pitchFamily="34" charset="0"/>
                <a:ea typeface="Calibri" panose="020F0502020204030204" pitchFamily="34" charset="0"/>
                <a:cs typeface="Sakkal Majalla" panose="02000000000000000000" pitchFamily="2" charset="-78"/>
              </a:rPr>
              <a:t>:</a:t>
            </a:r>
            <a:endParaRPr lang="ar-BH" sz="2600" b="1" dirty="0">
              <a:solidFill>
                <a:srgbClr val="0D0D0D"/>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6" name="Flowchart: Terminator 5">
            <a:hlinkClick r:id="rId3" action="ppaction://hlinksldjump"/>
          </p:cNvPr>
          <p:cNvSpPr/>
          <p:nvPr/>
        </p:nvSpPr>
        <p:spPr>
          <a:xfrm>
            <a:off x="5020495" y="3198170"/>
            <a:ext cx="3812746" cy="992830"/>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800" b="1" dirty="0" smtClean="0">
                <a:solidFill>
                  <a:schemeClr val="tx1"/>
                </a:solidFill>
                <a:latin typeface="Sakkal Majalla" panose="02000000000000000000" pitchFamily="2" charset="-78"/>
                <a:cs typeface="Sakkal Majalla" panose="02000000000000000000" pitchFamily="2" charset="-78"/>
              </a:rPr>
              <a:t>المنفعة الحدية</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2" name="Rectangle 1"/>
          <p:cNvSpPr/>
          <p:nvPr/>
        </p:nvSpPr>
        <p:spPr>
          <a:xfrm>
            <a:off x="2656610" y="1354003"/>
            <a:ext cx="6400800" cy="584775"/>
          </a:xfrm>
          <a:prstGeom prst="rect">
            <a:avLst/>
          </a:prstGeom>
          <a:solidFill>
            <a:srgbClr val="FF0000"/>
          </a:solidFill>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اضغط على مربع الإجابة الصحيحة في ما يلي:</a:t>
            </a:r>
            <a:endParaRPr lang="en-US" sz="3200" b="1" dirty="0">
              <a:solidFill>
                <a:schemeClr val="bg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 xmlns:a16="http://schemas.microsoft.com/office/drawing/2014/main" id="{AAA1A526-0BF3-F76F-A81F-6C903EED4DE2}"/>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 xmlns:a16="http://schemas.microsoft.com/office/drawing/2014/main" id="{115E78F7-6D47-1803-C4E3-C2DFD67950AE}"/>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Terminator 10">
            <a:hlinkClick r:id="rId5" action="ppaction://hlinksldjump"/>
          </p:cNvPr>
          <p:cNvSpPr/>
          <p:nvPr/>
        </p:nvSpPr>
        <p:spPr>
          <a:xfrm>
            <a:off x="457200" y="3185120"/>
            <a:ext cx="3835284" cy="1005880"/>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المنفعة الكلية</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2" name="Flowchart: Terminator 11">
            <a:hlinkClick r:id="rId5" action="ppaction://hlinksldjump"/>
          </p:cNvPr>
          <p:cNvSpPr/>
          <p:nvPr/>
        </p:nvSpPr>
        <p:spPr>
          <a:xfrm>
            <a:off x="489397" y="4404320"/>
            <a:ext cx="3835284" cy="1005880"/>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سلوك </a:t>
            </a:r>
            <a:r>
              <a:rPr lang="ar-BH" sz="2800" b="1" dirty="0" smtClean="0">
                <a:solidFill>
                  <a:schemeClr val="tx1"/>
                </a:solidFill>
                <a:latin typeface="Sakkal Majalla" panose="02000000000000000000" pitchFamily="2" charset="-78"/>
                <a:cs typeface="Sakkal Majalla" panose="02000000000000000000" pitchFamily="2" charset="-78"/>
              </a:rPr>
              <a:t>المنفعة</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3" name="Flowchart: Terminator 12">
            <a:hlinkClick r:id="rId5" action="ppaction://hlinksldjump"/>
          </p:cNvPr>
          <p:cNvSpPr/>
          <p:nvPr/>
        </p:nvSpPr>
        <p:spPr>
          <a:xfrm>
            <a:off x="4982932" y="4404320"/>
            <a:ext cx="3835284" cy="1005880"/>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منفعة  </a:t>
            </a:r>
            <a:r>
              <a:rPr lang="ar-BH" sz="2800" b="1" dirty="0" smtClean="0">
                <a:solidFill>
                  <a:schemeClr val="tx1"/>
                </a:solidFill>
                <a:latin typeface="Sakkal Majalla" panose="02000000000000000000" pitchFamily="2" charset="-78"/>
                <a:cs typeface="Sakkal Majalla" panose="02000000000000000000" pitchFamily="2" charset="-78"/>
              </a:rPr>
              <a:t>المستهلك</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5" name="TextBox 14">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42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 y="1698874"/>
            <a:ext cx="8905009" cy="523220"/>
          </a:xfrm>
          <a:prstGeom prst="rect">
            <a:avLst/>
          </a:prstGeom>
          <a:solidFill>
            <a:srgbClr val="CDDEE6"/>
          </a:solidFill>
          <a:effectLst/>
        </p:spPr>
        <p:txBody>
          <a:bodyPr wrap="square" rtlCol="0">
            <a:spAutoFit/>
          </a:bodyPr>
          <a:lstStyle/>
          <a:p>
            <a:pPr algn="just" rtl="1"/>
            <a:r>
              <a:rPr lang="ar-BH" sz="2800" b="1" dirty="0">
                <a:solidFill>
                  <a:schemeClr val="tx1">
                    <a:lumMod val="95000"/>
                    <a:lumOff val="5000"/>
                  </a:schemeClr>
                </a:solidFill>
                <a:latin typeface="Sakkal Majalla" panose="02000000000000000000" pitchFamily="2" charset="-78"/>
                <a:cs typeface="Sakkal Majalla" panose="02000000000000000000" pitchFamily="2" charset="-78"/>
              </a:rPr>
              <a:t>2. </a:t>
            </a:r>
            <a:r>
              <a:rPr lang="ar-SA" sz="2800" b="1" dirty="0">
                <a:latin typeface="Sakkal Majalla" panose="02000000000000000000" pitchFamily="2" charset="-78"/>
                <a:cs typeface="Sakkal Majalla" panose="02000000000000000000" pitchFamily="2" charset="-78"/>
              </a:rPr>
              <a:t>مجموعة المنحنيات التي تمثل مستويات مختلفة من الإشباع يطلق </a:t>
            </a:r>
            <a:r>
              <a:rPr lang="ar-SA" sz="2800" b="1" dirty="0" smtClean="0">
                <a:latin typeface="Sakkal Majalla" panose="02000000000000000000" pitchFamily="2" charset="-78"/>
                <a:cs typeface="Sakkal Majalla" panose="02000000000000000000" pitchFamily="2" charset="-78"/>
              </a:rPr>
              <a:t>عليها</a:t>
            </a:r>
            <a:r>
              <a:rPr lang="ar-BH" sz="2800" b="1" dirty="0" smtClean="0">
                <a:solidFill>
                  <a:schemeClr val="tx1">
                    <a:lumMod val="95000"/>
                    <a:lumOff val="5000"/>
                  </a:schemeClr>
                </a:solidFill>
                <a:latin typeface="Sakkal Majalla" panose="02000000000000000000" pitchFamily="2" charset="-78"/>
                <a:cs typeface="Sakkal Majalla" panose="02000000000000000000" pitchFamily="2" charset="-78"/>
              </a:rPr>
              <a:t>:</a:t>
            </a:r>
            <a:endParaRPr lang="ar-BH" sz="2800" b="1" dirty="0">
              <a:solidFill>
                <a:schemeClr val="tx1">
                  <a:lumMod val="95000"/>
                  <a:lumOff val="5000"/>
                </a:schemeClr>
              </a:solidFill>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4876800" y="3909499"/>
            <a:ext cx="3835284" cy="943739"/>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منحنيات خريطة </a:t>
            </a:r>
            <a:r>
              <a:rPr lang="ar-BH" sz="2800" b="1" dirty="0" smtClean="0">
                <a:solidFill>
                  <a:schemeClr val="tx1"/>
                </a:solidFill>
                <a:latin typeface="Sakkal Majalla" panose="02000000000000000000" pitchFamily="2" charset="-78"/>
                <a:cs typeface="Sakkal Majalla" panose="02000000000000000000" pitchFamily="2" charset="-78"/>
              </a:rPr>
              <a:t>السواء</a:t>
            </a:r>
            <a:endParaRPr lang="en-US" sz="28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4" action="ppaction://hlinksldjump"/>
          </p:cNvPr>
          <p:cNvSpPr/>
          <p:nvPr/>
        </p:nvSpPr>
        <p:spPr>
          <a:xfrm>
            <a:off x="625591" y="3909499"/>
            <a:ext cx="3835284" cy="943739"/>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منحنى الطلب</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 xmlns:a16="http://schemas.microsoft.com/office/drawing/2014/main" id="{ECE63E45-44C2-F4B5-D82F-C20FEF95E097}"/>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 xmlns:a16="http://schemas.microsoft.com/office/drawing/2014/main" id="{88FC2E14-D5C7-4EE4-357E-27C30B823542}"/>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Terminator 9">
            <a:hlinkClick r:id="rId4" action="ppaction://hlinksldjump"/>
          </p:cNvPr>
          <p:cNvSpPr/>
          <p:nvPr/>
        </p:nvSpPr>
        <p:spPr>
          <a:xfrm>
            <a:off x="625591" y="2736433"/>
            <a:ext cx="3835284" cy="943739"/>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منحنى توازن السوق</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1" name="Flowchart: Terminator 10">
            <a:hlinkClick r:id="rId4" action="ppaction://hlinksldjump"/>
          </p:cNvPr>
          <p:cNvSpPr/>
          <p:nvPr/>
        </p:nvSpPr>
        <p:spPr>
          <a:xfrm>
            <a:off x="4876800" y="2736432"/>
            <a:ext cx="3835284" cy="943739"/>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منحنى العرض</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6321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3C86C6B-F3D9-4D33-AC2E-D5A2EAFB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7708"/>
            <a:ext cx="1855398" cy="1877291"/>
          </a:xfrm>
          <a:prstGeom prst="rect">
            <a:avLst/>
          </a:prstGeom>
        </p:spPr>
      </p:pic>
      <p:sp>
        <p:nvSpPr>
          <p:cNvPr id="11" name="TextBox 10">
            <a:extLst>
              <a:ext uri="{FF2B5EF4-FFF2-40B4-BE49-F238E27FC236}">
                <a16:creationId xmlns="" xmlns:a16="http://schemas.microsoft.com/office/drawing/2014/main" id="{6AC343B1-A778-A8B8-1B18-E8B18AA2CE82}"/>
              </a:ext>
            </a:extLst>
          </p:cNvPr>
          <p:cNvSpPr txBox="1"/>
          <p:nvPr/>
        </p:nvSpPr>
        <p:spPr>
          <a:xfrm>
            <a:off x="3357420" y="3179468"/>
            <a:ext cx="4724400" cy="3323987"/>
          </a:xfrm>
          <a:prstGeom prst="rect">
            <a:avLst/>
          </a:prstGeom>
          <a:noFill/>
        </p:spPr>
        <p:txBody>
          <a:bodyPr wrap="square" rtlCol="0">
            <a:spAutoFit/>
          </a:bodyPr>
          <a:lstStyle/>
          <a:p>
            <a:pPr marL="457200" lvl="0" indent="-457200" algn="just" rtl="1">
              <a:lnSpc>
                <a:spcPct val="150000"/>
              </a:lnSpc>
              <a:buFont typeface="Arial" panose="020B0604020202020204" pitchFamily="34" charset="0"/>
              <a:buChar char="•"/>
            </a:pPr>
            <a:r>
              <a:rPr lang="ar-BH" sz="2800" dirty="0">
                <a:solidFill>
                  <a:srgbClr val="000000"/>
                </a:solidFill>
                <a:latin typeface="Simplified Arabic"/>
                <a:ea typeface="Calibri" panose="020F0502020204030204" pitchFamily="34" charset="0"/>
                <a:cs typeface="Sakkal Majalla" panose="02000000000000000000"/>
              </a:rPr>
              <a:t>مفهوم توازن المستهلك.</a:t>
            </a:r>
            <a:endParaRPr lang="ar-BH" dirty="0">
              <a:solidFill>
                <a:prstClr val="black"/>
              </a:solidFill>
              <a:latin typeface="Simplified Arabic"/>
              <a:ea typeface="Calibri" panose="020F0502020204030204" pitchFamily="34" charset="0"/>
              <a:cs typeface="Sakkal Majalla" panose="02000000000000000000"/>
            </a:endParaRPr>
          </a:p>
          <a:p>
            <a:pPr marL="457200" lvl="0" indent="-457200" algn="just" rtl="1">
              <a:lnSpc>
                <a:spcPct val="150000"/>
              </a:lnSpc>
              <a:buFont typeface="Arial" panose="020B0604020202020204" pitchFamily="34" charset="0"/>
              <a:buChar char="•"/>
            </a:pPr>
            <a:r>
              <a:rPr lang="ar-BH" sz="2800" dirty="0">
                <a:solidFill>
                  <a:srgbClr val="000000"/>
                </a:solidFill>
                <a:latin typeface="Simplified Arabic"/>
                <a:ea typeface="Calibri" panose="020F0502020204030204" pitchFamily="34" charset="0"/>
                <a:cs typeface="Sakkal Majalla" panose="02000000000000000000"/>
              </a:rPr>
              <a:t>العلاقة بين المنفعة الحدية والكلية.</a:t>
            </a:r>
            <a:endParaRPr lang="en-US" dirty="0">
              <a:solidFill>
                <a:prstClr val="black"/>
              </a:solidFill>
              <a:latin typeface="Simplified Arabic"/>
              <a:ea typeface="Calibri" panose="020F0502020204030204" pitchFamily="34" charset="0"/>
              <a:cs typeface="Sakkal Majalla" panose="02000000000000000000"/>
            </a:endParaRPr>
          </a:p>
          <a:p>
            <a:pPr marL="457200" lvl="0" indent="-457200" algn="just" rtl="1">
              <a:lnSpc>
                <a:spcPct val="150000"/>
              </a:lnSpc>
              <a:buFont typeface="Arial" panose="020B0604020202020204" pitchFamily="34" charset="0"/>
              <a:buChar char="•"/>
            </a:pPr>
            <a:r>
              <a:rPr lang="ar-BH" sz="2800" dirty="0">
                <a:solidFill>
                  <a:srgbClr val="000000"/>
                </a:solidFill>
                <a:latin typeface="Simplified Arabic"/>
                <a:ea typeface="Calibri" panose="020F0502020204030204" pitchFamily="34" charset="0"/>
                <a:cs typeface="Sakkal Majalla" panose="02000000000000000000"/>
              </a:rPr>
              <a:t>التوازن بين المنفعة الكلية والحدية.</a:t>
            </a:r>
          </a:p>
          <a:p>
            <a:pPr marL="457200" lvl="0" indent="-457200" algn="just" rtl="1">
              <a:lnSpc>
                <a:spcPct val="150000"/>
              </a:lnSpc>
              <a:buFont typeface="Arial" panose="020B0604020202020204" pitchFamily="34" charset="0"/>
              <a:buChar char="•"/>
            </a:pPr>
            <a:r>
              <a:rPr lang="ar-BH" sz="2800" dirty="0">
                <a:solidFill>
                  <a:srgbClr val="000000"/>
                </a:solidFill>
                <a:latin typeface="Simplified Arabic"/>
                <a:ea typeface="Calibri" panose="020F0502020204030204" pitchFamily="34" charset="0"/>
                <a:cs typeface="Sakkal Majalla" panose="02000000000000000000"/>
              </a:rPr>
              <a:t>منحنى المنفعة الكلية والحدية.</a:t>
            </a:r>
            <a:endParaRPr lang="en-US" dirty="0">
              <a:solidFill>
                <a:prstClr val="black"/>
              </a:solidFill>
              <a:latin typeface="Simplified Arabic"/>
              <a:ea typeface="Calibri" panose="020F0502020204030204" pitchFamily="34" charset="0"/>
              <a:cs typeface="Sakkal Majalla" panose="02000000000000000000"/>
            </a:endParaRPr>
          </a:p>
          <a:p>
            <a:pPr marL="457200" lvl="0" indent="-457200" algn="just" rtl="1">
              <a:lnSpc>
                <a:spcPct val="150000"/>
              </a:lnSpc>
              <a:buFont typeface="Arial" panose="020B0604020202020204" pitchFamily="34" charset="0"/>
              <a:buChar char="•"/>
            </a:pPr>
            <a:r>
              <a:rPr lang="ar-BH" sz="2800" dirty="0">
                <a:solidFill>
                  <a:srgbClr val="000000"/>
                </a:solidFill>
                <a:latin typeface="Simplified Arabic"/>
                <a:ea typeface="Calibri" panose="020F0502020204030204" pitchFamily="34" charset="0"/>
                <a:cs typeface="Sakkal Majalla" panose="02000000000000000000"/>
              </a:rPr>
              <a:t>منحنيات السواء وتوازن المستهلك.</a:t>
            </a:r>
            <a:endParaRPr lang="en-US" dirty="0">
              <a:solidFill>
                <a:prstClr val="black"/>
              </a:solidFill>
              <a:latin typeface="Simplified Arabic"/>
              <a:ea typeface="Calibri" panose="020F0502020204030204" pitchFamily="34" charset="0"/>
              <a:cs typeface="Sakkal Majalla" panose="02000000000000000000"/>
            </a:endParaRPr>
          </a:p>
        </p:txBody>
      </p:sp>
      <p:sp>
        <p:nvSpPr>
          <p:cNvPr id="8" name="Rectangle 7">
            <a:extLst>
              <a:ext uri="{FF2B5EF4-FFF2-40B4-BE49-F238E27FC236}">
                <a16:creationId xmlns="" xmlns:a16="http://schemas.microsoft.com/office/drawing/2014/main" id="{FB160124-8B51-A48E-9CF0-AE4D42CE3BB8}"/>
              </a:ext>
            </a:extLst>
          </p:cNvPr>
          <p:cNvSpPr/>
          <p:nvPr/>
        </p:nvSpPr>
        <p:spPr>
          <a:xfrm>
            <a:off x="3124200" y="1902852"/>
            <a:ext cx="5715000" cy="1431161"/>
          </a:xfrm>
          <a:prstGeom prst="rect">
            <a:avLst/>
          </a:prstGeom>
          <a:noFill/>
        </p:spPr>
        <p:txBody>
          <a:bodyPr wrap="square" lIns="91440" tIns="45720" rIns="91440" bIns="45720">
            <a:spAutoFit/>
          </a:bodyPr>
          <a:lstStyle/>
          <a:p>
            <a:pPr algn="ctr"/>
            <a:endParaRPr lang="ar-BH" sz="12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a:r>
              <a:rPr lang="ar-BH" sz="6600" b="1" dirty="0" smtClean="0">
                <a:ln w="0"/>
                <a:solidFill>
                  <a:srgbClr val="5B9BD5">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توازن </a:t>
            </a:r>
            <a:r>
              <a:rPr lang="ar-SA" sz="6600" b="1" dirty="0" smtClean="0">
                <a:ln w="0"/>
                <a:solidFill>
                  <a:srgbClr val="5B9BD5">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المستهلك</a:t>
            </a:r>
            <a:endParaRPr lang="ar-BH" sz="6600" b="1" dirty="0">
              <a:ln w="0"/>
              <a:solidFill>
                <a:srgbClr val="5B9BD5">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a:endParaRPr lang="ar-BH" sz="900" dirty="0">
              <a:ln w="0"/>
              <a:solidFill>
                <a:prstClr val="black">
                  <a:lumMod val="95000"/>
                  <a:lumOff val="5000"/>
                </a:prstClr>
              </a:solidFill>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rotWithShape="1">
          <a:blip r:embed="rId3"/>
          <a:srcRect l="12704" t="12398" r="4220" b="21887"/>
          <a:stretch/>
        </p:blipFill>
        <p:spPr>
          <a:xfrm rot="19742649">
            <a:off x="510455" y="784774"/>
            <a:ext cx="3047805" cy="22361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73169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1" y="1654199"/>
            <a:ext cx="8981208" cy="954107"/>
          </a:xfrm>
          <a:prstGeom prst="rect">
            <a:avLst/>
          </a:prstGeom>
          <a:solidFill>
            <a:srgbClr val="CDDEE6"/>
          </a:solidFill>
          <a:effectLst/>
        </p:spPr>
        <p:txBody>
          <a:bodyPr wrap="square" rtlCol="0">
            <a:spAutoFit/>
          </a:bodyPr>
          <a:lstStyle/>
          <a:p>
            <a:pPr algn="just" rtl="1"/>
            <a:r>
              <a:rPr lang="ar-BH" sz="2800" b="1" dirty="0" smtClean="0">
                <a:latin typeface="Sakkal Majalla" panose="02000000000000000000" pitchFamily="2" charset="-78"/>
                <a:cs typeface="Sakkal Majalla" panose="02000000000000000000" pitchFamily="2" charset="-78"/>
              </a:rPr>
              <a:t>3- </a:t>
            </a:r>
            <a:r>
              <a:rPr lang="ar-BH" sz="2800" b="1" dirty="0">
                <a:latin typeface="Sakkal Majalla" panose="02000000000000000000" pitchFamily="2" charset="-78"/>
                <a:cs typeface="Sakkal Majalla" panose="02000000000000000000" pitchFamily="2" charset="-78"/>
              </a:rPr>
              <a:t>العلاقة بين المنفعة الكلية والوحدات المستهلكة من السلعة علاقة </a:t>
            </a:r>
            <a:r>
              <a:rPr lang="ar-BH" sz="2800" b="1" dirty="0" smtClean="0">
                <a:latin typeface="Sakkal Majalla" panose="02000000000000000000" pitchFamily="2" charset="-78"/>
                <a:cs typeface="Sakkal Majalla" panose="02000000000000000000" pitchFamily="2" charset="-78"/>
              </a:rPr>
              <a:t>عكسية، </a:t>
            </a:r>
            <a:r>
              <a:rPr lang="ar-BH" sz="2800" b="1" dirty="0">
                <a:latin typeface="Sakkal Majalla" panose="02000000000000000000" pitchFamily="2" charset="-78"/>
                <a:cs typeface="Sakkal Majalla" panose="02000000000000000000" pitchFamily="2" charset="-78"/>
              </a:rPr>
              <a:t>فتزيد المنفعة </a:t>
            </a:r>
            <a:r>
              <a:rPr lang="ar-BH" sz="2800" b="1" dirty="0" smtClean="0">
                <a:latin typeface="Sakkal Majalla" panose="02000000000000000000" pitchFamily="2" charset="-78"/>
                <a:cs typeface="Sakkal Majalla" panose="02000000000000000000" pitchFamily="2" charset="-78"/>
              </a:rPr>
              <a:t>الكلية كلما </a:t>
            </a:r>
            <a:r>
              <a:rPr lang="ar-BH" sz="2800" b="1" dirty="0">
                <a:latin typeface="Sakkal Majalla" panose="02000000000000000000" pitchFamily="2" charset="-78"/>
                <a:cs typeface="Sakkal Majalla" panose="02000000000000000000" pitchFamily="2" charset="-78"/>
              </a:rPr>
              <a:t>استهلك وحدات اضافية</a:t>
            </a:r>
            <a:r>
              <a:rPr lang="ar-BH" sz="2800" b="1" dirty="0" smtClean="0">
                <a:latin typeface="Sakkal Majalla" panose="02000000000000000000" pitchFamily="2" charset="-78"/>
                <a:cs typeface="Sakkal Majalla" panose="02000000000000000000" pitchFamily="2" charset="-78"/>
              </a:rPr>
              <a:t>.</a:t>
            </a:r>
            <a:endParaRPr lang="ar-BH" sz="2800" b="1" dirty="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5257800" y="3048000"/>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4" action="ppaction://hlinksldjump"/>
          </p:cNvPr>
          <p:cNvSpPr/>
          <p:nvPr/>
        </p:nvSpPr>
        <p:spPr>
          <a:xfrm>
            <a:off x="2438400" y="3048000"/>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 xmlns:a16="http://schemas.microsoft.com/office/drawing/2014/main" id="{679AA003-2912-AE60-C831-1852FE227B53}"/>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 xmlns:a16="http://schemas.microsoft.com/office/drawing/2014/main" id="{1D166BC7-3948-8C84-FF3E-6DCE04DED168}"/>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30759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764" y="1544046"/>
            <a:ext cx="8915401" cy="1384995"/>
          </a:xfrm>
          <a:prstGeom prst="rect">
            <a:avLst/>
          </a:prstGeom>
          <a:solidFill>
            <a:srgbClr val="CDDEE6"/>
          </a:solidFill>
          <a:effectLst/>
        </p:spPr>
        <p:txBody>
          <a:bodyPr wrap="square" rtlCol="0">
            <a:spAutoFit/>
          </a:bodyPr>
          <a:lstStyle/>
          <a:p>
            <a:pPr algn="just" rtl="1"/>
            <a:r>
              <a:rPr lang="ar-BH" sz="2800" b="1" dirty="0" smtClean="0">
                <a:solidFill>
                  <a:schemeClr val="tx1">
                    <a:lumMod val="95000"/>
                    <a:lumOff val="5000"/>
                  </a:schemeClr>
                </a:solidFill>
                <a:latin typeface="Sakkal Majalla" panose="02000000000000000000" pitchFamily="2" charset="-78"/>
                <a:cs typeface="Sakkal Majalla" panose="02000000000000000000" pitchFamily="2" charset="-78"/>
              </a:rPr>
              <a:t>4.</a:t>
            </a:r>
            <a:r>
              <a:rPr lang="ar-SA" sz="2800" b="1" dirty="0" smtClean="0">
                <a:latin typeface="Sakkal Majalla" panose="02000000000000000000" pitchFamily="2" charset="-78"/>
                <a:cs typeface="Sakkal Majalla" panose="02000000000000000000" pitchFamily="2" charset="-78"/>
              </a:rPr>
              <a:t>تفترض </a:t>
            </a:r>
            <a:r>
              <a:rPr lang="ar-SA" sz="2800" b="1" dirty="0">
                <a:latin typeface="Sakkal Majalla" panose="02000000000000000000" pitchFamily="2" charset="-78"/>
                <a:cs typeface="Sakkal Majalla" panose="02000000000000000000" pitchFamily="2" charset="-78"/>
              </a:rPr>
              <a:t>دراسة سلوك المستهلك أن المستهلك شخص رشيد يسعى إلى تعظيم منفعته من استهلاكه للسلع والخدمات، أي الوصول إلى أقصى إشباع ممكن</a:t>
            </a:r>
            <a:r>
              <a:rPr lang="ar-BH" sz="2800" b="1" dirty="0" smtClean="0">
                <a:solidFill>
                  <a:schemeClr val="tx1">
                    <a:lumMod val="95000"/>
                    <a:lumOff val="5000"/>
                  </a:schemeClr>
                </a:solidFill>
                <a:latin typeface="Sakkal Majalla" panose="02000000000000000000" pitchFamily="2" charset="-78"/>
                <a:ea typeface="Calibri" panose="020F0502020204030204" pitchFamily="34" charset="0"/>
                <a:cs typeface="Sakkal Majalla" panose="02000000000000000000" pitchFamily="2" charset="-78"/>
              </a:rPr>
              <a:t>.</a:t>
            </a:r>
            <a:endParaRPr lang="ar-BH" sz="2800" b="1" dirty="0">
              <a:solidFill>
                <a:schemeClr val="tx1">
                  <a:lumMod val="95000"/>
                  <a:lumOff val="5000"/>
                </a:schemeClr>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Flowchart: Terminator 5">
            <a:hlinkClick r:id="rId3" action="ppaction://hlinksldjump"/>
          </p:cNvPr>
          <p:cNvSpPr/>
          <p:nvPr/>
        </p:nvSpPr>
        <p:spPr>
          <a:xfrm>
            <a:off x="5181600" y="3118945"/>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4" action="ppaction://hlinksldjump"/>
          </p:cNvPr>
          <p:cNvSpPr/>
          <p:nvPr/>
        </p:nvSpPr>
        <p:spPr>
          <a:xfrm>
            <a:off x="2440071" y="3118945"/>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 xmlns:a16="http://schemas.microsoft.com/office/drawing/2014/main" id="{96EF4695-92BD-82CC-D738-4DED32722D86}"/>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 xmlns:a16="http://schemas.microsoft.com/office/drawing/2014/main" id="{495B6AB7-183C-96AE-2613-372280B033A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62465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 xmlns:a16="http://schemas.microsoft.com/office/drawing/2014/main" id="{AAA1A526-0BF3-F76F-A81F-6C903EED4DE2}"/>
              </a:ext>
            </a:extLst>
          </p:cNvPr>
          <p:cNvSpPr/>
          <p:nvPr/>
        </p:nvSpPr>
        <p:spPr>
          <a:xfrm>
            <a:off x="2654297" y="6639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 xmlns:a16="http://schemas.microsoft.com/office/drawing/2014/main" id="{115E78F7-6D47-1803-C4E3-C2DFD67950A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67939"/>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13C263F1-0B7E-2F73-B11C-B977FDD08240}"/>
              </a:ext>
            </a:extLst>
          </p:cNvPr>
          <p:cNvSpPr txBox="1"/>
          <p:nvPr/>
        </p:nvSpPr>
        <p:spPr>
          <a:xfrm>
            <a:off x="217386" y="1763471"/>
            <a:ext cx="8837710" cy="4585871"/>
          </a:xfrm>
          <a:prstGeom prst="rect">
            <a:avLst/>
          </a:prstGeom>
          <a:solidFill>
            <a:srgbClr val="CDDEE6"/>
          </a:solidFill>
          <a:effectLst/>
        </p:spPr>
        <p:txBody>
          <a:bodyPr wrap="square" rtlCol="0">
            <a:spAutoFit/>
          </a:bodyPr>
          <a:lstStyle/>
          <a:p>
            <a:pPr marL="457200" indent="-457200" algn="just" rtl="1">
              <a:buAutoNum type="arabicPeriod"/>
            </a:pPr>
            <a:r>
              <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أكمل </a:t>
            </a:r>
            <a:r>
              <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الجدول </a:t>
            </a:r>
            <a:r>
              <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ثم </a:t>
            </a:r>
            <a:r>
              <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أجب عن الأسئلة التي </a:t>
            </a:r>
            <a:r>
              <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تليه:</a:t>
            </a:r>
          </a:p>
          <a:p>
            <a:pPr algn="just" rtl="1"/>
            <a:endPar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marL="342900" indent="-342900" algn="just" rtl="1">
              <a:buFont typeface="Arial" panose="020B0604020202020204" pitchFamily="34" charset="0"/>
              <a:buChar char="•"/>
            </a:pPr>
            <a:r>
              <a:rPr lang="ar-BH" sz="20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ما الوحدة التي تحقق التوازن للمستهلك، إذا علمت بأن سعر الوحدة 6 دنانير</a:t>
            </a:r>
            <a:r>
              <a:rPr lang="ar-BH" sz="2000"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 .</a:t>
            </a:r>
          </a:p>
          <a:p>
            <a:pPr marL="342900" indent="-342900" algn="just" rtl="1">
              <a:buFont typeface="Arial" panose="020B0604020202020204" pitchFamily="34" charset="0"/>
              <a:buChar char="•"/>
            </a:pPr>
            <a:r>
              <a:rPr lang="ar-BH" sz="20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ماذا تسمى الوحدة 6 بالوحدة </a:t>
            </a:r>
            <a:r>
              <a:rPr lang="ar-BH" sz="2000"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 </a:t>
            </a:r>
            <a:r>
              <a:rPr lang="ar-BH" sz="20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وإذا استهلك الوحدة 7 تصبح </a:t>
            </a:r>
            <a:r>
              <a:rPr lang="ar-BH" sz="2000"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منفعتها الحدية .............................................. .</a:t>
            </a:r>
          </a:p>
          <a:p>
            <a:pPr marL="342900" indent="-342900" algn="just" rtl="1">
              <a:buFont typeface="Arial" panose="020B0604020202020204" pitchFamily="34" charset="0"/>
              <a:buChar char="•"/>
            </a:pPr>
            <a:r>
              <a:rPr lang="ar-BH" sz="20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بفرض تغير السعر وأصبحت المنفعة </a:t>
            </a:r>
            <a:r>
              <a:rPr lang="ar-BH" sz="2000"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الحدية تحقق التوازن هي الوحدة الثالثة. فعند أي سعر للوحدة يتحقق التوازن؟ ........................................</a:t>
            </a:r>
            <a:endParaRPr lang="ar-BH" sz="2000"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Rectangle 13">
            <a:extLst>
              <a:ext uri="{FF2B5EF4-FFF2-40B4-BE49-F238E27FC236}">
                <a16:creationId xmlns="" xmlns:a16="http://schemas.microsoft.com/office/drawing/2014/main" id="{C2110C68-3ABB-7198-1784-1D0F48D65121}"/>
              </a:ext>
            </a:extLst>
          </p:cNvPr>
          <p:cNvSpPr/>
          <p:nvPr/>
        </p:nvSpPr>
        <p:spPr>
          <a:xfrm>
            <a:off x="3960088" y="1132626"/>
            <a:ext cx="5095009" cy="584775"/>
          </a:xfrm>
          <a:prstGeom prst="rect">
            <a:avLst/>
          </a:prstGeom>
          <a:solidFill>
            <a:srgbClr val="FF0000"/>
          </a:solidFill>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أجب عن </a:t>
            </a:r>
            <a:r>
              <a:rPr lang="ar-BH" sz="3200" b="1" dirty="0" smtClean="0">
                <a:solidFill>
                  <a:schemeClr val="bg1"/>
                </a:solidFill>
                <a:latin typeface="Sakkal Majalla" panose="02000000000000000000" pitchFamily="2" charset="-78"/>
                <a:cs typeface="Sakkal Majalla" panose="02000000000000000000" pitchFamily="2" charset="-78"/>
              </a:rPr>
              <a:t>السؤال الآتي:</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6" name="Flowchart: Terminator 5">
            <a:hlinkClick r:id="rId3" action="ppaction://hlinksldjump"/>
            <a:extLst>
              <a:ext uri="{FF2B5EF4-FFF2-40B4-BE49-F238E27FC236}">
                <a16:creationId xmlns:a16="http://schemas.microsoft.com/office/drawing/2014/main" xmlns="" id="{EA17CA2C-463F-4C03-9FAE-D86355B014EA}"/>
              </a:ext>
            </a:extLst>
          </p:cNvPr>
          <p:cNvSpPr/>
          <p:nvPr/>
        </p:nvSpPr>
        <p:spPr>
          <a:xfrm>
            <a:off x="217386" y="6028793"/>
            <a:ext cx="1766690" cy="413641"/>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rotWithShape="1">
          <a:blip r:embed="rId4"/>
          <a:srcRect l="27746" t="16667" r="37115" b="29166"/>
          <a:stretch/>
        </p:blipFill>
        <p:spPr>
          <a:xfrm>
            <a:off x="381000" y="1820375"/>
            <a:ext cx="3777817" cy="2890343"/>
          </a:xfrm>
          <a:prstGeom prst="rect">
            <a:avLst/>
          </a:prstGeom>
        </p:spPr>
      </p:pic>
      <p:sp>
        <p:nvSpPr>
          <p:cNvPr id="10" name="TextBox 9">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952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 xmlns:a16="http://schemas.microsoft.com/office/drawing/2014/main" id="{AAA1A526-0BF3-F76F-A81F-6C903EED4DE2}"/>
              </a:ext>
            </a:extLst>
          </p:cNvPr>
          <p:cNvSpPr/>
          <p:nvPr/>
        </p:nvSpPr>
        <p:spPr>
          <a:xfrm>
            <a:off x="2654297" y="6639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 xmlns:a16="http://schemas.microsoft.com/office/drawing/2014/main" id="{115E78F7-6D47-1803-C4E3-C2DFD67950A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67939"/>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13C263F1-0B7E-2F73-B11C-B977FDD08240}"/>
              </a:ext>
            </a:extLst>
          </p:cNvPr>
          <p:cNvSpPr txBox="1"/>
          <p:nvPr/>
        </p:nvSpPr>
        <p:spPr>
          <a:xfrm>
            <a:off x="152400" y="1292180"/>
            <a:ext cx="8826497" cy="5016758"/>
          </a:xfrm>
          <a:prstGeom prst="rect">
            <a:avLst/>
          </a:prstGeom>
          <a:solidFill>
            <a:srgbClr val="CDDEE6"/>
          </a:solidFill>
          <a:effectLst/>
        </p:spPr>
        <p:txBody>
          <a:bodyPr wrap="square" rtlCol="0">
            <a:spAutoFit/>
          </a:bodyPr>
          <a:lstStyle/>
          <a:p>
            <a:pPr algn="just" rtl="1"/>
            <a:r>
              <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ج1.</a:t>
            </a:r>
          </a:p>
          <a:p>
            <a:pPr algn="just" rtl="1"/>
            <a:r>
              <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 </a:t>
            </a:r>
            <a:endPar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32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marL="342900" indent="-342900" algn="just" rtl="1">
              <a:buFont typeface="Arial" panose="020B0604020202020204" pitchFamily="34" charset="0"/>
              <a:buChar char="•"/>
            </a:pPr>
            <a:r>
              <a:rPr lang="ar-BH"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ما الوحدة التي تحقق التوازن للمستهلك، إذا علمت بأن سعر الوحدة 6 دنانير</a:t>
            </a:r>
            <a:r>
              <a:rPr lang="ar-BH" sz="2400"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 </a:t>
            </a:r>
            <a:r>
              <a:rPr lang="ar-BH" sz="2400" u="sng"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الرابعة </a:t>
            </a:r>
            <a:r>
              <a:rPr lang="ar-BH"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a:t>
            </a:r>
          </a:p>
          <a:p>
            <a:pPr marL="342900" indent="-342900" algn="just" rtl="1">
              <a:buFont typeface="Arial" panose="020B0604020202020204" pitchFamily="34" charset="0"/>
              <a:buChar char="•"/>
            </a:pPr>
            <a:r>
              <a:rPr lang="ar-BH"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ماذا تسمى الوحدة 6 بالوحدة </a:t>
            </a:r>
            <a:r>
              <a:rPr lang="ar-BH" sz="2400" u="sng"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الحدية</a:t>
            </a:r>
            <a:r>
              <a:rPr lang="ar-BH" sz="2400"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 </a:t>
            </a:r>
            <a:r>
              <a:rPr lang="ar-BH"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وإذا استهلك الوحدة 7 تصبح منفعتها الحدية </a:t>
            </a:r>
            <a:r>
              <a:rPr lang="ar-BH" sz="2400" u="sng"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سالبة</a:t>
            </a:r>
            <a:r>
              <a:rPr lang="ar-BH" sz="2400"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 </a:t>
            </a:r>
            <a:r>
              <a:rPr lang="ar-BH"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a:t>
            </a:r>
          </a:p>
          <a:p>
            <a:pPr marL="342900" indent="-342900" algn="just" rtl="1">
              <a:buFont typeface="Arial" panose="020B0604020202020204" pitchFamily="34" charset="0"/>
              <a:buChar char="•"/>
            </a:pPr>
            <a:r>
              <a:rPr lang="ar-BH"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بفرض تغير السعر وأصبحت المنفعة الحدية تحقق التوازن هي الوحدة الثالثة. فعند أي سعر للوحدة يتحقق التوازن؟ </a:t>
            </a:r>
            <a:r>
              <a:rPr lang="ar-BH" sz="2400" u="sng"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9</a:t>
            </a:r>
          </a:p>
        </p:txBody>
      </p:sp>
      <p:pic>
        <p:nvPicPr>
          <p:cNvPr id="9" name="Picture 8"/>
          <p:cNvPicPr>
            <a:picLocks noChangeAspect="1"/>
          </p:cNvPicPr>
          <p:nvPr/>
        </p:nvPicPr>
        <p:blipFill rotWithShape="1">
          <a:blip r:embed="rId3"/>
          <a:srcRect l="27746" t="16667" r="37115" b="29166"/>
          <a:stretch/>
        </p:blipFill>
        <p:spPr>
          <a:xfrm>
            <a:off x="2536062" y="1406581"/>
            <a:ext cx="4137355" cy="3165419"/>
          </a:xfrm>
          <a:prstGeom prst="rect">
            <a:avLst/>
          </a:prstGeom>
        </p:spPr>
      </p:pic>
      <p:sp>
        <p:nvSpPr>
          <p:cNvPr id="3" name="TextBox 2"/>
          <p:cNvSpPr txBox="1"/>
          <p:nvPr/>
        </p:nvSpPr>
        <p:spPr>
          <a:xfrm>
            <a:off x="3034048" y="1676400"/>
            <a:ext cx="457200" cy="369332"/>
          </a:xfrm>
          <a:prstGeom prst="rect">
            <a:avLst/>
          </a:prstGeom>
          <a:noFill/>
        </p:spPr>
        <p:txBody>
          <a:bodyPr wrap="square" rtlCol="1">
            <a:spAutoFit/>
          </a:bodyPr>
          <a:lstStyle/>
          <a:p>
            <a:pPr algn="ctr"/>
            <a:r>
              <a:rPr lang="ar-BH" dirty="0" smtClean="0">
                <a:solidFill>
                  <a:srgbClr val="FF0000"/>
                </a:solidFill>
              </a:rPr>
              <a:t>15</a:t>
            </a:r>
            <a:endParaRPr lang="ar-BH" dirty="0">
              <a:solidFill>
                <a:srgbClr val="FF0000"/>
              </a:solidFill>
            </a:endParaRPr>
          </a:p>
        </p:txBody>
      </p:sp>
      <p:sp>
        <p:nvSpPr>
          <p:cNvPr id="10" name="TextBox 9"/>
          <p:cNvSpPr txBox="1"/>
          <p:nvPr/>
        </p:nvSpPr>
        <p:spPr>
          <a:xfrm>
            <a:off x="3034048" y="3428753"/>
            <a:ext cx="457200" cy="369332"/>
          </a:xfrm>
          <a:prstGeom prst="rect">
            <a:avLst/>
          </a:prstGeom>
          <a:noFill/>
        </p:spPr>
        <p:txBody>
          <a:bodyPr wrap="square" rtlCol="1">
            <a:spAutoFit/>
          </a:bodyPr>
          <a:lstStyle/>
          <a:p>
            <a:pPr algn="ctr"/>
            <a:r>
              <a:rPr lang="ar-BH" dirty="0" smtClean="0">
                <a:solidFill>
                  <a:srgbClr val="FF0000"/>
                </a:solidFill>
              </a:rPr>
              <a:t>45</a:t>
            </a:r>
            <a:endParaRPr lang="ar-BH" dirty="0">
              <a:solidFill>
                <a:srgbClr val="FF0000"/>
              </a:solidFill>
            </a:endParaRPr>
          </a:p>
        </p:txBody>
      </p:sp>
      <p:sp>
        <p:nvSpPr>
          <p:cNvPr id="12" name="TextBox 11"/>
          <p:cNvSpPr txBox="1"/>
          <p:nvPr/>
        </p:nvSpPr>
        <p:spPr>
          <a:xfrm>
            <a:off x="3034048" y="4112859"/>
            <a:ext cx="457200" cy="369332"/>
          </a:xfrm>
          <a:prstGeom prst="rect">
            <a:avLst/>
          </a:prstGeom>
          <a:noFill/>
        </p:spPr>
        <p:txBody>
          <a:bodyPr wrap="square" rtlCol="1">
            <a:spAutoFit/>
          </a:bodyPr>
          <a:lstStyle/>
          <a:p>
            <a:pPr algn="ctr"/>
            <a:r>
              <a:rPr lang="ar-BH" dirty="0" smtClean="0">
                <a:solidFill>
                  <a:srgbClr val="FF0000"/>
                </a:solidFill>
              </a:rPr>
              <a:t>41</a:t>
            </a:r>
            <a:endParaRPr lang="ar-BH" dirty="0">
              <a:solidFill>
                <a:srgbClr val="FF0000"/>
              </a:solidFill>
            </a:endParaRPr>
          </a:p>
        </p:txBody>
      </p:sp>
      <p:sp>
        <p:nvSpPr>
          <p:cNvPr id="13" name="TextBox 12"/>
          <p:cNvSpPr txBox="1"/>
          <p:nvPr/>
        </p:nvSpPr>
        <p:spPr>
          <a:xfrm>
            <a:off x="4337048" y="4135166"/>
            <a:ext cx="457200" cy="369332"/>
          </a:xfrm>
          <a:prstGeom prst="rect">
            <a:avLst/>
          </a:prstGeom>
          <a:noFill/>
        </p:spPr>
        <p:txBody>
          <a:bodyPr wrap="square" rtlCol="1">
            <a:spAutoFit/>
          </a:bodyPr>
          <a:lstStyle/>
          <a:p>
            <a:pPr algn="ctr"/>
            <a:r>
              <a:rPr lang="ar-BH" dirty="0" smtClean="0">
                <a:solidFill>
                  <a:srgbClr val="FF0000"/>
                </a:solidFill>
              </a:rPr>
              <a:t>6</a:t>
            </a:r>
            <a:endParaRPr lang="ar-BH" dirty="0">
              <a:solidFill>
                <a:srgbClr val="FF0000"/>
              </a:solidFill>
            </a:endParaRPr>
          </a:p>
        </p:txBody>
      </p:sp>
      <p:sp>
        <p:nvSpPr>
          <p:cNvPr id="14" name="TextBox 13"/>
          <p:cNvSpPr txBox="1"/>
          <p:nvPr/>
        </p:nvSpPr>
        <p:spPr>
          <a:xfrm>
            <a:off x="5715000" y="4126468"/>
            <a:ext cx="457200" cy="369332"/>
          </a:xfrm>
          <a:prstGeom prst="rect">
            <a:avLst/>
          </a:prstGeom>
          <a:noFill/>
        </p:spPr>
        <p:txBody>
          <a:bodyPr wrap="square" rtlCol="1">
            <a:spAutoFit/>
          </a:bodyPr>
          <a:lstStyle/>
          <a:p>
            <a:pPr algn="ctr"/>
            <a:r>
              <a:rPr lang="ar-BH" dirty="0" smtClean="0">
                <a:solidFill>
                  <a:srgbClr val="FF0000"/>
                </a:solidFill>
              </a:rPr>
              <a:t>8</a:t>
            </a:r>
            <a:endParaRPr lang="ar-BH" dirty="0">
              <a:solidFill>
                <a:srgbClr val="FF0000"/>
              </a:solidFill>
            </a:endParaRPr>
          </a:p>
        </p:txBody>
      </p:sp>
      <p:sp>
        <p:nvSpPr>
          <p:cNvPr id="15" name="TextBox 14">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32164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croll: Horizontal 5">
            <a:extLst>
              <a:ext uri="{FF2B5EF4-FFF2-40B4-BE49-F238E27FC236}">
                <a16:creationId xmlns="" xmlns:a16="http://schemas.microsoft.com/office/drawing/2014/main" id="{C862D5D5-4741-39B2-9A11-5892227AA502}"/>
              </a:ext>
            </a:extLst>
          </p:cNvPr>
          <p:cNvSpPr/>
          <p:nvPr/>
        </p:nvSpPr>
        <p:spPr>
          <a:xfrm>
            <a:off x="1295400" y="595142"/>
            <a:ext cx="6400800" cy="487679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نهاية </a:t>
            </a:r>
            <a:r>
              <a:rPr kumimoji="0" lang="ar-SA"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الدرس</a:t>
            </a:r>
            <a:endPar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endParaRP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شكراً لكم ،، تنمياتنا لكم بالتوفيق</a:t>
            </a:r>
          </a:p>
        </p:txBody>
      </p:sp>
      <p:sp>
        <p:nvSpPr>
          <p:cNvPr id="8" name="Rectangle: Rounded Corners 7">
            <a:extLst>
              <a:ext uri="{FF2B5EF4-FFF2-40B4-BE49-F238E27FC236}">
                <a16:creationId xmlns="" xmlns:a16="http://schemas.microsoft.com/office/drawing/2014/main" id="{B033209D-CE19-B10C-F943-82DE6AC7C173}"/>
              </a:ext>
            </a:extLst>
          </p:cNvPr>
          <p:cNvSpPr/>
          <p:nvPr/>
        </p:nvSpPr>
        <p:spPr>
          <a:xfrm>
            <a:off x="3581400" y="5105400"/>
            <a:ext cx="5410200" cy="12686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BH" sz="2400" b="1" dirty="0">
                <a:solidFill>
                  <a:srgbClr val="FF0000"/>
                </a:solidFill>
                <a:latin typeface="Sakkal Majalla" panose="02000000000000000000" pitchFamily="2" charset="-78"/>
                <a:cs typeface="Sakkal Majalla" panose="02000000000000000000" pitchFamily="2" charset="-78"/>
              </a:rPr>
              <a:t>للمزيد من المعلومات</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زيارة البوابة التعليمية </a:t>
            </a:r>
            <a:r>
              <a:rPr lang="en-US" sz="2400" dirty="0">
                <a:latin typeface="Sakkal Majalla" panose="02000000000000000000" pitchFamily="2" charset="-78"/>
                <a:cs typeface="Sakkal Majalla" panose="02000000000000000000" pitchFamily="2" charset="-78"/>
                <a:hlinkClick r:id="rId2"/>
              </a:rPr>
              <a:t>www.edunet.bh</a:t>
            </a:r>
            <a:r>
              <a:rPr lang="en-US" sz="2400" dirty="0">
                <a:latin typeface="Sakkal Majalla" panose="02000000000000000000" pitchFamily="2" charset="-78"/>
                <a:cs typeface="Sakkal Majalla" panose="02000000000000000000" pitchFamily="2" charset="-78"/>
              </a:rPr>
              <a:t> </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حل أسئلة الكتاب (</a:t>
            </a:r>
            <a:r>
              <a:rPr lang="ar-BH" sz="2400" dirty="0" smtClean="0">
                <a:latin typeface="Sakkal Majalla" panose="02000000000000000000" pitchFamily="2" charset="-78"/>
                <a:cs typeface="Sakkal Majalla" panose="02000000000000000000" pitchFamily="2" charset="-78"/>
              </a:rPr>
              <a:t>ص93)</a:t>
            </a:r>
            <a:endParaRPr lang="en-US" sz="2400"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85262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0865" y="1524000"/>
            <a:ext cx="7315200" cy="4114795"/>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147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64884" y="542418"/>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0554"/>
              <a:ext cx="1371600" cy="1149809"/>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783116"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53699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66800" y="1492831"/>
            <a:ext cx="7010400" cy="3872337"/>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1204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50124" y="542418"/>
            <a:ext cx="6119327" cy="5766354"/>
            <a:chOff x="609600" y="457200"/>
            <a:chExt cx="6119327"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73534"/>
              <a:ext cx="1371600" cy="1150019"/>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997876"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97439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90600" y="1475509"/>
            <a:ext cx="7162800" cy="3962397"/>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353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3352800" y="168275"/>
            <a:ext cx="5638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400" b="1" dirty="0">
                <a:cs typeface="+mj-cs"/>
              </a:rPr>
              <a:t>أهداف الدرس</a:t>
            </a:r>
          </a:p>
        </p:txBody>
      </p:sp>
      <p:pic>
        <p:nvPicPr>
          <p:cNvPr id="1030" name="Picture 6" descr="Download Icons Transparent Goal - Audience Engagement Line Icon PNG Image  with No Background - PNGkey.com">
            <a:extLst>
              <a:ext uri="{FF2B5EF4-FFF2-40B4-BE49-F238E27FC236}">
                <a16:creationId xmlns="" xmlns:a16="http://schemas.microsoft.com/office/drawing/2014/main" id="{3BB61EA3-3486-F0A7-FD3D-B6659C1BD2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245252"/>
            <a:ext cx="926045" cy="9260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595164A0-1DBE-7625-33C9-FEC000DB39CF}"/>
              </a:ext>
            </a:extLst>
          </p:cNvPr>
          <p:cNvSpPr txBox="1"/>
          <p:nvPr/>
        </p:nvSpPr>
        <p:spPr>
          <a:xfrm>
            <a:off x="838200" y="1828800"/>
            <a:ext cx="7924800" cy="3637919"/>
          </a:xfrm>
          <a:prstGeom prst="rect">
            <a:avLst/>
          </a:prstGeom>
          <a:noFill/>
        </p:spPr>
        <p:txBody>
          <a:bodyPr wrap="square" rtlCol="0">
            <a:spAutoFit/>
          </a:bodyPr>
          <a:lstStyle/>
          <a:p>
            <a:pPr algn="r"/>
            <a:r>
              <a:rPr lang="ar-SA" sz="2800" b="1" dirty="0">
                <a:solidFill>
                  <a:srgbClr val="C00000"/>
                </a:solidFill>
                <a:latin typeface="Sakkal Majalla" panose="02000000000000000000" pitchFamily="2" charset="-78"/>
                <a:cs typeface="Sakkal Majalla" panose="02000000000000000000" pitchFamily="2" charset="-78"/>
              </a:rPr>
              <a:t>يُتَوَقَع من الطالب </a:t>
            </a:r>
            <a:r>
              <a:rPr lang="ar-BH" sz="2800" b="1" dirty="0">
                <a:solidFill>
                  <a:srgbClr val="C00000"/>
                </a:solidFill>
                <a:latin typeface="Sakkal Majalla" panose="02000000000000000000" pitchFamily="2" charset="-78"/>
                <a:cs typeface="Sakkal Majalla" panose="02000000000000000000" pitchFamily="2" charset="-78"/>
              </a:rPr>
              <a:t>في نهاية </a:t>
            </a:r>
            <a:r>
              <a:rPr lang="ar-SA" sz="2800" b="1" dirty="0">
                <a:solidFill>
                  <a:srgbClr val="C00000"/>
                </a:solidFill>
                <a:latin typeface="Sakkal Majalla" panose="02000000000000000000" pitchFamily="2" charset="-78"/>
                <a:cs typeface="Sakkal Majalla" panose="02000000000000000000" pitchFamily="2" charset="-78"/>
              </a:rPr>
              <a:t>هذا الدرس أن:</a:t>
            </a:r>
            <a:endParaRPr lang="ar-BH" sz="2800" b="1" dirty="0">
              <a:solidFill>
                <a:srgbClr val="C00000"/>
              </a:solidFill>
              <a:latin typeface="Sakkal Majalla" panose="02000000000000000000" pitchFamily="2" charset="-78"/>
              <a:cs typeface="Sakkal Majalla" panose="02000000000000000000" pitchFamily="2" charset="-78"/>
            </a:endParaRPr>
          </a:p>
          <a:p>
            <a:pPr algn="r"/>
            <a:endParaRPr lang="ar-BH" sz="2800" dirty="0">
              <a:solidFill>
                <a:schemeClr val="tx1">
                  <a:lumMod val="95000"/>
                  <a:lumOff val="5000"/>
                </a:schemeClr>
              </a:solidFill>
              <a:latin typeface="Sakkal Majalla" panose="02000000000000000000" pitchFamily="2" charset="-78"/>
              <a:cs typeface="Sakkal Majalla" panose="02000000000000000000" pitchFamily="2" charset="-78"/>
            </a:endParaRPr>
          </a:p>
          <a:p>
            <a:pPr marL="342900" marR="0" lvl="0" indent="-342900" algn="just" rtl="1">
              <a:lnSpc>
                <a:spcPct val="107000"/>
              </a:lnSpc>
              <a:spcBef>
                <a:spcPts val="0"/>
              </a:spcBef>
              <a:spcAft>
                <a:spcPts val="800"/>
              </a:spcAft>
              <a:buFont typeface="+mj-lt"/>
              <a:buAutoNum type="arabicPeriod"/>
            </a:pPr>
            <a:r>
              <a:rPr lang="ar-BH" sz="2800" dirty="0" smtClean="0">
                <a:solidFill>
                  <a:schemeClr val="tx1">
                    <a:lumMod val="95000"/>
                    <a:lumOff val="5000"/>
                  </a:schemeClr>
                </a:solidFill>
                <a:latin typeface="Sakkal Majalla" panose="02000000000000000000" pitchFamily="2" charset="-78"/>
                <a:cs typeface="Sakkal Majalla" panose="02000000000000000000" pitchFamily="2" charset="-78"/>
              </a:rPr>
              <a:t>يوضح مفهوم </a:t>
            </a:r>
            <a:r>
              <a:rPr lang="ar-BH" sz="2800" dirty="0">
                <a:solidFill>
                  <a:schemeClr val="tx1">
                    <a:lumMod val="95000"/>
                    <a:lumOff val="5000"/>
                  </a:schemeClr>
                </a:solidFill>
                <a:latin typeface="Sakkal Majalla" panose="02000000000000000000" pitchFamily="2" charset="-78"/>
                <a:cs typeface="Sakkal Majalla" panose="02000000000000000000" pitchFamily="2" charset="-78"/>
              </a:rPr>
              <a:t>توازن المستهلك.</a:t>
            </a:r>
          </a:p>
          <a:p>
            <a:pPr marL="342900" marR="0" lvl="0" indent="-342900" algn="just" rtl="1">
              <a:lnSpc>
                <a:spcPct val="107000"/>
              </a:lnSpc>
              <a:spcBef>
                <a:spcPts val="0"/>
              </a:spcBef>
              <a:spcAft>
                <a:spcPts val="800"/>
              </a:spcAft>
              <a:buFont typeface="+mj-lt"/>
              <a:buAutoNum type="arabicPeriod"/>
            </a:pPr>
            <a:r>
              <a:rPr lang="ar-BH" sz="2800" dirty="0" smtClean="0">
                <a:solidFill>
                  <a:schemeClr val="tx1">
                    <a:lumMod val="95000"/>
                    <a:lumOff val="5000"/>
                  </a:schemeClr>
                </a:solidFill>
                <a:latin typeface="Sakkal Majalla" panose="02000000000000000000" pitchFamily="2" charset="-78"/>
                <a:cs typeface="Sakkal Majalla" panose="02000000000000000000" pitchFamily="2" charset="-78"/>
              </a:rPr>
              <a:t>يفسر </a:t>
            </a:r>
            <a:r>
              <a:rPr lang="ar-BH" sz="2800" dirty="0" smtClean="0">
                <a:solidFill>
                  <a:schemeClr val="tx1">
                    <a:lumMod val="95000"/>
                    <a:lumOff val="5000"/>
                  </a:schemeClr>
                </a:solidFill>
                <a:latin typeface="Sakkal Majalla" panose="02000000000000000000" pitchFamily="2" charset="-78"/>
                <a:cs typeface="Sakkal Majalla" panose="02000000000000000000" pitchFamily="2" charset="-78"/>
              </a:rPr>
              <a:t>العلاقة </a:t>
            </a:r>
            <a:r>
              <a:rPr lang="ar-BH" sz="2800" dirty="0">
                <a:solidFill>
                  <a:schemeClr val="tx1">
                    <a:lumMod val="95000"/>
                    <a:lumOff val="5000"/>
                  </a:schemeClr>
                </a:solidFill>
                <a:latin typeface="Sakkal Majalla" panose="02000000000000000000" pitchFamily="2" charset="-78"/>
                <a:cs typeface="Sakkal Majalla" panose="02000000000000000000" pitchFamily="2" charset="-78"/>
              </a:rPr>
              <a:t>بين المنفعة الحدية والكلية.</a:t>
            </a:r>
          </a:p>
          <a:p>
            <a:pPr marL="342900" marR="0" lvl="0" indent="-342900" algn="just" rtl="1">
              <a:lnSpc>
                <a:spcPct val="107000"/>
              </a:lnSpc>
              <a:spcBef>
                <a:spcPts val="0"/>
              </a:spcBef>
              <a:spcAft>
                <a:spcPts val="800"/>
              </a:spcAft>
              <a:buFont typeface="+mj-lt"/>
              <a:buAutoNum type="arabicPeriod"/>
            </a:pPr>
            <a:r>
              <a:rPr lang="ar-BH" sz="2800" dirty="0" smtClean="0">
                <a:solidFill>
                  <a:schemeClr val="tx1">
                    <a:lumMod val="95000"/>
                    <a:lumOff val="5000"/>
                  </a:schemeClr>
                </a:solidFill>
                <a:latin typeface="Sakkal Majalla" panose="02000000000000000000" pitchFamily="2" charset="-78"/>
                <a:cs typeface="Sakkal Majalla" panose="02000000000000000000" pitchFamily="2" charset="-78"/>
              </a:rPr>
              <a:t>يحدد </a:t>
            </a:r>
            <a:r>
              <a:rPr lang="ar-BH" sz="2800" dirty="0" smtClean="0">
                <a:solidFill>
                  <a:schemeClr val="tx1">
                    <a:lumMod val="95000"/>
                    <a:lumOff val="5000"/>
                  </a:schemeClr>
                </a:solidFill>
                <a:latin typeface="Sakkal Majalla" panose="02000000000000000000" pitchFamily="2" charset="-78"/>
                <a:cs typeface="Sakkal Majalla" panose="02000000000000000000" pitchFamily="2" charset="-78"/>
              </a:rPr>
              <a:t>التوازن </a:t>
            </a:r>
            <a:r>
              <a:rPr lang="ar-BH" sz="2800" dirty="0">
                <a:solidFill>
                  <a:schemeClr val="tx1">
                    <a:lumMod val="95000"/>
                    <a:lumOff val="5000"/>
                  </a:schemeClr>
                </a:solidFill>
                <a:latin typeface="Sakkal Majalla" panose="02000000000000000000" pitchFamily="2" charset="-78"/>
                <a:cs typeface="Sakkal Majalla" panose="02000000000000000000" pitchFamily="2" charset="-78"/>
              </a:rPr>
              <a:t>بين المنفعة الكلية والحدية.</a:t>
            </a:r>
          </a:p>
          <a:p>
            <a:pPr marL="342900" marR="0" lvl="0" indent="-342900" algn="just" rtl="1">
              <a:lnSpc>
                <a:spcPct val="107000"/>
              </a:lnSpc>
              <a:spcBef>
                <a:spcPts val="0"/>
              </a:spcBef>
              <a:spcAft>
                <a:spcPts val="800"/>
              </a:spcAft>
              <a:buFont typeface="+mj-lt"/>
              <a:buAutoNum type="arabicPeriod"/>
            </a:pPr>
            <a:r>
              <a:rPr lang="ar-BH" sz="2800" dirty="0" smtClean="0">
                <a:solidFill>
                  <a:schemeClr val="tx1">
                    <a:lumMod val="95000"/>
                    <a:lumOff val="5000"/>
                  </a:schemeClr>
                </a:solidFill>
                <a:latin typeface="Sakkal Majalla" panose="02000000000000000000" pitchFamily="2" charset="-78"/>
                <a:cs typeface="Sakkal Majalla" panose="02000000000000000000" pitchFamily="2" charset="-78"/>
              </a:rPr>
              <a:t>يرسم منحنى </a:t>
            </a:r>
            <a:r>
              <a:rPr lang="ar-BH" sz="2800" dirty="0">
                <a:solidFill>
                  <a:schemeClr val="tx1">
                    <a:lumMod val="95000"/>
                    <a:lumOff val="5000"/>
                  </a:schemeClr>
                </a:solidFill>
                <a:latin typeface="Sakkal Majalla" panose="02000000000000000000" pitchFamily="2" charset="-78"/>
                <a:cs typeface="Sakkal Majalla" panose="02000000000000000000" pitchFamily="2" charset="-78"/>
              </a:rPr>
              <a:t>المنفعة الكلية والحدية.</a:t>
            </a:r>
          </a:p>
          <a:p>
            <a:pPr marL="342900" marR="0" lvl="0" indent="-342900" algn="just" rtl="1">
              <a:lnSpc>
                <a:spcPct val="107000"/>
              </a:lnSpc>
              <a:spcBef>
                <a:spcPts val="0"/>
              </a:spcBef>
              <a:spcAft>
                <a:spcPts val="800"/>
              </a:spcAft>
              <a:buFont typeface="+mj-lt"/>
              <a:buAutoNum type="arabicPeriod"/>
            </a:pPr>
            <a:r>
              <a:rPr lang="ar-BH" sz="2800" dirty="0" smtClean="0">
                <a:solidFill>
                  <a:schemeClr val="tx1">
                    <a:lumMod val="95000"/>
                    <a:lumOff val="5000"/>
                  </a:schemeClr>
                </a:solidFill>
                <a:latin typeface="Sakkal Majalla" panose="02000000000000000000" pitchFamily="2" charset="-78"/>
                <a:cs typeface="Sakkal Majalla" panose="02000000000000000000" pitchFamily="2" charset="-78"/>
              </a:rPr>
              <a:t>يربط بين منحنيات </a:t>
            </a:r>
            <a:r>
              <a:rPr lang="ar-BH" sz="2800" dirty="0">
                <a:solidFill>
                  <a:schemeClr val="tx1">
                    <a:lumMod val="95000"/>
                    <a:lumOff val="5000"/>
                  </a:schemeClr>
                </a:solidFill>
                <a:latin typeface="Sakkal Majalla" panose="02000000000000000000" pitchFamily="2" charset="-78"/>
                <a:cs typeface="Sakkal Majalla" panose="02000000000000000000" pitchFamily="2" charset="-78"/>
              </a:rPr>
              <a:t>السواء وتوازن المستهلك.</a:t>
            </a:r>
          </a:p>
        </p:txBody>
      </p:sp>
      <p:sp>
        <p:nvSpPr>
          <p:cNvPr id="8" name="TextBox 7">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816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0" y="398170"/>
            <a:ext cx="6119328" cy="5766354"/>
            <a:chOff x="609599" y="457200"/>
            <a:chExt cx="6119328"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599" y="5079316"/>
              <a:ext cx="1371600" cy="1144237"/>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199" y="5080554"/>
              <a:ext cx="1767799"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22498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8700" y="1409700"/>
            <a:ext cx="7086600" cy="4038600"/>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3"/>
              <a:ext cx="2743200" cy="1143001"/>
              <a:chOff x="685800" y="4958692"/>
              <a:chExt cx="2743200" cy="1143001"/>
            </a:xfrm>
          </p:grpSpPr>
          <p:sp>
            <p:nvSpPr>
              <p:cNvPr id="7" name="Action Button: Back or Previous 6">
                <a:hlinkClick r:id="rId3" action="ppaction://program" highlightClick="1"/>
                <a:hlinkHover r:id="rId4" action="ppaction://hlinksldjump"/>
              </p:cNvPr>
              <p:cNvSpPr/>
              <p:nvPr/>
            </p:nvSpPr>
            <p:spPr>
              <a:xfrm>
                <a:off x="685800" y="4958692"/>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5"/>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176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0" y="398170"/>
            <a:ext cx="6119328" cy="5766354"/>
            <a:chOff x="609599" y="457200"/>
            <a:chExt cx="6119328"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599" y="5080554"/>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199" y="5080554"/>
              <a:ext cx="1691599"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01371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8700" y="1409700"/>
            <a:ext cx="7086600" cy="4038600"/>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3"/>
              <a:ext cx="2743200" cy="1143001"/>
              <a:chOff x="685800" y="4958692"/>
              <a:chExt cx="2743200" cy="1143001"/>
            </a:xfrm>
          </p:grpSpPr>
          <p:sp>
            <p:nvSpPr>
              <p:cNvPr id="7" name="Action Button: Back or Previous 6">
                <a:hlinkClick r:id="rId3" action="ppaction://program" highlightClick="1"/>
                <a:hlinkHover r:id="rId4" action="ppaction://hlinksldjump"/>
              </p:cNvPr>
              <p:cNvSpPr/>
              <p:nvPr/>
            </p:nvSpPr>
            <p:spPr>
              <a:xfrm>
                <a:off x="685800" y="4958692"/>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5"/>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81EBB884-A867-AE3B-8A57-AC5CC0175E4D}"/>
              </a:ext>
            </a:extLst>
          </p:cNvPr>
          <p:cNvSpPr txBox="1"/>
          <p:nvPr/>
        </p:nvSpPr>
        <p:spPr>
          <a:xfrm>
            <a:off x="5562600" y="6521639"/>
            <a:ext cx="3643223"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200" b="1" dirty="0">
                <a:latin typeface="Sakkal Majalla" panose="02000000000000000000" pitchFamily="2" charset="-78"/>
                <a:cs typeface="Sakkal Majalla" panose="02000000000000000000" pitchFamily="2" charset="-78"/>
              </a:rPr>
              <a:t>وزارة التربية والتعليم – </a:t>
            </a:r>
            <a:r>
              <a:rPr lang="ar-SA" sz="1200" b="1" dirty="0">
                <a:latin typeface="Sakkal Majalla" panose="02000000000000000000" pitchFamily="2" charset="-78"/>
                <a:cs typeface="Sakkal Majalla" panose="02000000000000000000" pitchFamily="2" charset="-78"/>
              </a:rPr>
              <a:t>الفصل الدراسي ا</a:t>
            </a:r>
            <a:r>
              <a:rPr lang="ar-BH" sz="1200" b="1" dirty="0">
                <a:latin typeface="Sakkal Majalla" panose="02000000000000000000" pitchFamily="2" charset="-78"/>
                <a:cs typeface="Sakkal Majalla" panose="02000000000000000000" pitchFamily="2" charset="-78"/>
              </a:rPr>
              <a:t>لأول</a:t>
            </a:r>
            <a:r>
              <a:rPr lang="ar-SA" sz="1200" b="1" dirty="0">
                <a:latin typeface="Sakkal Majalla" panose="02000000000000000000" pitchFamily="2" charset="-78"/>
                <a:cs typeface="Sakkal Majalla" panose="02000000000000000000" pitchFamily="2" charset="-78"/>
              </a:rPr>
              <a:t> </a:t>
            </a:r>
            <a:r>
              <a:rPr lang="ar-BH" sz="1200" b="1" dirty="0">
                <a:latin typeface="Sakkal Majalla" panose="02000000000000000000" pitchFamily="2" charset="-78"/>
                <a:cs typeface="Sakkal Majalla" panose="02000000000000000000" pitchFamily="2" charset="-78"/>
              </a:rPr>
              <a:t>2022-2023</a:t>
            </a:r>
            <a:endParaRPr lang="en-US" sz="1200" b="1" dirty="0">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3351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0" y="398170"/>
            <a:ext cx="6119328" cy="5766354"/>
            <a:chOff x="609599" y="457200"/>
            <a:chExt cx="6119328"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599" y="5080554"/>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199" y="5080554"/>
              <a:ext cx="1691599"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30101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54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النشاط الاستهلالي</a:t>
            </a:r>
          </a:p>
        </p:txBody>
      </p:sp>
      <p:pic>
        <p:nvPicPr>
          <p:cNvPr id="2" name="Picture 1">
            <a:extLst>
              <a:ext uri="{FF2B5EF4-FFF2-40B4-BE49-F238E27FC236}">
                <a16:creationId xmlns="" xmlns:a16="http://schemas.microsoft.com/office/drawing/2014/main" id="{E42C1ACD-F149-CAB7-5356-278D1C64367C}"/>
              </a:ext>
            </a:extLst>
          </p:cNvPr>
          <p:cNvPicPr>
            <a:picLocks noChangeAspect="1"/>
          </p:cNvPicPr>
          <p:nvPr/>
        </p:nvPicPr>
        <p:blipFill>
          <a:blip r:embed="rId3"/>
          <a:stretch>
            <a:fillRect/>
          </a:stretch>
        </p:blipFill>
        <p:spPr>
          <a:xfrm rot="18823303">
            <a:off x="7928852" y="301545"/>
            <a:ext cx="1021738" cy="732246"/>
          </a:xfrm>
          <a:prstGeom prst="rect">
            <a:avLst/>
          </a:prstGeom>
        </p:spPr>
      </p:pic>
      <p:sp>
        <p:nvSpPr>
          <p:cNvPr id="12" name="TextBox 11">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pic>
        <p:nvPicPr>
          <p:cNvPr id="6" name="Picture 5"/>
          <p:cNvPicPr>
            <a:picLocks noChangeAspect="1"/>
          </p:cNvPicPr>
          <p:nvPr/>
        </p:nvPicPr>
        <p:blipFill>
          <a:blip r:embed="rId4"/>
          <a:stretch>
            <a:fillRect/>
          </a:stretch>
        </p:blipFill>
        <p:spPr>
          <a:xfrm>
            <a:off x="2070954" y="5553352"/>
            <a:ext cx="1338904" cy="801177"/>
          </a:xfrm>
          <a:prstGeom prst="rect">
            <a:avLst/>
          </a:prstGeom>
        </p:spPr>
      </p:pic>
      <p:sp>
        <p:nvSpPr>
          <p:cNvPr id="7" name="Rectangle 6"/>
          <p:cNvSpPr/>
          <p:nvPr/>
        </p:nvSpPr>
        <p:spPr>
          <a:xfrm>
            <a:off x="2070954" y="4043886"/>
            <a:ext cx="7086406" cy="707886"/>
          </a:xfrm>
          <a:prstGeom prst="rect">
            <a:avLst/>
          </a:prstGeom>
        </p:spPr>
        <p:txBody>
          <a:bodyPr wrap="square">
            <a:spAutoFit/>
          </a:bodyPr>
          <a:lstStyle/>
          <a:p>
            <a:pPr algn="just" rtl="1"/>
            <a:r>
              <a:rPr lang="ar-BH" sz="2000" dirty="0" smtClean="0">
                <a:cs typeface="Sakkal Majalla" panose="02000000000000000000"/>
              </a:rPr>
              <a:t>وبعد أكله التفاحة الثانية وتناول منفعتها سوف </a:t>
            </a:r>
            <a:r>
              <a:rPr lang="ar-BH" sz="2000" dirty="0">
                <a:cs typeface="Sakkal Majalla" panose="02000000000000000000"/>
              </a:rPr>
              <a:t>تتغير حاجته ورغبته في تناول التفاحة </a:t>
            </a:r>
            <a:r>
              <a:rPr lang="ar-BH" sz="2000" dirty="0" smtClean="0">
                <a:cs typeface="Sakkal Majalla" panose="02000000000000000000"/>
              </a:rPr>
              <a:t>الثالثة</a:t>
            </a:r>
            <a:endParaRPr lang="ar-BH" sz="2000" dirty="0">
              <a:cs typeface="Sakkal Majalla" panose="02000000000000000000"/>
            </a:endParaRPr>
          </a:p>
        </p:txBody>
      </p:sp>
      <p:pic>
        <p:nvPicPr>
          <p:cNvPr id="8" name="Picture 7"/>
          <p:cNvPicPr>
            <a:picLocks noChangeAspect="1"/>
          </p:cNvPicPr>
          <p:nvPr/>
        </p:nvPicPr>
        <p:blipFill>
          <a:blip r:embed="rId5"/>
          <a:stretch>
            <a:fillRect/>
          </a:stretch>
        </p:blipFill>
        <p:spPr>
          <a:xfrm>
            <a:off x="1565923" y="4714337"/>
            <a:ext cx="1329677" cy="804944"/>
          </a:xfrm>
          <a:prstGeom prst="rect">
            <a:avLst/>
          </a:prstGeom>
        </p:spPr>
      </p:pic>
      <p:pic>
        <p:nvPicPr>
          <p:cNvPr id="9" name="Picture 8"/>
          <p:cNvPicPr>
            <a:picLocks noChangeAspect="1"/>
          </p:cNvPicPr>
          <p:nvPr/>
        </p:nvPicPr>
        <p:blipFill>
          <a:blip r:embed="rId6"/>
          <a:stretch>
            <a:fillRect/>
          </a:stretch>
        </p:blipFill>
        <p:spPr>
          <a:xfrm>
            <a:off x="690689" y="3878295"/>
            <a:ext cx="1330580" cy="798675"/>
          </a:xfrm>
          <a:prstGeom prst="rect">
            <a:avLst/>
          </a:prstGeom>
        </p:spPr>
      </p:pic>
      <p:pic>
        <p:nvPicPr>
          <p:cNvPr id="10" name="Picture 9"/>
          <p:cNvPicPr>
            <a:picLocks noChangeAspect="1"/>
          </p:cNvPicPr>
          <p:nvPr/>
        </p:nvPicPr>
        <p:blipFill>
          <a:blip r:embed="rId7"/>
          <a:stretch>
            <a:fillRect/>
          </a:stretch>
        </p:blipFill>
        <p:spPr>
          <a:xfrm>
            <a:off x="152400" y="3003792"/>
            <a:ext cx="1258733" cy="837136"/>
          </a:xfrm>
          <a:prstGeom prst="rect">
            <a:avLst/>
          </a:prstGeom>
        </p:spPr>
      </p:pic>
      <p:sp>
        <p:nvSpPr>
          <p:cNvPr id="16" name="Rectangle 15"/>
          <p:cNvSpPr/>
          <p:nvPr/>
        </p:nvSpPr>
        <p:spPr>
          <a:xfrm>
            <a:off x="3409858" y="5715061"/>
            <a:ext cx="5705656" cy="677108"/>
          </a:xfrm>
          <a:prstGeom prst="rect">
            <a:avLst/>
          </a:prstGeom>
        </p:spPr>
        <p:txBody>
          <a:bodyPr wrap="square">
            <a:spAutoFit/>
          </a:bodyPr>
          <a:lstStyle/>
          <a:p>
            <a:pPr algn="just" rtl="1"/>
            <a:r>
              <a:rPr lang="ar-BH" dirty="0">
                <a:cs typeface="Sakkal Majalla" panose="02000000000000000000"/>
              </a:rPr>
              <a:t>سوف تتغير حاجته </a:t>
            </a:r>
            <a:r>
              <a:rPr lang="ar-BH" sz="2000" dirty="0">
                <a:cs typeface="Sakkal Majalla" panose="02000000000000000000"/>
              </a:rPr>
              <a:t>ورغبته</a:t>
            </a:r>
            <a:r>
              <a:rPr lang="ar-BH" dirty="0">
                <a:cs typeface="Sakkal Majalla" panose="02000000000000000000"/>
              </a:rPr>
              <a:t> في تناول التفاحة </a:t>
            </a:r>
            <a:r>
              <a:rPr lang="ar-BH" dirty="0" smtClean="0">
                <a:cs typeface="Sakkal Majalla" panose="02000000000000000000"/>
              </a:rPr>
              <a:t>الرابعة </a:t>
            </a:r>
            <a:r>
              <a:rPr lang="ar-BH" dirty="0">
                <a:cs typeface="Sakkal Majalla" panose="02000000000000000000"/>
              </a:rPr>
              <a:t>حتى يصل إلى حد الإشباع النهائي.</a:t>
            </a:r>
            <a:endParaRPr lang="ar-BH" dirty="0">
              <a:cs typeface="Sakkal Majalla" panose="02000000000000000000"/>
            </a:endParaRPr>
          </a:p>
        </p:txBody>
      </p:sp>
      <p:sp>
        <p:nvSpPr>
          <p:cNvPr id="14" name="Rectangle 13"/>
          <p:cNvSpPr/>
          <p:nvPr/>
        </p:nvSpPr>
        <p:spPr>
          <a:xfrm>
            <a:off x="-109575" y="1246980"/>
            <a:ext cx="9220200" cy="1107996"/>
          </a:xfrm>
          <a:prstGeom prst="rect">
            <a:avLst/>
          </a:prstGeom>
        </p:spPr>
        <p:txBody>
          <a:bodyPr wrap="square">
            <a:spAutoFit/>
          </a:bodyPr>
          <a:lstStyle/>
          <a:p>
            <a:pPr algn="just" rtl="1"/>
            <a:r>
              <a:rPr lang="ar-BH" sz="2200" dirty="0">
                <a:cs typeface="Sakkal Majalla" panose="02000000000000000000"/>
              </a:rPr>
              <a:t>عندما يشعر الإنسان بالجوع الشديد ويشتري على سبيل المثال أربع </a:t>
            </a:r>
            <a:r>
              <a:rPr lang="ar-BH" sz="2200" dirty="0" err="1">
                <a:cs typeface="Sakkal Majalla" panose="02000000000000000000"/>
              </a:rPr>
              <a:t>تفاحات</a:t>
            </a:r>
            <a:r>
              <a:rPr lang="ar-BH" sz="2200" dirty="0">
                <a:cs typeface="Sakkal Majalla" panose="02000000000000000000"/>
              </a:rPr>
              <a:t> </a:t>
            </a:r>
            <a:r>
              <a:rPr lang="ar-BH" sz="2200" dirty="0" smtClean="0">
                <a:cs typeface="Sakkal Majalla" panose="02000000000000000000"/>
              </a:rPr>
              <a:t>بهدف </a:t>
            </a:r>
            <a:r>
              <a:rPr lang="ar-BH" sz="2200" dirty="0">
                <a:cs typeface="Sakkal Majalla" panose="02000000000000000000"/>
              </a:rPr>
              <a:t>سد حاجة الجوع </a:t>
            </a:r>
            <a:r>
              <a:rPr lang="ar-BH" sz="2200" dirty="0" smtClean="0">
                <a:cs typeface="Sakkal Majalla" panose="02000000000000000000"/>
              </a:rPr>
              <a:t>لديه</a:t>
            </a:r>
            <a:endParaRPr lang="ar-BH" sz="2200" dirty="0">
              <a:cs typeface="Sakkal Majalla" panose="02000000000000000000"/>
            </a:endParaRPr>
          </a:p>
          <a:p>
            <a:pPr algn="just" rtl="1"/>
            <a:endParaRPr lang="ar-BH" sz="2200" dirty="0">
              <a:cs typeface="Sakkal Majalla" panose="02000000000000000000"/>
            </a:endParaRPr>
          </a:p>
          <a:p>
            <a:pPr algn="just" rtl="1"/>
            <a:r>
              <a:rPr lang="ar-BH" sz="2200" dirty="0">
                <a:cs typeface="Sakkal Majalla" panose="02000000000000000000"/>
              </a:rPr>
              <a:t> </a:t>
            </a:r>
            <a:endParaRPr lang="en-US" sz="2200" dirty="0">
              <a:solidFill>
                <a:prstClr val="black"/>
              </a:solidFill>
              <a:latin typeface="Sakkal Majalla" panose="02000000000000000000" pitchFamily="2" charset="-78"/>
              <a:ea typeface="Calibri" panose="020F0502020204030204" pitchFamily="34" charset="0"/>
              <a:cs typeface="Sakkal Majalla" panose="02000000000000000000"/>
            </a:endParaRPr>
          </a:p>
        </p:txBody>
      </p:sp>
      <p:sp>
        <p:nvSpPr>
          <p:cNvPr id="17" name="Rectangle 16"/>
          <p:cNvSpPr/>
          <p:nvPr/>
        </p:nvSpPr>
        <p:spPr>
          <a:xfrm>
            <a:off x="569156" y="2794778"/>
            <a:ext cx="7783437" cy="461665"/>
          </a:xfrm>
          <a:prstGeom prst="rect">
            <a:avLst/>
          </a:prstGeom>
        </p:spPr>
        <p:txBody>
          <a:bodyPr wrap="square">
            <a:spAutoFit/>
          </a:bodyPr>
          <a:lstStyle/>
          <a:p>
            <a:pPr marL="342900" indent="-342900" algn="just" rtl="1">
              <a:buFont typeface="Arial" panose="020B0604020202020204" pitchFamily="34" charset="0"/>
              <a:buChar char="•"/>
            </a:pPr>
            <a:r>
              <a:rPr lang="ar-BH" sz="2400" dirty="0" smtClean="0">
                <a:solidFill>
                  <a:srgbClr val="FF0000"/>
                </a:solidFill>
                <a:cs typeface="Sakkal Majalla" panose="02000000000000000000"/>
              </a:rPr>
              <a:t>ما </a:t>
            </a:r>
            <a:r>
              <a:rPr lang="ar-BH" sz="2400" dirty="0">
                <a:solidFill>
                  <a:srgbClr val="FF0000"/>
                </a:solidFill>
                <a:cs typeface="Sakkal Majalla" panose="02000000000000000000"/>
              </a:rPr>
              <a:t>الذي تلاحظه في درجة المنفعة الذي يتحقق مع تناول كل تفاحة؟</a:t>
            </a:r>
            <a:endParaRPr lang="en-US" sz="2400" dirty="0">
              <a:solidFill>
                <a:srgbClr val="FF0000"/>
              </a:solidFill>
              <a:latin typeface="Sakkal Majalla" panose="02000000000000000000" pitchFamily="2" charset="-78"/>
              <a:ea typeface="Calibri" panose="020F0502020204030204" pitchFamily="34" charset="0"/>
              <a:cs typeface="Sakkal Majalla" panose="02000000000000000000"/>
            </a:endParaRPr>
          </a:p>
        </p:txBody>
      </p:sp>
      <p:pic>
        <p:nvPicPr>
          <p:cNvPr id="18" name="Picture 17"/>
          <p:cNvPicPr>
            <a:picLocks noChangeAspect="1"/>
          </p:cNvPicPr>
          <p:nvPr/>
        </p:nvPicPr>
        <p:blipFill>
          <a:blip r:embed="rId8"/>
          <a:stretch>
            <a:fillRect/>
          </a:stretch>
        </p:blipFill>
        <p:spPr>
          <a:xfrm>
            <a:off x="690688" y="1721373"/>
            <a:ext cx="7783437" cy="1073405"/>
          </a:xfrm>
          <a:prstGeom prst="rect">
            <a:avLst/>
          </a:prstGeom>
        </p:spPr>
      </p:pic>
      <p:sp>
        <p:nvSpPr>
          <p:cNvPr id="20" name="Rectangle 19"/>
          <p:cNvSpPr/>
          <p:nvPr/>
        </p:nvSpPr>
        <p:spPr>
          <a:xfrm>
            <a:off x="3547802" y="4943438"/>
            <a:ext cx="5609558" cy="400110"/>
          </a:xfrm>
          <a:prstGeom prst="rect">
            <a:avLst/>
          </a:prstGeom>
        </p:spPr>
        <p:txBody>
          <a:bodyPr wrap="square">
            <a:spAutoFit/>
          </a:bodyPr>
          <a:lstStyle/>
          <a:p>
            <a:pPr algn="just" rtl="1"/>
            <a:r>
              <a:rPr lang="ar-BH" sz="2000" dirty="0" smtClean="0">
                <a:cs typeface="Sakkal Majalla" panose="02000000000000000000"/>
              </a:rPr>
              <a:t>وبعد أكله للتفاحة الثالثة سوف تتغير رغبته في تناول التفاحة الرابعة </a:t>
            </a:r>
            <a:endParaRPr lang="ar-BH" sz="2000" dirty="0">
              <a:cs typeface="Sakkal Majalla" panose="02000000000000000000"/>
            </a:endParaRPr>
          </a:p>
        </p:txBody>
      </p:sp>
      <p:sp>
        <p:nvSpPr>
          <p:cNvPr id="21" name="Rectangle 20"/>
          <p:cNvSpPr/>
          <p:nvPr/>
        </p:nvSpPr>
        <p:spPr>
          <a:xfrm>
            <a:off x="1453599" y="3269171"/>
            <a:ext cx="7703761" cy="400110"/>
          </a:xfrm>
          <a:prstGeom prst="rect">
            <a:avLst/>
          </a:prstGeom>
        </p:spPr>
        <p:txBody>
          <a:bodyPr wrap="square">
            <a:spAutoFit/>
          </a:bodyPr>
          <a:lstStyle/>
          <a:p>
            <a:pPr algn="r" rtl="1"/>
            <a:r>
              <a:rPr lang="ar-BH" sz="2000" dirty="0">
                <a:latin typeface="SakkalMajalla"/>
              </a:rPr>
              <a:t>فبعد </a:t>
            </a:r>
            <a:r>
              <a:rPr lang="ar-BH" sz="2000" dirty="0" smtClean="0">
                <a:latin typeface="SakkalMajalla"/>
              </a:rPr>
              <a:t>أكله </a:t>
            </a:r>
            <a:r>
              <a:rPr lang="ar-BH" sz="2000" dirty="0">
                <a:latin typeface="SakkalMajalla"/>
              </a:rPr>
              <a:t>التفاحة الأولى وتناوله منفعتها ، سوف تتغير حاجته ورغبته في تناول التفاحة الثانية</a:t>
            </a:r>
            <a:endParaRPr lang="ar-BH" sz="2000" dirty="0"/>
          </a:p>
        </p:txBody>
      </p:sp>
    </p:spTree>
    <p:extLst>
      <p:ext uri="{BB962C8B-B14F-4D97-AF65-F5344CB8AC3E}">
        <p14:creationId xmlns:p14="http://schemas.microsoft.com/office/powerpoint/2010/main" val="38356475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anim calcmode="lin" valueType="num">
                                      <p:cBhvr>
                                        <p:cTn id="20" dur="2000" fill="hold"/>
                                        <p:tgtEl>
                                          <p:spTgt spid="17"/>
                                        </p:tgtEl>
                                        <p:attrNameLst>
                                          <p:attrName>ppt_w</p:attrName>
                                        </p:attrNameLst>
                                      </p:cBhvr>
                                      <p:tavLst>
                                        <p:tav tm="0" fmla="#ppt_w*sin(2.5*pi*$)">
                                          <p:val>
                                            <p:fltVal val="0"/>
                                          </p:val>
                                        </p:tav>
                                        <p:tav tm="100000">
                                          <p:val>
                                            <p:fltVal val="1"/>
                                          </p:val>
                                        </p:tav>
                                      </p:tavLst>
                                    </p:anim>
                                    <p:anim calcmode="lin" valueType="num">
                                      <p:cBhvr>
                                        <p:cTn id="21"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par>
                                <p:cTn id="29" presetID="42"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click.wav"/>
                                        </p:tgtEl>
                                      </p:cMediaNode>
                                    </p:audio>
                                  </p:subTnLst>
                                </p:cTn>
                              </p:par>
                              <p:par>
                                <p:cTn id="41" presetID="42"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 presetClass="entr" presetSubtype="4"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 presetClass="entr" presetSubtype="4"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4" grpId="0"/>
      <p:bldP spid="17"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smtClean="0">
                <a:cs typeface="+mj-cs"/>
              </a:rPr>
              <a:t>   </a:t>
            </a:r>
            <a:r>
              <a:rPr lang="ar-SA" sz="4400" b="1" dirty="0" smtClean="0">
                <a:cs typeface="+mj-cs"/>
              </a:rPr>
              <a:t>توازن المستهلك</a:t>
            </a:r>
            <a:endParaRPr lang="ar-BH" sz="4400" b="1" dirty="0">
              <a:cs typeface="+mj-cs"/>
            </a:endParaRPr>
          </a:p>
        </p:txBody>
      </p:sp>
      <p:pic>
        <p:nvPicPr>
          <p:cNvPr id="6" name="Picture 5">
            <a:extLst>
              <a:ext uri="{FF2B5EF4-FFF2-40B4-BE49-F238E27FC236}">
                <a16:creationId xmlns="" xmlns:a16="http://schemas.microsoft.com/office/drawing/2014/main" id="{B00DD1F0-0314-35CD-8D4F-B82026AA3B55}"/>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2" name="Rectangle: Rounded Corners 1">
            <a:extLst>
              <a:ext uri="{FF2B5EF4-FFF2-40B4-BE49-F238E27FC236}">
                <a16:creationId xmlns:a16="http://schemas.microsoft.com/office/drawing/2014/main" xmlns="" id="{BD423D89-EABD-43EF-96BE-C6CA2448C67A}"/>
              </a:ext>
            </a:extLst>
          </p:cNvPr>
          <p:cNvSpPr/>
          <p:nvPr/>
        </p:nvSpPr>
        <p:spPr>
          <a:xfrm>
            <a:off x="80443" y="1447800"/>
            <a:ext cx="8993910" cy="1840637"/>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500" dirty="0" smtClean="0">
                <a:solidFill>
                  <a:srgbClr val="C13018"/>
                </a:solidFill>
                <a:cs typeface="PT Bold Heading" panose="02010400000000000000" pitchFamily="2" charset="-78"/>
              </a:rPr>
              <a:t>سلوك المستهلك</a:t>
            </a:r>
            <a:r>
              <a:rPr lang="ar-SA" sz="2500" b="1" dirty="0" smtClean="0">
                <a:solidFill>
                  <a:srgbClr val="C13018"/>
                </a:solidFill>
                <a:cs typeface="PT Bold Heading" panose="02010400000000000000" pitchFamily="2" charset="-78"/>
              </a:rPr>
              <a:t>(</a:t>
            </a:r>
            <a:r>
              <a:rPr lang="en-US" sz="2500" b="1" dirty="0" smtClean="0">
                <a:solidFill>
                  <a:srgbClr val="C13018"/>
                </a:solidFill>
                <a:cs typeface="PT Bold Heading" panose="02010400000000000000" pitchFamily="2" charset="-78"/>
              </a:rPr>
              <a:t>Customer Behavior</a:t>
            </a:r>
            <a:r>
              <a:rPr lang="ar-SA" sz="2500" b="1" dirty="0" smtClean="0">
                <a:solidFill>
                  <a:srgbClr val="C13018"/>
                </a:solidFill>
                <a:cs typeface="PT Bold Heading" panose="02010400000000000000" pitchFamily="2" charset="-78"/>
              </a:rPr>
              <a:t>):</a:t>
            </a:r>
            <a:endParaRPr lang="ar-SA" sz="2500" b="1" dirty="0">
              <a:solidFill>
                <a:srgbClr val="C13018"/>
              </a:solidFill>
              <a:cs typeface="PT Bold Heading" panose="02010400000000000000" pitchFamily="2" charset="-78"/>
            </a:endParaRPr>
          </a:p>
          <a:p>
            <a:pPr marL="1612900" algn="just" rtl="1"/>
            <a:r>
              <a:rPr lang="ar-SA" sz="2500" b="1" dirty="0" smtClean="0">
                <a:solidFill>
                  <a:schemeClr val="tx1"/>
                </a:solidFill>
                <a:latin typeface="Sakkal Majalla" panose="02000000000000000000" pitchFamily="2" charset="-78"/>
                <a:cs typeface="Sakkal Majalla" panose="02000000000000000000" pitchFamily="2" charset="-78"/>
              </a:rPr>
              <a:t>تفترض دراسة سلوك المستهلك أن المستهلك شخص رشيد يسعى إلى تعظيم منفعته من استهلاكه للسلع والخدمات، أي الوصول إلى أقصى إشباع ممكن.</a:t>
            </a:r>
            <a:endParaRPr lang="ar-SA" sz="2500" b="1" dirty="0">
              <a:solidFill>
                <a:schemeClr val="tx1"/>
              </a:solidFill>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4"/>
          <a:stretch>
            <a:fillRect/>
          </a:stretch>
        </p:blipFill>
        <p:spPr>
          <a:xfrm>
            <a:off x="2819400" y="3733800"/>
            <a:ext cx="3508904" cy="2335016"/>
          </a:xfrm>
          <a:prstGeom prst="rect">
            <a:avLst/>
          </a:prstGeom>
        </p:spPr>
      </p:pic>
    </p:spTree>
    <p:extLst>
      <p:ext uri="{BB962C8B-B14F-4D97-AF65-F5344CB8AC3E}">
        <p14:creationId xmlns:p14="http://schemas.microsoft.com/office/powerpoint/2010/main" val="3611033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800" b="1" dirty="0" smtClean="0"/>
              <a:t>   كيف يحقق المستهلك التوازن؟</a:t>
            </a:r>
            <a:endParaRPr lang="ar-BH" sz="38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
        <p:nvSpPr>
          <p:cNvPr id="2" name="Rectangle 1"/>
          <p:cNvSpPr/>
          <p:nvPr/>
        </p:nvSpPr>
        <p:spPr>
          <a:xfrm>
            <a:off x="-360608" y="1554136"/>
            <a:ext cx="9418017" cy="1615827"/>
          </a:xfrm>
          <a:prstGeom prst="rect">
            <a:avLst/>
          </a:prstGeom>
        </p:spPr>
        <p:txBody>
          <a:bodyPr wrap="square">
            <a:spAutoFit/>
          </a:bodyPr>
          <a:lstStyle/>
          <a:p>
            <a:pPr algn="r" rtl="1"/>
            <a:r>
              <a:rPr lang="ar-BH" sz="2300" b="1" dirty="0" smtClean="0">
                <a:cs typeface="Sakkal Majalla" panose="02000000000000000000"/>
              </a:rPr>
              <a:t>  يصبح </a:t>
            </a:r>
            <a:r>
              <a:rPr lang="ar-BH" sz="2300" b="1" dirty="0">
                <a:cs typeface="Sakkal Majalla" panose="02000000000000000000"/>
              </a:rPr>
              <a:t>المستهلك في حالة توازن إذا ما تحقق الشرطان الآتيان</a:t>
            </a:r>
            <a:r>
              <a:rPr lang="ar-BH" sz="2300" b="1" dirty="0" smtClean="0">
                <a:cs typeface="Sakkal Majalla" panose="02000000000000000000"/>
              </a:rPr>
              <a:t>:</a:t>
            </a:r>
          </a:p>
          <a:p>
            <a:pPr algn="r" rtl="1"/>
            <a:endParaRPr lang="ar-BH" sz="1600" dirty="0">
              <a:cs typeface="Sakkal Majalla" panose="02000000000000000000"/>
            </a:endParaRPr>
          </a:p>
          <a:p>
            <a:pPr marL="342900" indent="-342900" algn="r" rtl="1">
              <a:lnSpc>
                <a:spcPct val="150000"/>
              </a:lnSpc>
              <a:buFont typeface="Wingdings" panose="05000000000000000000" pitchFamily="2" charset="2"/>
              <a:buChar char="ü"/>
            </a:pPr>
            <a:r>
              <a:rPr lang="ar-BH" sz="2000" dirty="0">
                <a:cs typeface="Sakkal Majalla" panose="02000000000000000000"/>
              </a:rPr>
              <a:t>أن يقوم المستهلك بإنفاق كل دخله النقدي على السلع والخدمات التي تحقق له الإشباع المطلوب. </a:t>
            </a:r>
          </a:p>
          <a:p>
            <a:pPr marL="342900" indent="-342900" algn="r" rtl="1">
              <a:lnSpc>
                <a:spcPct val="150000"/>
              </a:lnSpc>
              <a:buFont typeface="Wingdings" panose="05000000000000000000" pitchFamily="2" charset="2"/>
              <a:buChar char="ü"/>
            </a:pPr>
            <a:r>
              <a:rPr lang="ar-BH" sz="2000" dirty="0">
                <a:cs typeface="Sakkal Majalla" panose="02000000000000000000"/>
              </a:rPr>
              <a:t>أن تتساوي المنفعة الحدية للدينار المنفق على كل السلع والخدمات المستهلكة.</a:t>
            </a:r>
          </a:p>
        </p:txBody>
      </p:sp>
      <p:sp>
        <p:nvSpPr>
          <p:cNvPr id="12" name="Rectangle 11"/>
          <p:cNvSpPr/>
          <p:nvPr/>
        </p:nvSpPr>
        <p:spPr>
          <a:xfrm>
            <a:off x="63501" y="3548896"/>
            <a:ext cx="8975436" cy="1785104"/>
          </a:xfrm>
          <a:prstGeom prst="rect">
            <a:avLst/>
          </a:prstGeom>
        </p:spPr>
        <p:txBody>
          <a:bodyPr wrap="square">
            <a:spAutoFit/>
          </a:bodyPr>
          <a:lstStyle/>
          <a:p>
            <a:pPr algn="just" rtl="1"/>
            <a:r>
              <a:rPr lang="ar-BH" sz="2300" b="1" u="sng" dirty="0" smtClean="0">
                <a:solidFill>
                  <a:srgbClr val="FF0000"/>
                </a:solidFill>
                <a:cs typeface="Sakkal Majalla" panose="02000000000000000000"/>
              </a:rPr>
              <a:t>1- المنفعة الكلية </a:t>
            </a:r>
            <a:r>
              <a:rPr lang="en-US" sz="2300" b="1" u="sng" dirty="0" smtClean="0">
                <a:solidFill>
                  <a:srgbClr val="FF0000"/>
                </a:solidFill>
                <a:cs typeface="Sakkal Majalla" panose="02000000000000000000"/>
              </a:rPr>
              <a:t>(Total Utility)</a:t>
            </a:r>
            <a:endParaRPr lang="ar-BH" sz="2300" b="1" u="sng" dirty="0" smtClean="0">
              <a:solidFill>
                <a:srgbClr val="FF0000"/>
              </a:solidFill>
              <a:cs typeface="Sakkal Majalla" panose="02000000000000000000"/>
            </a:endParaRPr>
          </a:p>
          <a:p>
            <a:pPr algn="just" rtl="1"/>
            <a:endParaRPr lang="ar-BH" sz="1600" dirty="0" smtClean="0">
              <a:cs typeface="Sakkal Majalla" panose="02000000000000000000"/>
            </a:endParaRPr>
          </a:p>
          <a:p>
            <a:pPr algn="just" rtl="1"/>
            <a:r>
              <a:rPr lang="ar-BH" sz="2300" dirty="0" smtClean="0">
                <a:cs typeface="Sakkal Majalla" panose="02000000000000000000"/>
              </a:rPr>
              <a:t>يتحقق </a:t>
            </a:r>
            <a:r>
              <a:rPr lang="ar-BH" sz="2300" dirty="0">
                <a:cs typeface="Sakkal Majalla" panose="02000000000000000000"/>
              </a:rPr>
              <a:t>الإشباع التام لدى المستهلك بعد استهلاك الفرد </a:t>
            </a:r>
            <a:r>
              <a:rPr lang="ar-BH" sz="2300" dirty="0" smtClean="0">
                <a:cs typeface="Sakkal Majalla" panose="02000000000000000000"/>
              </a:rPr>
              <a:t>للوحدات كاملة </a:t>
            </a:r>
            <a:r>
              <a:rPr lang="ar-BH" sz="2300" dirty="0">
                <a:cs typeface="Sakkal Majalla" panose="02000000000000000000"/>
              </a:rPr>
              <a:t>والحصول على المنفعة من السلع، هذا ما يطلق عليه </a:t>
            </a:r>
            <a:r>
              <a:rPr lang="ar-BH" sz="2300" dirty="0" smtClean="0">
                <a:cs typeface="Sakkal Majalla" panose="02000000000000000000"/>
              </a:rPr>
              <a:t>المنفعة الكلية</a:t>
            </a:r>
            <a:r>
              <a:rPr lang="ar-BH" sz="2300" dirty="0">
                <a:cs typeface="Sakkal Majalla" panose="02000000000000000000"/>
              </a:rPr>
              <a:t>، ومع استهلاك كل وحدة إضافية من السلعة تتزايد </a:t>
            </a:r>
            <a:r>
              <a:rPr lang="ar-BH" sz="2300" dirty="0" smtClean="0">
                <a:cs typeface="Sakkal Majalla" panose="02000000000000000000"/>
              </a:rPr>
              <a:t>لديه المنفعة الكلية.</a:t>
            </a:r>
            <a:endParaRPr lang="ar-BH" sz="2300" dirty="0">
              <a:cs typeface="Sakkal Majalla" panose="02000000000000000000"/>
            </a:endParaRPr>
          </a:p>
        </p:txBody>
      </p:sp>
    </p:spTree>
    <p:extLst>
      <p:ext uri="{BB962C8B-B14F-4D97-AF65-F5344CB8AC3E}">
        <p14:creationId xmlns:p14="http://schemas.microsoft.com/office/powerpoint/2010/main" val="4149198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800" b="1" dirty="0" smtClean="0"/>
              <a:t>   كيف يحقق المستهلك التوازن؟</a:t>
            </a:r>
            <a:endParaRPr lang="ar-BH" sz="38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6">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
        <p:nvSpPr>
          <p:cNvPr id="13" name="Rectangle: Rounded Corners 1">
            <a:extLst>
              <a:ext uri="{FF2B5EF4-FFF2-40B4-BE49-F238E27FC236}">
                <a16:creationId xmlns:a16="http://schemas.microsoft.com/office/drawing/2014/main" xmlns="" id="{BD423D89-EABD-43EF-96BE-C6CA2448C67A}"/>
              </a:ext>
            </a:extLst>
          </p:cNvPr>
          <p:cNvSpPr/>
          <p:nvPr/>
        </p:nvSpPr>
        <p:spPr>
          <a:xfrm>
            <a:off x="152400" y="1433881"/>
            <a:ext cx="8873544" cy="1450309"/>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500" dirty="0" smtClean="0">
                <a:solidFill>
                  <a:srgbClr val="C13018"/>
                </a:solidFill>
                <a:cs typeface="PT Bold Heading" panose="02010400000000000000" pitchFamily="2" charset="-78"/>
              </a:rPr>
              <a:t>المنفعة الكلية (</a:t>
            </a:r>
            <a:r>
              <a:rPr lang="en-US" sz="2500" dirty="0" smtClean="0">
                <a:solidFill>
                  <a:srgbClr val="C13018"/>
                </a:solidFill>
                <a:cs typeface="PT Bold Heading" panose="02010400000000000000" pitchFamily="2" charset="-78"/>
              </a:rPr>
              <a:t>Total Utility</a:t>
            </a:r>
            <a:r>
              <a:rPr lang="ar-SA" sz="2500" b="1" dirty="0" smtClean="0">
                <a:solidFill>
                  <a:srgbClr val="C13018"/>
                </a:solidFill>
                <a:cs typeface="PT Bold Heading" panose="02010400000000000000" pitchFamily="2" charset="-78"/>
              </a:rPr>
              <a:t>):</a:t>
            </a:r>
            <a:endParaRPr lang="ar-SA" sz="2400" b="1" dirty="0">
              <a:solidFill>
                <a:srgbClr val="C13018"/>
              </a:solidFill>
              <a:cs typeface="PT Bold Heading" panose="02010400000000000000" pitchFamily="2" charset="-78"/>
            </a:endParaRPr>
          </a:p>
          <a:p>
            <a:pPr marL="1612900" algn="just" rtl="1"/>
            <a:r>
              <a:rPr lang="ar-SA" sz="2500" b="1" dirty="0" smtClean="0">
                <a:solidFill>
                  <a:schemeClr val="tx1"/>
                </a:solidFill>
                <a:latin typeface="Sakkal Majalla" panose="02000000000000000000" pitchFamily="2" charset="-78"/>
                <a:cs typeface="Sakkal Majalla" panose="02000000000000000000" pitchFamily="2" charset="-78"/>
              </a:rPr>
              <a:t>مجموع المنفعة (الإشباع) الإجمالي المتحصل من استهلاك الفرد لوحدات سلعة معينة خلال فترة زمنية محددة. </a:t>
            </a:r>
            <a:endParaRPr lang="ar-SA" sz="2500" b="1" dirty="0">
              <a:solidFill>
                <a:schemeClr val="tx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rotWithShape="1">
          <a:blip r:embed="rId7"/>
          <a:srcRect l="6298" t="28349" r="68546" b="22712"/>
          <a:stretch/>
        </p:blipFill>
        <p:spPr>
          <a:xfrm>
            <a:off x="172792" y="3022672"/>
            <a:ext cx="2788143" cy="2692328"/>
          </a:xfrm>
          <a:prstGeom prst="rect">
            <a:avLst/>
          </a:prstGeom>
          <a:solidFill>
            <a:srgbClr val="171717"/>
          </a:solidFill>
          <a:ln w="19050" cap="sq">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rotWithShape="1">
          <a:blip r:embed="rId8"/>
          <a:srcRect l="14275" t="44792" r="33016" b="45833"/>
          <a:stretch/>
        </p:blipFill>
        <p:spPr>
          <a:xfrm>
            <a:off x="3054975" y="3886200"/>
            <a:ext cx="5987068" cy="1175546"/>
          </a:xfrm>
          <a:prstGeom prst="rect">
            <a:avLst/>
          </a:prstGeom>
        </p:spPr>
      </p:pic>
    </p:spTree>
    <p:extLst>
      <p:ext uri="{BB962C8B-B14F-4D97-AF65-F5344CB8AC3E}">
        <p14:creationId xmlns:p14="http://schemas.microsoft.com/office/powerpoint/2010/main" val="2291252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5"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800" b="1" dirty="0">
                <a:cs typeface="+mj-cs"/>
              </a:rPr>
              <a:t>        </a:t>
            </a:r>
            <a:r>
              <a:rPr lang="ar-BH" sz="3800" b="1" dirty="0" smtClean="0">
                <a:cs typeface="+mj-cs"/>
              </a:rPr>
              <a:t>كيف يحقق المستهلك التوازن؟</a:t>
            </a:r>
            <a:endParaRPr lang="ar-BH" sz="3800" b="1" dirty="0">
              <a:cs typeface="+mj-cs"/>
            </a:endParaRPr>
          </a:p>
        </p:txBody>
      </p:sp>
      <p:sp>
        <p:nvSpPr>
          <p:cNvPr id="12" name="Rectangle 11">
            <a:extLst>
              <a:ext uri="{FF2B5EF4-FFF2-40B4-BE49-F238E27FC236}">
                <a16:creationId xmlns="" xmlns:a16="http://schemas.microsoft.com/office/drawing/2014/main" id="{67639C5F-FB42-BB64-1E9E-1CBBD254E704}"/>
              </a:ext>
            </a:extLst>
          </p:cNvPr>
          <p:cNvSpPr/>
          <p:nvPr/>
        </p:nvSpPr>
        <p:spPr>
          <a:xfrm>
            <a:off x="12096" y="1242077"/>
            <a:ext cx="270847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a:t>
            </a:r>
            <a:r>
              <a:rPr lang="ar-BH"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فردي 3-2-1</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6" name="Picture 5">
            <a:extLst>
              <a:ext uri="{FF2B5EF4-FFF2-40B4-BE49-F238E27FC236}">
                <a16:creationId xmlns="" xmlns:a16="http://schemas.microsoft.com/office/drawing/2014/main" id="{F5330ACB-DE53-AEAF-0B8C-ABECED1B13DD}"/>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7" name="Rectangle 6"/>
          <p:cNvSpPr/>
          <p:nvPr/>
        </p:nvSpPr>
        <p:spPr>
          <a:xfrm>
            <a:off x="-18472" y="1733009"/>
            <a:ext cx="9057408" cy="461665"/>
          </a:xfrm>
          <a:prstGeom prst="rect">
            <a:avLst/>
          </a:prstGeom>
        </p:spPr>
        <p:txBody>
          <a:bodyPr wrap="square">
            <a:spAutoFit/>
          </a:bodyPr>
          <a:lstStyle/>
          <a:p>
            <a:pPr algn="r" rtl="1"/>
            <a:r>
              <a:rPr lang="ar-BH" sz="2400" dirty="0">
                <a:cs typeface="Sakkal Majalla" panose="02000000000000000000"/>
              </a:rPr>
              <a:t>من خلال الجدول الآتي ارسم منحنى المنفعة الكلية، ثم أجب عن الأسئلة التي </a:t>
            </a:r>
            <a:r>
              <a:rPr lang="ar-BH" sz="2400" dirty="0" smtClean="0">
                <a:cs typeface="Sakkal Majalla" panose="02000000000000000000"/>
              </a:rPr>
              <a:t>تليه:</a:t>
            </a:r>
            <a:endParaRPr lang="ar-BH" sz="2400" dirty="0">
              <a:cs typeface="Sakkal Majalla" panose="02000000000000000000"/>
            </a:endParaRPr>
          </a:p>
        </p:txBody>
      </p:sp>
      <p:sp>
        <p:nvSpPr>
          <p:cNvPr id="10" name="Rectangle 9"/>
          <p:cNvSpPr/>
          <p:nvPr/>
        </p:nvSpPr>
        <p:spPr>
          <a:xfrm>
            <a:off x="353238" y="5461087"/>
            <a:ext cx="8657062" cy="830997"/>
          </a:xfrm>
          <a:prstGeom prst="rect">
            <a:avLst/>
          </a:prstGeom>
        </p:spPr>
        <p:txBody>
          <a:bodyPr wrap="square">
            <a:spAutoFit/>
          </a:bodyPr>
          <a:lstStyle/>
          <a:p>
            <a:pPr marL="342900" indent="-342900" algn="r" rtl="1">
              <a:buFont typeface="Arial" panose="020B0604020202020204" pitchFamily="34" charset="0"/>
              <a:buChar char="•"/>
            </a:pPr>
            <a:r>
              <a:rPr lang="ar-BH" sz="2400" dirty="0">
                <a:cs typeface="Sakkal Majalla" panose="02000000000000000000"/>
              </a:rPr>
              <a:t>تتحقق </a:t>
            </a:r>
            <a:r>
              <a:rPr lang="ar-BH" sz="2400" dirty="0" smtClean="0">
                <a:cs typeface="Sakkal Majalla" panose="02000000000000000000"/>
              </a:rPr>
              <a:t>أعلى منفعة كلية </a:t>
            </a:r>
            <a:r>
              <a:rPr lang="ar-BH" sz="2400" dirty="0">
                <a:cs typeface="Sakkal Majalla" panose="02000000000000000000"/>
              </a:rPr>
              <a:t>عند الوحدة = </a:t>
            </a:r>
            <a:r>
              <a:rPr lang="ar-BH" sz="2400" dirty="0" smtClean="0">
                <a:cs typeface="Sakkal Majalla" panose="02000000000000000000"/>
              </a:rPr>
              <a:t> </a:t>
            </a:r>
            <a:r>
              <a:rPr lang="ar-BH" sz="2400" dirty="0" smtClean="0">
                <a:cs typeface="Sakkal Majalla" panose="02000000000000000000"/>
              </a:rPr>
              <a:t>.................................................</a:t>
            </a:r>
            <a:endParaRPr lang="ar-BH" sz="2400" dirty="0">
              <a:cs typeface="Sakkal Majalla" panose="02000000000000000000"/>
            </a:endParaRPr>
          </a:p>
          <a:p>
            <a:pPr marL="342900" indent="-342900" algn="r" rtl="1">
              <a:buFont typeface="Arial" panose="020B0604020202020204" pitchFamily="34" charset="0"/>
              <a:buChar char="•"/>
            </a:pPr>
            <a:r>
              <a:rPr lang="ar-BH" sz="2400" dirty="0" smtClean="0">
                <a:cs typeface="Sakkal Majalla" panose="02000000000000000000"/>
              </a:rPr>
              <a:t>الوحدة </a:t>
            </a:r>
            <a:r>
              <a:rPr lang="ar-BH" sz="2400" dirty="0">
                <a:cs typeface="Sakkal Majalla" panose="02000000000000000000"/>
              </a:rPr>
              <a:t>التي بدأ عندها نفس مستوى الاشباع </a:t>
            </a:r>
            <a:r>
              <a:rPr lang="ar-BH" sz="2400" dirty="0" smtClean="0">
                <a:cs typeface="Sakkal Majalla" panose="02000000000000000000"/>
              </a:rPr>
              <a:t>= .........................................  </a:t>
            </a:r>
            <a:endParaRPr lang="ar-BH" sz="2400" dirty="0">
              <a:cs typeface="Sakkal Majalla" panose="02000000000000000000"/>
            </a:endParaRPr>
          </a:p>
        </p:txBody>
      </p:sp>
      <p:grpSp>
        <p:nvGrpSpPr>
          <p:cNvPr id="15" name="Shape 851">
            <a:extLst>
              <a:ext uri="{FF2B5EF4-FFF2-40B4-BE49-F238E27FC236}">
                <a16:creationId xmlns:a16="http://schemas.microsoft.com/office/drawing/2014/main" xmlns="" id="{FDD3763B-A17B-475E-BBE4-B1BDB2386A88}"/>
              </a:ext>
            </a:extLst>
          </p:cNvPr>
          <p:cNvGrpSpPr/>
          <p:nvPr/>
        </p:nvGrpSpPr>
        <p:grpSpPr>
          <a:xfrm>
            <a:off x="633819" y="113575"/>
            <a:ext cx="1170762" cy="1059878"/>
            <a:chOff x="6649150" y="309350"/>
            <a:chExt cx="395800" cy="395800"/>
          </a:xfrm>
        </p:grpSpPr>
        <p:sp>
          <p:nvSpPr>
            <p:cNvPr id="16" name="Shape 852">
              <a:extLst>
                <a:ext uri="{FF2B5EF4-FFF2-40B4-BE49-F238E27FC236}">
                  <a16:creationId xmlns:a16="http://schemas.microsoft.com/office/drawing/2014/main" xmlns="" id="{0A66746B-C7EF-4E88-950B-2FB02F8EBC1C}"/>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853">
              <a:extLst>
                <a:ext uri="{FF2B5EF4-FFF2-40B4-BE49-F238E27FC236}">
                  <a16:creationId xmlns:a16="http://schemas.microsoft.com/office/drawing/2014/main" xmlns="" id="{281A963A-E0BF-4C5E-AAC5-583B710122EF}"/>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854">
              <a:extLst>
                <a:ext uri="{FF2B5EF4-FFF2-40B4-BE49-F238E27FC236}">
                  <a16:creationId xmlns:a16="http://schemas.microsoft.com/office/drawing/2014/main" xmlns="" id="{056F4824-889D-4AF1-B354-071C00CC8C6E}"/>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855">
              <a:extLst>
                <a:ext uri="{FF2B5EF4-FFF2-40B4-BE49-F238E27FC236}">
                  <a16:creationId xmlns:a16="http://schemas.microsoft.com/office/drawing/2014/main" xmlns="" id="{E1AB3456-1319-45EF-8F0F-665E008BEA4C}"/>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856">
              <a:extLst>
                <a:ext uri="{FF2B5EF4-FFF2-40B4-BE49-F238E27FC236}">
                  <a16:creationId xmlns:a16="http://schemas.microsoft.com/office/drawing/2014/main" xmlns="" id="{FD8AB733-EB5D-46FA-A196-268C3970C311}"/>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857">
              <a:extLst>
                <a:ext uri="{FF2B5EF4-FFF2-40B4-BE49-F238E27FC236}">
                  <a16:creationId xmlns:a16="http://schemas.microsoft.com/office/drawing/2014/main" xmlns="" id="{E63A03F4-0342-498D-8999-79DBB8959CC1}"/>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858">
              <a:extLst>
                <a:ext uri="{FF2B5EF4-FFF2-40B4-BE49-F238E27FC236}">
                  <a16:creationId xmlns:a16="http://schemas.microsoft.com/office/drawing/2014/main" xmlns="" id="{E97C267D-A891-4B90-8DBD-17EBC38DD47F}"/>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859">
              <a:extLst>
                <a:ext uri="{FF2B5EF4-FFF2-40B4-BE49-F238E27FC236}">
                  <a16:creationId xmlns:a16="http://schemas.microsoft.com/office/drawing/2014/main" xmlns="" id="{901F4144-6B53-444B-A2D8-6E42455A59F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860">
              <a:extLst>
                <a:ext uri="{FF2B5EF4-FFF2-40B4-BE49-F238E27FC236}">
                  <a16:creationId xmlns:a16="http://schemas.microsoft.com/office/drawing/2014/main" xmlns="" id="{DE878F6C-08DB-4916-A834-CB8C04EE2745}"/>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861">
              <a:extLst>
                <a:ext uri="{FF2B5EF4-FFF2-40B4-BE49-F238E27FC236}">
                  <a16:creationId xmlns:a16="http://schemas.microsoft.com/office/drawing/2014/main" xmlns="" id="{2AFB8F0E-FED5-459A-9C32-24DB3DDC7AE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862">
              <a:extLst>
                <a:ext uri="{FF2B5EF4-FFF2-40B4-BE49-F238E27FC236}">
                  <a16:creationId xmlns:a16="http://schemas.microsoft.com/office/drawing/2014/main" xmlns="" id="{9D37B643-DFE5-4BCD-ABDD-1DB428C356ED}"/>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863">
              <a:extLst>
                <a:ext uri="{FF2B5EF4-FFF2-40B4-BE49-F238E27FC236}">
                  <a16:creationId xmlns:a16="http://schemas.microsoft.com/office/drawing/2014/main" xmlns="" id="{65A65870-FEA8-45C6-9E2D-FFFA25AC118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864">
              <a:extLst>
                <a:ext uri="{FF2B5EF4-FFF2-40B4-BE49-F238E27FC236}">
                  <a16:creationId xmlns:a16="http://schemas.microsoft.com/office/drawing/2014/main" xmlns="" id="{5EC91901-3B9B-443A-9BEB-8432649B66BA}"/>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865">
              <a:extLst>
                <a:ext uri="{FF2B5EF4-FFF2-40B4-BE49-F238E27FC236}">
                  <a16:creationId xmlns:a16="http://schemas.microsoft.com/office/drawing/2014/main" xmlns="" id="{BB17F187-A264-403B-9D9C-C845B6185E7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866">
              <a:extLst>
                <a:ext uri="{FF2B5EF4-FFF2-40B4-BE49-F238E27FC236}">
                  <a16:creationId xmlns:a16="http://schemas.microsoft.com/office/drawing/2014/main" xmlns="" id="{33E0BE78-FB24-475A-80D7-4E5EBC200147}"/>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867">
              <a:extLst>
                <a:ext uri="{FF2B5EF4-FFF2-40B4-BE49-F238E27FC236}">
                  <a16:creationId xmlns:a16="http://schemas.microsoft.com/office/drawing/2014/main" xmlns="" id="{94F89CCA-B849-45B6-BD2D-0ED5FF5756D1}"/>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868">
              <a:extLst>
                <a:ext uri="{FF2B5EF4-FFF2-40B4-BE49-F238E27FC236}">
                  <a16:creationId xmlns:a16="http://schemas.microsoft.com/office/drawing/2014/main" xmlns="" id="{291C7F5C-369C-4637-AB81-31C84786BD39}"/>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869">
              <a:extLst>
                <a:ext uri="{FF2B5EF4-FFF2-40B4-BE49-F238E27FC236}">
                  <a16:creationId xmlns:a16="http://schemas.microsoft.com/office/drawing/2014/main" xmlns="" id="{DF101BE2-0F9F-481C-8ED5-519C3773B3F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870">
              <a:extLst>
                <a:ext uri="{FF2B5EF4-FFF2-40B4-BE49-F238E27FC236}">
                  <a16:creationId xmlns:a16="http://schemas.microsoft.com/office/drawing/2014/main" xmlns="" id="{C4F7936E-BD17-4466-8B84-2E545F38FAF4}"/>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871">
              <a:extLst>
                <a:ext uri="{FF2B5EF4-FFF2-40B4-BE49-F238E27FC236}">
                  <a16:creationId xmlns:a16="http://schemas.microsoft.com/office/drawing/2014/main" xmlns="" id="{8019BBDE-E221-496E-9532-99A830571C37}"/>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872">
              <a:extLst>
                <a:ext uri="{FF2B5EF4-FFF2-40B4-BE49-F238E27FC236}">
                  <a16:creationId xmlns:a16="http://schemas.microsoft.com/office/drawing/2014/main" xmlns="" id="{2BB145C1-E84F-4295-9C4D-70D93F55A095}"/>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873">
              <a:extLst>
                <a:ext uri="{FF2B5EF4-FFF2-40B4-BE49-F238E27FC236}">
                  <a16:creationId xmlns:a16="http://schemas.microsoft.com/office/drawing/2014/main" xmlns="" id="{795FA47E-E1E9-4112-AB2E-BACAD9B375A1}"/>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8" name="Shape 874">
              <a:extLst>
                <a:ext uri="{FF2B5EF4-FFF2-40B4-BE49-F238E27FC236}">
                  <a16:creationId xmlns:a16="http://schemas.microsoft.com/office/drawing/2014/main" xmlns="" id="{0E52B689-4114-4774-9B8B-8520C7AF06C6}"/>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0" name="Rectangle 39"/>
          <p:cNvSpPr/>
          <p:nvPr/>
        </p:nvSpPr>
        <p:spPr>
          <a:xfrm>
            <a:off x="831242" y="424369"/>
            <a:ext cx="713657" cy="369332"/>
          </a:xfrm>
          <a:prstGeom prst="rect">
            <a:avLst/>
          </a:prstGeom>
        </p:spPr>
        <p:txBody>
          <a:bodyPr wrap="none">
            <a:spAutoFit/>
          </a:bodyPr>
          <a:lstStyle/>
          <a:p>
            <a:pPr lvl="0" algn="ctr" rtl="1"/>
            <a:r>
              <a:rPr lang="ar-SA" b="1" dirty="0">
                <a:solidFill>
                  <a:srgbClr val="3C6070"/>
                </a:solidFill>
                <a:latin typeface="Sakkal Majalla" panose="02000000000000000000" pitchFamily="2" charset="-78"/>
                <a:cs typeface="Sakkal Majalla" panose="02000000000000000000" pitchFamily="2" charset="-78"/>
              </a:rPr>
              <a:t>دقيقتان</a:t>
            </a:r>
          </a:p>
        </p:txBody>
      </p:sp>
      <p:sp>
        <p:nvSpPr>
          <p:cNvPr id="39" name="TextBox 38">
            <a:extLst>
              <a:ext uri="{FF2B5EF4-FFF2-40B4-BE49-F238E27FC236}">
                <a16:creationId xmlns="" xmlns:a16="http://schemas.microsoft.com/office/drawing/2014/main" id="{971946AB-A7A6-1814-0FEE-2ACB144443AE}"/>
              </a:ext>
            </a:extLst>
          </p:cNvPr>
          <p:cNvSpPr txBox="1"/>
          <p:nvPr/>
        </p:nvSpPr>
        <p:spPr>
          <a:xfrm>
            <a:off x="-228259" y="6465362"/>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rotWithShape="1">
          <a:blip r:embed="rId3"/>
          <a:srcRect l="48759" t="29167" r="28517" b="35341"/>
          <a:stretch/>
        </p:blipFill>
        <p:spPr>
          <a:xfrm>
            <a:off x="4652792" y="2359049"/>
            <a:ext cx="3408956" cy="3058729"/>
          </a:xfrm>
          <a:prstGeom prst="rect">
            <a:avLst/>
          </a:prstGeom>
          <a:ln w="19050">
            <a:solidFill>
              <a:schemeClr val="tx1"/>
            </a:solidFill>
          </a:ln>
        </p:spPr>
      </p:pic>
      <p:pic>
        <p:nvPicPr>
          <p:cNvPr id="4" name="Picture 3"/>
          <p:cNvPicPr>
            <a:picLocks noChangeAspect="1"/>
          </p:cNvPicPr>
          <p:nvPr/>
        </p:nvPicPr>
        <p:blipFill rotWithShape="1">
          <a:blip r:embed="rId3"/>
          <a:srcRect l="20718" t="28125" r="58660" b="35417"/>
          <a:stretch/>
        </p:blipFill>
        <p:spPr>
          <a:xfrm>
            <a:off x="792365" y="2359050"/>
            <a:ext cx="3408956" cy="3058729"/>
          </a:xfrm>
          <a:prstGeom prst="rect">
            <a:avLst/>
          </a:prstGeom>
          <a:ln w="19050">
            <a:solidFill>
              <a:srgbClr val="080628"/>
            </a:solidFill>
          </a:ln>
        </p:spPr>
      </p:pic>
    </p:spTree>
    <p:extLst>
      <p:ext uri="{BB962C8B-B14F-4D97-AF65-F5344CB8AC3E}">
        <p14:creationId xmlns:p14="http://schemas.microsoft.com/office/powerpoint/2010/main" val="4273505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nodeType="clickEffect">
                                  <p:stCondLst>
                                    <p:cond delay="0"/>
                                  </p:stCondLst>
                                  <p:childTnLst>
                                    <p:animEffect transition="out" filter="plus(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3" presetClass="exit" presetSubtype="32" fill="hold" grpId="0" nodeType="withEffect">
                                  <p:stCondLst>
                                    <p:cond delay="0"/>
                                  </p:stCondLst>
                                  <p:childTnLst>
                                    <p:animEffect transition="out" filter="plus(out)">
                                      <p:cBhvr>
                                        <p:cTn id="9" dur="2000"/>
                                        <p:tgtEl>
                                          <p:spTgt spid="40"/>
                                        </p:tgtEl>
                                      </p:cBhvr>
                                    </p:animEffect>
                                    <p:set>
                                      <p:cBhvr>
                                        <p:cTn id="10"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800" b="1" dirty="0" smtClean="0"/>
              <a:t>   كيف يحقق المستهلك التوازن؟</a:t>
            </a:r>
            <a:endParaRPr lang="ar-BH" sz="3800" b="1" dirty="0"/>
          </a:p>
        </p:txBody>
      </p:sp>
      <p:pic>
        <p:nvPicPr>
          <p:cNvPr id="6" name="Picture 5">
            <a:extLst>
              <a:ext uri="{FF2B5EF4-FFF2-40B4-BE49-F238E27FC236}">
                <a16:creationId xmlns="" xmlns:a16="http://schemas.microsoft.com/office/drawing/2014/main" id="{5C3D7C2E-506A-2878-1375-FCFB5334A54A}"/>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9" name="TextBox 8">
            <a:extLst>
              <a:ext uri="{FF2B5EF4-FFF2-40B4-BE49-F238E27FC236}">
                <a16:creationId xmlns=""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kumimoji="0" lang="ar-BH" sz="15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1500" b="1" dirty="0">
                <a:solidFill>
                  <a:srgbClr val="3F5378"/>
                </a:solidFill>
                <a:latin typeface="Sakkal Majalla" panose="02000000000000000000" pitchFamily="2" charset="-78"/>
                <a:cs typeface="Sakkal Majalla" panose="02000000000000000000" pitchFamily="2" charset="-78"/>
              </a:rPr>
              <a:t>قصد </a:t>
            </a:r>
            <a:r>
              <a:rPr lang="ar-BH" sz="1500" b="1" dirty="0" smtClean="0">
                <a:solidFill>
                  <a:srgbClr val="3F5378"/>
                </a:solidFill>
                <a:latin typeface="Sakkal Majalla" panose="02000000000000000000" pitchFamily="2" charset="-78"/>
                <a:cs typeface="Sakkal Majalla" panose="02000000000000000000" pitchFamily="2" charset="-78"/>
              </a:rPr>
              <a:t>211 </a:t>
            </a:r>
            <a:r>
              <a:rPr lang="ar-BH" sz="1500" b="1" dirty="0">
                <a:solidFill>
                  <a:srgbClr val="3F5378"/>
                </a:solidFill>
                <a:latin typeface="Sakkal Majalla" panose="02000000000000000000" pitchFamily="2" charset="-78"/>
                <a:cs typeface="Sakkal Majalla" panose="02000000000000000000" pitchFamily="2" charset="-78"/>
              </a:rPr>
              <a:t>-</a:t>
            </a:r>
            <a:r>
              <a:rPr lang="ar-BH" sz="1500" b="1" dirty="0" smtClean="0">
                <a:solidFill>
                  <a:srgbClr val="3F5378"/>
                </a:solidFill>
                <a:latin typeface="Sakkal Majalla" panose="02000000000000000000" pitchFamily="2" charset="-78"/>
                <a:cs typeface="Sakkal Majalla" panose="02000000000000000000" pitchFamily="2" charset="-78"/>
              </a:rPr>
              <a:t>805             مبادئ الاقتصاد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smtClean="0">
                <a:solidFill>
                  <a:srgbClr val="3F5378"/>
                </a:solidFill>
                <a:latin typeface="Sakkal Majalla" panose="02000000000000000000" pitchFamily="2" charset="-78"/>
                <a:cs typeface="Sakkal Majalla" panose="02000000000000000000" pitchFamily="2" charset="-78"/>
              </a:rPr>
              <a:t>توازن المستهلك</a:t>
            </a:r>
            <a:endParaRPr lang="ar-BH" sz="1500" b="1" dirty="0">
              <a:solidFill>
                <a:srgbClr val="3F5378"/>
              </a:solidFill>
              <a:latin typeface="Sakkal Majalla" panose="02000000000000000000" pitchFamily="2" charset="-78"/>
              <a:cs typeface="Sakkal Majalla" panose="02000000000000000000" pitchFamily="2" charset="-78"/>
            </a:endParaRPr>
          </a:p>
        </p:txBody>
      </p:sp>
      <p:sp>
        <p:nvSpPr>
          <p:cNvPr id="12" name="Rectangle 11"/>
          <p:cNvSpPr/>
          <p:nvPr/>
        </p:nvSpPr>
        <p:spPr>
          <a:xfrm>
            <a:off x="4460875" y="1526232"/>
            <a:ext cx="4594031" cy="2793072"/>
          </a:xfrm>
          <a:prstGeom prst="rect">
            <a:avLst/>
          </a:prstGeom>
        </p:spPr>
        <p:txBody>
          <a:bodyPr wrap="square">
            <a:spAutoFit/>
          </a:bodyPr>
          <a:lstStyle/>
          <a:p>
            <a:pPr algn="just" rtl="1"/>
            <a:r>
              <a:rPr lang="ar-BH" sz="2400" b="1" u="sng" dirty="0" smtClean="0">
                <a:solidFill>
                  <a:srgbClr val="FF0000"/>
                </a:solidFill>
                <a:cs typeface="Sakkal Majalla" panose="02000000000000000000"/>
              </a:rPr>
              <a:t>2- نظرية المنفعة </a:t>
            </a:r>
            <a:r>
              <a:rPr lang="en-US" sz="2400" b="1" u="sng" dirty="0" smtClean="0">
                <a:solidFill>
                  <a:srgbClr val="FF0000"/>
                </a:solidFill>
                <a:cs typeface="Sakkal Majalla" panose="02000000000000000000"/>
              </a:rPr>
              <a:t>(The Utility Theory)</a:t>
            </a:r>
            <a:endParaRPr lang="ar-BH" sz="2400" b="1" u="sng" dirty="0" smtClean="0">
              <a:solidFill>
                <a:srgbClr val="FF0000"/>
              </a:solidFill>
              <a:cs typeface="Sakkal Majalla" panose="02000000000000000000"/>
            </a:endParaRPr>
          </a:p>
          <a:p>
            <a:pPr algn="just" rtl="1"/>
            <a:endParaRPr lang="ar-BH" sz="1050" dirty="0" smtClean="0">
              <a:cs typeface="Sakkal Majalla" panose="02000000000000000000"/>
            </a:endParaRPr>
          </a:p>
          <a:p>
            <a:pPr algn="just" rtl="1"/>
            <a:r>
              <a:rPr lang="ar-BH" sz="2350" dirty="0">
                <a:cs typeface="Sakkal Majalla" panose="02000000000000000000"/>
              </a:rPr>
              <a:t>ووفقًا لنظرية المنفعة الحدية </a:t>
            </a:r>
            <a:r>
              <a:rPr lang="ar-BH" sz="2350" dirty="0" smtClean="0">
                <a:cs typeface="Sakkal Majalla" panose="02000000000000000000"/>
              </a:rPr>
              <a:t>فإن المستهلك </a:t>
            </a:r>
            <a:r>
              <a:rPr lang="ar-BH" sz="2350" dirty="0">
                <a:cs typeface="Sakkal Majalla" panose="02000000000000000000"/>
              </a:rPr>
              <a:t>يحصل على المنفعة بشكل كبير عند استهلاكه </a:t>
            </a:r>
            <a:r>
              <a:rPr lang="ar-BH" sz="2350" dirty="0" smtClean="0">
                <a:cs typeface="Sakkal Majalla" panose="02000000000000000000"/>
              </a:rPr>
              <a:t>أول وحدة </a:t>
            </a:r>
            <a:r>
              <a:rPr lang="ar-BH" sz="2350" dirty="0">
                <a:cs typeface="Sakkal Majalla" panose="02000000000000000000"/>
              </a:rPr>
              <a:t>من السلعة، ثم تبدأ المنفعة المتحققة من </a:t>
            </a:r>
            <a:r>
              <a:rPr lang="ar-BH" sz="2350" dirty="0" smtClean="0">
                <a:cs typeface="Sakkal Majalla" panose="02000000000000000000"/>
              </a:rPr>
              <a:t>استهلاك السلعة </a:t>
            </a:r>
            <a:r>
              <a:rPr lang="ar-BH" sz="2350" dirty="0">
                <a:cs typeface="Sakkal Majalla" panose="02000000000000000000"/>
              </a:rPr>
              <a:t>تقل شيئًا فشيئًا حتى يصل المستهلك </a:t>
            </a:r>
            <a:r>
              <a:rPr lang="ar-BH" sz="2350" dirty="0" smtClean="0">
                <a:cs typeface="Sakkal Majalla" panose="02000000000000000000"/>
              </a:rPr>
              <a:t>إلى الوحدة </a:t>
            </a:r>
            <a:r>
              <a:rPr lang="ar-BH" sz="2350" dirty="0" smtClean="0"/>
              <a:t>العاشرة </a:t>
            </a:r>
            <a:r>
              <a:rPr lang="ar-BH" sz="2350" dirty="0"/>
              <a:t>كما </a:t>
            </a:r>
            <a:r>
              <a:rPr lang="ar-BH" sz="2350" dirty="0" smtClean="0"/>
              <a:t>بالشكل التالي.</a:t>
            </a:r>
            <a:endParaRPr lang="ar-BH" sz="2350" dirty="0">
              <a:cs typeface="Sakkal Majalla" panose="02000000000000000000"/>
            </a:endParaRPr>
          </a:p>
        </p:txBody>
      </p:sp>
      <p:pic>
        <p:nvPicPr>
          <p:cNvPr id="4" name="Picture 3"/>
          <p:cNvPicPr>
            <a:picLocks noChangeAspect="1"/>
          </p:cNvPicPr>
          <p:nvPr/>
        </p:nvPicPr>
        <p:blipFill rotWithShape="1">
          <a:blip r:embed="rId5"/>
          <a:srcRect l="14275" t="32291" r="55271" b="20833"/>
          <a:stretch/>
        </p:blipFill>
        <p:spPr>
          <a:xfrm>
            <a:off x="193943" y="1526232"/>
            <a:ext cx="4149457" cy="3312373"/>
          </a:xfrm>
          <a:prstGeom prst="rect">
            <a:avLst/>
          </a:prstGeom>
          <a:solidFill>
            <a:srgbClr val="FFFFFF">
              <a:shade val="85000"/>
            </a:srgbClr>
          </a:solidFill>
          <a:ln w="19050" cap="sq">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5"/>
          <a:srcRect l="20718" t="82292" r="28331" b="7292"/>
          <a:stretch/>
        </p:blipFill>
        <p:spPr>
          <a:xfrm>
            <a:off x="193943" y="5088745"/>
            <a:ext cx="8721457" cy="1159684"/>
          </a:xfrm>
          <a:prstGeom prst="rect">
            <a:avLst/>
          </a:prstGeom>
        </p:spPr>
      </p:pic>
    </p:spTree>
    <p:extLst>
      <p:ext uri="{BB962C8B-B14F-4D97-AF65-F5344CB8AC3E}">
        <p14:creationId xmlns:p14="http://schemas.microsoft.com/office/powerpoint/2010/main" val="110533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anim calcmode="lin" valueType="num">
                                      <p:cBhvr>
                                        <p:cTn id="21" dur="2000" fill="hold"/>
                                        <p:tgtEl>
                                          <p:spTgt spid="4"/>
                                        </p:tgtEl>
                                        <p:attrNameLst>
                                          <p:attrName>ppt_w</p:attrName>
                                        </p:attrNameLst>
                                      </p:cBhvr>
                                      <p:tavLst>
                                        <p:tav tm="0" fmla="#ppt_w*sin(2.5*pi*$)">
                                          <p:val>
                                            <p:fltVal val="0"/>
                                          </p:val>
                                        </p:tav>
                                        <p:tav tm="100000">
                                          <p:val>
                                            <p:fltVal val="1"/>
                                          </p:val>
                                        </p:tav>
                                      </p:tavLst>
                                    </p:anim>
                                    <p:anim calcmode="lin" valueType="num">
                                      <p:cBhvr>
                                        <p:cTn id="2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subTnLst>
                                    <p:audio>
                                      <p:cMediaNode>
                                        <p:cTn display="0" masterRel="sameClick">
                                          <p:stCondLst>
                                            <p:cond evt="begin" delay="0">
                                              <p:tn val="25"/>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قالب الدرس الإلكتروني - الفصل الدراسي الثاني 2020-2021م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16740</TotalTime>
  <Words>1852</Words>
  <Application>Microsoft Office PowerPoint</Application>
  <PresentationFormat>On-screen Show (4:3)</PresentationFormat>
  <Paragraphs>201</Paragraphs>
  <Slides>34</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34</vt:i4>
      </vt:variant>
    </vt:vector>
  </HeadingPairs>
  <TitlesOfParts>
    <vt:vector size="48" baseType="lpstr">
      <vt:lpstr>Arial</vt:lpstr>
      <vt:lpstr>Arial Black</vt:lpstr>
      <vt:lpstr>Calibri</vt:lpstr>
      <vt:lpstr>Calibri Light</vt:lpstr>
      <vt:lpstr>PT Bold Heading</vt:lpstr>
      <vt:lpstr>Sakkal Majalla</vt:lpstr>
      <vt:lpstr>SakkalMajalla</vt:lpstr>
      <vt:lpstr>Simplified Arabic</vt:lpstr>
      <vt:lpstr>Sultan bold</vt:lpstr>
      <vt:lpstr>Times New Roman</vt:lpstr>
      <vt:lpstr>Wingdings</vt:lpstr>
      <vt:lpstr>Wingdings3</vt:lpstr>
      <vt:lpstr>قالب الدرس الإلكتروني - الفصل الدراسي الثاني 2020-2021م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Noor Ahmed Abdullah Falamerzi</cp:lastModifiedBy>
  <cp:revision>1335</cp:revision>
  <dcterms:created xsi:type="dcterms:W3CDTF">2020-03-03T05:49:03Z</dcterms:created>
  <dcterms:modified xsi:type="dcterms:W3CDTF">2023-01-29T05:45:44Z</dcterms:modified>
</cp:coreProperties>
</file>