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5"/>
  </p:notesMasterIdLst>
  <p:sldIdLst>
    <p:sldId id="256" r:id="rId2"/>
    <p:sldId id="278" r:id="rId3"/>
    <p:sldId id="281" r:id="rId4"/>
    <p:sldId id="374" r:id="rId5"/>
    <p:sldId id="375" r:id="rId6"/>
    <p:sldId id="376" r:id="rId7"/>
    <p:sldId id="378" r:id="rId8"/>
    <p:sldId id="380" r:id="rId9"/>
    <p:sldId id="379" r:id="rId10"/>
    <p:sldId id="367" r:id="rId11"/>
    <p:sldId id="381" r:id="rId12"/>
    <p:sldId id="382" r:id="rId13"/>
    <p:sldId id="315" r:id="rId14"/>
    <p:sldId id="316" r:id="rId15"/>
    <p:sldId id="317" r:id="rId16"/>
    <p:sldId id="318" r:id="rId17"/>
    <p:sldId id="319" r:id="rId18"/>
    <p:sldId id="320" r:id="rId19"/>
    <p:sldId id="325" r:id="rId20"/>
    <p:sldId id="326" r:id="rId21"/>
    <p:sldId id="327" r:id="rId22"/>
    <p:sldId id="385" r:id="rId23"/>
    <p:sldId id="321" r:id="rId24"/>
    <p:sldId id="322"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43" r:id="rId39"/>
    <p:sldId id="344" r:id="rId40"/>
    <p:sldId id="345" r:id="rId41"/>
    <p:sldId id="383" r:id="rId42"/>
    <p:sldId id="384" r:id="rId43"/>
    <p:sldId id="32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CDDEE6"/>
    <a:srgbClr val="CC66FF"/>
    <a:srgbClr val="CCECFF"/>
    <a:srgbClr val="EA4D3C"/>
    <a:srgbClr val="89C8A0"/>
    <a:srgbClr val="FEED98"/>
    <a:srgbClr val="FBAC3E"/>
    <a:srgbClr val="00B8D0"/>
    <a:srgbClr val="BCAF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2" autoAdjust="0"/>
  </p:normalViewPr>
  <p:slideViewPr>
    <p:cSldViewPr>
      <p:cViewPr varScale="1">
        <p:scale>
          <a:sx n="69" d="100"/>
          <a:sy n="69" d="100"/>
        </p:scale>
        <p:origin x="123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0204E3-BA47-4553-AB49-BFD2203EC400}" type="datetimeFigureOut">
              <a:rPr lang="en-US" smtClean="0"/>
              <a:pPr/>
              <a:t>1/28/2021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AC69B-6743-4285-BBD1-7CFFDBB36D35}" type="slidenum">
              <a:rPr lang="en-US" smtClean="0"/>
              <a:pPr/>
              <a:t>‹#›</a:t>
            </a:fld>
            <a:endParaRPr lang="en-US"/>
          </a:p>
        </p:txBody>
      </p:sp>
    </p:spTree>
    <p:extLst>
      <p:ext uri="{BB962C8B-B14F-4D97-AF65-F5344CB8AC3E}">
        <p14:creationId xmlns:p14="http://schemas.microsoft.com/office/powerpoint/2010/main" val="842991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3</a:t>
            </a:fld>
            <a:endParaRPr lang="en-US"/>
          </a:p>
        </p:txBody>
      </p:sp>
    </p:spTree>
    <p:extLst>
      <p:ext uri="{BB962C8B-B14F-4D97-AF65-F5344CB8AC3E}">
        <p14:creationId xmlns:p14="http://schemas.microsoft.com/office/powerpoint/2010/main" val="3546198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12</a:t>
            </a:fld>
            <a:endParaRPr lang="en-US"/>
          </a:p>
        </p:txBody>
      </p:sp>
    </p:spTree>
    <p:extLst>
      <p:ext uri="{BB962C8B-B14F-4D97-AF65-F5344CB8AC3E}">
        <p14:creationId xmlns:p14="http://schemas.microsoft.com/office/powerpoint/2010/main" val="3464566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4</a:t>
            </a:fld>
            <a:endParaRPr lang="en-US"/>
          </a:p>
        </p:txBody>
      </p:sp>
    </p:spTree>
    <p:extLst>
      <p:ext uri="{BB962C8B-B14F-4D97-AF65-F5344CB8AC3E}">
        <p14:creationId xmlns:p14="http://schemas.microsoft.com/office/powerpoint/2010/main" val="2539203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5</a:t>
            </a:fld>
            <a:endParaRPr lang="en-US"/>
          </a:p>
        </p:txBody>
      </p:sp>
    </p:spTree>
    <p:extLst>
      <p:ext uri="{BB962C8B-B14F-4D97-AF65-F5344CB8AC3E}">
        <p14:creationId xmlns:p14="http://schemas.microsoft.com/office/powerpoint/2010/main" val="1430410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6</a:t>
            </a:fld>
            <a:endParaRPr lang="en-US"/>
          </a:p>
        </p:txBody>
      </p:sp>
    </p:spTree>
    <p:extLst>
      <p:ext uri="{BB962C8B-B14F-4D97-AF65-F5344CB8AC3E}">
        <p14:creationId xmlns:p14="http://schemas.microsoft.com/office/powerpoint/2010/main" val="3960450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7</a:t>
            </a:fld>
            <a:endParaRPr lang="en-US"/>
          </a:p>
        </p:txBody>
      </p:sp>
    </p:spTree>
    <p:extLst>
      <p:ext uri="{BB962C8B-B14F-4D97-AF65-F5344CB8AC3E}">
        <p14:creationId xmlns:p14="http://schemas.microsoft.com/office/powerpoint/2010/main" val="3440209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8</a:t>
            </a:fld>
            <a:endParaRPr lang="en-US"/>
          </a:p>
        </p:txBody>
      </p:sp>
    </p:spTree>
    <p:extLst>
      <p:ext uri="{BB962C8B-B14F-4D97-AF65-F5344CB8AC3E}">
        <p14:creationId xmlns:p14="http://schemas.microsoft.com/office/powerpoint/2010/main" val="4002456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9</a:t>
            </a:fld>
            <a:endParaRPr lang="en-US"/>
          </a:p>
        </p:txBody>
      </p:sp>
    </p:spTree>
    <p:extLst>
      <p:ext uri="{BB962C8B-B14F-4D97-AF65-F5344CB8AC3E}">
        <p14:creationId xmlns:p14="http://schemas.microsoft.com/office/powerpoint/2010/main" val="2474039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10</a:t>
            </a:fld>
            <a:endParaRPr lang="en-US"/>
          </a:p>
        </p:txBody>
      </p:sp>
    </p:spTree>
    <p:extLst>
      <p:ext uri="{BB962C8B-B14F-4D97-AF65-F5344CB8AC3E}">
        <p14:creationId xmlns:p14="http://schemas.microsoft.com/office/powerpoint/2010/main" val="2956946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EAC69B-6743-4285-BBD1-7CFFDBB36D35}" type="slidenum">
              <a:rPr lang="en-US" smtClean="0"/>
              <a:pPr/>
              <a:t>11</a:t>
            </a:fld>
            <a:endParaRPr lang="en-US"/>
          </a:p>
        </p:txBody>
      </p:sp>
    </p:spTree>
    <p:extLst>
      <p:ext uri="{BB962C8B-B14F-4D97-AF65-F5344CB8AC3E}">
        <p14:creationId xmlns:p14="http://schemas.microsoft.com/office/powerpoint/2010/main" val="1467489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75901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48722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4006127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383EE-90B1-4EEE-B5B6-CDFD959A62D4}"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254421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F383EE-90B1-4EEE-B5B6-CDFD959A62D4}" type="datetimeFigureOut">
              <a:rPr lang="en-US" smtClean="0"/>
              <a:pPr/>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277278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F383EE-90B1-4EEE-B5B6-CDFD959A62D4}" type="datetimeFigureOut">
              <a:rPr lang="en-US" smtClean="0"/>
              <a:pPr/>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244813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F383EE-90B1-4EEE-B5B6-CDFD959A62D4}" type="datetimeFigureOut">
              <a:rPr lang="en-US" smtClean="0"/>
              <a:pPr/>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974108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F383EE-90B1-4EEE-B5B6-CDFD959A62D4}" type="datetimeFigureOut">
              <a:rPr lang="en-US" smtClean="0"/>
              <a:pPr/>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889469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383EE-90B1-4EEE-B5B6-CDFD959A62D4}" type="datetimeFigureOut">
              <a:rPr lang="en-US" smtClean="0"/>
              <a:pPr/>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76999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pPr/>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27262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pPr/>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225394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6F383EE-90B1-4EEE-B5B6-CDFD959A62D4}" type="datetimeFigureOut">
              <a:rPr lang="en-US" smtClean="0"/>
              <a:pPr/>
              <a:t>1/28/2021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A11623-43E0-46A1-BB75-EFFC0F14CC01}" type="slidenum">
              <a:rPr lang="en-US" smtClean="0"/>
              <a:pPr/>
              <a:t>‹#›</a:t>
            </a:fld>
            <a:endParaRPr lang="en-US"/>
          </a:p>
        </p:txBody>
      </p:sp>
    </p:spTree>
    <p:extLst>
      <p:ext uri="{BB962C8B-B14F-4D97-AF65-F5344CB8AC3E}">
        <p14:creationId xmlns:p14="http://schemas.microsoft.com/office/powerpoint/2010/main" val="290364056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3.png"/><Relationship Id="rId3" Type="http://schemas.openxmlformats.org/officeDocument/2006/relationships/audio" Target="../media/audio2.wav"/><Relationship Id="rId7" Type="http://schemas.openxmlformats.org/officeDocument/2006/relationships/audio" Target="../media/audio11.wav"/><Relationship Id="rId12"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audio" Target="../media/audio4.wav"/><Relationship Id="rId11" Type="http://schemas.openxmlformats.org/officeDocument/2006/relationships/image" Target="../media/image32.png"/><Relationship Id="rId5" Type="http://schemas.openxmlformats.org/officeDocument/2006/relationships/audio" Target="../media/audio5.wav"/><Relationship Id="rId10" Type="http://schemas.openxmlformats.org/officeDocument/2006/relationships/image" Target="../media/image31.png"/><Relationship Id="rId4" Type="http://schemas.openxmlformats.org/officeDocument/2006/relationships/audio" Target="../media/audio7.wav"/><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37.png"/><Relationship Id="rId3" Type="http://schemas.openxmlformats.org/officeDocument/2006/relationships/audio" Target="../media/audio2.wav"/><Relationship Id="rId7" Type="http://schemas.openxmlformats.org/officeDocument/2006/relationships/audio" Target="../media/audio10.wav"/><Relationship Id="rId12"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audio" Target="../media/audio11.wav"/><Relationship Id="rId11" Type="http://schemas.openxmlformats.org/officeDocument/2006/relationships/image" Target="../media/image35.png"/><Relationship Id="rId5" Type="http://schemas.openxmlformats.org/officeDocument/2006/relationships/audio" Target="../media/audio9.wav"/><Relationship Id="rId10" Type="http://schemas.openxmlformats.org/officeDocument/2006/relationships/image" Target="../media/image34.png"/><Relationship Id="rId4" Type="http://schemas.openxmlformats.org/officeDocument/2006/relationships/audio" Target="../media/audio7.wav"/><Relationship Id="rId9" Type="http://schemas.openxmlformats.org/officeDocument/2006/relationships/image" Target="../media/image5.png"/><Relationship Id="rId1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39.png"/><Relationship Id="rId3" Type="http://schemas.openxmlformats.org/officeDocument/2006/relationships/audio" Target="../media/audio2.wav"/><Relationship Id="rId7" Type="http://schemas.openxmlformats.org/officeDocument/2006/relationships/audio" Target="../media/audio10.wav"/><Relationship Id="rId12"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audio" Target="../media/audio11.wav"/><Relationship Id="rId11" Type="http://schemas.openxmlformats.org/officeDocument/2006/relationships/image" Target="../media/image36.png"/><Relationship Id="rId5" Type="http://schemas.openxmlformats.org/officeDocument/2006/relationships/audio" Target="../media/audio9.wav"/><Relationship Id="rId15" Type="http://schemas.openxmlformats.org/officeDocument/2006/relationships/image" Target="../media/image3.png"/><Relationship Id="rId10" Type="http://schemas.openxmlformats.org/officeDocument/2006/relationships/image" Target="../media/image35.png"/><Relationship Id="rId4" Type="http://schemas.openxmlformats.org/officeDocument/2006/relationships/audio" Target="../media/audio7.wav"/><Relationship Id="rId9" Type="http://schemas.openxmlformats.org/officeDocument/2006/relationships/image" Target="../media/image34.png"/><Relationship Id="rId1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24.xml"/><Relationship Id="rId4" Type="http://schemas.openxmlformats.org/officeDocument/2006/relationships/audio" Target="../media/audio8.wav"/></Relationships>
</file>

<file path=ppt/slides/_rels/slide1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audio" Target="../media/audio8.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5.xml"/></Relationships>
</file>

<file path=ppt/slides/_rels/slide1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audio" Target="../media/audio8.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7.xml"/></Relationships>
</file>

<file path=ppt/slides/_rels/slide16.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audio" Target="../media/audio8.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9.xml"/></Relationships>
</file>

<file path=ppt/slides/_rels/slide17.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audio" Target="../media/audio8.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31.xml"/></Relationships>
</file>

<file path=ppt/slides/_rels/slide18.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audio" Target="../media/audio8.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33.xml"/></Relationships>
</file>

<file path=ppt/slides/_rels/slide19.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audio" Target="../media/audio8.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35.xml"/></Relationships>
</file>

<file path=ppt/slides/_rels/slide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audio" Target="../media/audio8.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37.xml"/></Relationships>
</file>

<file path=ppt/slides/_rels/slide21.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audio" Target="../media/audio8.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40.xml"/></Relationships>
</file>

<file path=ppt/slides/_rels/slide22.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audio" Target="../media/audio8.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41.xml"/></Relationships>
</file>

<file path=ppt/slides/_rels/slide2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audio" Target="../media/audio12.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audio" Target="../media/audio12.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audio" Target="../media/audio12.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audio" Target="../media/audio12.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5.wav"/><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audio" Target="../media/audio3.wav"/><Relationship Id="rId5" Type="http://schemas.openxmlformats.org/officeDocument/2006/relationships/audio" Target="../media/audio7.wav"/><Relationship Id="rId10" Type="http://schemas.openxmlformats.org/officeDocument/2006/relationships/image" Target="../media/image3.png"/><Relationship Id="rId4" Type="http://schemas.openxmlformats.org/officeDocument/2006/relationships/audio" Target="../media/audio6.wav"/><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audio" Target="../media/audio12.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audio" Target="../media/audio12.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audio" Target="../media/audio12.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audio" Target="../media/audio12.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audio" Target="../media/audio12.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6.wav"/><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audio" Target="../media/audio3.wav"/><Relationship Id="rId4" Type="http://schemas.openxmlformats.org/officeDocument/2006/relationships/audio" Target="../media/audio7.wav"/><Relationship Id="rId9"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audio" Target="../media/audio12.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7.wav"/><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edunet.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5.png"/><Relationship Id="rId3" Type="http://schemas.openxmlformats.org/officeDocument/2006/relationships/audio" Target="../media/audio7.wav"/><Relationship Id="rId7" Type="http://schemas.openxmlformats.org/officeDocument/2006/relationships/image" Target="../media/image12.png"/><Relationship Id="rId12" Type="http://schemas.openxmlformats.org/officeDocument/2006/relationships/image" Target="../media/image14.png"/><Relationship Id="rId17" Type="http://schemas.openxmlformats.org/officeDocument/2006/relationships/image" Target="../media/image3.png"/><Relationship Id="rId2" Type="http://schemas.openxmlformats.org/officeDocument/2006/relationships/notesSlide" Target="../notesSlides/notesSlide4.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audio" Target="../media/audio3.wav"/><Relationship Id="rId15" Type="http://schemas.openxmlformats.org/officeDocument/2006/relationships/image" Target="../media/image17.png"/><Relationship Id="rId10" Type="http://schemas.openxmlformats.org/officeDocument/2006/relationships/image" Target="../media/image8.png"/><Relationship Id="rId4" Type="http://schemas.openxmlformats.org/officeDocument/2006/relationships/audio" Target="../media/audio8.wav"/><Relationship Id="rId9" Type="http://schemas.openxmlformats.org/officeDocument/2006/relationships/image" Target="../media/image10.pn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3.png"/><Relationship Id="rId3" Type="http://schemas.openxmlformats.org/officeDocument/2006/relationships/audio" Target="../media/audio9.wav"/><Relationship Id="rId7" Type="http://schemas.openxmlformats.org/officeDocument/2006/relationships/image" Target="../media/image19.png"/><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audio" Target="../media/audio5.wav"/><Relationship Id="rId11" Type="http://schemas.microsoft.com/office/2007/relationships/hdphoto" Target="../media/hdphoto3.wdp"/><Relationship Id="rId5" Type="http://schemas.openxmlformats.org/officeDocument/2006/relationships/audio" Target="../media/audio8.wav"/><Relationship Id="rId10" Type="http://schemas.openxmlformats.org/officeDocument/2006/relationships/image" Target="../media/image20.png"/><Relationship Id="rId4" Type="http://schemas.openxmlformats.org/officeDocument/2006/relationships/audio" Target="../media/audio3.wav"/><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audio" Target="../media/audio2.wav"/><Relationship Id="rId7" Type="http://schemas.openxmlformats.org/officeDocument/2006/relationships/image" Target="../media/image10.png"/><Relationship Id="rId12"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5.png"/><Relationship Id="rId5" Type="http://schemas.openxmlformats.org/officeDocument/2006/relationships/audio" Target="../media/audio8.wav"/><Relationship Id="rId10" Type="http://schemas.openxmlformats.org/officeDocument/2006/relationships/image" Target="../media/image24.png"/><Relationship Id="rId4" Type="http://schemas.openxmlformats.org/officeDocument/2006/relationships/audio" Target="../media/audio10.wav"/><Relationship Id="rId9" Type="http://schemas.openxmlformats.org/officeDocument/2006/relationships/image" Target="../media/image23.png"/><Relationship Id="rId1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media/audio11.wav"/><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3.png"/><Relationship Id="rId4" Type="http://schemas.openxmlformats.org/officeDocument/2006/relationships/image" Target="../media/image19.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877529" y="170733"/>
            <a:ext cx="7162800" cy="1182210"/>
          </a:xfrm>
          <a:prstGeom prst="rect">
            <a:avLst/>
          </a:prstGeom>
        </p:spPr>
      </p:pic>
      <p:sp>
        <p:nvSpPr>
          <p:cNvPr id="8" name="TextBox 7"/>
          <p:cNvSpPr txBox="1"/>
          <p:nvPr/>
        </p:nvSpPr>
        <p:spPr>
          <a:xfrm>
            <a:off x="5711111" y="3300162"/>
            <a:ext cx="3048000" cy="1077218"/>
          </a:xfrm>
          <a:prstGeom prst="rect">
            <a:avLst/>
          </a:prstGeom>
          <a:solidFill>
            <a:srgbClr val="BCAF2B"/>
          </a:solidFill>
        </p:spPr>
        <p:txBody>
          <a:bodyPr wrap="square" rtlCol="0">
            <a:spAutoFit/>
          </a:bodyPr>
          <a:lstStyle/>
          <a:p>
            <a:pPr algn="ctr"/>
            <a:r>
              <a:rPr lang="ar-BH" sz="3200" b="1" dirty="0" smtClean="0">
                <a:solidFill>
                  <a:schemeClr val="bg1"/>
                </a:solidFill>
                <a:latin typeface="Sakkal Majalla" panose="02000000000000000000" pitchFamily="2" charset="-78"/>
                <a:cs typeface="Sakkal Majalla" panose="02000000000000000000" pitchFamily="2" charset="-78"/>
              </a:rPr>
              <a:t>   التأمين</a:t>
            </a:r>
          </a:p>
          <a:p>
            <a:pPr algn="ctr"/>
            <a:r>
              <a:rPr lang="ar-BH" sz="3200" b="1" dirty="0" smtClean="0">
                <a:solidFill>
                  <a:schemeClr val="bg1"/>
                </a:solidFill>
                <a:latin typeface="Sakkal Majalla" panose="02000000000000000000" pitchFamily="2" charset="-78"/>
                <a:cs typeface="Sakkal Majalla" panose="02000000000000000000" pitchFamily="2" charset="-78"/>
              </a:rPr>
              <a:t>تام 211 / 802</a:t>
            </a:r>
            <a:endParaRPr lang="en-US" sz="3200" b="1" dirty="0">
              <a:solidFill>
                <a:schemeClr val="bg1"/>
              </a:solidFill>
              <a:latin typeface="Sakkal Majalla" panose="02000000000000000000" pitchFamily="2" charset="-78"/>
              <a:cs typeface="Sakkal Majalla" panose="02000000000000000000" pitchFamily="2" charset="-78"/>
            </a:endParaRPr>
          </a:p>
        </p:txBody>
      </p:sp>
      <p:sp>
        <p:nvSpPr>
          <p:cNvPr id="9" name="Rectangle 8"/>
          <p:cNvSpPr/>
          <p:nvPr/>
        </p:nvSpPr>
        <p:spPr>
          <a:xfrm>
            <a:off x="-1828800" y="6486513"/>
            <a:ext cx="7848600" cy="307777"/>
          </a:xfrm>
          <a:prstGeom prst="rect">
            <a:avLst/>
          </a:prstGeom>
        </p:spPr>
        <p:txBody>
          <a:bodyPr wrap="square">
            <a:spAutoFit/>
          </a:bodyPr>
          <a:lstStyle/>
          <a:p>
            <a:pPr algn="ctr"/>
            <a:r>
              <a:rPr lang="ar-BH" sz="1400" b="1" dirty="0" smtClean="0"/>
              <a:t>الصف</a:t>
            </a:r>
            <a:r>
              <a:rPr lang="ar-BH" sz="1400" dirty="0"/>
              <a:t>:  </a:t>
            </a:r>
            <a:r>
              <a:rPr lang="ar-BH" sz="1400" dirty="0" smtClean="0"/>
              <a:t>الثاني                   </a:t>
            </a:r>
            <a:r>
              <a:rPr lang="ar-BH" sz="1400" b="1" dirty="0"/>
              <a:t>الصفحة</a:t>
            </a:r>
            <a:r>
              <a:rPr lang="ar-BH" sz="1400" dirty="0"/>
              <a:t>: </a:t>
            </a:r>
            <a:r>
              <a:rPr lang="ar-BH" sz="1400" dirty="0" smtClean="0"/>
              <a:t>37-48 </a:t>
            </a:r>
            <a:endParaRPr lang="en-US" sz="1400" dirty="0"/>
          </a:p>
        </p:txBody>
      </p:sp>
      <p:sp>
        <p:nvSpPr>
          <p:cNvPr id="17" name="Rectangle 16"/>
          <p:cNvSpPr/>
          <p:nvPr/>
        </p:nvSpPr>
        <p:spPr>
          <a:xfrm>
            <a:off x="4572000" y="1420308"/>
            <a:ext cx="4572000" cy="1354217"/>
          </a:xfrm>
          <a:prstGeom prst="rect">
            <a:avLst/>
          </a:prstGeom>
        </p:spPr>
        <p:txBody>
          <a:bodyPr>
            <a:spAutoFit/>
          </a:bodyPr>
          <a:lstStyle/>
          <a:p>
            <a:pPr algn="ctr"/>
            <a:r>
              <a:rPr lang="ar-BH" b="1" dirty="0" smtClean="0">
                <a:solidFill>
                  <a:schemeClr val="bg1"/>
                </a:solidFill>
                <a:latin typeface="Sakkal Majalla" panose="02000000000000000000" pitchFamily="2" charset="-78"/>
                <a:cs typeface="Sakkal Majalla" panose="02000000000000000000" pitchFamily="2" charset="-78"/>
              </a:rPr>
              <a:t>التأمين</a:t>
            </a:r>
          </a:p>
          <a:p>
            <a:pPr algn="ctr"/>
            <a:r>
              <a:rPr lang="ar-BH" sz="3200" b="1" dirty="0" smtClean="0">
                <a:solidFill>
                  <a:srgbClr val="7030A0"/>
                </a:solidFill>
                <a:latin typeface="Sakkal Majalla" panose="02000000000000000000" pitchFamily="2" charset="-78"/>
                <a:cs typeface="Sakkal Majalla" panose="02000000000000000000" pitchFamily="2" charset="-78"/>
              </a:rPr>
              <a:t>الفصل الخامس والسادس</a:t>
            </a:r>
          </a:p>
          <a:p>
            <a:pPr algn="ctr"/>
            <a:r>
              <a:rPr lang="ar-SA" sz="3200" b="1" dirty="0" smtClean="0">
                <a:solidFill>
                  <a:srgbClr val="FF0000"/>
                </a:solidFill>
                <a:latin typeface="Sakkal Majalla" panose="02000000000000000000" pitchFamily="2" charset="-78"/>
                <a:cs typeface="Sakkal Majalla" panose="02000000000000000000" pitchFamily="2" charset="-78"/>
              </a:rPr>
              <a:t>تصنيفات وثائق التأمينات</a:t>
            </a:r>
            <a:endParaRPr lang="en-US" sz="3200" b="1" dirty="0">
              <a:solidFill>
                <a:srgbClr val="FF0000"/>
              </a:solidFill>
              <a:latin typeface="Sakkal Majalla" panose="02000000000000000000" pitchFamily="2" charset="-78"/>
              <a:cs typeface="Sakkal Majalla" panose="02000000000000000000" pitchFamily="2" charset="-78"/>
            </a:endParaRPr>
          </a:p>
        </p:txBody>
      </p:sp>
      <p:pic>
        <p:nvPicPr>
          <p:cNvPr id="13" name="Picture 12"/>
          <p:cNvPicPr>
            <a:picLocks noChangeAspect="1"/>
          </p:cNvPicPr>
          <p:nvPr/>
        </p:nvPicPr>
        <p:blipFill>
          <a:blip r:embed="rId5"/>
          <a:stretch>
            <a:fillRect/>
          </a:stretch>
        </p:blipFill>
        <p:spPr>
          <a:xfrm>
            <a:off x="368300" y="1346016"/>
            <a:ext cx="4829802" cy="44196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grpSp>
        <p:nvGrpSpPr>
          <p:cNvPr id="4" name="Group 3"/>
          <p:cNvGrpSpPr/>
          <p:nvPr/>
        </p:nvGrpSpPr>
        <p:grpSpPr>
          <a:xfrm>
            <a:off x="0" y="6408600"/>
            <a:ext cx="9130587" cy="385690"/>
            <a:chOff x="-16700" y="6341235"/>
            <a:chExt cx="9130587" cy="385690"/>
          </a:xfrm>
        </p:grpSpPr>
        <p:cxnSp>
          <p:nvCxnSpPr>
            <p:cNvPr id="11" name="Straight Connector 10"/>
            <p:cNvCxnSpPr/>
            <p:nvPr/>
          </p:nvCxnSpPr>
          <p:spPr>
            <a:xfrm flipV="1">
              <a:off x="-16700" y="6341235"/>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p:cNvSpPr>
            <p:nvPr/>
          </p:nvSpPr>
          <p:spPr>
            <a:xfrm>
              <a:off x="5317301" y="6345925"/>
              <a:ext cx="3796586"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36744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2" name="breeze.wav"/>
                                        </p:tgtEl>
                                      </p:cMediaNode>
                                    </p:audio>
                                  </p:sub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fltVal val="0"/>
                                          </p:val>
                                        </p:tav>
                                        <p:tav tm="100000">
                                          <p:val>
                                            <p:strVal val="#ppt_w"/>
                                          </p:val>
                                        </p:tav>
                                      </p:tavLst>
                                    </p:anim>
                                    <p:anim calcmode="lin" valueType="num">
                                      <p:cBhvr>
                                        <p:cTn id="18" dur="1000" fill="hold"/>
                                        <p:tgtEl>
                                          <p:spTgt spid="17"/>
                                        </p:tgtEl>
                                        <p:attrNameLst>
                                          <p:attrName>ppt_h</p:attrName>
                                        </p:attrNameLst>
                                      </p:cBhvr>
                                      <p:tavLst>
                                        <p:tav tm="0">
                                          <p:val>
                                            <p:fltVal val="0"/>
                                          </p:val>
                                        </p:tav>
                                        <p:tav tm="100000">
                                          <p:val>
                                            <p:strVal val="#ppt_h"/>
                                          </p:val>
                                        </p:tav>
                                      </p:tavLst>
                                    </p:anim>
                                    <p:anim calcmode="lin" valueType="num">
                                      <p:cBhvr>
                                        <p:cTn id="19" dur="1000" fill="hold"/>
                                        <p:tgtEl>
                                          <p:spTgt spid="17"/>
                                        </p:tgtEl>
                                        <p:attrNameLst>
                                          <p:attrName>style.rotation</p:attrName>
                                        </p:attrNameLst>
                                      </p:cBhvr>
                                      <p:tavLst>
                                        <p:tav tm="0">
                                          <p:val>
                                            <p:fltVal val="90"/>
                                          </p:val>
                                        </p:tav>
                                        <p:tav tm="100000">
                                          <p:val>
                                            <p:fltVal val="0"/>
                                          </p:val>
                                        </p:tav>
                                      </p:tavLst>
                                    </p:anim>
                                    <p:animEffect transition="in" filter="fade">
                                      <p:cBhvr>
                                        <p:cTn id="20" dur="1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subTnLst>
                                    <p:audio>
                                      <p:cMediaNode>
                                        <p:cTn display="0" masterRel="sameClick">
                                          <p:stCondLst>
                                            <p:cond evt="begin" delay="0">
                                              <p:tn val="23"/>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01577" y="132860"/>
            <a:ext cx="3998665" cy="993534"/>
            <a:chOff x="4871183" y="318903"/>
            <a:chExt cx="3998665" cy="993534"/>
          </a:xfrm>
        </p:grpSpPr>
        <p:pic>
          <p:nvPicPr>
            <p:cNvPr id="6" name="Picture 5"/>
            <p:cNvPicPr>
              <a:picLocks noChangeAspect="1"/>
            </p:cNvPicPr>
            <p:nvPr/>
          </p:nvPicPr>
          <p:blipFill>
            <a:blip r:embed="rId8"/>
            <a:stretch>
              <a:fillRect/>
            </a:stretch>
          </p:blipFill>
          <p:spPr>
            <a:xfrm>
              <a:off x="4871183" y="318903"/>
              <a:ext cx="3998665" cy="993534"/>
            </a:xfrm>
            <a:prstGeom prst="rect">
              <a:avLst/>
            </a:prstGeom>
          </p:spPr>
        </p:pic>
        <p:sp>
          <p:nvSpPr>
            <p:cNvPr id="7" name="Rectangle 6"/>
            <p:cNvSpPr/>
            <p:nvPr/>
          </p:nvSpPr>
          <p:spPr>
            <a:xfrm>
              <a:off x="5505397" y="617554"/>
              <a:ext cx="2730235" cy="523220"/>
            </a:xfrm>
            <a:prstGeom prst="rect">
              <a:avLst/>
            </a:prstGeom>
          </p:spPr>
          <p:txBody>
            <a:bodyPr wrap="none">
              <a:spAutoFit/>
            </a:bodyPr>
            <a:lstStyle/>
            <a:p>
              <a:r>
                <a:rPr lang="ar-BH" sz="2800" b="1" dirty="0" smtClean="0">
                  <a:solidFill>
                    <a:srgbClr val="9933FF"/>
                  </a:solidFill>
                </a:rPr>
                <a:t>وثائق التأمينات العامة</a:t>
              </a:r>
              <a:endParaRPr lang="en-US" sz="2800" dirty="0">
                <a:solidFill>
                  <a:srgbClr val="9933FF"/>
                </a:solidFill>
              </a:endParaRPr>
            </a:p>
          </p:txBody>
        </p:sp>
      </p:grpSp>
      <p:sp>
        <p:nvSpPr>
          <p:cNvPr id="16" name="Rectangle 15"/>
          <p:cNvSpPr/>
          <p:nvPr/>
        </p:nvSpPr>
        <p:spPr>
          <a:xfrm>
            <a:off x="6531828" y="3194861"/>
            <a:ext cx="2152820" cy="2447513"/>
          </a:xfrm>
          <a:prstGeom prst="rect">
            <a:avLst/>
          </a:prstGeom>
          <a:solidFill>
            <a:schemeClr val="bg1"/>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buClr>
                <a:srgbClr val="FF0000"/>
              </a:buClr>
            </a:pPr>
            <a:r>
              <a:rPr lang="ar-BH" sz="2000" dirty="0" smtClean="0">
                <a:solidFill>
                  <a:schemeClr val="tx1"/>
                </a:solidFill>
                <a:latin typeface="Sakkal Majalla" panose="02000000000000000000" pitchFamily="2" charset="-78"/>
                <a:cs typeface="Sakkal Majalla" panose="02000000000000000000" pitchFamily="2" charset="-78"/>
              </a:rPr>
              <a:t>تأمين اختياري يحمي ممتلكات المؤمن له من </a:t>
            </a:r>
            <a:r>
              <a:rPr lang="ar-BH" sz="2000" b="1" dirty="0" smtClean="0">
                <a:solidFill>
                  <a:schemeClr val="tx1"/>
                </a:solidFill>
                <a:latin typeface="Sakkal Majalla" panose="02000000000000000000" pitchFamily="2" charset="-78"/>
                <a:cs typeface="Sakkal Majalla" panose="02000000000000000000" pitchFamily="2" charset="-78"/>
              </a:rPr>
              <a:t>الأخطار المادية </a:t>
            </a:r>
            <a:r>
              <a:rPr lang="ar-BH" sz="2000" dirty="0" smtClean="0">
                <a:solidFill>
                  <a:schemeClr val="tx1"/>
                </a:solidFill>
                <a:latin typeface="Sakkal Majalla" panose="02000000000000000000" pitchFamily="2" charset="-78"/>
                <a:cs typeface="Sakkal Majalla" panose="02000000000000000000" pitchFamily="2" charset="-78"/>
              </a:rPr>
              <a:t>التي قد تقع لأسباب طبيعية أو يتسبب فيها الأنسان كالحريق والسرقة مقابل سداد قسط التأمين المتفق عليه .  </a:t>
            </a:r>
            <a:endParaRPr lang="ar-BH" sz="2000" dirty="0">
              <a:solidFill>
                <a:schemeClr val="tx1"/>
              </a:solidFill>
              <a:latin typeface="Sakkal Majalla" panose="02000000000000000000" pitchFamily="2" charset="-78"/>
              <a:cs typeface="Sakkal Majalla" panose="02000000000000000000" pitchFamily="2" charset="-78"/>
            </a:endParaRPr>
          </a:p>
        </p:txBody>
      </p:sp>
      <p:grpSp>
        <p:nvGrpSpPr>
          <p:cNvPr id="33" name="Group 32"/>
          <p:cNvGrpSpPr/>
          <p:nvPr/>
        </p:nvGrpSpPr>
        <p:grpSpPr>
          <a:xfrm>
            <a:off x="4122192" y="2332684"/>
            <a:ext cx="1963160" cy="614190"/>
            <a:chOff x="7396024" y="3345721"/>
            <a:chExt cx="1963160" cy="946546"/>
          </a:xfrm>
        </p:grpSpPr>
        <p:sp>
          <p:nvSpPr>
            <p:cNvPr id="35" name="Cube 34"/>
            <p:cNvSpPr/>
            <p:nvPr/>
          </p:nvSpPr>
          <p:spPr>
            <a:xfrm>
              <a:off x="7396024" y="3345721"/>
              <a:ext cx="1963160" cy="946546"/>
            </a:xfrm>
            <a:prstGeom prst="cube">
              <a:avLst>
                <a:gd name="adj" fmla="val 6078"/>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8100000" scaled="1"/>
              <a:tileRect/>
            </a:gra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7521653" y="3582480"/>
              <a:ext cx="1691489" cy="616621"/>
            </a:xfrm>
            <a:prstGeom prst="rect">
              <a:avLst/>
            </a:prstGeom>
          </p:spPr>
          <p:txBody>
            <a:bodyPr wrap="none">
              <a:spAutoFit/>
            </a:bodyPr>
            <a:lstStyle/>
            <a:p>
              <a:pPr algn="ctr"/>
              <a:r>
                <a:rPr lang="ar-BH" sz="2000" b="1" dirty="0" smtClean="0">
                  <a:solidFill>
                    <a:srgbClr val="FF0000"/>
                  </a:solidFill>
                  <a:latin typeface="Sakkal Majalla" panose="02000000000000000000" pitchFamily="2" charset="-78"/>
                  <a:cs typeface="Sakkal Majalla" panose="02000000000000000000" pitchFamily="2" charset="-78"/>
                </a:rPr>
                <a:t>تأمين أخطار السرقة</a:t>
              </a:r>
              <a:endParaRPr lang="en-US" sz="2000" dirty="0">
                <a:solidFill>
                  <a:srgbClr val="FF0000"/>
                </a:solidFill>
              </a:endParaRPr>
            </a:p>
          </p:txBody>
        </p:sp>
      </p:grpSp>
      <p:grpSp>
        <p:nvGrpSpPr>
          <p:cNvPr id="37" name="Group 36"/>
          <p:cNvGrpSpPr/>
          <p:nvPr/>
        </p:nvGrpSpPr>
        <p:grpSpPr>
          <a:xfrm>
            <a:off x="4122192" y="1281364"/>
            <a:ext cx="1942298" cy="605365"/>
            <a:chOff x="7173533" y="3189627"/>
            <a:chExt cx="1942298" cy="605365"/>
          </a:xfrm>
        </p:grpSpPr>
        <p:sp>
          <p:nvSpPr>
            <p:cNvPr id="38" name="Cube 37"/>
            <p:cNvSpPr/>
            <p:nvPr/>
          </p:nvSpPr>
          <p:spPr>
            <a:xfrm>
              <a:off x="7328723" y="3189627"/>
              <a:ext cx="1787108" cy="605365"/>
            </a:xfrm>
            <a:prstGeom prst="cube">
              <a:avLst>
                <a:gd name="adj" fmla="val 6078"/>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8100000" scaled="1"/>
              <a:tileRect/>
            </a:gra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7173533" y="3348090"/>
              <a:ext cx="1726755" cy="400110"/>
            </a:xfrm>
            <a:prstGeom prst="rect">
              <a:avLst/>
            </a:prstGeom>
          </p:spPr>
          <p:txBody>
            <a:bodyPr wrap="none">
              <a:spAutoFit/>
            </a:bodyPr>
            <a:lstStyle/>
            <a:p>
              <a:pPr algn="ctr"/>
              <a:r>
                <a:rPr lang="ar-BH" sz="2000" b="1" dirty="0" smtClean="0">
                  <a:solidFill>
                    <a:srgbClr val="FF0000"/>
                  </a:solidFill>
                  <a:latin typeface="Sakkal Majalla" panose="02000000000000000000" pitchFamily="2" charset="-78"/>
                  <a:cs typeface="Sakkal Majalla" panose="02000000000000000000" pitchFamily="2" charset="-78"/>
                </a:rPr>
                <a:t>تأمين أخطار الحريق </a:t>
              </a:r>
              <a:endParaRPr lang="en-US" sz="2000" dirty="0">
                <a:solidFill>
                  <a:srgbClr val="FF0000"/>
                </a:solidFill>
              </a:endParaRPr>
            </a:p>
          </p:txBody>
        </p:sp>
      </p:grpSp>
      <p:grpSp>
        <p:nvGrpSpPr>
          <p:cNvPr id="13" name="Group 12"/>
          <p:cNvGrpSpPr/>
          <p:nvPr/>
        </p:nvGrpSpPr>
        <p:grpSpPr>
          <a:xfrm>
            <a:off x="51267" y="2413486"/>
            <a:ext cx="4173034" cy="923330"/>
            <a:chOff x="84780" y="2678009"/>
            <a:chExt cx="4173034" cy="923330"/>
          </a:xfrm>
        </p:grpSpPr>
        <p:sp>
          <p:nvSpPr>
            <p:cNvPr id="40" name="Rectangle 39"/>
            <p:cNvSpPr/>
            <p:nvPr/>
          </p:nvSpPr>
          <p:spPr>
            <a:xfrm>
              <a:off x="689766" y="2678009"/>
              <a:ext cx="3568048" cy="923330"/>
            </a:xfrm>
            <a:prstGeom prst="rect">
              <a:avLst/>
            </a:prstGeom>
          </p:spPr>
          <p:txBody>
            <a:bodyPr wrap="square">
              <a:spAutoFit/>
            </a:bodyPr>
            <a:lstStyle/>
            <a:p>
              <a:pPr algn="justLow" rtl="1"/>
              <a:r>
                <a:rPr lang="ar-BH" b="1" dirty="0" smtClean="0">
                  <a:cs typeface="Sakkal Majalla" panose="02000000000000000000" pitchFamily="2" charset="-78"/>
                </a:rPr>
                <a:t>تغطي خسائر سرقة ممتلكات الأفراد والمؤسسات، وعادة تكون وثيقة الحريق والسرقة في وثيقة واحدة.</a:t>
              </a:r>
              <a:endParaRPr lang="en-US" dirty="0"/>
            </a:p>
          </p:txBody>
        </p:sp>
        <p:pic>
          <p:nvPicPr>
            <p:cNvPr id="19" name="Picture 18"/>
            <p:cNvPicPr>
              <a:picLocks noChangeAspect="1"/>
            </p:cNvPicPr>
            <p:nvPr/>
          </p:nvPicPr>
          <p:blipFill>
            <a:blip r:embed="rId9"/>
            <a:stretch>
              <a:fillRect/>
            </a:stretch>
          </p:blipFill>
          <p:spPr>
            <a:xfrm>
              <a:off x="84780" y="2698634"/>
              <a:ext cx="619125" cy="608229"/>
            </a:xfrm>
            <a:prstGeom prst="rect">
              <a:avLst/>
            </a:prstGeom>
          </p:spPr>
        </p:pic>
      </p:grpSp>
      <p:grpSp>
        <p:nvGrpSpPr>
          <p:cNvPr id="14" name="Group 13"/>
          <p:cNvGrpSpPr/>
          <p:nvPr/>
        </p:nvGrpSpPr>
        <p:grpSpPr>
          <a:xfrm>
            <a:off x="198821" y="1047249"/>
            <a:ext cx="3924157" cy="1028700"/>
            <a:chOff x="142460" y="1442991"/>
            <a:chExt cx="3924157" cy="1028700"/>
          </a:xfrm>
        </p:grpSpPr>
        <p:pic>
          <p:nvPicPr>
            <p:cNvPr id="18" name="Picture 17"/>
            <p:cNvPicPr>
              <a:picLocks noChangeAspect="1"/>
            </p:cNvPicPr>
            <p:nvPr/>
          </p:nvPicPr>
          <p:blipFill>
            <a:blip r:embed="rId10"/>
            <a:stretch>
              <a:fillRect/>
            </a:stretch>
          </p:blipFill>
          <p:spPr>
            <a:xfrm>
              <a:off x="142460" y="1442991"/>
              <a:ext cx="695325" cy="1028700"/>
            </a:xfrm>
            <a:prstGeom prst="rect">
              <a:avLst/>
            </a:prstGeom>
          </p:spPr>
        </p:pic>
        <p:sp>
          <p:nvSpPr>
            <p:cNvPr id="43" name="Rectangle 42"/>
            <p:cNvSpPr/>
            <p:nvPr/>
          </p:nvSpPr>
          <p:spPr>
            <a:xfrm>
              <a:off x="954585" y="1777248"/>
              <a:ext cx="3112032" cy="646331"/>
            </a:xfrm>
            <a:prstGeom prst="rect">
              <a:avLst/>
            </a:prstGeom>
          </p:spPr>
          <p:txBody>
            <a:bodyPr wrap="square">
              <a:spAutoFit/>
            </a:bodyPr>
            <a:lstStyle/>
            <a:p>
              <a:pPr algn="justLow" rtl="1"/>
              <a:r>
                <a:rPr lang="ar-BH" b="1" dirty="0" smtClean="0">
                  <a:cs typeface="Sakkal Majalla" panose="02000000000000000000" pitchFamily="2" charset="-78"/>
                </a:rPr>
                <a:t>تغطي خسائر حريق النار الغ</a:t>
              </a:r>
              <a:r>
                <a:rPr lang="ar-BH" b="1" dirty="0">
                  <a:cs typeface="Sakkal Majalla" panose="02000000000000000000" pitchFamily="2" charset="-78"/>
                </a:rPr>
                <a:t>ي</a:t>
              </a:r>
              <a:r>
                <a:rPr lang="ar-BH" b="1" dirty="0" smtClean="0">
                  <a:cs typeface="Sakkal Majalla" panose="02000000000000000000" pitchFamily="2" charset="-78"/>
                </a:rPr>
                <a:t>ر صديقة في ممتلكات الأفراد والمؤسسات.</a:t>
              </a:r>
              <a:endParaRPr lang="en-US" dirty="0"/>
            </a:p>
          </p:txBody>
        </p:sp>
      </p:grpSp>
      <p:grpSp>
        <p:nvGrpSpPr>
          <p:cNvPr id="45" name="Group 44"/>
          <p:cNvGrpSpPr/>
          <p:nvPr/>
        </p:nvGrpSpPr>
        <p:grpSpPr>
          <a:xfrm>
            <a:off x="3837203" y="3345614"/>
            <a:ext cx="2349817" cy="614190"/>
            <a:chOff x="7139637" y="3341233"/>
            <a:chExt cx="2349817" cy="946546"/>
          </a:xfrm>
        </p:grpSpPr>
        <p:sp>
          <p:nvSpPr>
            <p:cNvPr id="46" name="Cube 45"/>
            <p:cNvSpPr/>
            <p:nvPr/>
          </p:nvSpPr>
          <p:spPr>
            <a:xfrm>
              <a:off x="7185615" y="3341233"/>
              <a:ext cx="2239148" cy="946546"/>
            </a:xfrm>
            <a:prstGeom prst="cube">
              <a:avLst>
                <a:gd name="adj" fmla="val 6078"/>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8100000" scaled="1"/>
              <a:tileRect/>
            </a:gra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7139637" y="3581591"/>
              <a:ext cx="2349817" cy="616621"/>
            </a:xfrm>
            <a:prstGeom prst="rect">
              <a:avLst/>
            </a:prstGeom>
          </p:spPr>
          <p:txBody>
            <a:bodyPr wrap="square">
              <a:spAutoFit/>
            </a:bodyPr>
            <a:lstStyle/>
            <a:p>
              <a:pPr algn="ctr"/>
              <a:r>
                <a:rPr lang="ar-BH" sz="2000" b="1" dirty="0">
                  <a:solidFill>
                    <a:srgbClr val="FF0000"/>
                  </a:solidFill>
                  <a:latin typeface="Sakkal Majalla" panose="02000000000000000000" pitchFamily="2" charset="-78"/>
                  <a:cs typeface="Sakkal Majalla" panose="02000000000000000000" pitchFamily="2" charset="-78"/>
                </a:rPr>
                <a:t>تأمين أخطار نقل </a:t>
              </a:r>
              <a:r>
                <a:rPr lang="ar-BH" sz="2000" b="1" dirty="0" smtClean="0">
                  <a:solidFill>
                    <a:srgbClr val="FF0000"/>
                  </a:solidFill>
                  <a:latin typeface="Sakkal Majalla" panose="02000000000000000000" pitchFamily="2" charset="-78"/>
                  <a:cs typeface="Sakkal Majalla" panose="02000000000000000000" pitchFamily="2" charset="-78"/>
                </a:rPr>
                <a:t>البضائع</a:t>
              </a:r>
              <a:endParaRPr lang="en-US" sz="2000" b="1" dirty="0">
                <a:solidFill>
                  <a:srgbClr val="FF0000"/>
                </a:solidFill>
                <a:latin typeface="Sakkal Majalla" panose="02000000000000000000" pitchFamily="2" charset="-78"/>
                <a:cs typeface="Sakkal Majalla" panose="02000000000000000000" pitchFamily="2" charset="-78"/>
              </a:endParaRPr>
            </a:p>
          </p:txBody>
        </p:sp>
      </p:grpSp>
      <p:grpSp>
        <p:nvGrpSpPr>
          <p:cNvPr id="25" name="Group 24"/>
          <p:cNvGrpSpPr/>
          <p:nvPr/>
        </p:nvGrpSpPr>
        <p:grpSpPr>
          <a:xfrm>
            <a:off x="410771" y="3341795"/>
            <a:ext cx="3588813" cy="682462"/>
            <a:chOff x="410771" y="3341795"/>
            <a:chExt cx="3588813" cy="682462"/>
          </a:xfrm>
        </p:grpSpPr>
        <p:sp>
          <p:nvSpPr>
            <p:cNvPr id="48" name="Rectangle 47"/>
            <p:cNvSpPr/>
            <p:nvPr/>
          </p:nvSpPr>
          <p:spPr>
            <a:xfrm>
              <a:off x="744590" y="3341795"/>
              <a:ext cx="3254994" cy="646331"/>
            </a:xfrm>
            <a:prstGeom prst="rect">
              <a:avLst/>
            </a:prstGeom>
          </p:spPr>
          <p:txBody>
            <a:bodyPr wrap="square">
              <a:spAutoFit/>
            </a:bodyPr>
            <a:lstStyle/>
            <a:p>
              <a:pPr algn="justLow" rtl="1"/>
              <a:r>
                <a:rPr lang="ar-BH" b="1" dirty="0" smtClean="0">
                  <a:cs typeface="Sakkal Majalla" panose="02000000000000000000" pitchFamily="2" charset="-78"/>
                </a:rPr>
                <a:t>تغطي خسائر البضائع خلال الشحن،</a:t>
              </a:r>
            </a:p>
            <a:p>
              <a:pPr algn="justLow" rtl="1"/>
              <a:r>
                <a:rPr lang="ar-BH" b="1" dirty="0" smtClean="0">
                  <a:cs typeface="Sakkal Majalla" panose="02000000000000000000" pitchFamily="2" charset="-78"/>
                </a:rPr>
                <a:t> وتضم ثلاث فئات.</a:t>
              </a:r>
              <a:endParaRPr lang="en-US" dirty="0"/>
            </a:p>
          </p:txBody>
        </p:sp>
        <p:pic>
          <p:nvPicPr>
            <p:cNvPr id="44" name="Picture 43"/>
            <p:cNvPicPr>
              <a:picLocks noChangeAspect="1"/>
            </p:cNvPicPr>
            <p:nvPr/>
          </p:nvPicPr>
          <p:blipFill>
            <a:blip r:embed="rId11"/>
            <a:stretch>
              <a:fillRect/>
            </a:stretch>
          </p:blipFill>
          <p:spPr>
            <a:xfrm>
              <a:off x="410771" y="3345614"/>
              <a:ext cx="840592" cy="678643"/>
            </a:xfrm>
            <a:prstGeom prst="rect">
              <a:avLst/>
            </a:prstGeom>
          </p:spPr>
        </p:pic>
      </p:grpSp>
      <p:sp>
        <p:nvSpPr>
          <p:cNvPr id="62" name="Rectangle 61"/>
          <p:cNvSpPr/>
          <p:nvPr/>
        </p:nvSpPr>
        <p:spPr>
          <a:xfrm>
            <a:off x="389278" y="4549591"/>
            <a:ext cx="5293824" cy="1200329"/>
          </a:xfrm>
          <a:prstGeom prst="rect">
            <a:avLst/>
          </a:prstGeom>
        </p:spPr>
        <p:txBody>
          <a:bodyPr wrap="square">
            <a:spAutoFit/>
          </a:bodyPr>
          <a:lstStyle/>
          <a:p>
            <a:pPr algn="justLow" rtl="1"/>
            <a:r>
              <a:rPr lang="ar-BH" b="1" dirty="0" smtClean="0">
                <a:cs typeface="Sakkal Majalla" panose="02000000000000000000" pitchFamily="2" charset="-78"/>
              </a:rPr>
              <a:t>قسم مجمع التأمين على البضائع في لندن وثائق تأمين أخطار نقل البضائع إلى ثلاث فئات تختلف حسب طبيعة وخصوصية كل سلعة، وتشترك جميعها في تغطية الحريق والسرقة والغرق، وأوسع الفئات طلبا الفئة ( </a:t>
            </a:r>
            <a:r>
              <a:rPr lang="en-US" b="1" dirty="0" smtClean="0">
                <a:cs typeface="Sakkal Majalla" panose="02000000000000000000" pitchFamily="2" charset="-78"/>
              </a:rPr>
              <a:t>A</a:t>
            </a:r>
            <a:r>
              <a:rPr lang="ar-BH" b="1" dirty="0" smtClean="0">
                <a:cs typeface="Sakkal Majalla" panose="02000000000000000000" pitchFamily="2" charset="-78"/>
              </a:rPr>
              <a:t>) تليها الفئة ( </a:t>
            </a:r>
            <a:r>
              <a:rPr lang="en-US" b="1" dirty="0" smtClean="0">
                <a:cs typeface="Sakkal Majalla" panose="02000000000000000000" pitchFamily="2" charset="-78"/>
              </a:rPr>
              <a:t>B</a:t>
            </a:r>
            <a:r>
              <a:rPr lang="ar-BH" b="1" dirty="0" smtClean="0">
                <a:cs typeface="Sakkal Majalla" panose="02000000000000000000" pitchFamily="2" charset="-78"/>
              </a:rPr>
              <a:t>) ثم ( </a:t>
            </a:r>
            <a:r>
              <a:rPr lang="en-US" b="1" dirty="0" smtClean="0">
                <a:cs typeface="Sakkal Majalla" panose="02000000000000000000" pitchFamily="2" charset="-78"/>
              </a:rPr>
              <a:t>C</a:t>
            </a:r>
            <a:r>
              <a:rPr lang="ar-BH" b="1" dirty="0" smtClean="0">
                <a:cs typeface="Sakkal Majalla" panose="02000000000000000000" pitchFamily="2" charset="-78"/>
              </a:rPr>
              <a:t> ) .</a:t>
            </a:r>
            <a:endParaRPr lang="en-US" dirty="0"/>
          </a:p>
        </p:txBody>
      </p:sp>
      <p:grpSp>
        <p:nvGrpSpPr>
          <p:cNvPr id="15" name="Group 14"/>
          <p:cNvGrpSpPr/>
          <p:nvPr/>
        </p:nvGrpSpPr>
        <p:grpSpPr>
          <a:xfrm>
            <a:off x="56930" y="3887990"/>
            <a:ext cx="5548781" cy="628254"/>
            <a:chOff x="194576" y="4430248"/>
            <a:chExt cx="5548781" cy="628254"/>
          </a:xfrm>
        </p:grpSpPr>
        <p:sp>
          <p:nvSpPr>
            <p:cNvPr id="58" name="Right Brace 57"/>
            <p:cNvSpPr/>
            <p:nvPr/>
          </p:nvSpPr>
          <p:spPr>
            <a:xfrm rot="16200000">
              <a:off x="2839398" y="1785426"/>
              <a:ext cx="259137" cy="5548781"/>
            </a:xfrm>
            <a:prstGeom prst="rightBrace">
              <a:avLst>
                <a:gd name="adj1" fmla="val 118110"/>
                <a:gd name="adj2" fmla="val 55330"/>
              </a:avLst>
            </a:prstGeom>
            <a:solidFill>
              <a:srgbClr val="CC66FF"/>
            </a:soli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59" name="Down Arrow 58"/>
            <p:cNvSpPr/>
            <p:nvPr/>
          </p:nvSpPr>
          <p:spPr>
            <a:xfrm>
              <a:off x="5138556" y="4666583"/>
              <a:ext cx="386758" cy="389349"/>
            </a:xfrm>
            <a:prstGeom prst="downArrow">
              <a:avLst>
                <a:gd name="adj1" fmla="val 100000"/>
                <a:gd name="adj2" fmla="val 50000"/>
              </a:avLst>
            </a:prstGeom>
            <a:solidFill>
              <a:srgbClr val="CC66FF"/>
            </a:solidFill>
            <a:ln>
              <a:solidFill>
                <a:srgbClr val="CC66FF"/>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Down Arrow 59"/>
            <p:cNvSpPr/>
            <p:nvPr/>
          </p:nvSpPr>
          <p:spPr>
            <a:xfrm>
              <a:off x="953902" y="4626745"/>
              <a:ext cx="451935" cy="431757"/>
            </a:xfrm>
            <a:prstGeom prst="downArrow">
              <a:avLst>
                <a:gd name="adj1" fmla="val 100000"/>
                <a:gd name="adj2" fmla="val 50000"/>
              </a:avLst>
            </a:prstGeom>
            <a:solidFill>
              <a:srgbClr val="CC66FF"/>
            </a:solidFill>
            <a:ln>
              <a:solidFill>
                <a:srgbClr val="CC66FF"/>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own Arrow 60"/>
            <p:cNvSpPr/>
            <p:nvPr/>
          </p:nvSpPr>
          <p:spPr>
            <a:xfrm>
              <a:off x="2985685" y="4653925"/>
              <a:ext cx="417068" cy="402428"/>
            </a:xfrm>
            <a:prstGeom prst="downArrow">
              <a:avLst>
                <a:gd name="adj1" fmla="val 100000"/>
                <a:gd name="adj2" fmla="val 50000"/>
              </a:avLst>
            </a:prstGeom>
            <a:solidFill>
              <a:srgbClr val="CC66FF"/>
            </a:solidFill>
            <a:ln>
              <a:solidFill>
                <a:srgbClr val="CC66FF"/>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5049592" y="3952235"/>
            <a:ext cx="338076" cy="523220"/>
          </a:xfrm>
          <a:prstGeom prst="rect">
            <a:avLst/>
          </a:prstGeom>
        </p:spPr>
        <p:txBody>
          <a:bodyPr wrap="square">
            <a:spAutoFit/>
          </a:bodyPr>
          <a:lstStyle/>
          <a:p>
            <a:pPr algn="justLow" rtl="1"/>
            <a:r>
              <a:rPr lang="en-US" sz="2800" b="1" dirty="0" smtClean="0">
                <a:cs typeface="Sakkal Majalla" panose="02000000000000000000" pitchFamily="2" charset="-78"/>
              </a:rPr>
              <a:t>A</a:t>
            </a:r>
            <a:endParaRPr lang="en-US" sz="2800" dirty="0"/>
          </a:p>
        </p:txBody>
      </p:sp>
      <p:sp>
        <p:nvSpPr>
          <p:cNvPr id="67" name="Rectangle 66"/>
          <p:cNvSpPr/>
          <p:nvPr/>
        </p:nvSpPr>
        <p:spPr>
          <a:xfrm>
            <a:off x="2927031" y="3952235"/>
            <a:ext cx="338076" cy="523220"/>
          </a:xfrm>
          <a:prstGeom prst="rect">
            <a:avLst/>
          </a:prstGeom>
        </p:spPr>
        <p:txBody>
          <a:bodyPr wrap="square">
            <a:spAutoFit/>
          </a:bodyPr>
          <a:lstStyle/>
          <a:p>
            <a:pPr algn="justLow" rtl="1"/>
            <a:r>
              <a:rPr lang="en-US" sz="2800" b="1" dirty="0" smtClean="0">
                <a:cs typeface="Sakkal Majalla" panose="02000000000000000000" pitchFamily="2" charset="-78"/>
              </a:rPr>
              <a:t>B</a:t>
            </a:r>
            <a:endParaRPr lang="en-US" sz="2800" dirty="0"/>
          </a:p>
        </p:txBody>
      </p:sp>
      <p:sp>
        <p:nvSpPr>
          <p:cNvPr id="68" name="Rectangle 67"/>
          <p:cNvSpPr/>
          <p:nvPr/>
        </p:nvSpPr>
        <p:spPr>
          <a:xfrm>
            <a:off x="873186" y="3924793"/>
            <a:ext cx="338076" cy="523220"/>
          </a:xfrm>
          <a:prstGeom prst="rect">
            <a:avLst/>
          </a:prstGeom>
        </p:spPr>
        <p:txBody>
          <a:bodyPr wrap="square">
            <a:spAutoFit/>
          </a:bodyPr>
          <a:lstStyle/>
          <a:p>
            <a:pPr algn="justLow" rtl="1"/>
            <a:r>
              <a:rPr lang="en-US" sz="2800" b="1" dirty="0" smtClean="0">
                <a:cs typeface="Sakkal Majalla" panose="02000000000000000000" pitchFamily="2" charset="-78"/>
              </a:rPr>
              <a:t>C</a:t>
            </a:r>
            <a:endParaRPr lang="en-US" sz="2800" dirty="0"/>
          </a:p>
        </p:txBody>
      </p:sp>
      <p:grpSp>
        <p:nvGrpSpPr>
          <p:cNvPr id="26" name="Group 25"/>
          <p:cNvGrpSpPr/>
          <p:nvPr/>
        </p:nvGrpSpPr>
        <p:grpSpPr>
          <a:xfrm>
            <a:off x="5932269" y="1243090"/>
            <a:ext cx="2814145" cy="2625622"/>
            <a:chOff x="5932269" y="1243090"/>
            <a:chExt cx="2814145" cy="2625622"/>
          </a:xfrm>
        </p:grpSpPr>
        <p:grpSp>
          <p:nvGrpSpPr>
            <p:cNvPr id="12" name="Group 11"/>
            <p:cNvGrpSpPr/>
            <p:nvPr/>
          </p:nvGrpSpPr>
          <p:grpSpPr>
            <a:xfrm>
              <a:off x="5932269" y="1243090"/>
              <a:ext cx="2786995" cy="2625622"/>
              <a:chOff x="5955046" y="1253411"/>
              <a:chExt cx="2786995" cy="2625622"/>
            </a:xfrm>
          </p:grpSpPr>
          <p:sp>
            <p:nvSpPr>
              <p:cNvPr id="22" name="Rectangle 21"/>
              <p:cNvSpPr/>
              <p:nvPr/>
            </p:nvSpPr>
            <p:spPr>
              <a:xfrm>
                <a:off x="6255776" y="1454097"/>
                <a:ext cx="2486265" cy="830997"/>
              </a:xfrm>
              <a:prstGeom prst="rect">
                <a:avLst/>
              </a:prstGeom>
              <a:gradFill flip="none" rotWithShape="1">
                <a:gsLst>
                  <a:gs pos="0">
                    <a:srgbClr val="CC66FF">
                      <a:tint val="66000"/>
                      <a:satMod val="160000"/>
                    </a:srgbClr>
                  </a:gs>
                  <a:gs pos="85000">
                    <a:srgbClr val="CC66FF">
                      <a:tint val="44500"/>
                      <a:satMod val="160000"/>
                    </a:srgbClr>
                  </a:gs>
                  <a:gs pos="100000">
                    <a:srgbClr val="CC66FF">
                      <a:tint val="23500"/>
                      <a:satMod val="160000"/>
                    </a:srgbClr>
                  </a:gs>
                </a:gsLst>
                <a:path path="circle">
                  <a:fillToRect t="100000" r="100000"/>
                </a:path>
                <a:tileRect l="-100000" b="-100000"/>
              </a:gra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r>
                  <a:rPr lang="ar-BH" sz="2400" b="1" dirty="0" smtClean="0">
                    <a:latin typeface="Sakkal Majalla" panose="02000000000000000000" pitchFamily="2" charset="-78"/>
                    <a:cs typeface="Sakkal Majalla" panose="02000000000000000000" pitchFamily="2" charset="-78"/>
                  </a:rPr>
                  <a:t>وثائق </a:t>
                </a:r>
                <a:endParaRPr lang="en-US" sz="2400" b="1" dirty="0" smtClean="0">
                  <a:latin typeface="Sakkal Majalla" panose="02000000000000000000" pitchFamily="2" charset="-78"/>
                  <a:cs typeface="Sakkal Majalla" panose="02000000000000000000" pitchFamily="2" charset="-78"/>
                </a:endParaRPr>
              </a:p>
              <a:p>
                <a:pPr algn="ctr" rtl="1"/>
                <a:r>
                  <a:rPr lang="ar-BH" sz="2400" b="1" dirty="0" smtClean="0">
                    <a:latin typeface="Sakkal Majalla" panose="02000000000000000000" pitchFamily="2" charset="-78"/>
                    <a:cs typeface="Sakkal Majalla" panose="02000000000000000000" pitchFamily="2" charset="-78"/>
                  </a:rPr>
                  <a:t>تأمين الممتلكات</a:t>
                </a:r>
                <a:endParaRPr lang="ar-BH" sz="2400" b="1" dirty="0">
                  <a:latin typeface="Sakkal Majalla" panose="02000000000000000000" pitchFamily="2" charset="-78"/>
                  <a:cs typeface="Sakkal Majalla" panose="02000000000000000000" pitchFamily="2" charset="-78"/>
                </a:endParaRPr>
              </a:p>
            </p:txBody>
          </p:sp>
          <p:pic>
            <p:nvPicPr>
              <p:cNvPr id="10" name="Picture 9"/>
              <p:cNvPicPr>
                <a:picLocks noChangeAspect="1"/>
              </p:cNvPicPr>
              <p:nvPr/>
            </p:nvPicPr>
            <p:blipFill>
              <a:blip r:embed="rId12"/>
              <a:stretch>
                <a:fillRect/>
              </a:stretch>
            </p:blipFill>
            <p:spPr>
              <a:xfrm>
                <a:off x="7056785" y="2332257"/>
                <a:ext cx="1215801" cy="875666"/>
              </a:xfrm>
              <a:prstGeom prst="rect">
                <a:avLst/>
              </a:prstGeom>
              <a:scene3d>
                <a:camera prst="orthographicFront"/>
                <a:lightRig rig="threePt" dir="t"/>
              </a:scene3d>
              <a:sp3d>
                <a:bevelT/>
              </a:sp3d>
            </p:spPr>
          </p:pic>
          <p:grpSp>
            <p:nvGrpSpPr>
              <p:cNvPr id="11" name="Group 10"/>
              <p:cNvGrpSpPr/>
              <p:nvPr/>
            </p:nvGrpSpPr>
            <p:grpSpPr>
              <a:xfrm>
                <a:off x="5955046" y="1253411"/>
                <a:ext cx="545260" cy="2625622"/>
                <a:chOff x="5955046" y="1253411"/>
                <a:chExt cx="545260" cy="2625622"/>
              </a:xfrm>
            </p:grpSpPr>
            <p:sp>
              <p:nvSpPr>
                <p:cNvPr id="9" name="Rectangle 8"/>
                <p:cNvSpPr/>
                <p:nvPr/>
              </p:nvSpPr>
              <p:spPr>
                <a:xfrm rot="10800000">
                  <a:off x="6264097" y="1253411"/>
                  <a:ext cx="236209" cy="2625622"/>
                </a:xfrm>
                <a:prstGeom prst="rect">
                  <a:avLst/>
                </a:prstGeom>
                <a:gradFill flip="none" rotWithShape="1">
                  <a:gsLst>
                    <a:gs pos="0">
                      <a:srgbClr val="CC66FF">
                        <a:tint val="66000"/>
                        <a:satMod val="160000"/>
                      </a:srgbClr>
                    </a:gs>
                    <a:gs pos="85000">
                      <a:srgbClr val="CC66FF">
                        <a:tint val="44500"/>
                        <a:satMod val="160000"/>
                      </a:srgbClr>
                    </a:gs>
                    <a:gs pos="100000">
                      <a:srgbClr val="CC66FF">
                        <a:tint val="23500"/>
                        <a:satMod val="160000"/>
                      </a:srgbClr>
                    </a:gs>
                  </a:gsLst>
                  <a:path path="circle">
                    <a:fillToRect t="100000" r="100000"/>
                  </a:path>
                  <a:tileRect l="-100000" b="-100000"/>
                </a:gra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endParaRPr lang="en-US" sz="2400" b="1">
                    <a:solidFill>
                      <a:schemeClr val="tx1"/>
                    </a:solidFill>
                    <a:latin typeface="Sakkal Majalla" panose="02000000000000000000" pitchFamily="2" charset="-78"/>
                    <a:cs typeface="Sakkal Majalla" panose="02000000000000000000" pitchFamily="2" charset="-78"/>
                  </a:endParaRPr>
                </a:p>
              </p:txBody>
            </p:sp>
            <p:sp>
              <p:nvSpPr>
                <p:cNvPr id="51" name="Down Arrow 50"/>
                <p:cNvSpPr/>
                <p:nvPr/>
              </p:nvSpPr>
              <p:spPr>
                <a:xfrm rot="5400000">
                  <a:off x="5965020" y="1368995"/>
                  <a:ext cx="316667" cy="336615"/>
                </a:xfrm>
                <a:prstGeom prst="downArrow">
                  <a:avLst/>
                </a:prstGeom>
                <a:gradFill flip="none" rotWithShape="1">
                  <a:gsLst>
                    <a:gs pos="0">
                      <a:srgbClr val="CC66FF">
                        <a:tint val="66000"/>
                        <a:satMod val="160000"/>
                      </a:srgbClr>
                    </a:gs>
                    <a:gs pos="85000">
                      <a:srgbClr val="CC66FF">
                        <a:tint val="44500"/>
                        <a:satMod val="160000"/>
                      </a:srgbClr>
                    </a:gs>
                    <a:gs pos="100000">
                      <a:srgbClr val="CC66FF">
                        <a:tint val="23500"/>
                        <a:satMod val="160000"/>
                      </a:srgbClr>
                    </a:gs>
                  </a:gsLst>
                  <a:path path="circle">
                    <a:fillToRect t="100000" r="100000"/>
                  </a:path>
                  <a:tileRect l="-100000" b="-100000"/>
                </a:gradFill>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endParaRPr lang="en-US" sz="2400" b="1">
                    <a:latin typeface="Sakkal Majalla" panose="02000000000000000000" pitchFamily="2" charset="-78"/>
                    <a:cs typeface="Sakkal Majalla" panose="02000000000000000000" pitchFamily="2" charset="-78"/>
                  </a:endParaRPr>
                </a:p>
              </p:txBody>
            </p:sp>
            <p:sp>
              <p:nvSpPr>
                <p:cNvPr id="56" name="Down Arrow 55"/>
                <p:cNvSpPr/>
                <p:nvPr/>
              </p:nvSpPr>
              <p:spPr>
                <a:xfrm rot="5400000">
                  <a:off x="5995581" y="2452415"/>
                  <a:ext cx="316667" cy="336615"/>
                </a:xfrm>
                <a:prstGeom prst="downArrow">
                  <a:avLst/>
                </a:prstGeom>
                <a:gradFill flip="none" rotWithShape="1">
                  <a:gsLst>
                    <a:gs pos="0">
                      <a:srgbClr val="CC66FF">
                        <a:tint val="66000"/>
                        <a:satMod val="160000"/>
                      </a:srgbClr>
                    </a:gs>
                    <a:gs pos="85000">
                      <a:srgbClr val="CC66FF">
                        <a:tint val="44500"/>
                        <a:satMod val="160000"/>
                      </a:srgbClr>
                    </a:gs>
                    <a:gs pos="100000">
                      <a:srgbClr val="CC66FF">
                        <a:tint val="23500"/>
                        <a:satMod val="160000"/>
                      </a:srgbClr>
                    </a:gs>
                  </a:gsLst>
                  <a:path path="circle">
                    <a:fillToRect t="100000" r="100000"/>
                  </a:path>
                  <a:tileRect l="-100000" b="-100000"/>
                </a:gradFill>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endParaRPr lang="en-US" sz="2400" b="1">
                    <a:latin typeface="Sakkal Majalla" panose="02000000000000000000" pitchFamily="2" charset="-78"/>
                    <a:cs typeface="Sakkal Majalla" panose="02000000000000000000" pitchFamily="2" charset="-78"/>
                  </a:endParaRPr>
                </a:p>
              </p:txBody>
            </p:sp>
            <p:sp>
              <p:nvSpPr>
                <p:cNvPr id="57" name="Down Arrow 56"/>
                <p:cNvSpPr/>
                <p:nvPr/>
              </p:nvSpPr>
              <p:spPr>
                <a:xfrm rot="5400000">
                  <a:off x="6097241" y="3428883"/>
                  <a:ext cx="316667" cy="336615"/>
                </a:xfrm>
                <a:prstGeom prst="downArrow">
                  <a:avLst/>
                </a:prstGeom>
                <a:gradFill flip="none" rotWithShape="1">
                  <a:gsLst>
                    <a:gs pos="0">
                      <a:srgbClr val="CC66FF">
                        <a:tint val="66000"/>
                        <a:satMod val="160000"/>
                      </a:srgbClr>
                    </a:gs>
                    <a:gs pos="85000">
                      <a:srgbClr val="CC66FF">
                        <a:tint val="44500"/>
                        <a:satMod val="160000"/>
                      </a:srgbClr>
                    </a:gs>
                    <a:gs pos="100000">
                      <a:srgbClr val="CC66FF">
                        <a:tint val="23500"/>
                        <a:satMod val="160000"/>
                      </a:srgbClr>
                    </a:gs>
                  </a:gsLst>
                  <a:path path="circle">
                    <a:fillToRect t="100000" r="100000"/>
                  </a:path>
                  <a:tileRect l="-100000" b="-100000"/>
                </a:gradFill>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endParaRPr lang="en-US" sz="2400" b="1">
                    <a:latin typeface="Sakkal Majalla" panose="02000000000000000000" pitchFamily="2" charset="-78"/>
                    <a:cs typeface="Sakkal Majalla" panose="02000000000000000000" pitchFamily="2" charset="-78"/>
                  </a:endParaRPr>
                </a:p>
              </p:txBody>
            </p:sp>
          </p:grpSp>
        </p:grpSp>
        <p:sp>
          <p:nvSpPr>
            <p:cNvPr id="69" name="Rectangle 68"/>
            <p:cNvSpPr/>
            <p:nvPr/>
          </p:nvSpPr>
          <p:spPr>
            <a:xfrm>
              <a:off x="8003742" y="1243090"/>
              <a:ext cx="742672" cy="461665"/>
            </a:xfrm>
            <a:prstGeom prst="rect">
              <a:avLst/>
            </a:prstGeom>
            <a:solidFill>
              <a:srgbClr val="00B050"/>
            </a:soli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r>
                <a:rPr lang="ar-BH" sz="2400" b="1" dirty="0" smtClean="0">
                  <a:solidFill>
                    <a:schemeClr val="bg1"/>
                  </a:solidFill>
                  <a:latin typeface="Sakkal Majalla" panose="02000000000000000000" pitchFamily="2" charset="-78"/>
                  <a:cs typeface="Sakkal Majalla" panose="02000000000000000000" pitchFamily="2" charset="-78"/>
                </a:rPr>
                <a:t>أولا</a:t>
              </a:r>
              <a:endParaRPr lang="ar-BH" sz="2400" b="1" dirty="0">
                <a:solidFill>
                  <a:schemeClr val="bg1"/>
                </a:solidFill>
                <a:latin typeface="Sakkal Majalla" panose="02000000000000000000" pitchFamily="2" charset="-78"/>
                <a:cs typeface="Sakkal Majalla" panose="02000000000000000000" pitchFamily="2" charset="-78"/>
              </a:endParaRPr>
            </a:p>
          </p:txBody>
        </p:sp>
      </p:grpSp>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50" name="Group 49"/>
          <p:cNvGrpSpPr/>
          <p:nvPr/>
        </p:nvGrpSpPr>
        <p:grpSpPr>
          <a:xfrm>
            <a:off x="-654595" y="6459829"/>
            <a:ext cx="9791525" cy="381000"/>
            <a:chOff x="-624776" y="6386607"/>
            <a:chExt cx="9791525" cy="381000"/>
          </a:xfrm>
        </p:grpSpPr>
        <p:sp>
          <p:nvSpPr>
            <p:cNvPr id="52" name="Rectangle 51"/>
            <p:cNvSpPr/>
            <p:nvPr/>
          </p:nvSpPr>
          <p:spPr>
            <a:xfrm>
              <a:off x="-624776" y="6442346"/>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تصنيفات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وثائق التأمين</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53" name="Group 52"/>
            <p:cNvGrpSpPr/>
            <p:nvPr/>
          </p:nvGrpSpPr>
          <p:grpSpPr>
            <a:xfrm>
              <a:off x="29819" y="6386607"/>
              <a:ext cx="9136930" cy="381000"/>
              <a:chOff x="32783" y="6345925"/>
              <a:chExt cx="9136930" cy="381000"/>
            </a:xfrm>
          </p:grpSpPr>
          <p:cxnSp>
            <p:nvCxnSpPr>
              <p:cNvPr id="54" name="Straight Connector 5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5" name="Rectangle 54"/>
              <p:cNvSpPr>
                <a:spLocks/>
              </p:cNvSpPr>
              <p:nvPr/>
            </p:nvSpPr>
            <p:spPr>
              <a:xfrm>
                <a:off x="5420451" y="6345925"/>
                <a:ext cx="369343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382464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80">
                                          <p:stCondLst>
                                            <p:cond delay="0"/>
                                          </p:stCondLst>
                                        </p:cTn>
                                        <p:tgtEl>
                                          <p:spTgt spid="16"/>
                                        </p:tgtEl>
                                      </p:cBhvr>
                                    </p:animEffect>
                                    <p:anim calcmode="lin" valueType="num">
                                      <p:cBhvr>
                                        <p:cTn id="1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1" dur="26">
                                          <p:stCondLst>
                                            <p:cond delay="650"/>
                                          </p:stCondLst>
                                        </p:cTn>
                                        <p:tgtEl>
                                          <p:spTgt spid="16"/>
                                        </p:tgtEl>
                                      </p:cBhvr>
                                      <p:to x="100000" y="60000"/>
                                    </p:animScale>
                                    <p:animScale>
                                      <p:cBhvr>
                                        <p:cTn id="22" dur="166" decel="50000">
                                          <p:stCondLst>
                                            <p:cond delay="676"/>
                                          </p:stCondLst>
                                        </p:cTn>
                                        <p:tgtEl>
                                          <p:spTgt spid="16"/>
                                        </p:tgtEl>
                                      </p:cBhvr>
                                      <p:to x="100000" y="100000"/>
                                    </p:animScale>
                                    <p:animScale>
                                      <p:cBhvr>
                                        <p:cTn id="23" dur="26">
                                          <p:stCondLst>
                                            <p:cond delay="1312"/>
                                          </p:stCondLst>
                                        </p:cTn>
                                        <p:tgtEl>
                                          <p:spTgt spid="16"/>
                                        </p:tgtEl>
                                      </p:cBhvr>
                                      <p:to x="100000" y="80000"/>
                                    </p:animScale>
                                    <p:animScale>
                                      <p:cBhvr>
                                        <p:cTn id="24" dur="166" decel="50000">
                                          <p:stCondLst>
                                            <p:cond delay="1338"/>
                                          </p:stCondLst>
                                        </p:cTn>
                                        <p:tgtEl>
                                          <p:spTgt spid="16"/>
                                        </p:tgtEl>
                                      </p:cBhvr>
                                      <p:to x="100000" y="100000"/>
                                    </p:animScale>
                                    <p:animScale>
                                      <p:cBhvr>
                                        <p:cTn id="25" dur="26">
                                          <p:stCondLst>
                                            <p:cond delay="1642"/>
                                          </p:stCondLst>
                                        </p:cTn>
                                        <p:tgtEl>
                                          <p:spTgt spid="16"/>
                                        </p:tgtEl>
                                      </p:cBhvr>
                                      <p:to x="100000" y="90000"/>
                                    </p:animScale>
                                    <p:animScale>
                                      <p:cBhvr>
                                        <p:cTn id="26" dur="166" decel="50000">
                                          <p:stCondLst>
                                            <p:cond delay="1668"/>
                                          </p:stCondLst>
                                        </p:cTn>
                                        <p:tgtEl>
                                          <p:spTgt spid="16"/>
                                        </p:tgtEl>
                                      </p:cBhvr>
                                      <p:to x="100000" y="100000"/>
                                    </p:animScale>
                                    <p:animScale>
                                      <p:cBhvr>
                                        <p:cTn id="27" dur="26">
                                          <p:stCondLst>
                                            <p:cond delay="1808"/>
                                          </p:stCondLst>
                                        </p:cTn>
                                        <p:tgtEl>
                                          <p:spTgt spid="16"/>
                                        </p:tgtEl>
                                      </p:cBhvr>
                                      <p:to x="100000" y="95000"/>
                                    </p:animScale>
                                    <p:animScale>
                                      <p:cBhvr>
                                        <p:cTn id="28" dur="166" decel="50000">
                                          <p:stCondLst>
                                            <p:cond delay="1834"/>
                                          </p:stCondLst>
                                        </p:cTn>
                                        <p:tgtEl>
                                          <p:spTgt spid="16"/>
                                        </p:tgtEl>
                                      </p:cBhvr>
                                      <p:to x="100000" y="100000"/>
                                    </p:animScale>
                                  </p:childTnLst>
                                  <p:subTnLst>
                                    <p:audio>
                                      <p:cMediaNode>
                                        <p:cTn display="0" masterRel="sameClick">
                                          <p:stCondLst>
                                            <p:cond evt="begin" delay="0">
                                              <p:tn val="13"/>
                                            </p:cond>
                                          </p:stCondLst>
                                          <p:endCondLst>
                                            <p:cond evt="onStopAudio" delay="0">
                                              <p:tgtEl>
                                                <p:sldTgt/>
                                              </p:tgtEl>
                                            </p:cond>
                                          </p:endCondLst>
                                        </p:cTn>
                                        <p:tgtEl>
                                          <p:sndTgt r:embed="rId3" name="cashreg.wav"/>
                                        </p:tgtEl>
                                      </p:cMediaNode>
                                    </p:audio>
                                  </p:sub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down)">
                                      <p:cBhvr>
                                        <p:cTn id="33" dur="580">
                                          <p:stCondLst>
                                            <p:cond delay="0"/>
                                          </p:stCondLst>
                                        </p:cTn>
                                        <p:tgtEl>
                                          <p:spTgt spid="37"/>
                                        </p:tgtEl>
                                      </p:cBhvr>
                                    </p:animEffect>
                                    <p:anim calcmode="lin" valueType="num">
                                      <p:cBhvr>
                                        <p:cTn id="34"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39" dur="26">
                                          <p:stCondLst>
                                            <p:cond delay="650"/>
                                          </p:stCondLst>
                                        </p:cTn>
                                        <p:tgtEl>
                                          <p:spTgt spid="37"/>
                                        </p:tgtEl>
                                      </p:cBhvr>
                                      <p:to x="100000" y="60000"/>
                                    </p:animScale>
                                    <p:animScale>
                                      <p:cBhvr>
                                        <p:cTn id="40" dur="166" decel="50000">
                                          <p:stCondLst>
                                            <p:cond delay="676"/>
                                          </p:stCondLst>
                                        </p:cTn>
                                        <p:tgtEl>
                                          <p:spTgt spid="37"/>
                                        </p:tgtEl>
                                      </p:cBhvr>
                                      <p:to x="100000" y="100000"/>
                                    </p:animScale>
                                    <p:animScale>
                                      <p:cBhvr>
                                        <p:cTn id="41" dur="26">
                                          <p:stCondLst>
                                            <p:cond delay="1312"/>
                                          </p:stCondLst>
                                        </p:cTn>
                                        <p:tgtEl>
                                          <p:spTgt spid="37"/>
                                        </p:tgtEl>
                                      </p:cBhvr>
                                      <p:to x="100000" y="80000"/>
                                    </p:animScale>
                                    <p:animScale>
                                      <p:cBhvr>
                                        <p:cTn id="42" dur="166" decel="50000">
                                          <p:stCondLst>
                                            <p:cond delay="1338"/>
                                          </p:stCondLst>
                                        </p:cTn>
                                        <p:tgtEl>
                                          <p:spTgt spid="37"/>
                                        </p:tgtEl>
                                      </p:cBhvr>
                                      <p:to x="100000" y="100000"/>
                                    </p:animScale>
                                    <p:animScale>
                                      <p:cBhvr>
                                        <p:cTn id="43" dur="26">
                                          <p:stCondLst>
                                            <p:cond delay="1642"/>
                                          </p:stCondLst>
                                        </p:cTn>
                                        <p:tgtEl>
                                          <p:spTgt spid="37"/>
                                        </p:tgtEl>
                                      </p:cBhvr>
                                      <p:to x="100000" y="90000"/>
                                    </p:animScale>
                                    <p:animScale>
                                      <p:cBhvr>
                                        <p:cTn id="44" dur="166" decel="50000">
                                          <p:stCondLst>
                                            <p:cond delay="1668"/>
                                          </p:stCondLst>
                                        </p:cTn>
                                        <p:tgtEl>
                                          <p:spTgt spid="37"/>
                                        </p:tgtEl>
                                      </p:cBhvr>
                                      <p:to x="100000" y="100000"/>
                                    </p:animScale>
                                    <p:animScale>
                                      <p:cBhvr>
                                        <p:cTn id="45" dur="26">
                                          <p:stCondLst>
                                            <p:cond delay="1808"/>
                                          </p:stCondLst>
                                        </p:cTn>
                                        <p:tgtEl>
                                          <p:spTgt spid="37"/>
                                        </p:tgtEl>
                                      </p:cBhvr>
                                      <p:to x="100000" y="95000"/>
                                    </p:animScale>
                                    <p:animScale>
                                      <p:cBhvr>
                                        <p:cTn id="46" dur="166" decel="50000">
                                          <p:stCondLst>
                                            <p:cond delay="1834"/>
                                          </p:stCondLst>
                                        </p:cTn>
                                        <p:tgtEl>
                                          <p:spTgt spid="37"/>
                                        </p:tgtEl>
                                      </p:cBhvr>
                                      <p:to x="100000" y="100000"/>
                                    </p:animScale>
                                  </p:childTnLst>
                                  <p:subTnLst>
                                    <p:audio>
                                      <p:cMediaNode>
                                        <p:cTn display="0" masterRel="sameClick">
                                          <p:stCondLst>
                                            <p:cond evt="begin" delay="0">
                                              <p:tn val="31"/>
                                            </p:cond>
                                          </p:stCondLst>
                                          <p:endCondLst>
                                            <p:cond evt="onStopAudio" delay="0">
                                              <p:tgtEl>
                                                <p:sldTgt/>
                                              </p:tgtEl>
                                            </p:cond>
                                          </p:endCondLst>
                                        </p:cTn>
                                        <p:tgtEl>
                                          <p:sndTgt r:embed="rId4" name="chimes.wav"/>
                                        </p:tgtEl>
                                      </p:cMediaNode>
                                    </p:audio>
                                  </p:sub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subTnLst>
                                    <p:audio>
                                      <p:cMediaNode>
                                        <p:cTn display="0" masterRel="sameClick">
                                          <p:stCondLst>
                                            <p:cond evt="begin" delay="0">
                                              <p:tn val="49"/>
                                            </p:cond>
                                          </p:stCondLst>
                                          <p:endCondLst>
                                            <p:cond evt="onStopAudio" delay="0">
                                              <p:tgtEl>
                                                <p:sldTgt/>
                                              </p:tgtEl>
                                            </p:cond>
                                          </p:endCondLst>
                                        </p:cTn>
                                        <p:tgtEl>
                                          <p:sndTgt r:embed="rId5" name="coin.wav"/>
                                        </p:tgtEl>
                                      </p:cMediaNode>
                                    </p:audio>
                                  </p:subTnLst>
                                </p:cTn>
                              </p:par>
                            </p:childTnLst>
                          </p:cTn>
                        </p:par>
                      </p:childTnLst>
                    </p:cTn>
                  </p:par>
                  <p:par>
                    <p:cTn id="54" fill="hold">
                      <p:stCondLst>
                        <p:cond delay="indefinite"/>
                      </p:stCondLst>
                      <p:childTnLst>
                        <p:par>
                          <p:cTn id="55" fill="hold">
                            <p:stCondLst>
                              <p:cond delay="0"/>
                            </p:stCondLst>
                            <p:childTnLst>
                              <p:par>
                                <p:cTn id="56" presetID="26" presetClass="entr" presetSubtype="0" fill="hold"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down)">
                                      <p:cBhvr>
                                        <p:cTn id="58" dur="580">
                                          <p:stCondLst>
                                            <p:cond delay="0"/>
                                          </p:stCondLst>
                                        </p:cTn>
                                        <p:tgtEl>
                                          <p:spTgt spid="33"/>
                                        </p:tgtEl>
                                      </p:cBhvr>
                                    </p:animEffect>
                                    <p:anim calcmode="lin" valueType="num">
                                      <p:cBhvr>
                                        <p:cTn id="59"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64" dur="26">
                                          <p:stCondLst>
                                            <p:cond delay="650"/>
                                          </p:stCondLst>
                                        </p:cTn>
                                        <p:tgtEl>
                                          <p:spTgt spid="33"/>
                                        </p:tgtEl>
                                      </p:cBhvr>
                                      <p:to x="100000" y="60000"/>
                                    </p:animScale>
                                    <p:animScale>
                                      <p:cBhvr>
                                        <p:cTn id="65" dur="166" decel="50000">
                                          <p:stCondLst>
                                            <p:cond delay="676"/>
                                          </p:stCondLst>
                                        </p:cTn>
                                        <p:tgtEl>
                                          <p:spTgt spid="33"/>
                                        </p:tgtEl>
                                      </p:cBhvr>
                                      <p:to x="100000" y="100000"/>
                                    </p:animScale>
                                    <p:animScale>
                                      <p:cBhvr>
                                        <p:cTn id="66" dur="26">
                                          <p:stCondLst>
                                            <p:cond delay="1312"/>
                                          </p:stCondLst>
                                        </p:cTn>
                                        <p:tgtEl>
                                          <p:spTgt spid="33"/>
                                        </p:tgtEl>
                                      </p:cBhvr>
                                      <p:to x="100000" y="80000"/>
                                    </p:animScale>
                                    <p:animScale>
                                      <p:cBhvr>
                                        <p:cTn id="67" dur="166" decel="50000">
                                          <p:stCondLst>
                                            <p:cond delay="1338"/>
                                          </p:stCondLst>
                                        </p:cTn>
                                        <p:tgtEl>
                                          <p:spTgt spid="33"/>
                                        </p:tgtEl>
                                      </p:cBhvr>
                                      <p:to x="100000" y="100000"/>
                                    </p:animScale>
                                    <p:animScale>
                                      <p:cBhvr>
                                        <p:cTn id="68" dur="26">
                                          <p:stCondLst>
                                            <p:cond delay="1642"/>
                                          </p:stCondLst>
                                        </p:cTn>
                                        <p:tgtEl>
                                          <p:spTgt spid="33"/>
                                        </p:tgtEl>
                                      </p:cBhvr>
                                      <p:to x="100000" y="90000"/>
                                    </p:animScale>
                                    <p:animScale>
                                      <p:cBhvr>
                                        <p:cTn id="69" dur="166" decel="50000">
                                          <p:stCondLst>
                                            <p:cond delay="1668"/>
                                          </p:stCondLst>
                                        </p:cTn>
                                        <p:tgtEl>
                                          <p:spTgt spid="33"/>
                                        </p:tgtEl>
                                      </p:cBhvr>
                                      <p:to x="100000" y="100000"/>
                                    </p:animScale>
                                    <p:animScale>
                                      <p:cBhvr>
                                        <p:cTn id="70" dur="26">
                                          <p:stCondLst>
                                            <p:cond delay="1808"/>
                                          </p:stCondLst>
                                        </p:cTn>
                                        <p:tgtEl>
                                          <p:spTgt spid="33"/>
                                        </p:tgtEl>
                                      </p:cBhvr>
                                      <p:to x="100000" y="95000"/>
                                    </p:animScale>
                                    <p:animScale>
                                      <p:cBhvr>
                                        <p:cTn id="71" dur="166" decel="50000">
                                          <p:stCondLst>
                                            <p:cond delay="1834"/>
                                          </p:stCondLst>
                                        </p:cTn>
                                        <p:tgtEl>
                                          <p:spTgt spid="33"/>
                                        </p:tgtEl>
                                      </p:cBhvr>
                                      <p:to x="100000" y="100000"/>
                                    </p:animScale>
                                  </p:childTnLst>
                                  <p:subTnLst>
                                    <p:audio>
                                      <p:cMediaNode>
                                        <p:cTn display="0" masterRel="sameClick">
                                          <p:stCondLst>
                                            <p:cond evt="begin" delay="0">
                                              <p:tn val="56"/>
                                            </p:cond>
                                          </p:stCondLst>
                                          <p:endCondLst>
                                            <p:cond evt="onStopAudio" delay="0">
                                              <p:tgtEl>
                                                <p:sldTgt/>
                                              </p:tgtEl>
                                            </p:cond>
                                          </p:endCondLst>
                                        </p:cTn>
                                        <p:tgtEl>
                                          <p:sndTgt r:embed="rId4" name="chimes.wav"/>
                                        </p:tgtEl>
                                      </p:cMediaNode>
                                    </p:audio>
                                  </p:sub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p:cTn id="76" dur="500" fill="hold"/>
                                        <p:tgtEl>
                                          <p:spTgt spid="13"/>
                                        </p:tgtEl>
                                        <p:attrNameLst>
                                          <p:attrName>ppt_w</p:attrName>
                                        </p:attrNameLst>
                                      </p:cBhvr>
                                      <p:tavLst>
                                        <p:tav tm="0">
                                          <p:val>
                                            <p:fltVal val="0"/>
                                          </p:val>
                                        </p:tav>
                                        <p:tav tm="100000">
                                          <p:val>
                                            <p:strVal val="#ppt_w"/>
                                          </p:val>
                                        </p:tav>
                                      </p:tavLst>
                                    </p:anim>
                                    <p:anim calcmode="lin" valueType="num">
                                      <p:cBhvr>
                                        <p:cTn id="77" dur="500" fill="hold"/>
                                        <p:tgtEl>
                                          <p:spTgt spid="13"/>
                                        </p:tgtEl>
                                        <p:attrNameLst>
                                          <p:attrName>ppt_h</p:attrName>
                                        </p:attrNameLst>
                                      </p:cBhvr>
                                      <p:tavLst>
                                        <p:tav tm="0">
                                          <p:val>
                                            <p:fltVal val="0"/>
                                          </p:val>
                                        </p:tav>
                                        <p:tav tm="100000">
                                          <p:val>
                                            <p:strVal val="#ppt_h"/>
                                          </p:val>
                                        </p:tav>
                                      </p:tavLst>
                                    </p:anim>
                                    <p:animEffect transition="in" filter="fade">
                                      <p:cBhvr>
                                        <p:cTn id="78" dur="500"/>
                                        <p:tgtEl>
                                          <p:spTgt spid="13"/>
                                        </p:tgtEl>
                                      </p:cBhvr>
                                    </p:animEffect>
                                  </p:childTnLst>
                                  <p:subTnLst>
                                    <p:audio>
                                      <p:cMediaNode>
                                        <p:cTn display="0" masterRel="sameClick">
                                          <p:stCondLst>
                                            <p:cond evt="begin" delay="0">
                                              <p:tn val="74"/>
                                            </p:cond>
                                          </p:stCondLst>
                                          <p:endCondLst>
                                            <p:cond evt="onStopAudio" delay="0">
                                              <p:tgtEl>
                                                <p:sldTgt/>
                                              </p:tgtEl>
                                            </p:cond>
                                          </p:endCondLst>
                                        </p:cTn>
                                        <p:tgtEl>
                                          <p:sndTgt r:embed="rId5" name="coin.wav"/>
                                        </p:tgtEl>
                                      </p:cMediaNode>
                                    </p:audio>
                                  </p:subTnLst>
                                </p:cTn>
                              </p:par>
                            </p:childTnLst>
                          </p:cTn>
                        </p:par>
                      </p:childTnLst>
                    </p:cTn>
                  </p:par>
                  <p:par>
                    <p:cTn id="79" fill="hold">
                      <p:stCondLst>
                        <p:cond delay="indefinite"/>
                      </p:stCondLst>
                      <p:childTnLst>
                        <p:par>
                          <p:cTn id="80" fill="hold">
                            <p:stCondLst>
                              <p:cond delay="0"/>
                            </p:stCondLst>
                            <p:childTnLst>
                              <p:par>
                                <p:cTn id="81" presetID="26" presetClass="entr" presetSubtype="0" fill="hold" nodeType="click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80">
                                          <p:stCondLst>
                                            <p:cond delay="0"/>
                                          </p:stCondLst>
                                        </p:cTn>
                                        <p:tgtEl>
                                          <p:spTgt spid="45"/>
                                        </p:tgtEl>
                                      </p:cBhvr>
                                    </p:animEffect>
                                    <p:anim calcmode="lin" valueType="num">
                                      <p:cBhvr>
                                        <p:cTn id="84"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89" dur="26">
                                          <p:stCondLst>
                                            <p:cond delay="650"/>
                                          </p:stCondLst>
                                        </p:cTn>
                                        <p:tgtEl>
                                          <p:spTgt spid="45"/>
                                        </p:tgtEl>
                                      </p:cBhvr>
                                      <p:to x="100000" y="60000"/>
                                    </p:animScale>
                                    <p:animScale>
                                      <p:cBhvr>
                                        <p:cTn id="90" dur="166" decel="50000">
                                          <p:stCondLst>
                                            <p:cond delay="676"/>
                                          </p:stCondLst>
                                        </p:cTn>
                                        <p:tgtEl>
                                          <p:spTgt spid="45"/>
                                        </p:tgtEl>
                                      </p:cBhvr>
                                      <p:to x="100000" y="100000"/>
                                    </p:animScale>
                                    <p:animScale>
                                      <p:cBhvr>
                                        <p:cTn id="91" dur="26">
                                          <p:stCondLst>
                                            <p:cond delay="1312"/>
                                          </p:stCondLst>
                                        </p:cTn>
                                        <p:tgtEl>
                                          <p:spTgt spid="45"/>
                                        </p:tgtEl>
                                      </p:cBhvr>
                                      <p:to x="100000" y="80000"/>
                                    </p:animScale>
                                    <p:animScale>
                                      <p:cBhvr>
                                        <p:cTn id="92" dur="166" decel="50000">
                                          <p:stCondLst>
                                            <p:cond delay="1338"/>
                                          </p:stCondLst>
                                        </p:cTn>
                                        <p:tgtEl>
                                          <p:spTgt spid="45"/>
                                        </p:tgtEl>
                                      </p:cBhvr>
                                      <p:to x="100000" y="100000"/>
                                    </p:animScale>
                                    <p:animScale>
                                      <p:cBhvr>
                                        <p:cTn id="93" dur="26">
                                          <p:stCondLst>
                                            <p:cond delay="1642"/>
                                          </p:stCondLst>
                                        </p:cTn>
                                        <p:tgtEl>
                                          <p:spTgt spid="45"/>
                                        </p:tgtEl>
                                      </p:cBhvr>
                                      <p:to x="100000" y="90000"/>
                                    </p:animScale>
                                    <p:animScale>
                                      <p:cBhvr>
                                        <p:cTn id="94" dur="166" decel="50000">
                                          <p:stCondLst>
                                            <p:cond delay="1668"/>
                                          </p:stCondLst>
                                        </p:cTn>
                                        <p:tgtEl>
                                          <p:spTgt spid="45"/>
                                        </p:tgtEl>
                                      </p:cBhvr>
                                      <p:to x="100000" y="100000"/>
                                    </p:animScale>
                                    <p:animScale>
                                      <p:cBhvr>
                                        <p:cTn id="95" dur="26">
                                          <p:stCondLst>
                                            <p:cond delay="1808"/>
                                          </p:stCondLst>
                                        </p:cTn>
                                        <p:tgtEl>
                                          <p:spTgt spid="45"/>
                                        </p:tgtEl>
                                      </p:cBhvr>
                                      <p:to x="100000" y="95000"/>
                                    </p:animScale>
                                    <p:animScale>
                                      <p:cBhvr>
                                        <p:cTn id="96" dur="166" decel="50000">
                                          <p:stCondLst>
                                            <p:cond delay="1834"/>
                                          </p:stCondLst>
                                        </p:cTn>
                                        <p:tgtEl>
                                          <p:spTgt spid="45"/>
                                        </p:tgtEl>
                                      </p:cBhvr>
                                      <p:to x="100000" y="100000"/>
                                    </p:animScale>
                                  </p:childTnLst>
                                  <p:subTnLst>
                                    <p:audio>
                                      <p:cMediaNode>
                                        <p:cTn display="0" masterRel="sameClick">
                                          <p:stCondLst>
                                            <p:cond evt="begin" delay="0">
                                              <p:tn val="81"/>
                                            </p:cond>
                                          </p:stCondLst>
                                          <p:endCondLst>
                                            <p:cond evt="onStopAudio" delay="0">
                                              <p:tgtEl>
                                                <p:sldTgt/>
                                              </p:tgtEl>
                                            </p:cond>
                                          </p:endCondLst>
                                        </p:cTn>
                                        <p:tgtEl>
                                          <p:sndTgt r:embed="rId4" name="chimes.wav"/>
                                        </p:tgtEl>
                                      </p:cMediaNode>
                                    </p:audio>
                                  </p:subTnLst>
                                </p:cTn>
                              </p:par>
                            </p:childTnLst>
                          </p:cTn>
                        </p:par>
                      </p:childTnLst>
                    </p:cTn>
                  </p:par>
                  <p:par>
                    <p:cTn id="97" fill="hold">
                      <p:stCondLst>
                        <p:cond delay="indefinite"/>
                      </p:stCondLst>
                      <p:childTnLst>
                        <p:par>
                          <p:cTn id="98" fill="hold">
                            <p:stCondLst>
                              <p:cond delay="0"/>
                            </p:stCondLst>
                            <p:childTnLst>
                              <p:par>
                                <p:cTn id="99" presetID="53" presetClass="entr" presetSubtype="16" fill="hold" nodeType="click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fltVal val="0"/>
                                          </p:val>
                                        </p:tav>
                                        <p:tav tm="100000">
                                          <p:val>
                                            <p:strVal val="#ppt_w"/>
                                          </p:val>
                                        </p:tav>
                                      </p:tavLst>
                                    </p:anim>
                                    <p:anim calcmode="lin" valueType="num">
                                      <p:cBhvr>
                                        <p:cTn id="102" dur="500" fill="hold"/>
                                        <p:tgtEl>
                                          <p:spTgt spid="25"/>
                                        </p:tgtEl>
                                        <p:attrNameLst>
                                          <p:attrName>ppt_h</p:attrName>
                                        </p:attrNameLst>
                                      </p:cBhvr>
                                      <p:tavLst>
                                        <p:tav tm="0">
                                          <p:val>
                                            <p:fltVal val="0"/>
                                          </p:val>
                                        </p:tav>
                                        <p:tav tm="100000">
                                          <p:val>
                                            <p:strVal val="#ppt_h"/>
                                          </p:val>
                                        </p:tav>
                                      </p:tavLst>
                                    </p:anim>
                                    <p:animEffect transition="in" filter="fade">
                                      <p:cBhvr>
                                        <p:cTn id="103" dur="500"/>
                                        <p:tgtEl>
                                          <p:spTgt spid="25"/>
                                        </p:tgtEl>
                                      </p:cBhvr>
                                    </p:animEffect>
                                  </p:childTnLst>
                                  <p:subTnLst>
                                    <p:audio>
                                      <p:cMediaNode>
                                        <p:cTn display="0" masterRel="sameClick">
                                          <p:stCondLst>
                                            <p:cond evt="begin" delay="0">
                                              <p:tn val="99"/>
                                            </p:cond>
                                          </p:stCondLst>
                                          <p:endCondLst>
                                            <p:cond evt="onStopAudio" delay="0">
                                              <p:tgtEl>
                                                <p:sldTgt/>
                                              </p:tgtEl>
                                            </p:cond>
                                          </p:endCondLst>
                                        </p:cTn>
                                        <p:tgtEl>
                                          <p:sndTgt r:embed="rId5" name="coin.wav"/>
                                        </p:tgtEl>
                                      </p:cMediaNode>
                                    </p:audio>
                                  </p:subTnLst>
                                </p:cTn>
                              </p:par>
                            </p:childTnLst>
                          </p:cTn>
                        </p:par>
                      </p:childTnLst>
                    </p:cTn>
                  </p:par>
                  <p:par>
                    <p:cTn id="104" fill="hold">
                      <p:stCondLst>
                        <p:cond delay="indefinite"/>
                      </p:stCondLst>
                      <p:childTnLst>
                        <p:par>
                          <p:cTn id="105" fill="hold">
                            <p:stCondLst>
                              <p:cond delay="0"/>
                            </p:stCondLst>
                            <p:childTnLst>
                              <p:par>
                                <p:cTn id="106" presetID="45" presetClass="entr" presetSubtype="0" fill="hold" nodeType="click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fade">
                                      <p:cBhvr>
                                        <p:cTn id="108" dur="2000"/>
                                        <p:tgtEl>
                                          <p:spTgt spid="15"/>
                                        </p:tgtEl>
                                      </p:cBhvr>
                                    </p:animEffect>
                                    <p:anim calcmode="lin" valueType="num">
                                      <p:cBhvr>
                                        <p:cTn id="109" dur="2000" fill="hold"/>
                                        <p:tgtEl>
                                          <p:spTgt spid="15"/>
                                        </p:tgtEl>
                                        <p:attrNameLst>
                                          <p:attrName>ppt_w</p:attrName>
                                        </p:attrNameLst>
                                      </p:cBhvr>
                                      <p:tavLst>
                                        <p:tav tm="0" fmla="#ppt_w*sin(2.5*pi*$)">
                                          <p:val>
                                            <p:fltVal val="0"/>
                                          </p:val>
                                        </p:tav>
                                        <p:tav tm="100000">
                                          <p:val>
                                            <p:fltVal val="1"/>
                                          </p:val>
                                        </p:tav>
                                      </p:tavLst>
                                    </p:anim>
                                    <p:anim calcmode="lin" valueType="num">
                                      <p:cBhvr>
                                        <p:cTn id="110" dur="2000" fill="hold"/>
                                        <p:tgtEl>
                                          <p:spTgt spid="1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6"/>
                                            </p:cond>
                                          </p:stCondLst>
                                          <p:endCondLst>
                                            <p:cond evt="onStopAudio" delay="0">
                                              <p:tgtEl>
                                                <p:sldTgt/>
                                              </p:tgtEl>
                                            </p:cond>
                                          </p:endCondLst>
                                        </p:cTn>
                                        <p:tgtEl>
                                          <p:sndTgt r:embed="rId4" name="chimes.wav"/>
                                        </p:tgtEl>
                                      </p:cMediaNode>
                                    </p:audio>
                                  </p:sub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66"/>
                                        </p:tgtEl>
                                        <p:attrNameLst>
                                          <p:attrName>style.visibility</p:attrName>
                                        </p:attrNameLst>
                                      </p:cBhvr>
                                      <p:to>
                                        <p:strVal val="visible"/>
                                      </p:to>
                                    </p:set>
                                    <p:anim calcmode="lin" valueType="num">
                                      <p:cBhvr>
                                        <p:cTn id="115" dur="500" fill="hold"/>
                                        <p:tgtEl>
                                          <p:spTgt spid="66"/>
                                        </p:tgtEl>
                                        <p:attrNameLst>
                                          <p:attrName>ppt_w</p:attrName>
                                        </p:attrNameLst>
                                      </p:cBhvr>
                                      <p:tavLst>
                                        <p:tav tm="0">
                                          <p:val>
                                            <p:fltVal val="0"/>
                                          </p:val>
                                        </p:tav>
                                        <p:tav tm="100000">
                                          <p:val>
                                            <p:strVal val="#ppt_w"/>
                                          </p:val>
                                        </p:tav>
                                      </p:tavLst>
                                    </p:anim>
                                    <p:anim calcmode="lin" valueType="num">
                                      <p:cBhvr>
                                        <p:cTn id="116" dur="500" fill="hold"/>
                                        <p:tgtEl>
                                          <p:spTgt spid="66"/>
                                        </p:tgtEl>
                                        <p:attrNameLst>
                                          <p:attrName>ppt_h</p:attrName>
                                        </p:attrNameLst>
                                      </p:cBhvr>
                                      <p:tavLst>
                                        <p:tav tm="0">
                                          <p:val>
                                            <p:fltVal val="0"/>
                                          </p:val>
                                        </p:tav>
                                        <p:tav tm="100000">
                                          <p:val>
                                            <p:strVal val="#ppt_h"/>
                                          </p:val>
                                        </p:tav>
                                      </p:tavLst>
                                    </p:anim>
                                    <p:animEffect transition="in" filter="fade">
                                      <p:cBhvr>
                                        <p:cTn id="117" dur="500"/>
                                        <p:tgtEl>
                                          <p:spTgt spid="66"/>
                                        </p:tgtEl>
                                      </p:cBhvr>
                                    </p:animEffect>
                                  </p:childTnLst>
                                  <p:subTnLst>
                                    <p:audio>
                                      <p:cMediaNode>
                                        <p:cTn display="0" masterRel="sameClick">
                                          <p:stCondLst>
                                            <p:cond evt="begin" delay="0">
                                              <p:tn val="113"/>
                                            </p:cond>
                                          </p:stCondLst>
                                          <p:endCondLst>
                                            <p:cond evt="onStopAudio" delay="0">
                                              <p:tgtEl>
                                                <p:sldTgt/>
                                              </p:tgtEl>
                                            </p:cond>
                                          </p:endCondLst>
                                        </p:cTn>
                                        <p:tgtEl>
                                          <p:sndTgt r:embed="rId6" name="laser.wav"/>
                                        </p:tgtEl>
                                      </p:cMediaNode>
                                    </p:audio>
                                  </p:sub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67"/>
                                        </p:tgtEl>
                                        <p:attrNameLst>
                                          <p:attrName>style.visibility</p:attrName>
                                        </p:attrNameLst>
                                      </p:cBhvr>
                                      <p:to>
                                        <p:strVal val="visible"/>
                                      </p:to>
                                    </p:set>
                                    <p:anim calcmode="lin" valueType="num">
                                      <p:cBhvr>
                                        <p:cTn id="122" dur="500" fill="hold"/>
                                        <p:tgtEl>
                                          <p:spTgt spid="67"/>
                                        </p:tgtEl>
                                        <p:attrNameLst>
                                          <p:attrName>ppt_w</p:attrName>
                                        </p:attrNameLst>
                                      </p:cBhvr>
                                      <p:tavLst>
                                        <p:tav tm="0">
                                          <p:val>
                                            <p:fltVal val="0"/>
                                          </p:val>
                                        </p:tav>
                                        <p:tav tm="100000">
                                          <p:val>
                                            <p:strVal val="#ppt_w"/>
                                          </p:val>
                                        </p:tav>
                                      </p:tavLst>
                                    </p:anim>
                                    <p:anim calcmode="lin" valueType="num">
                                      <p:cBhvr>
                                        <p:cTn id="123" dur="500" fill="hold"/>
                                        <p:tgtEl>
                                          <p:spTgt spid="67"/>
                                        </p:tgtEl>
                                        <p:attrNameLst>
                                          <p:attrName>ppt_h</p:attrName>
                                        </p:attrNameLst>
                                      </p:cBhvr>
                                      <p:tavLst>
                                        <p:tav tm="0">
                                          <p:val>
                                            <p:fltVal val="0"/>
                                          </p:val>
                                        </p:tav>
                                        <p:tav tm="100000">
                                          <p:val>
                                            <p:strVal val="#ppt_h"/>
                                          </p:val>
                                        </p:tav>
                                      </p:tavLst>
                                    </p:anim>
                                    <p:animEffect transition="in" filter="fade">
                                      <p:cBhvr>
                                        <p:cTn id="124" dur="500"/>
                                        <p:tgtEl>
                                          <p:spTgt spid="67"/>
                                        </p:tgtEl>
                                      </p:cBhvr>
                                    </p:animEffect>
                                  </p:childTnLst>
                                  <p:subTnLst>
                                    <p:audio>
                                      <p:cMediaNode>
                                        <p:cTn display="0" masterRel="sameClick">
                                          <p:stCondLst>
                                            <p:cond evt="begin" delay="0">
                                              <p:tn val="120"/>
                                            </p:cond>
                                          </p:stCondLst>
                                          <p:endCondLst>
                                            <p:cond evt="onStopAudio" delay="0">
                                              <p:tgtEl>
                                                <p:sldTgt/>
                                              </p:tgtEl>
                                            </p:cond>
                                          </p:endCondLst>
                                        </p:cTn>
                                        <p:tgtEl>
                                          <p:sndTgt r:embed="rId6" name="laser.wav"/>
                                        </p:tgtEl>
                                      </p:cMediaNode>
                                    </p:audio>
                                  </p:sub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grpId="0" nodeType="clickEffect">
                                  <p:stCondLst>
                                    <p:cond delay="0"/>
                                  </p:stCondLst>
                                  <p:childTnLst>
                                    <p:set>
                                      <p:cBhvr>
                                        <p:cTn id="128" dur="1" fill="hold">
                                          <p:stCondLst>
                                            <p:cond delay="0"/>
                                          </p:stCondLst>
                                        </p:cTn>
                                        <p:tgtEl>
                                          <p:spTgt spid="68"/>
                                        </p:tgtEl>
                                        <p:attrNameLst>
                                          <p:attrName>style.visibility</p:attrName>
                                        </p:attrNameLst>
                                      </p:cBhvr>
                                      <p:to>
                                        <p:strVal val="visible"/>
                                      </p:to>
                                    </p:set>
                                    <p:anim calcmode="lin" valueType="num">
                                      <p:cBhvr>
                                        <p:cTn id="129" dur="500" fill="hold"/>
                                        <p:tgtEl>
                                          <p:spTgt spid="68"/>
                                        </p:tgtEl>
                                        <p:attrNameLst>
                                          <p:attrName>ppt_w</p:attrName>
                                        </p:attrNameLst>
                                      </p:cBhvr>
                                      <p:tavLst>
                                        <p:tav tm="0">
                                          <p:val>
                                            <p:fltVal val="0"/>
                                          </p:val>
                                        </p:tav>
                                        <p:tav tm="100000">
                                          <p:val>
                                            <p:strVal val="#ppt_w"/>
                                          </p:val>
                                        </p:tav>
                                      </p:tavLst>
                                    </p:anim>
                                    <p:anim calcmode="lin" valueType="num">
                                      <p:cBhvr>
                                        <p:cTn id="130" dur="500" fill="hold"/>
                                        <p:tgtEl>
                                          <p:spTgt spid="68"/>
                                        </p:tgtEl>
                                        <p:attrNameLst>
                                          <p:attrName>ppt_h</p:attrName>
                                        </p:attrNameLst>
                                      </p:cBhvr>
                                      <p:tavLst>
                                        <p:tav tm="0">
                                          <p:val>
                                            <p:fltVal val="0"/>
                                          </p:val>
                                        </p:tav>
                                        <p:tav tm="100000">
                                          <p:val>
                                            <p:strVal val="#ppt_h"/>
                                          </p:val>
                                        </p:tav>
                                      </p:tavLst>
                                    </p:anim>
                                    <p:animEffect transition="in" filter="fade">
                                      <p:cBhvr>
                                        <p:cTn id="131" dur="500"/>
                                        <p:tgtEl>
                                          <p:spTgt spid="68"/>
                                        </p:tgtEl>
                                      </p:cBhvr>
                                    </p:animEffect>
                                  </p:childTnLst>
                                  <p:subTnLst>
                                    <p:audio>
                                      <p:cMediaNode>
                                        <p:cTn display="0" masterRel="sameClick">
                                          <p:stCondLst>
                                            <p:cond evt="begin" delay="0">
                                              <p:tn val="127"/>
                                            </p:cond>
                                          </p:stCondLst>
                                          <p:endCondLst>
                                            <p:cond evt="onStopAudio" delay="0">
                                              <p:tgtEl>
                                                <p:sldTgt/>
                                              </p:tgtEl>
                                            </p:cond>
                                          </p:endCondLst>
                                        </p:cTn>
                                        <p:tgtEl>
                                          <p:sndTgt r:embed="rId6" name="laser.wav"/>
                                        </p:tgtEl>
                                      </p:cMediaNode>
                                    </p:audio>
                                  </p:sub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nodeType="clickEffect">
                                  <p:stCondLst>
                                    <p:cond delay="0"/>
                                  </p:stCondLst>
                                  <p:childTnLst>
                                    <p:set>
                                      <p:cBhvr>
                                        <p:cTn id="135" dur="1" fill="hold">
                                          <p:stCondLst>
                                            <p:cond delay="0"/>
                                          </p:stCondLst>
                                        </p:cTn>
                                        <p:tgtEl>
                                          <p:spTgt spid="62">
                                            <p:txEl>
                                              <p:pRg st="0" end="0"/>
                                            </p:txEl>
                                          </p:spTgt>
                                        </p:tgtEl>
                                        <p:attrNameLst>
                                          <p:attrName>style.visibility</p:attrName>
                                        </p:attrNameLst>
                                      </p:cBhvr>
                                      <p:to>
                                        <p:strVal val="visible"/>
                                      </p:to>
                                    </p:set>
                                    <p:animEffect transition="in" filter="fade">
                                      <p:cBhvr>
                                        <p:cTn id="136" dur="1000"/>
                                        <p:tgtEl>
                                          <p:spTgt spid="62">
                                            <p:txEl>
                                              <p:pRg st="0" end="0"/>
                                            </p:txEl>
                                          </p:spTgt>
                                        </p:tgtEl>
                                      </p:cBhvr>
                                    </p:animEffect>
                                    <p:anim calcmode="lin" valueType="num">
                                      <p:cBhvr>
                                        <p:cTn id="13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38" dur="1000" fill="hold"/>
                                        <p:tgtEl>
                                          <p:spTgt spid="62">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4"/>
                                            </p:cond>
                                          </p:stCondLst>
                                          <p:endCondLst>
                                            <p:cond evt="onStopAudio" delay="0">
                                              <p:tgtEl>
                                                <p:sldTgt/>
                                              </p:tgtEl>
                                            </p:cond>
                                          </p:endCondLst>
                                        </p:cTn>
                                        <p:tgtEl>
                                          <p:sndTgt r:embed="rId7"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372700" y="103559"/>
            <a:ext cx="3998665" cy="993534"/>
            <a:chOff x="4871183" y="318903"/>
            <a:chExt cx="3998665" cy="993534"/>
          </a:xfrm>
        </p:grpSpPr>
        <p:pic>
          <p:nvPicPr>
            <p:cNvPr id="6" name="Picture 5"/>
            <p:cNvPicPr>
              <a:picLocks noChangeAspect="1"/>
            </p:cNvPicPr>
            <p:nvPr/>
          </p:nvPicPr>
          <p:blipFill>
            <a:blip r:embed="rId9"/>
            <a:stretch>
              <a:fillRect/>
            </a:stretch>
          </p:blipFill>
          <p:spPr>
            <a:xfrm>
              <a:off x="4871183" y="318903"/>
              <a:ext cx="3998665" cy="993534"/>
            </a:xfrm>
            <a:prstGeom prst="rect">
              <a:avLst/>
            </a:prstGeom>
          </p:spPr>
        </p:pic>
        <p:sp>
          <p:nvSpPr>
            <p:cNvPr id="7" name="Rectangle 6"/>
            <p:cNvSpPr/>
            <p:nvPr/>
          </p:nvSpPr>
          <p:spPr>
            <a:xfrm>
              <a:off x="5505397" y="617554"/>
              <a:ext cx="2730235" cy="523220"/>
            </a:xfrm>
            <a:prstGeom prst="rect">
              <a:avLst/>
            </a:prstGeom>
          </p:spPr>
          <p:txBody>
            <a:bodyPr wrap="none">
              <a:spAutoFit/>
            </a:bodyPr>
            <a:lstStyle/>
            <a:p>
              <a:r>
                <a:rPr lang="ar-BH" sz="2800" b="1" dirty="0" smtClean="0">
                  <a:solidFill>
                    <a:srgbClr val="9933FF"/>
                  </a:solidFill>
                </a:rPr>
                <a:t>وثائق التأمينات العامة</a:t>
              </a:r>
              <a:endParaRPr lang="en-US" sz="2800" dirty="0">
                <a:solidFill>
                  <a:srgbClr val="9933FF"/>
                </a:solidFill>
              </a:endParaRPr>
            </a:p>
          </p:txBody>
        </p:sp>
      </p:grpSp>
      <p:sp>
        <p:nvSpPr>
          <p:cNvPr id="16" name="Rectangle 15"/>
          <p:cNvSpPr/>
          <p:nvPr/>
        </p:nvSpPr>
        <p:spPr>
          <a:xfrm>
            <a:off x="483088" y="1129198"/>
            <a:ext cx="5299980" cy="1292668"/>
          </a:xfrm>
          <a:prstGeom prst="rect">
            <a:avLst/>
          </a:prstGeom>
          <a:solidFill>
            <a:schemeClr val="bg1"/>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buClr>
                <a:srgbClr val="FF0000"/>
              </a:buClr>
            </a:pPr>
            <a:r>
              <a:rPr lang="ar-BH" sz="2000" dirty="0" smtClean="0">
                <a:solidFill>
                  <a:schemeClr val="tx1"/>
                </a:solidFill>
                <a:latin typeface="Sakkal Majalla" panose="02000000000000000000" pitchFamily="2" charset="-78"/>
                <a:cs typeface="Sakkal Majalla" panose="02000000000000000000" pitchFamily="2" charset="-78"/>
              </a:rPr>
              <a:t>تغطي الخسائر المادية والأضرار الجسدية التي يتسبب في وقوعها المؤمن له وتصيب الغير ( الطرف الثالث) مقابل سداد قسط التأمين المتفق عليه، وتحرص بعض الدول على إلزاميته حفاظا على حقوق الغير.</a:t>
            </a:r>
            <a:endParaRPr lang="ar-BH" sz="2000" dirty="0">
              <a:solidFill>
                <a:schemeClr val="tx1"/>
              </a:solidFill>
              <a:latin typeface="Sakkal Majalla" panose="02000000000000000000" pitchFamily="2" charset="-78"/>
              <a:cs typeface="Sakkal Majalla" panose="02000000000000000000" pitchFamily="2" charset="-78"/>
            </a:endParaRPr>
          </a:p>
        </p:txBody>
      </p:sp>
      <p:grpSp>
        <p:nvGrpSpPr>
          <p:cNvPr id="37" name="Group 36"/>
          <p:cNvGrpSpPr/>
          <p:nvPr/>
        </p:nvGrpSpPr>
        <p:grpSpPr>
          <a:xfrm>
            <a:off x="4763894" y="3006826"/>
            <a:ext cx="3844617" cy="605365"/>
            <a:chOff x="6310195" y="3146682"/>
            <a:chExt cx="3844617" cy="605365"/>
          </a:xfrm>
        </p:grpSpPr>
        <p:sp>
          <p:nvSpPr>
            <p:cNvPr id="38" name="Cube 37"/>
            <p:cNvSpPr/>
            <p:nvPr/>
          </p:nvSpPr>
          <p:spPr>
            <a:xfrm>
              <a:off x="6310195" y="3146682"/>
              <a:ext cx="3844617" cy="605365"/>
            </a:xfrm>
            <a:prstGeom prst="cube">
              <a:avLst>
                <a:gd name="adj" fmla="val 6078"/>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8100000" scaled="1"/>
              <a:tileRect/>
            </a:gra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6416041" y="3319832"/>
              <a:ext cx="3517310" cy="400110"/>
            </a:xfrm>
            <a:prstGeom prst="rect">
              <a:avLst/>
            </a:prstGeom>
          </p:spPr>
          <p:txBody>
            <a:bodyPr wrap="none">
              <a:spAutoFit/>
            </a:bodyPr>
            <a:lstStyle/>
            <a:p>
              <a:pPr algn="ctr"/>
              <a:r>
                <a:rPr lang="ar-BH" sz="2000" b="1" dirty="0" smtClean="0">
                  <a:solidFill>
                    <a:srgbClr val="FF0000"/>
                  </a:solidFill>
                  <a:latin typeface="Sakkal Majalla" panose="02000000000000000000" pitchFamily="2" charset="-78"/>
                  <a:cs typeface="Sakkal Majalla" panose="02000000000000000000" pitchFamily="2" charset="-78"/>
                </a:rPr>
                <a:t>أهم وثائق تأمين المسؤولية المدنية تجاه الغير</a:t>
              </a:r>
              <a:endParaRPr lang="en-US" sz="2000" dirty="0">
                <a:solidFill>
                  <a:srgbClr val="FF0000"/>
                </a:solidFill>
              </a:endParaRPr>
            </a:p>
          </p:txBody>
        </p:sp>
      </p:grpSp>
      <p:grpSp>
        <p:nvGrpSpPr>
          <p:cNvPr id="26" name="Group 25"/>
          <p:cNvGrpSpPr/>
          <p:nvPr/>
        </p:nvGrpSpPr>
        <p:grpSpPr>
          <a:xfrm>
            <a:off x="5783068" y="1392171"/>
            <a:ext cx="3105288" cy="983123"/>
            <a:chOff x="5645787" y="1243090"/>
            <a:chExt cx="3105288" cy="983123"/>
          </a:xfrm>
        </p:grpSpPr>
        <p:sp>
          <p:nvSpPr>
            <p:cNvPr id="22" name="Rectangle 21"/>
            <p:cNvSpPr/>
            <p:nvPr/>
          </p:nvSpPr>
          <p:spPr>
            <a:xfrm>
              <a:off x="5645787" y="1395216"/>
              <a:ext cx="3105288" cy="830997"/>
            </a:xfrm>
            <a:prstGeom prst="rect">
              <a:avLst/>
            </a:prstGeom>
            <a:gradFill flip="none" rotWithShape="1">
              <a:gsLst>
                <a:gs pos="0">
                  <a:srgbClr val="CC66FF">
                    <a:tint val="66000"/>
                    <a:satMod val="160000"/>
                  </a:srgbClr>
                </a:gs>
                <a:gs pos="85000">
                  <a:srgbClr val="CC66FF">
                    <a:tint val="44500"/>
                    <a:satMod val="160000"/>
                  </a:srgbClr>
                </a:gs>
                <a:gs pos="100000">
                  <a:srgbClr val="CC66FF">
                    <a:tint val="23500"/>
                    <a:satMod val="160000"/>
                  </a:srgbClr>
                </a:gs>
              </a:gsLst>
              <a:path path="circle">
                <a:fillToRect t="100000" r="100000"/>
              </a:path>
              <a:tileRect l="-100000" b="-100000"/>
            </a:gra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r>
                <a:rPr lang="ar-BH" sz="2400" b="1" dirty="0" smtClean="0">
                  <a:latin typeface="Sakkal Majalla" panose="02000000000000000000" pitchFamily="2" charset="-78"/>
                  <a:cs typeface="Sakkal Majalla" panose="02000000000000000000" pitchFamily="2" charset="-78"/>
                </a:rPr>
                <a:t>وثائق تأمين </a:t>
              </a:r>
            </a:p>
            <a:p>
              <a:pPr algn="ctr" rtl="1"/>
              <a:r>
                <a:rPr lang="ar-BH" sz="2400" b="1" dirty="0" smtClean="0">
                  <a:latin typeface="Sakkal Majalla" panose="02000000000000000000" pitchFamily="2" charset="-78"/>
                  <a:cs typeface="Sakkal Majalla" panose="02000000000000000000" pitchFamily="2" charset="-78"/>
                </a:rPr>
                <a:t>المسؤولية المدنية تجاه الغير</a:t>
              </a:r>
              <a:endParaRPr lang="ar-BH" sz="2400" b="1" dirty="0">
                <a:latin typeface="Sakkal Majalla" panose="02000000000000000000" pitchFamily="2" charset="-78"/>
                <a:cs typeface="Sakkal Majalla" panose="02000000000000000000" pitchFamily="2" charset="-78"/>
              </a:endParaRPr>
            </a:p>
          </p:txBody>
        </p:sp>
        <p:sp>
          <p:nvSpPr>
            <p:cNvPr id="69" name="Rectangle 68"/>
            <p:cNvSpPr/>
            <p:nvPr/>
          </p:nvSpPr>
          <p:spPr>
            <a:xfrm>
              <a:off x="8081508" y="1243090"/>
              <a:ext cx="664905" cy="461665"/>
            </a:xfrm>
            <a:prstGeom prst="rect">
              <a:avLst/>
            </a:prstGeom>
            <a:solidFill>
              <a:srgbClr val="00B050"/>
            </a:soli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r>
                <a:rPr lang="ar-BH" sz="2400" b="1" dirty="0" smtClean="0">
                  <a:solidFill>
                    <a:schemeClr val="bg1"/>
                  </a:solidFill>
                  <a:latin typeface="Sakkal Majalla" panose="02000000000000000000" pitchFamily="2" charset="-78"/>
                  <a:cs typeface="Sakkal Majalla" panose="02000000000000000000" pitchFamily="2" charset="-78"/>
                </a:rPr>
                <a:t>ثانيا</a:t>
              </a:r>
              <a:endParaRPr lang="ar-BH" sz="2400" b="1" dirty="0">
                <a:solidFill>
                  <a:schemeClr val="bg1"/>
                </a:solidFill>
                <a:latin typeface="Sakkal Majalla" panose="02000000000000000000" pitchFamily="2" charset="-78"/>
                <a:cs typeface="Sakkal Majalla" panose="02000000000000000000" pitchFamily="2" charset="-78"/>
              </a:endParaRPr>
            </a:p>
          </p:txBody>
        </p:sp>
      </p:grpSp>
      <p:grpSp>
        <p:nvGrpSpPr>
          <p:cNvPr id="17" name="Group 16"/>
          <p:cNvGrpSpPr/>
          <p:nvPr/>
        </p:nvGrpSpPr>
        <p:grpSpPr>
          <a:xfrm>
            <a:off x="5654701" y="5292586"/>
            <a:ext cx="3295070" cy="614190"/>
            <a:chOff x="3987307" y="3674428"/>
            <a:chExt cx="3295070" cy="614190"/>
          </a:xfrm>
        </p:grpSpPr>
        <p:grpSp>
          <p:nvGrpSpPr>
            <p:cNvPr id="50" name="Group 49"/>
            <p:cNvGrpSpPr/>
            <p:nvPr/>
          </p:nvGrpSpPr>
          <p:grpSpPr>
            <a:xfrm>
              <a:off x="3987307" y="3674428"/>
              <a:ext cx="3295070" cy="614190"/>
              <a:chOff x="6604113" y="3341233"/>
              <a:chExt cx="3295070" cy="946546"/>
            </a:xfrm>
          </p:grpSpPr>
          <p:sp>
            <p:nvSpPr>
              <p:cNvPr id="52" name="Cube 51"/>
              <p:cNvSpPr/>
              <p:nvPr/>
            </p:nvSpPr>
            <p:spPr>
              <a:xfrm>
                <a:off x="6604113" y="3341233"/>
                <a:ext cx="3123416" cy="946546"/>
              </a:xfrm>
              <a:prstGeom prst="cube">
                <a:avLst>
                  <a:gd name="adj" fmla="val 6078"/>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6729307" y="3536409"/>
                <a:ext cx="3169876" cy="616621"/>
              </a:xfrm>
              <a:prstGeom prst="rect">
                <a:avLst/>
              </a:prstGeom>
            </p:spPr>
            <p:txBody>
              <a:bodyPr wrap="square">
                <a:spAutoFit/>
              </a:bodyPr>
              <a:lstStyle/>
              <a:p>
                <a:pPr marL="342900" indent="-342900" algn="ctr" rtl="1">
                  <a:buFont typeface="Wingdings" panose="05000000000000000000" pitchFamily="2" charset="2"/>
                  <a:buChar char="ü"/>
                </a:pPr>
                <a:r>
                  <a:rPr lang="ar-BH" sz="2000" b="1" dirty="0" smtClean="0">
                    <a:solidFill>
                      <a:srgbClr val="00B050"/>
                    </a:solidFill>
                    <a:latin typeface="Sakkal Majalla" panose="02000000000000000000" pitchFamily="2" charset="-78"/>
                    <a:cs typeface="Sakkal Majalla" panose="02000000000000000000" pitchFamily="2" charset="-78"/>
                  </a:rPr>
                  <a:t>تأمين إصابات العمل</a:t>
                </a:r>
                <a:endParaRPr lang="en-US" sz="2000" b="1" dirty="0">
                  <a:solidFill>
                    <a:srgbClr val="00B050"/>
                  </a:solidFill>
                  <a:latin typeface="Sakkal Majalla" panose="02000000000000000000" pitchFamily="2" charset="-78"/>
                  <a:cs typeface="Sakkal Majalla" panose="02000000000000000000" pitchFamily="2" charset="-78"/>
                </a:endParaRPr>
              </a:p>
            </p:txBody>
          </p:sp>
        </p:grpSp>
        <p:sp>
          <p:nvSpPr>
            <p:cNvPr id="54" name="Down Arrow 53"/>
            <p:cNvSpPr/>
            <p:nvPr/>
          </p:nvSpPr>
          <p:spPr>
            <a:xfrm rot="5400000">
              <a:off x="6781671" y="3803393"/>
              <a:ext cx="316667" cy="336615"/>
            </a:xfrm>
            <a:prstGeom prst="downArrow">
              <a:avLst/>
            </a:prstGeom>
            <a:solidFill>
              <a:srgbClr val="00B050"/>
            </a:solidFill>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endParaRPr lang="en-US" sz="2400" b="1">
                <a:latin typeface="Sakkal Majalla" panose="02000000000000000000" pitchFamily="2" charset="-78"/>
                <a:cs typeface="Sakkal Majalla" panose="02000000000000000000" pitchFamily="2" charset="-78"/>
              </a:endParaRPr>
            </a:p>
          </p:txBody>
        </p:sp>
      </p:grpSp>
      <p:pic>
        <p:nvPicPr>
          <p:cNvPr id="20" name="Picture 19"/>
          <p:cNvPicPr>
            <a:picLocks noChangeAspect="1"/>
          </p:cNvPicPr>
          <p:nvPr/>
        </p:nvPicPr>
        <p:blipFill>
          <a:blip r:embed="rId10"/>
          <a:stretch>
            <a:fillRect/>
          </a:stretch>
        </p:blipFill>
        <p:spPr>
          <a:xfrm>
            <a:off x="1121414" y="3219939"/>
            <a:ext cx="1076325" cy="828675"/>
          </a:xfrm>
          <a:prstGeom prst="rect">
            <a:avLst/>
          </a:prstGeom>
        </p:spPr>
      </p:pic>
      <p:pic>
        <p:nvPicPr>
          <p:cNvPr id="21" name="Picture 20"/>
          <p:cNvPicPr>
            <a:picLocks noChangeAspect="1"/>
          </p:cNvPicPr>
          <p:nvPr/>
        </p:nvPicPr>
        <p:blipFill>
          <a:blip r:embed="rId11"/>
          <a:stretch>
            <a:fillRect/>
          </a:stretch>
        </p:blipFill>
        <p:spPr>
          <a:xfrm>
            <a:off x="138379" y="3044042"/>
            <a:ext cx="1200150" cy="1009650"/>
          </a:xfrm>
          <a:prstGeom prst="rect">
            <a:avLst/>
          </a:prstGeom>
        </p:spPr>
      </p:pic>
      <p:sp>
        <p:nvSpPr>
          <p:cNvPr id="63" name="Rectangle 62"/>
          <p:cNvSpPr/>
          <p:nvPr/>
        </p:nvSpPr>
        <p:spPr>
          <a:xfrm>
            <a:off x="2490704" y="3890902"/>
            <a:ext cx="3109852" cy="1200329"/>
          </a:xfrm>
          <a:prstGeom prst="rect">
            <a:avLst/>
          </a:prstGeom>
        </p:spPr>
        <p:txBody>
          <a:bodyPr wrap="square">
            <a:spAutoFit/>
          </a:bodyPr>
          <a:lstStyle/>
          <a:p>
            <a:pPr algn="justLow" rtl="1"/>
            <a:r>
              <a:rPr lang="ar-BH" b="1" dirty="0" smtClean="0">
                <a:cs typeface="Sakkal Majalla" panose="02000000000000000000" pitchFamily="2" charset="-78"/>
              </a:rPr>
              <a:t>تلتزم شركة التأمين بتعويض </a:t>
            </a:r>
            <a:r>
              <a:rPr lang="ar-BH" b="1" u="sng" dirty="0" smtClean="0">
                <a:solidFill>
                  <a:schemeClr val="accent5"/>
                </a:solidFill>
                <a:cs typeface="Sakkal Majalla" panose="02000000000000000000" pitchFamily="2" charset="-78"/>
              </a:rPr>
              <a:t>الخسائر المادية </a:t>
            </a:r>
            <a:r>
              <a:rPr lang="ar-BH" b="1" u="sng" dirty="0" smtClean="0">
                <a:solidFill>
                  <a:schemeClr val="accent6">
                    <a:lumMod val="75000"/>
                  </a:schemeClr>
                </a:solidFill>
                <a:cs typeface="Sakkal Majalla" panose="02000000000000000000" pitchFamily="2" charset="-78"/>
              </a:rPr>
              <a:t>والإصابات الجسدية أو الوفاة                    </a:t>
            </a:r>
            <a:r>
              <a:rPr lang="ar-BH" b="1" dirty="0" smtClean="0">
                <a:cs typeface="Sakkal Majalla" panose="02000000000000000000" pitchFamily="2" charset="-78"/>
              </a:rPr>
              <a:t>التي تصيب الغير نتيجة حوادث المؤمن له مقابل دفع قسط التأمين المتفق  عليه.</a:t>
            </a:r>
            <a:endParaRPr lang="en-US" dirty="0"/>
          </a:p>
        </p:txBody>
      </p:sp>
      <p:pic>
        <p:nvPicPr>
          <p:cNvPr id="19" name="Picture 18"/>
          <p:cNvPicPr>
            <a:picLocks noChangeAspect="1"/>
          </p:cNvPicPr>
          <p:nvPr/>
        </p:nvPicPr>
        <p:blipFill>
          <a:blip r:embed="rId12"/>
          <a:stretch>
            <a:fillRect/>
          </a:stretch>
        </p:blipFill>
        <p:spPr>
          <a:xfrm>
            <a:off x="472296" y="3992838"/>
            <a:ext cx="510733" cy="453406"/>
          </a:xfrm>
          <a:prstGeom prst="rect">
            <a:avLst/>
          </a:prstGeom>
        </p:spPr>
      </p:pic>
      <p:grpSp>
        <p:nvGrpSpPr>
          <p:cNvPr id="36" name="Group 35"/>
          <p:cNvGrpSpPr/>
          <p:nvPr/>
        </p:nvGrpSpPr>
        <p:grpSpPr>
          <a:xfrm>
            <a:off x="5523293" y="3981636"/>
            <a:ext cx="3225667" cy="614190"/>
            <a:chOff x="3885056" y="3674428"/>
            <a:chExt cx="3225667" cy="614190"/>
          </a:xfrm>
        </p:grpSpPr>
        <p:grpSp>
          <p:nvGrpSpPr>
            <p:cNvPr id="40" name="Group 39"/>
            <p:cNvGrpSpPr/>
            <p:nvPr/>
          </p:nvGrpSpPr>
          <p:grpSpPr>
            <a:xfrm>
              <a:off x="3885056" y="3674428"/>
              <a:ext cx="3225667" cy="614190"/>
              <a:chOff x="6501862" y="3341233"/>
              <a:chExt cx="3225667" cy="946546"/>
            </a:xfrm>
          </p:grpSpPr>
          <p:sp>
            <p:nvSpPr>
              <p:cNvPr id="42" name="Cube 41"/>
              <p:cNvSpPr/>
              <p:nvPr/>
            </p:nvSpPr>
            <p:spPr>
              <a:xfrm>
                <a:off x="6604113" y="3341233"/>
                <a:ext cx="3123416" cy="946546"/>
              </a:xfrm>
              <a:prstGeom prst="cube">
                <a:avLst>
                  <a:gd name="adj" fmla="val 6078"/>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6501862" y="3541999"/>
                <a:ext cx="3169876" cy="616621"/>
              </a:xfrm>
              <a:prstGeom prst="rect">
                <a:avLst/>
              </a:prstGeom>
            </p:spPr>
            <p:txBody>
              <a:bodyPr wrap="square">
                <a:spAutoFit/>
              </a:bodyPr>
              <a:lstStyle/>
              <a:p>
                <a:pPr marL="342900" indent="-342900" algn="ctr" rtl="1">
                  <a:buFont typeface="Wingdings" panose="05000000000000000000" pitchFamily="2" charset="2"/>
                  <a:buChar char="ü"/>
                </a:pPr>
                <a:r>
                  <a:rPr lang="ar-BH" sz="2000" b="1" dirty="0" smtClean="0">
                    <a:solidFill>
                      <a:srgbClr val="00B050"/>
                    </a:solidFill>
                    <a:latin typeface="Sakkal Majalla" panose="02000000000000000000" pitchFamily="2" charset="-78"/>
                    <a:cs typeface="Sakkal Majalla" panose="02000000000000000000" pitchFamily="2" charset="-78"/>
                  </a:rPr>
                  <a:t>تأمين الطرف الثالث للمركبات</a:t>
                </a:r>
                <a:endParaRPr lang="en-US" sz="2000" b="1" dirty="0">
                  <a:solidFill>
                    <a:srgbClr val="00B050"/>
                  </a:solidFill>
                  <a:latin typeface="Sakkal Majalla" panose="02000000000000000000" pitchFamily="2" charset="-78"/>
                  <a:cs typeface="Sakkal Majalla" panose="02000000000000000000" pitchFamily="2" charset="-78"/>
                </a:endParaRPr>
              </a:p>
            </p:txBody>
          </p:sp>
        </p:grpSp>
        <p:sp>
          <p:nvSpPr>
            <p:cNvPr id="41" name="Down Arrow 40"/>
            <p:cNvSpPr/>
            <p:nvPr/>
          </p:nvSpPr>
          <p:spPr>
            <a:xfrm rot="5400000">
              <a:off x="6781671" y="3803393"/>
              <a:ext cx="316667" cy="336615"/>
            </a:xfrm>
            <a:prstGeom prst="downArrow">
              <a:avLst/>
            </a:prstGeom>
            <a:solidFill>
              <a:srgbClr val="00B050"/>
            </a:solidFill>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endParaRPr lang="en-US" sz="2400" b="1">
                <a:latin typeface="Sakkal Majalla" panose="02000000000000000000" pitchFamily="2" charset="-78"/>
                <a:cs typeface="Sakkal Majalla" panose="02000000000000000000" pitchFamily="2" charset="-78"/>
              </a:endParaRPr>
            </a:p>
          </p:txBody>
        </p:sp>
      </p:grpSp>
      <p:sp>
        <p:nvSpPr>
          <p:cNvPr id="45" name="Rectangle 44"/>
          <p:cNvSpPr/>
          <p:nvPr/>
        </p:nvSpPr>
        <p:spPr>
          <a:xfrm>
            <a:off x="2488524" y="5272854"/>
            <a:ext cx="3112032" cy="923330"/>
          </a:xfrm>
          <a:prstGeom prst="rect">
            <a:avLst/>
          </a:prstGeom>
        </p:spPr>
        <p:txBody>
          <a:bodyPr wrap="square">
            <a:spAutoFit/>
          </a:bodyPr>
          <a:lstStyle/>
          <a:p>
            <a:pPr algn="justLow" rtl="1"/>
            <a:r>
              <a:rPr lang="ar-BH" b="1" dirty="0" smtClean="0">
                <a:cs typeface="Sakkal Majalla" panose="02000000000000000000" pitchFamily="2" charset="-78"/>
              </a:rPr>
              <a:t>تلتزم شركة التأمين بتعويض العمال الذين يتعرضون للحوادث في مواقع عملهم مقابل سداد قسط التأمين المتفق عليه.</a:t>
            </a:r>
            <a:endParaRPr lang="en-US" dirty="0"/>
          </a:p>
        </p:txBody>
      </p:sp>
      <p:pic>
        <p:nvPicPr>
          <p:cNvPr id="24" name="Picture 23"/>
          <p:cNvPicPr>
            <a:picLocks noChangeAspect="1"/>
          </p:cNvPicPr>
          <p:nvPr/>
        </p:nvPicPr>
        <p:blipFill>
          <a:blip r:embed="rId13"/>
          <a:stretch>
            <a:fillRect/>
          </a:stretch>
        </p:blipFill>
        <p:spPr>
          <a:xfrm>
            <a:off x="483088" y="5068420"/>
            <a:ext cx="1340092" cy="1215433"/>
          </a:xfrm>
          <a:prstGeom prst="rect">
            <a:avLst/>
          </a:prstGeom>
        </p:spPr>
      </p:pic>
      <p:sp>
        <p:nvSpPr>
          <p:cNvPr id="2" name="Rectangle 1"/>
          <p:cNvSpPr/>
          <p:nvPr/>
        </p:nvSpPr>
        <p:spPr>
          <a:xfrm>
            <a:off x="1681938" y="2762659"/>
            <a:ext cx="184731" cy="369332"/>
          </a:xfrm>
          <a:prstGeom prst="rect">
            <a:avLst/>
          </a:prstGeom>
        </p:spPr>
        <p:txBody>
          <a:bodyPr wrap="none">
            <a:spAutoFit/>
          </a:bodyPr>
          <a:lstStyle/>
          <a:p>
            <a:endParaRPr lang="en-US" dirty="0"/>
          </a:p>
        </p:txBody>
      </p:sp>
      <p:cxnSp>
        <p:nvCxnSpPr>
          <p:cNvPr id="11" name="Straight Arrow Connector 10"/>
          <p:cNvCxnSpPr/>
          <p:nvPr/>
        </p:nvCxnSpPr>
        <p:spPr>
          <a:xfrm flipH="1" flipV="1">
            <a:off x="2006053" y="3821532"/>
            <a:ext cx="564285" cy="24506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825959" y="4298472"/>
            <a:ext cx="1744379" cy="67449"/>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56" name="Group 55"/>
          <p:cNvGrpSpPr/>
          <p:nvPr/>
        </p:nvGrpSpPr>
        <p:grpSpPr>
          <a:xfrm>
            <a:off x="-651219" y="6459829"/>
            <a:ext cx="9788149" cy="381000"/>
            <a:chOff x="-621400" y="6386607"/>
            <a:chExt cx="9788149" cy="381000"/>
          </a:xfrm>
        </p:grpSpPr>
        <p:sp>
          <p:nvSpPr>
            <p:cNvPr id="57" name="Rectangle 56"/>
            <p:cNvSpPr/>
            <p:nvPr/>
          </p:nvSpPr>
          <p:spPr>
            <a:xfrm>
              <a:off x="-621400" y="6408695"/>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تصنيفات وثائق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58" name="Group 57"/>
            <p:cNvGrpSpPr/>
            <p:nvPr/>
          </p:nvGrpSpPr>
          <p:grpSpPr>
            <a:xfrm>
              <a:off x="29819" y="6386607"/>
              <a:ext cx="9136930" cy="381000"/>
              <a:chOff x="32783" y="6345925"/>
              <a:chExt cx="9136930" cy="381000"/>
            </a:xfrm>
          </p:grpSpPr>
          <p:cxnSp>
            <p:nvCxnSpPr>
              <p:cNvPr id="59" name="Straight Connector 58"/>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0" name="Rectangle 59"/>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95725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80">
                                          <p:stCondLst>
                                            <p:cond delay="0"/>
                                          </p:stCondLst>
                                        </p:cTn>
                                        <p:tgtEl>
                                          <p:spTgt spid="16"/>
                                        </p:tgtEl>
                                      </p:cBhvr>
                                    </p:animEffect>
                                    <p:anim calcmode="lin" valueType="num">
                                      <p:cBhvr>
                                        <p:cTn id="1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1" dur="26">
                                          <p:stCondLst>
                                            <p:cond delay="650"/>
                                          </p:stCondLst>
                                        </p:cTn>
                                        <p:tgtEl>
                                          <p:spTgt spid="16"/>
                                        </p:tgtEl>
                                      </p:cBhvr>
                                      <p:to x="100000" y="60000"/>
                                    </p:animScale>
                                    <p:animScale>
                                      <p:cBhvr>
                                        <p:cTn id="22" dur="166" decel="50000">
                                          <p:stCondLst>
                                            <p:cond delay="676"/>
                                          </p:stCondLst>
                                        </p:cTn>
                                        <p:tgtEl>
                                          <p:spTgt spid="16"/>
                                        </p:tgtEl>
                                      </p:cBhvr>
                                      <p:to x="100000" y="100000"/>
                                    </p:animScale>
                                    <p:animScale>
                                      <p:cBhvr>
                                        <p:cTn id="23" dur="26">
                                          <p:stCondLst>
                                            <p:cond delay="1312"/>
                                          </p:stCondLst>
                                        </p:cTn>
                                        <p:tgtEl>
                                          <p:spTgt spid="16"/>
                                        </p:tgtEl>
                                      </p:cBhvr>
                                      <p:to x="100000" y="80000"/>
                                    </p:animScale>
                                    <p:animScale>
                                      <p:cBhvr>
                                        <p:cTn id="24" dur="166" decel="50000">
                                          <p:stCondLst>
                                            <p:cond delay="1338"/>
                                          </p:stCondLst>
                                        </p:cTn>
                                        <p:tgtEl>
                                          <p:spTgt spid="16"/>
                                        </p:tgtEl>
                                      </p:cBhvr>
                                      <p:to x="100000" y="100000"/>
                                    </p:animScale>
                                    <p:animScale>
                                      <p:cBhvr>
                                        <p:cTn id="25" dur="26">
                                          <p:stCondLst>
                                            <p:cond delay="1642"/>
                                          </p:stCondLst>
                                        </p:cTn>
                                        <p:tgtEl>
                                          <p:spTgt spid="16"/>
                                        </p:tgtEl>
                                      </p:cBhvr>
                                      <p:to x="100000" y="90000"/>
                                    </p:animScale>
                                    <p:animScale>
                                      <p:cBhvr>
                                        <p:cTn id="26" dur="166" decel="50000">
                                          <p:stCondLst>
                                            <p:cond delay="1668"/>
                                          </p:stCondLst>
                                        </p:cTn>
                                        <p:tgtEl>
                                          <p:spTgt spid="16"/>
                                        </p:tgtEl>
                                      </p:cBhvr>
                                      <p:to x="100000" y="100000"/>
                                    </p:animScale>
                                    <p:animScale>
                                      <p:cBhvr>
                                        <p:cTn id="27" dur="26">
                                          <p:stCondLst>
                                            <p:cond delay="1808"/>
                                          </p:stCondLst>
                                        </p:cTn>
                                        <p:tgtEl>
                                          <p:spTgt spid="16"/>
                                        </p:tgtEl>
                                      </p:cBhvr>
                                      <p:to x="100000" y="95000"/>
                                    </p:animScale>
                                    <p:animScale>
                                      <p:cBhvr>
                                        <p:cTn id="28" dur="166" decel="50000">
                                          <p:stCondLst>
                                            <p:cond delay="1834"/>
                                          </p:stCondLst>
                                        </p:cTn>
                                        <p:tgtEl>
                                          <p:spTgt spid="16"/>
                                        </p:tgtEl>
                                      </p:cBhvr>
                                      <p:to x="100000" y="100000"/>
                                    </p:animScale>
                                  </p:childTnLst>
                                  <p:subTnLst>
                                    <p:audio>
                                      <p:cMediaNode>
                                        <p:cTn display="0" masterRel="sameClick">
                                          <p:stCondLst>
                                            <p:cond evt="begin" delay="0">
                                              <p:tn val="13"/>
                                            </p:cond>
                                          </p:stCondLst>
                                          <p:endCondLst>
                                            <p:cond evt="onStopAudio" delay="0">
                                              <p:tgtEl>
                                                <p:sldTgt/>
                                              </p:tgtEl>
                                            </p:cond>
                                          </p:endCondLst>
                                        </p:cTn>
                                        <p:tgtEl>
                                          <p:sndTgt r:embed="rId3" name="cashreg.wav"/>
                                        </p:tgtEl>
                                      </p:cMediaNode>
                                    </p:audio>
                                  </p:sub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down)">
                                      <p:cBhvr>
                                        <p:cTn id="33" dur="580">
                                          <p:stCondLst>
                                            <p:cond delay="0"/>
                                          </p:stCondLst>
                                        </p:cTn>
                                        <p:tgtEl>
                                          <p:spTgt spid="37"/>
                                        </p:tgtEl>
                                      </p:cBhvr>
                                    </p:animEffect>
                                    <p:anim calcmode="lin" valueType="num">
                                      <p:cBhvr>
                                        <p:cTn id="34"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39" dur="26">
                                          <p:stCondLst>
                                            <p:cond delay="650"/>
                                          </p:stCondLst>
                                        </p:cTn>
                                        <p:tgtEl>
                                          <p:spTgt spid="37"/>
                                        </p:tgtEl>
                                      </p:cBhvr>
                                      <p:to x="100000" y="60000"/>
                                    </p:animScale>
                                    <p:animScale>
                                      <p:cBhvr>
                                        <p:cTn id="40" dur="166" decel="50000">
                                          <p:stCondLst>
                                            <p:cond delay="676"/>
                                          </p:stCondLst>
                                        </p:cTn>
                                        <p:tgtEl>
                                          <p:spTgt spid="37"/>
                                        </p:tgtEl>
                                      </p:cBhvr>
                                      <p:to x="100000" y="100000"/>
                                    </p:animScale>
                                    <p:animScale>
                                      <p:cBhvr>
                                        <p:cTn id="41" dur="26">
                                          <p:stCondLst>
                                            <p:cond delay="1312"/>
                                          </p:stCondLst>
                                        </p:cTn>
                                        <p:tgtEl>
                                          <p:spTgt spid="37"/>
                                        </p:tgtEl>
                                      </p:cBhvr>
                                      <p:to x="100000" y="80000"/>
                                    </p:animScale>
                                    <p:animScale>
                                      <p:cBhvr>
                                        <p:cTn id="42" dur="166" decel="50000">
                                          <p:stCondLst>
                                            <p:cond delay="1338"/>
                                          </p:stCondLst>
                                        </p:cTn>
                                        <p:tgtEl>
                                          <p:spTgt spid="37"/>
                                        </p:tgtEl>
                                      </p:cBhvr>
                                      <p:to x="100000" y="100000"/>
                                    </p:animScale>
                                    <p:animScale>
                                      <p:cBhvr>
                                        <p:cTn id="43" dur="26">
                                          <p:stCondLst>
                                            <p:cond delay="1642"/>
                                          </p:stCondLst>
                                        </p:cTn>
                                        <p:tgtEl>
                                          <p:spTgt spid="37"/>
                                        </p:tgtEl>
                                      </p:cBhvr>
                                      <p:to x="100000" y="90000"/>
                                    </p:animScale>
                                    <p:animScale>
                                      <p:cBhvr>
                                        <p:cTn id="44" dur="166" decel="50000">
                                          <p:stCondLst>
                                            <p:cond delay="1668"/>
                                          </p:stCondLst>
                                        </p:cTn>
                                        <p:tgtEl>
                                          <p:spTgt spid="37"/>
                                        </p:tgtEl>
                                      </p:cBhvr>
                                      <p:to x="100000" y="100000"/>
                                    </p:animScale>
                                    <p:animScale>
                                      <p:cBhvr>
                                        <p:cTn id="45" dur="26">
                                          <p:stCondLst>
                                            <p:cond delay="1808"/>
                                          </p:stCondLst>
                                        </p:cTn>
                                        <p:tgtEl>
                                          <p:spTgt spid="37"/>
                                        </p:tgtEl>
                                      </p:cBhvr>
                                      <p:to x="100000" y="95000"/>
                                    </p:animScale>
                                    <p:animScale>
                                      <p:cBhvr>
                                        <p:cTn id="46" dur="166" decel="50000">
                                          <p:stCondLst>
                                            <p:cond delay="1834"/>
                                          </p:stCondLst>
                                        </p:cTn>
                                        <p:tgtEl>
                                          <p:spTgt spid="37"/>
                                        </p:tgtEl>
                                      </p:cBhvr>
                                      <p:to x="100000" y="100000"/>
                                    </p:animScale>
                                  </p:childTnLst>
                                  <p:subTnLst>
                                    <p:audio>
                                      <p:cMediaNode>
                                        <p:cTn display="0" masterRel="sameClick">
                                          <p:stCondLst>
                                            <p:cond evt="begin" delay="0">
                                              <p:tn val="31"/>
                                            </p:cond>
                                          </p:stCondLst>
                                          <p:endCondLst>
                                            <p:cond evt="onStopAudio" delay="0">
                                              <p:tgtEl>
                                                <p:sldTgt/>
                                              </p:tgtEl>
                                            </p:cond>
                                          </p:endCondLst>
                                        </p:cTn>
                                        <p:tgtEl>
                                          <p:sndTgt r:embed="rId4" name="chimes.wav"/>
                                        </p:tgtEl>
                                      </p:cMediaNode>
                                    </p:audio>
                                  </p:subTnLst>
                                </p:cTn>
                              </p:par>
                            </p:childTnLst>
                          </p:cTn>
                        </p:par>
                      </p:childTnLst>
                    </p:cTn>
                  </p:par>
                  <p:par>
                    <p:cTn id="47" fill="hold">
                      <p:stCondLst>
                        <p:cond delay="indefinite"/>
                      </p:stCondLst>
                      <p:childTnLst>
                        <p:par>
                          <p:cTn id="48" fill="hold">
                            <p:stCondLst>
                              <p:cond delay="0"/>
                            </p:stCondLst>
                            <p:childTnLst>
                              <p:par>
                                <p:cTn id="49" presetID="15" presetClass="entr" presetSubtype="0"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p:cTn id="51" dur="1000" fill="hold"/>
                                        <p:tgtEl>
                                          <p:spTgt spid="36"/>
                                        </p:tgtEl>
                                        <p:attrNameLst>
                                          <p:attrName>ppt_w</p:attrName>
                                        </p:attrNameLst>
                                      </p:cBhvr>
                                      <p:tavLst>
                                        <p:tav tm="0">
                                          <p:val>
                                            <p:fltVal val="0"/>
                                          </p:val>
                                        </p:tav>
                                        <p:tav tm="100000">
                                          <p:val>
                                            <p:strVal val="#ppt_w"/>
                                          </p:val>
                                        </p:tav>
                                      </p:tavLst>
                                    </p:anim>
                                    <p:anim calcmode="lin" valueType="num">
                                      <p:cBhvr>
                                        <p:cTn id="52" dur="1000" fill="hold"/>
                                        <p:tgtEl>
                                          <p:spTgt spid="36"/>
                                        </p:tgtEl>
                                        <p:attrNameLst>
                                          <p:attrName>ppt_h</p:attrName>
                                        </p:attrNameLst>
                                      </p:cBhvr>
                                      <p:tavLst>
                                        <p:tav tm="0">
                                          <p:val>
                                            <p:fltVal val="0"/>
                                          </p:val>
                                        </p:tav>
                                        <p:tav tm="100000">
                                          <p:val>
                                            <p:strVal val="#ppt_h"/>
                                          </p:val>
                                        </p:tav>
                                      </p:tavLst>
                                    </p:anim>
                                    <p:anim calcmode="lin" valueType="num">
                                      <p:cBhvr>
                                        <p:cTn id="53"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3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9"/>
                                            </p:cond>
                                          </p:stCondLst>
                                          <p:endCondLst>
                                            <p:cond evt="onStopAudio" delay="0">
                                              <p:tgtEl>
                                                <p:sldTgt/>
                                              </p:tgtEl>
                                            </p:cond>
                                          </p:endCondLst>
                                        </p:cTn>
                                        <p:tgtEl>
                                          <p:sndTgt r:embed="rId5" name="voltage.wav"/>
                                        </p:tgtEl>
                                      </p:cMediaNode>
                                    </p:audio>
                                  </p:sub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circle(in)">
                                      <p:cBhvr>
                                        <p:cTn id="59" dur="2000"/>
                                        <p:tgtEl>
                                          <p:spTgt spid="63"/>
                                        </p:tgtEl>
                                      </p:cBhvr>
                                    </p:animEffect>
                                  </p:childTnLst>
                                  <p:subTnLst>
                                    <p:audio>
                                      <p:cMediaNode>
                                        <p:cTn display="0" masterRel="sameClick">
                                          <p:stCondLst>
                                            <p:cond evt="begin" delay="0">
                                              <p:tn val="57"/>
                                            </p:cond>
                                          </p:stCondLst>
                                          <p:endCondLst>
                                            <p:cond evt="onStopAudio" delay="0">
                                              <p:tgtEl>
                                                <p:sldTgt/>
                                              </p:tgtEl>
                                            </p:cond>
                                          </p:endCondLst>
                                        </p:cTn>
                                        <p:tgtEl>
                                          <p:sndTgt r:embed="rId6" name="arrow.wav"/>
                                        </p:tgtEl>
                                      </p:cMediaNode>
                                    </p:audio>
                                  </p:sub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subTnLst>
                                    <p:audio>
                                      <p:cMediaNode>
                                        <p:cTn display="0" masterRel="sameClick">
                                          <p:stCondLst>
                                            <p:cond evt="begin" delay="0">
                                              <p:tn val="62"/>
                                            </p:cond>
                                          </p:stCondLst>
                                          <p:endCondLst>
                                            <p:cond evt="onStopAudio" delay="0">
                                              <p:tgtEl>
                                                <p:sldTgt/>
                                              </p:tgtEl>
                                            </p:cond>
                                          </p:endCondLst>
                                        </p:cTn>
                                        <p:tgtEl>
                                          <p:sndTgt r:embed="rId7" name="bomb.wav"/>
                                        </p:tgtEl>
                                      </p:cMediaNode>
                                    </p:audio>
                                  </p:subTnLst>
                                </p:cTn>
                              </p:par>
                              <p:par>
                                <p:cTn id="67" presetID="53" presetClass="entr" presetSubtype="16"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subTnLst>
                                    <p:audio>
                                      <p:cMediaNode>
                                        <p:cTn display="0" masterRel="sameClick">
                                          <p:stCondLst>
                                            <p:cond evt="begin" delay="0">
                                              <p:tn val="67"/>
                                            </p:cond>
                                          </p:stCondLst>
                                          <p:endCondLst>
                                            <p:cond evt="onStopAudio" delay="0">
                                              <p:tgtEl>
                                                <p:sldTgt/>
                                              </p:tgtEl>
                                            </p:cond>
                                          </p:endCondLst>
                                        </p:cTn>
                                        <p:tgtEl>
                                          <p:sndTgt r:embed="rId7" name="bomb.wav"/>
                                        </p:tgtEl>
                                      </p:cMediaNode>
                                    </p:audio>
                                  </p:subTnLst>
                                </p:cTn>
                              </p:par>
                              <p:par>
                                <p:cTn id="72" presetID="53" presetClass="entr" presetSubtype="16" fill="hold" nodeType="with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childTnLst>
                                  <p:subTnLst>
                                    <p:audio>
                                      <p:cMediaNode>
                                        <p:cTn display="0" masterRel="sameClick">
                                          <p:stCondLst>
                                            <p:cond evt="begin" delay="0">
                                              <p:tn val="72"/>
                                            </p:cond>
                                          </p:stCondLst>
                                          <p:endCondLst>
                                            <p:cond evt="onStopAudio" delay="0">
                                              <p:tgtEl>
                                                <p:sldTgt/>
                                              </p:tgtEl>
                                            </p:cond>
                                          </p:endCondLst>
                                        </p:cTn>
                                        <p:tgtEl>
                                          <p:sndTgt r:embed="rId7" name="bomb.wav"/>
                                        </p:tgtEl>
                                      </p:cMediaNode>
                                    </p:audio>
                                  </p:subTnLst>
                                </p:cTn>
                              </p:par>
                              <p:par>
                                <p:cTn id="77" presetID="53" presetClass="entr" presetSubtype="16"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p:cTn id="79" dur="500" fill="hold"/>
                                        <p:tgtEl>
                                          <p:spTgt spid="43"/>
                                        </p:tgtEl>
                                        <p:attrNameLst>
                                          <p:attrName>ppt_w</p:attrName>
                                        </p:attrNameLst>
                                      </p:cBhvr>
                                      <p:tavLst>
                                        <p:tav tm="0">
                                          <p:val>
                                            <p:fltVal val="0"/>
                                          </p:val>
                                        </p:tav>
                                        <p:tav tm="100000">
                                          <p:val>
                                            <p:strVal val="#ppt_w"/>
                                          </p:val>
                                        </p:tav>
                                      </p:tavLst>
                                    </p:anim>
                                    <p:anim calcmode="lin" valueType="num">
                                      <p:cBhvr>
                                        <p:cTn id="80" dur="500" fill="hold"/>
                                        <p:tgtEl>
                                          <p:spTgt spid="43"/>
                                        </p:tgtEl>
                                        <p:attrNameLst>
                                          <p:attrName>ppt_h</p:attrName>
                                        </p:attrNameLst>
                                      </p:cBhvr>
                                      <p:tavLst>
                                        <p:tav tm="0">
                                          <p:val>
                                            <p:fltVal val="0"/>
                                          </p:val>
                                        </p:tav>
                                        <p:tav tm="100000">
                                          <p:val>
                                            <p:strVal val="#ppt_h"/>
                                          </p:val>
                                        </p:tav>
                                      </p:tavLst>
                                    </p:anim>
                                    <p:animEffect transition="in" filter="fade">
                                      <p:cBhvr>
                                        <p:cTn id="81" dur="500"/>
                                        <p:tgtEl>
                                          <p:spTgt spid="43"/>
                                        </p:tgtEl>
                                      </p:cBhvr>
                                    </p:animEffect>
                                  </p:childTnLst>
                                </p:cTn>
                              </p:par>
                              <p:par>
                                <p:cTn id="82" presetID="16" presetClass="entr" presetSubtype="21" fill="hold" nodeType="with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barn(inVertical)">
                                      <p:cBhvr>
                                        <p:cTn id="84" dur="500"/>
                                        <p:tgtEl>
                                          <p:spTgt spid="11"/>
                                        </p:tgtEl>
                                      </p:cBhvr>
                                    </p:animEffect>
                                  </p:childTnLst>
                                </p:cTn>
                              </p:par>
                            </p:childTnLst>
                          </p:cTn>
                        </p:par>
                      </p:childTnLst>
                    </p:cTn>
                  </p:par>
                  <p:par>
                    <p:cTn id="85" fill="hold">
                      <p:stCondLst>
                        <p:cond delay="indefinite"/>
                      </p:stCondLst>
                      <p:childTnLst>
                        <p:par>
                          <p:cTn id="86" fill="hold">
                            <p:stCondLst>
                              <p:cond delay="0"/>
                            </p:stCondLst>
                            <p:childTnLst>
                              <p:par>
                                <p:cTn id="87" presetID="15" presetClass="entr" presetSubtype="0" fill="hold" nodeType="click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1000" fill="hold"/>
                                        <p:tgtEl>
                                          <p:spTgt spid="17"/>
                                        </p:tgtEl>
                                        <p:attrNameLst>
                                          <p:attrName>ppt_w</p:attrName>
                                        </p:attrNameLst>
                                      </p:cBhvr>
                                      <p:tavLst>
                                        <p:tav tm="0">
                                          <p:val>
                                            <p:fltVal val="0"/>
                                          </p:val>
                                        </p:tav>
                                        <p:tav tm="100000">
                                          <p:val>
                                            <p:strVal val="#ppt_w"/>
                                          </p:val>
                                        </p:tav>
                                      </p:tavLst>
                                    </p:anim>
                                    <p:anim calcmode="lin" valueType="num">
                                      <p:cBhvr>
                                        <p:cTn id="90" dur="1000" fill="hold"/>
                                        <p:tgtEl>
                                          <p:spTgt spid="17"/>
                                        </p:tgtEl>
                                        <p:attrNameLst>
                                          <p:attrName>ppt_h</p:attrName>
                                        </p:attrNameLst>
                                      </p:cBhvr>
                                      <p:tavLst>
                                        <p:tav tm="0">
                                          <p:val>
                                            <p:fltVal val="0"/>
                                          </p:val>
                                        </p:tav>
                                        <p:tav tm="100000">
                                          <p:val>
                                            <p:strVal val="#ppt_h"/>
                                          </p:val>
                                        </p:tav>
                                      </p:tavLst>
                                    </p:anim>
                                    <p:anim calcmode="lin" valueType="num">
                                      <p:cBhvr>
                                        <p:cTn id="91"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92" dur="1000" fill="hold"/>
                                        <p:tgtEl>
                                          <p:spTgt spid="1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87"/>
                                            </p:cond>
                                          </p:stCondLst>
                                          <p:endCondLst>
                                            <p:cond evt="onStopAudio" delay="0">
                                              <p:tgtEl>
                                                <p:sldTgt/>
                                              </p:tgtEl>
                                            </p:cond>
                                          </p:endCondLst>
                                        </p:cTn>
                                        <p:tgtEl>
                                          <p:sndTgt r:embed="rId5" name="voltage.wav"/>
                                        </p:tgtEl>
                                      </p:cMediaNode>
                                    </p:audio>
                                  </p:subTnLst>
                                </p:cTn>
                              </p:par>
                            </p:childTnLst>
                          </p:cTn>
                        </p:par>
                      </p:childTnLst>
                    </p:cTn>
                  </p:par>
                  <p:par>
                    <p:cTn id="93" fill="hold">
                      <p:stCondLst>
                        <p:cond delay="indefinite"/>
                      </p:stCondLst>
                      <p:childTnLst>
                        <p:par>
                          <p:cTn id="94" fill="hold">
                            <p:stCondLst>
                              <p:cond delay="0"/>
                            </p:stCondLst>
                            <p:childTnLst>
                              <p:par>
                                <p:cTn id="95" presetID="31" presetClass="entr" presetSubtype="0"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anim calcmode="lin" valueType="num">
                                      <p:cBhvr>
                                        <p:cTn id="97" dur="1000" fill="hold"/>
                                        <p:tgtEl>
                                          <p:spTgt spid="45"/>
                                        </p:tgtEl>
                                        <p:attrNameLst>
                                          <p:attrName>ppt_w</p:attrName>
                                        </p:attrNameLst>
                                      </p:cBhvr>
                                      <p:tavLst>
                                        <p:tav tm="0">
                                          <p:val>
                                            <p:fltVal val="0"/>
                                          </p:val>
                                        </p:tav>
                                        <p:tav tm="100000">
                                          <p:val>
                                            <p:strVal val="#ppt_w"/>
                                          </p:val>
                                        </p:tav>
                                      </p:tavLst>
                                    </p:anim>
                                    <p:anim calcmode="lin" valueType="num">
                                      <p:cBhvr>
                                        <p:cTn id="98" dur="1000" fill="hold"/>
                                        <p:tgtEl>
                                          <p:spTgt spid="45"/>
                                        </p:tgtEl>
                                        <p:attrNameLst>
                                          <p:attrName>ppt_h</p:attrName>
                                        </p:attrNameLst>
                                      </p:cBhvr>
                                      <p:tavLst>
                                        <p:tav tm="0">
                                          <p:val>
                                            <p:fltVal val="0"/>
                                          </p:val>
                                        </p:tav>
                                        <p:tav tm="100000">
                                          <p:val>
                                            <p:strVal val="#ppt_h"/>
                                          </p:val>
                                        </p:tav>
                                      </p:tavLst>
                                    </p:anim>
                                    <p:anim calcmode="lin" valueType="num">
                                      <p:cBhvr>
                                        <p:cTn id="99" dur="1000" fill="hold"/>
                                        <p:tgtEl>
                                          <p:spTgt spid="45"/>
                                        </p:tgtEl>
                                        <p:attrNameLst>
                                          <p:attrName>style.rotation</p:attrName>
                                        </p:attrNameLst>
                                      </p:cBhvr>
                                      <p:tavLst>
                                        <p:tav tm="0">
                                          <p:val>
                                            <p:fltVal val="90"/>
                                          </p:val>
                                        </p:tav>
                                        <p:tav tm="100000">
                                          <p:val>
                                            <p:fltVal val="0"/>
                                          </p:val>
                                        </p:tav>
                                      </p:tavLst>
                                    </p:anim>
                                    <p:animEffect transition="in" filter="fade">
                                      <p:cBhvr>
                                        <p:cTn id="100" dur="1000"/>
                                        <p:tgtEl>
                                          <p:spTgt spid="45"/>
                                        </p:tgtEl>
                                      </p:cBhvr>
                                    </p:animEffect>
                                  </p:childTnLst>
                                  <p:subTnLst>
                                    <p:audio>
                                      <p:cMediaNode>
                                        <p:cTn display="0" masterRel="sameClick">
                                          <p:stCondLst>
                                            <p:cond evt="begin" delay="0">
                                              <p:tn val="95"/>
                                            </p:cond>
                                          </p:stCondLst>
                                          <p:endCondLst>
                                            <p:cond evt="onStopAudio" delay="0">
                                              <p:tgtEl>
                                                <p:sldTgt/>
                                              </p:tgtEl>
                                            </p:cond>
                                          </p:endCondLst>
                                        </p:cTn>
                                        <p:tgtEl>
                                          <p:sndTgt r:embed="rId6" name="arrow.wav"/>
                                        </p:tgtEl>
                                      </p:cMediaNode>
                                    </p:audio>
                                  </p:subTnLst>
                                </p:cTn>
                              </p:par>
                              <p:par>
                                <p:cTn id="101" presetID="31" presetClass="entr" presetSubtype="0" fill="hold" nodeType="with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p:cTn id="103" dur="1000" fill="hold"/>
                                        <p:tgtEl>
                                          <p:spTgt spid="24"/>
                                        </p:tgtEl>
                                        <p:attrNameLst>
                                          <p:attrName>ppt_w</p:attrName>
                                        </p:attrNameLst>
                                      </p:cBhvr>
                                      <p:tavLst>
                                        <p:tav tm="0">
                                          <p:val>
                                            <p:fltVal val="0"/>
                                          </p:val>
                                        </p:tav>
                                        <p:tav tm="100000">
                                          <p:val>
                                            <p:strVal val="#ppt_w"/>
                                          </p:val>
                                        </p:tav>
                                      </p:tavLst>
                                    </p:anim>
                                    <p:anim calcmode="lin" valueType="num">
                                      <p:cBhvr>
                                        <p:cTn id="104" dur="1000" fill="hold"/>
                                        <p:tgtEl>
                                          <p:spTgt spid="24"/>
                                        </p:tgtEl>
                                        <p:attrNameLst>
                                          <p:attrName>ppt_h</p:attrName>
                                        </p:attrNameLst>
                                      </p:cBhvr>
                                      <p:tavLst>
                                        <p:tav tm="0">
                                          <p:val>
                                            <p:fltVal val="0"/>
                                          </p:val>
                                        </p:tav>
                                        <p:tav tm="100000">
                                          <p:val>
                                            <p:strVal val="#ppt_h"/>
                                          </p:val>
                                        </p:tav>
                                      </p:tavLst>
                                    </p:anim>
                                    <p:anim calcmode="lin" valueType="num">
                                      <p:cBhvr>
                                        <p:cTn id="105" dur="1000" fill="hold"/>
                                        <p:tgtEl>
                                          <p:spTgt spid="24"/>
                                        </p:tgtEl>
                                        <p:attrNameLst>
                                          <p:attrName>style.rotation</p:attrName>
                                        </p:attrNameLst>
                                      </p:cBhvr>
                                      <p:tavLst>
                                        <p:tav tm="0">
                                          <p:val>
                                            <p:fltVal val="90"/>
                                          </p:val>
                                        </p:tav>
                                        <p:tav tm="100000">
                                          <p:val>
                                            <p:fltVal val="0"/>
                                          </p:val>
                                        </p:tav>
                                      </p:tavLst>
                                    </p:anim>
                                    <p:animEffect transition="in" filter="fade">
                                      <p:cBhvr>
                                        <p:cTn id="106" dur="1000"/>
                                        <p:tgtEl>
                                          <p:spTgt spid="24"/>
                                        </p:tgtEl>
                                      </p:cBhvr>
                                    </p:animEffect>
                                  </p:childTnLst>
                                  <p:subTnLst>
                                    <p:audio>
                                      <p:cMediaNode>
                                        <p:cTn display="0" masterRel="sameClick">
                                          <p:stCondLst>
                                            <p:cond evt="begin" delay="0">
                                              <p:tn val="101"/>
                                            </p:cond>
                                          </p:stCondLst>
                                          <p:endCondLst>
                                            <p:cond evt="onStopAudio" delay="0">
                                              <p:tgtEl>
                                                <p:sldTgt/>
                                              </p:tgtEl>
                                            </p:cond>
                                          </p:endCondLst>
                                        </p:cTn>
                                        <p:tgtEl>
                                          <p:sndTgt r:embed="rId8"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3"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74850" y="23988"/>
            <a:ext cx="3998665" cy="993534"/>
            <a:chOff x="4871183" y="318903"/>
            <a:chExt cx="3998665" cy="993534"/>
          </a:xfrm>
        </p:grpSpPr>
        <p:pic>
          <p:nvPicPr>
            <p:cNvPr id="6" name="Picture 5"/>
            <p:cNvPicPr>
              <a:picLocks noChangeAspect="1"/>
            </p:cNvPicPr>
            <p:nvPr/>
          </p:nvPicPr>
          <p:blipFill>
            <a:blip r:embed="rId8"/>
            <a:stretch>
              <a:fillRect/>
            </a:stretch>
          </p:blipFill>
          <p:spPr>
            <a:xfrm>
              <a:off x="4871183" y="318903"/>
              <a:ext cx="3998665" cy="993534"/>
            </a:xfrm>
            <a:prstGeom prst="rect">
              <a:avLst/>
            </a:prstGeom>
          </p:spPr>
        </p:pic>
        <p:sp>
          <p:nvSpPr>
            <p:cNvPr id="7" name="Rectangle 6"/>
            <p:cNvSpPr/>
            <p:nvPr/>
          </p:nvSpPr>
          <p:spPr>
            <a:xfrm>
              <a:off x="5505397" y="617554"/>
              <a:ext cx="2730235" cy="523220"/>
            </a:xfrm>
            <a:prstGeom prst="rect">
              <a:avLst/>
            </a:prstGeom>
          </p:spPr>
          <p:txBody>
            <a:bodyPr wrap="none">
              <a:spAutoFit/>
            </a:bodyPr>
            <a:lstStyle/>
            <a:p>
              <a:r>
                <a:rPr lang="ar-BH" sz="2800" b="1" dirty="0" smtClean="0">
                  <a:solidFill>
                    <a:srgbClr val="9933FF"/>
                  </a:solidFill>
                </a:rPr>
                <a:t>وثائق التأمينات العامة</a:t>
              </a:r>
              <a:endParaRPr lang="en-US" sz="2800" dirty="0">
                <a:solidFill>
                  <a:srgbClr val="9933FF"/>
                </a:solidFill>
              </a:endParaRPr>
            </a:p>
          </p:txBody>
        </p:sp>
      </p:grpSp>
      <p:sp>
        <p:nvSpPr>
          <p:cNvPr id="16" name="Rectangle 15"/>
          <p:cNvSpPr/>
          <p:nvPr/>
        </p:nvSpPr>
        <p:spPr>
          <a:xfrm>
            <a:off x="118897" y="1124407"/>
            <a:ext cx="5724945" cy="999093"/>
          </a:xfrm>
          <a:prstGeom prst="rect">
            <a:avLst/>
          </a:prstGeom>
          <a:solidFill>
            <a:schemeClr val="bg1"/>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buClr>
                <a:srgbClr val="FF0000"/>
              </a:buClr>
            </a:pPr>
            <a:r>
              <a:rPr lang="ar-BH" sz="2000" dirty="0" smtClean="0">
                <a:solidFill>
                  <a:schemeClr val="tx1"/>
                </a:solidFill>
                <a:latin typeface="Sakkal Majalla" panose="02000000000000000000" pitchFamily="2" charset="-78"/>
                <a:cs typeface="Sakkal Majalla" panose="02000000000000000000" pitchFamily="2" charset="-78"/>
              </a:rPr>
              <a:t>تجمع بين مزايا وثائق الممتلكات و وثائق المسؤولية المدنية تجاه الغير، حيث تعوض المؤمن له عن الأضرار والخسائر التي تصيب ممتلكاته، كما تعوض الأضرار والخسائر التي يتسبب فيها.</a:t>
            </a:r>
            <a:endParaRPr lang="ar-BH" sz="2000" dirty="0">
              <a:solidFill>
                <a:schemeClr val="tx1"/>
              </a:solidFill>
              <a:latin typeface="Sakkal Majalla" panose="02000000000000000000" pitchFamily="2" charset="-78"/>
              <a:cs typeface="Sakkal Majalla" panose="02000000000000000000" pitchFamily="2" charset="-78"/>
            </a:endParaRPr>
          </a:p>
        </p:txBody>
      </p:sp>
      <p:grpSp>
        <p:nvGrpSpPr>
          <p:cNvPr id="37" name="Group 36"/>
          <p:cNvGrpSpPr/>
          <p:nvPr/>
        </p:nvGrpSpPr>
        <p:grpSpPr>
          <a:xfrm>
            <a:off x="2763405" y="2196946"/>
            <a:ext cx="3844617" cy="605365"/>
            <a:chOff x="6310195" y="3146682"/>
            <a:chExt cx="3844617" cy="605365"/>
          </a:xfrm>
        </p:grpSpPr>
        <p:sp>
          <p:nvSpPr>
            <p:cNvPr id="38" name="Cube 37"/>
            <p:cNvSpPr/>
            <p:nvPr/>
          </p:nvSpPr>
          <p:spPr>
            <a:xfrm>
              <a:off x="6310195" y="3146682"/>
              <a:ext cx="3844617" cy="605365"/>
            </a:xfrm>
            <a:prstGeom prst="cube">
              <a:avLst>
                <a:gd name="adj" fmla="val 6078"/>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8100000" scaled="1"/>
              <a:tileRect/>
            </a:gra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6902554" y="3319832"/>
              <a:ext cx="2544286" cy="400110"/>
            </a:xfrm>
            <a:prstGeom prst="rect">
              <a:avLst/>
            </a:prstGeom>
          </p:spPr>
          <p:txBody>
            <a:bodyPr wrap="none">
              <a:spAutoFit/>
            </a:bodyPr>
            <a:lstStyle/>
            <a:p>
              <a:pPr algn="ctr"/>
              <a:r>
                <a:rPr lang="ar-BH" sz="2000" b="1" dirty="0" smtClean="0">
                  <a:solidFill>
                    <a:srgbClr val="FF0000"/>
                  </a:solidFill>
                  <a:latin typeface="Sakkal Majalla" panose="02000000000000000000" pitchFamily="2" charset="-78"/>
                  <a:cs typeface="Sakkal Majalla" panose="02000000000000000000" pitchFamily="2" charset="-78"/>
                </a:rPr>
                <a:t>أهم صور وثائق التأمين الشامل</a:t>
              </a:r>
              <a:endParaRPr lang="en-US" sz="2000" dirty="0">
                <a:solidFill>
                  <a:srgbClr val="FF0000"/>
                </a:solidFill>
              </a:endParaRPr>
            </a:p>
          </p:txBody>
        </p:sp>
      </p:grpSp>
      <p:grpSp>
        <p:nvGrpSpPr>
          <p:cNvPr id="26" name="Group 25"/>
          <p:cNvGrpSpPr/>
          <p:nvPr/>
        </p:nvGrpSpPr>
        <p:grpSpPr>
          <a:xfrm>
            <a:off x="6115318" y="1161528"/>
            <a:ext cx="2792356" cy="939358"/>
            <a:chOff x="5956138" y="1432024"/>
            <a:chExt cx="2792356" cy="939358"/>
          </a:xfrm>
        </p:grpSpPr>
        <p:sp>
          <p:nvSpPr>
            <p:cNvPr id="22" name="Rectangle 21"/>
            <p:cNvSpPr/>
            <p:nvPr/>
          </p:nvSpPr>
          <p:spPr>
            <a:xfrm>
              <a:off x="5956138" y="1540385"/>
              <a:ext cx="2792356" cy="830997"/>
            </a:xfrm>
            <a:prstGeom prst="rect">
              <a:avLst/>
            </a:prstGeom>
            <a:gradFill flip="none" rotWithShape="1">
              <a:gsLst>
                <a:gs pos="0">
                  <a:srgbClr val="CC66FF">
                    <a:tint val="66000"/>
                    <a:satMod val="160000"/>
                  </a:srgbClr>
                </a:gs>
                <a:gs pos="85000">
                  <a:srgbClr val="CC66FF">
                    <a:tint val="44500"/>
                    <a:satMod val="160000"/>
                  </a:srgbClr>
                </a:gs>
                <a:gs pos="100000">
                  <a:srgbClr val="CC66FF">
                    <a:tint val="23500"/>
                    <a:satMod val="160000"/>
                  </a:srgbClr>
                </a:gs>
              </a:gsLst>
              <a:path path="circle">
                <a:fillToRect t="100000" r="100000"/>
              </a:path>
              <a:tileRect l="-100000" b="-100000"/>
            </a:gra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r>
                <a:rPr lang="ar-BH" sz="2400" b="1" dirty="0" smtClean="0">
                  <a:latin typeface="Sakkal Majalla" panose="02000000000000000000" pitchFamily="2" charset="-78"/>
                  <a:cs typeface="Sakkal Majalla" panose="02000000000000000000" pitchFamily="2" charset="-78"/>
                </a:rPr>
                <a:t>وثائق </a:t>
              </a:r>
              <a:endParaRPr lang="ar-BH" sz="2400" b="1" dirty="0">
                <a:latin typeface="Sakkal Majalla" panose="02000000000000000000" pitchFamily="2" charset="-78"/>
                <a:cs typeface="Sakkal Majalla" panose="02000000000000000000" pitchFamily="2" charset="-78"/>
              </a:endParaRPr>
            </a:p>
            <a:p>
              <a:pPr algn="ctr" rtl="1"/>
              <a:r>
                <a:rPr lang="ar-BH" sz="2400" b="1" dirty="0" smtClean="0">
                  <a:latin typeface="Sakkal Majalla" panose="02000000000000000000" pitchFamily="2" charset="-78"/>
                  <a:cs typeface="Sakkal Majalla" panose="02000000000000000000" pitchFamily="2" charset="-78"/>
                </a:rPr>
                <a:t>التأمين الشامل</a:t>
              </a:r>
            </a:p>
          </p:txBody>
        </p:sp>
        <p:sp>
          <p:nvSpPr>
            <p:cNvPr id="69" name="Rectangle 68"/>
            <p:cNvSpPr/>
            <p:nvPr/>
          </p:nvSpPr>
          <p:spPr>
            <a:xfrm>
              <a:off x="8064513" y="1432024"/>
              <a:ext cx="664905" cy="461665"/>
            </a:xfrm>
            <a:prstGeom prst="rect">
              <a:avLst/>
            </a:prstGeom>
            <a:solidFill>
              <a:srgbClr val="00B050"/>
            </a:soli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r>
                <a:rPr lang="ar-BH" sz="2400" b="1" dirty="0" smtClean="0">
                  <a:solidFill>
                    <a:schemeClr val="bg1"/>
                  </a:solidFill>
                  <a:latin typeface="Sakkal Majalla" panose="02000000000000000000" pitchFamily="2" charset="-78"/>
                  <a:cs typeface="Sakkal Majalla" panose="02000000000000000000" pitchFamily="2" charset="-78"/>
                </a:rPr>
                <a:t>ثالثا</a:t>
              </a:r>
              <a:endParaRPr lang="ar-BH" sz="2400" b="1" dirty="0">
                <a:solidFill>
                  <a:schemeClr val="bg1"/>
                </a:solidFill>
                <a:latin typeface="Sakkal Majalla" panose="02000000000000000000" pitchFamily="2" charset="-78"/>
                <a:cs typeface="Sakkal Majalla" panose="02000000000000000000" pitchFamily="2" charset="-78"/>
              </a:endParaRPr>
            </a:p>
          </p:txBody>
        </p:sp>
      </p:grpSp>
      <p:grpSp>
        <p:nvGrpSpPr>
          <p:cNvPr id="17" name="Group 16"/>
          <p:cNvGrpSpPr/>
          <p:nvPr/>
        </p:nvGrpSpPr>
        <p:grpSpPr>
          <a:xfrm>
            <a:off x="6670060" y="4543195"/>
            <a:ext cx="2501748" cy="614190"/>
            <a:chOff x="3987307" y="3674428"/>
            <a:chExt cx="3246075" cy="614190"/>
          </a:xfrm>
        </p:grpSpPr>
        <p:grpSp>
          <p:nvGrpSpPr>
            <p:cNvPr id="50" name="Group 49"/>
            <p:cNvGrpSpPr/>
            <p:nvPr/>
          </p:nvGrpSpPr>
          <p:grpSpPr>
            <a:xfrm>
              <a:off x="3987307" y="3674428"/>
              <a:ext cx="3246075" cy="614190"/>
              <a:chOff x="6604113" y="3341233"/>
              <a:chExt cx="3246075" cy="946546"/>
            </a:xfrm>
          </p:grpSpPr>
          <p:sp>
            <p:nvSpPr>
              <p:cNvPr id="52" name="Cube 51"/>
              <p:cNvSpPr/>
              <p:nvPr/>
            </p:nvSpPr>
            <p:spPr>
              <a:xfrm>
                <a:off x="6604113" y="3341233"/>
                <a:ext cx="3123416" cy="946546"/>
              </a:xfrm>
              <a:prstGeom prst="cube">
                <a:avLst>
                  <a:gd name="adj" fmla="val 6078"/>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6680312" y="3582480"/>
                <a:ext cx="3169876" cy="616621"/>
              </a:xfrm>
              <a:prstGeom prst="rect">
                <a:avLst/>
              </a:prstGeom>
            </p:spPr>
            <p:txBody>
              <a:bodyPr wrap="square">
                <a:spAutoFit/>
              </a:bodyPr>
              <a:lstStyle/>
              <a:p>
                <a:pPr algn="ctr" rtl="1"/>
                <a:r>
                  <a:rPr lang="ar-BH" sz="2000" b="1" dirty="0" smtClean="0">
                    <a:solidFill>
                      <a:srgbClr val="00B050"/>
                    </a:solidFill>
                    <a:latin typeface="Sakkal Majalla" panose="02000000000000000000" pitchFamily="2" charset="-78"/>
                    <a:cs typeface="Sakkal Majalla" panose="02000000000000000000" pitchFamily="2" charset="-78"/>
                  </a:rPr>
                  <a:t>تأمين الطائرات والسفر</a:t>
                </a:r>
                <a:endParaRPr lang="en-US" sz="2000" b="1" dirty="0">
                  <a:solidFill>
                    <a:srgbClr val="00B050"/>
                  </a:solidFill>
                  <a:latin typeface="Sakkal Majalla" panose="02000000000000000000" pitchFamily="2" charset="-78"/>
                  <a:cs typeface="Sakkal Majalla" panose="02000000000000000000" pitchFamily="2" charset="-78"/>
                </a:endParaRPr>
              </a:p>
            </p:txBody>
          </p:sp>
        </p:grpSp>
        <p:sp>
          <p:nvSpPr>
            <p:cNvPr id="54" name="Down Arrow 53"/>
            <p:cNvSpPr/>
            <p:nvPr/>
          </p:nvSpPr>
          <p:spPr>
            <a:xfrm rot="5400000">
              <a:off x="6837278" y="3789852"/>
              <a:ext cx="316667" cy="336615"/>
            </a:xfrm>
            <a:prstGeom prst="downArrow">
              <a:avLst/>
            </a:prstGeom>
            <a:solidFill>
              <a:srgbClr val="00B050"/>
            </a:solidFill>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endParaRPr lang="en-US" sz="2400" b="1">
                <a:latin typeface="Sakkal Majalla" panose="02000000000000000000" pitchFamily="2" charset="-78"/>
                <a:cs typeface="Sakkal Majalla" panose="02000000000000000000" pitchFamily="2" charset="-78"/>
              </a:endParaRPr>
            </a:p>
          </p:txBody>
        </p:sp>
      </p:grpSp>
      <p:sp>
        <p:nvSpPr>
          <p:cNvPr id="63" name="Rectangle 62"/>
          <p:cNvSpPr/>
          <p:nvPr/>
        </p:nvSpPr>
        <p:spPr>
          <a:xfrm>
            <a:off x="2423920" y="3090415"/>
            <a:ext cx="4010641" cy="1477328"/>
          </a:xfrm>
          <a:prstGeom prst="rect">
            <a:avLst/>
          </a:prstGeom>
        </p:spPr>
        <p:txBody>
          <a:bodyPr wrap="square">
            <a:spAutoFit/>
          </a:bodyPr>
          <a:lstStyle/>
          <a:p>
            <a:pPr algn="justLow" rtl="1"/>
            <a:r>
              <a:rPr lang="ar-BH" b="1" dirty="0" smtClean="0">
                <a:cs typeface="Sakkal Majalla" panose="02000000000000000000" pitchFamily="2" charset="-78"/>
              </a:rPr>
              <a:t>تلتزم شركة التأمين بتعويض </a:t>
            </a:r>
            <a:r>
              <a:rPr lang="ar-BH" b="1" u="sng" dirty="0" smtClean="0">
                <a:solidFill>
                  <a:schemeClr val="accent5"/>
                </a:solidFill>
                <a:cs typeface="Sakkal Majalla" panose="02000000000000000000" pitchFamily="2" charset="-78"/>
              </a:rPr>
              <a:t>الخسائر المادية                     </a:t>
            </a:r>
            <a:r>
              <a:rPr lang="ar-BH" b="1" u="sng" dirty="0" smtClean="0">
                <a:solidFill>
                  <a:schemeClr val="accent6">
                    <a:lumMod val="75000"/>
                  </a:schemeClr>
                </a:solidFill>
                <a:cs typeface="Sakkal Majalla" panose="02000000000000000000" pitchFamily="2" charset="-78"/>
              </a:rPr>
              <a:t>والإصابات الجسدية أو الوفاة  </a:t>
            </a:r>
            <a:r>
              <a:rPr lang="ar-BH" b="1" dirty="0" smtClean="0">
                <a:cs typeface="Sakkal Majalla" panose="02000000000000000000" pitchFamily="2" charset="-78"/>
              </a:rPr>
              <a:t>التي تصيب الغير نتيجة حوادث المؤمن له، إضافة إلى الأضرار التي تصيب </a:t>
            </a:r>
            <a:r>
              <a:rPr lang="ar-BH" b="1" u="sng" dirty="0" smtClean="0">
                <a:solidFill>
                  <a:srgbClr val="FF0000"/>
                </a:solidFill>
                <a:cs typeface="Sakkal Majalla" panose="02000000000000000000" pitchFamily="2" charset="-78"/>
              </a:rPr>
              <a:t>سيارة المؤمن له</a:t>
            </a:r>
            <a:r>
              <a:rPr lang="ar-BH" b="1" u="sng" dirty="0" smtClean="0">
                <a:cs typeface="Sakkal Majalla" panose="02000000000000000000" pitchFamily="2" charset="-78"/>
              </a:rPr>
              <a:t>   </a:t>
            </a:r>
            <a:r>
              <a:rPr lang="ar-BH" b="1" dirty="0" smtClean="0">
                <a:cs typeface="Sakkal Majalla" panose="02000000000000000000" pitchFamily="2" charset="-78"/>
              </a:rPr>
              <a:t>مقابل دفع قسط التأمين المتفق  عليه.</a:t>
            </a:r>
            <a:endParaRPr lang="en-US" dirty="0"/>
          </a:p>
        </p:txBody>
      </p:sp>
      <p:grpSp>
        <p:nvGrpSpPr>
          <p:cNvPr id="36" name="Group 35"/>
          <p:cNvGrpSpPr/>
          <p:nvPr/>
        </p:nvGrpSpPr>
        <p:grpSpPr>
          <a:xfrm>
            <a:off x="6194863" y="3097544"/>
            <a:ext cx="2923410" cy="614190"/>
            <a:chOff x="3787532" y="3674428"/>
            <a:chExt cx="3499721" cy="614190"/>
          </a:xfrm>
        </p:grpSpPr>
        <p:grpSp>
          <p:nvGrpSpPr>
            <p:cNvPr id="40" name="Group 39"/>
            <p:cNvGrpSpPr/>
            <p:nvPr/>
          </p:nvGrpSpPr>
          <p:grpSpPr>
            <a:xfrm>
              <a:off x="3787532" y="3674428"/>
              <a:ext cx="3499720" cy="614190"/>
              <a:chOff x="6404338" y="3341233"/>
              <a:chExt cx="3499720" cy="946546"/>
            </a:xfrm>
          </p:grpSpPr>
          <p:sp>
            <p:nvSpPr>
              <p:cNvPr id="42" name="Cube 41"/>
              <p:cNvSpPr/>
              <p:nvPr/>
            </p:nvSpPr>
            <p:spPr>
              <a:xfrm>
                <a:off x="6604113" y="3341233"/>
                <a:ext cx="3123416" cy="946546"/>
              </a:xfrm>
              <a:prstGeom prst="cube">
                <a:avLst>
                  <a:gd name="adj" fmla="val 6078"/>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6404338" y="3492607"/>
                <a:ext cx="3499720" cy="616621"/>
              </a:xfrm>
              <a:prstGeom prst="rect">
                <a:avLst/>
              </a:prstGeom>
            </p:spPr>
            <p:txBody>
              <a:bodyPr wrap="square">
                <a:spAutoFit/>
              </a:bodyPr>
              <a:lstStyle/>
              <a:p>
                <a:pPr algn="ctr" rtl="1"/>
                <a:r>
                  <a:rPr lang="ar-BH" sz="2000" b="1" dirty="0" smtClean="0">
                    <a:solidFill>
                      <a:srgbClr val="00B050"/>
                    </a:solidFill>
                    <a:latin typeface="Sakkal Majalla" panose="02000000000000000000" pitchFamily="2" charset="-78"/>
                    <a:cs typeface="Sakkal Majalla" panose="02000000000000000000" pitchFamily="2" charset="-78"/>
                  </a:rPr>
                  <a:t>وثيقة التأمين الشامل للسيارات</a:t>
                </a:r>
                <a:endParaRPr lang="en-US" sz="2000" b="1" dirty="0">
                  <a:solidFill>
                    <a:srgbClr val="00B050"/>
                  </a:solidFill>
                  <a:latin typeface="Sakkal Majalla" panose="02000000000000000000" pitchFamily="2" charset="-78"/>
                  <a:cs typeface="Sakkal Majalla" panose="02000000000000000000" pitchFamily="2" charset="-78"/>
                </a:endParaRPr>
              </a:p>
            </p:txBody>
          </p:sp>
        </p:grpSp>
        <p:sp>
          <p:nvSpPr>
            <p:cNvPr id="41" name="Down Arrow 40"/>
            <p:cNvSpPr/>
            <p:nvPr/>
          </p:nvSpPr>
          <p:spPr>
            <a:xfrm rot="5400000">
              <a:off x="6960612" y="3824974"/>
              <a:ext cx="316667" cy="336615"/>
            </a:xfrm>
            <a:prstGeom prst="downArrow">
              <a:avLst/>
            </a:prstGeom>
            <a:solidFill>
              <a:srgbClr val="00B050"/>
            </a:solidFill>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endParaRPr lang="en-US" sz="2400" b="1">
                <a:latin typeface="Sakkal Majalla" panose="02000000000000000000" pitchFamily="2" charset="-78"/>
                <a:cs typeface="Sakkal Majalla" panose="02000000000000000000" pitchFamily="2" charset="-78"/>
              </a:endParaRPr>
            </a:p>
          </p:txBody>
        </p:sp>
      </p:grpSp>
      <p:pic>
        <p:nvPicPr>
          <p:cNvPr id="43" name="Picture 42"/>
          <p:cNvPicPr>
            <a:picLocks noChangeAspect="1"/>
          </p:cNvPicPr>
          <p:nvPr/>
        </p:nvPicPr>
        <p:blipFill>
          <a:blip r:embed="rId9"/>
          <a:stretch>
            <a:fillRect/>
          </a:stretch>
        </p:blipFill>
        <p:spPr>
          <a:xfrm>
            <a:off x="1134871" y="2631267"/>
            <a:ext cx="1076325" cy="828675"/>
          </a:xfrm>
          <a:prstGeom prst="rect">
            <a:avLst/>
          </a:prstGeom>
        </p:spPr>
      </p:pic>
      <p:pic>
        <p:nvPicPr>
          <p:cNvPr id="46" name="Picture 45"/>
          <p:cNvPicPr>
            <a:picLocks noChangeAspect="1"/>
          </p:cNvPicPr>
          <p:nvPr/>
        </p:nvPicPr>
        <p:blipFill>
          <a:blip r:embed="rId10"/>
          <a:stretch>
            <a:fillRect/>
          </a:stretch>
        </p:blipFill>
        <p:spPr>
          <a:xfrm>
            <a:off x="118897" y="2453281"/>
            <a:ext cx="1200150" cy="1009650"/>
          </a:xfrm>
          <a:prstGeom prst="rect">
            <a:avLst/>
          </a:prstGeom>
        </p:spPr>
      </p:pic>
      <p:cxnSp>
        <p:nvCxnSpPr>
          <p:cNvPr id="47" name="Straight Arrow Connector 46"/>
          <p:cNvCxnSpPr/>
          <p:nvPr/>
        </p:nvCxnSpPr>
        <p:spPr>
          <a:xfrm flipH="1" flipV="1">
            <a:off x="2102860" y="3025237"/>
            <a:ext cx="343918" cy="1677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49" idx="3"/>
          </p:cNvCxnSpPr>
          <p:nvPr/>
        </p:nvCxnSpPr>
        <p:spPr>
          <a:xfrm flipH="1" flipV="1">
            <a:off x="985989" y="3612977"/>
            <a:ext cx="3205011" cy="24951"/>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9" name="Picture 48"/>
          <p:cNvPicPr>
            <a:picLocks noChangeAspect="1"/>
          </p:cNvPicPr>
          <p:nvPr/>
        </p:nvPicPr>
        <p:blipFill>
          <a:blip r:embed="rId11"/>
          <a:stretch>
            <a:fillRect/>
          </a:stretch>
        </p:blipFill>
        <p:spPr>
          <a:xfrm>
            <a:off x="475256" y="3386274"/>
            <a:ext cx="510733" cy="453406"/>
          </a:xfrm>
          <a:prstGeom prst="rect">
            <a:avLst/>
          </a:prstGeom>
        </p:spPr>
      </p:pic>
      <p:cxnSp>
        <p:nvCxnSpPr>
          <p:cNvPr id="55" name="Straight Arrow Connector 54"/>
          <p:cNvCxnSpPr/>
          <p:nvPr/>
        </p:nvCxnSpPr>
        <p:spPr>
          <a:xfrm flipH="1" flipV="1">
            <a:off x="764374" y="3177300"/>
            <a:ext cx="1683653" cy="68464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64520" y="4266651"/>
            <a:ext cx="6350757" cy="986343"/>
            <a:chOff x="64520" y="4266651"/>
            <a:chExt cx="6350757" cy="986343"/>
          </a:xfrm>
        </p:grpSpPr>
        <p:sp>
          <p:nvSpPr>
            <p:cNvPr id="45" name="Rectangle 44"/>
            <p:cNvSpPr/>
            <p:nvPr/>
          </p:nvSpPr>
          <p:spPr>
            <a:xfrm>
              <a:off x="2232661" y="4539632"/>
              <a:ext cx="4182616" cy="646331"/>
            </a:xfrm>
            <a:prstGeom prst="rect">
              <a:avLst/>
            </a:prstGeom>
          </p:spPr>
          <p:txBody>
            <a:bodyPr wrap="square">
              <a:spAutoFit/>
            </a:bodyPr>
            <a:lstStyle/>
            <a:p>
              <a:pPr algn="justLow" rtl="1"/>
              <a:r>
                <a:rPr lang="ar-BH" b="1" dirty="0" smtClean="0">
                  <a:cs typeface="Sakkal Majalla" panose="02000000000000000000" pitchFamily="2" charset="-78"/>
                </a:rPr>
                <a:t>تفرض المنظمة الدولية للطيران المدني على شركات الطيران، التأمين على الطائرة والبضائع و المسافرين.</a:t>
              </a:r>
              <a:endParaRPr lang="en-US" dirty="0"/>
            </a:p>
          </p:txBody>
        </p:sp>
        <p:grpSp>
          <p:nvGrpSpPr>
            <p:cNvPr id="60" name="Group 59"/>
            <p:cNvGrpSpPr/>
            <p:nvPr/>
          </p:nvGrpSpPr>
          <p:grpSpPr>
            <a:xfrm>
              <a:off x="64520" y="4266651"/>
              <a:ext cx="1861180" cy="986343"/>
              <a:chOff x="206563" y="4120806"/>
              <a:chExt cx="1861180" cy="986343"/>
            </a:xfrm>
          </p:grpSpPr>
          <p:pic>
            <p:nvPicPr>
              <p:cNvPr id="58" name="Picture 57"/>
              <p:cNvPicPr>
                <a:picLocks noChangeAspect="1"/>
              </p:cNvPicPr>
              <p:nvPr/>
            </p:nvPicPr>
            <p:blipFill>
              <a:blip r:embed="rId12"/>
              <a:stretch>
                <a:fillRect/>
              </a:stretch>
            </p:blipFill>
            <p:spPr>
              <a:xfrm>
                <a:off x="206563" y="4120806"/>
                <a:ext cx="1332204" cy="986343"/>
              </a:xfrm>
              <a:prstGeom prst="rect">
                <a:avLst/>
              </a:prstGeom>
            </p:spPr>
          </p:pic>
          <p:pic>
            <p:nvPicPr>
              <p:cNvPr id="59" name="Picture 58"/>
              <p:cNvPicPr>
                <a:picLocks noChangeAspect="1"/>
              </p:cNvPicPr>
              <p:nvPr/>
            </p:nvPicPr>
            <p:blipFill>
              <a:blip r:embed="rId13"/>
              <a:stretch>
                <a:fillRect/>
              </a:stretch>
            </p:blipFill>
            <p:spPr>
              <a:xfrm rot="14170437">
                <a:off x="1272405" y="4218458"/>
                <a:ext cx="676275" cy="914400"/>
              </a:xfrm>
              <a:prstGeom prst="rect">
                <a:avLst/>
              </a:prstGeom>
            </p:spPr>
          </p:pic>
        </p:grpSp>
      </p:grpSp>
      <p:grpSp>
        <p:nvGrpSpPr>
          <p:cNvPr id="65" name="Group 64"/>
          <p:cNvGrpSpPr/>
          <p:nvPr/>
        </p:nvGrpSpPr>
        <p:grpSpPr>
          <a:xfrm>
            <a:off x="7051330" y="5420592"/>
            <a:ext cx="2069386" cy="614190"/>
            <a:chOff x="4007734" y="3663430"/>
            <a:chExt cx="3404259" cy="614190"/>
          </a:xfrm>
        </p:grpSpPr>
        <p:grpSp>
          <p:nvGrpSpPr>
            <p:cNvPr id="66" name="Group 65"/>
            <p:cNvGrpSpPr/>
            <p:nvPr/>
          </p:nvGrpSpPr>
          <p:grpSpPr>
            <a:xfrm>
              <a:off x="4007734" y="3663430"/>
              <a:ext cx="3225648" cy="614190"/>
              <a:chOff x="6624540" y="3324284"/>
              <a:chExt cx="3225648" cy="946546"/>
            </a:xfrm>
          </p:grpSpPr>
          <p:sp>
            <p:nvSpPr>
              <p:cNvPr id="68" name="Cube 67"/>
              <p:cNvSpPr/>
              <p:nvPr/>
            </p:nvSpPr>
            <p:spPr>
              <a:xfrm>
                <a:off x="6624540" y="3324284"/>
                <a:ext cx="3123416" cy="946546"/>
              </a:xfrm>
              <a:prstGeom prst="cube">
                <a:avLst>
                  <a:gd name="adj" fmla="val 6078"/>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0" scaled="1"/>
                <a:tileRect/>
              </a:gra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6680312" y="3582480"/>
                <a:ext cx="3169876" cy="616621"/>
              </a:xfrm>
              <a:prstGeom prst="rect">
                <a:avLst/>
              </a:prstGeom>
            </p:spPr>
            <p:txBody>
              <a:bodyPr wrap="square">
                <a:spAutoFit/>
              </a:bodyPr>
              <a:lstStyle/>
              <a:p>
                <a:pPr algn="ctr" rtl="1"/>
                <a:r>
                  <a:rPr lang="ar-BH" sz="2000" b="1" dirty="0" smtClean="0">
                    <a:solidFill>
                      <a:srgbClr val="00B050"/>
                    </a:solidFill>
                    <a:latin typeface="Sakkal Majalla" panose="02000000000000000000" pitchFamily="2" charset="-78"/>
                    <a:cs typeface="Sakkal Majalla" panose="02000000000000000000" pitchFamily="2" charset="-78"/>
                  </a:rPr>
                  <a:t>التأمين الهندسي</a:t>
                </a:r>
                <a:endParaRPr lang="en-US" sz="2000" b="1" dirty="0">
                  <a:solidFill>
                    <a:srgbClr val="00B050"/>
                  </a:solidFill>
                  <a:latin typeface="Sakkal Majalla" panose="02000000000000000000" pitchFamily="2" charset="-78"/>
                  <a:cs typeface="Sakkal Majalla" panose="02000000000000000000" pitchFamily="2" charset="-78"/>
                </a:endParaRPr>
              </a:p>
            </p:txBody>
          </p:sp>
        </p:grpSp>
        <p:sp>
          <p:nvSpPr>
            <p:cNvPr id="67" name="Down Arrow 66"/>
            <p:cNvSpPr/>
            <p:nvPr/>
          </p:nvSpPr>
          <p:spPr>
            <a:xfrm rot="5400000">
              <a:off x="7085352" y="3802218"/>
              <a:ext cx="316667" cy="336615"/>
            </a:xfrm>
            <a:prstGeom prst="downArrow">
              <a:avLst/>
            </a:prstGeom>
            <a:solidFill>
              <a:srgbClr val="00B050"/>
            </a:solidFill>
            <a:ln>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rtl="1"/>
              <a:endParaRPr lang="en-US" sz="2400" b="1">
                <a:latin typeface="Sakkal Majalla" panose="02000000000000000000" pitchFamily="2" charset="-78"/>
                <a:cs typeface="Sakkal Majalla" panose="02000000000000000000" pitchFamily="2" charset="-78"/>
              </a:endParaRPr>
            </a:p>
          </p:txBody>
        </p:sp>
      </p:grpSp>
      <p:grpSp>
        <p:nvGrpSpPr>
          <p:cNvPr id="88" name="Group 87"/>
          <p:cNvGrpSpPr/>
          <p:nvPr/>
        </p:nvGrpSpPr>
        <p:grpSpPr>
          <a:xfrm>
            <a:off x="605031" y="5446930"/>
            <a:ext cx="6208066" cy="800531"/>
            <a:chOff x="611289" y="5420592"/>
            <a:chExt cx="6208066" cy="800531"/>
          </a:xfrm>
        </p:grpSpPr>
        <p:sp>
          <p:nvSpPr>
            <p:cNvPr id="71" name="Rectangle 70"/>
            <p:cNvSpPr/>
            <p:nvPr/>
          </p:nvSpPr>
          <p:spPr>
            <a:xfrm>
              <a:off x="2036543" y="5491407"/>
              <a:ext cx="4782812" cy="646331"/>
            </a:xfrm>
            <a:prstGeom prst="rect">
              <a:avLst/>
            </a:prstGeom>
          </p:spPr>
          <p:txBody>
            <a:bodyPr wrap="square">
              <a:spAutoFit/>
            </a:bodyPr>
            <a:lstStyle/>
            <a:p>
              <a:pPr algn="justLow" rtl="1"/>
              <a:r>
                <a:rPr lang="ar-BH" b="1" dirty="0" smtClean="0">
                  <a:cs typeface="Sakkal Majalla" panose="02000000000000000000" pitchFamily="2" charset="-78"/>
                </a:rPr>
                <a:t>تغطي الأخطار المتوقعة حدوثها لأصول الشركات أثناء التنفيذ، أضافة إلى الأضرار التي تصيب العمال وممتلكات والأرواح .</a:t>
              </a:r>
              <a:endParaRPr lang="en-US" dirty="0"/>
            </a:p>
          </p:txBody>
        </p:sp>
        <p:pic>
          <p:nvPicPr>
            <p:cNvPr id="62" name="Picture 61"/>
            <p:cNvPicPr>
              <a:picLocks noChangeAspect="1"/>
            </p:cNvPicPr>
            <p:nvPr/>
          </p:nvPicPr>
          <p:blipFill>
            <a:blip r:embed="rId14">
              <a:biLevel thresh="50000"/>
            </a:blip>
            <a:stretch>
              <a:fillRect/>
            </a:stretch>
          </p:blipFill>
          <p:spPr>
            <a:xfrm>
              <a:off x="611289" y="5420592"/>
              <a:ext cx="920237" cy="800531"/>
            </a:xfrm>
            <a:prstGeom prst="rect">
              <a:avLst/>
            </a:prstGeom>
          </p:spPr>
        </p:pic>
      </p:grpSp>
      <p:pic>
        <p:nvPicPr>
          <p:cNvPr id="76" name="Picture 7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511496" y="-66713"/>
            <a:ext cx="1646183" cy="1268068"/>
          </a:xfrm>
          <a:prstGeom prst="rect">
            <a:avLst/>
          </a:prstGeom>
        </p:spPr>
      </p:pic>
      <p:grpSp>
        <p:nvGrpSpPr>
          <p:cNvPr id="77" name="Group 76"/>
          <p:cNvGrpSpPr/>
          <p:nvPr/>
        </p:nvGrpSpPr>
        <p:grpSpPr>
          <a:xfrm>
            <a:off x="-633063" y="6428963"/>
            <a:ext cx="9777949" cy="381000"/>
            <a:chOff x="-611200" y="6386607"/>
            <a:chExt cx="9777949" cy="381000"/>
          </a:xfrm>
        </p:grpSpPr>
        <p:sp>
          <p:nvSpPr>
            <p:cNvPr id="78" name="Rectangle 77"/>
            <p:cNvSpPr/>
            <p:nvPr/>
          </p:nvSpPr>
          <p:spPr>
            <a:xfrm>
              <a:off x="-611200"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تصنيفات وثائق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79" name="Group 78"/>
            <p:cNvGrpSpPr/>
            <p:nvPr/>
          </p:nvGrpSpPr>
          <p:grpSpPr>
            <a:xfrm>
              <a:off x="29819" y="6386607"/>
              <a:ext cx="9136930" cy="381000"/>
              <a:chOff x="32783" y="6345925"/>
              <a:chExt cx="9136930" cy="381000"/>
            </a:xfrm>
          </p:grpSpPr>
          <p:cxnSp>
            <p:nvCxnSpPr>
              <p:cNvPr id="80" name="Straight Connector 79"/>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1" name="Rectangle 80"/>
              <p:cNvSpPr>
                <a:spLocks/>
              </p:cNvSpPr>
              <p:nvPr/>
            </p:nvSpPr>
            <p:spPr>
              <a:xfrm>
                <a:off x="5282627" y="6345925"/>
                <a:ext cx="3831259"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86" name="Rectangle 85"/>
          <p:cNvSpPr/>
          <p:nvPr/>
        </p:nvSpPr>
        <p:spPr>
          <a:xfrm rot="20712840">
            <a:off x="22918" y="2355543"/>
            <a:ext cx="987771" cy="307777"/>
          </a:xfrm>
          <a:prstGeom prst="rect">
            <a:avLst/>
          </a:prstGeom>
        </p:spPr>
        <p:txBody>
          <a:bodyPr wrap="none">
            <a:spAutoFit/>
          </a:bodyPr>
          <a:lstStyle/>
          <a:p>
            <a:r>
              <a:rPr lang="ar-BH" sz="1400" b="1" dirty="0">
                <a:solidFill>
                  <a:srgbClr val="FF0000"/>
                </a:solidFill>
                <a:latin typeface="Sakkal Majalla" panose="02000000000000000000" pitchFamily="2" charset="-78"/>
                <a:cs typeface="Sakkal Majalla" panose="02000000000000000000" pitchFamily="2" charset="-78"/>
              </a:rPr>
              <a:t>التأمين الشامل</a:t>
            </a:r>
            <a:endParaRPr lang="en-US" sz="1400" dirty="0"/>
          </a:p>
        </p:txBody>
      </p:sp>
    </p:spTree>
    <p:extLst>
      <p:ext uri="{BB962C8B-B14F-4D97-AF65-F5344CB8AC3E}">
        <p14:creationId xmlns:p14="http://schemas.microsoft.com/office/powerpoint/2010/main" val="428670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80">
                                          <p:stCondLst>
                                            <p:cond delay="0"/>
                                          </p:stCondLst>
                                        </p:cTn>
                                        <p:tgtEl>
                                          <p:spTgt spid="16"/>
                                        </p:tgtEl>
                                      </p:cBhvr>
                                    </p:animEffect>
                                    <p:anim calcmode="lin" valueType="num">
                                      <p:cBhvr>
                                        <p:cTn id="1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1" dur="26">
                                          <p:stCondLst>
                                            <p:cond delay="650"/>
                                          </p:stCondLst>
                                        </p:cTn>
                                        <p:tgtEl>
                                          <p:spTgt spid="16"/>
                                        </p:tgtEl>
                                      </p:cBhvr>
                                      <p:to x="100000" y="60000"/>
                                    </p:animScale>
                                    <p:animScale>
                                      <p:cBhvr>
                                        <p:cTn id="22" dur="166" decel="50000">
                                          <p:stCondLst>
                                            <p:cond delay="676"/>
                                          </p:stCondLst>
                                        </p:cTn>
                                        <p:tgtEl>
                                          <p:spTgt spid="16"/>
                                        </p:tgtEl>
                                      </p:cBhvr>
                                      <p:to x="100000" y="100000"/>
                                    </p:animScale>
                                    <p:animScale>
                                      <p:cBhvr>
                                        <p:cTn id="23" dur="26">
                                          <p:stCondLst>
                                            <p:cond delay="1312"/>
                                          </p:stCondLst>
                                        </p:cTn>
                                        <p:tgtEl>
                                          <p:spTgt spid="16"/>
                                        </p:tgtEl>
                                      </p:cBhvr>
                                      <p:to x="100000" y="80000"/>
                                    </p:animScale>
                                    <p:animScale>
                                      <p:cBhvr>
                                        <p:cTn id="24" dur="166" decel="50000">
                                          <p:stCondLst>
                                            <p:cond delay="1338"/>
                                          </p:stCondLst>
                                        </p:cTn>
                                        <p:tgtEl>
                                          <p:spTgt spid="16"/>
                                        </p:tgtEl>
                                      </p:cBhvr>
                                      <p:to x="100000" y="100000"/>
                                    </p:animScale>
                                    <p:animScale>
                                      <p:cBhvr>
                                        <p:cTn id="25" dur="26">
                                          <p:stCondLst>
                                            <p:cond delay="1642"/>
                                          </p:stCondLst>
                                        </p:cTn>
                                        <p:tgtEl>
                                          <p:spTgt spid="16"/>
                                        </p:tgtEl>
                                      </p:cBhvr>
                                      <p:to x="100000" y="90000"/>
                                    </p:animScale>
                                    <p:animScale>
                                      <p:cBhvr>
                                        <p:cTn id="26" dur="166" decel="50000">
                                          <p:stCondLst>
                                            <p:cond delay="1668"/>
                                          </p:stCondLst>
                                        </p:cTn>
                                        <p:tgtEl>
                                          <p:spTgt spid="16"/>
                                        </p:tgtEl>
                                      </p:cBhvr>
                                      <p:to x="100000" y="100000"/>
                                    </p:animScale>
                                    <p:animScale>
                                      <p:cBhvr>
                                        <p:cTn id="27" dur="26">
                                          <p:stCondLst>
                                            <p:cond delay="1808"/>
                                          </p:stCondLst>
                                        </p:cTn>
                                        <p:tgtEl>
                                          <p:spTgt spid="16"/>
                                        </p:tgtEl>
                                      </p:cBhvr>
                                      <p:to x="100000" y="95000"/>
                                    </p:animScale>
                                    <p:animScale>
                                      <p:cBhvr>
                                        <p:cTn id="28" dur="166" decel="50000">
                                          <p:stCondLst>
                                            <p:cond delay="1834"/>
                                          </p:stCondLst>
                                        </p:cTn>
                                        <p:tgtEl>
                                          <p:spTgt spid="16"/>
                                        </p:tgtEl>
                                      </p:cBhvr>
                                      <p:to x="100000" y="100000"/>
                                    </p:animScale>
                                  </p:childTnLst>
                                  <p:subTnLst>
                                    <p:audio>
                                      <p:cMediaNode>
                                        <p:cTn display="0" masterRel="sameClick">
                                          <p:stCondLst>
                                            <p:cond evt="begin" delay="0">
                                              <p:tn val="13"/>
                                            </p:cond>
                                          </p:stCondLst>
                                          <p:endCondLst>
                                            <p:cond evt="onStopAudio" delay="0">
                                              <p:tgtEl>
                                                <p:sldTgt/>
                                              </p:tgtEl>
                                            </p:cond>
                                          </p:endCondLst>
                                        </p:cTn>
                                        <p:tgtEl>
                                          <p:sndTgt r:embed="rId3" name="cashreg.wav"/>
                                        </p:tgtEl>
                                      </p:cMediaNode>
                                    </p:audio>
                                  </p:sub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down)">
                                      <p:cBhvr>
                                        <p:cTn id="33" dur="580">
                                          <p:stCondLst>
                                            <p:cond delay="0"/>
                                          </p:stCondLst>
                                        </p:cTn>
                                        <p:tgtEl>
                                          <p:spTgt spid="37"/>
                                        </p:tgtEl>
                                      </p:cBhvr>
                                    </p:animEffect>
                                    <p:anim calcmode="lin" valueType="num">
                                      <p:cBhvr>
                                        <p:cTn id="34"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39" dur="26">
                                          <p:stCondLst>
                                            <p:cond delay="650"/>
                                          </p:stCondLst>
                                        </p:cTn>
                                        <p:tgtEl>
                                          <p:spTgt spid="37"/>
                                        </p:tgtEl>
                                      </p:cBhvr>
                                      <p:to x="100000" y="60000"/>
                                    </p:animScale>
                                    <p:animScale>
                                      <p:cBhvr>
                                        <p:cTn id="40" dur="166" decel="50000">
                                          <p:stCondLst>
                                            <p:cond delay="676"/>
                                          </p:stCondLst>
                                        </p:cTn>
                                        <p:tgtEl>
                                          <p:spTgt spid="37"/>
                                        </p:tgtEl>
                                      </p:cBhvr>
                                      <p:to x="100000" y="100000"/>
                                    </p:animScale>
                                    <p:animScale>
                                      <p:cBhvr>
                                        <p:cTn id="41" dur="26">
                                          <p:stCondLst>
                                            <p:cond delay="1312"/>
                                          </p:stCondLst>
                                        </p:cTn>
                                        <p:tgtEl>
                                          <p:spTgt spid="37"/>
                                        </p:tgtEl>
                                      </p:cBhvr>
                                      <p:to x="100000" y="80000"/>
                                    </p:animScale>
                                    <p:animScale>
                                      <p:cBhvr>
                                        <p:cTn id="42" dur="166" decel="50000">
                                          <p:stCondLst>
                                            <p:cond delay="1338"/>
                                          </p:stCondLst>
                                        </p:cTn>
                                        <p:tgtEl>
                                          <p:spTgt spid="37"/>
                                        </p:tgtEl>
                                      </p:cBhvr>
                                      <p:to x="100000" y="100000"/>
                                    </p:animScale>
                                    <p:animScale>
                                      <p:cBhvr>
                                        <p:cTn id="43" dur="26">
                                          <p:stCondLst>
                                            <p:cond delay="1642"/>
                                          </p:stCondLst>
                                        </p:cTn>
                                        <p:tgtEl>
                                          <p:spTgt spid="37"/>
                                        </p:tgtEl>
                                      </p:cBhvr>
                                      <p:to x="100000" y="90000"/>
                                    </p:animScale>
                                    <p:animScale>
                                      <p:cBhvr>
                                        <p:cTn id="44" dur="166" decel="50000">
                                          <p:stCondLst>
                                            <p:cond delay="1668"/>
                                          </p:stCondLst>
                                        </p:cTn>
                                        <p:tgtEl>
                                          <p:spTgt spid="37"/>
                                        </p:tgtEl>
                                      </p:cBhvr>
                                      <p:to x="100000" y="100000"/>
                                    </p:animScale>
                                    <p:animScale>
                                      <p:cBhvr>
                                        <p:cTn id="45" dur="26">
                                          <p:stCondLst>
                                            <p:cond delay="1808"/>
                                          </p:stCondLst>
                                        </p:cTn>
                                        <p:tgtEl>
                                          <p:spTgt spid="37"/>
                                        </p:tgtEl>
                                      </p:cBhvr>
                                      <p:to x="100000" y="95000"/>
                                    </p:animScale>
                                    <p:animScale>
                                      <p:cBhvr>
                                        <p:cTn id="46" dur="166" decel="50000">
                                          <p:stCondLst>
                                            <p:cond delay="1834"/>
                                          </p:stCondLst>
                                        </p:cTn>
                                        <p:tgtEl>
                                          <p:spTgt spid="37"/>
                                        </p:tgtEl>
                                      </p:cBhvr>
                                      <p:to x="100000" y="100000"/>
                                    </p:animScale>
                                  </p:childTnLst>
                                  <p:subTnLst>
                                    <p:audio>
                                      <p:cMediaNode>
                                        <p:cTn display="0" masterRel="sameClick">
                                          <p:stCondLst>
                                            <p:cond evt="begin" delay="0">
                                              <p:tn val="31"/>
                                            </p:cond>
                                          </p:stCondLst>
                                          <p:endCondLst>
                                            <p:cond evt="onStopAudio" delay="0">
                                              <p:tgtEl>
                                                <p:sldTgt/>
                                              </p:tgtEl>
                                            </p:cond>
                                          </p:endCondLst>
                                        </p:cTn>
                                        <p:tgtEl>
                                          <p:sndTgt r:embed="rId4" name="chimes.wav"/>
                                        </p:tgtEl>
                                      </p:cMediaNode>
                                    </p:audio>
                                  </p:subTnLst>
                                </p:cTn>
                              </p:par>
                            </p:childTnLst>
                          </p:cTn>
                        </p:par>
                      </p:childTnLst>
                    </p:cTn>
                  </p:par>
                  <p:par>
                    <p:cTn id="47" fill="hold">
                      <p:stCondLst>
                        <p:cond delay="indefinite"/>
                      </p:stCondLst>
                      <p:childTnLst>
                        <p:par>
                          <p:cTn id="48" fill="hold">
                            <p:stCondLst>
                              <p:cond delay="0"/>
                            </p:stCondLst>
                            <p:childTnLst>
                              <p:par>
                                <p:cTn id="49" presetID="15" presetClass="entr" presetSubtype="0"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p:cTn id="51" dur="1000" fill="hold"/>
                                        <p:tgtEl>
                                          <p:spTgt spid="36"/>
                                        </p:tgtEl>
                                        <p:attrNameLst>
                                          <p:attrName>ppt_w</p:attrName>
                                        </p:attrNameLst>
                                      </p:cBhvr>
                                      <p:tavLst>
                                        <p:tav tm="0">
                                          <p:val>
                                            <p:fltVal val="0"/>
                                          </p:val>
                                        </p:tav>
                                        <p:tav tm="100000">
                                          <p:val>
                                            <p:strVal val="#ppt_w"/>
                                          </p:val>
                                        </p:tav>
                                      </p:tavLst>
                                    </p:anim>
                                    <p:anim calcmode="lin" valueType="num">
                                      <p:cBhvr>
                                        <p:cTn id="52" dur="1000" fill="hold"/>
                                        <p:tgtEl>
                                          <p:spTgt spid="36"/>
                                        </p:tgtEl>
                                        <p:attrNameLst>
                                          <p:attrName>ppt_h</p:attrName>
                                        </p:attrNameLst>
                                      </p:cBhvr>
                                      <p:tavLst>
                                        <p:tav tm="0">
                                          <p:val>
                                            <p:fltVal val="0"/>
                                          </p:val>
                                        </p:tav>
                                        <p:tav tm="100000">
                                          <p:val>
                                            <p:strVal val="#ppt_h"/>
                                          </p:val>
                                        </p:tav>
                                      </p:tavLst>
                                    </p:anim>
                                    <p:anim calcmode="lin" valueType="num">
                                      <p:cBhvr>
                                        <p:cTn id="53"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3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9"/>
                                            </p:cond>
                                          </p:stCondLst>
                                          <p:endCondLst>
                                            <p:cond evt="onStopAudio" delay="0">
                                              <p:tgtEl>
                                                <p:sldTgt/>
                                              </p:tgtEl>
                                            </p:cond>
                                          </p:endCondLst>
                                        </p:cTn>
                                        <p:tgtEl>
                                          <p:sndTgt r:embed="rId5" name="voltage.wav"/>
                                        </p:tgtEl>
                                      </p:cMediaNode>
                                    </p:audio>
                                  </p:sub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circle(in)">
                                      <p:cBhvr>
                                        <p:cTn id="59" dur="2000"/>
                                        <p:tgtEl>
                                          <p:spTgt spid="63"/>
                                        </p:tgtEl>
                                      </p:cBhvr>
                                    </p:animEffect>
                                  </p:childTnLst>
                                  <p:subTnLst>
                                    <p:audio>
                                      <p:cMediaNode>
                                        <p:cTn display="0" masterRel="sameClick">
                                          <p:stCondLst>
                                            <p:cond evt="begin" delay="0">
                                              <p:tn val="57"/>
                                            </p:cond>
                                          </p:stCondLst>
                                          <p:endCondLst>
                                            <p:cond evt="onStopAudio" delay="0">
                                              <p:tgtEl>
                                                <p:sldTgt/>
                                              </p:tgtEl>
                                            </p:cond>
                                          </p:endCondLst>
                                        </p:cTn>
                                        <p:tgtEl>
                                          <p:sndTgt r:embed="rId6" name="arrow.wav"/>
                                        </p:tgtEl>
                                      </p:cMediaNode>
                                    </p:audio>
                                  </p:sub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subTnLst>
                                    <p:audio>
                                      <p:cMediaNode>
                                        <p:cTn display="0" masterRel="sameClick">
                                          <p:stCondLst>
                                            <p:cond evt="begin" delay="0">
                                              <p:tn val="62"/>
                                            </p:cond>
                                          </p:stCondLst>
                                          <p:endCondLst>
                                            <p:cond evt="onStopAudio" delay="0">
                                              <p:tgtEl>
                                                <p:sldTgt/>
                                              </p:tgtEl>
                                            </p:cond>
                                          </p:endCondLst>
                                        </p:cTn>
                                        <p:tgtEl>
                                          <p:sndTgt r:embed="rId7" name="bomb.wav"/>
                                        </p:tgtEl>
                                      </p:cMediaNode>
                                    </p:audio>
                                  </p:subTnLst>
                                </p:cTn>
                              </p:par>
                              <p:par>
                                <p:cTn id="67" presetID="53" presetClass="entr" presetSubtype="16" fill="hold" nodeType="with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p:cTn id="69" dur="500" fill="hold"/>
                                        <p:tgtEl>
                                          <p:spTgt spid="46"/>
                                        </p:tgtEl>
                                        <p:attrNameLst>
                                          <p:attrName>ppt_w</p:attrName>
                                        </p:attrNameLst>
                                      </p:cBhvr>
                                      <p:tavLst>
                                        <p:tav tm="0">
                                          <p:val>
                                            <p:fltVal val="0"/>
                                          </p:val>
                                        </p:tav>
                                        <p:tav tm="100000">
                                          <p:val>
                                            <p:strVal val="#ppt_w"/>
                                          </p:val>
                                        </p:tav>
                                      </p:tavLst>
                                    </p:anim>
                                    <p:anim calcmode="lin" valueType="num">
                                      <p:cBhvr>
                                        <p:cTn id="70" dur="500" fill="hold"/>
                                        <p:tgtEl>
                                          <p:spTgt spid="46"/>
                                        </p:tgtEl>
                                        <p:attrNameLst>
                                          <p:attrName>ppt_h</p:attrName>
                                        </p:attrNameLst>
                                      </p:cBhvr>
                                      <p:tavLst>
                                        <p:tav tm="0">
                                          <p:val>
                                            <p:fltVal val="0"/>
                                          </p:val>
                                        </p:tav>
                                        <p:tav tm="100000">
                                          <p:val>
                                            <p:strVal val="#ppt_h"/>
                                          </p:val>
                                        </p:tav>
                                      </p:tavLst>
                                    </p:anim>
                                    <p:animEffect transition="in" filter="fade">
                                      <p:cBhvr>
                                        <p:cTn id="71" dur="500"/>
                                        <p:tgtEl>
                                          <p:spTgt spid="46"/>
                                        </p:tgtEl>
                                      </p:cBhvr>
                                    </p:animEffect>
                                  </p:childTnLst>
                                  <p:subTnLst>
                                    <p:audio>
                                      <p:cMediaNode>
                                        <p:cTn display="0" masterRel="sameClick">
                                          <p:stCondLst>
                                            <p:cond evt="begin" delay="0">
                                              <p:tn val="67"/>
                                            </p:cond>
                                          </p:stCondLst>
                                          <p:endCondLst>
                                            <p:cond evt="onStopAudio" delay="0">
                                              <p:tgtEl>
                                                <p:sldTgt/>
                                              </p:tgtEl>
                                            </p:cond>
                                          </p:endCondLst>
                                        </p:cTn>
                                        <p:tgtEl>
                                          <p:sndTgt r:embed="rId7" name="bomb.wav"/>
                                        </p:tgtEl>
                                      </p:cMediaNode>
                                    </p:audio>
                                  </p:sub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barn(inVertical)">
                                      <p:cBhvr>
                                        <p:cTn id="76" dur="500"/>
                                        <p:tgtEl>
                                          <p:spTgt spid="48"/>
                                        </p:tgtEl>
                                      </p:cBhvr>
                                    </p:animEffect>
                                  </p:childTnLst>
                                </p:cTn>
                              </p:par>
                              <p:par>
                                <p:cTn id="77" presetID="16" presetClass="entr" presetSubtype="21" fill="hold" nodeType="with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barn(inVertical)">
                                      <p:cBhvr>
                                        <p:cTn id="79" dur="500"/>
                                        <p:tgtEl>
                                          <p:spTgt spid="47"/>
                                        </p:tgtEl>
                                      </p:cBhvr>
                                    </p:animEffect>
                                  </p:childTnLst>
                                </p:cTn>
                              </p:par>
                              <p:par>
                                <p:cTn id="80" presetID="53" presetClass="entr" presetSubtype="16" fill="hold" nodeType="withEffect">
                                  <p:stCondLst>
                                    <p:cond delay="0"/>
                                  </p:stCondLst>
                                  <p:childTnLst>
                                    <p:set>
                                      <p:cBhvr>
                                        <p:cTn id="81" dur="1" fill="hold">
                                          <p:stCondLst>
                                            <p:cond delay="0"/>
                                          </p:stCondLst>
                                        </p:cTn>
                                        <p:tgtEl>
                                          <p:spTgt spid="49"/>
                                        </p:tgtEl>
                                        <p:attrNameLst>
                                          <p:attrName>style.visibility</p:attrName>
                                        </p:attrNameLst>
                                      </p:cBhvr>
                                      <p:to>
                                        <p:strVal val="visible"/>
                                      </p:to>
                                    </p:set>
                                    <p:anim calcmode="lin" valueType="num">
                                      <p:cBhvr>
                                        <p:cTn id="82" dur="500" fill="hold"/>
                                        <p:tgtEl>
                                          <p:spTgt spid="49"/>
                                        </p:tgtEl>
                                        <p:attrNameLst>
                                          <p:attrName>ppt_w</p:attrName>
                                        </p:attrNameLst>
                                      </p:cBhvr>
                                      <p:tavLst>
                                        <p:tav tm="0">
                                          <p:val>
                                            <p:fltVal val="0"/>
                                          </p:val>
                                        </p:tav>
                                        <p:tav tm="100000">
                                          <p:val>
                                            <p:strVal val="#ppt_w"/>
                                          </p:val>
                                        </p:tav>
                                      </p:tavLst>
                                    </p:anim>
                                    <p:anim calcmode="lin" valueType="num">
                                      <p:cBhvr>
                                        <p:cTn id="83" dur="500" fill="hold"/>
                                        <p:tgtEl>
                                          <p:spTgt spid="49"/>
                                        </p:tgtEl>
                                        <p:attrNameLst>
                                          <p:attrName>ppt_h</p:attrName>
                                        </p:attrNameLst>
                                      </p:cBhvr>
                                      <p:tavLst>
                                        <p:tav tm="0">
                                          <p:val>
                                            <p:fltVal val="0"/>
                                          </p:val>
                                        </p:tav>
                                        <p:tav tm="100000">
                                          <p:val>
                                            <p:strVal val="#ppt_h"/>
                                          </p:val>
                                        </p:tav>
                                      </p:tavLst>
                                    </p:anim>
                                    <p:animEffect transition="in" filter="fade">
                                      <p:cBhvr>
                                        <p:cTn id="84" dur="500"/>
                                        <p:tgtEl>
                                          <p:spTgt spid="49"/>
                                        </p:tgtEl>
                                      </p:cBhvr>
                                    </p:animEffect>
                                  </p:childTnLst>
                                  <p:subTnLst>
                                    <p:audio>
                                      <p:cMediaNode>
                                        <p:cTn display="0" masterRel="sameClick">
                                          <p:stCondLst>
                                            <p:cond evt="begin" delay="0">
                                              <p:tn val="80"/>
                                            </p:cond>
                                          </p:stCondLst>
                                          <p:endCondLst>
                                            <p:cond evt="onStopAudio" delay="0">
                                              <p:tgtEl>
                                                <p:sldTgt/>
                                              </p:tgtEl>
                                            </p:cond>
                                          </p:endCondLst>
                                        </p:cTn>
                                        <p:tgtEl>
                                          <p:sndTgt r:embed="rId7" name="bomb.wav"/>
                                        </p:tgtEl>
                                      </p:cMediaNode>
                                    </p:audio>
                                  </p:subTnLst>
                                </p:cTn>
                              </p:par>
                              <p:par>
                                <p:cTn id="85" presetID="53" presetClass="entr" presetSubtype="16" fill="hold" nodeType="withEffect">
                                  <p:stCondLst>
                                    <p:cond delay="0"/>
                                  </p:stCondLst>
                                  <p:childTnLst>
                                    <p:set>
                                      <p:cBhvr>
                                        <p:cTn id="86" dur="1" fill="hold">
                                          <p:stCondLst>
                                            <p:cond delay="0"/>
                                          </p:stCondLst>
                                        </p:cTn>
                                        <p:tgtEl>
                                          <p:spTgt spid="55"/>
                                        </p:tgtEl>
                                        <p:attrNameLst>
                                          <p:attrName>style.visibility</p:attrName>
                                        </p:attrNameLst>
                                      </p:cBhvr>
                                      <p:to>
                                        <p:strVal val="visible"/>
                                      </p:to>
                                    </p:set>
                                    <p:anim calcmode="lin" valueType="num">
                                      <p:cBhvr>
                                        <p:cTn id="87" dur="500" fill="hold"/>
                                        <p:tgtEl>
                                          <p:spTgt spid="55"/>
                                        </p:tgtEl>
                                        <p:attrNameLst>
                                          <p:attrName>ppt_w</p:attrName>
                                        </p:attrNameLst>
                                      </p:cBhvr>
                                      <p:tavLst>
                                        <p:tav tm="0">
                                          <p:val>
                                            <p:fltVal val="0"/>
                                          </p:val>
                                        </p:tav>
                                        <p:tav tm="100000">
                                          <p:val>
                                            <p:strVal val="#ppt_w"/>
                                          </p:val>
                                        </p:tav>
                                      </p:tavLst>
                                    </p:anim>
                                    <p:anim calcmode="lin" valueType="num">
                                      <p:cBhvr>
                                        <p:cTn id="88" dur="500" fill="hold"/>
                                        <p:tgtEl>
                                          <p:spTgt spid="55"/>
                                        </p:tgtEl>
                                        <p:attrNameLst>
                                          <p:attrName>ppt_h</p:attrName>
                                        </p:attrNameLst>
                                      </p:cBhvr>
                                      <p:tavLst>
                                        <p:tav tm="0">
                                          <p:val>
                                            <p:fltVal val="0"/>
                                          </p:val>
                                        </p:tav>
                                        <p:tav tm="100000">
                                          <p:val>
                                            <p:strVal val="#ppt_h"/>
                                          </p:val>
                                        </p:tav>
                                      </p:tavLst>
                                    </p:anim>
                                    <p:animEffect transition="in" filter="fade">
                                      <p:cBhvr>
                                        <p:cTn id="89" dur="500"/>
                                        <p:tgtEl>
                                          <p:spTgt spid="55"/>
                                        </p:tgtEl>
                                      </p:cBhvr>
                                    </p:animEffect>
                                  </p:childTnLst>
                                </p:cTn>
                              </p:par>
                            </p:childTnLst>
                          </p:cTn>
                        </p:par>
                      </p:childTnLst>
                    </p:cTn>
                  </p:par>
                  <p:par>
                    <p:cTn id="90" fill="hold">
                      <p:stCondLst>
                        <p:cond delay="indefinite"/>
                      </p:stCondLst>
                      <p:childTnLst>
                        <p:par>
                          <p:cTn id="91" fill="hold">
                            <p:stCondLst>
                              <p:cond delay="0"/>
                            </p:stCondLst>
                            <p:childTnLst>
                              <p:par>
                                <p:cTn id="92" presetID="45" presetClass="entr" presetSubtype="0" fill="hold" grpId="0" nodeType="click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fade">
                                      <p:cBhvr>
                                        <p:cTn id="94" dur="2000"/>
                                        <p:tgtEl>
                                          <p:spTgt spid="86"/>
                                        </p:tgtEl>
                                      </p:cBhvr>
                                    </p:animEffect>
                                    <p:anim calcmode="lin" valueType="num">
                                      <p:cBhvr>
                                        <p:cTn id="95" dur="2000" fill="hold"/>
                                        <p:tgtEl>
                                          <p:spTgt spid="86"/>
                                        </p:tgtEl>
                                        <p:attrNameLst>
                                          <p:attrName>ppt_w</p:attrName>
                                        </p:attrNameLst>
                                      </p:cBhvr>
                                      <p:tavLst>
                                        <p:tav tm="0" fmla="#ppt_w*sin(2.5*pi*$)">
                                          <p:val>
                                            <p:fltVal val="0"/>
                                          </p:val>
                                        </p:tav>
                                        <p:tav tm="100000">
                                          <p:val>
                                            <p:fltVal val="1"/>
                                          </p:val>
                                        </p:tav>
                                      </p:tavLst>
                                    </p:anim>
                                    <p:anim calcmode="lin" valueType="num">
                                      <p:cBhvr>
                                        <p:cTn id="96" dur="2000" fill="hold"/>
                                        <p:tgtEl>
                                          <p:spTgt spid="86"/>
                                        </p:tgtEl>
                                        <p:attrNameLst>
                                          <p:attrName>ppt_h</p:attrName>
                                        </p:attrNameLst>
                                      </p:cBhvr>
                                      <p:tavLst>
                                        <p:tav tm="0">
                                          <p:val>
                                            <p:strVal val="#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15" presetClass="entr" presetSubtype="0" fill="hold" nodeType="clickEffect">
                                  <p:stCondLst>
                                    <p:cond delay="0"/>
                                  </p:stCondLst>
                                  <p:childTnLst>
                                    <p:set>
                                      <p:cBhvr>
                                        <p:cTn id="100" dur="1" fill="hold">
                                          <p:stCondLst>
                                            <p:cond delay="0"/>
                                          </p:stCondLst>
                                        </p:cTn>
                                        <p:tgtEl>
                                          <p:spTgt spid="17"/>
                                        </p:tgtEl>
                                        <p:attrNameLst>
                                          <p:attrName>style.visibility</p:attrName>
                                        </p:attrNameLst>
                                      </p:cBhvr>
                                      <p:to>
                                        <p:strVal val="visible"/>
                                      </p:to>
                                    </p:set>
                                    <p:anim calcmode="lin" valueType="num">
                                      <p:cBhvr>
                                        <p:cTn id="101" dur="1000" fill="hold"/>
                                        <p:tgtEl>
                                          <p:spTgt spid="17"/>
                                        </p:tgtEl>
                                        <p:attrNameLst>
                                          <p:attrName>ppt_w</p:attrName>
                                        </p:attrNameLst>
                                      </p:cBhvr>
                                      <p:tavLst>
                                        <p:tav tm="0">
                                          <p:val>
                                            <p:fltVal val="0"/>
                                          </p:val>
                                        </p:tav>
                                        <p:tav tm="100000">
                                          <p:val>
                                            <p:strVal val="#ppt_w"/>
                                          </p:val>
                                        </p:tav>
                                      </p:tavLst>
                                    </p:anim>
                                    <p:anim calcmode="lin" valueType="num">
                                      <p:cBhvr>
                                        <p:cTn id="102" dur="1000" fill="hold"/>
                                        <p:tgtEl>
                                          <p:spTgt spid="17"/>
                                        </p:tgtEl>
                                        <p:attrNameLst>
                                          <p:attrName>ppt_h</p:attrName>
                                        </p:attrNameLst>
                                      </p:cBhvr>
                                      <p:tavLst>
                                        <p:tav tm="0">
                                          <p:val>
                                            <p:fltVal val="0"/>
                                          </p:val>
                                        </p:tav>
                                        <p:tav tm="100000">
                                          <p:val>
                                            <p:strVal val="#ppt_h"/>
                                          </p:val>
                                        </p:tav>
                                      </p:tavLst>
                                    </p:anim>
                                    <p:anim calcmode="lin" valueType="num">
                                      <p:cBhvr>
                                        <p:cTn id="10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104" dur="1000" fill="hold"/>
                                        <p:tgtEl>
                                          <p:spTgt spid="1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99"/>
                                            </p:cond>
                                          </p:stCondLst>
                                          <p:endCondLst>
                                            <p:cond evt="onStopAudio" delay="0">
                                              <p:tgtEl>
                                                <p:sldTgt/>
                                              </p:tgtEl>
                                            </p:cond>
                                          </p:endCondLst>
                                        </p:cTn>
                                        <p:tgtEl>
                                          <p:sndTgt r:embed="rId5" name="voltage.wav"/>
                                        </p:tgtEl>
                                      </p:cMediaNode>
                                    </p:audio>
                                  </p:subTnLst>
                                </p:cTn>
                              </p:par>
                            </p:childTnLst>
                          </p:cTn>
                        </p:par>
                      </p:childTnLst>
                    </p:cTn>
                  </p:par>
                  <p:par>
                    <p:cTn id="105" fill="hold">
                      <p:stCondLst>
                        <p:cond delay="indefinite"/>
                      </p:stCondLst>
                      <p:childTnLst>
                        <p:par>
                          <p:cTn id="106" fill="hold">
                            <p:stCondLst>
                              <p:cond delay="0"/>
                            </p:stCondLst>
                            <p:childTnLst>
                              <p:par>
                                <p:cTn id="107" presetID="26" presetClass="entr" presetSubtype="0" fill="hold" nodeType="clickEffect">
                                  <p:stCondLst>
                                    <p:cond delay="0"/>
                                  </p:stCondLst>
                                  <p:childTnLst>
                                    <p:set>
                                      <p:cBhvr>
                                        <p:cTn id="108" dur="1" fill="hold">
                                          <p:stCondLst>
                                            <p:cond delay="0"/>
                                          </p:stCondLst>
                                        </p:cTn>
                                        <p:tgtEl>
                                          <p:spTgt spid="87"/>
                                        </p:tgtEl>
                                        <p:attrNameLst>
                                          <p:attrName>style.visibility</p:attrName>
                                        </p:attrNameLst>
                                      </p:cBhvr>
                                      <p:to>
                                        <p:strVal val="visible"/>
                                      </p:to>
                                    </p:set>
                                    <p:animEffect transition="in" filter="wipe(down)">
                                      <p:cBhvr>
                                        <p:cTn id="109" dur="580">
                                          <p:stCondLst>
                                            <p:cond delay="0"/>
                                          </p:stCondLst>
                                        </p:cTn>
                                        <p:tgtEl>
                                          <p:spTgt spid="87"/>
                                        </p:tgtEl>
                                      </p:cBhvr>
                                    </p:animEffect>
                                    <p:anim calcmode="lin" valueType="num">
                                      <p:cBhvr>
                                        <p:cTn id="110"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115" dur="26">
                                          <p:stCondLst>
                                            <p:cond delay="650"/>
                                          </p:stCondLst>
                                        </p:cTn>
                                        <p:tgtEl>
                                          <p:spTgt spid="87"/>
                                        </p:tgtEl>
                                      </p:cBhvr>
                                      <p:to x="100000" y="60000"/>
                                    </p:animScale>
                                    <p:animScale>
                                      <p:cBhvr>
                                        <p:cTn id="116" dur="166" decel="50000">
                                          <p:stCondLst>
                                            <p:cond delay="676"/>
                                          </p:stCondLst>
                                        </p:cTn>
                                        <p:tgtEl>
                                          <p:spTgt spid="87"/>
                                        </p:tgtEl>
                                      </p:cBhvr>
                                      <p:to x="100000" y="100000"/>
                                    </p:animScale>
                                    <p:animScale>
                                      <p:cBhvr>
                                        <p:cTn id="117" dur="26">
                                          <p:stCondLst>
                                            <p:cond delay="1312"/>
                                          </p:stCondLst>
                                        </p:cTn>
                                        <p:tgtEl>
                                          <p:spTgt spid="87"/>
                                        </p:tgtEl>
                                      </p:cBhvr>
                                      <p:to x="100000" y="80000"/>
                                    </p:animScale>
                                    <p:animScale>
                                      <p:cBhvr>
                                        <p:cTn id="118" dur="166" decel="50000">
                                          <p:stCondLst>
                                            <p:cond delay="1338"/>
                                          </p:stCondLst>
                                        </p:cTn>
                                        <p:tgtEl>
                                          <p:spTgt spid="87"/>
                                        </p:tgtEl>
                                      </p:cBhvr>
                                      <p:to x="100000" y="100000"/>
                                    </p:animScale>
                                    <p:animScale>
                                      <p:cBhvr>
                                        <p:cTn id="119" dur="26">
                                          <p:stCondLst>
                                            <p:cond delay="1642"/>
                                          </p:stCondLst>
                                        </p:cTn>
                                        <p:tgtEl>
                                          <p:spTgt spid="87"/>
                                        </p:tgtEl>
                                      </p:cBhvr>
                                      <p:to x="100000" y="90000"/>
                                    </p:animScale>
                                    <p:animScale>
                                      <p:cBhvr>
                                        <p:cTn id="120" dur="166" decel="50000">
                                          <p:stCondLst>
                                            <p:cond delay="1668"/>
                                          </p:stCondLst>
                                        </p:cTn>
                                        <p:tgtEl>
                                          <p:spTgt spid="87"/>
                                        </p:tgtEl>
                                      </p:cBhvr>
                                      <p:to x="100000" y="100000"/>
                                    </p:animScale>
                                    <p:animScale>
                                      <p:cBhvr>
                                        <p:cTn id="121" dur="26">
                                          <p:stCondLst>
                                            <p:cond delay="1808"/>
                                          </p:stCondLst>
                                        </p:cTn>
                                        <p:tgtEl>
                                          <p:spTgt spid="87"/>
                                        </p:tgtEl>
                                      </p:cBhvr>
                                      <p:to x="100000" y="95000"/>
                                    </p:animScale>
                                    <p:animScale>
                                      <p:cBhvr>
                                        <p:cTn id="122" dur="166" decel="50000">
                                          <p:stCondLst>
                                            <p:cond delay="1834"/>
                                          </p:stCondLst>
                                        </p:cTn>
                                        <p:tgtEl>
                                          <p:spTgt spid="87"/>
                                        </p:tgtEl>
                                      </p:cBhvr>
                                      <p:to x="100000" y="100000"/>
                                    </p:animScale>
                                  </p:childTnLst>
                                  <p:subTnLst>
                                    <p:audio>
                                      <p:cMediaNode>
                                        <p:cTn display="0" masterRel="sameClick">
                                          <p:stCondLst>
                                            <p:cond evt="begin" delay="0">
                                              <p:tn val="107"/>
                                            </p:cond>
                                          </p:stCondLst>
                                          <p:endCondLst>
                                            <p:cond evt="onStopAudio" delay="0">
                                              <p:tgtEl>
                                                <p:sldTgt/>
                                              </p:tgtEl>
                                            </p:cond>
                                          </p:endCondLst>
                                        </p:cTn>
                                        <p:tgtEl>
                                          <p:sndTgt r:embed="rId6" name="arrow.wav"/>
                                        </p:tgtEl>
                                      </p:cMediaNode>
                                    </p:audio>
                                  </p:subTnLst>
                                </p:cTn>
                              </p:par>
                            </p:childTnLst>
                          </p:cTn>
                        </p:par>
                      </p:childTnLst>
                    </p:cTn>
                  </p:par>
                  <p:par>
                    <p:cTn id="123" fill="hold">
                      <p:stCondLst>
                        <p:cond delay="indefinite"/>
                      </p:stCondLst>
                      <p:childTnLst>
                        <p:par>
                          <p:cTn id="124" fill="hold">
                            <p:stCondLst>
                              <p:cond delay="0"/>
                            </p:stCondLst>
                            <p:childTnLst>
                              <p:par>
                                <p:cTn id="125" presetID="15" presetClass="entr" presetSubtype="0" fill="hold" nodeType="clickEffect">
                                  <p:stCondLst>
                                    <p:cond delay="0"/>
                                  </p:stCondLst>
                                  <p:childTnLst>
                                    <p:set>
                                      <p:cBhvr>
                                        <p:cTn id="126" dur="1" fill="hold">
                                          <p:stCondLst>
                                            <p:cond delay="0"/>
                                          </p:stCondLst>
                                        </p:cTn>
                                        <p:tgtEl>
                                          <p:spTgt spid="65"/>
                                        </p:tgtEl>
                                        <p:attrNameLst>
                                          <p:attrName>style.visibility</p:attrName>
                                        </p:attrNameLst>
                                      </p:cBhvr>
                                      <p:to>
                                        <p:strVal val="visible"/>
                                      </p:to>
                                    </p:set>
                                    <p:anim calcmode="lin" valueType="num">
                                      <p:cBhvr>
                                        <p:cTn id="127" dur="1000" fill="hold"/>
                                        <p:tgtEl>
                                          <p:spTgt spid="65"/>
                                        </p:tgtEl>
                                        <p:attrNameLst>
                                          <p:attrName>ppt_w</p:attrName>
                                        </p:attrNameLst>
                                      </p:cBhvr>
                                      <p:tavLst>
                                        <p:tav tm="0">
                                          <p:val>
                                            <p:fltVal val="0"/>
                                          </p:val>
                                        </p:tav>
                                        <p:tav tm="100000">
                                          <p:val>
                                            <p:strVal val="#ppt_w"/>
                                          </p:val>
                                        </p:tav>
                                      </p:tavLst>
                                    </p:anim>
                                    <p:anim calcmode="lin" valueType="num">
                                      <p:cBhvr>
                                        <p:cTn id="128" dur="1000" fill="hold"/>
                                        <p:tgtEl>
                                          <p:spTgt spid="65"/>
                                        </p:tgtEl>
                                        <p:attrNameLst>
                                          <p:attrName>ppt_h</p:attrName>
                                        </p:attrNameLst>
                                      </p:cBhvr>
                                      <p:tavLst>
                                        <p:tav tm="0">
                                          <p:val>
                                            <p:fltVal val="0"/>
                                          </p:val>
                                        </p:tav>
                                        <p:tav tm="100000">
                                          <p:val>
                                            <p:strVal val="#ppt_h"/>
                                          </p:val>
                                        </p:tav>
                                      </p:tavLst>
                                    </p:anim>
                                    <p:anim calcmode="lin" valueType="num">
                                      <p:cBhvr>
                                        <p:cTn id="129" dur="1000" fill="hold"/>
                                        <p:tgtEl>
                                          <p:spTgt spid="65"/>
                                        </p:tgtEl>
                                        <p:attrNameLst>
                                          <p:attrName>ppt_x</p:attrName>
                                        </p:attrNameLst>
                                      </p:cBhvr>
                                      <p:tavLst>
                                        <p:tav tm="0" fmla="#ppt_x+(cos(-2*pi*(1-$))*-#ppt_x-sin(-2*pi*(1-$))*(1-#ppt_y))*(1-$)">
                                          <p:val>
                                            <p:fltVal val="0"/>
                                          </p:val>
                                        </p:tav>
                                        <p:tav tm="100000">
                                          <p:val>
                                            <p:fltVal val="1"/>
                                          </p:val>
                                        </p:tav>
                                      </p:tavLst>
                                    </p:anim>
                                    <p:anim calcmode="lin" valueType="num">
                                      <p:cBhvr>
                                        <p:cTn id="130" dur="1000" fill="hold"/>
                                        <p:tgtEl>
                                          <p:spTgt spid="6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25"/>
                                            </p:cond>
                                          </p:stCondLst>
                                          <p:endCondLst>
                                            <p:cond evt="onStopAudio" delay="0">
                                              <p:tgtEl>
                                                <p:sldTgt/>
                                              </p:tgtEl>
                                            </p:cond>
                                          </p:endCondLst>
                                        </p:cTn>
                                        <p:tgtEl>
                                          <p:sndTgt r:embed="rId5" name="voltage.wav"/>
                                        </p:tgtEl>
                                      </p:cMediaNode>
                                    </p:audio>
                                  </p:subTnLst>
                                </p:cTn>
                              </p:par>
                            </p:childTnLst>
                          </p:cTn>
                        </p:par>
                      </p:childTnLst>
                    </p:cTn>
                  </p:par>
                  <p:par>
                    <p:cTn id="131" fill="hold">
                      <p:stCondLst>
                        <p:cond delay="indefinite"/>
                      </p:stCondLst>
                      <p:childTnLst>
                        <p:par>
                          <p:cTn id="132" fill="hold">
                            <p:stCondLst>
                              <p:cond delay="0"/>
                            </p:stCondLst>
                            <p:childTnLst>
                              <p:par>
                                <p:cTn id="133" presetID="26" presetClass="entr" presetSubtype="0" fill="hold" nodeType="clickEffect">
                                  <p:stCondLst>
                                    <p:cond delay="0"/>
                                  </p:stCondLst>
                                  <p:childTnLst>
                                    <p:set>
                                      <p:cBhvr>
                                        <p:cTn id="134" dur="1" fill="hold">
                                          <p:stCondLst>
                                            <p:cond delay="0"/>
                                          </p:stCondLst>
                                        </p:cTn>
                                        <p:tgtEl>
                                          <p:spTgt spid="88"/>
                                        </p:tgtEl>
                                        <p:attrNameLst>
                                          <p:attrName>style.visibility</p:attrName>
                                        </p:attrNameLst>
                                      </p:cBhvr>
                                      <p:to>
                                        <p:strVal val="visible"/>
                                      </p:to>
                                    </p:set>
                                    <p:animEffect transition="in" filter="wipe(down)">
                                      <p:cBhvr>
                                        <p:cTn id="135" dur="580">
                                          <p:stCondLst>
                                            <p:cond delay="0"/>
                                          </p:stCondLst>
                                        </p:cTn>
                                        <p:tgtEl>
                                          <p:spTgt spid="88"/>
                                        </p:tgtEl>
                                      </p:cBhvr>
                                    </p:animEffect>
                                    <p:anim calcmode="lin" valueType="num">
                                      <p:cBhvr>
                                        <p:cTn id="136"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141" dur="26">
                                          <p:stCondLst>
                                            <p:cond delay="650"/>
                                          </p:stCondLst>
                                        </p:cTn>
                                        <p:tgtEl>
                                          <p:spTgt spid="88"/>
                                        </p:tgtEl>
                                      </p:cBhvr>
                                      <p:to x="100000" y="60000"/>
                                    </p:animScale>
                                    <p:animScale>
                                      <p:cBhvr>
                                        <p:cTn id="142" dur="166" decel="50000">
                                          <p:stCondLst>
                                            <p:cond delay="676"/>
                                          </p:stCondLst>
                                        </p:cTn>
                                        <p:tgtEl>
                                          <p:spTgt spid="88"/>
                                        </p:tgtEl>
                                      </p:cBhvr>
                                      <p:to x="100000" y="100000"/>
                                    </p:animScale>
                                    <p:animScale>
                                      <p:cBhvr>
                                        <p:cTn id="143" dur="26">
                                          <p:stCondLst>
                                            <p:cond delay="1312"/>
                                          </p:stCondLst>
                                        </p:cTn>
                                        <p:tgtEl>
                                          <p:spTgt spid="88"/>
                                        </p:tgtEl>
                                      </p:cBhvr>
                                      <p:to x="100000" y="80000"/>
                                    </p:animScale>
                                    <p:animScale>
                                      <p:cBhvr>
                                        <p:cTn id="144" dur="166" decel="50000">
                                          <p:stCondLst>
                                            <p:cond delay="1338"/>
                                          </p:stCondLst>
                                        </p:cTn>
                                        <p:tgtEl>
                                          <p:spTgt spid="88"/>
                                        </p:tgtEl>
                                      </p:cBhvr>
                                      <p:to x="100000" y="100000"/>
                                    </p:animScale>
                                    <p:animScale>
                                      <p:cBhvr>
                                        <p:cTn id="145" dur="26">
                                          <p:stCondLst>
                                            <p:cond delay="1642"/>
                                          </p:stCondLst>
                                        </p:cTn>
                                        <p:tgtEl>
                                          <p:spTgt spid="88"/>
                                        </p:tgtEl>
                                      </p:cBhvr>
                                      <p:to x="100000" y="90000"/>
                                    </p:animScale>
                                    <p:animScale>
                                      <p:cBhvr>
                                        <p:cTn id="146" dur="166" decel="50000">
                                          <p:stCondLst>
                                            <p:cond delay="1668"/>
                                          </p:stCondLst>
                                        </p:cTn>
                                        <p:tgtEl>
                                          <p:spTgt spid="88"/>
                                        </p:tgtEl>
                                      </p:cBhvr>
                                      <p:to x="100000" y="100000"/>
                                    </p:animScale>
                                    <p:animScale>
                                      <p:cBhvr>
                                        <p:cTn id="147" dur="26">
                                          <p:stCondLst>
                                            <p:cond delay="1808"/>
                                          </p:stCondLst>
                                        </p:cTn>
                                        <p:tgtEl>
                                          <p:spTgt spid="88"/>
                                        </p:tgtEl>
                                      </p:cBhvr>
                                      <p:to x="100000" y="95000"/>
                                    </p:animScale>
                                    <p:animScale>
                                      <p:cBhvr>
                                        <p:cTn id="148" dur="166" decel="50000">
                                          <p:stCondLst>
                                            <p:cond delay="1834"/>
                                          </p:stCondLst>
                                        </p:cTn>
                                        <p:tgtEl>
                                          <p:spTgt spid="88"/>
                                        </p:tgtEl>
                                      </p:cBhvr>
                                      <p:to x="100000" y="100000"/>
                                    </p:animScale>
                                  </p:childTnLst>
                                  <p:subTnLst>
                                    <p:audio>
                                      <p:cMediaNode>
                                        <p:cTn display="0" masterRel="sameClick">
                                          <p:stCondLst>
                                            <p:cond evt="begin" delay="0">
                                              <p:tn val="133"/>
                                            </p:cond>
                                          </p:stCondLst>
                                          <p:endCondLst>
                                            <p:cond evt="onStopAudio" delay="0">
                                              <p:tgtEl>
                                                <p:sldTgt/>
                                              </p:tgtEl>
                                            </p:cond>
                                          </p:endCondLst>
                                        </p:cTn>
                                        <p:tgtEl>
                                          <p:sndTgt r:embed="rId6"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3"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40483" y="316055"/>
            <a:ext cx="1530261" cy="868194"/>
          </a:xfrm>
          <a:solidFill>
            <a:srgbClr val="FF0000"/>
          </a:solidFill>
        </p:spPr>
        <p:txBody>
          <a:bodyPr>
            <a:normAutofit/>
          </a:bodyPr>
          <a:lstStyle/>
          <a:p>
            <a:r>
              <a:rPr lang="ar-BH" b="1" dirty="0" smtClean="0">
                <a:solidFill>
                  <a:schemeClr val="bg1"/>
                </a:solidFill>
                <a:latin typeface="Sakkal Majalla" panose="02000000000000000000" pitchFamily="2" charset="-78"/>
                <a:cs typeface="Sakkal Majalla" panose="02000000000000000000" pitchFamily="2" charset="-78"/>
              </a:rPr>
              <a:t>التقويم </a:t>
            </a:r>
            <a:endParaRPr lang="en-US" b="1" dirty="0">
              <a:solidFill>
                <a:schemeClr val="bg1"/>
              </a:solidFill>
              <a:latin typeface="Sakkal Majalla" panose="02000000000000000000" pitchFamily="2" charset="-78"/>
              <a:cs typeface="Sakkal Majalla" panose="02000000000000000000" pitchFamily="2" charset="-78"/>
            </a:endParaRPr>
          </a:p>
        </p:txBody>
      </p:sp>
      <p:sp>
        <p:nvSpPr>
          <p:cNvPr id="5" name="TextBox 4"/>
          <p:cNvSpPr txBox="1"/>
          <p:nvPr/>
        </p:nvSpPr>
        <p:spPr>
          <a:xfrm>
            <a:off x="359953" y="1315232"/>
            <a:ext cx="8743950" cy="446276"/>
          </a:xfrm>
          <a:prstGeom prst="rect">
            <a:avLst/>
          </a:prstGeom>
          <a:solidFill>
            <a:srgbClr val="FFC000"/>
          </a:solidFill>
          <a:effectLst/>
        </p:spPr>
        <p:txBody>
          <a:bodyPr wrap="square" rtlCol="0">
            <a:spAutoFit/>
          </a:bodyPr>
          <a:lstStyle/>
          <a:p>
            <a:pPr marL="457200" indent="-457200" algn="r" rtl="1">
              <a:buFont typeface="+mj-lt"/>
              <a:buAutoNum type="arabicPeriod"/>
            </a:pPr>
            <a:r>
              <a:rPr lang="ar-BH" sz="2300" b="1" dirty="0" smtClean="0">
                <a:latin typeface="Sakkal Majalla" panose="02000000000000000000" pitchFamily="2" charset="-78"/>
                <a:cs typeface="Sakkal Majalla" panose="02000000000000000000" pitchFamily="2" charset="-78"/>
              </a:rPr>
              <a:t>يعد عقد التأمين من عقود </a:t>
            </a:r>
            <a:r>
              <a:rPr lang="ar-BH" sz="2300" b="1" dirty="0" err="1" smtClean="0">
                <a:latin typeface="Sakkal Majalla" panose="02000000000000000000" pitchFamily="2" charset="-78"/>
                <a:cs typeface="Sakkal Majalla" panose="02000000000000000000" pitchFamily="2" charset="-78"/>
              </a:rPr>
              <a:t>المعوضات</a:t>
            </a:r>
            <a:r>
              <a:rPr lang="ar-BH" sz="2300" b="1" dirty="0" smtClean="0">
                <a:latin typeface="Sakkal Majalla" panose="02000000000000000000" pitchFamily="2" charset="-78"/>
                <a:cs typeface="Sakkal Majalla" panose="02000000000000000000" pitchFamily="2" charset="-78"/>
              </a:rPr>
              <a:t> لأنه:</a:t>
            </a:r>
          </a:p>
        </p:txBody>
      </p:sp>
      <p:sp>
        <p:nvSpPr>
          <p:cNvPr id="6" name="Flowchart: Terminator 5">
            <a:hlinkClick r:id="rId5" action="ppaction://hlinksldjump"/>
          </p:cNvPr>
          <p:cNvSpPr/>
          <p:nvPr/>
        </p:nvSpPr>
        <p:spPr>
          <a:xfrm>
            <a:off x="2819400" y="2331646"/>
            <a:ext cx="6063645"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أ- </a:t>
            </a:r>
            <a:r>
              <a:rPr lang="ar-BH" sz="2800" b="1" dirty="0" smtClean="0">
                <a:solidFill>
                  <a:schemeClr val="tx1"/>
                </a:solidFill>
                <a:latin typeface="Sakkal Majalla" panose="02000000000000000000" pitchFamily="2" charset="-78"/>
                <a:cs typeface="Sakkal Majalla" panose="02000000000000000000" pitchFamily="2" charset="-78"/>
              </a:rPr>
              <a:t>يدفع المؤمن له قسط التأمين.</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 name="Rectangle 1"/>
          <p:cNvSpPr/>
          <p:nvPr/>
        </p:nvSpPr>
        <p:spPr>
          <a:xfrm>
            <a:off x="1143000" y="519320"/>
            <a:ext cx="4424187" cy="461665"/>
          </a:xfrm>
          <a:prstGeom prst="rect">
            <a:avLst/>
          </a:prstGeom>
          <a:solidFill>
            <a:srgbClr val="FF0000"/>
          </a:solidFill>
        </p:spPr>
        <p:txBody>
          <a:bodyPr wrap="square">
            <a:spAutoFit/>
          </a:bodyPr>
          <a:lstStyle/>
          <a:p>
            <a:r>
              <a:rPr lang="ar-BH" sz="2400" b="1" dirty="0" smtClean="0">
                <a:solidFill>
                  <a:schemeClr val="bg1"/>
                </a:solidFill>
                <a:latin typeface="Sakkal Majalla" panose="02000000000000000000" pitchFamily="2" charset="-78"/>
                <a:cs typeface="Sakkal Majalla" panose="02000000000000000000" pitchFamily="2" charset="-78"/>
              </a:rPr>
              <a:t>اختار الإجابة الصحيحة فقط في ما يلي</a:t>
            </a:r>
            <a:r>
              <a:rPr lang="ar-BH" sz="2400" b="1" dirty="0">
                <a:solidFill>
                  <a:schemeClr val="bg1"/>
                </a:solidFill>
                <a:latin typeface="Sakkal Majalla" panose="02000000000000000000" pitchFamily="2" charset="-78"/>
                <a:cs typeface="Sakkal Majalla" panose="02000000000000000000" pitchFamily="2" charset="-78"/>
              </a:rPr>
              <a:t>:</a:t>
            </a:r>
            <a:endParaRPr lang="en-US" sz="2400" b="1" dirty="0">
              <a:solidFill>
                <a:schemeClr val="bg1"/>
              </a:solidFill>
              <a:latin typeface="Sakkal Majalla" panose="02000000000000000000" pitchFamily="2" charset="-78"/>
              <a:cs typeface="Sakkal Majalla" panose="02000000000000000000" pitchFamily="2" charset="-78"/>
            </a:endParaRPr>
          </a:p>
        </p:txBody>
      </p:sp>
      <p:sp>
        <p:nvSpPr>
          <p:cNvPr id="32" name="Flowchart: Terminator 31">
            <a:hlinkClick r:id="rId5" action="ppaction://hlinksldjump"/>
          </p:cNvPr>
          <p:cNvSpPr/>
          <p:nvPr/>
        </p:nvSpPr>
        <p:spPr>
          <a:xfrm>
            <a:off x="1524001" y="3286925"/>
            <a:ext cx="6403930"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ب- </a:t>
            </a:r>
            <a:r>
              <a:rPr lang="ar-BH" sz="2800" b="1" dirty="0" smtClean="0">
                <a:solidFill>
                  <a:schemeClr val="tx1"/>
                </a:solidFill>
                <a:latin typeface="Sakkal Majalla" panose="02000000000000000000" pitchFamily="2" charset="-78"/>
                <a:cs typeface="Sakkal Majalla" panose="02000000000000000000" pitchFamily="2" charset="-78"/>
              </a:rPr>
              <a:t>يدفع المؤمن عليه قسط التأمين .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1" name="Flowchart: Terminator 40">
            <a:hlinkClick r:id="rId5" action="ppaction://hlinksldjump"/>
          </p:cNvPr>
          <p:cNvSpPr/>
          <p:nvPr/>
        </p:nvSpPr>
        <p:spPr>
          <a:xfrm>
            <a:off x="990600" y="4281394"/>
            <a:ext cx="5817323"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ج- </a:t>
            </a:r>
            <a:r>
              <a:rPr lang="ar-BH" sz="2800" b="1" dirty="0" smtClean="0">
                <a:solidFill>
                  <a:schemeClr val="tx1"/>
                </a:solidFill>
                <a:latin typeface="Sakkal Majalla" panose="02000000000000000000" pitchFamily="2" charset="-78"/>
                <a:cs typeface="Sakkal Majalla" panose="02000000000000000000" pitchFamily="2" charset="-78"/>
              </a:rPr>
              <a:t>تدفع شركة التأمين مبلغ التأمين.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2" name="Flowchart: Terminator 41">
            <a:hlinkClick r:id="rId6" action="ppaction://hlinksldjump"/>
          </p:cNvPr>
          <p:cNvSpPr/>
          <p:nvPr/>
        </p:nvSpPr>
        <p:spPr>
          <a:xfrm>
            <a:off x="1" y="5279392"/>
            <a:ext cx="6182844"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د- </a:t>
            </a:r>
            <a:r>
              <a:rPr lang="ar-BH" sz="2800" b="1" dirty="0" smtClean="0">
                <a:solidFill>
                  <a:schemeClr val="tx1"/>
                </a:solidFill>
                <a:latin typeface="Sakkal Majalla" panose="02000000000000000000" pitchFamily="2" charset="-78"/>
                <a:cs typeface="Sakkal Majalla" panose="02000000000000000000" pitchFamily="2" charset="-78"/>
              </a:rPr>
              <a:t>كل ما ذكر صحيح.</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5" name="Group 14"/>
          <p:cNvGrpSpPr/>
          <p:nvPr/>
        </p:nvGrpSpPr>
        <p:grpSpPr>
          <a:xfrm>
            <a:off x="-781485" y="6459829"/>
            <a:ext cx="9918415" cy="381000"/>
            <a:chOff x="-751666" y="6386607"/>
            <a:chExt cx="9918415" cy="381000"/>
          </a:xfrm>
        </p:grpSpPr>
        <p:sp>
          <p:nvSpPr>
            <p:cNvPr id="16" name="Rectangle 15"/>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تصنيفات وثائق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17" name="Group 16"/>
            <p:cNvGrpSpPr/>
            <p:nvPr/>
          </p:nvGrpSpPr>
          <p:grpSpPr>
            <a:xfrm>
              <a:off x="29819" y="6386607"/>
              <a:ext cx="9136930" cy="381000"/>
              <a:chOff x="32783" y="6345925"/>
              <a:chExt cx="9136930" cy="381000"/>
            </a:xfrm>
          </p:grpSpPr>
          <p:cxnSp>
            <p:nvCxnSpPr>
              <p:cNvPr id="18" name="Straight Connector 17"/>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p:cNvSpPr>
              <p:nvPr/>
            </p:nvSpPr>
            <p:spPr>
              <a:xfrm>
                <a:off x="5442983" y="6345925"/>
                <a:ext cx="36709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9423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2" name="wind.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cashreg.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click.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click.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500" fill="hold"/>
                                        <p:tgtEl>
                                          <p:spTgt spid="41"/>
                                        </p:tgtEl>
                                        <p:attrNameLst>
                                          <p:attrName>ppt_x</p:attrName>
                                        </p:attrNameLst>
                                      </p:cBhvr>
                                      <p:tavLst>
                                        <p:tav tm="0">
                                          <p:val>
                                            <p:strVal val="#ppt_x"/>
                                          </p:val>
                                        </p:tav>
                                        <p:tav tm="100000">
                                          <p:val>
                                            <p:strVal val="#ppt_x"/>
                                          </p:val>
                                        </p:tav>
                                      </p:tavLst>
                                    </p:anim>
                                    <p:anim calcmode="lin" valueType="num">
                                      <p:cBhvr additive="base">
                                        <p:cTn id="34"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click.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fill="hold"/>
                                        <p:tgtEl>
                                          <p:spTgt spid="42"/>
                                        </p:tgtEl>
                                        <p:attrNameLst>
                                          <p:attrName>ppt_x</p:attrName>
                                        </p:attrNameLst>
                                      </p:cBhvr>
                                      <p:tavLst>
                                        <p:tav tm="0">
                                          <p:val>
                                            <p:strVal val="#ppt_x"/>
                                          </p:val>
                                        </p:tav>
                                        <p:tav tm="100000">
                                          <p:val>
                                            <p:strVal val="#ppt_x"/>
                                          </p:val>
                                        </p:tav>
                                      </p:tavLst>
                                    </p:anim>
                                    <p:anim calcmode="lin" valueType="num">
                                      <p:cBhvr additive="base">
                                        <p:cTn id="40"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 grpId="0" animBg="1"/>
      <p:bldP spid="32" grpId="0" animBg="1"/>
      <p:bldP spid="41"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70" y="1292725"/>
            <a:ext cx="9067030"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2. يصنف إلزام بعض الدول عند السفر إليها بالحصول على التأمين الصحي من حيث العقد بـ :</a:t>
            </a:r>
          </a:p>
          <a:p>
            <a:pPr algn="r" rtl="1"/>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3962400" y="2331646"/>
            <a:ext cx="4920645"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أ-  تأمين خاص.</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32" name="Flowchart: Terminator 31">
            <a:hlinkClick r:id="rId3" action="ppaction://hlinksldjump"/>
          </p:cNvPr>
          <p:cNvSpPr/>
          <p:nvPr/>
        </p:nvSpPr>
        <p:spPr>
          <a:xfrm>
            <a:off x="3429000" y="3348488"/>
            <a:ext cx="4146331"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ب- تأمين اختياري.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1" name="Flowchart: Terminator 40">
            <a:hlinkClick r:id="rId3" action="ppaction://hlinksldjump"/>
          </p:cNvPr>
          <p:cNvSpPr/>
          <p:nvPr/>
        </p:nvSpPr>
        <p:spPr>
          <a:xfrm>
            <a:off x="2209800" y="4311618"/>
            <a:ext cx="4403162"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ج- تأمين عام.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2" name="Flowchart: Terminator 41">
            <a:hlinkClick r:id="rId4" action="ppaction://hlinksldjump"/>
          </p:cNvPr>
          <p:cNvSpPr/>
          <p:nvPr/>
        </p:nvSpPr>
        <p:spPr>
          <a:xfrm>
            <a:off x="668588" y="5351400"/>
            <a:ext cx="3936679"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د- تأمين إلزامي. </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4053" y="23567"/>
            <a:ext cx="1646183" cy="1268068"/>
          </a:xfrm>
          <a:prstGeom prst="rect">
            <a:avLst/>
          </a:prstGeom>
        </p:spPr>
      </p:pic>
      <p:grpSp>
        <p:nvGrpSpPr>
          <p:cNvPr id="13" name="Group 12"/>
          <p:cNvGrpSpPr/>
          <p:nvPr/>
        </p:nvGrpSpPr>
        <p:grpSpPr>
          <a:xfrm>
            <a:off x="-774415" y="6462632"/>
            <a:ext cx="9918415" cy="381000"/>
            <a:chOff x="-751666" y="6386607"/>
            <a:chExt cx="9918415" cy="381000"/>
          </a:xfrm>
        </p:grpSpPr>
        <p:sp>
          <p:nvSpPr>
            <p:cNvPr id="14" name="Rectangle 13"/>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تصنيفات وثائق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15" name="Group 14"/>
            <p:cNvGrpSpPr/>
            <p:nvPr/>
          </p:nvGrpSpPr>
          <p:grpSpPr>
            <a:xfrm>
              <a:off x="29819" y="6386607"/>
              <a:ext cx="9136930" cy="381000"/>
              <a:chOff x="32783" y="6345925"/>
              <a:chExt cx="9136930" cy="381000"/>
            </a:xfrm>
          </p:grpSpPr>
          <p:cxnSp>
            <p:nvCxnSpPr>
              <p:cNvPr id="16" name="Straight Connector 15"/>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Rectangle 16"/>
              <p:cNvSpPr>
                <a:spLocks/>
              </p:cNvSpPr>
              <p:nvPr/>
            </p:nvSpPr>
            <p:spPr>
              <a:xfrm>
                <a:off x="5359713" y="6345925"/>
                <a:ext cx="375417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9296001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6490" y="1221626"/>
            <a:ext cx="8743950"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3. من التأمينات النقدية التي يتفق على مبلغ التعويض قبل وقوع الخطر:</a:t>
            </a:r>
          </a:p>
          <a:p>
            <a:pPr algn="r" rtl="1"/>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4108681" y="2124461"/>
            <a:ext cx="4753265"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أ- تأمين الممتلكات.</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32" name="Flowchart: Terminator 31">
            <a:hlinkClick r:id="rId3" action="ppaction://hlinksldjump"/>
          </p:cNvPr>
          <p:cNvSpPr/>
          <p:nvPr/>
        </p:nvSpPr>
        <p:spPr>
          <a:xfrm>
            <a:off x="2514600" y="3024387"/>
            <a:ext cx="4939649"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ب- التأمين الجوي.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1" name="Flowchart: Terminator 40">
            <a:hlinkClick r:id="rId3" action="ppaction://hlinksldjump"/>
          </p:cNvPr>
          <p:cNvSpPr/>
          <p:nvPr/>
        </p:nvSpPr>
        <p:spPr>
          <a:xfrm>
            <a:off x="1868954" y="4050418"/>
            <a:ext cx="4705283"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ج- تأمين الطرف الثالث والشامل.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2" name="Flowchart: Terminator 41">
            <a:hlinkClick r:id="rId4" action="ppaction://hlinksldjump"/>
          </p:cNvPr>
          <p:cNvSpPr/>
          <p:nvPr/>
        </p:nvSpPr>
        <p:spPr>
          <a:xfrm>
            <a:off x="659256" y="5068856"/>
            <a:ext cx="4701287"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د-  التأمين البحري.</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3" name="Group 12"/>
          <p:cNvGrpSpPr/>
          <p:nvPr/>
        </p:nvGrpSpPr>
        <p:grpSpPr>
          <a:xfrm>
            <a:off x="-781485" y="6459829"/>
            <a:ext cx="9918415" cy="381000"/>
            <a:chOff x="-751666" y="6386607"/>
            <a:chExt cx="9918415" cy="381000"/>
          </a:xfrm>
        </p:grpSpPr>
        <p:sp>
          <p:nvSpPr>
            <p:cNvPr id="14" name="Rectangle 13"/>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تصنيفات وثائق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15" name="Group 14"/>
            <p:cNvGrpSpPr/>
            <p:nvPr/>
          </p:nvGrpSpPr>
          <p:grpSpPr>
            <a:xfrm>
              <a:off x="29819" y="6386607"/>
              <a:ext cx="9136930" cy="381000"/>
              <a:chOff x="32783" y="6345925"/>
              <a:chExt cx="9136930" cy="381000"/>
            </a:xfrm>
          </p:grpSpPr>
          <p:cxnSp>
            <p:nvCxnSpPr>
              <p:cNvPr id="16" name="Straight Connector 15"/>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Rectangle 16"/>
              <p:cNvSpPr>
                <a:spLocks/>
              </p:cNvSpPr>
              <p:nvPr/>
            </p:nvSpPr>
            <p:spPr>
              <a:xfrm>
                <a:off x="5393327" y="6345925"/>
                <a:ext cx="372056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966909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7153" y="1190801"/>
            <a:ext cx="8743950"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4. يعتبر تأمين المركبات على جسر الملك فهد :</a:t>
            </a:r>
          </a:p>
          <a:p>
            <a:pPr algn="r" rtl="1"/>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2908956" y="2132904"/>
            <a:ext cx="6194947"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أ- تأمين طويل الأجل.</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32" name="Flowchart: Terminator 31">
            <a:hlinkClick r:id="rId3" action="ppaction://hlinksldjump"/>
          </p:cNvPr>
          <p:cNvSpPr/>
          <p:nvPr/>
        </p:nvSpPr>
        <p:spPr>
          <a:xfrm>
            <a:off x="1524000" y="3111250"/>
            <a:ext cx="7010400"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ب- تأمين متوسط الأجل.</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1" name="Flowchart: Terminator 40">
            <a:hlinkClick r:id="rId4" action="ppaction://hlinksldjump"/>
          </p:cNvPr>
          <p:cNvSpPr/>
          <p:nvPr/>
        </p:nvSpPr>
        <p:spPr>
          <a:xfrm>
            <a:off x="1018800" y="4089596"/>
            <a:ext cx="7129391"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ج- تأمين قصير الأجل.</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2" name="Flowchart: Terminator 41">
            <a:hlinkClick r:id="rId3" action="ppaction://hlinksldjump"/>
          </p:cNvPr>
          <p:cNvSpPr/>
          <p:nvPr/>
        </p:nvSpPr>
        <p:spPr>
          <a:xfrm>
            <a:off x="419398" y="5060413"/>
            <a:ext cx="6622594"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د- كل ما ذكر صحيح. </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3" name="Group 12"/>
          <p:cNvGrpSpPr/>
          <p:nvPr/>
        </p:nvGrpSpPr>
        <p:grpSpPr>
          <a:xfrm>
            <a:off x="-781485" y="6459829"/>
            <a:ext cx="9918415" cy="381000"/>
            <a:chOff x="-751666" y="6386607"/>
            <a:chExt cx="9918415" cy="381000"/>
          </a:xfrm>
        </p:grpSpPr>
        <p:sp>
          <p:nvSpPr>
            <p:cNvPr id="14" name="Rectangle 13"/>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تصنيفات وثائق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15" name="Group 14"/>
            <p:cNvGrpSpPr/>
            <p:nvPr/>
          </p:nvGrpSpPr>
          <p:grpSpPr>
            <a:xfrm>
              <a:off x="29819" y="6386607"/>
              <a:ext cx="9136930" cy="381000"/>
              <a:chOff x="32783" y="6345925"/>
              <a:chExt cx="9136930" cy="381000"/>
            </a:xfrm>
          </p:grpSpPr>
          <p:cxnSp>
            <p:nvCxnSpPr>
              <p:cNvPr id="16" name="Straight Connector 15"/>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Rectangle 16"/>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40914000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0411" y="1167881"/>
            <a:ext cx="8743950" cy="800219"/>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5. تأمين يمكن أن يصنف أنه عام واختياري ومتوسط الأجل :</a:t>
            </a:r>
          </a:p>
          <a:p>
            <a:pPr algn="r" rtl="1"/>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1106400" y="5307039"/>
            <a:ext cx="4899545"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د- كل ما ذكر صحيح.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32" name="Flowchart: Terminator 31">
            <a:hlinkClick r:id="rId4" action="ppaction://hlinksldjump"/>
          </p:cNvPr>
          <p:cNvSpPr/>
          <p:nvPr/>
        </p:nvSpPr>
        <p:spPr>
          <a:xfrm>
            <a:off x="2362200" y="3366827"/>
            <a:ext cx="5513736"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ب- تأمين المركبات الشامل.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1" name="Flowchart: Terminator 40">
            <a:hlinkClick r:id="rId3" action="ppaction://hlinksldjump"/>
          </p:cNvPr>
          <p:cNvSpPr/>
          <p:nvPr/>
        </p:nvSpPr>
        <p:spPr>
          <a:xfrm>
            <a:off x="1447800" y="4357287"/>
            <a:ext cx="5657056"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ج- تأمين المركبات </a:t>
            </a:r>
            <a:r>
              <a:rPr lang="ar-BH" sz="2800" b="1">
                <a:solidFill>
                  <a:schemeClr val="tx1"/>
                </a:solidFill>
                <a:latin typeface="Sakkal Majalla" panose="02000000000000000000" pitchFamily="2" charset="-78"/>
                <a:cs typeface="Sakkal Majalla" panose="02000000000000000000" pitchFamily="2" charset="-78"/>
              </a:rPr>
              <a:t>ضد الحريق </a:t>
            </a:r>
            <a:r>
              <a:rPr lang="ar-BH" sz="2800" b="1" dirty="0">
                <a:solidFill>
                  <a:schemeClr val="tx1"/>
                </a:solidFill>
                <a:latin typeface="Sakkal Majalla" panose="02000000000000000000" pitchFamily="2" charset="-78"/>
                <a:cs typeface="Sakkal Majalla" panose="02000000000000000000" pitchFamily="2" charset="-78"/>
              </a:rPr>
              <a:t>والسرقة.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2" name="Flowchart: Terminator 41">
            <a:hlinkClick r:id="rId3" action="ppaction://hlinksldjump"/>
          </p:cNvPr>
          <p:cNvSpPr/>
          <p:nvPr/>
        </p:nvSpPr>
        <p:spPr>
          <a:xfrm>
            <a:off x="3556173" y="2417075"/>
            <a:ext cx="4899544"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أ- تأمين المركبات طريف ثالث.</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3" name="Group 12"/>
          <p:cNvGrpSpPr/>
          <p:nvPr/>
        </p:nvGrpSpPr>
        <p:grpSpPr>
          <a:xfrm>
            <a:off x="-781485" y="6459829"/>
            <a:ext cx="9918415" cy="381000"/>
            <a:chOff x="-751666" y="6386607"/>
            <a:chExt cx="9918415" cy="381000"/>
          </a:xfrm>
        </p:grpSpPr>
        <p:sp>
          <p:nvSpPr>
            <p:cNvPr id="14" name="Rectangle 13"/>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تصنيفات وثائق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15" name="Group 14"/>
            <p:cNvGrpSpPr/>
            <p:nvPr/>
          </p:nvGrpSpPr>
          <p:grpSpPr>
            <a:xfrm>
              <a:off x="29819" y="6386607"/>
              <a:ext cx="9136930" cy="381000"/>
              <a:chOff x="32783" y="6345925"/>
              <a:chExt cx="9136930" cy="381000"/>
            </a:xfrm>
          </p:grpSpPr>
          <p:cxnSp>
            <p:nvCxnSpPr>
              <p:cNvPr id="16" name="Straight Connector 15"/>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Rectangle 16"/>
              <p:cNvSpPr>
                <a:spLocks/>
              </p:cNvSpPr>
              <p:nvPr/>
            </p:nvSpPr>
            <p:spPr>
              <a:xfrm>
                <a:off x="5442983" y="6345925"/>
                <a:ext cx="36709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12690522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252954"/>
            <a:ext cx="8875303" cy="446276"/>
          </a:xfrm>
          <a:prstGeom prst="rect">
            <a:avLst/>
          </a:prstGeom>
          <a:solidFill>
            <a:srgbClr val="FFC000"/>
          </a:solidFill>
          <a:effectLst/>
        </p:spPr>
        <p:txBody>
          <a:bodyPr wrap="square" rtlCol="0">
            <a:spAutoFit/>
          </a:bodyPr>
          <a:lstStyle>
            <a:defPPr>
              <a:defRPr lang="en-US"/>
            </a:defPPr>
            <a:lvl1pPr algn="r" rtl="1">
              <a:defRPr sz="2300" b="1">
                <a:latin typeface="Sakkal Majalla" panose="02000000000000000000" pitchFamily="2" charset="-78"/>
                <a:cs typeface="Sakkal Majalla" panose="02000000000000000000" pitchFamily="2" charset="-78"/>
              </a:defRPr>
            </a:lvl1pPr>
          </a:lstStyle>
          <a:p>
            <a:r>
              <a:rPr lang="ar-BH" dirty="0"/>
              <a:t>6. يقل انتشار تأمين الأشخاص في الوطن العربي بسبب:</a:t>
            </a:r>
            <a:endParaRPr lang="en-US" dirty="0"/>
          </a:p>
        </p:txBody>
      </p:sp>
      <p:sp>
        <p:nvSpPr>
          <p:cNvPr id="6" name="Flowchart: Terminator 5">
            <a:hlinkClick r:id="rId3" action="ppaction://hlinksldjump"/>
          </p:cNvPr>
          <p:cNvSpPr/>
          <p:nvPr/>
        </p:nvSpPr>
        <p:spPr>
          <a:xfrm>
            <a:off x="2590800" y="1966385"/>
            <a:ext cx="6360549"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tx1"/>
                </a:solidFill>
                <a:latin typeface="Sakkal Majalla" panose="02000000000000000000" pitchFamily="2" charset="-78"/>
                <a:cs typeface="Sakkal Majalla" panose="02000000000000000000" pitchFamily="2" charset="-78"/>
              </a:rPr>
              <a:t>أ-  ضعف الوعي </a:t>
            </a:r>
            <a:r>
              <a:rPr lang="ar-BH" sz="2800" b="1" dirty="0" err="1" smtClean="0">
                <a:solidFill>
                  <a:schemeClr val="tx1"/>
                </a:solidFill>
                <a:latin typeface="Sakkal Majalla" panose="02000000000000000000" pitchFamily="2" charset="-78"/>
                <a:cs typeface="Sakkal Majalla" panose="02000000000000000000" pitchFamily="2" charset="-78"/>
              </a:rPr>
              <a:t>التأميني</a:t>
            </a:r>
            <a:r>
              <a:rPr lang="ar-BH" sz="2800" b="1" dirty="0" smtClean="0">
                <a:solidFill>
                  <a:schemeClr val="tx1"/>
                </a:solidFill>
                <a:latin typeface="Sakkal Majalla" panose="02000000000000000000" pitchFamily="2" charset="-78"/>
                <a:cs typeface="Sakkal Majalla" panose="02000000000000000000" pitchFamily="2" charset="-78"/>
              </a:rPr>
              <a:t>.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32" name="Flowchart: Terminator 31">
            <a:hlinkClick r:id="rId3" action="ppaction://hlinksldjump"/>
          </p:cNvPr>
          <p:cNvSpPr/>
          <p:nvPr/>
        </p:nvSpPr>
        <p:spPr>
          <a:xfrm>
            <a:off x="2438400" y="2985607"/>
            <a:ext cx="6122905"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smtClean="0">
                <a:solidFill>
                  <a:schemeClr val="tx1"/>
                </a:solidFill>
                <a:latin typeface="Sakkal Majalla" panose="02000000000000000000" pitchFamily="2" charset="-78"/>
                <a:cs typeface="Sakkal Majalla" panose="02000000000000000000" pitchFamily="2" charset="-78"/>
              </a:rPr>
              <a:t>ب-  ندرة الإحصائيات الدقية عن الأخطار.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1" name="Flowchart: Terminator 40">
            <a:hlinkClick r:id="rId3" action="ppaction://hlinksldjump"/>
          </p:cNvPr>
          <p:cNvSpPr/>
          <p:nvPr/>
        </p:nvSpPr>
        <p:spPr>
          <a:xfrm>
            <a:off x="1676400" y="3930819"/>
            <a:ext cx="6416034"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tx1"/>
                </a:solidFill>
                <a:latin typeface="Sakkal Majalla" panose="02000000000000000000" pitchFamily="2" charset="-78"/>
                <a:cs typeface="Sakkal Majalla" panose="02000000000000000000" pitchFamily="2" charset="-78"/>
              </a:rPr>
              <a:t>ج- </a:t>
            </a:r>
            <a:r>
              <a:rPr lang="ar-BH" sz="2800" b="1" dirty="0" smtClean="0">
                <a:solidFill>
                  <a:schemeClr val="tx1"/>
                </a:solidFill>
                <a:latin typeface="Sakkal Majalla" panose="02000000000000000000" pitchFamily="2" charset="-78"/>
                <a:cs typeface="Sakkal Majalla" panose="02000000000000000000" pitchFamily="2" charset="-78"/>
              </a:rPr>
              <a:t>العامل الديني المتحفظ على جواز التأمين.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2" name="Flowchart: Terminator 41">
            <a:hlinkClick r:id="rId4" action="ppaction://hlinksldjump"/>
          </p:cNvPr>
          <p:cNvSpPr/>
          <p:nvPr/>
        </p:nvSpPr>
        <p:spPr>
          <a:xfrm>
            <a:off x="1371600" y="4950041"/>
            <a:ext cx="5839863"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ar-BH" sz="2800" b="1" dirty="0">
                <a:solidFill>
                  <a:schemeClr val="tx1"/>
                </a:solidFill>
                <a:latin typeface="Sakkal Majalla" panose="02000000000000000000" pitchFamily="2" charset="-78"/>
                <a:cs typeface="Sakkal Majalla" panose="02000000000000000000" pitchFamily="2" charset="-78"/>
              </a:rPr>
              <a:t>د- </a:t>
            </a:r>
            <a:r>
              <a:rPr lang="ar-BH" sz="2800" b="1" dirty="0" smtClean="0">
                <a:solidFill>
                  <a:schemeClr val="tx1"/>
                </a:solidFill>
                <a:latin typeface="Sakkal Majalla" panose="02000000000000000000" pitchFamily="2" charset="-78"/>
                <a:cs typeface="Sakkal Majalla" panose="02000000000000000000" pitchFamily="2" charset="-78"/>
              </a:rPr>
              <a:t>كل ما ذكر صحيح. </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7623" y="24608"/>
            <a:ext cx="1646183" cy="1268068"/>
          </a:xfrm>
          <a:prstGeom prst="rect">
            <a:avLst/>
          </a:prstGeom>
        </p:spPr>
      </p:pic>
      <p:grpSp>
        <p:nvGrpSpPr>
          <p:cNvPr id="13" name="Group 12"/>
          <p:cNvGrpSpPr/>
          <p:nvPr/>
        </p:nvGrpSpPr>
        <p:grpSpPr>
          <a:xfrm>
            <a:off x="-774415" y="6454887"/>
            <a:ext cx="9918415" cy="381000"/>
            <a:chOff x="-751666" y="6386607"/>
            <a:chExt cx="9918415" cy="381000"/>
          </a:xfrm>
        </p:grpSpPr>
        <p:sp>
          <p:nvSpPr>
            <p:cNvPr id="14" name="Rectangle 13"/>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تصنيفات وثائق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15" name="Group 14"/>
            <p:cNvGrpSpPr/>
            <p:nvPr/>
          </p:nvGrpSpPr>
          <p:grpSpPr>
            <a:xfrm>
              <a:off x="29819" y="6386607"/>
              <a:ext cx="9136930" cy="381000"/>
              <a:chOff x="32783" y="6345925"/>
              <a:chExt cx="9136930" cy="381000"/>
            </a:xfrm>
          </p:grpSpPr>
          <p:cxnSp>
            <p:nvCxnSpPr>
              <p:cNvPr id="16" name="Straight Connector 15"/>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Rectangle 16"/>
              <p:cNvSpPr>
                <a:spLocks/>
              </p:cNvSpPr>
              <p:nvPr/>
            </p:nvSpPr>
            <p:spPr>
              <a:xfrm>
                <a:off x="5359713" y="6345925"/>
                <a:ext cx="375417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36010750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9303" y="1219897"/>
            <a:ext cx="8875303" cy="446276"/>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7. من التأمينات المنتشرة في مملكة البحرين والتي يستفيد منها أبناء المؤمن عليه : </a:t>
            </a:r>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3766930" y="1938272"/>
            <a:ext cx="5293748"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أ-  تعليم الأبناء والحوادث الشخصية .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32" name="Flowchart: Terminator 31">
            <a:hlinkClick r:id="rId3" action="ppaction://hlinksldjump"/>
          </p:cNvPr>
          <p:cNvSpPr/>
          <p:nvPr/>
        </p:nvSpPr>
        <p:spPr>
          <a:xfrm>
            <a:off x="3352800" y="2991683"/>
            <a:ext cx="5284705"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ب-  التأمين الصحي و المتناقص.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1" name="Flowchart: Terminator 40">
            <a:hlinkClick r:id="rId3" action="ppaction://hlinksldjump"/>
          </p:cNvPr>
          <p:cNvSpPr/>
          <p:nvPr/>
        </p:nvSpPr>
        <p:spPr>
          <a:xfrm>
            <a:off x="2743200" y="4133047"/>
            <a:ext cx="5273034"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ج- التأمين الصحي </a:t>
            </a:r>
            <a:r>
              <a:rPr lang="ar-BH" sz="2800" b="1">
                <a:solidFill>
                  <a:schemeClr val="tx1"/>
                </a:solidFill>
                <a:latin typeface="Sakkal Majalla" panose="02000000000000000000" pitchFamily="2" charset="-78"/>
                <a:cs typeface="Sakkal Majalla" panose="02000000000000000000" pitchFamily="2" charset="-78"/>
              </a:rPr>
              <a:t>والحوادث الشخصية.</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2" name="Flowchart: Terminator 41">
            <a:hlinkClick r:id="rId4" action="ppaction://hlinksldjump"/>
          </p:cNvPr>
          <p:cNvSpPr/>
          <p:nvPr/>
        </p:nvSpPr>
        <p:spPr>
          <a:xfrm>
            <a:off x="1828800" y="5094831"/>
            <a:ext cx="5291922"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د- تأمين تعليم الأبناء والصحي. </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3800" y="-45836"/>
            <a:ext cx="1646183" cy="1268068"/>
          </a:xfrm>
          <a:prstGeom prst="rect">
            <a:avLst/>
          </a:prstGeom>
        </p:spPr>
      </p:pic>
      <p:grpSp>
        <p:nvGrpSpPr>
          <p:cNvPr id="13" name="Group 12"/>
          <p:cNvGrpSpPr/>
          <p:nvPr/>
        </p:nvGrpSpPr>
        <p:grpSpPr>
          <a:xfrm>
            <a:off x="-781485" y="6459829"/>
            <a:ext cx="9918415" cy="381000"/>
            <a:chOff x="-751666" y="6386607"/>
            <a:chExt cx="9918415" cy="381000"/>
          </a:xfrm>
        </p:grpSpPr>
        <p:sp>
          <p:nvSpPr>
            <p:cNvPr id="14" name="Rectangle 13"/>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تصنيفات وثائق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15" name="Group 14"/>
            <p:cNvGrpSpPr/>
            <p:nvPr/>
          </p:nvGrpSpPr>
          <p:grpSpPr>
            <a:xfrm>
              <a:off x="29819" y="6386607"/>
              <a:ext cx="9136930" cy="381000"/>
              <a:chOff x="32783" y="6345925"/>
              <a:chExt cx="9136930" cy="381000"/>
            </a:xfrm>
          </p:grpSpPr>
          <p:cxnSp>
            <p:nvCxnSpPr>
              <p:cNvPr id="16" name="Straight Connector 15"/>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Rectangle 16"/>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0736374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600200" y="4280471"/>
            <a:ext cx="6527773" cy="2360005"/>
          </a:xfrm>
          <a:prstGeom prst="rect">
            <a:avLst/>
          </a:prstGeom>
          <a:noFill/>
        </p:spPr>
        <p:txBody>
          <a:bodyPr wrap="square" rtlCol="0">
            <a:spAutoFit/>
          </a:bodyPr>
          <a:lstStyle/>
          <a:p>
            <a:pPr algn="r" rtl="1">
              <a:lnSpc>
                <a:spcPct val="107000"/>
              </a:lnSpc>
            </a:pPr>
            <a:r>
              <a:rPr lang="ar-BH" sz="2400" dirty="0">
                <a:latin typeface="Sakkal Majalla" panose="02000000000000000000" pitchFamily="2" charset="-78"/>
                <a:cs typeface="Sakkal Majalla" panose="02000000000000000000" pitchFamily="2" charset="-78"/>
              </a:rPr>
              <a:t>1- </a:t>
            </a:r>
            <a:r>
              <a:rPr lang="ar-SA" sz="2400" dirty="0"/>
              <a:t>يصنف أنواع التأمين.</a:t>
            </a: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pPr>
            <a:r>
              <a:rPr lang="ar-BH" sz="2400" dirty="0" smtClean="0">
                <a:latin typeface="Sakkal Majalla" panose="02000000000000000000" pitchFamily="2" charset="-78"/>
                <a:cs typeface="Sakkal Majalla" panose="02000000000000000000" pitchFamily="2" charset="-78"/>
              </a:rPr>
              <a:t>2- </a:t>
            </a:r>
            <a:r>
              <a:rPr lang="ar-BH" sz="2400" dirty="0" smtClean="0"/>
              <a:t>يذكر وثائق </a:t>
            </a:r>
            <a:r>
              <a:rPr lang="ar-BH" sz="2400" smtClean="0"/>
              <a:t>تأمين الأشخاص</a:t>
            </a:r>
            <a:r>
              <a:rPr lang="ar-SA" sz="2400" smtClean="0"/>
              <a:t>. </a:t>
            </a: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just" rtl="1"/>
            <a:r>
              <a:rPr lang="ar-BH" sz="2400" dirty="0" smtClean="0">
                <a:latin typeface="Sakkal Majalla" panose="02000000000000000000" pitchFamily="2" charset="-78"/>
                <a:cs typeface="Sakkal Majalla" panose="02000000000000000000" pitchFamily="2" charset="-78"/>
              </a:rPr>
              <a:t>3- </a:t>
            </a:r>
            <a:r>
              <a:rPr lang="ar-BH" sz="24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يعدد وثائق تأمين الممتلكات </a:t>
            </a:r>
            <a:endParaRPr lang="ar-BH" sz="2400" dirty="0" smtClean="0">
              <a:latin typeface="Sakkal Majalla" panose="02000000000000000000" pitchFamily="2" charset="-78"/>
              <a:cs typeface="Sakkal Majalla" panose="02000000000000000000" pitchFamily="2" charset="-78"/>
            </a:endParaRPr>
          </a:p>
          <a:p>
            <a:pPr algn="just" rtl="1"/>
            <a:r>
              <a:rPr lang="ar-BH" sz="2400" dirty="0" smtClean="0">
                <a:latin typeface="Sakkal Majalla" panose="02000000000000000000" pitchFamily="2" charset="-78"/>
                <a:cs typeface="Sakkal Majalla" panose="02000000000000000000" pitchFamily="2" charset="-78"/>
              </a:rPr>
              <a:t>4- </a:t>
            </a:r>
            <a:r>
              <a:rPr lang="ar-BH" sz="24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يشرح وثائق تأمين الطرف الثالث</a:t>
            </a:r>
            <a:r>
              <a:rPr lang="ar-BH" sz="2400" dirty="0" smtClean="0">
                <a:latin typeface="Sakkal Majalla" panose="02000000000000000000" pitchFamily="2" charset="-78"/>
                <a:cs typeface="Sakkal Majalla" panose="02000000000000000000" pitchFamily="2" charset="-78"/>
              </a:rPr>
              <a:t>.</a:t>
            </a:r>
          </a:p>
          <a:p>
            <a:pPr algn="just" rtl="1"/>
            <a:r>
              <a:rPr lang="ar-BH" sz="2400" dirty="0" smtClean="0">
                <a:latin typeface="Sakkal Majalla" panose="02000000000000000000" pitchFamily="2" charset="-78"/>
                <a:cs typeface="Sakkal Majalla" panose="02000000000000000000" pitchFamily="2" charset="-78"/>
              </a:rPr>
              <a:t>5- يميز وثيقة التأمين الشامل.</a:t>
            </a:r>
            <a:endParaRPr lang="ar-BH" sz="2400" dirty="0">
              <a:latin typeface="Sakkal Majalla" panose="02000000000000000000" pitchFamily="2" charset="-78"/>
              <a:cs typeface="Sakkal Majalla" panose="02000000000000000000" pitchFamily="2" charset="-78"/>
            </a:endParaRPr>
          </a:p>
          <a:p>
            <a:pPr algn="just" rtl="1"/>
            <a:endParaRPr lang="ar-BH" sz="24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3" name="Group 12"/>
          <p:cNvGrpSpPr/>
          <p:nvPr/>
        </p:nvGrpSpPr>
        <p:grpSpPr>
          <a:xfrm>
            <a:off x="-457200" y="6400800"/>
            <a:ext cx="9538303" cy="440029"/>
            <a:chOff x="-1241406" y="6327578"/>
            <a:chExt cx="10352328" cy="440029"/>
          </a:xfrm>
        </p:grpSpPr>
        <p:sp>
          <p:nvSpPr>
            <p:cNvPr id="14" name="Rectangle 13"/>
            <p:cNvSpPr/>
            <p:nvPr/>
          </p:nvSpPr>
          <p:spPr>
            <a:xfrm>
              <a:off x="-124140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تصنيفات وثائق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16" name="Group 15"/>
            <p:cNvGrpSpPr/>
            <p:nvPr/>
          </p:nvGrpSpPr>
          <p:grpSpPr>
            <a:xfrm>
              <a:off x="-745188" y="6327578"/>
              <a:ext cx="9856110" cy="440029"/>
              <a:chOff x="-742224" y="6286896"/>
              <a:chExt cx="9856110" cy="440029"/>
            </a:xfrm>
          </p:grpSpPr>
          <p:cxnSp>
            <p:nvCxnSpPr>
              <p:cNvPr id="17" name="Straight Connector 16"/>
              <p:cNvCxnSpPr/>
              <p:nvPr/>
            </p:nvCxnSpPr>
            <p:spPr>
              <a:xfrm>
                <a:off x="-742224" y="6286896"/>
                <a:ext cx="985611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Rectangle 17"/>
              <p:cNvSpPr>
                <a:spLocks/>
              </p:cNvSpPr>
              <p:nvPr/>
            </p:nvSpPr>
            <p:spPr>
              <a:xfrm>
                <a:off x="4964292" y="6345925"/>
                <a:ext cx="4149594"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grpSp>
        <p:nvGrpSpPr>
          <p:cNvPr id="19" name="Group 18"/>
          <p:cNvGrpSpPr/>
          <p:nvPr/>
        </p:nvGrpSpPr>
        <p:grpSpPr>
          <a:xfrm>
            <a:off x="2012762" y="1379219"/>
            <a:ext cx="6363538" cy="2749340"/>
            <a:chOff x="1211733" y="1200929"/>
            <a:chExt cx="6363538" cy="2749340"/>
          </a:xfrm>
        </p:grpSpPr>
        <p:pic>
          <p:nvPicPr>
            <p:cNvPr id="20" name="Picture 19"/>
            <p:cNvPicPr>
              <a:picLocks noChangeAspect="1"/>
            </p:cNvPicPr>
            <p:nvPr/>
          </p:nvPicPr>
          <p:blipFill>
            <a:blip r:embed="rId5"/>
            <a:stretch>
              <a:fillRect/>
            </a:stretch>
          </p:blipFill>
          <p:spPr>
            <a:xfrm>
              <a:off x="1211733" y="1200929"/>
              <a:ext cx="6363538" cy="27493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2" name="Rectangle 21"/>
            <p:cNvSpPr/>
            <p:nvPr/>
          </p:nvSpPr>
          <p:spPr>
            <a:xfrm>
              <a:off x="5334000" y="2077935"/>
              <a:ext cx="1896751" cy="769441"/>
            </a:xfrm>
            <a:prstGeom prst="rect">
              <a:avLst/>
            </a:prstGeom>
          </p:spPr>
          <p:txBody>
            <a:bodyPr wrap="square">
              <a:spAutoFit/>
            </a:bodyPr>
            <a:lstStyle/>
            <a:p>
              <a:r>
                <a:rPr lang="ar-BH" sz="4400" b="1" dirty="0" smtClean="0">
                  <a:solidFill>
                    <a:schemeClr val="accent6">
                      <a:lumMod val="50000"/>
                    </a:schemeClr>
                  </a:solidFill>
                  <a:latin typeface="Sakkal Majalla" panose="02000000000000000000" pitchFamily="2" charset="-78"/>
                  <a:cs typeface="Sakkal Majalla" panose="02000000000000000000" pitchFamily="2" charset="-78"/>
                </a:rPr>
                <a:t>الأهداف</a:t>
              </a:r>
              <a:endParaRPr lang="en-US" sz="4400" dirty="0">
                <a:solidFill>
                  <a:schemeClr val="accent6">
                    <a:lumMod val="50000"/>
                  </a:schemeClr>
                </a:solidFill>
              </a:endParaRPr>
            </a:p>
          </p:txBody>
        </p:sp>
        <p:sp>
          <p:nvSpPr>
            <p:cNvPr id="23" name="Rectangle 22"/>
            <p:cNvSpPr/>
            <p:nvPr/>
          </p:nvSpPr>
          <p:spPr>
            <a:xfrm>
              <a:off x="1389314" y="3277616"/>
              <a:ext cx="6008376" cy="430887"/>
            </a:xfrm>
            <a:prstGeom prst="rect">
              <a:avLst/>
            </a:prstGeom>
          </p:spPr>
          <p:txBody>
            <a:bodyPr wrap="none">
              <a:spAutoFit/>
            </a:bodyPr>
            <a:lstStyle/>
            <a:p>
              <a:r>
                <a:rPr lang="ar-BH" sz="2200" b="1" dirty="0" smtClean="0">
                  <a:latin typeface="Sakkal Majalla" panose="02000000000000000000" pitchFamily="2" charset="-78"/>
                  <a:cs typeface="Sakkal Majalla" panose="02000000000000000000" pitchFamily="2" charset="-78"/>
                </a:rPr>
                <a:t>بعد الانتهاء من هذا الدرس ينبغي أن يكون الطالب قادرًا على أن:</a:t>
              </a:r>
              <a:endParaRPr lang="en-US" sz="2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0" dur="1000" fill="hold"/>
                                        <p:tgtEl>
                                          <p:spTgt spid="1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subTnLst>
                                    <p:audio>
                                      <p:cMediaNode>
                                        <p:cTn display="0" masterRel="sameClick">
                                          <p:stCondLst>
                                            <p:cond evt="begin" delay="0">
                                              <p:tn val="17"/>
                                            </p:cond>
                                          </p:stCondLst>
                                          <p:endCondLst>
                                            <p:cond evt="onStopAudio" delay="0">
                                              <p:tgtEl>
                                                <p:sldTgt/>
                                              </p:tgtEl>
                                            </p:cond>
                                          </p:endCondLst>
                                        </p:cTn>
                                        <p:tgtEl>
                                          <p:sndTgt r:embed="rId3" name="laser.wav"/>
                                        </p:tgtEl>
                                      </p:cMediaNode>
                                    </p:audio>
                                  </p:sub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fade">
                                      <p:cBhvr>
                                        <p:cTn id="26" dur="1000"/>
                                        <p:tgtEl>
                                          <p:spTgt spid="21">
                                            <p:txEl>
                                              <p:pRg st="0" end="0"/>
                                            </p:txEl>
                                          </p:spTgt>
                                        </p:tgtEl>
                                      </p:cBhvr>
                                    </p:animEffect>
                                    <p:anim calcmode="lin" valueType="num">
                                      <p:cBhvr>
                                        <p:cTn id="27"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21">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3" name="laser.wav"/>
                                        </p:tgtEl>
                                      </p:cMediaNode>
                                    </p:audio>
                                  </p:sub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1">
                                            <p:txEl>
                                              <p:pRg st="1" end="1"/>
                                            </p:txEl>
                                          </p:spTgt>
                                        </p:tgtEl>
                                        <p:attrNameLst>
                                          <p:attrName>style.visibility</p:attrName>
                                        </p:attrNameLst>
                                      </p:cBhvr>
                                      <p:to>
                                        <p:strVal val="visible"/>
                                      </p:to>
                                    </p:set>
                                    <p:animEffect transition="in" filter="fade">
                                      <p:cBhvr>
                                        <p:cTn id="33" dur="1000"/>
                                        <p:tgtEl>
                                          <p:spTgt spid="21">
                                            <p:txEl>
                                              <p:pRg st="1" end="1"/>
                                            </p:txEl>
                                          </p:spTgt>
                                        </p:tgtEl>
                                      </p:cBhvr>
                                    </p:animEffect>
                                    <p:anim calcmode="lin" valueType="num">
                                      <p:cBhvr>
                                        <p:cTn id="34"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21">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laser.wav"/>
                                        </p:tgtEl>
                                      </p:cMediaNode>
                                    </p:audio>
                                  </p:sub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1">
                                            <p:txEl>
                                              <p:pRg st="2" end="2"/>
                                            </p:txEl>
                                          </p:spTgt>
                                        </p:tgtEl>
                                        <p:attrNameLst>
                                          <p:attrName>style.visibility</p:attrName>
                                        </p:attrNameLst>
                                      </p:cBhvr>
                                      <p:to>
                                        <p:strVal val="visible"/>
                                      </p:to>
                                    </p:set>
                                    <p:animEffect transition="in" filter="fade">
                                      <p:cBhvr>
                                        <p:cTn id="40" dur="1000"/>
                                        <p:tgtEl>
                                          <p:spTgt spid="21">
                                            <p:txEl>
                                              <p:pRg st="2" end="2"/>
                                            </p:txEl>
                                          </p:spTgt>
                                        </p:tgtEl>
                                      </p:cBhvr>
                                    </p:animEffect>
                                    <p:anim calcmode="lin" valueType="num">
                                      <p:cBhvr>
                                        <p:cTn id="41"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1">
                                            <p:txEl>
                                              <p:pRg st="2" end="2"/>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laser.wav"/>
                                        </p:tgtEl>
                                      </p:cMediaNode>
                                    </p:audio>
                                  </p:sub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1">
                                            <p:txEl>
                                              <p:pRg st="3" end="3"/>
                                            </p:txEl>
                                          </p:spTgt>
                                        </p:tgtEl>
                                        <p:attrNameLst>
                                          <p:attrName>style.visibility</p:attrName>
                                        </p:attrNameLst>
                                      </p:cBhvr>
                                      <p:to>
                                        <p:strVal val="visible"/>
                                      </p:to>
                                    </p:set>
                                    <p:animEffect transition="in" filter="fade">
                                      <p:cBhvr>
                                        <p:cTn id="47" dur="1000"/>
                                        <p:tgtEl>
                                          <p:spTgt spid="21">
                                            <p:txEl>
                                              <p:pRg st="3" end="3"/>
                                            </p:txEl>
                                          </p:spTgt>
                                        </p:tgtEl>
                                      </p:cBhvr>
                                    </p:animEffect>
                                    <p:anim calcmode="lin" valueType="num">
                                      <p:cBhvr>
                                        <p:cTn id="48"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21">
                                            <p:txEl>
                                              <p:pRg st="3" end="3"/>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laser.wav"/>
                                        </p:tgtEl>
                                      </p:cMediaNode>
                                    </p:audio>
                                  </p:sub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1">
                                            <p:txEl>
                                              <p:pRg st="4" end="4"/>
                                            </p:txEl>
                                          </p:spTgt>
                                        </p:tgtEl>
                                        <p:attrNameLst>
                                          <p:attrName>style.visibility</p:attrName>
                                        </p:attrNameLst>
                                      </p:cBhvr>
                                      <p:to>
                                        <p:strVal val="visible"/>
                                      </p:to>
                                    </p:set>
                                    <p:animEffect transition="in" filter="fade">
                                      <p:cBhvr>
                                        <p:cTn id="54" dur="1000"/>
                                        <p:tgtEl>
                                          <p:spTgt spid="21">
                                            <p:txEl>
                                              <p:pRg st="4" end="4"/>
                                            </p:txEl>
                                          </p:spTgt>
                                        </p:tgtEl>
                                      </p:cBhvr>
                                    </p:animEffect>
                                    <p:anim calcmode="lin" valueType="num">
                                      <p:cBhvr>
                                        <p:cTn id="55"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4" end="4"/>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8697" y="1391105"/>
            <a:ext cx="8875303" cy="446276"/>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8. من أوسع  فئات وثائق تأمين نقل البضائع طلبا وتداولا: </a:t>
            </a:r>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4953000" y="2155255"/>
            <a:ext cx="3998348"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rtl="1"/>
            <a:r>
              <a:rPr lang="ar-BH" sz="2800" b="1" dirty="0">
                <a:solidFill>
                  <a:schemeClr val="tx1"/>
                </a:solidFill>
                <a:latin typeface="Sakkal Majalla" panose="02000000000000000000" pitchFamily="2" charset="-78"/>
                <a:cs typeface="Sakkal Majalla" panose="02000000000000000000" pitchFamily="2" charset="-78"/>
              </a:rPr>
              <a:t>أ-  وثيقة نقل البضائع </a:t>
            </a:r>
            <a:r>
              <a:rPr lang="en-US" sz="2800" b="1" dirty="0" smtClean="0">
                <a:solidFill>
                  <a:schemeClr val="tx1"/>
                </a:solidFill>
                <a:latin typeface="Sakkal Majalla" panose="02000000000000000000" pitchFamily="2" charset="-78"/>
                <a:cs typeface="Sakkal Majalla" panose="02000000000000000000" pitchFamily="2" charset="-78"/>
              </a:rPr>
              <a:t>A </a:t>
            </a:r>
            <a:r>
              <a:rPr lang="ar-BH" sz="2800" b="1" dirty="0" smtClean="0">
                <a:solidFill>
                  <a:schemeClr val="tx1"/>
                </a:solidFill>
                <a:latin typeface="Sakkal Majalla" panose="02000000000000000000" pitchFamily="2" charset="-78"/>
                <a:cs typeface="Sakkal Majalla" panose="02000000000000000000" pitchFamily="2" charset="-78"/>
              </a:rPr>
              <a:t> و</a:t>
            </a:r>
            <a:r>
              <a:rPr lang="en-US" sz="2800" b="1" dirty="0" smtClean="0">
                <a:solidFill>
                  <a:schemeClr val="tx1"/>
                </a:solidFill>
                <a:latin typeface="Sakkal Majalla" panose="02000000000000000000" pitchFamily="2" charset="-78"/>
                <a:cs typeface="Sakkal Majalla" panose="02000000000000000000" pitchFamily="2" charset="-78"/>
              </a:rPr>
              <a:t>B</a:t>
            </a:r>
            <a:r>
              <a:rPr lang="ar-BH" sz="2800" b="1" dirty="0" smtClean="0">
                <a:solidFill>
                  <a:schemeClr val="tx1"/>
                </a:solidFill>
                <a:latin typeface="Sakkal Majalla" panose="02000000000000000000" pitchFamily="2" charset="-78"/>
                <a:cs typeface="Sakkal Majalla" panose="02000000000000000000" pitchFamily="2" charset="-78"/>
              </a:rPr>
              <a:t>.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32" name="Flowchart: Terminator 31">
            <a:hlinkClick r:id="rId4" action="ppaction://hlinksldjump"/>
          </p:cNvPr>
          <p:cNvSpPr/>
          <p:nvPr/>
        </p:nvSpPr>
        <p:spPr>
          <a:xfrm>
            <a:off x="4114800" y="3156773"/>
            <a:ext cx="4446505"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rtl="1"/>
            <a:r>
              <a:rPr lang="ar-BH" sz="2800" b="1" dirty="0">
                <a:solidFill>
                  <a:schemeClr val="tx1"/>
                </a:solidFill>
                <a:latin typeface="Sakkal Majalla" panose="02000000000000000000" pitchFamily="2" charset="-78"/>
                <a:cs typeface="Sakkal Majalla" panose="02000000000000000000" pitchFamily="2" charset="-78"/>
              </a:rPr>
              <a:t>ب-  وثيقة نقل البضائع </a:t>
            </a:r>
            <a:r>
              <a:rPr lang="en-US" sz="2800" b="1" dirty="0">
                <a:solidFill>
                  <a:schemeClr val="tx1"/>
                </a:solidFill>
                <a:latin typeface="Sakkal Majalla" panose="02000000000000000000" pitchFamily="2" charset="-78"/>
                <a:cs typeface="Sakkal Majalla" panose="02000000000000000000" pitchFamily="2" charset="-78"/>
              </a:rPr>
              <a:t>A</a:t>
            </a:r>
            <a:r>
              <a:rPr lang="ar-BH" sz="2800" b="1" dirty="0">
                <a:solidFill>
                  <a:schemeClr val="tx1"/>
                </a:solidFill>
                <a:latin typeface="Sakkal Majalla" panose="02000000000000000000" pitchFamily="2" charset="-78"/>
                <a:cs typeface="Sakkal Majalla" panose="02000000000000000000" pitchFamily="2" charset="-78"/>
              </a:rPr>
              <a:t>.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1" name="Flowchart: Terminator 40">
            <a:hlinkClick r:id="rId3" action="ppaction://hlinksldjump"/>
          </p:cNvPr>
          <p:cNvSpPr/>
          <p:nvPr/>
        </p:nvSpPr>
        <p:spPr>
          <a:xfrm>
            <a:off x="3124200" y="4069167"/>
            <a:ext cx="4892034"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rtl="1"/>
            <a:r>
              <a:rPr lang="ar-BH" sz="2800" b="1" dirty="0">
                <a:solidFill>
                  <a:schemeClr val="tx1"/>
                </a:solidFill>
                <a:latin typeface="Sakkal Majalla" panose="02000000000000000000" pitchFamily="2" charset="-78"/>
                <a:cs typeface="Sakkal Majalla" panose="02000000000000000000" pitchFamily="2" charset="-78"/>
              </a:rPr>
              <a:t>ج- وثيقة نقل البضائع </a:t>
            </a:r>
            <a:r>
              <a:rPr lang="en-US" sz="2800" b="1" dirty="0" smtClean="0">
                <a:solidFill>
                  <a:schemeClr val="tx1"/>
                </a:solidFill>
                <a:latin typeface="Sakkal Majalla" panose="02000000000000000000" pitchFamily="2" charset="-78"/>
                <a:cs typeface="Sakkal Majalla" panose="02000000000000000000" pitchFamily="2" charset="-78"/>
              </a:rPr>
              <a:t>B</a:t>
            </a:r>
            <a:r>
              <a:rPr lang="ar-BH" sz="2800" b="1" dirty="0" smtClean="0">
                <a:solidFill>
                  <a:schemeClr val="tx1"/>
                </a:solidFill>
                <a:latin typeface="Sakkal Majalla" panose="02000000000000000000" pitchFamily="2" charset="-78"/>
                <a:cs typeface="Sakkal Majalla" panose="02000000000000000000" pitchFamily="2" charset="-78"/>
              </a:rPr>
              <a:t> و </a:t>
            </a:r>
            <a:r>
              <a:rPr lang="en-US" sz="2800" b="1" dirty="0" smtClean="0">
                <a:solidFill>
                  <a:schemeClr val="tx1"/>
                </a:solidFill>
                <a:latin typeface="Sakkal Majalla" panose="02000000000000000000" pitchFamily="2" charset="-78"/>
                <a:cs typeface="Sakkal Majalla" panose="02000000000000000000" pitchFamily="2" charset="-78"/>
              </a:rPr>
              <a:t>C</a:t>
            </a:r>
            <a:r>
              <a:rPr lang="ar-BH" sz="2800" b="1" dirty="0" smtClean="0">
                <a:solidFill>
                  <a:schemeClr val="tx1"/>
                </a:solidFill>
                <a:latin typeface="Sakkal Majalla" panose="02000000000000000000" pitchFamily="2" charset="-78"/>
                <a:cs typeface="Sakkal Majalla" panose="02000000000000000000" pitchFamily="2" charset="-78"/>
              </a:rPr>
              <a:t>.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2" name="Flowchart: Terminator 41">
            <a:hlinkClick r:id="rId3" action="ppaction://hlinksldjump"/>
          </p:cNvPr>
          <p:cNvSpPr/>
          <p:nvPr/>
        </p:nvSpPr>
        <p:spPr>
          <a:xfrm>
            <a:off x="1745066" y="5073155"/>
            <a:ext cx="5444322"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rtl="1"/>
            <a:r>
              <a:rPr lang="ar-BH" sz="2800" b="1" dirty="0">
                <a:solidFill>
                  <a:schemeClr val="tx1"/>
                </a:solidFill>
                <a:latin typeface="Sakkal Majalla" panose="02000000000000000000" pitchFamily="2" charset="-78"/>
                <a:cs typeface="Sakkal Majalla" panose="02000000000000000000" pitchFamily="2" charset="-78"/>
              </a:rPr>
              <a:t>د- وثيقة نقل البضائع </a:t>
            </a:r>
            <a:r>
              <a:rPr lang="en-US" sz="2800" b="1" dirty="0">
                <a:solidFill>
                  <a:schemeClr val="tx1"/>
                </a:solidFill>
                <a:latin typeface="Sakkal Majalla" panose="02000000000000000000" pitchFamily="2" charset="-78"/>
                <a:cs typeface="Sakkal Majalla" panose="02000000000000000000" pitchFamily="2" charset="-78"/>
              </a:rPr>
              <a:t>C</a:t>
            </a:r>
            <a:r>
              <a:rPr lang="ar-BH" sz="2800" b="1" dirty="0">
                <a:solidFill>
                  <a:schemeClr val="tx1"/>
                </a:solidFill>
                <a:latin typeface="Sakkal Majalla" panose="02000000000000000000" pitchFamily="2" charset="-78"/>
                <a:cs typeface="Sakkal Majalla" panose="02000000000000000000" pitchFamily="2" charset="-78"/>
              </a:rPr>
              <a:t>.  </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9" name="Group 18"/>
          <p:cNvGrpSpPr/>
          <p:nvPr/>
        </p:nvGrpSpPr>
        <p:grpSpPr>
          <a:xfrm>
            <a:off x="-781485" y="6459829"/>
            <a:ext cx="9918415" cy="381000"/>
            <a:chOff x="-751666" y="6386607"/>
            <a:chExt cx="9918415" cy="381000"/>
          </a:xfrm>
        </p:grpSpPr>
        <p:sp>
          <p:nvSpPr>
            <p:cNvPr id="20" name="Rectangle 19"/>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تصنيفات وثائق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21" name="Group 20"/>
            <p:cNvGrpSpPr/>
            <p:nvPr/>
          </p:nvGrpSpPr>
          <p:grpSpPr>
            <a:xfrm>
              <a:off x="29819" y="6386607"/>
              <a:ext cx="9136930" cy="381000"/>
              <a:chOff x="32783" y="6345925"/>
              <a:chExt cx="9136930" cy="381000"/>
            </a:xfrm>
          </p:grpSpPr>
          <p:cxnSp>
            <p:nvCxnSpPr>
              <p:cNvPr id="22" name="Straight Connector 2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Rectangle 22"/>
              <p:cNvSpPr>
                <a:spLocks/>
              </p:cNvSpPr>
              <p:nvPr/>
            </p:nvSpPr>
            <p:spPr>
              <a:xfrm>
                <a:off x="5442983" y="6345925"/>
                <a:ext cx="36709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13950018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619391"/>
            <a:ext cx="8875303" cy="446276"/>
          </a:xfrm>
          <a:prstGeom prst="rect">
            <a:avLst/>
          </a:prstGeom>
          <a:solidFill>
            <a:srgbClr val="FFC000"/>
          </a:solidFill>
          <a:effectLst/>
        </p:spPr>
        <p:txBody>
          <a:bodyPr wrap="square" rtlCol="0">
            <a:spAutoFit/>
          </a:bodyPr>
          <a:lstStyle/>
          <a:p>
            <a:pPr algn="r" rtl="1"/>
            <a:r>
              <a:rPr lang="ar-BH" sz="2300" b="1" dirty="0" smtClean="0">
                <a:latin typeface="Sakkal Majalla" panose="02000000000000000000" pitchFamily="2" charset="-78"/>
                <a:cs typeface="Sakkal Majalla" panose="02000000000000000000" pitchFamily="2" charset="-78"/>
              </a:rPr>
              <a:t>9.</a:t>
            </a:r>
            <a:r>
              <a:rPr lang="en-US" sz="2300" b="1" dirty="0" smtClean="0">
                <a:latin typeface="Sakkal Majalla" panose="02000000000000000000" pitchFamily="2" charset="-78"/>
                <a:cs typeface="Sakkal Majalla" panose="02000000000000000000" pitchFamily="2" charset="-78"/>
              </a:rPr>
              <a:t> </a:t>
            </a:r>
            <a:r>
              <a:rPr lang="ar-BH" sz="2300" b="1" dirty="0" smtClean="0">
                <a:latin typeface="Sakkal Majalla" panose="02000000000000000000" pitchFamily="2" charset="-78"/>
                <a:cs typeface="Sakkal Majalla" panose="02000000000000000000" pitchFamily="2" charset="-78"/>
              </a:rPr>
              <a:t>وثيقة التأمين المناسب للسيارة الجديدة  : </a:t>
            </a:r>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3276600" y="2248855"/>
            <a:ext cx="5674749"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أ-  التأمين </a:t>
            </a:r>
            <a:r>
              <a:rPr lang="ar-BH" sz="2800" b="1" dirty="0" smtClean="0">
                <a:solidFill>
                  <a:schemeClr val="tx1"/>
                </a:solidFill>
                <a:latin typeface="Sakkal Majalla" panose="02000000000000000000" pitchFamily="2" charset="-78"/>
                <a:cs typeface="Sakkal Majalla" panose="02000000000000000000" pitchFamily="2" charset="-78"/>
              </a:rPr>
              <a:t>الشامل.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32" name="Flowchart: Terminator 31">
            <a:hlinkClick r:id="rId4" action="ppaction://hlinksldjump"/>
          </p:cNvPr>
          <p:cNvSpPr/>
          <p:nvPr/>
        </p:nvSpPr>
        <p:spPr>
          <a:xfrm>
            <a:off x="2590800" y="3303470"/>
            <a:ext cx="5970505"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ب-  تأمين المسؤولية المدنية تجاه الغير.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1" name="Flowchart: Terminator 40">
            <a:hlinkClick r:id="rId4" action="ppaction://hlinksldjump"/>
          </p:cNvPr>
          <p:cNvSpPr/>
          <p:nvPr/>
        </p:nvSpPr>
        <p:spPr>
          <a:xfrm>
            <a:off x="1752600" y="4307458"/>
            <a:ext cx="6339834"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ج- تأمين الطرف الثالث.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2" name="Flowchart: Terminator 41">
            <a:hlinkClick r:id="rId4" action="ppaction://hlinksldjump"/>
          </p:cNvPr>
          <p:cNvSpPr/>
          <p:nvPr/>
        </p:nvSpPr>
        <p:spPr>
          <a:xfrm>
            <a:off x="1066800" y="5311446"/>
            <a:ext cx="6206322"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د- تأمين الممتلكات. </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7817" y="16497"/>
            <a:ext cx="1646183" cy="1268068"/>
          </a:xfrm>
          <a:prstGeom prst="rect">
            <a:avLst/>
          </a:prstGeom>
        </p:spPr>
      </p:pic>
      <p:grpSp>
        <p:nvGrpSpPr>
          <p:cNvPr id="19" name="Group 18"/>
          <p:cNvGrpSpPr/>
          <p:nvPr/>
        </p:nvGrpSpPr>
        <p:grpSpPr>
          <a:xfrm>
            <a:off x="-780700" y="6477000"/>
            <a:ext cx="9918415" cy="381000"/>
            <a:chOff x="-751666" y="6386607"/>
            <a:chExt cx="9918415" cy="381000"/>
          </a:xfrm>
        </p:grpSpPr>
        <p:sp>
          <p:nvSpPr>
            <p:cNvPr id="20" name="Rectangle 19"/>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تصنيفات وثائق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21" name="Group 20"/>
            <p:cNvGrpSpPr/>
            <p:nvPr/>
          </p:nvGrpSpPr>
          <p:grpSpPr>
            <a:xfrm>
              <a:off x="29819" y="6386607"/>
              <a:ext cx="9136930" cy="381000"/>
              <a:chOff x="32783" y="6345925"/>
              <a:chExt cx="9136930" cy="381000"/>
            </a:xfrm>
          </p:grpSpPr>
          <p:cxnSp>
            <p:nvCxnSpPr>
              <p:cNvPr id="22" name="Straight Connector 2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Rectangle 22"/>
              <p:cNvSpPr>
                <a:spLocks/>
              </p:cNvSpPr>
              <p:nvPr/>
            </p:nvSpPr>
            <p:spPr>
              <a:xfrm>
                <a:off x="5213599" y="6345925"/>
                <a:ext cx="390028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35146529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619391"/>
            <a:ext cx="8875303" cy="446276"/>
          </a:xfrm>
          <a:prstGeom prst="rect">
            <a:avLst/>
          </a:prstGeom>
          <a:solidFill>
            <a:srgbClr val="FFC000"/>
          </a:solidFill>
          <a:effectLst/>
        </p:spPr>
        <p:txBody>
          <a:bodyPr wrap="square" rtlCol="0">
            <a:spAutoFit/>
          </a:bodyPr>
          <a:lstStyle/>
          <a:p>
            <a:pPr algn="r" rtl="1"/>
            <a:r>
              <a:rPr lang="en-US" sz="2300" b="1" dirty="0" smtClean="0">
                <a:latin typeface="Sakkal Majalla" panose="02000000000000000000" pitchFamily="2" charset="-78"/>
                <a:cs typeface="Sakkal Majalla" panose="02000000000000000000" pitchFamily="2" charset="-78"/>
              </a:rPr>
              <a:t>10</a:t>
            </a:r>
            <a:r>
              <a:rPr lang="ar-BH" sz="2300" b="1" dirty="0" smtClean="0">
                <a:latin typeface="Sakkal Majalla" panose="02000000000000000000" pitchFamily="2" charset="-78"/>
                <a:cs typeface="Sakkal Majalla" panose="02000000000000000000" pitchFamily="2" charset="-78"/>
              </a:rPr>
              <a:t>.</a:t>
            </a:r>
            <a:r>
              <a:rPr lang="en-US" sz="2300" b="1" dirty="0" smtClean="0">
                <a:latin typeface="Sakkal Majalla" panose="02000000000000000000" pitchFamily="2" charset="-78"/>
                <a:cs typeface="Sakkal Majalla" panose="02000000000000000000" pitchFamily="2" charset="-78"/>
              </a:rPr>
              <a:t> </a:t>
            </a:r>
            <a:r>
              <a:rPr lang="ar-BH" sz="2300" b="1" dirty="0" smtClean="0">
                <a:latin typeface="Sakkal Majalla" panose="02000000000000000000" pitchFamily="2" charset="-78"/>
                <a:cs typeface="Sakkal Majalla" panose="02000000000000000000" pitchFamily="2" charset="-78"/>
              </a:rPr>
              <a:t>وثيقة التأمين الشامل على المركبات تغطي : </a:t>
            </a:r>
            <a:endParaRPr lang="en-US" sz="2300" b="1" dirty="0" smtClean="0">
              <a:latin typeface="Sakkal Majalla" panose="02000000000000000000" pitchFamily="2" charset="-78"/>
              <a:cs typeface="Sakkal Majalla" panose="02000000000000000000" pitchFamily="2" charset="-78"/>
            </a:endParaRPr>
          </a:p>
        </p:txBody>
      </p:sp>
      <p:sp>
        <p:nvSpPr>
          <p:cNvPr id="6" name="Flowchart: Terminator 5">
            <a:hlinkClick r:id="rId3" action="ppaction://hlinksldjump"/>
          </p:cNvPr>
          <p:cNvSpPr/>
          <p:nvPr/>
        </p:nvSpPr>
        <p:spPr>
          <a:xfrm>
            <a:off x="3276600" y="2299482"/>
            <a:ext cx="5674749"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أ-  </a:t>
            </a:r>
            <a:r>
              <a:rPr lang="ar-BH" sz="2800" b="1" dirty="0" smtClean="0">
                <a:solidFill>
                  <a:schemeClr val="tx1"/>
                </a:solidFill>
                <a:latin typeface="Sakkal Majalla" panose="02000000000000000000" pitchFamily="2" charset="-78"/>
                <a:cs typeface="Sakkal Majalla" panose="02000000000000000000" pitchFamily="2" charset="-78"/>
              </a:rPr>
              <a:t>أخطار سيارات الغير.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32" name="Flowchart: Terminator 31">
            <a:hlinkClick r:id="rId3" action="ppaction://hlinksldjump"/>
          </p:cNvPr>
          <p:cNvSpPr/>
          <p:nvPr/>
        </p:nvSpPr>
        <p:spPr>
          <a:xfrm>
            <a:off x="2362200" y="3303470"/>
            <a:ext cx="6199105"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ب-  </a:t>
            </a:r>
            <a:r>
              <a:rPr lang="ar-BH" sz="2800" b="1" dirty="0" smtClean="0">
                <a:solidFill>
                  <a:schemeClr val="tx1"/>
                </a:solidFill>
                <a:latin typeface="Sakkal Majalla" panose="02000000000000000000" pitchFamily="2" charset="-78"/>
                <a:cs typeface="Sakkal Majalla" panose="02000000000000000000" pitchFamily="2" charset="-78"/>
              </a:rPr>
              <a:t>أخطار سيارة المؤمن له.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1" name="Flowchart: Terminator 40">
            <a:hlinkClick r:id="rId3" action="ppaction://hlinksldjump"/>
          </p:cNvPr>
          <p:cNvSpPr/>
          <p:nvPr/>
        </p:nvSpPr>
        <p:spPr>
          <a:xfrm>
            <a:off x="1752600" y="4307458"/>
            <a:ext cx="6339834"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ج- </a:t>
            </a:r>
            <a:r>
              <a:rPr lang="ar-BH" sz="2800" b="1" dirty="0" smtClean="0">
                <a:solidFill>
                  <a:schemeClr val="tx1"/>
                </a:solidFill>
                <a:latin typeface="Sakkal Majalla" panose="02000000000000000000" pitchFamily="2" charset="-78"/>
                <a:cs typeface="Sakkal Majalla" panose="02000000000000000000" pitchFamily="2" charset="-78"/>
              </a:rPr>
              <a:t>أخطار الإصابات الجسدية ووفاة الغير.</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42" name="Flowchart: Terminator 41">
            <a:hlinkClick r:id="rId4" action="ppaction://hlinksldjump"/>
          </p:cNvPr>
          <p:cNvSpPr/>
          <p:nvPr/>
        </p:nvSpPr>
        <p:spPr>
          <a:xfrm>
            <a:off x="990600" y="5311446"/>
            <a:ext cx="6206322" cy="820800"/>
          </a:xfrm>
          <a:prstGeom prst="flowChartTerminator">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t="100000" r="100000"/>
            </a:path>
            <a:tileRect l="-100000" b="-100000"/>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د- </a:t>
            </a:r>
            <a:r>
              <a:rPr lang="ar-BH" sz="2800" b="1" dirty="0" smtClean="0">
                <a:solidFill>
                  <a:schemeClr val="tx1"/>
                </a:solidFill>
                <a:latin typeface="Sakkal Majalla" panose="02000000000000000000" pitchFamily="2" charset="-78"/>
                <a:cs typeface="Sakkal Majalla" panose="02000000000000000000" pitchFamily="2" charset="-78"/>
              </a:rPr>
              <a:t>كل ما ذكر صحيح. </a:t>
            </a:r>
            <a:endParaRPr lang="en-US" sz="2800" b="1" dirty="0">
              <a:solidFill>
                <a:schemeClr val="tx1"/>
              </a:solidFill>
              <a:latin typeface="Sakkal Majalla" panose="02000000000000000000" pitchFamily="2" charset="-78"/>
              <a:cs typeface="Sakkal Majalla" panose="02000000000000000000" pitchFamily="2" charset="-78"/>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7817" y="16497"/>
            <a:ext cx="1646183" cy="1268068"/>
          </a:xfrm>
          <a:prstGeom prst="rect">
            <a:avLst/>
          </a:prstGeom>
        </p:spPr>
      </p:pic>
      <p:grpSp>
        <p:nvGrpSpPr>
          <p:cNvPr id="19" name="Group 18"/>
          <p:cNvGrpSpPr/>
          <p:nvPr/>
        </p:nvGrpSpPr>
        <p:grpSpPr>
          <a:xfrm>
            <a:off x="-780700" y="6477000"/>
            <a:ext cx="9918415" cy="381000"/>
            <a:chOff x="-751666" y="6386607"/>
            <a:chExt cx="9918415" cy="381000"/>
          </a:xfrm>
        </p:grpSpPr>
        <p:sp>
          <p:nvSpPr>
            <p:cNvPr id="20" name="Rectangle 19"/>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تصنيفات وثائق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21" name="Group 20"/>
            <p:cNvGrpSpPr/>
            <p:nvPr/>
          </p:nvGrpSpPr>
          <p:grpSpPr>
            <a:xfrm>
              <a:off x="29819" y="6386607"/>
              <a:ext cx="9136930" cy="381000"/>
              <a:chOff x="32783" y="6345925"/>
              <a:chExt cx="9136930" cy="381000"/>
            </a:xfrm>
          </p:grpSpPr>
          <p:cxnSp>
            <p:nvCxnSpPr>
              <p:cNvPr id="22" name="Straight Connector 2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Rectangle 22"/>
              <p:cNvSpPr>
                <a:spLocks/>
              </p:cNvSpPr>
              <p:nvPr/>
            </p:nvSpPr>
            <p:spPr>
              <a:xfrm>
                <a:off x="5365999" y="6345925"/>
                <a:ext cx="374788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34208136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2" grpId="0" animBg="1"/>
      <p:bldP spid="41" grpId="0" animBg="1"/>
      <p:bldP spid="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4400" y="14478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781485" y="6459829"/>
            <a:ext cx="9918415" cy="381000"/>
            <a:chOff x="-751666" y="6386607"/>
            <a:chExt cx="9918415" cy="381000"/>
          </a:xfrm>
        </p:grpSpPr>
        <p:sp>
          <p:nvSpPr>
            <p:cNvPr id="12" name="Rectangle 11"/>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تصنيفات وثائق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442983" y="6345925"/>
                <a:ext cx="36709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6147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781485" y="6459829"/>
            <a:ext cx="9918415" cy="381000"/>
            <a:chOff x="-751666" y="6386607"/>
            <a:chExt cx="9918415" cy="381000"/>
          </a:xfrm>
        </p:grpSpPr>
        <p:sp>
          <p:nvSpPr>
            <p:cNvPr id="9" name="Rectangle 8"/>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تصنيفات وثائق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12536996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781485" y="6459829"/>
            <a:ext cx="9918415" cy="381000"/>
            <a:chOff x="-751666" y="6386607"/>
            <a:chExt cx="9918415" cy="381000"/>
          </a:xfrm>
        </p:grpSpPr>
        <p:sp>
          <p:nvSpPr>
            <p:cNvPr id="12" name="Rectangle 11"/>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تصنيفات وثائق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136441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781485" y="6459829"/>
            <a:ext cx="9918415" cy="381000"/>
            <a:chOff x="-751666" y="6386607"/>
            <a:chExt cx="9918415" cy="381000"/>
          </a:xfrm>
        </p:grpSpPr>
        <p:sp>
          <p:nvSpPr>
            <p:cNvPr id="9" name="Rectangle 8"/>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تصنيفات وثائق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12499403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781485" y="6459829"/>
            <a:ext cx="9918415" cy="381000"/>
            <a:chOff x="-751666" y="6386607"/>
            <a:chExt cx="9918415" cy="381000"/>
          </a:xfrm>
        </p:grpSpPr>
        <p:sp>
          <p:nvSpPr>
            <p:cNvPr id="12" name="Rectangle 11"/>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تصنيفات وثائق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22349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781485" y="6459829"/>
            <a:ext cx="9918415" cy="381000"/>
            <a:chOff x="-751666" y="6386607"/>
            <a:chExt cx="9918415" cy="381000"/>
          </a:xfrm>
        </p:grpSpPr>
        <p:sp>
          <p:nvSpPr>
            <p:cNvPr id="9" name="Rectangle 8"/>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تصنيفات وثائق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061983" y="6345925"/>
                <a:ext cx="40519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6214282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781485" y="6459829"/>
            <a:ext cx="9918415" cy="381000"/>
            <a:chOff x="-751666" y="6386607"/>
            <a:chExt cx="9918415" cy="381000"/>
          </a:xfrm>
        </p:grpSpPr>
        <p:sp>
          <p:nvSpPr>
            <p:cNvPr id="12" name="Rectangle 11"/>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تصنيفات وثائق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138183" y="6345925"/>
                <a:ext cx="39757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78902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585410" y="193332"/>
            <a:ext cx="3998665" cy="993534"/>
            <a:chOff x="4871183" y="303192"/>
            <a:chExt cx="3998665" cy="993534"/>
          </a:xfrm>
        </p:grpSpPr>
        <p:pic>
          <p:nvPicPr>
            <p:cNvPr id="6" name="Picture 5"/>
            <p:cNvPicPr>
              <a:picLocks noChangeAspect="1"/>
            </p:cNvPicPr>
            <p:nvPr/>
          </p:nvPicPr>
          <p:blipFill>
            <a:blip r:embed="rId7"/>
            <a:stretch>
              <a:fillRect/>
            </a:stretch>
          </p:blipFill>
          <p:spPr>
            <a:xfrm>
              <a:off x="4871183" y="303192"/>
              <a:ext cx="3998665" cy="993534"/>
            </a:xfrm>
            <a:prstGeom prst="rect">
              <a:avLst/>
            </a:prstGeom>
          </p:spPr>
        </p:pic>
        <p:sp>
          <p:nvSpPr>
            <p:cNvPr id="7" name="Rectangle 6"/>
            <p:cNvSpPr/>
            <p:nvPr/>
          </p:nvSpPr>
          <p:spPr>
            <a:xfrm>
              <a:off x="5594364" y="559527"/>
              <a:ext cx="2552302" cy="523220"/>
            </a:xfrm>
            <a:prstGeom prst="rect">
              <a:avLst/>
            </a:prstGeom>
          </p:spPr>
          <p:txBody>
            <a:bodyPr wrap="none">
              <a:spAutoFit/>
            </a:bodyPr>
            <a:lstStyle/>
            <a:p>
              <a:r>
                <a:rPr lang="ar-BH" sz="2800" b="1" dirty="0" smtClean="0">
                  <a:solidFill>
                    <a:srgbClr val="9933FF"/>
                  </a:solidFill>
                </a:rPr>
                <a:t>أهم تصنيفات التأمين</a:t>
              </a:r>
              <a:endParaRPr lang="en-US" sz="2800" dirty="0">
                <a:solidFill>
                  <a:srgbClr val="9933FF"/>
                </a:solidFill>
              </a:endParaRPr>
            </a:p>
          </p:txBody>
        </p:sp>
      </p:grpSp>
      <p:sp>
        <p:nvSpPr>
          <p:cNvPr id="17" name="Rectangle 16"/>
          <p:cNvSpPr/>
          <p:nvPr/>
        </p:nvSpPr>
        <p:spPr>
          <a:xfrm>
            <a:off x="751550" y="1257416"/>
            <a:ext cx="7542265" cy="1015663"/>
          </a:xfrm>
          <a:prstGeom prst="rect">
            <a:avLst/>
          </a:prstGeom>
        </p:spPr>
        <p:txBody>
          <a:bodyPr wrap="square">
            <a:spAutoFit/>
          </a:bodyPr>
          <a:lstStyle/>
          <a:p>
            <a:pPr algn="justLow" rtl="1">
              <a:buClr>
                <a:srgbClr val="7030A0"/>
              </a:buClr>
            </a:pPr>
            <a:r>
              <a:rPr lang="ar-BH" sz="2000" b="1" dirty="0" smtClean="0">
                <a:latin typeface="Sakkal Majalla" panose="02000000000000000000" pitchFamily="2" charset="-78"/>
                <a:cs typeface="Sakkal Majalla" panose="02000000000000000000" pitchFamily="2" charset="-78"/>
              </a:rPr>
              <a:t>كلما تتطور العالم ظهرت أنواع من التأمينات، ويعد التأمين التجاري ( التقليدي) من أكثر التأمينات انتشارا في العالم، واستطاع الفقهاء التوصل إلى صياغة عقد التأمين على هيئة عقد مضاربة، كما ظهر التأمين التبادلي الذي يلقى قبولا في المجتمع الإسلامي. </a:t>
            </a:r>
            <a:endParaRPr lang="ar-BH" sz="2000" b="1" dirty="0">
              <a:latin typeface="Sakkal Majalla" panose="02000000000000000000" pitchFamily="2" charset="-78"/>
              <a:cs typeface="Sakkal Majalla" panose="02000000000000000000" pitchFamily="2" charset="-78"/>
            </a:endParaRPr>
          </a:p>
        </p:txBody>
      </p:sp>
      <p:grpSp>
        <p:nvGrpSpPr>
          <p:cNvPr id="11" name="Group 10"/>
          <p:cNvGrpSpPr/>
          <p:nvPr/>
        </p:nvGrpSpPr>
        <p:grpSpPr>
          <a:xfrm>
            <a:off x="4652354" y="4468946"/>
            <a:ext cx="3962350" cy="1768033"/>
            <a:chOff x="4677934" y="4524708"/>
            <a:chExt cx="3648262" cy="1768033"/>
          </a:xfrm>
        </p:grpSpPr>
        <p:sp>
          <p:nvSpPr>
            <p:cNvPr id="29" name="Rectangle 28"/>
            <p:cNvSpPr/>
            <p:nvPr/>
          </p:nvSpPr>
          <p:spPr>
            <a:xfrm>
              <a:off x="4677934" y="4524708"/>
              <a:ext cx="3648262" cy="923330"/>
            </a:xfrm>
            <a:prstGeom prst="rect">
              <a:avLst/>
            </a:prstGeom>
          </p:spPr>
          <p:txBody>
            <a:bodyPr wrap="square">
              <a:spAutoFit/>
            </a:bodyPr>
            <a:lstStyle/>
            <a:p>
              <a:pPr algn="justLow" rtl="1"/>
              <a:r>
                <a:rPr lang="ar-BH" b="1" dirty="0" smtClean="0">
                  <a:latin typeface="Sakkal Majalla" panose="02000000000000000000" pitchFamily="2" charset="-78"/>
                  <a:cs typeface="Sakkal Majalla" panose="02000000000000000000" pitchFamily="2" charset="-78"/>
                </a:rPr>
                <a:t>حرية طالب التأمين في اختيار التأمين المناسب له دون إلزامه بالتأمين مثل التأمين الشامل على المركبات.</a:t>
              </a:r>
              <a:endParaRPr lang="en-US" dirty="0"/>
            </a:p>
          </p:txBody>
        </p:sp>
        <p:grpSp>
          <p:nvGrpSpPr>
            <p:cNvPr id="39" name="Group 38"/>
            <p:cNvGrpSpPr/>
            <p:nvPr/>
          </p:nvGrpSpPr>
          <p:grpSpPr>
            <a:xfrm>
              <a:off x="5921064" y="5125346"/>
              <a:ext cx="1313612" cy="1167395"/>
              <a:chOff x="4787594" y="4965196"/>
              <a:chExt cx="1313612" cy="1167395"/>
            </a:xfrm>
          </p:grpSpPr>
          <p:pic>
            <p:nvPicPr>
              <p:cNvPr id="34" name="Picture 33"/>
              <p:cNvPicPr/>
              <p:nvPr/>
            </p:nvPicPr>
            <p:blipFill>
              <a:blip r:embed="rId8">
                <a:extLst>
                  <a:ext uri="{28A0092B-C50C-407E-A947-70E740481C1C}">
                    <a14:useLocalDpi xmlns:a14="http://schemas.microsoft.com/office/drawing/2010/main" val="0"/>
                  </a:ext>
                </a:extLst>
              </a:blip>
              <a:srcRect/>
              <a:stretch>
                <a:fillRect/>
              </a:stretch>
            </p:blipFill>
            <p:spPr bwMode="auto">
              <a:xfrm rot="21448828">
                <a:off x="4787594" y="4965196"/>
                <a:ext cx="1313612" cy="1167395"/>
              </a:xfrm>
              <a:prstGeom prst="rect">
                <a:avLst/>
              </a:prstGeom>
              <a:noFill/>
              <a:ln>
                <a:noFill/>
              </a:ln>
            </p:spPr>
          </p:pic>
          <p:sp>
            <p:nvSpPr>
              <p:cNvPr id="36" name="Rectangle 35"/>
              <p:cNvSpPr/>
              <p:nvPr/>
            </p:nvSpPr>
            <p:spPr>
              <a:xfrm>
                <a:off x="5190554" y="5375610"/>
                <a:ext cx="577402" cy="400110"/>
              </a:xfrm>
              <a:prstGeom prst="rect">
                <a:avLst/>
              </a:prstGeom>
            </p:spPr>
            <p:txBody>
              <a:bodyPr wrap="none">
                <a:spAutoFit/>
              </a:bodyPr>
              <a:lstStyle/>
              <a:p>
                <a:r>
                  <a:rPr lang="ar-BH" sz="2000" b="1" dirty="0" smtClean="0">
                    <a:solidFill>
                      <a:schemeClr val="bg1"/>
                    </a:solidFill>
                    <a:latin typeface="Sakkal Majalla" panose="02000000000000000000" pitchFamily="2" charset="-78"/>
                    <a:cs typeface="Sakkal Majalla" panose="02000000000000000000" pitchFamily="2" charset="-78"/>
                  </a:rPr>
                  <a:t>تأمين</a:t>
                </a:r>
              </a:p>
            </p:txBody>
          </p:sp>
          <p:sp>
            <p:nvSpPr>
              <p:cNvPr id="41" name="Rectangle 40"/>
              <p:cNvSpPr/>
              <p:nvPr/>
            </p:nvSpPr>
            <p:spPr>
              <a:xfrm>
                <a:off x="5167310" y="5575665"/>
                <a:ext cx="623889" cy="400110"/>
              </a:xfrm>
              <a:prstGeom prst="rect">
                <a:avLst/>
              </a:prstGeom>
            </p:spPr>
            <p:txBody>
              <a:bodyPr wrap="none">
                <a:spAutoFit/>
              </a:bodyPr>
              <a:lstStyle/>
              <a:p>
                <a:r>
                  <a:rPr lang="ar-BH" sz="2000" b="1" dirty="0" smtClean="0">
                    <a:solidFill>
                      <a:schemeClr val="bg1"/>
                    </a:solidFill>
                    <a:latin typeface="Sakkal Majalla" panose="02000000000000000000" pitchFamily="2" charset="-78"/>
                    <a:cs typeface="Sakkal Majalla" panose="02000000000000000000" pitchFamily="2" charset="-78"/>
                  </a:rPr>
                  <a:t>شامل</a:t>
                </a:r>
              </a:p>
            </p:txBody>
          </p:sp>
        </p:grpSp>
      </p:grpSp>
      <p:grpSp>
        <p:nvGrpSpPr>
          <p:cNvPr id="12" name="Group 11"/>
          <p:cNvGrpSpPr/>
          <p:nvPr/>
        </p:nvGrpSpPr>
        <p:grpSpPr>
          <a:xfrm>
            <a:off x="273815" y="4489991"/>
            <a:ext cx="4112092" cy="1663647"/>
            <a:chOff x="273815" y="4489991"/>
            <a:chExt cx="4112092" cy="1663647"/>
          </a:xfrm>
        </p:grpSpPr>
        <p:sp>
          <p:nvSpPr>
            <p:cNvPr id="33" name="Rectangle 32"/>
            <p:cNvSpPr/>
            <p:nvPr/>
          </p:nvSpPr>
          <p:spPr>
            <a:xfrm>
              <a:off x="273815" y="4489991"/>
              <a:ext cx="4112092" cy="923330"/>
            </a:xfrm>
            <a:prstGeom prst="rect">
              <a:avLst/>
            </a:prstGeom>
          </p:spPr>
          <p:txBody>
            <a:bodyPr wrap="square">
              <a:spAutoFit/>
            </a:bodyPr>
            <a:lstStyle/>
            <a:p>
              <a:pPr algn="justLow" rtl="1"/>
              <a:r>
                <a:rPr lang="ar-BH" b="1" dirty="0" smtClean="0">
                  <a:latin typeface="Sakkal Majalla" panose="02000000000000000000" pitchFamily="2" charset="-78"/>
                  <a:cs typeface="Sakkal Majalla" panose="02000000000000000000" pitchFamily="2" charset="-78"/>
                </a:rPr>
                <a:t>يلزم القانون الأفراد على التأمين حماية لمصالهم العامة كالتأمينات الاجتماعية وتأمين الطرف الثالث على المركبات  .</a:t>
              </a:r>
              <a:endParaRPr lang="en-US" dirty="0"/>
            </a:p>
          </p:txBody>
        </p:sp>
        <p:grpSp>
          <p:nvGrpSpPr>
            <p:cNvPr id="40" name="Group 39"/>
            <p:cNvGrpSpPr/>
            <p:nvPr/>
          </p:nvGrpSpPr>
          <p:grpSpPr>
            <a:xfrm>
              <a:off x="1615871" y="5075951"/>
              <a:ext cx="1558312" cy="1077687"/>
              <a:chOff x="2411656" y="4973052"/>
              <a:chExt cx="1558312" cy="1077687"/>
            </a:xfrm>
          </p:grpSpPr>
          <p:pic>
            <p:nvPicPr>
              <p:cNvPr id="35" name="Picture 34"/>
              <p:cNvPicPr/>
              <p:nvPr/>
            </p:nvPicPr>
            <p:blipFill>
              <a:blip r:embed="rId9">
                <a:extLst>
                  <a:ext uri="{28A0092B-C50C-407E-A947-70E740481C1C}">
                    <a14:useLocalDpi xmlns:a14="http://schemas.microsoft.com/office/drawing/2010/main" val="0"/>
                  </a:ext>
                </a:extLst>
              </a:blip>
              <a:srcRect/>
              <a:stretch>
                <a:fillRect/>
              </a:stretch>
            </p:blipFill>
            <p:spPr bwMode="auto">
              <a:xfrm>
                <a:off x="2411656" y="4973052"/>
                <a:ext cx="1558312" cy="1077687"/>
              </a:xfrm>
              <a:prstGeom prst="rect">
                <a:avLst/>
              </a:prstGeom>
              <a:noFill/>
              <a:ln>
                <a:noFill/>
              </a:ln>
            </p:spPr>
          </p:pic>
          <p:sp>
            <p:nvSpPr>
              <p:cNvPr id="43" name="Rectangle 42"/>
              <p:cNvSpPr/>
              <p:nvPr/>
            </p:nvSpPr>
            <p:spPr>
              <a:xfrm>
                <a:off x="2724980" y="5182471"/>
                <a:ext cx="931665" cy="276999"/>
              </a:xfrm>
              <a:prstGeom prst="rect">
                <a:avLst/>
              </a:prstGeom>
            </p:spPr>
            <p:txBody>
              <a:bodyPr wrap="none">
                <a:spAutoFit/>
              </a:bodyPr>
              <a:lstStyle/>
              <a:p>
                <a:r>
                  <a:rPr lang="ar-BH" sz="1200" b="1" dirty="0" smtClean="0">
                    <a:latin typeface="Sakkal Majalla" panose="02000000000000000000" pitchFamily="2" charset="-78"/>
                    <a:cs typeface="Sakkal Majalla" panose="02000000000000000000" pitchFamily="2" charset="-78"/>
                  </a:rPr>
                  <a:t>تأمين طرف ثالث</a:t>
                </a:r>
              </a:p>
            </p:txBody>
          </p:sp>
        </p:grpSp>
      </p:grpSp>
      <p:grpSp>
        <p:nvGrpSpPr>
          <p:cNvPr id="5" name="Group 4"/>
          <p:cNvGrpSpPr/>
          <p:nvPr/>
        </p:nvGrpSpPr>
        <p:grpSpPr>
          <a:xfrm>
            <a:off x="273815" y="3399591"/>
            <a:ext cx="4112092" cy="1133907"/>
            <a:chOff x="231308" y="3587745"/>
            <a:chExt cx="4112092" cy="1133907"/>
          </a:xfrm>
        </p:grpSpPr>
        <p:grpSp>
          <p:nvGrpSpPr>
            <p:cNvPr id="32" name="Group 31"/>
            <p:cNvGrpSpPr/>
            <p:nvPr/>
          </p:nvGrpSpPr>
          <p:grpSpPr>
            <a:xfrm>
              <a:off x="231308" y="3775106"/>
              <a:ext cx="4112092" cy="946546"/>
              <a:chOff x="261313" y="3436065"/>
              <a:chExt cx="4112092" cy="946546"/>
            </a:xfrm>
          </p:grpSpPr>
          <p:sp>
            <p:nvSpPr>
              <p:cNvPr id="37" name="Cube 36"/>
              <p:cNvSpPr/>
              <p:nvPr/>
            </p:nvSpPr>
            <p:spPr>
              <a:xfrm flipH="1">
                <a:off x="261313" y="3436065"/>
                <a:ext cx="4112092" cy="946546"/>
              </a:xfrm>
              <a:prstGeom prst="cube">
                <a:avLst>
                  <a:gd name="adj" fmla="val 6078"/>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8100000" scaled="1"/>
                <a:tileRect/>
              </a:gra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423524" y="3740879"/>
                <a:ext cx="1787669" cy="400110"/>
              </a:xfrm>
              <a:prstGeom prst="rect">
                <a:avLst/>
              </a:prstGeom>
            </p:spPr>
            <p:txBody>
              <a:bodyPr wrap="none">
                <a:spAutoFit/>
              </a:bodyPr>
              <a:lstStyle/>
              <a:p>
                <a:r>
                  <a:rPr lang="ar-BH" sz="2000" b="1" dirty="0" smtClean="0">
                    <a:latin typeface="Sakkal Majalla" panose="02000000000000000000" pitchFamily="2" charset="-78"/>
                    <a:cs typeface="Sakkal Majalla" panose="02000000000000000000" pitchFamily="2" charset="-78"/>
                  </a:rPr>
                  <a:t>تأمين عام (إجباري)</a:t>
                </a:r>
                <a:endParaRPr lang="en-US" sz="2000" dirty="0"/>
              </a:p>
            </p:txBody>
          </p:sp>
        </p:grpSp>
        <p:sp>
          <p:nvSpPr>
            <p:cNvPr id="4" name="Down Arrow 3"/>
            <p:cNvSpPr/>
            <p:nvPr/>
          </p:nvSpPr>
          <p:spPr>
            <a:xfrm>
              <a:off x="2133600" y="3587745"/>
              <a:ext cx="402532" cy="296367"/>
            </a:xfrm>
            <a:prstGeom prst="downArrow">
              <a:avLst/>
            </a:prstGeom>
            <a:solidFill>
              <a:srgbClr val="CC66FF"/>
            </a:solidFill>
            <a:ln>
              <a:solidFill>
                <a:srgbClr val="CC66FF"/>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4495800" y="3457259"/>
            <a:ext cx="4009009" cy="1070687"/>
            <a:chOff x="4523000" y="3622017"/>
            <a:chExt cx="4009009" cy="1070687"/>
          </a:xfrm>
        </p:grpSpPr>
        <p:grpSp>
          <p:nvGrpSpPr>
            <p:cNvPr id="28" name="Group 27"/>
            <p:cNvGrpSpPr/>
            <p:nvPr/>
          </p:nvGrpSpPr>
          <p:grpSpPr>
            <a:xfrm>
              <a:off x="4523000" y="3746158"/>
              <a:ext cx="4009009" cy="946546"/>
              <a:chOff x="4568278" y="3321616"/>
              <a:chExt cx="4009009" cy="946546"/>
            </a:xfrm>
          </p:grpSpPr>
          <p:sp>
            <p:nvSpPr>
              <p:cNvPr id="26" name="Cube 25"/>
              <p:cNvSpPr/>
              <p:nvPr/>
            </p:nvSpPr>
            <p:spPr>
              <a:xfrm>
                <a:off x="4568278" y="3321616"/>
                <a:ext cx="4009009" cy="946546"/>
              </a:xfrm>
              <a:prstGeom prst="cube">
                <a:avLst>
                  <a:gd name="adj" fmla="val 6078"/>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8100000" scaled="1"/>
                <a:tileRect/>
              </a:gra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421078" y="3651198"/>
                <a:ext cx="1911101" cy="400110"/>
              </a:xfrm>
              <a:prstGeom prst="rect">
                <a:avLst/>
              </a:prstGeom>
            </p:spPr>
            <p:txBody>
              <a:bodyPr wrap="none">
                <a:spAutoFit/>
              </a:bodyPr>
              <a:lstStyle/>
              <a:p>
                <a:r>
                  <a:rPr lang="ar-BH" sz="2000" b="1" dirty="0" smtClean="0">
                    <a:latin typeface="Sakkal Majalla" panose="02000000000000000000" pitchFamily="2" charset="-78"/>
                    <a:cs typeface="Sakkal Majalla" panose="02000000000000000000" pitchFamily="2" charset="-78"/>
                  </a:rPr>
                  <a:t>تأمين خاص ( اختياري)</a:t>
                </a:r>
                <a:endParaRPr lang="en-US" sz="2000" dirty="0"/>
              </a:p>
            </p:txBody>
          </p:sp>
        </p:grpSp>
        <p:sp>
          <p:nvSpPr>
            <p:cNvPr id="30" name="Down Arrow 29"/>
            <p:cNvSpPr/>
            <p:nvPr/>
          </p:nvSpPr>
          <p:spPr>
            <a:xfrm>
              <a:off x="6099514" y="3622017"/>
              <a:ext cx="402532" cy="296367"/>
            </a:xfrm>
            <a:prstGeom prst="downArrow">
              <a:avLst/>
            </a:prstGeom>
            <a:solidFill>
              <a:srgbClr val="CC66FF"/>
            </a:solidFill>
            <a:ln>
              <a:solidFill>
                <a:srgbClr val="CC66FF"/>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615871" y="2199835"/>
            <a:ext cx="5000518" cy="1246017"/>
            <a:chOff x="1607478" y="2323505"/>
            <a:chExt cx="5000518" cy="1246017"/>
          </a:xfrm>
        </p:grpSpPr>
        <p:sp>
          <p:nvSpPr>
            <p:cNvPr id="2" name="Right Brace 1"/>
            <p:cNvSpPr/>
            <p:nvPr/>
          </p:nvSpPr>
          <p:spPr>
            <a:xfrm rot="16200000">
              <a:off x="3845769" y="807295"/>
              <a:ext cx="523936" cy="5000518"/>
            </a:xfrm>
            <a:prstGeom prst="rightBrace">
              <a:avLst>
                <a:gd name="adj1" fmla="val 54845"/>
                <a:gd name="adj2" fmla="val 52489"/>
              </a:avLst>
            </a:prstGeom>
            <a:solidFill>
              <a:srgbClr val="CC66FF"/>
            </a:soli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nvGrpSpPr>
            <p:cNvPr id="31" name="Group 30"/>
            <p:cNvGrpSpPr/>
            <p:nvPr/>
          </p:nvGrpSpPr>
          <p:grpSpPr>
            <a:xfrm>
              <a:off x="2735173" y="2323505"/>
              <a:ext cx="2819400" cy="946546"/>
              <a:chOff x="1295400" y="2635093"/>
              <a:chExt cx="2819400" cy="946546"/>
            </a:xfrm>
          </p:grpSpPr>
          <p:sp>
            <p:nvSpPr>
              <p:cNvPr id="42" name="Cube 41"/>
              <p:cNvSpPr/>
              <p:nvPr/>
            </p:nvSpPr>
            <p:spPr>
              <a:xfrm>
                <a:off x="1295400" y="2635093"/>
                <a:ext cx="2819400" cy="946546"/>
              </a:xfrm>
              <a:prstGeom prst="cube">
                <a:avLst>
                  <a:gd name="adj" fmla="val 6078"/>
                </a:avLst>
              </a:prstGeom>
              <a:solidFill>
                <a:srgbClr val="CC66FF"/>
              </a:soli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597264" y="2870518"/>
                <a:ext cx="2215671" cy="461665"/>
              </a:xfrm>
              <a:prstGeom prst="rect">
                <a:avLst/>
              </a:prstGeom>
            </p:spPr>
            <p:txBody>
              <a:bodyPr wrap="none">
                <a:spAutoFit/>
              </a:bodyPr>
              <a:lstStyle/>
              <a:p>
                <a:r>
                  <a:rPr lang="ar-BH" sz="2400" b="1" dirty="0" smtClean="0">
                    <a:latin typeface="Sakkal Majalla" panose="02000000000000000000" pitchFamily="2" charset="-78"/>
                    <a:cs typeface="Sakkal Majalla" panose="02000000000000000000" pitchFamily="2" charset="-78"/>
                  </a:rPr>
                  <a:t>من حيث عقد التأمين </a:t>
                </a:r>
                <a:endParaRPr lang="en-US" sz="2400" dirty="0"/>
              </a:p>
            </p:txBody>
          </p:sp>
        </p:grpSp>
      </p:grpSp>
      <p:grpSp>
        <p:nvGrpSpPr>
          <p:cNvPr id="13" name="Group 12"/>
          <p:cNvGrpSpPr/>
          <p:nvPr/>
        </p:nvGrpSpPr>
        <p:grpSpPr>
          <a:xfrm>
            <a:off x="-533400" y="6477000"/>
            <a:ext cx="9677400" cy="381000"/>
            <a:chOff x="-441988" y="6386607"/>
            <a:chExt cx="9677400" cy="381000"/>
          </a:xfrm>
        </p:grpSpPr>
        <p:sp>
          <p:nvSpPr>
            <p:cNvPr id="45" name="Rectangle 44"/>
            <p:cNvSpPr/>
            <p:nvPr/>
          </p:nvSpPr>
          <p:spPr>
            <a:xfrm>
              <a:off x="-441988" y="6407652"/>
              <a:ext cx="6133435"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تصنيفات وثائق التأمين</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46" name="Group 45"/>
            <p:cNvGrpSpPr/>
            <p:nvPr/>
          </p:nvGrpSpPr>
          <p:grpSpPr>
            <a:xfrm>
              <a:off x="91412" y="6386607"/>
              <a:ext cx="9144000" cy="381000"/>
              <a:chOff x="94376" y="6345925"/>
              <a:chExt cx="9144000" cy="381000"/>
            </a:xfrm>
          </p:grpSpPr>
          <p:cxnSp>
            <p:nvCxnSpPr>
              <p:cNvPr id="47" name="Straight Connector 46"/>
              <p:cNvCxnSpPr/>
              <p:nvPr/>
            </p:nvCxnSpPr>
            <p:spPr>
              <a:xfrm>
                <a:off x="94376" y="6345925"/>
                <a:ext cx="91440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8" name="Rectangle 47"/>
              <p:cNvSpPr>
                <a:spLocks/>
              </p:cNvSpPr>
              <p:nvPr/>
            </p:nvSpPr>
            <p:spPr>
              <a:xfrm>
                <a:off x="5442977" y="6345925"/>
                <a:ext cx="3670910"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pic>
        <p:nvPicPr>
          <p:cNvPr id="49" name="Picture 4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spTree>
    <p:extLst>
      <p:ext uri="{BB962C8B-B14F-4D97-AF65-F5344CB8AC3E}">
        <p14:creationId xmlns:p14="http://schemas.microsoft.com/office/powerpoint/2010/main" val="209562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subTnLst>
                                    <p:audio>
                                      <p:cMediaNode>
                                        <p:cTn display="0" masterRel="sameClick">
                                          <p:stCondLst>
                                            <p:cond evt="begin" delay="0">
                                              <p:tn val="12"/>
                                            </p:cond>
                                          </p:stCondLst>
                                          <p:endCondLst>
                                            <p:cond evt="onStopAudio" delay="0">
                                              <p:tgtEl>
                                                <p:sldTgt/>
                                              </p:tgtEl>
                                            </p:cond>
                                          </p:endCondLst>
                                        </p:cTn>
                                        <p:tgtEl>
                                          <p:sndTgt r:embed="rId3" name="coin.wav"/>
                                        </p:tgtEl>
                                      </p:cMediaNode>
                                    </p:audio>
                                  </p:sub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anim calcmode="lin" valueType="num">
                                      <p:cBhvr>
                                        <p:cTn id="22" dur="2000" fill="hold"/>
                                        <p:tgtEl>
                                          <p:spTgt spid="9"/>
                                        </p:tgtEl>
                                        <p:attrNameLst>
                                          <p:attrName>ppt_w</p:attrName>
                                        </p:attrNameLst>
                                      </p:cBhvr>
                                      <p:tavLst>
                                        <p:tav tm="0" fmla="#ppt_w*sin(2.5*pi*$)">
                                          <p:val>
                                            <p:fltVal val="0"/>
                                          </p:val>
                                        </p:tav>
                                        <p:tav tm="100000">
                                          <p:val>
                                            <p:fltVal val="1"/>
                                          </p:val>
                                        </p:tav>
                                      </p:tavLst>
                                    </p:anim>
                                    <p:anim calcmode="lin" valueType="num">
                                      <p:cBhvr>
                                        <p:cTn id="23" dur="2000" fill="hold"/>
                                        <p:tgtEl>
                                          <p:spTgt spid="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4" name="drumroll.wav"/>
                                        </p:tgtEl>
                                      </p:cMediaNode>
                                    </p:audio>
                                  </p:sub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80">
                                          <p:stCondLst>
                                            <p:cond delay="0"/>
                                          </p:stCondLst>
                                        </p:cTn>
                                        <p:tgtEl>
                                          <p:spTgt spid="10"/>
                                        </p:tgtEl>
                                      </p:cBhvr>
                                    </p:animEffect>
                                    <p:anim calcmode="lin" valueType="num">
                                      <p:cBhvr>
                                        <p:cTn id="2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4" dur="26">
                                          <p:stCondLst>
                                            <p:cond delay="650"/>
                                          </p:stCondLst>
                                        </p:cTn>
                                        <p:tgtEl>
                                          <p:spTgt spid="10"/>
                                        </p:tgtEl>
                                      </p:cBhvr>
                                      <p:to x="100000" y="60000"/>
                                    </p:animScale>
                                    <p:animScale>
                                      <p:cBhvr>
                                        <p:cTn id="35" dur="166" decel="50000">
                                          <p:stCondLst>
                                            <p:cond delay="676"/>
                                          </p:stCondLst>
                                        </p:cTn>
                                        <p:tgtEl>
                                          <p:spTgt spid="10"/>
                                        </p:tgtEl>
                                      </p:cBhvr>
                                      <p:to x="100000" y="100000"/>
                                    </p:animScale>
                                    <p:animScale>
                                      <p:cBhvr>
                                        <p:cTn id="36" dur="26">
                                          <p:stCondLst>
                                            <p:cond delay="1312"/>
                                          </p:stCondLst>
                                        </p:cTn>
                                        <p:tgtEl>
                                          <p:spTgt spid="10"/>
                                        </p:tgtEl>
                                      </p:cBhvr>
                                      <p:to x="100000" y="80000"/>
                                    </p:animScale>
                                    <p:animScale>
                                      <p:cBhvr>
                                        <p:cTn id="37" dur="166" decel="50000">
                                          <p:stCondLst>
                                            <p:cond delay="1338"/>
                                          </p:stCondLst>
                                        </p:cTn>
                                        <p:tgtEl>
                                          <p:spTgt spid="10"/>
                                        </p:tgtEl>
                                      </p:cBhvr>
                                      <p:to x="100000" y="100000"/>
                                    </p:animScale>
                                    <p:animScale>
                                      <p:cBhvr>
                                        <p:cTn id="38" dur="26">
                                          <p:stCondLst>
                                            <p:cond delay="1642"/>
                                          </p:stCondLst>
                                        </p:cTn>
                                        <p:tgtEl>
                                          <p:spTgt spid="10"/>
                                        </p:tgtEl>
                                      </p:cBhvr>
                                      <p:to x="100000" y="90000"/>
                                    </p:animScale>
                                    <p:animScale>
                                      <p:cBhvr>
                                        <p:cTn id="39" dur="166" decel="50000">
                                          <p:stCondLst>
                                            <p:cond delay="1668"/>
                                          </p:stCondLst>
                                        </p:cTn>
                                        <p:tgtEl>
                                          <p:spTgt spid="10"/>
                                        </p:tgtEl>
                                      </p:cBhvr>
                                      <p:to x="100000" y="100000"/>
                                    </p:animScale>
                                    <p:animScale>
                                      <p:cBhvr>
                                        <p:cTn id="40" dur="26">
                                          <p:stCondLst>
                                            <p:cond delay="1808"/>
                                          </p:stCondLst>
                                        </p:cTn>
                                        <p:tgtEl>
                                          <p:spTgt spid="10"/>
                                        </p:tgtEl>
                                      </p:cBhvr>
                                      <p:to x="100000" y="95000"/>
                                    </p:animScale>
                                    <p:animScale>
                                      <p:cBhvr>
                                        <p:cTn id="41" dur="166" decel="50000">
                                          <p:stCondLst>
                                            <p:cond delay="1834"/>
                                          </p:stCondLst>
                                        </p:cTn>
                                        <p:tgtEl>
                                          <p:spTgt spid="10"/>
                                        </p:tgtEl>
                                      </p:cBhvr>
                                      <p:to x="100000" y="100000"/>
                                    </p:animScale>
                                  </p:childTnLst>
                                  <p:subTnLst>
                                    <p:audio>
                                      <p:cMediaNode>
                                        <p:cTn display="0" masterRel="sameClick">
                                          <p:stCondLst>
                                            <p:cond evt="begin" delay="0">
                                              <p:tn val="26"/>
                                            </p:cond>
                                          </p:stCondLst>
                                          <p:endCondLst>
                                            <p:cond evt="onStopAudio" delay="0">
                                              <p:tgtEl>
                                                <p:sldTgt/>
                                              </p:tgtEl>
                                            </p:cond>
                                          </p:endCondLst>
                                        </p:cTn>
                                        <p:tgtEl>
                                          <p:sndTgt r:embed="rId5" name="chimes.wav"/>
                                        </p:tgtEl>
                                      </p:cMediaNode>
                                    </p:audio>
                                  </p:subTnLst>
                                </p:cTn>
                              </p:par>
                            </p:childTnLst>
                          </p:cTn>
                        </p:par>
                      </p:childTnLst>
                    </p:cTn>
                  </p:par>
                  <p:par>
                    <p:cTn id="42" fill="hold">
                      <p:stCondLst>
                        <p:cond delay="indefinite"/>
                      </p:stCondLst>
                      <p:childTnLst>
                        <p:par>
                          <p:cTn id="43" fill="hold">
                            <p:stCondLst>
                              <p:cond delay="0"/>
                            </p:stCondLst>
                            <p:childTnLst>
                              <p:par>
                                <p:cTn id="44" presetID="26"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down)">
                                      <p:cBhvr>
                                        <p:cTn id="46" dur="580">
                                          <p:stCondLst>
                                            <p:cond delay="0"/>
                                          </p:stCondLst>
                                        </p:cTn>
                                        <p:tgtEl>
                                          <p:spTgt spid="5"/>
                                        </p:tgtEl>
                                      </p:cBhvr>
                                    </p:animEffect>
                                    <p:anim calcmode="lin" valueType="num">
                                      <p:cBhvr>
                                        <p:cTn id="4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2" dur="26">
                                          <p:stCondLst>
                                            <p:cond delay="650"/>
                                          </p:stCondLst>
                                        </p:cTn>
                                        <p:tgtEl>
                                          <p:spTgt spid="5"/>
                                        </p:tgtEl>
                                      </p:cBhvr>
                                      <p:to x="100000" y="60000"/>
                                    </p:animScale>
                                    <p:animScale>
                                      <p:cBhvr>
                                        <p:cTn id="53" dur="166" decel="50000">
                                          <p:stCondLst>
                                            <p:cond delay="676"/>
                                          </p:stCondLst>
                                        </p:cTn>
                                        <p:tgtEl>
                                          <p:spTgt spid="5"/>
                                        </p:tgtEl>
                                      </p:cBhvr>
                                      <p:to x="100000" y="100000"/>
                                    </p:animScale>
                                    <p:animScale>
                                      <p:cBhvr>
                                        <p:cTn id="54" dur="26">
                                          <p:stCondLst>
                                            <p:cond delay="1312"/>
                                          </p:stCondLst>
                                        </p:cTn>
                                        <p:tgtEl>
                                          <p:spTgt spid="5"/>
                                        </p:tgtEl>
                                      </p:cBhvr>
                                      <p:to x="100000" y="80000"/>
                                    </p:animScale>
                                    <p:animScale>
                                      <p:cBhvr>
                                        <p:cTn id="55" dur="166" decel="50000">
                                          <p:stCondLst>
                                            <p:cond delay="1338"/>
                                          </p:stCondLst>
                                        </p:cTn>
                                        <p:tgtEl>
                                          <p:spTgt spid="5"/>
                                        </p:tgtEl>
                                      </p:cBhvr>
                                      <p:to x="100000" y="100000"/>
                                    </p:animScale>
                                    <p:animScale>
                                      <p:cBhvr>
                                        <p:cTn id="56" dur="26">
                                          <p:stCondLst>
                                            <p:cond delay="1642"/>
                                          </p:stCondLst>
                                        </p:cTn>
                                        <p:tgtEl>
                                          <p:spTgt spid="5"/>
                                        </p:tgtEl>
                                      </p:cBhvr>
                                      <p:to x="100000" y="90000"/>
                                    </p:animScale>
                                    <p:animScale>
                                      <p:cBhvr>
                                        <p:cTn id="57" dur="166" decel="50000">
                                          <p:stCondLst>
                                            <p:cond delay="1668"/>
                                          </p:stCondLst>
                                        </p:cTn>
                                        <p:tgtEl>
                                          <p:spTgt spid="5"/>
                                        </p:tgtEl>
                                      </p:cBhvr>
                                      <p:to x="100000" y="100000"/>
                                    </p:animScale>
                                    <p:animScale>
                                      <p:cBhvr>
                                        <p:cTn id="58" dur="26">
                                          <p:stCondLst>
                                            <p:cond delay="1808"/>
                                          </p:stCondLst>
                                        </p:cTn>
                                        <p:tgtEl>
                                          <p:spTgt spid="5"/>
                                        </p:tgtEl>
                                      </p:cBhvr>
                                      <p:to x="100000" y="95000"/>
                                    </p:animScale>
                                    <p:animScale>
                                      <p:cBhvr>
                                        <p:cTn id="59" dur="166" decel="50000">
                                          <p:stCondLst>
                                            <p:cond delay="1834"/>
                                          </p:stCondLst>
                                        </p:cTn>
                                        <p:tgtEl>
                                          <p:spTgt spid="5"/>
                                        </p:tgtEl>
                                      </p:cBhvr>
                                      <p:to x="100000" y="100000"/>
                                    </p:animScale>
                                  </p:childTnLst>
                                  <p:subTnLst>
                                    <p:audio>
                                      <p:cMediaNode>
                                        <p:cTn display="0" masterRel="sameClick">
                                          <p:stCondLst>
                                            <p:cond evt="begin" delay="0">
                                              <p:tn val="44"/>
                                            </p:cond>
                                          </p:stCondLst>
                                          <p:endCondLst>
                                            <p:cond evt="onStopAudio" delay="0">
                                              <p:tgtEl>
                                                <p:sldTgt/>
                                              </p:tgtEl>
                                            </p:cond>
                                          </p:endCondLst>
                                        </p:cTn>
                                        <p:tgtEl>
                                          <p:sndTgt r:embed="rId5" name="chimes.wav"/>
                                        </p:tgtEl>
                                      </p:cMediaNode>
                                    </p:audio>
                                  </p:sub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0"/>
                                        <p:tgtEl>
                                          <p:spTgt spid="11"/>
                                        </p:tgtEl>
                                      </p:cBhvr>
                                    </p:animEffect>
                                    <p:anim calcmode="lin" valueType="num">
                                      <p:cBhvr>
                                        <p:cTn id="65" dur="1000" fill="hold"/>
                                        <p:tgtEl>
                                          <p:spTgt spid="11"/>
                                        </p:tgtEl>
                                        <p:attrNameLst>
                                          <p:attrName>ppt_x</p:attrName>
                                        </p:attrNameLst>
                                      </p:cBhvr>
                                      <p:tavLst>
                                        <p:tav tm="0">
                                          <p:val>
                                            <p:strVal val="#ppt_x"/>
                                          </p:val>
                                        </p:tav>
                                        <p:tav tm="100000">
                                          <p:val>
                                            <p:strVal val="#ppt_x"/>
                                          </p:val>
                                        </p:tav>
                                      </p:tavLst>
                                    </p:anim>
                                    <p:anim calcmode="lin" valueType="num">
                                      <p:cBhvr>
                                        <p:cTn id="66"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6" name="wind.wav"/>
                                        </p:tgtEl>
                                      </p:cMediaNode>
                                    </p:audio>
                                  </p:sub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6"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781485" y="6459829"/>
            <a:ext cx="9918415" cy="381000"/>
            <a:chOff x="-751666" y="6386607"/>
            <a:chExt cx="9918415" cy="381000"/>
          </a:xfrm>
        </p:grpSpPr>
        <p:sp>
          <p:nvSpPr>
            <p:cNvPr id="9" name="Rectangle 8"/>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تصنيفات وثائق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17592995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781485" y="6459829"/>
            <a:ext cx="9918415" cy="381000"/>
            <a:chOff x="-751666" y="6386607"/>
            <a:chExt cx="9918415" cy="381000"/>
          </a:xfrm>
        </p:grpSpPr>
        <p:sp>
          <p:nvSpPr>
            <p:cNvPr id="12" name="Rectangle 11"/>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تصنيفات وثائق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310290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781485" y="6459829"/>
            <a:ext cx="9918415" cy="381000"/>
            <a:chOff x="-751666" y="6386607"/>
            <a:chExt cx="9918415" cy="381000"/>
          </a:xfrm>
        </p:grpSpPr>
        <p:sp>
          <p:nvSpPr>
            <p:cNvPr id="9" name="Rectangle 8"/>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تصنيفات وثائق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138183" y="6345925"/>
                <a:ext cx="39757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0720703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781485" y="6459829"/>
            <a:ext cx="9918415" cy="381000"/>
            <a:chOff x="-751666" y="6386607"/>
            <a:chExt cx="9918415" cy="381000"/>
          </a:xfrm>
        </p:grpSpPr>
        <p:sp>
          <p:nvSpPr>
            <p:cNvPr id="12" name="Rectangle 11"/>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تصنيفات وثائق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87856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781485" y="6459829"/>
            <a:ext cx="9918415" cy="381000"/>
            <a:chOff x="-751666" y="6386607"/>
            <a:chExt cx="9918415" cy="381000"/>
          </a:xfrm>
        </p:grpSpPr>
        <p:sp>
          <p:nvSpPr>
            <p:cNvPr id="9" name="Rectangle 8"/>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تصنيفات وثائق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16686593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0" y="1600200"/>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781485" y="6459829"/>
            <a:ext cx="9918415" cy="381000"/>
            <a:chOff x="-751666" y="6386607"/>
            <a:chExt cx="9918415" cy="381000"/>
          </a:xfrm>
        </p:grpSpPr>
        <p:sp>
          <p:nvSpPr>
            <p:cNvPr id="12" name="Rectangle 11"/>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تصنيفات وثائق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061983" y="6345925"/>
                <a:ext cx="40519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428600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781485" y="6459829"/>
            <a:ext cx="9918415" cy="381000"/>
            <a:chOff x="-751666" y="6386607"/>
            <a:chExt cx="9918415" cy="381000"/>
          </a:xfrm>
        </p:grpSpPr>
        <p:sp>
          <p:nvSpPr>
            <p:cNvPr id="9" name="Rectangle 8"/>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تصنيفات وثائق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214383" y="6345925"/>
                <a:ext cx="38995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10239083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781485" y="6459829"/>
            <a:ext cx="9918415" cy="381000"/>
            <a:chOff x="-751666" y="6386607"/>
            <a:chExt cx="9918415" cy="381000"/>
          </a:xfrm>
        </p:grpSpPr>
        <p:sp>
          <p:nvSpPr>
            <p:cNvPr id="12" name="Rectangle 11"/>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تصنيفات وثائق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401858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781485" y="6459829"/>
            <a:ext cx="9918415" cy="381000"/>
            <a:chOff x="-751666" y="6386607"/>
            <a:chExt cx="9918415" cy="381000"/>
          </a:xfrm>
        </p:grpSpPr>
        <p:sp>
          <p:nvSpPr>
            <p:cNvPr id="9" name="Rectangle 8"/>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تصنيفات وثائق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061983" y="6345925"/>
                <a:ext cx="40519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9804932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a:t>
                </a:r>
                <a:r>
                  <a:rPr lang="ar-BH" b="1" dirty="0" smtClean="0">
                    <a:solidFill>
                      <a:schemeClr val="tx1"/>
                    </a:solidFill>
                  </a:rPr>
                  <a:t>السؤال  التالي</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781485" y="6459829"/>
            <a:ext cx="9918415" cy="381000"/>
            <a:chOff x="-751666" y="6386607"/>
            <a:chExt cx="9918415" cy="381000"/>
          </a:xfrm>
        </p:grpSpPr>
        <p:sp>
          <p:nvSpPr>
            <p:cNvPr id="12" name="Rectangle 11"/>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تصنيفات وثائق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65200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541975" y="131146"/>
            <a:ext cx="3998665" cy="993534"/>
            <a:chOff x="4871183" y="303192"/>
            <a:chExt cx="3998665" cy="993534"/>
          </a:xfrm>
        </p:grpSpPr>
        <p:pic>
          <p:nvPicPr>
            <p:cNvPr id="6" name="Picture 5"/>
            <p:cNvPicPr>
              <a:picLocks noChangeAspect="1"/>
            </p:cNvPicPr>
            <p:nvPr/>
          </p:nvPicPr>
          <p:blipFill>
            <a:blip r:embed="rId6"/>
            <a:stretch>
              <a:fillRect/>
            </a:stretch>
          </p:blipFill>
          <p:spPr>
            <a:xfrm>
              <a:off x="4871183" y="303192"/>
              <a:ext cx="3998665" cy="993534"/>
            </a:xfrm>
            <a:prstGeom prst="rect">
              <a:avLst/>
            </a:prstGeom>
          </p:spPr>
        </p:pic>
        <p:sp>
          <p:nvSpPr>
            <p:cNvPr id="7" name="Rectangle 6"/>
            <p:cNvSpPr/>
            <p:nvPr/>
          </p:nvSpPr>
          <p:spPr>
            <a:xfrm>
              <a:off x="5594364" y="559527"/>
              <a:ext cx="2552302" cy="523220"/>
            </a:xfrm>
            <a:prstGeom prst="rect">
              <a:avLst/>
            </a:prstGeom>
          </p:spPr>
          <p:txBody>
            <a:bodyPr wrap="none">
              <a:spAutoFit/>
            </a:bodyPr>
            <a:lstStyle/>
            <a:p>
              <a:r>
                <a:rPr lang="ar-BH" sz="2800" b="1" dirty="0" smtClean="0">
                  <a:solidFill>
                    <a:srgbClr val="9933FF"/>
                  </a:solidFill>
                </a:rPr>
                <a:t>أهم تصنيفات التأمين</a:t>
              </a:r>
              <a:endParaRPr lang="en-US" sz="2800" dirty="0">
                <a:solidFill>
                  <a:srgbClr val="9933FF"/>
                </a:solidFill>
              </a:endParaRPr>
            </a:p>
          </p:txBody>
        </p:sp>
      </p:grpSp>
      <p:grpSp>
        <p:nvGrpSpPr>
          <p:cNvPr id="5" name="Group 4"/>
          <p:cNvGrpSpPr/>
          <p:nvPr/>
        </p:nvGrpSpPr>
        <p:grpSpPr>
          <a:xfrm>
            <a:off x="400394" y="2544358"/>
            <a:ext cx="4112092" cy="1133907"/>
            <a:chOff x="231308" y="3587745"/>
            <a:chExt cx="4112092" cy="1133907"/>
          </a:xfrm>
        </p:grpSpPr>
        <p:grpSp>
          <p:nvGrpSpPr>
            <p:cNvPr id="32" name="Group 31"/>
            <p:cNvGrpSpPr/>
            <p:nvPr/>
          </p:nvGrpSpPr>
          <p:grpSpPr>
            <a:xfrm>
              <a:off x="231308" y="3775106"/>
              <a:ext cx="4112092" cy="946546"/>
              <a:chOff x="261313" y="3436065"/>
              <a:chExt cx="4112092" cy="946546"/>
            </a:xfrm>
          </p:grpSpPr>
          <p:sp>
            <p:nvSpPr>
              <p:cNvPr id="37" name="Cube 36"/>
              <p:cNvSpPr/>
              <p:nvPr/>
            </p:nvSpPr>
            <p:spPr>
              <a:xfrm flipH="1">
                <a:off x="261313" y="3436065"/>
                <a:ext cx="4112092" cy="946546"/>
              </a:xfrm>
              <a:prstGeom prst="cube">
                <a:avLst>
                  <a:gd name="adj" fmla="val 6078"/>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8100000" scaled="1"/>
                <a:tileRect/>
              </a:gra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423524" y="3740879"/>
                <a:ext cx="1104790" cy="400110"/>
              </a:xfrm>
              <a:prstGeom prst="rect">
                <a:avLst/>
              </a:prstGeom>
            </p:spPr>
            <p:txBody>
              <a:bodyPr wrap="none">
                <a:spAutoFit/>
              </a:bodyPr>
              <a:lstStyle/>
              <a:p>
                <a:r>
                  <a:rPr lang="ar-BH" sz="2000" b="1" dirty="0" smtClean="0">
                    <a:latin typeface="Sakkal Majalla" panose="02000000000000000000" pitchFamily="2" charset="-78"/>
                    <a:cs typeface="Sakkal Majalla" panose="02000000000000000000" pitchFamily="2" charset="-78"/>
                  </a:rPr>
                  <a:t>تأمين نقدي</a:t>
                </a:r>
                <a:endParaRPr lang="en-US" sz="2000" dirty="0"/>
              </a:p>
            </p:txBody>
          </p:sp>
        </p:grpSp>
        <p:sp>
          <p:nvSpPr>
            <p:cNvPr id="4" name="Down Arrow 3"/>
            <p:cNvSpPr/>
            <p:nvPr/>
          </p:nvSpPr>
          <p:spPr>
            <a:xfrm>
              <a:off x="2186134" y="3587745"/>
              <a:ext cx="402532" cy="296367"/>
            </a:xfrm>
            <a:prstGeom prst="downArrow">
              <a:avLst/>
            </a:prstGeom>
            <a:solidFill>
              <a:srgbClr val="CC66FF"/>
            </a:solidFill>
            <a:ln>
              <a:solidFill>
                <a:srgbClr val="CC66FF"/>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4698026" y="2587180"/>
            <a:ext cx="4009009" cy="1134567"/>
            <a:chOff x="4523000" y="3678966"/>
            <a:chExt cx="4009009" cy="1134567"/>
          </a:xfrm>
        </p:grpSpPr>
        <p:grpSp>
          <p:nvGrpSpPr>
            <p:cNvPr id="28" name="Group 27"/>
            <p:cNvGrpSpPr/>
            <p:nvPr/>
          </p:nvGrpSpPr>
          <p:grpSpPr>
            <a:xfrm>
              <a:off x="4523000" y="3866987"/>
              <a:ext cx="4009009" cy="946546"/>
              <a:chOff x="4568278" y="3442445"/>
              <a:chExt cx="4009009" cy="946546"/>
            </a:xfrm>
          </p:grpSpPr>
          <p:sp>
            <p:nvSpPr>
              <p:cNvPr id="26" name="Cube 25"/>
              <p:cNvSpPr/>
              <p:nvPr/>
            </p:nvSpPr>
            <p:spPr>
              <a:xfrm>
                <a:off x="4568278" y="3442445"/>
                <a:ext cx="4009009" cy="946546"/>
              </a:xfrm>
              <a:prstGeom prst="cube">
                <a:avLst>
                  <a:gd name="adj" fmla="val 6078"/>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8100000" scaled="1"/>
                <a:tileRect/>
              </a:gra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824668" y="3634136"/>
                <a:ext cx="1229824" cy="400110"/>
              </a:xfrm>
              <a:prstGeom prst="rect">
                <a:avLst/>
              </a:prstGeom>
            </p:spPr>
            <p:txBody>
              <a:bodyPr wrap="none">
                <a:spAutoFit/>
              </a:bodyPr>
              <a:lstStyle/>
              <a:p>
                <a:r>
                  <a:rPr lang="ar-BH" sz="2000" b="1" dirty="0" smtClean="0">
                    <a:latin typeface="Sakkal Majalla" panose="02000000000000000000" pitchFamily="2" charset="-78"/>
                    <a:cs typeface="Sakkal Majalla" panose="02000000000000000000" pitchFamily="2" charset="-78"/>
                  </a:rPr>
                  <a:t>تأمين خسائر</a:t>
                </a:r>
                <a:endParaRPr lang="en-US" sz="2000" dirty="0"/>
              </a:p>
            </p:txBody>
          </p:sp>
        </p:grpSp>
        <p:sp>
          <p:nvSpPr>
            <p:cNvPr id="30" name="Down Arrow 29"/>
            <p:cNvSpPr/>
            <p:nvPr/>
          </p:nvSpPr>
          <p:spPr>
            <a:xfrm>
              <a:off x="6099514" y="3678966"/>
              <a:ext cx="402532" cy="296367"/>
            </a:xfrm>
            <a:prstGeom prst="downArrow">
              <a:avLst/>
            </a:prstGeom>
            <a:solidFill>
              <a:srgbClr val="CC66FF"/>
            </a:solidFill>
            <a:ln>
              <a:solidFill>
                <a:srgbClr val="CC66FF"/>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805095" y="1299288"/>
            <a:ext cx="5000518" cy="1246017"/>
            <a:chOff x="1607478" y="2323505"/>
            <a:chExt cx="5000518" cy="1246017"/>
          </a:xfrm>
        </p:grpSpPr>
        <p:sp>
          <p:nvSpPr>
            <p:cNvPr id="2" name="Right Brace 1"/>
            <p:cNvSpPr/>
            <p:nvPr/>
          </p:nvSpPr>
          <p:spPr>
            <a:xfrm rot="16200000">
              <a:off x="3845769" y="807295"/>
              <a:ext cx="523936" cy="5000518"/>
            </a:xfrm>
            <a:prstGeom prst="rightBrace">
              <a:avLst>
                <a:gd name="adj1" fmla="val 54845"/>
                <a:gd name="adj2" fmla="val 52489"/>
              </a:avLst>
            </a:prstGeom>
            <a:solidFill>
              <a:srgbClr val="CC66FF"/>
            </a:soli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nvGrpSpPr>
            <p:cNvPr id="31" name="Group 30"/>
            <p:cNvGrpSpPr/>
            <p:nvPr/>
          </p:nvGrpSpPr>
          <p:grpSpPr>
            <a:xfrm>
              <a:off x="2735173" y="2323505"/>
              <a:ext cx="2819400" cy="946546"/>
              <a:chOff x="1295400" y="2635093"/>
              <a:chExt cx="2819400" cy="946546"/>
            </a:xfrm>
          </p:grpSpPr>
          <p:sp>
            <p:nvSpPr>
              <p:cNvPr id="42" name="Cube 41"/>
              <p:cNvSpPr/>
              <p:nvPr/>
            </p:nvSpPr>
            <p:spPr>
              <a:xfrm>
                <a:off x="1295400" y="2635093"/>
                <a:ext cx="2819400" cy="946546"/>
              </a:xfrm>
              <a:prstGeom prst="cube">
                <a:avLst>
                  <a:gd name="adj" fmla="val 6078"/>
                </a:avLst>
              </a:prstGeom>
              <a:solidFill>
                <a:srgbClr val="CC66FF"/>
              </a:soli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363226" y="2909771"/>
                <a:ext cx="2683748" cy="461665"/>
              </a:xfrm>
              <a:prstGeom prst="rect">
                <a:avLst/>
              </a:prstGeom>
            </p:spPr>
            <p:txBody>
              <a:bodyPr wrap="none">
                <a:spAutoFit/>
              </a:bodyPr>
              <a:lstStyle/>
              <a:p>
                <a:r>
                  <a:rPr lang="ar-BH" sz="2400" b="1" dirty="0" smtClean="0">
                    <a:latin typeface="Sakkal Majalla" panose="02000000000000000000" pitchFamily="2" charset="-78"/>
                    <a:cs typeface="Sakkal Majalla" panose="02000000000000000000" pitchFamily="2" charset="-78"/>
                  </a:rPr>
                  <a:t>من حيث تعويض الخسائر</a:t>
                </a:r>
                <a:endParaRPr lang="en-US" sz="2400" dirty="0"/>
              </a:p>
            </p:txBody>
          </p:sp>
        </p:grpSp>
      </p:grpSp>
      <p:grpSp>
        <p:nvGrpSpPr>
          <p:cNvPr id="15" name="Group 14"/>
          <p:cNvGrpSpPr/>
          <p:nvPr/>
        </p:nvGrpSpPr>
        <p:grpSpPr>
          <a:xfrm>
            <a:off x="4695897" y="3843626"/>
            <a:ext cx="3962350" cy="2375475"/>
            <a:chOff x="4707995" y="3704688"/>
            <a:chExt cx="3962350" cy="2375475"/>
          </a:xfrm>
        </p:grpSpPr>
        <p:grpSp>
          <p:nvGrpSpPr>
            <p:cNvPr id="11" name="Group 10"/>
            <p:cNvGrpSpPr/>
            <p:nvPr/>
          </p:nvGrpSpPr>
          <p:grpSpPr>
            <a:xfrm>
              <a:off x="4707995" y="3704688"/>
              <a:ext cx="3962350" cy="2375475"/>
              <a:chOff x="4729164" y="3760450"/>
              <a:chExt cx="3648262" cy="2375475"/>
            </a:xfrm>
          </p:grpSpPr>
          <p:sp>
            <p:nvSpPr>
              <p:cNvPr id="29" name="Rectangle 28"/>
              <p:cNvSpPr/>
              <p:nvPr/>
            </p:nvSpPr>
            <p:spPr>
              <a:xfrm>
                <a:off x="4729164" y="3760450"/>
                <a:ext cx="3648262" cy="646331"/>
              </a:xfrm>
              <a:prstGeom prst="rect">
                <a:avLst/>
              </a:prstGeom>
            </p:spPr>
            <p:txBody>
              <a:bodyPr wrap="square">
                <a:spAutoFit/>
              </a:bodyPr>
              <a:lstStyle/>
              <a:p>
                <a:pPr algn="justLow" rtl="1"/>
                <a:r>
                  <a:rPr lang="ar-BH" b="1" dirty="0" smtClean="0">
                    <a:latin typeface="Sakkal Majalla" panose="02000000000000000000" pitchFamily="2" charset="-78"/>
                    <a:cs typeface="Sakkal Majalla" panose="02000000000000000000" pitchFamily="2" charset="-78"/>
                  </a:rPr>
                  <a:t>تأمينات يحدد مبلغ التعويض بعد وقوع الخطر المؤمن ضده كتأمين السيارات والسرقة والحريق.</a:t>
                </a:r>
                <a:endParaRPr lang="en-US" dirty="0"/>
              </a:p>
            </p:txBody>
          </p:sp>
          <p:grpSp>
            <p:nvGrpSpPr>
              <p:cNvPr id="39" name="Group 38"/>
              <p:cNvGrpSpPr/>
              <p:nvPr/>
            </p:nvGrpSpPr>
            <p:grpSpPr>
              <a:xfrm>
                <a:off x="6300780" y="5535760"/>
                <a:ext cx="623889" cy="600165"/>
                <a:chOff x="5167310" y="5375610"/>
                <a:chExt cx="623889" cy="600165"/>
              </a:xfrm>
            </p:grpSpPr>
            <p:sp>
              <p:nvSpPr>
                <p:cNvPr id="36" name="Rectangle 35"/>
                <p:cNvSpPr/>
                <p:nvPr/>
              </p:nvSpPr>
              <p:spPr>
                <a:xfrm>
                  <a:off x="5190554" y="5375610"/>
                  <a:ext cx="577402" cy="400110"/>
                </a:xfrm>
                <a:prstGeom prst="rect">
                  <a:avLst/>
                </a:prstGeom>
              </p:spPr>
              <p:txBody>
                <a:bodyPr wrap="none">
                  <a:spAutoFit/>
                </a:bodyPr>
                <a:lstStyle/>
                <a:p>
                  <a:r>
                    <a:rPr lang="ar-BH" sz="2000" b="1" dirty="0" smtClean="0">
                      <a:solidFill>
                        <a:schemeClr val="bg1"/>
                      </a:solidFill>
                      <a:latin typeface="Sakkal Majalla" panose="02000000000000000000" pitchFamily="2" charset="-78"/>
                      <a:cs typeface="Sakkal Majalla" panose="02000000000000000000" pitchFamily="2" charset="-78"/>
                    </a:rPr>
                    <a:t>تأمين</a:t>
                  </a:r>
                </a:p>
              </p:txBody>
            </p:sp>
            <p:sp>
              <p:nvSpPr>
                <p:cNvPr id="41" name="Rectangle 40"/>
                <p:cNvSpPr/>
                <p:nvPr/>
              </p:nvSpPr>
              <p:spPr>
                <a:xfrm>
                  <a:off x="5167310" y="5575665"/>
                  <a:ext cx="623889" cy="400110"/>
                </a:xfrm>
                <a:prstGeom prst="rect">
                  <a:avLst/>
                </a:prstGeom>
              </p:spPr>
              <p:txBody>
                <a:bodyPr wrap="none">
                  <a:spAutoFit/>
                </a:bodyPr>
                <a:lstStyle/>
                <a:p>
                  <a:r>
                    <a:rPr lang="ar-BH" sz="2000" b="1" dirty="0" smtClean="0">
                      <a:solidFill>
                        <a:schemeClr val="bg1"/>
                      </a:solidFill>
                      <a:latin typeface="Sakkal Majalla" panose="02000000000000000000" pitchFamily="2" charset="-78"/>
                      <a:cs typeface="Sakkal Majalla" panose="02000000000000000000" pitchFamily="2" charset="-78"/>
                    </a:rPr>
                    <a:t>شامل</a:t>
                  </a:r>
                </a:p>
              </p:txBody>
            </p:sp>
          </p:grpSp>
        </p:grpSp>
        <p:pic>
          <p:nvPicPr>
            <p:cNvPr id="14" name="Picture 13"/>
            <p:cNvPicPr>
              <a:picLocks noChangeAspect="1"/>
            </p:cNvPicPr>
            <p:nvPr/>
          </p:nvPicPr>
          <p:blipFill>
            <a:blip r:embed="rId7"/>
            <a:stretch>
              <a:fillRect/>
            </a:stretch>
          </p:blipFill>
          <p:spPr>
            <a:xfrm>
              <a:off x="5613534" y="4465404"/>
              <a:ext cx="2280362" cy="1230196"/>
            </a:xfrm>
            <a:prstGeom prst="rect">
              <a:avLst/>
            </a:prstGeom>
          </p:spPr>
        </p:pic>
      </p:grpSp>
      <p:grpSp>
        <p:nvGrpSpPr>
          <p:cNvPr id="18" name="Group 17"/>
          <p:cNvGrpSpPr/>
          <p:nvPr/>
        </p:nvGrpSpPr>
        <p:grpSpPr>
          <a:xfrm>
            <a:off x="355135" y="3758236"/>
            <a:ext cx="4112092" cy="1935059"/>
            <a:chOff x="355135" y="3758236"/>
            <a:chExt cx="4112092" cy="1935059"/>
          </a:xfrm>
        </p:grpSpPr>
        <p:sp>
          <p:nvSpPr>
            <p:cNvPr id="33" name="Rectangle 32"/>
            <p:cNvSpPr/>
            <p:nvPr/>
          </p:nvSpPr>
          <p:spPr>
            <a:xfrm>
              <a:off x="355135" y="3758236"/>
              <a:ext cx="4112092" cy="923330"/>
            </a:xfrm>
            <a:prstGeom prst="rect">
              <a:avLst/>
            </a:prstGeom>
          </p:spPr>
          <p:txBody>
            <a:bodyPr wrap="square">
              <a:spAutoFit/>
            </a:bodyPr>
            <a:lstStyle/>
            <a:p>
              <a:pPr algn="justLow" rtl="1"/>
              <a:r>
                <a:rPr lang="ar-BH" b="1" dirty="0" smtClean="0">
                  <a:latin typeface="Sakkal Majalla" panose="02000000000000000000" pitchFamily="2" charset="-78"/>
                  <a:cs typeface="Sakkal Majalla" panose="02000000000000000000" pitchFamily="2" charset="-78"/>
                </a:rPr>
                <a:t>تأمينات يتم الاتفاق على مبلغ التعويض مسبقا عند التعاقد وقبل وقوع الخطر المؤمن ضده كتأمينات الحياة والتأمين البحري.</a:t>
              </a:r>
              <a:endParaRPr lang="en-US" dirty="0"/>
            </a:p>
          </p:txBody>
        </p:sp>
        <p:pic>
          <p:nvPicPr>
            <p:cNvPr id="16" name="Picture 15"/>
            <p:cNvPicPr>
              <a:picLocks noChangeAspect="1"/>
            </p:cNvPicPr>
            <p:nvPr/>
          </p:nvPicPr>
          <p:blipFill>
            <a:blip r:embed="rId8"/>
            <a:stretch>
              <a:fillRect/>
            </a:stretch>
          </p:blipFill>
          <p:spPr>
            <a:xfrm>
              <a:off x="1172506" y="4736889"/>
              <a:ext cx="1855883" cy="956406"/>
            </a:xfrm>
            <a:prstGeom prst="rect">
              <a:avLst/>
            </a:prstGeom>
          </p:spPr>
        </p:pic>
      </p:grpSp>
      <p:pic>
        <p:nvPicPr>
          <p:cNvPr id="47" name="Picture 4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48" name="Group 47"/>
          <p:cNvGrpSpPr/>
          <p:nvPr/>
        </p:nvGrpSpPr>
        <p:grpSpPr>
          <a:xfrm>
            <a:off x="-665071" y="6553200"/>
            <a:ext cx="9802001" cy="381000"/>
            <a:chOff x="-635252" y="6386607"/>
            <a:chExt cx="9802001" cy="381000"/>
          </a:xfrm>
        </p:grpSpPr>
        <p:sp>
          <p:nvSpPr>
            <p:cNvPr id="49" name="Rectangle 48"/>
            <p:cNvSpPr/>
            <p:nvPr/>
          </p:nvSpPr>
          <p:spPr>
            <a:xfrm>
              <a:off x="-635252"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تصنيفات وثائق التأمين</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50" name="Group 49"/>
            <p:cNvGrpSpPr/>
            <p:nvPr/>
          </p:nvGrpSpPr>
          <p:grpSpPr>
            <a:xfrm>
              <a:off x="29819" y="6386607"/>
              <a:ext cx="9136930" cy="381000"/>
              <a:chOff x="32783" y="6345925"/>
              <a:chExt cx="9136930" cy="381000"/>
            </a:xfrm>
          </p:grpSpPr>
          <p:cxnSp>
            <p:nvCxnSpPr>
              <p:cNvPr id="51" name="Straight Connector 50"/>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2" name="Rectangle 51"/>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66017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80">
                                          <p:stCondLst>
                                            <p:cond delay="0"/>
                                          </p:stCondLst>
                                        </p:cTn>
                                        <p:tgtEl>
                                          <p:spTgt spid="10"/>
                                        </p:tgtEl>
                                      </p:cBhvr>
                                    </p:animEffect>
                                    <p:anim calcmode="lin" valueType="num">
                                      <p:cBhvr>
                                        <p:cTn id="1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0" dur="26">
                                          <p:stCondLst>
                                            <p:cond delay="650"/>
                                          </p:stCondLst>
                                        </p:cTn>
                                        <p:tgtEl>
                                          <p:spTgt spid="10"/>
                                        </p:tgtEl>
                                      </p:cBhvr>
                                      <p:to x="100000" y="60000"/>
                                    </p:animScale>
                                    <p:animScale>
                                      <p:cBhvr>
                                        <p:cTn id="21" dur="166" decel="50000">
                                          <p:stCondLst>
                                            <p:cond delay="676"/>
                                          </p:stCondLst>
                                        </p:cTn>
                                        <p:tgtEl>
                                          <p:spTgt spid="10"/>
                                        </p:tgtEl>
                                      </p:cBhvr>
                                      <p:to x="100000" y="100000"/>
                                    </p:animScale>
                                    <p:animScale>
                                      <p:cBhvr>
                                        <p:cTn id="22" dur="26">
                                          <p:stCondLst>
                                            <p:cond delay="1312"/>
                                          </p:stCondLst>
                                        </p:cTn>
                                        <p:tgtEl>
                                          <p:spTgt spid="10"/>
                                        </p:tgtEl>
                                      </p:cBhvr>
                                      <p:to x="100000" y="80000"/>
                                    </p:animScale>
                                    <p:animScale>
                                      <p:cBhvr>
                                        <p:cTn id="23" dur="166" decel="50000">
                                          <p:stCondLst>
                                            <p:cond delay="1338"/>
                                          </p:stCondLst>
                                        </p:cTn>
                                        <p:tgtEl>
                                          <p:spTgt spid="10"/>
                                        </p:tgtEl>
                                      </p:cBhvr>
                                      <p:to x="100000" y="100000"/>
                                    </p:animScale>
                                    <p:animScale>
                                      <p:cBhvr>
                                        <p:cTn id="24" dur="26">
                                          <p:stCondLst>
                                            <p:cond delay="1642"/>
                                          </p:stCondLst>
                                        </p:cTn>
                                        <p:tgtEl>
                                          <p:spTgt spid="10"/>
                                        </p:tgtEl>
                                      </p:cBhvr>
                                      <p:to x="100000" y="90000"/>
                                    </p:animScale>
                                    <p:animScale>
                                      <p:cBhvr>
                                        <p:cTn id="25" dur="166" decel="50000">
                                          <p:stCondLst>
                                            <p:cond delay="1668"/>
                                          </p:stCondLst>
                                        </p:cTn>
                                        <p:tgtEl>
                                          <p:spTgt spid="10"/>
                                        </p:tgtEl>
                                      </p:cBhvr>
                                      <p:to x="100000" y="100000"/>
                                    </p:animScale>
                                    <p:animScale>
                                      <p:cBhvr>
                                        <p:cTn id="26" dur="26">
                                          <p:stCondLst>
                                            <p:cond delay="1808"/>
                                          </p:stCondLst>
                                        </p:cTn>
                                        <p:tgtEl>
                                          <p:spTgt spid="10"/>
                                        </p:tgtEl>
                                      </p:cBhvr>
                                      <p:to x="100000" y="95000"/>
                                    </p:animScale>
                                    <p:animScale>
                                      <p:cBhvr>
                                        <p:cTn id="27" dur="166" decel="50000">
                                          <p:stCondLst>
                                            <p:cond delay="1834"/>
                                          </p:stCondLst>
                                        </p:cTn>
                                        <p:tgtEl>
                                          <p:spTgt spid="10"/>
                                        </p:tgtEl>
                                      </p:cBhvr>
                                      <p:to x="100000" y="100000"/>
                                    </p:animScale>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80">
                                          <p:stCondLst>
                                            <p:cond delay="0"/>
                                          </p:stCondLst>
                                        </p:cTn>
                                        <p:tgtEl>
                                          <p:spTgt spid="5"/>
                                        </p:tgtEl>
                                      </p:cBhvr>
                                    </p:animEffect>
                                    <p:anim calcmode="lin" valueType="num">
                                      <p:cBhvr>
                                        <p:cTn id="3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8" dur="26">
                                          <p:stCondLst>
                                            <p:cond delay="650"/>
                                          </p:stCondLst>
                                        </p:cTn>
                                        <p:tgtEl>
                                          <p:spTgt spid="5"/>
                                        </p:tgtEl>
                                      </p:cBhvr>
                                      <p:to x="100000" y="60000"/>
                                    </p:animScale>
                                    <p:animScale>
                                      <p:cBhvr>
                                        <p:cTn id="39" dur="166" decel="50000">
                                          <p:stCondLst>
                                            <p:cond delay="676"/>
                                          </p:stCondLst>
                                        </p:cTn>
                                        <p:tgtEl>
                                          <p:spTgt spid="5"/>
                                        </p:tgtEl>
                                      </p:cBhvr>
                                      <p:to x="100000" y="100000"/>
                                    </p:animScale>
                                    <p:animScale>
                                      <p:cBhvr>
                                        <p:cTn id="40" dur="26">
                                          <p:stCondLst>
                                            <p:cond delay="1312"/>
                                          </p:stCondLst>
                                        </p:cTn>
                                        <p:tgtEl>
                                          <p:spTgt spid="5"/>
                                        </p:tgtEl>
                                      </p:cBhvr>
                                      <p:to x="100000" y="80000"/>
                                    </p:animScale>
                                    <p:animScale>
                                      <p:cBhvr>
                                        <p:cTn id="41" dur="166" decel="50000">
                                          <p:stCondLst>
                                            <p:cond delay="1338"/>
                                          </p:stCondLst>
                                        </p:cTn>
                                        <p:tgtEl>
                                          <p:spTgt spid="5"/>
                                        </p:tgtEl>
                                      </p:cBhvr>
                                      <p:to x="100000" y="100000"/>
                                    </p:animScale>
                                    <p:animScale>
                                      <p:cBhvr>
                                        <p:cTn id="42" dur="26">
                                          <p:stCondLst>
                                            <p:cond delay="1642"/>
                                          </p:stCondLst>
                                        </p:cTn>
                                        <p:tgtEl>
                                          <p:spTgt spid="5"/>
                                        </p:tgtEl>
                                      </p:cBhvr>
                                      <p:to x="100000" y="90000"/>
                                    </p:animScale>
                                    <p:animScale>
                                      <p:cBhvr>
                                        <p:cTn id="43" dur="166" decel="50000">
                                          <p:stCondLst>
                                            <p:cond delay="1668"/>
                                          </p:stCondLst>
                                        </p:cTn>
                                        <p:tgtEl>
                                          <p:spTgt spid="5"/>
                                        </p:tgtEl>
                                      </p:cBhvr>
                                      <p:to x="100000" y="100000"/>
                                    </p:animScale>
                                    <p:animScale>
                                      <p:cBhvr>
                                        <p:cTn id="44" dur="26">
                                          <p:stCondLst>
                                            <p:cond delay="1808"/>
                                          </p:stCondLst>
                                        </p:cTn>
                                        <p:tgtEl>
                                          <p:spTgt spid="5"/>
                                        </p:tgtEl>
                                      </p:cBhvr>
                                      <p:to x="100000" y="95000"/>
                                    </p:animScale>
                                    <p:animScale>
                                      <p:cBhvr>
                                        <p:cTn id="45" dur="166" decel="50000">
                                          <p:stCondLst>
                                            <p:cond delay="1834"/>
                                          </p:stCondLst>
                                        </p:cTn>
                                        <p:tgtEl>
                                          <p:spTgt spid="5"/>
                                        </p:tgtEl>
                                      </p:cBhvr>
                                      <p:to x="100000" y="100000"/>
                                    </p:animScale>
                                  </p:childTnLst>
                                  <p:subTnLst>
                                    <p:audio>
                                      <p:cMediaNode>
                                        <p:cTn display="0" masterRel="sameClick">
                                          <p:stCondLst>
                                            <p:cond evt="begin" delay="0">
                                              <p:tn val="30"/>
                                            </p:cond>
                                          </p:stCondLst>
                                          <p:endCondLst>
                                            <p:cond evt="onStopAudio" delay="0">
                                              <p:tgtEl>
                                                <p:sldTgt/>
                                              </p:tgtEl>
                                            </p:cond>
                                          </p:endCondLst>
                                        </p:cTn>
                                        <p:tgtEl>
                                          <p:sndTgt r:embed="rId4" name="chimes.wav"/>
                                        </p:tgtEl>
                                      </p:cMediaNode>
                                    </p:audio>
                                  </p:sub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5" name="wind.wav"/>
                                        </p:tgtEl>
                                      </p:cMediaNode>
                                    </p:audio>
                                  </p:sub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5"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781485" y="6459829"/>
            <a:ext cx="9918415" cy="381000"/>
            <a:chOff x="-751666" y="6386607"/>
            <a:chExt cx="9918415" cy="381000"/>
          </a:xfrm>
        </p:grpSpPr>
        <p:sp>
          <p:nvSpPr>
            <p:cNvPr id="9" name="Rectangle 8"/>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تصنيفات وثائق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442983" y="6345925"/>
                <a:ext cx="36709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345261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85800" y="1623616"/>
            <a:ext cx="6830731" cy="3796028"/>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b="1" dirty="0">
                    <a:solidFill>
                      <a:schemeClr val="tx1"/>
                    </a:solidFill>
                  </a:rPr>
                  <a:t>أضغط  على السهم للانتقال إلى </a:t>
                </a:r>
                <a:r>
                  <a:rPr lang="ar-BH" b="1" dirty="0" smtClean="0">
                    <a:solidFill>
                      <a:schemeClr val="tx1"/>
                    </a:solidFill>
                  </a:rPr>
                  <a:t>الشرحة التالية </a:t>
                </a:r>
                <a:endParaRPr lang="en-US" dirty="0">
                  <a:solidFill>
                    <a:schemeClr val="tx1"/>
                  </a:solidFill>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1" name="Group 10"/>
          <p:cNvGrpSpPr/>
          <p:nvPr/>
        </p:nvGrpSpPr>
        <p:grpSpPr>
          <a:xfrm>
            <a:off x="-781485" y="6459829"/>
            <a:ext cx="9918415" cy="381000"/>
            <a:chOff x="-751666" y="6386607"/>
            <a:chExt cx="9918415" cy="381000"/>
          </a:xfrm>
        </p:grpSpPr>
        <p:sp>
          <p:nvSpPr>
            <p:cNvPr id="12" name="Rectangle 11"/>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تصنيفات وثائق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13" name="Group 12"/>
            <p:cNvGrpSpPr/>
            <p:nvPr/>
          </p:nvGrpSpPr>
          <p:grpSpPr>
            <a:xfrm>
              <a:off x="29819" y="6386607"/>
              <a:ext cx="9136930" cy="381000"/>
              <a:chOff x="32783" y="6345925"/>
              <a:chExt cx="9136930" cy="381000"/>
            </a:xfrm>
          </p:grpSpPr>
          <p:cxnSp>
            <p:nvCxnSpPr>
              <p:cNvPr id="14" name="Straight Connector 13"/>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14"/>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66998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600" y="45720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smtClean="0">
                <a:solidFill>
                  <a:schemeClr val="bg1"/>
                </a:solidFill>
              </a:endParaRPr>
            </a:p>
            <a:p>
              <a:pPr algn="ctr"/>
              <a:r>
                <a:rPr lang="ar-BH" sz="2000" b="1" dirty="0">
                  <a:solidFill>
                    <a:schemeClr val="bg1"/>
                  </a:solidFill>
                </a:rPr>
                <a:t>أضغط على السهم  للرجوع إلى السؤال</a:t>
              </a:r>
              <a:endParaRPr lang="en-US" sz="2000" dirty="0">
                <a:solidFill>
                  <a:schemeClr val="bg1"/>
                </a:solidFill>
              </a:endParaRPr>
            </a:p>
            <a:p>
              <a:pPr algn="ctr"/>
              <a:endParaRPr lang="en-US"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7" name="Group 6"/>
          <p:cNvGrpSpPr/>
          <p:nvPr/>
        </p:nvGrpSpPr>
        <p:grpSpPr>
          <a:xfrm>
            <a:off x="-781485" y="6459829"/>
            <a:ext cx="9918415" cy="381000"/>
            <a:chOff x="-751666" y="6386607"/>
            <a:chExt cx="9918415" cy="381000"/>
          </a:xfrm>
        </p:grpSpPr>
        <p:sp>
          <p:nvSpPr>
            <p:cNvPr id="9" name="Rectangle 8"/>
            <p:cNvSpPr/>
            <p:nvPr/>
          </p:nvSpPr>
          <p:spPr>
            <a:xfrm>
              <a:off x="-751666"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تصنيفات وثائق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11" name="Group 10"/>
            <p:cNvGrpSpPr/>
            <p:nvPr/>
          </p:nvGrpSpPr>
          <p:grpSpPr>
            <a:xfrm>
              <a:off x="29819" y="6386607"/>
              <a:ext cx="9136930" cy="381000"/>
              <a:chOff x="32783" y="6345925"/>
              <a:chExt cx="9136930" cy="381000"/>
            </a:xfrm>
          </p:grpSpPr>
          <p:cxnSp>
            <p:nvCxnSpPr>
              <p:cNvPr id="12" name="Straight Connector 1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p:cNvSpPr>
              <p:nvPr/>
            </p:nvSpPr>
            <p:spPr>
              <a:xfrm>
                <a:off x="5366783" y="6345925"/>
                <a:ext cx="37471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537279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miley Face 8"/>
          <p:cNvSpPr/>
          <p:nvPr/>
        </p:nvSpPr>
        <p:spPr>
          <a:xfrm>
            <a:off x="609600" y="40115"/>
            <a:ext cx="7543800" cy="5550133"/>
          </a:xfrm>
          <a:prstGeom prst="smileyFace">
            <a:avLst/>
          </a:prstGeom>
          <a:solidFill>
            <a:schemeClr val="accent6">
              <a:lumMod val="40000"/>
              <a:lumOff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ar-BH" sz="5400" dirty="0" smtClean="0"/>
              <a:t> </a:t>
            </a:r>
            <a:endParaRPr lang="en-US" sz="5400" dirty="0">
              <a:latin typeface="Sakkal Majalla"/>
            </a:endParaRPr>
          </a:p>
        </p:txBody>
      </p:sp>
      <p:sp>
        <p:nvSpPr>
          <p:cNvPr id="4" name="Rectangle 3"/>
          <p:cNvSpPr/>
          <p:nvPr/>
        </p:nvSpPr>
        <p:spPr>
          <a:xfrm>
            <a:off x="1895602" y="768294"/>
            <a:ext cx="4971795" cy="4401205"/>
          </a:xfrm>
          <a:prstGeom prst="rect">
            <a:avLst/>
          </a:prstGeom>
        </p:spPr>
        <p:txBody>
          <a:bodyPr wrap="square">
            <a:spAutoFit/>
          </a:bodyPr>
          <a:lstStyle/>
          <a:p>
            <a:pPr algn="ctr"/>
            <a:r>
              <a:rPr lang="ar-BH" sz="3200" b="1" dirty="0">
                <a:solidFill>
                  <a:srgbClr val="FF0000"/>
                </a:solidFill>
                <a:latin typeface="Sakkal Majalla" panose="02000000000000000000" pitchFamily="2" charset="-78"/>
                <a:cs typeface="Sakkal Majalla" panose="02000000000000000000" pitchFamily="2" charset="-78"/>
              </a:rPr>
              <a:t>انتهى الدرس </a:t>
            </a:r>
          </a:p>
          <a:p>
            <a:pPr algn="ctr"/>
            <a:r>
              <a:rPr lang="ar-BH" sz="3200" b="1" dirty="0" smtClean="0">
                <a:solidFill>
                  <a:srgbClr val="FF0000"/>
                </a:solidFill>
                <a:latin typeface="Sakkal Majalla" panose="02000000000000000000" pitchFamily="2" charset="-78"/>
                <a:cs typeface="Sakkal Majalla" panose="02000000000000000000" pitchFamily="2" charset="-78"/>
              </a:rPr>
              <a:t>آملين  </a:t>
            </a:r>
          </a:p>
          <a:p>
            <a:pPr algn="ctr"/>
            <a:r>
              <a:rPr lang="ar-BH" sz="3200" b="1" dirty="0" smtClean="0">
                <a:solidFill>
                  <a:srgbClr val="FF0000"/>
                </a:solidFill>
                <a:latin typeface="Sakkal Majalla" panose="02000000000000000000" pitchFamily="2" charset="-78"/>
                <a:cs typeface="Sakkal Majalla" panose="02000000000000000000" pitchFamily="2" charset="-78"/>
              </a:rPr>
              <a:t>تحقيق </a:t>
            </a:r>
            <a:endParaRPr lang="ar-BH" sz="3200" b="1" dirty="0">
              <a:solidFill>
                <a:srgbClr val="FF0000"/>
              </a:solidFill>
              <a:latin typeface="Sakkal Majalla" panose="02000000000000000000" pitchFamily="2" charset="-78"/>
              <a:cs typeface="Sakkal Majalla" panose="02000000000000000000" pitchFamily="2" charset="-78"/>
            </a:endParaRPr>
          </a:p>
          <a:p>
            <a:pPr algn="ctr"/>
            <a:r>
              <a:rPr lang="ar-BH" sz="3200" b="1" dirty="0" smtClean="0">
                <a:solidFill>
                  <a:srgbClr val="FF0000"/>
                </a:solidFill>
                <a:latin typeface="Sakkal Majalla" panose="02000000000000000000" pitchFamily="2" charset="-78"/>
                <a:cs typeface="Sakkal Majalla" panose="02000000000000000000" pitchFamily="2" charset="-78"/>
              </a:rPr>
              <a:t>أهدف درس </a:t>
            </a:r>
          </a:p>
          <a:p>
            <a:pPr algn="ctr"/>
            <a:r>
              <a:rPr lang="ar-BH" sz="3200" b="1" dirty="0" smtClean="0">
                <a:solidFill>
                  <a:srgbClr val="9933FF"/>
                </a:solidFill>
                <a:latin typeface="Sakkal Majalla" panose="02000000000000000000" pitchFamily="2" charset="-78"/>
                <a:cs typeface="Sakkal Majalla" panose="02000000000000000000" pitchFamily="2" charset="-78"/>
              </a:rPr>
              <a:t>تصنيفات وثائق التأمين</a:t>
            </a:r>
          </a:p>
          <a:p>
            <a:pPr algn="ctr"/>
            <a:r>
              <a:rPr lang="ar-BH" sz="3200" b="1" dirty="0" smtClean="0">
                <a:solidFill>
                  <a:srgbClr val="FF0000"/>
                </a:solidFill>
                <a:latin typeface="Sakkal Majalla" panose="02000000000000000000" pitchFamily="2" charset="-78"/>
                <a:cs typeface="Sakkal Majalla" panose="02000000000000000000" pitchFamily="2" charset="-78"/>
              </a:rPr>
              <a:t>شكرا </a:t>
            </a:r>
            <a:endParaRPr lang="ar-BH" sz="3200" b="1" dirty="0">
              <a:solidFill>
                <a:srgbClr val="FF0000"/>
              </a:solidFill>
              <a:latin typeface="Sakkal Majalla" panose="02000000000000000000" pitchFamily="2" charset="-78"/>
              <a:cs typeface="Sakkal Majalla" panose="02000000000000000000" pitchFamily="2" charset="-78"/>
            </a:endParaRPr>
          </a:p>
          <a:p>
            <a:pPr algn="ctr"/>
            <a:r>
              <a:rPr lang="ar-BH" sz="3200" b="1" dirty="0">
                <a:solidFill>
                  <a:srgbClr val="FF0000"/>
                </a:solidFill>
                <a:latin typeface="Sakkal Majalla" panose="02000000000000000000" pitchFamily="2" charset="-78"/>
                <a:cs typeface="Sakkal Majalla" panose="02000000000000000000" pitchFamily="2" charset="-78"/>
              </a:rPr>
              <a:t>مع التوفيق </a:t>
            </a:r>
            <a:r>
              <a:rPr lang="ar-BH" sz="3200" b="1" dirty="0" smtClean="0">
                <a:solidFill>
                  <a:srgbClr val="FF0000"/>
                </a:solidFill>
                <a:latin typeface="Sakkal Majalla" panose="02000000000000000000" pitchFamily="2" charset="-78"/>
                <a:cs typeface="Sakkal Majalla" panose="02000000000000000000" pitchFamily="2" charset="-78"/>
              </a:rPr>
              <a:t>والنجاح</a:t>
            </a:r>
          </a:p>
          <a:p>
            <a:pPr algn="r"/>
            <a:endParaRPr lang="ar-BH" sz="2400" b="1" u="sng" dirty="0" smtClean="0">
              <a:solidFill>
                <a:srgbClr val="FF0000"/>
              </a:solidFill>
              <a:latin typeface="Sakkal Majalla" panose="02000000000000000000" pitchFamily="2" charset="-78"/>
              <a:cs typeface="Sakkal Majalla" panose="02000000000000000000" pitchFamily="2" charset="-78"/>
            </a:endParaRPr>
          </a:p>
          <a:p>
            <a:pPr algn="ctr"/>
            <a:r>
              <a:rPr lang="ar-BH" sz="3200" b="1" dirty="0" smtClean="0">
                <a:latin typeface="Sakkal Majalla" panose="02000000000000000000" pitchFamily="2" charset="-78"/>
                <a:cs typeface="Sakkal Majalla" panose="02000000000000000000" pitchFamily="2" charset="-78"/>
              </a:rPr>
              <a:t> </a:t>
            </a:r>
            <a:endParaRPr lang="en-US" sz="3200" b="1" dirty="0">
              <a:latin typeface="Sakkal Majalla" panose="02000000000000000000" pitchFamily="2" charset="-78"/>
              <a:cs typeface="Sakkal Majalla" panose="02000000000000000000" pitchFamily="2" charset="-78"/>
            </a:endParaRPr>
          </a:p>
        </p:txBody>
      </p:sp>
      <p:sp>
        <p:nvSpPr>
          <p:cNvPr id="14" name="Rectangle 13"/>
          <p:cNvSpPr/>
          <p:nvPr/>
        </p:nvSpPr>
        <p:spPr>
          <a:xfrm>
            <a:off x="2133600" y="5204135"/>
            <a:ext cx="6248400" cy="1569660"/>
          </a:xfrm>
          <a:prstGeom prst="rect">
            <a:avLst/>
          </a:prstGeom>
        </p:spPr>
        <p:txBody>
          <a:bodyPr wrap="square">
            <a:spAutoFit/>
          </a:bodyPr>
          <a:lstStyle/>
          <a:p>
            <a:pPr algn="r"/>
            <a:r>
              <a:rPr lang="ar-BH" sz="2400" b="1" u="sng" dirty="0" smtClean="0">
                <a:solidFill>
                  <a:srgbClr val="FF0000"/>
                </a:solidFill>
                <a:latin typeface="Sakkal Majalla" panose="02000000000000000000" pitchFamily="2" charset="-78"/>
                <a:cs typeface="Sakkal Majalla" panose="02000000000000000000" pitchFamily="2" charset="-78"/>
              </a:rPr>
              <a:t>لمزيد </a:t>
            </a:r>
            <a:r>
              <a:rPr lang="ar-BH" sz="2400" b="1" u="sng" dirty="0">
                <a:solidFill>
                  <a:srgbClr val="FF0000"/>
                </a:solidFill>
                <a:latin typeface="Sakkal Majalla" panose="02000000000000000000" pitchFamily="2" charset="-78"/>
                <a:cs typeface="Sakkal Majalla" panose="02000000000000000000" pitchFamily="2" charset="-78"/>
              </a:rPr>
              <a:t>من المعلومات:</a:t>
            </a:r>
            <a:endParaRPr lang="en-US" sz="2400" b="1" dirty="0">
              <a:solidFill>
                <a:srgbClr val="FF0000"/>
              </a:solidFill>
              <a:latin typeface="Sakkal Majalla" panose="02000000000000000000" pitchFamily="2" charset="-78"/>
              <a:cs typeface="Sakkal Majalla" panose="02000000000000000000" pitchFamily="2" charset="-78"/>
            </a:endParaRPr>
          </a:p>
          <a:p>
            <a:pPr algn="r"/>
            <a:r>
              <a:rPr lang="en-US" sz="2000" b="1" dirty="0" smtClean="0">
                <a:solidFill>
                  <a:schemeClr val="bg1"/>
                </a:solidFill>
                <a:latin typeface="Century Gothic" panose="020B0502020202020204" pitchFamily="34" charset="0"/>
                <a:cs typeface="Sakkal Majalla" panose="02000000000000000000" pitchFamily="2" charset="-78"/>
                <a:hlinkClick r:id="rId4"/>
              </a:rPr>
              <a:t>www.Edunet.com</a:t>
            </a:r>
            <a:r>
              <a:rPr lang="ar-BH" sz="2000" b="1" dirty="0" smtClean="0">
                <a:solidFill>
                  <a:srgbClr val="FF0000"/>
                </a:solidFill>
                <a:latin typeface="Century Gothic" panose="020B0502020202020204" pitchFamily="34" charset="0"/>
                <a:cs typeface="Sakkal Majalla" panose="02000000000000000000" pitchFamily="2" charset="-78"/>
              </a:rPr>
              <a:t>       </a:t>
            </a:r>
            <a:r>
              <a:rPr lang="ar-BH" sz="2000" b="1" dirty="0" smtClean="0">
                <a:latin typeface="Century Gothic" panose="020B0502020202020204" pitchFamily="34" charset="0"/>
                <a:cs typeface="Sakkal Majalla" panose="02000000000000000000" pitchFamily="2" charset="-78"/>
              </a:rPr>
              <a:t>1- </a:t>
            </a:r>
            <a:r>
              <a:rPr lang="ar-BH" sz="2000" b="1" dirty="0">
                <a:latin typeface="Century Gothic" panose="020B0502020202020204" pitchFamily="34" charset="0"/>
                <a:cs typeface="Sakkal Majalla" panose="02000000000000000000" pitchFamily="2" charset="-78"/>
              </a:rPr>
              <a:t>زيارة البوابة التعليمية </a:t>
            </a:r>
            <a:endParaRPr lang="en-US" sz="2000" b="1" dirty="0">
              <a:latin typeface="Century Gothic" panose="020B0502020202020204" pitchFamily="34" charset="0"/>
              <a:cs typeface="Sakkal Majalla" panose="02000000000000000000" pitchFamily="2" charset="-78"/>
            </a:endParaRPr>
          </a:p>
          <a:p>
            <a:pPr algn="r"/>
            <a:r>
              <a:rPr lang="ar-BH" sz="2000" b="1" dirty="0" smtClean="0">
                <a:latin typeface="Sakkal Majalla" panose="02000000000000000000" pitchFamily="2" charset="-78"/>
                <a:cs typeface="Sakkal Majalla" panose="02000000000000000000" pitchFamily="2" charset="-78"/>
              </a:rPr>
              <a:t>        2- </a:t>
            </a:r>
            <a:r>
              <a:rPr lang="ar-BH" sz="2000" b="1" dirty="0">
                <a:latin typeface="Sakkal Majalla" panose="02000000000000000000" pitchFamily="2" charset="-78"/>
                <a:cs typeface="Sakkal Majalla" panose="02000000000000000000" pitchFamily="2" charset="-78"/>
              </a:rPr>
              <a:t>حل أسئلة وأنشطة </a:t>
            </a:r>
            <a:r>
              <a:rPr lang="ar-BH" sz="2000" b="1" dirty="0" smtClean="0">
                <a:latin typeface="Sakkal Majalla" panose="02000000000000000000" pitchFamily="2" charset="-78"/>
                <a:cs typeface="Sakkal Majalla" panose="02000000000000000000" pitchFamily="2" charset="-78"/>
              </a:rPr>
              <a:t>الكتاب.</a:t>
            </a:r>
            <a:endParaRPr lang="en-US" sz="2000" b="1" dirty="0">
              <a:latin typeface="Sakkal Majalla" panose="02000000000000000000" pitchFamily="2" charset="-78"/>
              <a:cs typeface="Sakkal Majalla" panose="02000000000000000000" pitchFamily="2" charset="-78"/>
            </a:endParaRPr>
          </a:p>
          <a:p>
            <a:pPr algn="ctr"/>
            <a:r>
              <a:rPr lang="ar-BH" sz="3200" b="1" dirty="0" smtClean="0">
                <a:latin typeface="Sakkal Majalla" panose="02000000000000000000" pitchFamily="2" charset="-78"/>
                <a:cs typeface="Sakkal Majalla" panose="02000000000000000000" pitchFamily="2" charset="-78"/>
              </a:rPr>
              <a:t> </a:t>
            </a:r>
            <a:endParaRPr lang="en-US" sz="3200" b="1" dirty="0">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10" name="Group 9"/>
          <p:cNvGrpSpPr/>
          <p:nvPr/>
        </p:nvGrpSpPr>
        <p:grpSpPr>
          <a:xfrm>
            <a:off x="-685800" y="6462954"/>
            <a:ext cx="9829800" cy="381000"/>
            <a:chOff x="-663051" y="6386607"/>
            <a:chExt cx="9829800" cy="381000"/>
          </a:xfrm>
        </p:grpSpPr>
        <p:sp>
          <p:nvSpPr>
            <p:cNvPr id="11" name="Rectangle 10"/>
            <p:cNvSpPr/>
            <p:nvPr/>
          </p:nvSpPr>
          <p:spPr>
            <a:xfrm>
              <a:off x="-663051" y="6423218"/>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تصنيفات وثائق التأمين.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15" name="Group 14"/>
            <p:cNvGrpSpPr/>
            <p:nvPr/>
          </p:nvGrpSpPr>
          <p:grpSpPr>
            <a:xfrm>
              <a:off x="29819" y="6386607"/>
              <a:ext cx="9136930" cy="381000"/>
              <a:chOff x="32783" y="6345925"/>
              <a:chExt cx="9136930" cy="381000"/>
            </a:xfrm>
          </p:grpSpPr>
          <p:cxnSp>
            <p:nvCxnSpPr>
              <p:cNvPr id="16" name="Straight Connector 15"/>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Rectangle 16"/>
              <p:cNvSpPr>
                <a:spLocks/>
              </p:cNvSpPr>
              <p:nvPr/>
            </p:nvSpPr>
            <p:spPr>
              <a:xfrm>
                <a:off x="5290583" y="6345925"/>
                <a:ext cx="38233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3812341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575354" y="64044"/>
            <a:ext cx="3998665" cy="993534"/>
            <a:chOff x="4871183" y="303192"/>
            <a:chExt cx="3998665" cy="993534"/>
          </a:xfrm>
        </p:grpSpPr>
        <p:pic>
          <p:nvPicPr>
            <p:cNvPr id="6" name="Picture 5"/>
            <p:cNvPicPr>
              <a:picLocks noChangeAspect="1"/>
            </p:cNvPicPr>
            <p:nvPr/>
          </p:nvPicPr>
          <p:blipFill>
            <a:blip r:embed="rId3"/>
            <a:stretch>
              <a:fillRect/>
            </a:stretch>
          </p:blipFill>
          <p:spPr>
            <a:xfrm>
              <a:off x="4871183" y="303192"/>
              <a:ext cx="3998665" cy="993534"/>
            </a:xfrm>
            <a:prstGeom prst="rect">
              <a:avLst/>
            </a:prstGeom>
          </p:spPr>
        </p:pic>
        <p:sp>
          <p:nvSpPr>
            <p:cNvPr id="7" name="Rectangle 6"/>
            <p:cNvSpPr/>
            <p:nvPr/>
          </p:nvSpPr>
          <p:spPr>
            <a:xfrm>
              <a:off x="5594364" y="559527"/>
              <a:ext cx="2552302" cy="523220"/>
            </a:xfrm>
            <a:prstGeom prst="rect">
              <a:avLst/>
            </a:prstGeom>
          </p:spPr>
          <p:txBody>
            <a:bodyPr wrap="none">
              <a:spAutoFit/>
            </a:bodyPr>
            <a:lstStyle/>
            <a:p>
              <a:r>
                <a:rPr lang="ar-BH" sz="2800" b="1" dirty="0" smtClean="0">
                  <a:solidFill>
                    <a:srgbClr val="9933FF"/>
                  </a:solidFill>
                </a:rPr>
                <a:t>أهم تصنيفات التأمين</a:t>
              </a:r>
              <a:endParaRPr lang="en-US" sz="2800" dirty="0">
                <a:solidFill>
                  <a:srgbClr val="9933FF"/>
                </a:solidFill>
              </a:endParaRPr>
            </a:p>
          </p:txBody>
        </p:sp>
      </p:grpSp>
      <p:grpSp>
        <p:nvGrpSpPr>
          <p:cNvPr id="15" name="Group 14"/>
          <p:cNvGrpSpPr/>
          <p:nvPr/>
        </p:nvGrpSpPr>
        <p:grpSpPr>
          <a:xfrm>
            <a:off x="199505" y="979007"/>
            <a:ext cx="6189308" cy="1442961"/>
            <a:chOff x="235555" y="1020551"/>
            <a:chExt cx="6189308" cy="1442961"/>
          </a:xfrm>
        </p:grpSpPr>
        <p:grpSp>
          <p:nvGrpSpPr>
            <p:cNvPr id="54" name="Group 53"/>
            <p:cNvGrpSpPr/>
            <p:nvPr/>
          </p:nvGrpSpPr>
          <p:grpSpPr>
            <a:xfrm>
              <a:off x="3916411" y="1020551"/>
              <a:ext cx="2508452" cy="946546"/>
              <a:chOff x="6615989" y="3345721"/>
              <a:chExt cx="2508452" cy="946546"/>
            </a:xfrm>
          </p:grpSpPr>
          <p:sp>
            <p:nvSpPr>
              <p:cNvPr id="56" name="Cube 55"/>
              <p:cNvSpPr/>
              <p:nvPr/>
            </p:nvSpPr>
            <p:spPr>
              <a:xfrm>
                <a:off x="6615989" y="3345721"/>
                <a:ext cx="2508452" cy="946546"/>
              </a:xfrm>
              <a:prstGeom prst="cube">
                <a:avLst>
                  <a:gd name="adj" fmla="val 6078"/>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8100000" scaled="1"/>
                <a:tileRect/>
              </a:gra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7542285" y="3580299"/>
                <a:ext cx="1503938" cy="400110"/>
              </a:xfrm>
              <a:prstGeom prst="rect">
                <a:avLst/>
              </a:prstGeom>
            </p:spPr>
            <p:txBody>
              <a:bodyPr wrap="none">
                <a:spAutoFit/>
              </a:bodyPr>
              <a:lstStyle/>
              <a:p>
                <a:r>
                  <a:rPr lang="ar-BH" sz="2000" b="1" dirty="0" smtClean="0">
                    <a:latin typeface="Sakkal Majalla" panose="02000000000000000000" pitchFamily="2" charset="-78"/>
                    <a:cs typeface="Sakkal Majalla" panose="02000000000000000000" pitchFamily="2" charset="-78"/>
                  </a:rPr>
                  <a:t>تأمين الاشخاص</a:t>
                </a:r>
                <a:endParaRPr lang="en-US" sz="2000" dirty="0"/>
              </a:p>
            </p:txBody>
          </p:sp>
        </p:grpSp>
        <p:grpSp>
          <p:nvGrpSpPr>
            <p:cNvPr id="58" name="Group 57"/>
            <p:cNvGrpSpPr/>
            <p:nvPr/>
          </p:nvGrpSpPr>
          <p:grpSpPr>
            <a:xfrm>
              <a:off x="235555" y="1137184"/>
              <a:ext cx="4293952" cy="1326328"/>
              <a:chOff x="-463140" y="946364"/>
              <a:chExt cx="4293952" cy="1326328"/>
            </a:xfrm>
          </p:grpSpPr>
          <p:sp>
            <p:nvSpPr>
              <p:cNvPr id="59" name="Rectangle 58"/>
              <p:cNvSpPr/>
              <p:nvPr/>
            </p:nvSpPr>
            <p:spPr>
              <a:xfrm>
                <a:off x="-463140" y="946364"/>
                <a:ext cx="4293952" cy="646331"/>
              </a:xfrm>
              <a:prstGeom prst="rect">
                <a:avLst/>
              </a:prstGeom>
            </p:spPr>
            <p:txBody>
              <a:bodyPr wrap="square">
                <a:spAutoFit/>
              </a:bodyPr>
              <a:lstStyle/>
              <a:p>
                <a:pPr algn="justLow" rtl="1"/>
                <a:r>
                  <a:rPr lang="ar-BH" b="1" dirty="0" smtClean="0">
                    <a:latin typeface="Sakkal Majalla" panose="02000000000000000000" pitchFamily="2" charset="-78"/>
                    <a:cs typeface="Sakkal Majalla" panose="02000000000000000000" pitchFamily="2" charset="-78"/>
                  </a:rPr>
                  <a:t>يغطي الأخطار التي يتعرض لها الإنسان في نفسه كالعجز و الوفاة والمرض والحوادث الشخصية.</a:t>
                </a:r>
                <a:endParaRPr lang="en-US" dirty="0"/>
              </a:p>
            </p:txBody>
          </p:sp>
          <p:pic>
            <p:nvPicPr>
              <p:cNvPr id="60" name="Picture 59"/>
              <p:cNvPicPr>
                <a:picLocks noChangeAspect="1"/>
              </p:cNvPicPr>
              <p:nvPr/>
            </p:nvPicPr>
            <p:blipFill>
              <a:blip r:embed="rId4"/>
              <a:stretch>
                <a:fillRect/>
              </a:stretch>
            </p:blipFill>
            <p:spPr>
              <a:xfrm>
                <a:off x="-248809" y="1494277"/>
                <a:ext cx="1033832" cy="778415"/>
              </a:xfrm>
              <a:prstGeom prst="rect">
                <a:avLst/>
              </a:prstGeom>
            </p:spPr>
          </p:pic>
        </p:grpSp>
      </p:grpSp>
      <p:grpSp>
        <p:nvGrpSpPr>
          <p:cNvPr id="18" name="Group 17"/>
          <p:cNvGrpSpPr/>
          <p:nvPr/>
        </p:nvGrpSpPr>
        <p:grpSpPr>
          <a:xfrm>
            <a:off x="181862" y="3502517"/>
            <a:ext cx="3375228" cy="2416775"/>
            <a:chOff x="244605" y="3408129"/>
            <a:chExt cx="3375228" cy="2416775"/>
          </a:xfrm>
        </p:grpSpPr>
        <p:grpSp>
          <p:nvGrpSpPr>
            <p:cNvPr id="43" name="Group 42"/>
            <p:cNvGrpSpPr/>
            <p:nvPr/>
          </p:nvGrpSpPr>
          <p:grpSpPr>
            <a:xfrm>
              <a:off x="581521" y="3408129"/>
              <a:ext cx="2590801" cy="801916"/>
              <a:chOff x="1137288" y="3452702"/>
              <a:chExt cx="2438308" cy="801916"/>
            </a:xfrm>
          </p:grpSpPr>
          <p:sp>
            <p:nvSpPr>
              <p:cNvPr id="46" name="Cube 45"/>
              <p:cNvSpPr/>
              <p:nvPr/>
            </p:nvSpPr>
            <p:spPr>
              <a:xfrm flipH="1">
                <a:off x="1137288" y="3452702"/>
                <a:ext cx="2438308" cy="801916"/>
              </a:xfrm>
              <a:prstGeom prst="cube">
                <a:avLst>
                  <a:gd name="adj" fmla="val 6078"/>
                </a:avLst>
              </a:prstGeom>
              <a:solidFill>
                <a:schemeClr val="accent6">
                  <a:lumMod val="60000"/>
                  <a:lumOff val="40000"/>
                </a:schemeClr>
              </a:soli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357563" y="3701032"/>
                <a:ext cx="1997757" cy="400110"/>
              </a:xfrm>
              <a:prstGeom prst="rect">
                <a:avLst/>
              </a:prstGeom>
            </p:spPr>
            <p:txBody>
              <a:bodyPr wrap="none">
                <a:spAutoFit/>
              </a:bodyPr>
              <a:lstStyle/>
              <a:p>
                <a:r>
                  <a:rPr lang="ar-BH" sz="2000" b="1" dirty="0" smtClean="0">
                    <a:latin typeface="Sakkal Majalla" panose="02000000000000000000" pitchFamily="2" charset="-78"/>
                    <a:cs typeface="Sakkal Majalla" panose="02000000000000000000" pitchFamily="2" charset="-78"/>
                  </a:rPr>
                  <a:t>تأمين المسئولية المدنية</a:t>
                </a:r>
                <a:endParaRPr lang="en-US" sz="2000" dirty="0"/>
              </a:p>
            </p:txBody>
          </p:sp>
        </p:grpSp>
        <p:grpSp>
          <p:nvGrpSpPr>
            <p:cNvPr id="13" name="Group 12"/>
            <p:cNvGrpSpPr/>
            <p:nvPr/>
          </p:nvGrpSpPr>
          <p:grpSpPr>
            <a:xfrm>
              <a:off x="244605" y="4112897"/>
              <a:ext cx="3375228" cy="1712007"/>
              <a:chOff x="35259" y="4157942"/>
              <a:chExt cx="3375228" cy="1712007"/>
            </a:xfrm>
          </p:grpSpPr>
          <p:sp>
            <p:nvSpPr>
              <p:cNvPr id="61" name="Rectangle 60"/>
              <p:cNvSpPr/>
              <p:nvPr/>
            </p:nvSpPr>
            <p:spPr>
              <a:xfrm>
                <a:off x="35259" y="4157942"/>
                <a:ext cx="3375228" cy="923330"/>
              </a:xfrm>
              <a:prstGeom prst="rect">
                <a:avLst/>
              </a:prstGeom>
            </p:spPr>
            <p:txBody>
              <a:bodyPr wrap="square">
                <a:spAutoFit/>
              </a:bodyPr>
              <a:lstStyle/>
              <a:p>
                <a:pPr algn="justLow" rtl="1"/>
                <a:r>
                  <a:rPr lang="ar-BH" b="1" dirty="0" smtClean="0">
                    <a:cs typeface="Sakkal Majalla" panose="02000000000000000000" pitchFamily="2" charset="-78"/>
                  </a:rPr>
                  <a:t>تأمين يغطي الأخطار التي يتسبب فيه الأنسان وتصيب الآخرين كتأمين الطرف الثالث على السيارات و إصابات العمل.</a:t>
                </a:r>
                <a:endParaRPr lang="en-US" dirty="0"/>
              </a:p>
            </p:txBody>
          </p:sp>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Lst>
              </a:blip>
              <a:stretch>
                <a:fillRect/>
              </a:stretch>
            </p:blipFill>
            <p:spPr>
              <a:xfrm>
                <a:off x="784149" y="5050799"/>
                <a:ext cx="1409700" cy="819150"/>
              </a:xfrm>
              <a:prstGeom prst="rect">
                <a:avLst/>
              </a:prstGeom>
            </p:spPr>
          </p:pic>
        </p:grpSp>
      </p:grpSp>
      <p:grpSp>
        <p:nvGrpSpPr>
          <p:cNvPr id="17" name="Group 16"/>
          <p:cNvGrpSpPr/>
          <p:nvPr/>
        </p:nvGrpSpPr>
        <p:grpSpPr>
          <a:xfrm>
            <a:off x="5594676" y="3531954"/>
            <a:ext cx="2701780" cy="2681414"/>
            <a:chOff x="4938503" y="3491061"/>
            <a:chExt cx="2701780" cy="2681414"/>
          </a:xfrm>
        </p:grpSpPr>
        <p:grpSp>
          <p:nvGrpSpPr>
            <p:cNvPr id="32" name="Group 31"/>
            <p:cNvGrpSpPr/>
            <p:nvPr/>
          </p:nvGrpSpPr>
          <p:grpSpPr>
            <a:xfrm>
              <a:off x="5170637" y="3491061"/>
              <a:ext cx="2307216" cy="766277"/>
              <a:chOff x="2145445" y="3121764"/>
              <a:chExt cx="2247323" cy="766277"/>
            </a:xfrm>
          </p:grpSpPr>
          <p:sp>
            <p:nvSpPr>
              <p:cNvPr id="37" name="Cube 36"/>
              <p:cNvSpPr/>
              <p:nvPr/>
            </p:nvSpPr>
            <p:spPr>
              <a:xfrm flipH="1">
                <a:off x="2145445" y="3121764"/>
                <a:ext cx="2247323" cy="766277"/>
              </a:xfrm>
              <a:prstGeom prst="cube">
                <a:avLst>
                  <a:gd name="adj" fmla="val 6078"/>
                </a:avLst>
              </a:prstGeom>
              <a:solidFill>
                <a:schemeClr val="accent6">
                  <a:lumMod val="60000"/>
                  <a:lumOff val="40000"/>
                </a:schemeClr>
              </a:soli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659591" y="3300181"/>
                <a:ext cx="1480443" cy="400110"/>
              </a:xfrm>
              <a:prstGeom prst="rect">
                <a:avLst/>
              </a:prstGeom>
            </p:spPr>
            <p:txBody>
              <a:bodyPr wrap="square">
                <a:spAutoFit/>
              </a:bodyPr>
              <a:lstStyle/>
              <a:p>
                <a:r>
                  <a:rPr lang="ar-BH" sz="2000" b="1" dirty="0" smtClean="0">
                    <a:latin typeface="Sakkal Majalla" panose="02000000000000000000" pitchFamily="2" charset="-78"/>
                    <a:cs typeface="Sakkal Majalla" panose="02000000000000000000" pitchFamily="2" charset="-78"/>
                  </a:rPr>
                  <a:t>تأمين الممتلكات</a:t>
                </a:r>
                <a:endParaRPr lang="en-US" sz="2000" dirty="0"/>
              </a:p>
            </p:txBody>
          </p:sp>
        </p:grpSp>
        <p:grpSp>
          <p:nvGrpSpPr>
            <p:cNvPr id="12" name="Group 11"/>
            <p:cNvGrpSpPr/>
            <p:nvPr/>
          </p:nvGrpSpPr>
          <p:grpSpPr>
            <a:xfrm>
              <a:off x="4938503" y="4290352"/>
              <a:ext cx="2701780" cy="1882123"/>
              <a:chOff x="4938503" y="4290352"/>
              <a:chExt cx="2701780" cy="1882123"/>
            </a:xfrm>
          </p:grpSpPr>
          <p:sp>
            <p:nvSpPr>
              <p:cNvPr id="33" name="Rectangle 32"/>
              <p:cNvSpPr/>
              <p:nvPr/>
            </p:nvSpPr>
            <p:spPr>
              <a:xfrm>
                <a:off x="4938503" y="4290352"/>
                <a:ext cx="2701780" cy="1200329"/>
              </a:xfrm>
              <a:prstGeom prst="rect">
                <a:avLst/>
              </a:prstGeom>
            </p:spPr>
            <p:txBody>
              <a:bodyPr wrap="square">
                <a:spAutoFit/>
              </a:bodyPr>
              <a:lstStyle/>
              <a:p>
                <a:pPr algn="justLow" rtl="1"/>
                <a:r>
                  <a:rPr lang="ar-BH" b="1" dirty="0" smtClean="0">
                    <a:cs typeface="Sakkal Majalla" panose="02000000000000000000" pitchFamily="2" charset="-78"/>
                  </a:rPr>
                  <a:t>تأمين يغطي الأخطار التي تتعرض لها </a:t>
                </a:r>
                <a:r>
                  <a:rPr lang="ar-BH" b="1" dirty="0">
                    <a:cs typeface="Sakkal Majalla" panose="02000000000000000000" pitchFamily="2" charset="-78"/>
                  </a:rPr>
                  <a:t>ممتلكات</a:t>
                </a:r>
                <a:r>
                  <a:rPr lang="ar-BH" b="1" dirty="0" smtClean="0">
                    <a:cs typeface="Sakkal Majalla" panose="02000000000000000000" pitchFamily="2" charset="-78"/>
                  </a:rPr>
                  <a:t> الأنسان عن أخطار الحريق والسرقة كتأمين المنزل والسيارة.</a:t>
                </a:r>
                <a:endParaRPr lang="en-US" dirty="0"/>
              </a:p>
            </p:txBody>
          </p:sp>
          <p:pic>
            <p:nvPicPr>
              <p:cNvPr id="49" name="Picture 48"/>
              <p:cNvPicPr>
                <a:picLocks noChangeAspect="1"/>
              </p:cNvPicPr>
              <p:nvPr/>
            </p:nvPicPr>
            <p:blipFill>
              <a:blip r:embed="rId7"/>
              <a:stretch>
                <a:fillRect/>
              </a:stretch>
            </p:blipFill>
            <p:spPr>
              <a:xfrm>
                <a:off x="5172457" y="5318973"/>
                <a:ext cx="1582101" cy="853502"/>
              </a:xfrm>
              <a:prstGeom prst="rect">
                <a:avLst/>
              </a:prstGeom>
            </p:spPr>
          </p:pic>
        </p:grpSp>
      </p:grpSp>
      <p:grpSp>
        <p:nvGrpSpPr>
          <p:cNvPr id="14" name="Group 13"/>
          <p:cNvGrpSpPr/>
          <p:nvPr/>
        </p:nvGrpSpPr>
        <p:grpSpPr>
          <a:xfrm>
            <a:off x="6384684" y="960042"/>
            <a:ext cx="2553082" cy="2046152"/>
            <a:chOff x="6384684" y="960042"/>
            <a:chExt cx="2553082" cy="2046152"/>
          </a:xfrm>
        </p:grpSpPr>
        <p:grpSp>
          <p:nvGrpSpPr>
            <p:cNvPr id="9" name="Group 8"/>
            <p:cNvGrpSpPr/>
            <p:nvPr/>
          </p:nvGrpSpPr>
          <p:grpSpPr>
            <a:xfrm>
              <a:off x="6685698" y="960042"/>
              <a:ext cx="2252068" cy="2046152"/>
              <a:chOff x="4139856" y="471545"/>
              <a:chExt cx="2195608" cy="2046152"/>
            </a:xfrm>
          </p:grpSpPr>
          <p:sp>
            <p:nvSpPr>
              <p:cNvPr id="2" name="Right Brace 1"/>
              <p:cNvSpPr/>
              <p:nvPr/>
            </p:nvSpPr>
            <p:spPr>
              <a:xfrm>
                <a:off x="4139856" y="471545"/>
                <a:ext cx="252640" cy="2046152"/>
              </a:xfrm>
              <a:prstGeom prst="rightBrace">
                <a:avLst>
                  <a:gd name="adj1" fmla="val 86103"/>
                  <a:gd name="adj2" fmla="val 52489"/>
                </a:avLst>
              </a:prstGeom>
              <a:solidFill>
                <a:srgbClr val="CC66FF"/>
              </a:soli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nvGrpSpPr>
              <p:cNvPr id="31" name="Group 30"/>
              <p:cNvGrpSpPr/>
              <p:nvPr/>
            </p:nvGrpSpPr>
            <p:grpSpPr>
              <a:xfrm>
                <a:off x="4350509" y="748858"/>
                <a:ext cx="1984955" cy="1534932"/>
                <a:chOff x="2910736" y="1060446"/>
                <a:chExt cx="1984955" cy="1534932"/>
              </a:xfrm>
            </p:grpSpPr>
            <p:sp>
              <p:nvSpPr>
                <p:cNvPr id="42" name="Cube 41"/>
                <p:cNvSpPr/>
                <p:nvPr/>
              </p:nvSpPr>
              <p:spPr>
                <a:xfrm>
                  <a:off x="2910736" y="1060446"/>
                  <a:ext cx="1984955" cy="1534932"/>
                </a:xfrm>
                <a:prstGeom prst="cube">
                  <a:avLst>
                    <a:gd name="adj" fmla="val 6078"/>
                  </a:avLst>
                </a:prstGeom>
                <a:solidFill>
                  <a:srgbClr val="CC66FF"/>
                </a:soli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70067" y="1466644"/>
                  <a:ext cx="1641037" cy="830997"/>
                </a:xfrm>
                <a:prstGeom prst="rect">
                  <a:avLst/>
                </a:prstGeom>
              </p:spPr>
              <p:txBody>
                <a:bodyPr wrap="square">
                  <a:spAutoFit/>
                </a:bodyPr>
                <a:lstStyle/>
                <a:p>
                  <a:pPr algn="ctr"/>
                  <a:r>
                    <a:rPr lang="ar-BH" sz="2400" b="1" dirty="0" smtClean="0">
                      <a:latin typeface="Sakkal Majalla" panose="02000000000000000000" pitchFamily="2" charset="-78"/>
                      <a:cs typeface="Sakkal Majalla" panose="02000000000000000000" pitchFamily="2" charset="-78"/>
                    </a:rPr>
                    <a:t>من حيث خطر الموضوع</a:t>
                  </a:r>
                  <a:endParaRPr lang="en-US" sz="2400" dirty="0"/>
                </a:p>
              </p:txBody>
            </p:sp>
          </p:grpSp>
        </p:grpSp>
        <p:sp>
          <p:nvSpPr>
            <p:cNvPr id="52" name="Down Arrow 51"/>
            <p:cNvSpPr/>
            <p:nvPr/>
          </p:nvSpPr>
          <p:spPr>
            <a:xfrm rot="5180983">
              <a:off x="6376100" y="1161929"/>
              <a:ext cx="402532" cy="296367"/>
            </a:xfrm>
            <a:prstGeom prst="downArrow">
              <a:avLst/>
            </a:prstGeom>
            <a:solidFill>
              <a:srgbClr val="CC66FF"/>
            </a:solidFill>
            <a:ln>
              <a:solidFill>
                <a:srgbClr val="CC66FF"/>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own Arrow 61"/>
            <p:cNvSpPr/>
            <p:nvPr/>
          </p:nvSpPr>
          <p:spPr>
            <a:xfrm rot="5180983">
              <a:off x="6331602" y="2629611"/>
              <a:ext cx="402532" cy="296367"/>
            </a:xfrm>
            <a:prstGeom prst="downArrow">
              <a:avLst/>
            </a:prstGeom>
            <a:solidFill>
              <a:srgbClr val="CC66FF"/>
            </a:solidFill>
            <a:ln>
              <a:solidFill>
                <a:srgbClr val="CC66FF"/>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752830" y="2349934"/>
            <a:ext cx="6568213" cy="1428761"/>
            <a:chOff x="699387" y="2171652"/>
            <a:chExt cx="6568213" cy="1428761"/>
          </a:xfrm>
        </p:grpSpPr>
        <p:sp>
          <p:nvSpPr>
            <p:cNvPr id="63" name="Down Arrow 62"/>
            <p:cNvSpPr/>
            <p:nvPr/>
          </p:nvSpPr>
          <p:spPr>
            <a:xfrm>
              <a:off x="6805123" y="3304046"/>
              <a:ext cx="413260" cy="296367"/>
            </a:xfrm>
            <a:prstGeom prst="downArrow">
              <a:avLst/>
            </a:prstGeom>
            <a:solidFill>
              <a:schemeClr val="accent6">
                <a:lumMod val="75000"/>
              </a:schemeClr>
            </a:solidFill>
            <a:ln>
              <a:solidFill>
                <a:srgbClr val="CC66FF"/>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699387" y="2171652"/>
              <a:ext cx="6568213" cy="1082870"/>
              <a:chOff x="733166" y="2143107"/>
              <a:chExt cx="6568213" cy="1082870"/>
            </a:xfrm>
          </p:grpSpPr>
          <p:grpSp>
            <p:nvGrpSpPr>
              <p:cNvPr id="66" name="Group 65"/>
              <p:cNvGrpSpPr/>
              <p:nvPr/>
            </p:nvGrpSpPr>
            <p:grpSpPr>
              <a:xfrm>
                <a:off x="3859159" y="2143107"/>
                <a:ext cx="2508452" cy="752557"/>
                <a:chOff x="6615989" y="3345721"/>
                <a:chExt cx="2508452" cy="752557"/>
              </a:xfrm>
            </p:grpSpPr>
            <p:sp>
              <p:nvSpPr>
                <p:cNvPr id="68" name="Cube 67"/>
                <p:cNvSpPr/>
                <p:nvPr/>
              </p:nvSpPr>
              <p:spPr>
                <a:xfrm>
                  <a:off x="6615989" y="3345721"/>
                  <a:ext cx="2508452" cy="752557"/>
                </a:xfrm>
                <a:prstGeom prst="cube">
                  <a:avLst>
                    <a:gd name="adj" fmla="val 6078"/>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8100000" scaled="1"/>
                  <a:tileRect/>
                </a:gra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p:cNvSpPr/>
                <p:nvPr/>
              </p:nvSpPr>
              <p:spPr>
                <a:xfrm>
                  <a:off x="7542285" y="3580299"/>
                  <a:ext cx="1111202" cy="400110"/>
                </a:xfrm>
                <a:prstGeom prst="rect">
                  <a:avLst/>
                </a:prstGeom>
              </p:spPr>
              <p:txBody>
                <a:bodyPr wrap="none">
                  <a:spAutoFit/>
                </a:bodyPr>
                <a:lstStyle/>
                <a:p>
                  <a:r>
                    <a:rPr lang="ar-BH" sz="2000" b="1" dirty="0" smtClean="0">
                      <a:latin typeface="Sakkal Majalla" panose="02000000000000000000" pitchFamily="2" charset="-78"/>
                      <a:cs typeface="Sakkal Majalla" panose="02000000000000000000" pitchFamily="2" charset="-78"/>
                    </a:rPr>
                    <a:t>تأمين عامة</a:t>
                  </a:r>
                  <a:endParaRPr lang="en-US" sz="2000" dirty="0"/>
                </a:p>
              </p:txBody>
            </p:sp>
          </p:grpSp>
          <p:sp>
            <p:nvSpPr>
              <p:cNvPr id="67" name="Right Brace 66"/>
              <p:cNvSpPr/>
              <p:nvPr/>
            </p:nvSpPr>
            <p:spPr>
              <a:xfrm rot="16200000">
                <a:off x="3864801" y="-210601"/>
                <a:ext cx="304943" cy="6568213"/>
              </a:xfrm>
              <a:prstGeom prst="rightBrace">
                <a:avLst>
                  <a:gd name="adj1" fmla="val 355529"/>
                  <a:gd name="adj2" fmla="val 54692"/>
                </a:avLst>
              </a:prstGeom>
              <a:solidFill>
                <a:schemeClr val="accent6">
                  <a:lumMod val="75000"/>
                </a:schemeClr>
              </a:soli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sp>
          <p:nvSpPr>
            <p:cNvPr id="70" name="Down Arrow 69"/>
            <p:cNvSpPr/>
            <p:nvPr/>
          </p:nvSpPr>
          <p:spPr>
            <a:xfrm>
              <a:off x="1546881" y="3286374"/>
              <a:ext cx="427707" cy="296367"/>
            </a:xfrm>
            <a:prstGeom prst="downArrow">
              <a:avLst/>
            </a:prstGeom>
            <a:solidFill>
              <a:schemeClr val="accent6">
                <a:lumMod val="75000"/>
              </a:schemeClr>
            </a:solidFill>
            <a:ln>
              <a:solidFill>
                <a:srgbClr val="CC66FF"/>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5" name="Picture 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34218" y="42044"/>
            <a:ext cx="1646183" cy="1268068"/>
          </a:xfrm>
          <a:prstGeom prst="rect">
            <a:avLst/>
          </a:prstGeom>
        </p:spPr>
      </p:pic>
      <p:grpSp>
        <p:nvGrpSpPr>
          <p:cNvPr id="48" name="Group 47"/>
          <p:cNvGrpSpPr/>
          <p:nvPr/>
        </p:nvGrpSpPr>
        <p:grpSpPr>
          <a:xfrm>
            <a:off x="-533400" y="6471007"/>
            <a:ext cx="9651339" cy="381000"/>
            <a:chOff x="-484590" y="6386607"/>
            <a:chExt cx="9651339" cy="381000"/>
          </a:xfrm>
        </p:grpSpPr>
        <p:sp>
          <p:nvSpPr>
            <p:cNvPr id="50" name="Rectangle 49"/>
            <p:cNvSpPr/>
            <p:nvPr/>
          </p:nvSpPr>
          <p:spPr>
            <a:xfrm>
              <a:off x="-484590" y="6423219"/>
              <a:ext cx="6176037"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تصنيفات وثائق التأمين</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51" name="Group 50"/>
            <p:cNvGrpSpPr/>
            <p:nvPr/>
          </p:nvGrpSpPr>
          <p:grpSpPr>
            <a:xfrm>
              <a:off x="29819" y="6386607"/>
              <a:ext cx="9136930" cy="381000"/>
              <a:chOff x="32783" y="6345925"/>
              <a:chExt cx="9136930" cy="381000"/>
            </a:xfrm>
          </p:grpSpPr>
          <p:cxnSp>
            <p:nvCxnSpPr>
              <p:cNvPr id="53" name="Straight Connector 52"/>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5" name="Rectangle 54"/>
              <p:cNvSpPr>
                <a:spLocks/>
              </p:cNvSpPr>
              <p:nvPr/>
            </p:nvSpPr>
            <p:spPr>
              <a:xfrm>
                <a:off x="5385775" y="6345925"/>
                <a:ext cx="3728112"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167692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2000"/>
                                        <p:tgtEl>
                                          <p:spTgt spid="15"/>
                                        </p:tgtEl>
                                      </p:cBhvr>
                                    </p:animEffect>
                                    <p:anim calcmode="lin" valueType="num">
                                      <p:cBhvr>
                                        <p:cTn id="26" dur="2000" fill="hold"/>
                                        <p:tgtEl>
                                          <p:spTgt spid="15"/>
                                        </p:tgtEl>
                                        <p:attrNameLst>
                                          <p:attrName>ppt_w</p:attrName>
                                        </p:attrNameLst>
                                      </p:cBhvr>
                                      <p:tavLst>
                                        <p:tav tm="0" fmla="#ppt_w*sin(2.5*pi*$)">
                                          <p:val>
                                            <p:fltVal val="0"/>
                                          </p:val>
                                        </p:tav>
                                        <p:tav tm="100000">
                                          <p:val>
                                            <p:fltVal val="1"/>
                                          </p:val>
                                        </p:tav>
                                      </p:tavLst>
                                    </p:anim>
                                    <p:anim calcmode="lin" valueType="num">
                                      <p:cBhvr>
                                        <p:cTn id="27"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1000" fill="hold"/>
                                        <p:tgtEl>
                                          <p:spTgt spid="17"/>
                                        </p:tgtEl>
                                        <p:attrNameLst>
                                          <p:attrName>ppt_w</p:attrName>
                                        </p:attrNameLst>
                                      </p:cBhvr>
                                      <p:tavLst>
                                        <p:tav tm="0">
                                          <p:val>
                                            <p:fltVal val="0"/>
                                          </p:val>
                                        </p:tav>
                                        <p:tav tm="100000">
                                          <p:val>
                                            <p:strVal val="#ppt_w"/>
                                          </p:val>
                                        </p:tav>
                                      </p:tavLst>
                                    </p:anim>
                                    <p:anim calcmode="lin" valueType="num">
                                      <p:cBhvr>
                                        <p:cTn id="40" dur="1000" fill="hold"/>
                                        <p:tgtEl>
                                          <p:spTgt spid="17"/>
                                        </p:tgtEl>
                                        <p:attrNameLst>
                                          <p:attrName>ppt_h</p:attrName>
                                        </p:attrNameLst>
                                      </p:cBhvr>
                                      <p:tavLst>
                                        <p:tav tm="0">
                                          <p:val>
                                            <p:fltVal val="0"/>
                                          </p:val>
                                        </p:tav>
                                        <p:tav tm="100000">
                                          <p:val>
                                            <p:strVal val="#ppt_h"/>
                                          </p:val>
                                        </p:tav>
                                      </p:tavLst>
                                    </p:anim>
                                    <p:anim calcmode="lin" valueType="num">
                                      <p:cBhvr>
                                        <p:cTn id="41" dur="1000" fill="hold"/>
                                        <p:tgtEl>
                                          <p:spTgt spid="17"/>
                                        </p:tgtEl>
                                        <p:attrNameLst>
                                          <p:attrName>style.rotation</p:attrName>
                                        </p:attrNameLst>
                                      </p:cBhvr>
                                      <p:tavLst>
                                        <p:tav tm="0">
                                          <p:val>
                                            <p:fltVal val="90"/>
                                          </p:val>
                                        </p:tav>
                                        <p:tav tm="100000">
                                          <p:val>
                                            <p:fltVal val="0"/>
                                          </p:val>
                                        </p:tav>
                                      </p:tavLst>
                                    </p:anim>
                                    <p:animEffect transition="in" filter="fade">
                                      <p:cBhvr>
                                        <p:cTn id="42" dur="1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1000" fill="hold"/>
                                        <p:tgtEl>
                                          <p:spTgt spid="18"/>
                                        </p:tgtEl>
                                        <p:attrNameLst>
                                          <p:attrName>ppt_w</p:attrName>
                                        </p:attrNameLst>
                                      </p:cBhvr>
                                      <p:tavLst>
                                        <p:tav tm="0">
                                          <p:val>
                                            <p:fltVal val="0"/>
                                          </p:val>
                                        </p:tav>
                                        <p:tav tm="100000">
                                          <p:val>
                                            <p:strVal val="#ppt_w"/>
                                          </p:val>
                                        </p:tav>
                                      </p:tavLst>
                                    </p:anim>
                                    <p:anim calcmode="lin" valueType="num">
                                      <p:cBhvr>
                                        <p:cTn id="48" dur="1000" fill="hold"/>
                                        <p:tgtEl>
                                          <p:spTgt spid="18"/>
                                        </p:tgtEl>
                                        <p:attrNameLst>
                                          <p:attrName>ppt_h</p:attrName>
                                        </p:attrNameLst>
                                      </p:cBhvr>
                                      <p:tavLst>
                                        <p:tav tm="0">
                                          <p:val>
                                            <p:fltVal val="0"/>
                                          </p:val>
                                        </p:tav>
                                        <p:tav tm="100000">
                                          <p:val>
                                            <p:strVal val="#ppt_h"/>
                                          </p:val>
                                        </p:tav>
                                      </p:tavLst>
                                    </p:anim>
                                    <p:anim calcmode="lin" valueType="num">
                                      <p:cBhvr>
                                        <p:cTn id="49" dur="1000" fill="hold"/>
                                        <p:tgtEl>
                                          <p:spTgt spid="18"/>
                                        </p:tgtEl>
                                        <p:attrNameLst>
                                          <p:attrName>style.rotation</p:attrName>
                                        </p:attrNameLst>
                                      </p:cBhvr>
                                      <p:tavLst>
                                        <p:tav tm="0">
                                          <p:val>
                                            <p:fltVal val="90"/>
                                          </p:val>
                                        </p:tav>
                                        <p:tav tm="100000">
                                          <p:val>
                                            <p:fltVal val="0"/>
                                          </p:val>
                                        </p:tav>
                                      </p:tavLst>
                                    </p:anim>
                                    <p:animEffect transition="in" filter="fade">
                                      <p:cBhvr>
                                        <p:cTn id="5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471091" y="83916"/>
            <a:ext cx="3998665" cy="993534"/>
            <a:chOff x="4871183" y="303192"/>
            <a:chExt cx="3998665" cy="993534"/>
          </a:xfrm>
        </p:grpSpPr>
        <p:pic>
          <p:nvPicPr>
            <p:cNvPr id="6" name="Picture 5"/>
            <p:cNvPicPr>
              <a:picLocks noChangeAspect="1"/>
            </p:cNvPicPr>
            <p:nvPr/>
          </p:nvPicPr>
          <p:blipFill>
            <a:blip r:embed="rId6"/>
            <a:stretch>
              <a:fillRect/>
            </a:stretch>
          </p:blipFill>
          <p:spPr>
            <a:xfrm>
              <a:off x="4871183" y="303192"/>
              <a:ext cx="3998665" cy="993534"/>
            </a:xfrm>
            <a:prstGeom prst="rect">
              <a:avLst/>
            </a:prstGeom>
          </p:spPr>
        </p:pic>
        <p:sp>
          <p:nvSpPr>
            <p:cNvPr id="7" name="Rectangle 6"/>
            <p:cNvSpPr/>
            <p:nvPr/>
          </p:nvSpPr>
          <p:spPr>
            <a:xfrm>
              <a:off x="5594364" y="559527"/>
              <a:ext cx="2552302" cy="523220"/>
            </a:xfrm>
            <a:prstGeom prst="rect">
              <a:avLst/>
            </a:prstGeom>
          </p:spPr>
          <p:txBody>
            <a:bodyPr wrap="none">
              <a:spAutoFit/>
            </a:bodyPr>
            <a:lstStyle/>
            <a:p>
              <a:r>
                <a:rPr lang="ar-BH" sz="2800" b="1" dirty="0" smtClean="0">
                  <a:solidFill>
                    <a:srgbClr val="9933FF"/>
                  </a:solidFill>
                </a:rPr>
                <a:t>أهم تصنيفات التأمين</a:t>
              </a:r>
              <a:endParaRPr lang="en-US" sz="2800" dirty="0">
                <a:solidFill>
                  <a:srgbClr val="9933FF"/>
                </a:solidFill>
              </a:endParaRPr>
            </a:p>
          </p:txBody>
        </p:sp>
      </p:grpSp>
      <p:grpSp>
        <p:nvGrpSpPr>
          <p:cNvPr id="130" name="Group 129"/>
          <p:cNvGrpSpPr/>
          <p:nvPr/>
        </p:nvGrpSpPr>
        <p:grpSpPr>
          <a:xfrm>
            <a:off x="6223194" y="960042"/>
            <a:ext cx="2736105" cy="4373958"/>
            <a:chOff x="6223194" y="960042"/>
            <a:chExt cx="2736105" cy="4373958"/>
          </a:xfrm>
        </p:grpSpPr>
        <p:grpSp>
          <p:nvGrpSpPr>
            <p:cNvPr id="14" name="Group 13"/>
            <p:cNvGrpSpPr/>
            <p:nvPr/>
          </p:nvGrpSpPr>
          <p:grpSpPr>
            <a:xfrm>
              <a:off x="6248400" y="960042"/>
              <a:ext cx="2710899" cy="4373958"/>
              <a:chOff x="6248400" y="960042"/>
              <a:chExt cx="2710899" cy="4373958"/>
            </a:xfrm>
          </p:grpSpPr>
          <p:grpSp>
            <p:nvGrpSpPr>
              <p:cNvPr id="9" name="Group 8"/>
              <p:cNvGrpSpPr/>
              <p:nvPr/>
            </p:nvGrpSpPr>
            <p:grpSpPr>
              <a:xfrm>
                <a:off x="6685698" y="960042"/>
                <a:ext cx="2273601" cy="4373958"/>
                <a:chOff x="4139856" y="471545"/>
                <a:chExt cx="2216601" cy="4373958"/>
              </a:xfrm>
            </p:grpSpPr>
            <p:sp>
              <p:nvSpPr>
                <p:cNvPr id="2" name="Right Brace 1"/>
                <p:cNvSpPr/>
                <p:nvPr/>
              </p:nvSpPr>
              <p:spPr>
                <a:xfrm>
                  <a:off x="4139856" y="471545"/>
                  <a:ext cx="252640" cy="4373958"/>
                </a:xfrm>
                <a:prstGeom prst="rightBrace">
                  <a:avLst>
                    <a:gd name="adj1" fmla="val 86103"/>
                    <a:gd name="adj2" fmla="val 52489"/>
                  </a:avLst>
                </a:prstGeom>
                <a:solidFill>
                  <a:srgbClr val="CC66FF"/>
                </a:soli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nvGrpSpPr>
                <p:cNvPr id="31" name="Group 30"/>
                <p:cNvGrpSpPr/>
                <p:nvPr/>
              </p:nvGrpSpPr>
              <p:grpSpPr>
                <a:xfrm>
                  <a:off x="4371502" y="1891058"/>
                  <a:ext cx="1984955" cy="1534932"/>
                  <a:chOff x="2931729" y="2202646"/>
                  <a:chExt cx="1984955" cy="1534932"/>
                </a:xfrm>
              </p:grpSpPr>
              <p:sp>
                <p:nvSpPr>
                  <p:cNvPr id="42" name="Cube 41"/>
                  <p:cNvSpPr/>
                  <p:nvPr/>
                </p:nvSpPr>
                <p:spPr>
                  <a:xfrm>
                    <a:off x="2931729" y="2202646"/>
                    <a:ext cx="1984955" cy="1534932"/>
                  </a:xfrm>
                  <a:prstGeom prst="cube">
                    <a:avLst>
                      <a:gd name="adj" fmla="val 6078"/>
                    </a:avLst>
                  </a:prstGeom>
                  <a:solidFill>
                    <a:srgbClr val="CC66FF"/>
                  </a:soli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38943" y="2392708"/>
                    <a:ext cx="1641037" cy="1200329"/>
                  </a:xfrm>
                  <a:prstGeom prst="rect">
                    <a:avLst/>
                  </a:prstGeom>
                </p:spPr>
                <p:txBody>
                  <a:bodyPr wrap="square">
                    <a:spAutoFit/>
                  </a:bodyPr>
                  <a:lstStyle/>
                  <a:p>
                    <a:pPr algn="ctr"/>
                    <a:r>
                      <a:rPr lang="ar-BH" sz="2400" b="1" dirty="0" smtClean="0">
                        <a:latin typeface="Sakkal Majalla" panose="02000000000000000000" pitchFamily="2" charset="-78"/>
                        <a:cs typeface="Sakkal Majalla" panose="02000000000000000000" pitchFamily="2" charset="-78"/>
                      </a:rPr>
                      <a:t>من حيث  </a:t>
                    </a:r>
                    <a:endParaRPr lang="en-US" sz="2400" b="1" dirty="0" smtClean="0">
                      <a:latin typeface="Sakkal Majalla" panose="02000000000000000000" pitchFamily="2" charset="-78"/>
                      <a:cs typeface="Sakkal Majalla" panose="02000000000000000000" pitchFamily="2" charset="-78"/>
                    </a:endParaRPr>
                  </a:p>
                  <a:p>
                    <a:pPr algn="ctr"/>
                    <a:r>
                      <a:rPr lang="ar-BH" sz="2400" b="1" dirty="0" smtClean="0">
                        <a:latin typeface="Sakkal Majalla" panose="02000000000000000000" pitchFamily="2" charset="-78"/>
                        <a:cs typeface="Sakkal Majalla" panose="02000000000000000000" pitchFamily="2" charset="-78"/>
                      </a:rPr>
                      <a:t>مدة</a:t>
                    </a:r>
                    <a:endParaRPr lang="en-US" sz="2400" b="1" dirty="0" smtClean="0">
                      <a:latin typeface="Sakkal Majalla" panose="02000000000000000000" pitchFamily="2" charset="-78"/>
                      <a:cs typeface="Sakkal Majalla" panose="02000000000000000000" pitchFamily="2" charset="-78"/>
                    </a:endParaRPr>
                  </a:p>
                  <a:p>
                    <a:pPr algn="ctr"/>
                    <a:r>
                      <a:rPr lang="ar-BH" sz="2400" b="1" dirty="0" smtClean="0">
                        <a:latin typeface="Sakkal Majalla" panose="02000000000000000000" pitchFamily="2" charset="-78"/>
                        <a:cs typeface="Sakkal Majalla" panose="02000000000000000000" pitchFamily="2" charset="-78"/>
                      </a:rPr>
                      <a:t> التأمين </a:t>
                    </a:r>
                    <a:endParaRPr lang="en-US" sz="2400" dirty="0"/>
                  </a:p>
                </p:txBody>
              </p:sp>
            </p:grpSp>
          </p:grpSp>
          <p:sp>
            <p:nvSpPr>
              <p:cNvPr id="52" name="Down Arrow 51"/>
              <p:cNvSpPr/>
              <p:nvPr/>
            </p:nvSpPr>
            <p:spPr>
              <a:xfrm rot="5400000">
                <a:off x="6297609" y="1503532"/>
                <a:ext cx="386758" cy="385580"/>
              </a:xfrm>
              <a:prstGeom prst="downArrow">
                <a:avLst>
                  <a:gd name="adj1" fmla="val 100000"/>
                  <a:gd name="adj2" fmla="val 50000"/>
                </a:avLst>
              </a:prstGeom>
              <a:solidFill>
                <a:srgbClr val="CC66FF"/>
              </a:solidFill>
              <a:ln>
                <a:solidFill>
                  <a:srgbClr val="CC66FF"/>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own Arrow 61"/>
              <p:cNvSpPr/>
              <p:nvPr/>
            </p:nvSpPr>
            <p:spPr>
              <a:xfrm rot="5400000">
                <a:off x="6238311" y="4689484"/>
                <a:ext cx="451935" cy="431757"/>
              </a:xfrm>
              <a:prstGeom prst="downArrow">
                <a:avLst>
                  <a:gd name="adj1" fmla="val 100000"/>
                  <a:gd name="adj2" fmla="val 50000"/>
                </a:avLst>
              </a:prstGeom>
              <a:solidFill>
                <a:srgbClr val="CC66FF"/>
              </a:solidFill>
              <a:ln>
                <a:solidFill>
                  <a:srgbClr val="CC66FF"/>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Down Arrow 83"/>
            <p:cNvSpPr/>
            <p:nvPr/>
          </p:nvSpPr>
          <p:spPr>
            <a:xfrm rot="5400000">
              <a:off x="6220402" y="2985205"/>
              <a:ext cx="473278" cy="467693"/>
            </a:xfrm>
            <a:prstGeom prst="downArrow">
              <a:avLst>
                <a:gd name="adj1" fmla="val 100000"/>
                <a:gd name="adj2" fmla="val 50000"/>
              </a:avLst>
            </a:prstGeom>
            <a:solidFill>
              <a:srgbClr val="CC66FF"/>
            </a:solidFill>
            <a:ln>
              <a:solidFill>
                <a:srgbClr val="CC66FF"/>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57306" y="869671"/>
            <a:ext cx="4303515" cy="1433378"/>
            <a:chOff x="57306" y="869671"/>
            <a:chExt cx="4303515" cy="1433378"/>
          </a:xfrm>
        </p:grpSpPr>
        <p:sp>
          <p:nvSpPr>
            <p:cNvPr id="95" name="Rectangle 94"/>
            <p:cNvSpPr/>
            <p:nvPr/>
          </p:nvSpPr>
          <p:spPr>
            <a:xfrm>
              <a:off x="1930959" y="1379719"/>
              <a:ext cx="2429862" cy="923330"/>
            </a:xfrm>
            <a:prstGeom prst="rect">
              <a:avLst/>
            </a:prstGeom>
          </p:spPr>
          <p:txBody>
            <a:bodyPr wrap="square">
              <a:spAutoFit/>
            </a:bodyPr>
            <a:lstStyle/>
            <a:p>
              <a:pPr algn="justLow" rtl="1"/>
              <a:r>
                <a:rPr lang="ar-BH" b="1" dirty="0" smtClean="0">
                  <a:latin typeface="Sakkal Majalla" panose="02000000000000000000" pitchFamily="2" charset="-78"/>
                  <a:cs typeface="Sakkal Majalla" panose="02000000000000000000" pitchFamily="2" charset="-78"/>
                </a:rPr>
                <a:t>تغطي الأخطر التي تزيد عن سنة كتأمين الحياة والتأمينات الاجتماعية في مملكة البحرين.</a:t>
              </a:r>
              <a:endParaRPr lang="en-US" dirty="0"/>
            </a:p>
          </p:txBody>
        </p:sp>
        <p:pic>
          <p:nvPicPr>
            <p:cNvPr id="92" name="Picture 91"/>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bright="40000" contrast="-40000"/>
                      </a14:imgEffect>
                    </a14:imgLayer>
                  </a14:imgProps>
                </a:ext>
              </a:extLst>
            </a:blip>
            <a:stretch>
              <a:fillRect/>
            </a:stretch>
          </p:blipFill>
          <p:spPr>
            <a:xfrm>
              <a:off x="57306" y="869671"/>
              <a:ext cx="1834959" cy="1259558"/>
            </a:xfrm>
            <a:prstGeom prst="rect">
              <a:avLst/>
            </a:prstGeom>
          </p:spPr>
        </p:pic>
        <p:pic>
          <p:nvPicPr>
            <p:cNvPr id="93" name="Picture 92"/>
            <p:cNvPicPr>
              <a:picLocks noChangeAspect="1"/>
            </p:cNvPicPr>
            <p:nvPr/>
          </p:nvPicPr>
          <p:blipFill>
            <a:blip r:embed="rId9"/>
            <a:stretch>
              <a:fillRect/>
            </a:stretch>
          </p:blipFill>
          <p:spPr>
            <a:xfrm>
              <a:off x="1153890" y="1667423"/>
              <a:ext cx="768239" cy="578439"/>
            </a:xfrm>
            <a:prstGeom prst="rect">
              <a:avLst/>
            </a:prstGeom>
          </p:spPr>
        </p:pic>
        <p:cxnSp>
          <p:nvCxnSpPr>
            <p:cNvPr id="89" name="Straight Connector 88"/>
            <p:cNvCxnSpPr/>
            <p:nvPr/>
          </p:nvCxnSpPr>
          <p:spPr>
            <a:xfrm>
              <a:off x="1828800" y="1371600"/>
              <a:ext cx="2394254" cy="0"/>
            </a:xfrm>
            <a:prstGeom prst="line">
              <a:avLst/>
            </a:prstGeom>
            <a:ln>
              <a:solidFill>
                <a:srgbClr val="CC66FF"/>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4343400" y="1468429"/>
              <a:ext cx="0" cy="817571"/>
            </a:xfrm>
            <a:prstGeom prst="line">
              <a:avLst/>
            </a:prstGeom>
            <a:ln>
              <a:solidFill>
                <a:srgbClr val="CC66FF"/>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146553" y="2479220"/>
            <a:ext cx="4216092" cy="1257252"/>
            <a:chOff x="146553" y="2479220"/>
            <a:chExt cx="4216092" cy="1257252"/>
          </a:xfrm>
        </p:grpSpPr>
        <p:sp>
          <p:nvSpPr>
            <p:cNvPr id="109" name="Rectangle 108"/>
            <p:cNvSpPr/>
            <p:nvPr/>
          </p:nvSpPr>
          <p:spPr>
            <a:xfrm>
              <a:off x="1828800" y="2813142"/>
              <a:ext cx="2480655" cy="923330"/>
            </a:xfrm>
            <a:prstGeom prst="rect">
              <a:avLst/>
            </a:prstGeom>
          </p:spPr>
          <p:txBody>
            <a:bodyPr wrap="square">
              <a:spAutoFit/>
            </a:bodyPr>
            <a:lstStyle/>
            <a:p>
              <a:pPr algn="justLow" rtl="1"/>
              <a:r>
                <a:rPr lang="ar-BH" b="1" dirty="0" smtClean="0">
                  <a:latin typeface="Sakkal Majalla" panose="02000000000000000000" pitchFamily="2" charset="-78"/>
                  <a:cs typeface="Sakkal Majalla" panose="02000000000000000000" pitchFamily="2" charset="-78"/>
                </a:rPr>
                <a:t>تغطي الأخطار لمدة سنة كاملة كتأمين المركبات والتأمين الصحي.</a:t>
              </a:r>
              <a:endParaRPr lang="en-US" dirty="0"/>
            </a:p>
          </p:txBody>
        </p:sp>
        <p:pic>
          <p:nvPicPr>
            <p:cNvPr id="107" name="Picture 106"/>
            <p:cNvPicPr>
              <a:picLocks noChangeAspect="1"/>
            </p:cNvPicPr>
            <p:nvPr/>
          </p:nvPicPr>
          <p:blipFill>
            <a:blip r:embed="rId10"/>
            <a:stretch>
              <a:fillRect/>
            </a:stretch>
          </p:blipFill>
          <p:spPr>
            <a:xfrm>
              <a:off x="146553" y="2735927"/>
              <a:ext cx="1582101" cy="853502"/>
            </a:xfrm>
            <a:prstGeom prst="rect">
              <a:avLst/>
            </a:prstGeom>
          </p:spPr>
        </p:pic>
        <p:pic>
          <p:nvPicPr>
            <p:cNvPr id="105" name="Picture 104"/>
            <p:cNvPicPr>
              <a:picLocks noChangeAspect="1"/>
            </p:cNvPicPr>
            <p:nvPr/>
          </p:nvPicPr>
          <p:blipFill>
            <a:blip r:embed="rId11">
              <a:biLevel thresh="75000"/>
            </a:blip>
            <a:stretch>
              <a:fillRect/>
            </a:stretch>
          </p:blipFill>
          <p:spPr>
            <a:xfrm>
              <a:off x="311210" y="2479220"/>
              <a:ext cx="577882" cy="777134"/>
            </a:xfrm>
            <a:prstGeom prst="rect">
              <a:avLst/>
            </a:prstGeom>
          </p:spPr>
        </p:pic>
        <p:cxnSp>
          <p:nvCxnSpPr>
            <p:cNvPr id="102" name="Straight Connector 101"/>
            <p:cNvCxnSpPr/>
            <p:nvPr/>
          </p:nvCxnSpPr>
          <p:spPr>
            <a:xfrm>
              <a:off x="1848045" y="2743200"/>
              <a:ext cx="2394254" cy="0"/>
            </a:xfrm>
            <a:prstGeom prst="line">
              <a:avLst/>
            </a:prstGeom>
            <a:ln>
              <a:solidFill>
                <a:srgbClr val="CC66FF"/>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4362645" y="2840030"/>
              <a:ext cx="0" cy="457200"/>
            </a:xfrm>
            <a:prstGeom prst="line">
              <a:avLst/>
            </a:prstGeom>
            <a:ln>
              <a:solidFill>
                <a:srgbClr val="CC66FF"/>
              </a:solidFill>
            </a:ln>
          </p:spPr>
          <p:style>
            <a:lnRef idx="1">
              <a:schemeClr val="accent1"/>
            </a:lnRef>
            <a:fillRef idx="0">
              <a:schemeClr val="accent1"/>
            </a:fillRef>
            <a:effectRef idx="0">
              <a:schemeClr val="accent1"/>
            </a:effectRef>
            <a:fontRef idx="minor">
              <a:schemeClr val="tx1"/>
            </a:fontRef>
          </p:style>
        </p:cxnSp>
      </p:grpSp>
      <p:grpSp>
        <p:nvGrpSpPr>
          <p:cNvPr id="125" name="Group 124"/>
          <p:cNvGrpSpPr/>
          <p:nvPr/>
        </p:nvGrpSpPr>
        <p:grpSpPr>
          <a:xfrm>
            <a:off x="140903" y="4010456"/>
            <a:ext cx="4236368" cy="1811563"/>
            <a:chOff x="140903" y="4010456"/>
            <a:chExt cx="4236368" cy="1811563"/>
          </a:xfrm>
        </p:grpSpPr>
        <p:sp>
          <p:nvSpPr>
            <p:cNvPr id="122" name="Rectangle 121"/>
            <p:cNvSpPr/>
            <p:nvPr/>
          </p:nvSpPr>
          <p:spPr>
            <a:xfrm>
              <a:off x="1843426" y="4672979"/>
              <a:ext cx="2480655" cy="923330"/>
            </a:xfrm>
            <a:prstGeom prst="rect">
              <a:avLst/>
            </a:prstGeom>
          </p:spPr>
          <p:txBody>
            <a:bodyPr wrap="square">
              <a:spAutoFit/>
            </a:bodyPr>
            <a:lstStyle/>
            <a:p>
              <a:pPr algn="justLow" rtl="1"/>
              <a:r>
                <a:rPr lang="ar-BH" b="1" dirty="0" smtClean="0">
                  <a:latin typeface="Sakkal Majalla" panose="02000000000000000000" pitchFamily="2" charset="-78"/>
                  <a:cs typeface="Sakkal Majalla" panose="02000000000000000000" pitchFamily="2" charset="-78"/>
                </a:rPr>
                <a:t>تغطي الأخطار لمدة تقل عن السنة كتأمين جسر الملك فهد و تأمين المسافرين و البضائع.</a:t>
              </a:r>
              <a:endParaRPr lang="en-US" dirty="0"/>
            </a:p>
          </p:txBody>
        </p:sp>
        <p:cxnSp>
          <p:nvCxnSpPr>
            <p:cNvPr id="119" name="Straight Connector 118"/>
            <p:cNvCxnSpPr/>
            <p:nvPr/>
          </p:nvCxnSpPr>
          <p:spPr>
            <a:xfrm>
              <a:off x="1862671" y="4603037"/>
              <a:ext cx="2394254" cy="0"/>
            </a:xfrm>
            <a:prstGeom prst="line">
              <a:avLst/>
            </a:prstGeom>
            <a:ln>
              <a:solidFill>
                <a:srgbClr val="CC66FF"/>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flipV="1">
              <a:off x="4377271" y="4699867"/>
              <a:ext cx="0" cy="457200"/>
            </a:xfrm>
            <a:prstGeom prst="line">
              <a:avLst/>
            </a:prstGeom>
            <a:ln>
              <a:solidFill>
                <a:srgbClr val="CC66FF"/>
              </a:solidFill>
            </a:ln>
          </p:spPr>
          <p:style>
            <a:lnRef idx="1">
              <a:schemeClr val="accent1"/>
            </a:lnRef>
            <a:fillRef idx="0">
              <a:schemeClr val="accent1"/>
            </a:fillRef>
            <a:effectRef idx="0">
              <a:schemeClr val="accent1"/>
            </a:effectRef>
            <a:fontRef idx="minor">
              <a:schemeClr val="tx1"/>
            </a:fontRef>
          </p:style>
        </p:cxnSp>
        <p:pic>
          <p:nvPicPr>
            <p:cNvPr id="114" name="Picture 113"/>
            <p:cNvPicPr>
              <a:picLocks noChangeAspect="1"/>
            </p:cNvPicPr>
            <p:nvPr/>
          </p:nvPicPr>
          <p:blipFill>
            <a:blip r:embed="rId12"/>
            <a:stretch>
              <a:fillRect/>
            </a:stretch>
          </p:blipFill>
          <p:spPr>
            <a:xfrm>
              <a:off x="140903" y="4010456"/>
              <a:ext cx="1629000" cy="718161"/>
            </a:xfrm>
            <a:prstGeom prst="rect">
              <a:avLst/>
            </a:prstGeom>
            <a:ln>
              <a:noFill/>
            </a:ln>
            <a:effectLst>
              <a:softEdge rad="112500"/>
            </a:effectLst>
          </p:spPr>
        </p:pic>
        <p:pic>
          <p:nvPicPr>
            <p:cNvPr id="115" name="Picture 114"/>
            <p:cNvPicPr>
              <a:picLocks noChangeAspect="1"/>
            </p:cNvPicPr>
            <p:nvPr/>
          </p:nvPicPr>
          <p:blipFill>
            <a:blip r:embed="rId13"/>
            <a:stretch>
              <a:fillRect/>
            </a:stretch>
          </p:blipFill>
          <p:spPr>
            <a:xfrm>
              <a:off x="221995" y="4631394"/>
              <a:ext cx="1390650" cy="1190625"/>
            </a:xfrm>
            <a:prstGeom prst="rect">
              <a:avLst/>
            </a:prstGeom>
          </p:spPr>
        </p:pic>
      </p:grpSp>
      <p:grpSp>
        <p:nvGrpSpPr>
          <p:cNvPr id="133" name="Group 132"/>
          <p:cNvGrpSpPr/>
          <p:nvPr/>
        </p:nvGrpSpPr>
        <p:grpSpPr>
          <a:xfrm>
            <a:off x="4283734" y="950786"/>
            <a:ext cx="2671672" cy="1271110"/>
            <a:chOff x="4283734" y="950786"/>
            <a:chExt cx="2671672" cy="1271110"/>
          </a:xfrm>
        </p:grpSpPr>
        <p:grpSp>
          <p:nvGrpSpPr>
            <p:cNvPr id="39" name="Group 38"/>
            <p:cNvGrpSpPr/>
            <p:nvPr/>
          </p:nvGrpSpPr>
          <p:grpSpPr>
            <a:xfrm>
              <a:off x="4486534" y="1275350"/>
              <a:ext cx="2468872" cy="946546"/>
              <a:chOff x="4486534" y="1275350"/>
              <a:chExt cx="2468872" cy="946546"/>
            </a:xfrm>
          </p:grpSpPr>
          <p:grpSp>
            <p:nvGrpSpPr>
              <p:cNvPr id="94" name="Group 93"/>
              <p:cNvGrpSpPr/>
              <p:nvPr/>
            </p:nvGrpSpPr>
            <p:grpSpPr>
              <a:xfrm>
                <a:off x="4486534" y="1275350"/>
                <a:ext cx="1761866" cy="946546"/>
                <a:chOff x="7256816" y="3345721"/>
                <a:chExt cx="1761866" cy="946546"/>
              </a:xfrm>
            </p:grpSpPr>
            <p:sp>
              <p:nvSpPr>
                <p:cNvPr id="96" name="Cube 95"/>
                <p:cNvSpPr/>
                <p:nvPr/>
              </p:nvSpPr>
              <p:spPr>
                <a:xfrm>
                  <a:off x="7256816" y="3345721"/>
                  <a:ext cx="1761866" cy="946546"/>
                </a:xfrm>
                <a:prstGeom prst="cube">
                  <a:avLst>
                    <a:gd name="adj" fmla="val 6078"/>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8100000" scaled="1"/>
                  <a:tileRect/>
                </a:gra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p:cNvSpPr/>
                <p:nvPr/>
              </p:nvSpPr>
              <p:spPr>
                <a:xfrm>
                  <a:off x="7755799" y="3491714"/>
                  <a:ext cx="1172116" cy="707886"/>
                </a:xfrm>
                <a:prstGeom prst="rect">
                  <a:avLst/>
                </a:prstGeom>
              </p:spPr>
              <p:txBody>
                <a:bodyPr wrap="none">
                  <a:spAutoFit/>
                </a:bodyPr>
                <a:lstStyle/>
                <a:p>
                  <a:pPr algn="ctr"/>
                  <a:r>
                    <a:rPr lang="ar-BH" sz="2000" b="1" dirty="0" smtClean="0">
                      <a:latin typeface="Sakkal Majalla" panose="02000000000000000000" pitchFamily="2" charset="-78"/>
                      <a:cs typeface="Sakkal Majalla" panose="02000000000000000000" pitchFamily="2" charset="-78"/>
                    </a:rPr>
                    <a:t>تأمينات </a:t>
                  </a:r>
                </a:p>
                <a:p>
                  <a:r>
                    <a:rPr lang="ar-BH" sz="2000" b="1" dirty="0" smtClean="0">
                      <a:latin typeface="Sakkal Majalla" panose="02000000000000000000" pitchFamily="2" charset="-78"/>
                      <a:cs typeface="Sakkal Majalla" panose="02000000000000000000" pitchFamily="2" charset="-78"/>
                    </a:rPr>
                    <a:t>طويلة الأجل</a:t>
                  </a:r>
                  <a:endParaRPr lang="en-US" sz="2000" dirty="0"/>
                </a:p>
              </p:txBody>
            </p:sp>
          </p:grpSp>
          <p:sp>
            <p:nvSpPr>
              <p:cNvPr id="87" name="Rectangle 86"/>
              <p:cNvSpPr/>
              <p:nvPr/>
            </p:nvSpPr>
            <p:spPr>
              <a:xfrm>
                <a:off x="6408076" y="1492369"/>
                <a:ext cx="547330" cy="461665"/>
              </a:xfrm>
              <a:prstGeom prst="rect">
                <a:avLst/>
              </a:prstGeom>
            </p:spPr>
            <p:txBody>
              <a:bodyPr wrap="square">
                <a:spAutoFit/>
              </a:bodyPr>
              <a:lstStyle/>
              <a:p>
                <a:r>
                  <a:rPr lang="ar-BH" sz="2400" b="1" dirty="0" smtClean="0">
                    <a:latin typeface="Sakkal Majalla" panose="02000000000000000000" pitchFamily="2" charset="-78"/>
                    <a:cs typeface="Sakkal Majalla" panose="02000000000000000000" pitchFamily="2" charset="-78"/>
                  </a:rPr>
                  <a:t>أ</a:t>
                </a:r>
                <a:endParaRPr lang="en-US" sz="2400" dirty="0"/>
              </a:p>
            </p:txBody>
          </p:sp>
        </p:grpSp>
        <p:pic>
          <p:nvPicPr>
            <p:cNvPr id="131" name="Picture 130"/>
            <p:cNvPicPr>
              <a:picLocks noChangeAspect="1"/>
            </p:cNvPicPr>
            <p:nvPr/>
          </p:nvPicPr>
          <p:blipFill>
            <a:blip r:embed="rId14"/>
            <a:stretch>
              <a:fillRect/>
            </a:stretch>
          </p:blipFill>
          <p:spPr>
            <a:xfrm>
              <a:off x="4283734" y="950786"/>
              <a:ext cx="1050906" cy="649124"/>
            </a:xfrm>
            <a:prstGeom prst="rect">
              <a:avLst/>
            </a:prstGeom>
          </p:spPr>
        </p:pic>
      </p:grpSp>
      <p:grpSp>
        <p:nvGrpSpPr>
          <p:cNvPr id="152" name="Group 151"/>
          <p:cNvGrpSpPr/>
          <p:nvPr/>
        </p:nvGrpSpPr>
        <p:grpSpPr>
          <a:xfrm>
            <a:off x="4517802" y="2313752"/>
            <a:ext cx="2340787" cy="1329303"/>
            <a:chOff x="4517802" y="2313752"/>
            <a:chExt cx="2340787" cy="1329303"/>
          </a:xfrm>
        </p:grpSpPr>
        <p:grpSp>
          <p:nvGrpSpPr>
            <p:cNvPr id="47" name="Group 46"/>
            <p:cNvGrpSpPr/>
            <p:nvPr/>
          </p:nvGrpSpPr>
          <p:grpSpPr>
            <a:xfrm>
              <a:off x="4600314" y="2696509"/>
              <a:ext cx="2258275" cy="946546"/>
              <a:chOff x="4600314" y="2696509"/>
              <a:chExt cx="2258275" cy="946546"/>
            </a:xfrm>
          </p:grpSpPr>
          <p:grpSp>
            <p:nvGrpSpPr>
              <p:cNvPr id="108" name="Group 107"/>
              <p:cNvGrpSpPr/>
              <p:nvPr/>
            </p:nvGrpSpPr>
            <p:grpSpPr>
              <a:xfrm>
                <a:off x="4600314" y="2696509"/>
                <a:ext cx="1648688" cy="946546"/>
                <a:chOff x="7396025" y="3345721"/>
                <a:chExt cx="1648688" cy="946546"/>
              </a:xfrm>
            </p:grpSpPr>
            <p:sp>
              <p:nvSpPr>
                <p:cNvPr id="110" name="Cube 109"/>
                <p:cNvSpPr/>
                <p:nvPr/>
              </p:nvSpPr>
              <p:spPr>
                <a:xfrm>
                  <a:off x="7396025" y="3345721"/>
                  <a:ext cx="1648688" cy="946546"/>
                </a:xfrm>
                <a:prstGeom prst="cube">
                  <a:avLst>
                    <a:gd name="adj" fmla="val 6078"/>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8100000" scaled="1"/>
                  <a:tileRect/>
                </a:gra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7513365" y="3465532"/>
                  <a:ext cx="1505540" cy="707886"/>
                </a:xfrm>
                <a:prstGeom prst="rect">
                  <a:avLst/>
                </a:prstGeom>
              </p:spPr>
              <p:txBody>
                <a:bodyPr wrap="none">
                  <a:spAutoFit/>
                </a:bodyPr>
                <a:lstStyle/>
                <a:p>
                  <a:pPr algn="ctr"/>
                  <a:r>
                    <a:rPr lang="ar-BH" sz="2000" b="1" dirty="0" smtClean="0">
                      <a:latin typeface="Sakkal Majalla" panose="02000000000000000000" pitchFamily="2" charset="-78"/>
                      <a:cs typeface="Sakkal Majalla" panose="02000000000000000000" pitchFamily="2" charset="-78"/>
                    </a:rPr>
                    <a:t>تأمينات</a:t>
                  </a:r>
                </a:p>
                <a:p>
                  <a:pPr algn="ctr"/>
                  <a:r>
                    <a:rPr lang="ar-BH" sz="2000" b="1" dirty="0" smtClean="0">
                      <a:latin typeface="Sakkal Majalla" panose="02000000000000000000" pitchFamily="2" charset="-78"/>
                      <a:cs typeface="Sakkal Majalla" panose="02000000000000000000" pitchFamily="2" charset="-78"/>
                    </a:rPr>
                    <a:t> متوسطة الأجل </a:t>
                  </a:r>
                  <a:endParaRPr lang="en-US" sz="2000" dirty="0"/>
                </a:p>
              </p:txBody>
            </p:sp>
          </p:grpSp>
          <p:sp>
            <p:nvSpPr>
              <p:cNvPr id="100" name="Rectangle 99"/>
              <p:cNvSpPr/>
              <p:nvPr/>
            </p:nvSpPr>
            <p:spPr>
              <a:xfrm>
                <a:off x="6311259" y="3018996"/>
                <a:ext cx="547330" cy="400110"/>
              </a:xfrm>
              <a:prstGeom prst="rect">
                <a:avLst/>
              </a:prstGeom>
            </p:spPr>
            <p:txBody>
              <a:bodyPr wrap="square">
                <a:spAutoFit/>
              </a:bodyPr>
              <a:lstStyle/>
              <a:p>
                <a:r>
                  <a:rPr lang="ar-BH" sz="2000" b="1" dirty="0" smtClean="0">
                    <a:latin typeface="Sakkal Majalla" panose="02000000000000000000" pitchFamily="2" charset="-78"/>
                    <a:cs typeface="Sakkal Majalla" panose="02000000000000000000" pitchFamily="2" charset="-78"/>
                  </a:rPr>
                  <a:t>ب</a:t>
                </a:r>
                <a:endParaRPr lang="en-US" sz="2000" dirty="0"/>
              </a:p>
            </p:txBody>
          </p:sp>
        </p:grpSp>
        <p:pic>
          <p:nvPicPr>
            <p:cNvPr id="134" name="Picture 133"/>
            <p:cNvPicPr>
              <a:picLocks noChangeAspect="1"/>
            </p:cNvPicPr>
            <p:nvPr/>
          </p:nvPicPr>
          <p:blipFill>
            <a:blip r:embed="rId15"/>
            <a:stretch>
              <a:fillRect/>
            </a:stretch>
          </p:blipFill>
          <p:spPr>
            <a:xfrm>
              <a:off x="4517802" y="2313752"/>
              <a:ext cx="930166" cy="526278"/>
            </a:xfrm>
            <a:prstGeom prst="rect">
              <a:avLst/>
            </a:prstGeom>
          </p:spPr>
        </p:pic>
      </p:grpSp>
      <p:grpSp>
        <p:nvGrpSpPr>
          <p:cNvPr id="154" name="Group 153"/>
          <p:cNvGrpSpPr/>
          <p:nvPr/>
        </p:nvGrpSpPr>
        <p:grpSpPr>
          <a:xfrm>
            <a:off x="4379192" y="4254635"/>
            <a:ext cx="2476907" cy="1278678"/>
            <a:chOff x="4379192" y="4254635"/>
            <a:chExt cx="2476907" cy="1278678"/>
          </a:xfrm>
        </p:grpSpPr>
        <p:grpSp>
          <p:nvGrpSpPr>
            <p:cNvPr id="127" name="Group 126"/>
            <p:cNvGrpSpPr/>
            <p:nvPr/>
          </p:nvGrpSpPr>
          <p:grpSpPr>
            <a:xfrm>
              <a:off x="4645475" y="4586767"/>
              <a:ext cx="2210624" cy="946546"/>
              <a:chOff x="4614940" y="4556346"/>
              <a:chExt cx="2210624" cy="946546"/>
            </a:xfrm>
          </p:grpSpPr>
          <p:sp>
            <p:nvSpPr>
              <p:cNvPr id="128" name="Cube 127"/>
              <p:cNvSpPr/>
              <p:nvPr/>
            </p:nvSpPr>
            <p:spPr>
              <a:xfrm>
                <a:off x="4614940" y="4556346"/>
                <a:ext cx="1652723" cy="946546"/>
              </a:xfrm>
              <a:prstGeom prst="cube">
                <a:avLst>
                  <a:gd name="adj" fmla="val 6078"/>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8100000" scaled="1"/>
                <a:tileRect/>
              </a:gra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6" name="Group 125"/>
              <p:cNvGrpSpPr/>
              <p:nvPr/>
            </p:nvGrpSpPr>
            <p:grpSpPr>
              <a:xfrm>
                <a:off x="4761143" y="4636263"/>
                <a:ext cx="2064421" cy="762258"/>
                <a:chOff x="4799607" y="4621785"/>
                <a:chExt cx="2064421" cy="762258"/>
              </a:xfrm>
            </p:grpSpPr>
            <p:sp>
              <p:nvSpPr>
                <p:cNvPr id="117" name="Rectangle 116"/>
                <p:cNvSpPr/>
                <p:nvPr/>
              </p:nvSpPr>
              <p:spPr>
                <a:xfrm>
                  <a:off x="6316698" y="4621785"/>
                  <a:ext cx="547330" cy="400110"/>
                </a:xfrm>
                <a:prstGeom prst="rect">
                  <a:avLst/>
                </a:prstGeom>
              </p:spPr>
              <p:txBody>
                <a:bodyPr wrap="square">
                  <a:spAutoFit/>
                </a:bodyPr>
                <a:lstStyle/>
                <a:p>
                  <a:r>
                    <a:rPr lang="ar-BH" sz="2000" b="1" dirty="0" smtClean="0">
                      <a:latin typeface="Sakkal Majalla" panose="02000000000000000000" pitchFamily="2" charset="-78"/>
                      <a:cs typeface="Sakkal Majalla" panose="02000000000000000000" pitchFamily="2" charset="-78"/>
                    </a:rPr>
                    <a:t>ج</a:t>
                  </a:r>
                  <a:endParaRPr lang="en-US" sz="2000" dirty="0"/>
                </a:p>
              </p:txBody>
            </p:sp>
            <p:sp>
              <p:nvSpPr>
                <p:cNvPr id="129" name="Rectangle 128"/>
                <p:cNvSpPr/>
                <p:nvPr/>
              </p:nvSpPr>
              <p:spPr>
                <a:xfrm>
                  <a:off x="4799607" y="4676157"/>
                  <a:ext cx="1370888" cy="707886"/>
                </a:xfrm>
                <a:prstGeom prst="rect">
                  <a:avLst/>
                </a:prstGeom>
              </p:spPr>
              <p:txBody>
                <a:bodyPr wrap="none">
                  <a:spAutoFit/>
                </a:bodyPr>
                <a:lstStyle/>
                <a:p>
                  <a:pPr algn="ctr"/>
                  <a:r>
                    <a:rPr lang="ar-BH" sz="2000" b="1" dirty="0" smtClean="0">
                      <a:latin typeface="Sakkal Majalla" panose="02000000000000000000" pitchFamily="2" charset="-78"/>
                      <a:cs typeface="Sakkal Majalla" panose="02000000000000000000" pitchFamily="2" charset="-78"/>
                    </a:rPr>
                    <a:t>تأمينات</a:t>
                  </a:r>
                </a:p>
                <a:p>
                  <a:pPr algn="ctr"/>
                  <a:r>
                    <a:rPr lang="ar-BH" sz="2000" b="1" dirty="0" smtClean="0">
                      <a:latin typeface="Sakkal Majalla" panose="02000000000000000000" pitchFamily="2" charset="-78"/>
                      <a:cs typeface="Sakkal Majalla" panose="02000000000000000000" pitchFamily="2" charset="-78"/>
                    </a:rPr>
                    <a:t> قصيرة الأجل </a:t>
                  </a:r>
                  <a:endParaRPr lang="en-US" sz="2000" dirty="0"/>
                </a:p>
              </p:txBody>
            </p:sp>
          </p:grpSp>
        </p:grpSp>
        <p:pic>
          <p:nvPicPr>
            <p:cNvPr id="153" name="Picture 152"/>
            <p:cNvPicPr>
              <a:picLocks noChangeAspect="1"/>
            </p:cNvPicPr>
            <p:nvPr/>
          </p:nvPicPr>
          <p:blipFill>
            <a:blip r:embed="rId16"/>
            <a:stretch>
              <a:fillRect/>
            </a:stretch>
          </p:blipFill>
          <p:spPr>
            <a:xfrm>
              <a:off x="4379192" y="4254635"/>
              <a:ext cx="909386" cy="514521"/>
            </a:xfrm>
            <a:prstGeom prst="rect">
              <a:avLst/>
            </a:prstGeom>
          </p:spPr>
        </p:pic>
      </p:grpSp>
      <p:pic>
        <p:nvPicPr>
          <p:cNvPr id="58" name="Picture 5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59" name="Group 58"/>
          <p:cNvGrpSpPr/>
          <p:nvPr/>
        </p:nvGrpSpPr>
        <p:grpSpPr>
          <a:xfrm>
            <a:off x="-685800" y="6459829"/>
            <a:ext cx="9822730" cy="381000"/>
            <a:chOff x="-655981" y="6386607"/>
            <a:chExt cx="9822730" cy="381000"/>
          </a:xfrm>
        </p:grpSpPr>
        <p:sp>
          <p:nvSpPr>
            <p:cNvPr id="60" name="Rectangle 59"/>
            <p:cNvSpPr/>
            <p:nvPr/>
          </p:nvSpPr>
          <p:spPr>
            <a:xfrm>
              <a:off x="-655981" y="6438556"/>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تصنيفات وثائق التأمين</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61" name="Group 60"/>
            <p:cNvGrpSpPr/>
            <p:nvPr/>
          </p:nvGrpSpPr>
          <p:grpSpPr>
            <a:xfrm>
              <a:off x="29819" y="6386607"/>
              <a:ext cx="9136930" cy="381000"/>
              <a:chOff x="32783" y="6345925"/>
              <a:chExt cx="9136930" cy="381000"/>
            </a:xfrm>
          </p:grpSpPr>
          <p:cxnSp>
            <p:nvCxnSpPr>
              <p:cNvPr id="63" name="Straight Connector 62"/>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4" name="Rectangle 63"/>
              <p:cNvSpPr>
                <a:spLocks/>
              </p:cNvSpPr>
              <p:nvPr/>
            </p:nvSpPr>
            <p:spPr>
              <a:xfrm>
                <a:off x="5321361" y="6345925"/>
                <a:ext cx="379252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111803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wheel(1)">
                                      <p:cBhvr>
                                        <p:cTn id="7" dur="2000"/>
                                        <p:tgtEl>
                                          <p:spTgt spid="130"/>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3"/>
                                        </p:tgtEl>
                                        <p:attrNameLst>
                                          <p:attrName>style.visibility</p:attrName>
                                        </p:attrNameLst>
                                      </p:cBhvr>
                                      <p:to>
                                        <p:strVal val="visible"/>
                                      </p:to>
                                    </p:set>
                                    <p:anim calcmode="lin" valueType="num">
                                      <p:cBhvr>
                                        <p:cTn id="12" dur="500" fill="hold"/>
                                        <p:tgtEl>
                                          <p:spTgt spid="133"/>
                                        </p:tgtEl>
                                        <p:attrNameLst>
                                          <p:attrName>ppt_w</p:attrName>
                                        </p:attrNameLst>
                                      </p:cBhvr>
                                      <p:tavLst>
                                        <p:tav tm="0">
                                          <p:val>
                                            <p:fltVal val="0"/>
                                          </p:val>
                                        </p:tav>
                                        <p:tav tm="100000">
                                          <p:val>
                                            <p:strVal val="#ppt_w"/>
                                          </p:val>
                                        </p:tav>
                                      </p:tavLst>
                                    </p:anim>
                                    <p:anim calcmode="lin" valueType="num">
                                      <p:cBhvr>
                                        <p:cTn id="13" dur="500" fill="hold"/>
                                        <p:tgtEl>
                                          <p:spTgt spid="133"/>
                                        </p:tgtEl>
                                        <p:attrNameLst>
                                          <p:attrName>ppt_h</p:attrName>
                                        </p:attrNameLst>
                                      </p:cBhvr>
                                      <p:tavLst>
                                        <p:tav tm="0">
                                          <p:val>
                                            <p:fltVal val="0"/>
                                          </p:val>
                                        </p:tav>
                                        <p:tav tm="100000">
                                          <p:val>
                                            <p:strVal val="#ppt_h"/>
                                          </p:val>
                                        </p:tav>
                                      </p:tavLst>
                                    </p:anim>
                                    <p:animEffect transition="in" filter="fade">
                                      <p:cBhvr>
                                        <p:cTn id="14" dur="500"/>
                                        <p:tgtEl>
                                          <p:spTgt spid="133"/>
                                        </p:tgtEl>
                                      </p:cBhvr>
                                    </p:animEffect>
                                  </p:childTnLst>
                                  <p:subTnLst>
                                    <p:audio>
                                      <p:cMediaNode>
                                        <p:cTn display="0" masterRel="sameClick">
                                          <p:stCondLst>
                                            <p:cond evt="begin" delay="0">
                                              <p:tn val="10"/>
                                            </p:cond>
                                          </p:stCondLst>
                                          <p:endCondLst>
                                            <p:cond evt="onStopAudio" delay="0">
                                              <p:tgtEl>
                                                <p:sldTgt/>
                                              </p:tgtEl>
                                            </p:cond>
                                          </p:endCondLst>
                                        </p:cTn>
                                        <p:tgtEl>
                                          <p:sndTgt r:embed="rId4" name="click.wav"/>
                                        </p:tgtEl>
                                      </p:cMediaNode>
                                    </p:audio>
                                  </p:sub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1000" fill="hold"/>
                                        <p:tgtEl>
                                          <p:spTgt spid="37"/>
                                        </p:tgtEl>
                                        <p:attrNameLst>
                                          <p:attrName>ppt_w</p:attrName>
                                        </p:attrNameLst>
                                      </p:cBhvr>
                                      <p:tavLst>
                                        <p:tav tm="0">
                                          <p:val>
                                            <p:fltVal val="0"/>
                                          </p:val>
                                        </p:tav>
                                        <p:tav tm="100000">
                                          <p:val>
                                            <p:strVal val="#ppt_w"/>
                                          </p:val>
                                        </p:tav>
                                      </p:tavLst>
                                    </p:anim>
                                    <p:anim calcmode="lin" valueType="num">
                                      <p:cBhvr>
                                        <p:cTn id="20" dur="1000" fill="hold"/>
                                        <p:tgtEl>
                                          <p:spTgt spid="37"/>
                                        </p:tgtEl>
                                        <p:attrNameLst>
                                          <p:attrName>ppt_h</p:attrName>
                                        </p:attrNameLst>
                                      </p:cBhvr>
                                      <p:tavLst>
                                        <p:tav tm="0">
                                          <p:val>
                                            <p:fltVal val="0"/>
                                          </p:val>
                                        </p:tav>
                                        <p:tav tm="100000">
                                          <p:val>
                                            <p:strVal val="#ppt_h"/>
                                          </p:val>
                                        </p:tav>
                                      </p:tavLst>
                                    </p:anim>
                                    <p:anim calcmode="lin" valueType="num">
                                      <p:cBhvr>
                                        <p:cTn id="21" dur="1000" fill="hold"/>
                                        <p:tgtEl>
                                          <p:spTgt spid="37"/>
                                        </p:tgtEl>
                                        <p:attrNameLst>
                                          <p:attrName>style.rotation</p:attrName>
                                        </p:attrNameLst>
                                      </p:cBhvr>
                                      <p:tavLst>
                                        <p:tav tm="0">
                                          <p:val>
                                            <p:fltVal val="90"/>
                                          </p:val>
                                        </p:tav>
                                        <p:tav tm="100000">
                                          <p:val>
                                            <p:fltVal val="0"/>
                                          </p:val>
                                        </p:tav>
                                      </p:tavLst>
                                    </p:anim>
                                    <p:animEffect transition="in" filter="fade">
                                      <p:cBhvr>
                                        <p:cTn id="22" dur="1000"/>
                                        <p:tgtEl>
                                          <p:spTgt spid="37"/>
                                        </p:tgtEl>
                                      </p:cBhvr>
                                    </p:animEffect>
                                  </p:childTnLst>
                                  <p:subTnLst>
                                    <p:audio>
                                      <p:cMediaNode>
                                        <p:cTn display="0" masterRel="sameClick">
                                          <p:stCondLst>
                                            <p:cond evt="begin" delay="0">
                                              <p:tn val="17"/>
                                            </p:cond>
                                          </p:stCondLst>
                                          <p:endCondLst>
                                            <p:cond evt="onStopAudio" delay="0">
                                              <p:tgtEl>
                                                <p:sldTgt/>
                                              </p:tgtEl>
                                            </p:cond>
                                          </p:endCondLst>
                                        </p:cTn>
                                        <p:tgtEl>
                                          <p:sndTgt r:embed="rId5" name="wind.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52"/>
                                        </p:tgtEl>
                                        <p:attrNameLst>
                                          <p:attrName>style.visibility</p:attrName>
                                        </p:attrNameLst>
                                      </p:cBhvr>
                                      <p:to>
                                        <p:strVal val="visible"/>
                                      </p:to>
                                    </p:set>
                                    <p:anim calcmode="lin" valueType="num">
                                      <p:cBhvr>
                                        <p:cTn id="27" dur="500" fill="hold"/>
                                        <p:tgtEl>
                                          <p:spTgt spid="152"/>
                                        </p:tgtEl>
                                        <p:attrNameLst>
                                          <p:attrName>ppt_w</p:attrName>
                                        </p:attrNameLst>
                                      </p:cBhvr>
                                      <p:tavLst>
                                        <p:tav tm="0">
                                          <p:val>
                                            <p:fltVal val="0"/>
                                          </p:val>
                                        </p:tav>
                                        <p:tav tm="100000">
                                          <p:val>
                                            <p:strVal val="#ppt_w"/>
                                          </p:val>
                                        </p:tav>
                                      </p:tavLst>
                                    </p:anim>
                                    <p:anim calcmode="lin" valueType="num">
                                      <p:cBhvr>
                                        <p:cTn id="28" dur="500" fill="hold"/>
                                        <p:tgtEl>
                                          <p:spTgt spid="152"/>
                                        </p:tgtEl>
                                        <p:attrNameLst>
                                          <p:attrName>ppt_h</p:attrName>
                                        </p:attrNameLst>
                                      </p:cBhvr>
                                      <p:tavLst>
                                        <p:tav tm="0">
                                          <p:val>
                                            <p:fltVal val="0"/>
                                          </p:val>
                                        </p:tav>
                                        <p:tav tm="100000">
                                          <p:val>
                                            <p:strVal val="#ppt_h"/>
                                          </p:val>
                                        </p:tav>
                                      </p:tavLst>
                                    </p:anim>
                                    <p:animEffect transition="in" filter="fade">
                                      <p:cBhvr>
                                        <p:cTn id="29" dur="500"/>
                                        <p:tgtEl>
                                          <p:spTgt spid="152"/>
                                        </p:tgtEl>
                                      </p:cBhvr>
                                    </p:animEffect>
                                  </p:childTnLst>
                                  <p:subTnLst>
                                    <p:audio>
                                      <p:cMediaNode>
                                        <p:cTn display="0" masterRel="sameClick">
                                          <p:stCondLst>
                                            <p:cond evt="begin" delay="0">
                                              <p:tn val="25"/>
                                            </p:cond>
                                          </p:stCondLst>
                                          <p:endCondLst>
                                            <p:cond evt="onStopAudio" delay="0">
                                              <p:tgtEl>
                                                <p:sldTgt/>
                                              </p:tgtEl>
                                            </p:cond>
                                          </p:endCondLst>
                                        </p:cTn>
                                        <p:tgtEl>
                                          <p:sndTgt r:embed="rId4" name="click.wav"/>
                                        </p:tgtEl>
                                      </p:cMediaNode>
                                    </p:audio>
                                  </p:sub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p:cTn id="34" dur="1000" fill="hold"/>
                                        <p:tgtEl>
                                          <p:spTgt spid="40"/>
                                        </p:tgtEl>
                                        <p:attrNameLst>
                                          <p:attrName>ppt_w</p:attrName>
                                        </p:attrNameLst>
                                      </p:cBhvr>
                                      <p:tavLst>
                                        <p:tav tm="0">
                                          <p:val>
                                            <p:fltVal val="0"/>
                                          </p:val>
                                        </p:tav>
                                        <p:tav tm="100000">
                                          <p:val>
                                            <p:strVal val="#ppt_w"/>
                                          </p:val>
                                        </p:tav>
                                      </p:tavLst>
                                    </p:anim>
                                    <p:anim calcmode="lin" valueType="num">
                                      <p:cBhvr>
                                        <p:cTn id="35" dur="1000" fill="hold"/>
                                        <p:tgtEl>
                                          <p:spTgt spid="40"/>
                                        </p:tgtEl>
                                        <p:attrNameLst>
                                          <p:attrName>ppt_h</p:attrName>
                                        </p:attrNameLst>
                                      </p:cBhvr>
                                      <p:tavLst>
                                        <p:tav tm="0">
                                          <p:val>
                                            <p:fltVal val="0"/>
                                          </p:val>
                                        </p:tav>
                                        <p:tav tm="100000">
                                          <p:val>
                                            <p:strVal val="#ppt_h"/>
                                          </p:val>
                                        </p:tav>
                                      </p:tavLst>
                                    </p:anim>
                                    <p:anim calcmode="lin" valueType="num">
                                      <p:cBhvr>
                                        <p:cTn id="36" dur="1000" fill="hold"/>
                                        <p:tgtEl>
                                          <p:spTgt spid="40"/>
                                        </p:tgtEl>
                                        <p:attrNameLst>
                                          <p:attrName>style.rotation</p:attrName>
                                        </p:attrNameLst>
                                      </p:cBhvr>
                                      <p:tavLst>
                                        <p:tav tm="0">
                                          <p:val>
                                            <p:fltVal val="90"/>
                                          </p:val>
                                        </p:tav>
                                        <p:tav tm="100000">
                                          <p:val>
                                            <p:fltVal val="0"/>
                                          </p:val>
                                        </p:tav>
                                      </p:tavLst>
                                    </p:anim>
                                    <p:animEffect transition="in" filter="fade">
                                      <p:cBhvr>
                                        <p:cTn id="37" dur="1000"/>
                                        <p:tgtEl>
                                          <p:spTgt spid="40"/>
                                        </p:tgtEl>
                                      </p:cBhvr>
                                    </p:animEffect>
                                  </p:childTnLst>
                                  <p:subTnLst>
                                    <p:audio>
                                      <p:cMediaNode>
                                        <p:cTn display="0" masterRel="sameClick">
                                          <p:stCondLst>
                                            <p:cond evt="begin" delay="0">
                                              <p:tn val="32"/>
                                            </p:cond>
                                          </p:stCondLst>
                                          <p:endCondLst>
                                            <p:cond evt="onStopAudio" delay="0">
                                              <p:tgtEl>
                                                <p:sldTgt/>
                                              </p:tgtEl>
                                            </p:cond>
                                          </p:endCondLst>
                                        </p:cTn>
                                        <p:tgtEl>
                                          <p:sndTgt r:embed="rId5" name="wind.wav"/>
                                        </p:tgtEl>
                                      </p:cMediaNode>
                                    </p:audio>
                                  </p:sub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54"/>
                                        </p:tgtEl>
                                        <p:attrNameLst>
                                          <p:attrName>style.visibility</p:attrName>
                                        </p:attrNameLst>
                                      </p:cBhvr>
                                      <p:to>
                                        <p:strVal val="visible"/>
                                      </p:to>
                                    </p:set>
                                    <p:anim calcmode="lin" valueType="num">
                                      <p:cBhvr>
                                        <p:cTn id="42" dur="500" fill="hold"/>
                                        <p:tgtEl>
                                          <p:spTgt spid="154"/>
                                        </p:tgtEl>
                                        <p:attrNameLst>
                                          <p:attrName>ppt_w</p:attrName>
                                        </p:attrNameLst>
                                      </p:cBhvr>
                                      <p:tavLst>
                                        <p:tav tm="0">
                                          <p:val>
                                            <p:fltVal val="0"/>
                                          </p:val>
                                        </p:tav>
                                        <p:tav tm="100000">
                                          <p:val>
                                            <p:strVal val="#ppt_w"/>
                                          </p:val>
                                        </p:tav>
                                      </p:tavLst>
                                    </p:anim>
                                    <p:anim calcmode="lin" valueType="num">
                                      <p:cBhvr>
                                        <p:cTn id="43" dur="500" fill="hold"/>
                                        <p:tgtEl>
                                          <p:spTgt spid="154"/>
                                        </p:tgtEl>
                                        <p:attrNameLst>
                                          <p:attrName>ppt_h</p:attrName>
                                        </p:attrNameLst>
                                      </p:cBhvr>
                                      <p:tavLst>
                                        <p:tav tm="0">
                                          <p:val>
                                            <p:fltVal val="0"/>
                                          </p:val>
                                        </p:tav>
                                        <p:tav tm="100000">
                                          <p:val>
                                            <p:strVal val="#ppt_h"/>
                                          </p:val>
                                        </p:tav>
                                      </p:tavLst>
                                    </p:anim>
                                    <p:animEffect transition="in" filter="fade">
                                      <p:cBhvr>
                                        <p:cTn id="44" dur="500"/>
                                        <p:tgtEl>
                                          <p:spTgt spid="154"/>
                                        </p:tgtEl>
                                      </p:cBhvr>
                                    </p:animEffect>
                                  </p:childTnLst>
                                  <p:subTnLst>
                                    <p:audio>
                                      <p:cMediaNode>
                                        <p:cTn display="0" masterRel="sameClick">
                                          <p:stCondLst>
                                            <p:cond evt="begin" delay="0">
                                              <p:tn val="40"/>
                                            </p:cond>
                                          </p:stCondLst>
                                          <p:endCondLst>
                                            <p:cond evt="onStopAudio" delay="0">
                                              <p:tgtEl>
                                                <p:sldTgt/>
                                              </p:tgtEl>
                                            </p:cond>
                                          </p:endCondLst>
                                        </p:cTn>
                                        <p:tgtEl>
                                          <p:sndTgt r:embed="rId4" name="click.wav"/>
                                        </p:tgtEl>
                                      </p:cMediaNode>
                                    </p:audio>
                                  </p:sub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25"/>
                                        </p:tgtEl>
                                        <p:attrNameLst>
                                          <p:attrName>style.visibility</p:attrName>
                                        </p:attrNameLst>
                                      </p:cBhvr>
                                      <p:to>
                                        <p:strVal val="visible"/>
                                      </p:to>
                                    </p:set>
                                    <p:anim calcmode="lin" valueType="num">
                                      <p:cBhvr>
                                        <p:cTn id="49" dur="1000" fill="hold"/>
                                        <p:tgtEl>
                                          <p:spTgt spid="125"/>
                                        </p:tgtEl>
                                        <p:attrNameLst>
                                          <p:attrName>ppt_w</p:attrName>
                                        </p:attrNameLst>
                                      </p:cBhvr>
                                      <p:tavLst>
                                        <p:tav tm="0">
                                          <p:val>
                                            <p:fltVal val="0"/>
                                          </p:val>
                                        </p:tav>
                                        <p:tav tm="100000">
                                          <p:val>
                                            <p:strVal val="#ppt_w"/>
                                          </p:val>
                                        </p:tav>
                                      </p:tavLst>
                                    </p:anim>
                                    <p:anim calcmode="lin" valueType="num">
                                      <p:cBhvr>
                                        <p:cTn id="50" dur="1000" fill="hold"/>
                                        <p:tgtEl>
                                          <p:spTgt spid="125"/>
                                        </p:tgtEl>
                                        <p:attrNameLst>
                                          <p:attrName>ppt_h</p:attrName>
                                        </p:attrNameLst>
                                      </p:cBhvr>
                                      <p:tavLst>
                                        <p:tav tm="0">
                                          <p:val>
                                            <p:fltVal val="0"/>
                                          </p:val>
                                        </p:tav>
                                        <p:tav tm="100000">
                                          <p:val>
                                            <p:strVal val="#ppt_h"/>
                                          </p:val>
                                        </p:tav>
                                      </p:tavLst>
                                    </p:anim>
                                    <p:anim calcmode="lin" valueType="num">
                                      <p:cBhvr>
                                        <p:cTn id="51" dur="1000" fill="hold"/>
                                        <p:tgtEl>
                                          <p:spTgt spid="125"/>
                                        </p:tgtEl>
                                        <p:attrNameLst>
                                          <p:attrName>style.rotation</p:attrName>
                                        </p:attrNameLst>
                                      </p:cBhvr>
                                      <p:tavLst>
                                        <p:tav tm="0">
                                          <p:val>
                                            <p:fltVal val="90"/>
                                          </p:val>
                                        </p:tav>
                                        <p:tav tm="100000">
                                          <p:val>
                                            <p:fltVal val="0"/>
                                          </p:val>
                                        </p:tav>
                                      </p:tavLst>
                                    </p:anim>
                                    <p:animEffect transition="in" filter="fade">
                                      <p:cBhvr>
                                        <p:cTn id="52" dur="1000"/>
                                        <p:tgtEl>
                                          <p:spTgt spid="125"/>
                                        </p:tgtEl>
                                      </p:cBhvr>
                                    </p:animEffect>
                                  </p:childTnLst>
                                  <p:subTnLst>
                                    <p:audio>
                                      <p:cMediaNode>
                                        <p:cTn display="0" masterRel="sameClick">
                                          <p:stCondLst>
                                            <p:cond evt="begin" delay="0">
                                              <p:tn val="47"/>
                                            </p:cond>
                                          </p:stCondLst>
                                          <p:endCondLst>
                                            <p:cond evt="onStopAudio" delay="0">
                                              <p:tgtEl>
                                                <p:sldTgt/>
                                              </p:tgtEl>
                                            </p:cond>
                                          </p:endCondLst>
                                        </p:cTn>
                                        <p:tgtEl>
                                          <p:sndTgt r:embed="rId5"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7"/>
          <a:stretch>
            <a:fillRect/>
          </a:stretch>
        </p:blipFill>
        <p:spPr>
          <a:xfrm>
            <a:off x="-1991638" y="4353543"/>
            <a:ext cx="759246" cy="817093"/>
          </a:xfrm>
          <a:prstGeom prst="rect">
            <a:avLst/>
          </a:prstGeom>
        </p:spPr>
      </p:pic>
      <p:grpSp>
        <p:nvGrpSpPr>
          <p:cNvPr id="4" name="Group 3"/>
          <p:cNvGrpSpPr/>
          <p:nvPr/>
        </p:nvGrpSpPr>
        <p:grpSpPr>
          <a:xfrm>
            <a:off x="2304923" y="53128"/>
            <a:ext cx="5235717" cy="993534"/>
            <a:chOff x="3569229" y="138162"/>
            <a:chExt cx="5235717" cy="993534"/>
          </a:xfrm>
        </p:grpSpPr>
        <p:grpSp>
          <p:nvGrpSpPr>
            <p:cNvPr id="8" name="Group 7"/>
            <p:cNvGrpSpPr/>
            <p:nvPr/>
          </p:nvGrpSpPr>
          <p:grpSpPr>
            <a:xfrm>
              <a:off x="4806281" y="138162"/>
              <a:ext cx="3998665" cy="993534"/>
              <a:chOff x="4871183" y="303192"/>
              <a:chExt cx="3998665" cy="993534"/>
            </a:xfrm>
          </p:grpSpPr>
          <p:pic>
            <p:nvPicPr>
              <p:cNvPr id="6" name="Picture 5"/>
              <p:cNvPicPr>
                <a:picLocks noChangeAspect="1"/>
              </p:cNvPicPr>
              <p:nvPr/>
            </p:nvPicPr>
            <p:blipFill>
              <a:blip r:embed="rId8"/>
              <a:stretch>
                <a:fillRect/>
              </a:stretch>
            </p:blipFill>
            <p:spPr>
              <a:xfrm>
                <a:off x="4871183" y="303192"/>
                <a:ext cx="3998665" cy="993534"/>
              </a:xfrm>
              <a:prstGeom prst="rect">
                <a:avLst/>
              </a:prstGeom>
            </p:spPr>
          </p:pic>
          <p:sp>
            <p:nvSpPr>
              <p:cNvPr id="7" name="Rectangle 6"/>
              <p:cNvSpPr/>
              <p:nvPr/>
            </p:nvSpPr>
            <p:spPr>
              <a:xfrm>
                <a:off x="5352110" y="526577"/>
                <a:ext cx="3015569" cy="523220"/>
              </a:xfrm>
              <a:prstGeom prst="rect">
                <a:avLst/>
              </a:prstGeom>
            </p:spPr>
            <p:txBody>
              <a:bodyPr wrap="none">
                <a:spAutoFit/>
              </a:bodyPr>
              <a:lstStyle/>
              <a:p>
                <a:r>
                  <a:rPr lang="ar-BH" sz="2800" b="1" dirty="0" smtClean="0">
                    <a:solidFill>
                      <a:srgbClr val="9933FF"/>
                    </a:solidFill>
                  </a:rPr>
                  <a:t>وثائق تأمينات الأشخاص</a:t>
                </a:r>
                <a:endParaRPr lang="en-US" sz="2800" dirty="0">
                  <a:solidFill>
                    <a:srgbClr val="9933FF"/>
                  </a:solidFill>
                </a:endParaRPr>
              </a:p>
            </p:txBody>
          </p:sp>
        </p:grpSp>
        <p:pic>
          <p:nvPicPr>
            <p:cNvPr id="58" name="Picture 57"/>
            <p:cNvPicPr>
              <a:picLocks noChangeAspect="1"/>
            </p:cNvPicPr>
            <p:nvPr/>
          </p:nvPicPr>
          <p:blipFill>
            <a:blip r:embed="rId9"/>
            <a:stretch>
              <a:fillRect/>
            </a:stretch>
          </p:blipFill>
          <p:spPr>
            <a:xfrm>
              <a:off x="3569229" y="157555"/>
              <a:ext cx="1252011" cy="942691"/>
            </a:xfrm>
            <a:prstGeom prst="rect">
              <a:avLst/>
            </a:prstGeom>
          </p:spPr>
        </p:pic>
      </p:grpSp>
      <p:sp>
        <p:nvSpPr>
          <p:cNvPr id="63" name="Rectangle 62"/>
          <p:cNvSpPr/>
          <p:nvPr/>
        </p:nvSpPr>
        <p:spPr>
          <a:xfrm>
            <a:off x="399711" y="1135107"/>
            <a:ext cx="8357289" cy="369332"/>
          </a:xfrm>
          <a:prstGeom prst="rect">
            <a:avLst/>
          </a:prstGeom>
        </p:spPr>
        <p:txBody>
          <a:bodyPr wrap="square">
            <a:spAutoFit/>
          </a:bodyPr>
          <a:lstStyle/>
          <a:p>
            <a:pPr algn="justLow" rtl="1"/>
            <a:r>
              <a:rPr lang="ar-BH" b="1" dirty="0" smtClean="0">
                <a:latin typeface="Sakkal Majalla" panose="02000000000000000000" pitchFamily="2" charset="-78"/>
                <a:cs typeface="Sakkal Majalla" panose="02000000000000000000" pitchFamily="2" charset="-78"/>
              </a:rPr>
              <a:t>يوفر التأمين الحماية التأمينية  من الأخطار التي قد يعرض لها الإنسان كالمرض و العجز والشيخوخة والوفاة. </a:t>
            </a:r>
            <a:endParaRPr lang="en-US" dirty="0"/>
          </a:p>
        </p:txBody>
      </p:sp>
      <p:sp>
        <p:nvSpPr>
          <p:cNvPr id="64" name="Cube 63"/>
          <p:cNvSpPr/>
          <p:nvPr/>
        </p:nvSpPr>
        <p:spPr>
          <a:xfrm>
            <a:off x="5917934" y="1601646"/>
            <a:ext cx="2956957" cy="719315"/>
          </a:xfrm>
          <a:prstGeom prst="cube">
            <a:avLst>
              <a:gd name="adj" fmla="val 6078"/>
            </a:avLst>
          </a:prstGeom>
          <a:solidFill>
            <a:srgbClr val="CC66FF"/>
          </a:soli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b="1" dirty="0">
                <a:solidFill>
                  <a:schemeClr val="tx1"/>
                </a:solidFill>
                <a:latin typeface="Sakkal Majalla" panose="02000000000000000000" pitchFamily="2" charset="-78"/>
                <a:cs typeface="Sakkal Majalla" panose="02000000000000000000" pitchFamily="2" charset="-78"/>
              </a:rPr>
              <a:t>أهم صور تأمين </a:t>
            </a:r>
            <a:r>
              <a:rPr lang="ar-BH" sz="2000" b="1" dirty="0" smtClean="0">
                <a:solidFill>
                  <a:schemeClr val="tx1"/>
                </a:solidFill>
                <a:latin typeface="Sakkal Majalla" panose="02000000000000000000" pitchFamily="2" charset="-78"/>
                <a:cs typeface="Sakkal Majalla" panose="02000000000000000000" pitchFamily="2" charset="-78"/>
              </a:rPr>
              <a:t>الأشخاص</a:t>
            </a:r>
            <a:endParaRPr lang="en-US" sz="2000" dirty="0">
              <a:solidFill>
                <a:schemeClr val="tx1"/>
              </a:solidFill>
            </a:endParaRPr>
          </a:p>
        </p:txBody>
      </p:sp>
      <p:grpSp>
        <p:nvGrpSpPr>
          <p:cNvPr id="18" name="Group 17"/>
          <p:cNvGrpSpPr/>
          <p:nvPr/>
        </p:nvGrpSpPr>
        <p:grpSpPr>
          <a:xfrm>
            <a:off x="349920" y="2218769"/>
            <a:ext cx="5657879" cy="1536149"/>
            <a:chOff x="471458" y="2220226"/>
            <a:chExt cx="5657879" cy="1363337"/>
          </a:xfrm>
        </p:grpSpPr>
        <p:grpSp>
          <p:nvGrpSpPr>
            <p:cNvPr id="37" name="Group 36"/>
            <p:cNvGrpSpPr/>
            <p:nvPr/>
          </p:nvGrpSpPr>
          <p:grpSpPr>
            <a:xfrm>
              <a:off x="471458" y="2220226"/>
              <a:ext cx="5657879" cy="991447"/>
              <a:chOff x="1845719" y="1294553"/>
              <a:chExt cx="2515102" cy="991447"/>
            </a:xfrm>
          </p:grpSpPr>
          <p:sp>
            <p:nvSpPr>
              <p:cNvPr id="95" name="Rectangle 94"/>
              <p:cNvSpPr/>
              <p:nvPr/>
            </p:nvSpPr>
            <p:spPr>
              <a:xfrm>
                <a:off x="2373708" y="1294553"/>
                <a:ext cx="1987113" cy="819459"/>
              </a:xfrm>
              <a:prstGeom prst="rect">
                <a:avLst/>
              </a:prstGeom>
            </p:spPr>
            <p:txBody>
              <a:bodyPr wrap="square">
                <a:spAutoFit/>
              </a:bodyPr>
              <a:lstStyle/>
              <a:p>
                <a:pPr algn="justLow" rtl="1"/>
                <a:r>
                  <a:rPr lang="ar-BH" b="1" dirty="0" smtClean="0">
                    <a:latin typeface="Sakkal Majalla" panose="02000000000000000000" pitchFamily="2" charset="-78"/>
                    <a:cs typeface="Sakkal Majalla" panose="02000000000000000000" pitchFamily="2" charset="-78"/>
                  </a:rPr>
                  <a:t>تتعهد شركة التأمين بدفع مبلغ التأمين المتفق عليه للمستفيد في حالة </a:t>
                </a:r>
                <a:r>
                  <a:rPr lang="ar-BH" b="1" dirty="0" smtClean="0">
                    <a:solidFill>
                      <a:srgbClr val="FF0000"/>
                    </a:solidFill>
                    <a:latin typeface="Sakkal Majalla" panose="02000000000000000000" pitchFamily="2" charset="-78"/>
                    <a:cs typeface="Sakkal Majalla" panose="02000000000000000000" pitchFamily="2" charset="-78"/>
                  </a:rPr>
                  <a:t>وفاة المؤمن </a:t>
                </a:r>
                <a:r>
                  <a:rPr lang="ar-BH" b="1" dirty="0" smtClean="0">
                    <a:latin typeface="Sakkal Majalla" panose="02000000000000000000" pitchFamily="2" charset="-78"/>
                    <a:cs typeface="Sakkal Majalla" panose="02000000000000000000" pitchFamily="2" charset="-78"/>
                  </a:rPr>
                  <a:t>عليه مقابل قسط التأمين المتفق عليه.</a:t>
                </a:r>
                <a:endParaRPr lang="en-US" dirty="0"/>
              </a:p>
            </p:txBody>
          </p:sp>
          <p:cxnSp>
            <p:nvCxnSpPr>
              <p:cNvPr id="89" name="Straight Connector 88"/>
              <p:cNvCxnSpPr/>
              <p:nvPr/>
            </p:nvCxnSpPr>
            <p:spPr>
              <a:xfrm>
                <a:off x="1845719" y="1294553"/>
                <a:ext cx="2394254" cy="0"/>
              </a:xfrm>
              <a:prstGeom prst="line">
                <a:avLst/>
              </a:prstGeom>
              <a:ln>
                <a:solidFill>
                  <a:srgbClr val="CC66FF"/>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4343400" y="1468429"/>
                <a:ext cx="0" cy="817571"/>
              </a:xfrm>
              <a:prstGeom prst="line">
                <a:avLst/>
              </a:prstGeom>
              <a:ln>
                <a:solidFill>
                  <a:srgbClr val="CC66FF"/>
                </a:solidFill>
              </a:ln>
            </p:spPr>
            <p:style>
              <a:lnRef idx="1">
                <a:schemeClr val="accent1"/>
              </a:lnRef>
              <a:fillRef idx="0">
                <a:schemeClr val="accent1"/>
              </a:fillRef>
              <a:effectRef idx="0">
                <a:schemeClr val="accent1"/>
              </a:effectRef>
              <a:fontRef idx="minor">
                <a:schemeClr val="tx1"/>
              </a:fontRef>
            </p:style>
          </p:cxnSp>
        </p:grpSp>
        <p:pic>
          <p:nvPicPr>
            <p:cNvPr id="11" name="Picture 10"/>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brightnessContrast bright="-20000"/>
                      </a14:imgEffect>
                    </a14:imgLayer>
                  </a14:imgProps>
                </a:ext>
              </a:extLst>
            </a:blip>
            <a:stretch>
              <a:fillRect/>
            </a:stretch>
          </p:blipFill>
          <p:spPr>
            <a:xfrm rot="3159137">
              <a:off x="620046" y="2403848"/>
              <a:ext cx="1117512" cy="1241918"/>
            </a:xfrm>
            <a:prstGeom prst="rect">
              <a:avLst/>
            </a:prstGeom>
            <a:scene3d>
              <a:camera prst="obliqueBottomRight"/>
              <a:lightRig rig="threePt" dir="t"/>
            </a:scene3d>
          </p:spPr>
        </p:pic>
      </p:grpSp>
      <p:grpSp>
        <p:nvGrpSpPr>
          <p:cNvPr id="20" name="Group 19"/>
          <p:cNvGrpSpPr/>
          <p:nvPr/>
        </p:nvGrpSpPr>
        <p:grpSpPr>
          <a:xfrm>
            <a:off x="6007798" y="2302272"/>
            <a:ext cx="2749202" cy="710100"/>
            <a:chOff x="6007798" y="2302272"/>
            <a:chExt cx="2749202" cy="710100"/>
          </a:xfrm>
        </p:grpSpPr>
        <p:grpSp>
          <p:nvGrpSpPr>
            <p:cNvPr id="19" name="Group 18"/>
            <p:cNvGrpSpPr/>
            <p:nvPr/>
          </p:nvGrpSpPr>
          <p:grpSpPr>
            <a:xfrm>
              <a:off x="6007798" y="2302272"/>
              <a:ext cx="2749202" cy="710100"/>
              <a:chOff x="6007798" y="2302272"/>
              <a:chExt cx="2749202" cy="710100"/>
            </a:xfrm>
          </p:grpSpPr>
          <p:grpSp>
            <p:nvGrpSpPr>
              <p:cNvPr id="15" name="Group 14"/>
              <p:cNvGrpSpPr/>
              <p:nvPr/>
            </p:nvGrpSpPr>
            <p:grpSpPr>
              <a:xfrm>
                <a:off x="8375806" y="2320961"/>
                <a:ext cx="381194" cy="691411"/>
                <a:chOff x="7707546" y="2627977"/>
                <a:chExt cx="424086" cy="675380"/>
              </a:xfrm>
              <a:scene3d>
                <a:camera prst="isometricOffAxis2Left"/>
                <a:lightRig rig="threePt" dir="t"/>
              </a:scene3d>
            </p:grpSpPr>
            <p:sp>
              <p:nvSpPr>
                <p:cNvPr id="12" name="L-Shape 11"/>
                <p:cNvSpPr/>
                <p:nvPr/>
              </p:nvSpPr>
              <p:spPr>
                <a:xfrm>
                  <a:off x="7707546" y="2718740"/>
                  <a:ext cx="370111" cy="388018"/>
                </a:xfrm>
                <a:prstGeom prst="corner">
                  <a:avLst>
                    <a:gd name="adj1" fmla="val 2292"/>
                    <a:gd name="adj2" fmla="val 2292"/>
                  </a:avLst>
                </a:prstGeom>
                <a:noFill/>
                <a:ln>
                  <a:solidFill>
                    <a:srgbClr val="CC66FF"/>
                  </a:solidFill>
                </a:ln>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761521" y="2627977"/>
                  <a:ext cx="370111" cy="675380"/>
                </a:xfrm>
                <a:prstGeom prst="rect">
                  <a:avLst/>
                </a:prstGeom>
                <a:sp3d>
                  <a:bevelT/>
                </a:sp3d>
              </p:spPr>
              <p:txBody>
                <a:bodyPr wrap="square">
                  <a:spAutoFit/>
                </a:bodyPr>
                <a:lstStyle/>
                <a:p>
                  <a:r>
                    <a:rPr lang="en-US" sz="2800" b="1" dirty="0" smtClean="0">
                      <a:solidFill>
                        <a:srgbClr val="7030A0"/>
                      </a:solidFill>
                      <a:latin typeface="Sakkal Majalla" panose="02000000000000000000" pitchFamily="2" charset="-78"/>
                      <a:cs typeface="Sakkal Majalla" panose="02000000000000000000" pitchFamily="2" charset="-78"/>
                    </a:rPr>
                    <a:t>1</a:t>
                  </a:r>
                  <a:endParaRPr lang="en-US" sz="2800" dirty="0">
                    <a:solidFill>
                      <a:srgbClr val="7030A0"/>
                    </a:solidFill>
                  </a:endParaRPr>
                </a:p>
              </p:txBody>
            </p:sp>
          </p:grpSp>
          <p:sp>
            <p:nvSpPr>
              <p:cNvPr id="70" name="Cube 69"/>
              <p:cNvSpPr/>
              <p:nvPr/>
            </p:nvSpPr>
            <p:spPr>
              <a:xfrm>
                <a:off x="6007798" y="2302272"/>
                <a:ext cx="2193985" cy="540553"/>
              </a:xfrm>
              <a:prstGeom prst="cube">
                <a:avLst>
                  <a:gd name="adj" fmla="val 6078"/>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8100000" scaled="1"/>
                <a:tileRect/>
              </a:gra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Rectangle 71"/>
            <p:cNvSpPr/>
            <p:nvPr/>
          </p:nvSpPr>
          <p:spPr>
            <a:xfrm>
              <a:off x="6352201" y="2426595"/>
              <a:ext cx="1609736" cy="400110"/>
            </a:xfrm>
            <a:prstGeom prst="rect">
              <a:avLst/>
            </a:prstGeom>
          </p:spPr>
          <p:txBody>
            <a:bodyPr wrap="none">
              <a:spAutoFit/>
            </a:bodyPr>
            <a:lstStyle/>
            <a:p>
              <a:pPr algn="ctr"/>
              <a:r>
                <a:rPr lang="ar-BH" sz="2000" b="1" dirty="0" smtClean="0">
                  <a:latin typeface="Sakkal Majalla" panose="02000000000000000000" pitchFamily="2" charset="-78"/>
                  <a:cs typeface="Sakkal Majalla" panose="02000000000000000000" pitchFamily="2" charset="-78"/>
                </a:rPr>
                <a:t>تأمين خطر الوفاة</a:t>
              </a:r>
              <a:endParaRPr lang="en-US" sz="2000" dirty="0"/>
            </a:p>
          </p:txBody>
        </p:sp>
      </p:grpSp>
      <p:grpSp>
        <p:nvGrpSpPr>
          <p:cNvPr id="82" name="Group 81"/>
          <p:cNvGrpSpPr/>
          <p:nvPr/>
        </p:nvGrpSpPr>
        <p:grpSpPr>
          <a:xfrm>
            <a:off x="6062999" y="3707666"/>
            <a:ext cx="2839384" cy="541907"/>
            <a:chOff x="6007798" y="2302272"/>
            <a:chExt cx="2749202" cy="541907"/>
          </a:xfrm>
        </p:grpSpPr>
        <p:grpSp>
          <p:nvGrpSpPr>
            <p:cNvPr id="83" name="Group 82"/>
            <p:cNvGrpSpPr/>
            <p:nvPr/>
          </p:nvGrpSpPr>
          <p:grpSpPr>
            <a:xfrm>
              <a:off x="6007798" y="2302272"/>
              <a:ext cx="2749202" cy="541907"/>
              <a:chOff x="6007798" y="2302272"/>
              <a:chExt cx="2749202" cy="541907"/>
            </a:xfrm>
          </p:grpSpPr>
          <p:grpSp>
            <p:nvGrpSpPr>
              <p:cNvPr id="86" name="Group 85"/>
              <p:cNvGrpSpPr/>
              <p:nvPr/>
            </p:nvGrpSpPr>
            <p:grpSpPr>
              <a:xfrm>
                <a:off x="8375806" y="2320959"/>
                <a:ext cx="381194" cy="523220"/>
                <a:chOff x="7707546" y="2627977"/>
                <a:chExt cx="424086" cy="511089"/>
              </a:xfrm>
              <a:scene3d>
                <a:camera prst="isometricOffAxis2Left"/>
                <a:lightRig rig="threePt" dir="t"/>
              </a:scene3d>
            </p:grpSpPr>
            <p:sp>
              <p:nvSpPr>
                <p:cNvPr id="91" name="L-Shape 90"/>
                <p:cNvSpPr/>
                <p:nvPr/>
              </p:nvSpPr>
              <p:spPr>
                <a:xfrm>
                  <a:off x="7707546" y="2718740"/>
                  <a:ext cx="370111" cy="388018"/>
                </a:xfrm>
                <a:prstGeom prst="corner">
                  <a:avLst>
                    <a:gd name="adj1" fmla="val 2292"/>
                    <a:gd name="adj2" fmla="val 2292"/>
                  </a:avLst>
                </a:prstGeom>
                <a:noFill/>
                <a:ln>
                  <a:solidFill>
                    <a:srgbClr val="CC66FF"/>
                  </a:solidFill>
                </a:ln>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p:cNvSpPr/>
                <p:nvPr/>
              </p:nvSpPr>
              <p:spPr>
                <a:xfrm>
                  <a:off x="7761521" y="2627977"/>
                  <a:ext cx="370111" cy="511089"/>
                </a:xfrm>
                <a:prstGeom prst="rect">
                  <a:avLst/>
                </a:prstGeom>
                <a:sp3d>
                  <a:bevelT/>
                </a:sp3d>
              </p:spPr>
              <p:txBody>
                <a:bodyPr wrap="square">
                  <a:spAutoFit/>
                </a:bodyPr>
                <a:lstStyle/>
                <a:p>
                  <a:r>
                    <a:rPr lang="ar-BH" sz="2800" b="1" dirty="0" smtClean="0">
                      <a:solidFill>
                        <a:srgbClr val="7030A0"/>
                      </a:solidFill>
                      <a:latin typeface="Sakkal Majalla" panose="02000000000000000000" pitchFamily="2" charset="-78"/>
                      <a:cs typeface="Sakkal Majalla" panose="02000000000000000000" pitchFamily="2" charset="-78"/>
                    </a:rPr>
                    <a:t>2</a:t>
                  </a:r>
                  <a:endParaRPr lang="en-US" sz="2800" dirty="0">
                    <a:solidFill>
                      <a:srgbClr val="7030A0"/>
                    </a:solidFill>
                  </a:endParaRPr>
                </a:p>
              </p:txBody>
            </p:sp>
          </p:grpSp>
          <p:sp>
            <p:nvSpPr>
              <p:cNvPr id="88" name="Cube 87"/>
              <p:cNvSpPr/>
              <p:nvPr/>
            </p:nvSpPr>
            <p:spPr>
              <a:xfrm>
                <a:off x="6007798" y="2302272"/>
                <a:ext cx="2193985" cy="540553"/>
              </a:xfrm>
              <a:prstGeom prst="cube">
                <a:avLst>
                  <a:gd name="adj" fmla="val 6078"/>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8100000" scaled="1"/>
                <a:tileRect/>
              </a:gra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5" name="Rectangle 84"/>
            <p:cNvSpPr/>
            <p:nvPr/>
          </p:nvSpPr>
          <p:spPr>
            <a:xfrm>
              <a:off x="6347393" y="2426595"/>
              <a:ext cx="1619354" cy="400110"/>
            </a:xfrm>
            <a:prstGeom prst="rect">
              <a:avLst/>
            </a:prstGeom>
          </p:spPr>
          <p:txBody>
            <a:bodyPr wrap="none">
              <a:spAutoFit/>
            </a:bodyPr>
            <a:lstStyle/>
            <a:p>
              <a:pPr algn="ctr"/>
              <a:r>
                <a:rPr lang="ar-BH" sz="2000" b="1" dirty="0" smtClean="0">
                  <a:latin typeface="Sakkal Majalla" panose="02000000000000000000" pitchFamily="2" charset="-78"/>
                  <a:cs typeface="Sakkal Majalla" panose="02000000000000000000" pitchFamily="2" charset="-78"/>
                </a:rPr>
                <a:t>تأمين خطر الحياة</a:t>
              </a:r>
              <a:endParaRPr lang="en-US" sz="2000" dirty="0"/>
            </a:p>
          </p:txBody>
        </p:sp>
      </p:grpSp>
      <p:grpSp>
        <p:nvGrpSpPr>
          <p:cNvPr id="23" name="Group 22"/>
          <p:cNvGrpSpPr/>
          <p:nvPr/>
        </p:nvGrpSpPr>
        <p:grpSpPr>
          <a:xfrm>
            <a:off x="113908" y="3604811"/>
            <a:ext cx="5862085" cy="1139951"/>
            <a:chOff x="173423" y="3873854"/>
            <a:chExt cx="5862085" cy="1139951"/>
          </a:xfrm>
        </p:grpSpPr>
        <p:grpSp>
          <p:nvGrpSpPr>
            <p:cNvPr id="77" name="Group 76"/>
            <p:cNvGrpSpPr/>
            <p:nvPr/>
          </p:nvGrpSpPr>
          <p:grpSpPr>
            <a:xfrm>
              <a:off x="377629" y="3873854"/>
              <a:ext cx="5657879" cy="1117119"/>
              <a:chOff x="1845719" y="1294553"/>
              <a:chExt cx="2515102" cy="991447"/>
            </a:xfrm>
          </p:grpSpPr>
          <p:sp>
            <p:nvSpPr>
              <p:cNvPr id="79" name="Rectangle 78"/>
              <p:cNvSpPr/>
              <p:nvPr/>
            </p:nvSpPr>
            <p:spPr>
              <a:xfrm>
                <a:off x="2373708" y="1294553"/>
                <a:ext cx="1987113" cy="819459"/>
              </a:xfrm>
              <a:prstGeom prst="rect">
                <a:avLst/>
              </a:prstGeom>
            </p:spPr>
            <p:txBody>
              <a:bodyPr wrap="square">
                <a:spAutoFit/>
              </a:bodyPr>
              <a:lstStyle/>
              <a:p>
                <a:pPr algn="justLow" rtl="1"/>
                <a:r>
                  <a:rPr lang="ar-BH" b="1" dirty="0" smtClean="0">
                    <a:latin typeface="Sakkal Majalla" panose="02000000000000000000" pitchFamily="2" charset="-78"/>
                    <a:cs typeface="Sakkal Majalla" panose="02000000000000000000" pitchFamily="2" charset="-78"/>
                  </a:rPr>
                  <a:t>تتعهد شركة التأمين بدفع مبلغ التأمين المتفق عليه للمؤمن عليه  في </a:t>
                </a:r>
                <a:r>
                  <a:rPr lang="ar-BH" b="1" dirty="0" smtClean="0">
                    <a:solidFill>
                      <a:srgbClr val="FF0000"/>
                    </a:solidFill>
                    <a:latin typeface="Sakkal Majalla" panose="02000000000000000000" pitchFamily="2" charset="-78"/>
                    <a:cs typeface="Sakkal Majalla" panose="02000000000000000000" pitchFamily="2" charset="-78"/>
                  </a:rPr>
                  <a:t>حالة العجز أو بلوغ  سن الشيخوخة </a:t>
                </a:r>
                <a:r>
                  <a:rPr lang="ar-BH" b="1" dirty="0" smtClean="0">
                    <a:latin typeface="Sakkal Majalla" panose="02000000000000000000" pitchFamily="2" charset="-78"/>
                    <a:cs typeface="Sakkal Majalla" panose="02000000000000000000" pitchFamily="2" charset="-78"/>
                  </a:rPr>
                  <a:t>مقابل قسط التأمين المتفق عليه.</a:t>
                </a:r>
                <a:endParaRPr lang="en-US" dirty="0"/>
              </a:p>
            </p:txBody>
          </p:sp>
          <p:cxnSp>
            <p:nvCxnSpPr>
              <p:cNvPr id="80" name="Straight Connector 79"/>
              <p:cNvCxnSpPr/>
              <p:nvPr/>
            </p:nvCxnSpPr>
            <p:spPr>
              <a:xfrm>
                <a:off x="1845719" y="1294553"/>
                <a:ext cx="2394254" cy="0"/>
              </a:xfrm>
              <a:prstGeom prst="line">
                <a:avLst/>
              </a:prstGeom>
              <a:ln>
                <a:solidFill>
                  <a:srgbClr val="CC66FF"/>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4343400" y="1468429"/>
                <a:ext cx="0" cy="817571"/>
              </a:xfrm>
              <a:prstGeom prst="line">
                <a:avLst/>
              </a:prstGeom>
              <a:ln>
                <a:solidFill>
                  <a:srgbClr val="CC66FF"/>
                </a:solidFill>
              </a:ln>
            </p:spPr>
            <p:style>
              <a:lnRef idx="1">
                <a:schemeClr val="accent1"/>
              </a:lnRef>
              <a:fillRef idx="0">
                <a:schemeClr val="accent1"/>
              </a:fillRef>
              <a:effectRef idx="0">
                <a:schemeClr val="accent1"/>
              </a:effectRef>
              <a:fontRef idx="minor">
                <a:schemeClr val="tx1"/>
              </a:fontRef>
            </p:style>
          </p:cxnSp>
        </p:grpSp>
        <p:pic>
          <p:nvPicPr>
            <p:cNvPr id="22" name="Picture 21"/>
            <p:cNvPicPr>
              <a:picLocks noChangeAspect="1"/>
            </p:cNvPicPr>
            <p:nvPr/>
          </p:nvPicPr>
          <p:blipFill>
            <a:blip r:embed="rId12">
              <a:duotone>
                <a:schemeClr val="accent3">
                  <a:shade val="45000"/>
                  <a:satMod val="135000"/>
                </a:schemeClr>
                <a:prstClr val="white"/>
              </a:duotone>
            </a:blip>
            <a:stretch>
              <a:fillRect/>
            </a:stretch>
          </p:blipFill>
          <p:spPr>
            <a:xfrm flipH="1">
              <a:off x="173423" y="3957358"/>
              <a:ext cx="952891" cy="1056447"/>
            </a:xfrm>
            <a:prstGeom prst="rect">
              <a:avLst/>
            </a:prstGeom>
          </p:spPr>
        </p:pic>
      </p:grpSp>
      <p:grpSp>
        <p:nvGrpSpPr>
          <p:cNvPr id="40" name="Group 39"/>
          <p:cNvGrpSpPr/>
          <p:nvPr/>
        </p:nvGrpSpPr>
        <p:grpSpPr>
          <a:xfrm>
            <a:off x="6052394" y="5157130"/>
            <a:ext cx="2839384" cy="541907"/>
            <a:chOff x="6007798" y="2302272"/>
            <a:chExt cx="2749202" cy="541907"/>
          </a:xfrm>
        </p:grpSpPr>
        <p:grpSp>
          <p:nvGrpSpPr>
            <p:cNvPr id="41" name="Group 40"/>
            <p:cNvGrpSpPr/>
            <p:nvPr/>
          </p:nvGrpSpPr>
          <p:grpSpPr>
            <a:xfrm>
              <a:off x="6007798" y="2302272"/>
              <a:ext cx="2749202" cy="541907"/>
              <a:chOff x="6007798" y="2302272"/>
              <a:chExt cx="2749202" cy="541907"/>
            </a:xfrm>
          </p:grpSpPr>
          <p:grpSp>
            <p:nvGrpSpPr>
              <p:cNvPr id="43" name="Group 42"/>
              <p:cNvGrpSpPr/>
              <p:nvPr/>
            </p:nvGrpSpPr>
            <p:grpSpPr>
              <a:xfrm>
                <a:off x="8375806" y="2320959"/>
                <a:ext cx="381194" cy="523220"/>
                <a:chOff x="7707546" y="2627977"/>
                <a:chExt cx="424086" cy="511089"/>
              </a:xfrm>
              <a:scene3d>
                <a:camera prst="isometricOffAxis2Left"/>
                <a:lightRig rig="threePt" dir="t"/>
              </a:scene3d>
            </p:grpSpPr>
            <p:sp>
              <p:nvSpPr>
                <p:cNvPr id="45" name="L-Shape 44"/>
                <p:cNvSpPr/>
                <p:nvPr/>
              </p:nvSpPr>
              <p:spPr>
                <a:xfrm>
                  <a:off x="7707546" y="2718740"/>
                  <a:ext cx="370111" cy="388018"/>
                </a:xfrm>
                <a:prstGeom prst="corner">
                  <a:avLst>
                    <a:gd name="adj1" fmla="val 2292"/>
                    <a:gd name="adj2" fmla="val 2292"/>
                  </a:avLst>
                </a:prstGeom>
                <a:noFill/>
                <a:ln>
                  <a:solidFill>
                    <a:srgbClr val="CC66FF"/>
                  </a:solidFill>
                </a:ln>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7761521" y="2627977"/>
                  <a:ext cx="370111" cy="511089"/>
                </a:xfrm>
                <a:prstGeom prst="rect">
                  <a:avLst/>
                </a:prstGeom>
                <a:sp3d>
                  <a:bevelT/>
                </a:sp3d>
              </p:spPr>
              <p:txBody>
                <a:bodyPr wrap="square">
                  <a:spAutoFit/>
                </a:bodyPr>
                <a:lstStyle/>
                <a:p>
                  <a:r>
                    <a:rPr lang="ar-BH" sz="2800" b="1" dirty="0" smtClean="0">
                      <a:solidFill>
                        <a:srgbClr val="7030A0"/>
                      </a:solidFill>
                      <a:latin typeface="Sakkal Majalla" panose="02000000000000000000" pitchFamily="2" charset="-78"/>
                      <a:cs typeface="Sakkal Majalla" panose="02000000000000000000" pitchFamily="2" charset="-78"/>
                    </a:rPr>
                    <a:t>3</a:t>
                  </a:r>
                  <a:endParaRPr lang="en-US" sz="2800" dirty="0">
                    <a:solidFill>
                      <a:srgbClr val="7030A0"/>
                    </a:solidFill>
                  </a:endParaRPr>
                </a:p>
              </p:txBody>
            </p:sp>
          </p:grpSp>
          <p:sp>
            <p:nvSpPr>
              <p:cNvPr id="44" name="Cube 43"/>
              <p:cNvSpPr/>
              <p:nvPr/>
            </p:nvSpPr>
            <p:spPr>
              <a:xfrm>
                <a:off x="6007798" y="2302272"/>
                <a:ext cx="2193985" cy="540553"/>
              </a:xfrm>
              <a:prstGeom prst="cube">
                <a:avLst>
                  <a:gd name="adj" fmla="val 6078"/>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8100000" scaled="1"/>
                <a:tileRect/>
              </a:gra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Rectangle 41"/>
            <p:cNvSpPr/>
            <p:nvPr/>
          </p:nvSpPr>
          <p:spPr>
            <a:xfrm>
              <a:off x="6430542" y="2426595"/>
              <a:ext cx="1453067" cy="400110"/>
            </a:xfrm>
            <a:prstGeom prst="rect">
              <a:avLst/>
            </a:prstGeom>
          </p:spPr>
          <p:txBody>
            <a:bodyPr wrap="none">
              <a:spAutoFit/>
            </a:bodyPr>
            <a:lstStyle/>
            <a:p>
              <a:pPr algn="ctr"/>
              <a:r>
                <a:rPr lang="ar-BH" sz="2000" b="1" dirty="0">
                  <a:cs typeface="Sakkal Majalla" panose="02000000000000000000" pitchFamily="2" charset="-78"/>
                </a:rPr>
                <a:t> </a:t>
              </a:r>
              <a:r>
                <a:rPr lang="ar-BH" sz="2000" b="1" dirty="0" smtClean="0">
                  <a:cs typeface="Sakkal Majalla" panose="02000000000000000000" pitchFamily="2" charset="-78"/>
                </a:rPr>
                <a:t>التأمين المختلط</a:t>
              </a:r>
              <a:endParaRPr lang="en-US" sz="2000" dirty="0"/>
            </a:p>
          </p:txBody>
        </p:sp>
      </p:grpSp>
      <p:grpSp>
        <p:nvGrpSpPr>
          <p:cNvPr id="5" name="Group 4"/>
          <p:cNvGrpSpPr/>
          <p:nvPr/>
        </p:nvGrpSpPr>
        <p:grpSpPr>
          <a:xfrm>
            <a:off x="383597" y="5204218"/>
            <a:ext cx="5570329" cy="954066"/>
            <a:chOff x="383597" y="5204218"/>
            <a:chExt cx="5570329" cy="954066"/>
          </a:xfrm>
        </p:grpSpPr>
        <p:grpSp>
          <p:nvGrpSpPr>
            <p:cNvPr id="49" name="Group 48"/>
            <p:cNvGrpSpPr/>
            <p:nvPr/>
          </p:nvGrpSpPr>
          <p:grpSpPr>
            <a:xfrm>
              <a:off x="383597" y="5204218"/>
              <a:ext cx="5570329" cy="954066"/>
              <a:chOff x="1845719" y="1294553"/>
              <a:chExt cx="2476183" cy="846737"/>
            </a:xfrm>
          </p:grpSpPr>
          <p:sp>
            <p:nvSpPr>
              <p:cNvPr id="51" name="Rectangle 50"/>
              <p:cNvSpPr/>
              <p:nvPr/>
            </p:nvSpPr>
            <p:spPr>
              <a:xfrm>
                <a:off x="2314369" y="1467712"/>
                <a:ext cx="1987113" cy="327783"/>
              </a:xfrm>
              <a:prstGeom prst="rect">
                <a:avLst/>
              </a:prstGeom>
            </p:spPr>
            <p:txBody>
              <a:bodyPr wrap="square">
                <a:spAutoFit/>
              </a:bodyPr>
              <a:lstStyle/>
              <a:p>
                <a:pPr algn="justLow" rtl="1"/>
                <a:r>
                  <a:rPr lang="ar-BH" b="1" dirty="0" smtClean="0">
                    <a:latin typeface="Sakkal Majalla" panose="02000000000000000000" pitchFamily="2" charset="-78"/>
                    <a:cs typeface="Sakkal Majalla" panose="02000000000000000000" pitchFamily="2" charset="-78"/>
                  </a:rPr>
                  <a:t>تأمين يجمع بين </a:t>
                </a:r>
                <a:r>
                  <a:rPr lang="ar-BH" b="1" dirty="0" smtClean="0">
                    <a:solidFill>
                      <a:srgbClr val="FF0000"/>
                    </a:solidFill>
                    <a:latin typeface="Sakkal Majalla" panose="02000000000000000000" pitchFamily="2" charset="-78"/>
                    <a:cs typeface="Sakkal Majalla" panose="02000000000000000000" pitchFamily="2" charset="-78"/>
                  </a:rPr>
                  <a:t>مزايا تأمين خطر الوفاة وخطر الحياة </a:t>
                </a:r>
                <a:r>
                  <a:rPr lang="ar-BH" b="1" dirty="0" smtClean="0">
                    <a:latin typeface="Sakkal Majalla" panose="02000000000000000000" pitchFamily="2" charset="-78"/>
                    <a:cs typeface="Sakkal Majalla" panose="02000000000000000000" pitchFamily="2" charset="-78"/>
                  </a:rPr>
                  <a:t>.</a:t>
                </a:r>
                <a:endParaRPr lang="en-US" dirty="0"/>
              </a:p>
            </p:txBody>
          </p:sp>
          <p:cxnSp>
            <p:nvCxnSpPr>
              <p:cNvPr id="52" name="Straight Connector 51"/>
              <p:cNvCxnSpPr/>
              <p:nvPr/>
            </p:nvCxnSpPr>
            <p:spPr>
              <a:xfrm>
                <a:off x="1845719" y="1294553"/>
                <a:ext cx="2394254" cy="0"/>
              </a:xfrm>
              <a:prstGeom prst="line">
                <a:avLst/>
              </a:prstGeom>
              <a:ln>
                <a:solidFill>
                  <a:srgbClr val="CC66FF"/>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4321902" y="1323719"/>
                <a:ext cx="0" cy="817571"/>
              </a:xfrm>
              <a:prstGeom prst="line">
                <a:avLst/>
              </a:prstGeom>
              <a:ln>
                <a:solidFill>
                  <a:srgbClr val="CC66FF"/>
                </a:solidFill>
              </a:ln>
            </p:spPr>
            <p:style>
              <a:lnRef idx="1">
                <a:schemeClr val="accent1"/>
              </a:lnRef>
              <a:fillRef idx="0">
                <a:schemeClr val="accent1"/>
              </a:fillRef>
              <a:effectRef idx="0">
                <a:schemeClr val="accent1"/>
              </a:effectRef>
              <a:fontRef idx="minor">
                <a:schemeClr val="tx1"/>
              </a:fontRef>
            </p:style>
          </p:cxnSp>
        </p:grpSp>
        <p:pic>
          <p:nvPicPr>
            <p:cNvPr id="54" name="Picture 53"/>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brightnessContrast bright="-20000"/>
                      </a14:imgEffect>
                    </a14:imgLayer>
                  </a14:imgProps>
                </a:ext>
              </a:extLst>
            </a:blip>
            <a:stretch>
              <a:fillRect/>
            </a:stretch>
          </p:blipFill>
          <p:spPr>
            <a:xfrm rot="4075569">
              <a:off x="849017" y="5343627"/>
              <a:ext cx="785916" cy="775152"/>
            </a:xfrm>
            <a:prstGeom prst="rect">
              <a:avLst/>
            </a:prstGeom>
            <a:scene3d>
              <a:camera prst="obliqueBottomRight"/>
              <a:lightRig rig="threePt" dir="t"/>
            </a:scene3d>
          </p:spPr>
        </p:pic>
        <p:pic>
          <p:nvPicPr>
            <p:cNvPr id="55" name="Picture 54"/>
            <p:cNvPicPr>
              <a:picLocks noChangeAspect="1"/>
            </p:cNvPicPr>
            <p:nvPr/>
          </p:nvPicPr>
          <p:blipFill>
            <a:blip r:embed="rId12">
              <a:duotone>
                <a:schemeClr val="accent3">
                  <a:shade val="45000"/>
                  <a:satMod val="135000"/>
                </a:schemeClr>
                <a:prstClr val="white"/>
              </a:duotone>
            </a:blip>
            <a:stretch>
              <a:fillRect/>
            </a:stretch>
          </p:blipFill>
          <p:spPr>
            <a:xfrm flipH="1">
              <a:off x="394290" y="5286731"/>
              <a:ext cx="672509" cy="745594"/>
            </a:xfrm>
            <a:prstGeom prst="rect">
              <a:avLst/>
            </a:prstGeom>
          </p:spPr>
        </p:pic>
      </p:grpSp>
      <p:cxnSp>
        <p:nvCxnSpPr>
          <p:cNvPr id="9" name="Straight Arrow Connector 8"/>
          <p:cNvCxnSpPr/>
          <p:nvPr/>
        </p:nvCxnSpPr>
        <p:spPr>
          <a:xfrm flipV="1">
            <a:off x="3919098" y="2826706"/>
            <a:ext cx="1230744" cy="2636130"/>
          </a:xfrm>
          <a:prstGeom prst="straightConnector1">
            <a:avLst/>
          </a:prstGeom>
          <a:ln w="38100">
            <a:solidFill>
              <a:srgbClr val="9933FF"/>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2818721" y="4165583"/>
            <a:ext cx="963947" cy="1302016"/>
          </a:xfrm>
          <a:prstGeom prst="straightConnector1">
            <a:avLst/>
          </a:prstGeom>
          <a:ln w="38100">
            <a:solidFill>
              <a:srgbClr val="9933FF"/>
            </a:solidFill>
            <a:tailEnd type="triangle"/>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59" name="Group 58"/>
          <p:cNvGrpSpPr/>
          <p:nvPr/>
        </p:nvGrpSpPr>
        <p:grpSpPr>
          <a:xfrm>
            <a:off x="-673491" y="6459829"/>
            <a:ext cx="9810421" cy="381000"/>
            <a:chOff x="-643672" y="6386607"/>
            <a:chExt cx="9810421" cy="381000"/>
          </a:xfrm>
        </p:grpSpPr>
        <p:sp>
          <p:nvSpPr>
            <p:cNvPr id="60" name="Rectangle 59"/>
            <p:cNvSpPr/>
            <p:nvPr/>
          </p:nvSpPr>
          <p:spPr>
            <a:xfrm>
              <a:off x="-643672" y="6409439"/>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تصنيفات وثائق التأمين</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61" name="Group 60"/>
            <p:cNvGrpSpPr/>
            <p:nvPr/>
          </p:nvGrpSpPr>
          <p:grpSpPr>
            <a:xfrm>
              <a:off x="29819" y="6386607"/>
              <a:ext cx="9136930" cy="381000"/>
              <a:chOff x="32783" y="6345925"/>
              <a:chExt cx="9136930" cy="381000"/>
            </a:xfrm>
          </p:grpSpPr>
          <p:cxnSp>
            <p:nvCxnSpPr>
              <p:cNvPr id="62" name="Straight Connector 61"/>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5" name="Rectangle 64"/>
              <p:cNvSpPr>
                <a:spLocks/>
              </p:cNvSpPr>
              <p:nvPr/>
            </p:nvSpPr>
            <p:spPr>
              <a:xfrm>
                <a:off x="5442983" y="6345925"/>
                <a:ext cx="36709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86430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voltage.wav"/>
                                        </p:tgtEl>
                                      </p:cMediaNode>
                                    </p:audio>
                                  </p:sub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fade">
                                      <p:cBhvr>
                                        <p:cTn id="14" dur="2000"/>
                                        <p:tgtEl>
                                          <p:spTgt spid="63"/>
                                        </p:tgtEl>
                                      </p:cBhvr>
                                    </p:animEffect>
                                    <p:anim calcmode="lin" valueType="num">
                                      <p:cBhvr>
                                        <p:cTn id="15" dur="2000" fill="hold"/>
                                        <p:tgtEl>
                                          <p:spTgt spid="63"/>
                                        </p:tgtEl>
                                        <p:attrNameLst>
                                          <p:attrName>ppt_w</p:attrName>
                                        </p:attrNameLst>
                                      </p:cBhvr>
                                      <p:tavLst>
                                        <p:tav tm="0" fmla="#ppt_w*sin(2.5*pi*$)">
                                          <p:val>
                                            <p:fltVal val="0"/>
                                          </p:val>
                                        </p:tav>
                                        <p:tav tm="100000">
                                          <p:val>
                                            <p:fltVal val="1"/>
                                          </p:val>
                                        </p:tav>
                                      </p:tavLst>
                                    </p:anim>
                                    <p:anim calcmode="lin" valueType="num">
                                      <p:cBhvr>
                                        <p:cTn id="16" dur="2000" fill="hold"/>
                                        <p:tgtEl>
                                          <p:spTgt spid="6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4" name="wind.wav"/>
                                        </p:tgtEl>
                                      </p:cMediaNode>
                                    </p:audio>
                                  </p:sub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barn(inVertical)">
                                      <p:cBhvr>
                                        <p:cTn id="21" dur="500"/>
                                        <p:tgtEl>
                                          <p:spTgt spid="6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5" name="click.wav"/>
                                        </p:tgtEl>
                                      </p:cMediaNode>
                                    </p:audio>
                                  </p:sub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80">
                                          <p:stCondLst>
                                            <p:cond delay="0"/>
                                          </p:stCondLst>
                                        </p:cTn>
                                        <p:tgtEl>
                                          <p:spTgt spid="18"/>
                                        </p:tgtEl>
                                      </p:cBhvr>
                                    </p:animEffect>
                                    <p:anim calcmode="lin" valueType="num">
                                      <p:cBhvr>
                                        <p:cTn id="3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9" dur="26">
                                          <p:stCondLst>
                                            <p:cond delay="650"/>
                                          </p:stCondLst>
                                        </p:cTn>
                                        <p:tgtEl>
                                          <p:spTgt spid="18"/>
                                        </p:tgtEl>
                                      </p:cBhvr>
                                      <p:to x="100000" y="60000"/>
                                    </p:animScale>
                                    <p:animScale>
                                      <p:cBhvr>
                                        <p:cTn id="40" dur="166" decel="50000">
                                          <p:stCondLst>
                                            <p:cond delay="676"/>
                                          </p:stCondLst>
                                        </p:cTn>
                                        <p:tgtEl>
                                          <p:spTgt spid="18"/>
                                        </p:tgtEl>
                                      </p:cBhvr>
                                      <p:to x="100000" y="100000"/>
                                    </p:animScale>
                                    <p:animScale>
                                      <p:cBhvr>
                                        <p:cTn id="41" dur="26">
                                          <p:stCondLst>
                                            <p:cond delay="1312"/>
                                          </p:stCondLst>
                                        </p:cTn>
                                        <p:tgtEl>
                                          <p:spTgt spid="18"/>
                                        </p:tgtEl>
                                      </p:cBhvr>
                                      <p:to x="100000" y="80000"/>
                                    </p:animScale>
                                    <p:animScale>
                                      <p:cBhvr>
                                        <p:cTn id="42" dur="166" decel="50000">
                                          <p:stCondLst>
                                            <p:cond delay="1338"/>
                                          </p:stCondLst>
                                        </p:cTn>
                                        <p:tgtEl>
                                          <p:spTgt spid="18"/>
                                        </p:tgtEl>
                                      </p:cBhvr>
                                      <p:to x="100000" y="100000"/>
                                    </p:animScale>
                                    <p:animScale>
                                      <p:cBhvr>
                                        <p:cTn id="43" dur="26">
                                          <p:stCondLst>
                                            <p:cond delay="1642"/>
                                          </p:stCondLst>
                                        </p:cTn>
                                        <p:tgtEl>
                                          <p:spTgt spid="18"/>
                                        </p:tgtEl>
                                      </p:cBhvr>
                                      <p:to x="100000" y="90000"/>
                                    </p:animScale>
                                    <p:animScale>
                                      <p:cBhvr>
                                        <p:cTn id="44" dur="166" decel="50000">
                                          <p:stCondLst>
                                            <p:cond delay="1668"/>
                                          </p:stCondLst>
                                        </p:cTn>
                                        <p:tgtEl>
                                          <p:spTgt spid="18"/>
                                        </p:tgtEl>
                                      </p:cBhvr>
                                      <p:to x="100000" y="100000"/>
                                    </p:animScale>
                                    <p:animScale>
                                      <p:cBhvr>
                                        <p:cTn id="45" dur="26">
                                          <p:stCondLst>
                                            <p:cond delay="1808"/>
                                          </p:stCondLst>
                                        </p:cTn>
                                        <p:tgtEl>
                                          <p:spTgt spid="18"/>
                                        </p:tgtEl>
                                      </p:cBhvr>
                                      <p:to x="100000" y="95000"/>
                                    </p:animScale>
                                    <p:animScale>
                                      <p:cBhvr>
                                        <p:cTn id="46" dur="166" decel="50000">
                                          <p:stCondLst>
                                            <p:cond delay="1834"/>
                                          </p:stCondLst>
                                        </p:cTn>
                                        <p:tgtEl>
                                          <p:spTgt spid="18"/>
                                        </p:tgtEl>
                                      </p:cBhvr>
                                      <p:to x="100000" y="100000"/>
                                    </p:animScale>
                                  </p:childTnLst>
                                  <p:subTnLst>
                                    <p:audio>
                                      <p:cMediaNode>
                                        <p:cTn display="0" masterRel="sameClick">
                                          <p:stCondLst>
                                            <p:cond evt="begin" delay="0">
                                              <p:tn val="31"/>
                                            </p:cond>
                                          </p:stCondLst>
                                          <p:endCondLst>
                                            <p:cond evt="onStopAudio" delay="0">
                                              <p:tgtEl>
                                                <p:sldTgt/>
                                              </p:tgtEl>
                                            </p:cond>
                                          </p:endCondLst>
                                        </p:cTn>
                                        <p:tgtEl>
                                          <p:sndTgt r:embed="rId3" name="voltage.wav"/>
                                        </p:tgtEl>
                                      </p:cMediaNode>
                                    </p:audio>
                                  </p:sub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82"/>
                                        </p:tgtEl>
                                        <p:attrNameLst>
                                          <p:attrName>style.visibility</p:attrName>
                                        </p:attrNameLst>
                                      </p:cBhvr>
                                      <p:to>
                                        <p:strVal val="visible"/>
                                      </p:to>
                                    </p:set>
                                    <p:animEffect transition="in" filter="fade">
                                      <p:cBhvr>
                                        <p:cTn id="51" dur="1000"/>
                                        <p:tgtEl>
                                          <p:spTgt spid="82"/>
                                        </p:tgtEl>
                                      </p:cBhvr>
                                    </p:animEffect>
                                    <p:anim calcmode="lin" valueType="num">
                                      <p:cBhvr>
                                        <p:cTn id="52" dur="1000" fill="hold"/>
                                        <p:tgtEl>
                                          <p:spTgt spid="82"/>
                                        </p:tgtEl>
                                        <p:attrNameLst>
                                          <p:attrName>ppt_x</p:attrName>
                                        </p:attrNameLst>
                                      </p:cBhvr>
                                      <p:tavLst>
                                        <p:tav tm="0">
                                          <p:val>
                                            <p:strVal val="#ppt_x"/>
                                          </p:val>
                                        </p:tav>
                                        <p:tav tm="100000">
                                          <p:val>
                                            <p:strVal val="#ppt_x"/>
                                          </p:val>
                                        </p:tav>
                                      </p:tavLst>
                                    </p:anim>
                                    <p:anim calcmode="lin" valueType="num">
                                      <p:cBhvr>
                                        <p:cTn id="53" dur="1000" fill="hold"/>
                                        <p:tgtEl>
                                          <p:spTgt spid="8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5" name="click.wav"/>
                                        </p:tgtEl>
                                      </p:cMediaNode>
                                    </p:audio>
                                  </p:subTnLst>
                                </p:cTn>
                              </p:par>
                            </p:childTnLst>
                          </p:cTn>
                        </p:par>
                      </p:childTnLst>
                    </p:cTn>
                  </p:par>
                  <p:par>
                    <p:cTn id="54" fill="hold">
                      <p:stCondLst>
                        <p:cond delay="indefinite"/>
                      </p:stCondLst>
                      <p:childTnLst>
                        <p:par>
                          <p:cTn id="55" fill="hold">
                            <p:stCondLst>
                              <p:cond delay="0"/>
                            </p:stCondLst>
                            <p:childTnLst>
                              <p:par>
                                <p:cTn id="56" presetID="26"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down)">
                                      <p:cBhvr>
                                        <p:cTn id="58" dur="580">
                                          <p:stCondLst>
                                            <p:cond delay="0"/>
                                          </p:stCondLst>
                                        </p:cTn>
                                        <p:tgtEl>
                                          <p:spTgt spid="23"/>
                                        </p:tgtEl>
                                      </p:cBhvr>
                                    </p:animEffect>
                                    <p:anim calcmode="lin" valueType="num">
                                      <p:cBhvr>
                                        <p:cTn id="59"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64" dur="26">
                                          <p:stCondLst>
                                            <p:cond delay="650"/>
                                          </p:stCondLst>
                                        </p:cTn>
                                        <p:tgtEl>
                                          <p:spTgt spid="23"/>
                                        </p:tgtEl>
                                      </p:cBhvr>
                                      <p:to x="100000" y="60000"/>
                                    </p:animScale>
                                    <p:animScale>
                                      <p:cBhvr>
                                        <p:cTn id="65" dur="166" decel="50000">
                                          <p:stCondLst>
                                            <p:cond delay="676"/>
                                          </p:stCondLst>
                                        </p:cTn>
                                        <p:tgtEl>
                                          <p:spTgt spid="23"/>
                                        </p:tgtEl>
                                      </p:cBhvr>
                                      <p:to x="100000" y="100000"/>
                                    </p:animScale>
                                    <p:animScale>
                                      <p:cBhvr>
                                        <p:cTn id="66" dur="26">
                                          <p:stCondLst>
                                            <p:cond delay="1312"/>
                                          </p:stCondLst>
                                        </p:cTn>
                                        <p:tgtEl>
                                          <p:spTgt spid="23"/>
                                        </p:tgtEl>
                                      </p:cBhvr>
                                      <p:to x="100000" y="80000"/>
                                    </p:animScale>
                                    <p:animScale>
                                      <p:cBhvr>
                                        <p:cTn id="67" dur="166" decel="50000">
                                          <p:stCondLst>
                                            <p:cond delay="1338"/>
                                          </p:stCondLst>
                                        </p:cTn>
                                        <p:tgtEl>
                                          <p:spTgt spid="23"/>
                                        </p:tgtEl>
                                      </p:cBhvr>
                                      <p:to x="100000" y="100000"/>
                                    </p:animScale>
                                    <p:animScale>
                                      <p:cBhvr>
                                        <p:cTn id="68" dur="26">
                                          <p:stCondLst>
                                            <p:cond delay="1642"/>
                                          </p:stCondLst>
                                        </p:cTn>
                                        <p:tgtEl>
                                          <p:spTgt spid="23"/>
                                        </p:tgtEl>
                                      </p:cBhvr>
                                      <p:to x="100000" y="90000"/>
                                    </p:animScale>
                                    <p:animScale>
                                      <p:cBhvr>
                                        <p:cTn id="69" dur="166" decel="50000">
                                          <p:stCondLst>
                                            <p:cond delay="1668"/>
                                          </p:stCondLst>
                                        </p:cTn>
                                        <p:tgtEl>
                                          <p:spTgt spid="23"/>
                                        </p:tgtEl>
                                      </p:cBhvr>
                                      <p:to x="100000" y="100000"/>
                                    </p:animScale>
                                    <p:animScale>
                                      <p:cBhvr>
                                        <p:cTn id="70" dur="26">
                                          <p:stCondLst>
                                            <p:cond delay="1808"/>
                                          </p:stCondLst>
                                        </p:cTn>
                                        <p:tgtEl>
                                          <p:spTgt spid="23"/>
                                        </p:tgtEl>
                                      </p:cBhvr>
                                      <p:to x="100000" y="95000"/>
                                    </p:animScale>
                                    <p:animScale>
                                      <p:cBhvr>
                                        <p:cTn id="71" dur="166" decel="50000">
                                          <p:stCondLst>
                                            <p:cond delay="1834"/>
                                          </p:stCondLst>
                                        </p:cTn>
                                        <p:tgtEl>
                                          <p:spTgt spid="23"/>
                                        </p:tgtEl>
                                      </p:cBhvr>
                                      <p:to x="100000" y="100000"/>
                                    </p:animScale>
                                  </p:childTnLst>
                                  <p:subTnLst>
                                    <p:audio>
                                      <p:cMediaNode>
                                        <p:cTn display="0" masterRel="sameClick">
                                          <p:stCondLst>
                                            <p:cond evt="begin" delay="0">
                                              <p:tn val="56"/>
                                            </p:cond>
                                          </p:stCondLst>
                                          <p:endCondLst>
                                            <p:cond evt="onStopAudio" delay="0">
                                              <p:tgtEl>
                                                <p:sldTgt/>
                                              </p:tgtEl>
                                            </p:cond>
                                          </p:endCondLst>
                                        </p:cTn>
                                        <p:tgtEl>
                                          <p:sndTgt r:embed="rId3" name="voltage.wav"/>
                                        </p:tgtEl>
                                      </p:cMediaNode>
                                    </p:audio>
                                  </p:sub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1000"/>
                                        <p:tgtEl>
                                          <p:spTgt spid="40"/>
                                        </p:tgtEl>
                                      </p:cBhvr>
                                    </p:animEffect>
                                    <p:anim calcmode="lin" valueType="num">
                                      <p:cBhvr>
                                        <p:cTn id="77" dur="1000" fill="hold"/>
                                        <p:tgtEl>
                                          <p:spTgt spid="40"/>
                                        </p:tgtEl>
                                        <p:attrNameLst>
                                          <p:attrName>ppt_x</p:attrName>
                                        </p:attrNameLst>
                                      </p:cBhvr>
                                      <p:tavLst>
                                        <p:tav tm="0">
                                          <p:val>
                                            <p:strVal val="#ppt_x"/>
                                          </p:val>
                                        </p:tav>
                                        <p:tav tm="100000">
                                          <p:val>
                                            <p:strVal val="#ppt_x"/>
                                          </p:val>
                                        </p:tav>
                                      </p:tavLst>
                                    </p:anim>
                                    <p:anim calcmode="lin" valueType="num">
                                      <p:cBhvr>
                                        <p:cTn id="78" dur="1000" fill="hold"/>
                                        <p:tgtEl>
                                          <p:spTgt spid="4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5" name="click.wav"/>
                                        </p:tgtEl>
                                      </p:cMediaNode>
                                    </p:audio>
                                  </p:subTnLst>
                                </p:cTn>
                              </p:par>
                            </p:childTnLst>
                          </p:cTn>
                        </p:par>
                      </p:childTnLst>
                    </p:cTn>
                  </p:par>
                  <p:par>
                    <p:cTn id="79" fill="hold">
                      <p:stCondLst>
                        <p:cond delay="indefinite"/>
                      </p:stCondLst>
                      <p:childTnLst>
                        <p:par>
                          <p:cTn id="80" fill="hold">
                            <p:stCondLst>
                              <p:cond delay="0"/>
                            </p:stCondLst>
                            <p:childTnLst>
                              <p:par>
                                <p:cTn id="81" presetID="45" presetClass="entr" presetSubtype="0" fill="hold" nodeType="click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fade">
                                      <p:cBhvr>
                                        <p:cTn id="83" dur="2000"/>
                                        <p:tgtEl>
                                          <p:spTgt spid="5"/>
                                        </p:tgtEl>
                                      </p:cBhvr>
                                    </p:animEffect>
                                    <p:anim calcmode="lin" valueType="num">
                                      <p:cBhvr>
                                        <p:cTn id="84" dur="2000" fill="hold"/>
                                        <p:tgtEl>
                                          <p:spTgt spid="5"/>
                                        </p:tgtEl>
                                        <p:attrNameLst>
                                          <p:attrName>ppt_w</p:attrName>
                                        </p:attrNameLst>
                                      </p:cBhvr>
                                      <p:tavLst>
                                        <p:tav tm="0" fmla="#ppt_w*sin(2.5*pi*$)">
                                          <p:val>
                                            <p:fltVal val="0"/>
                                          </p:val>
                                        </p:tav>
                                        <p:tav tm="100000">
                                          <p:val>
                                            <p:fltVal val="1"/>
                                          </p:val>
                                        </p:tav>
                                      </p:tavLst>
                                    </p:anim>
                                    <p:anim calcmode="lin" valueType="num">
                                      <p:cBhvr>
                                        <p:cTn id="85"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voltage.wav"/>
                                        </p:tgtEl>
                                      </p:cMediaNode>
                                    </p:audio>
                                  </p:sub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fade">
                                      <p:cBhvr>
                                        <p:cTn id="90" dur="1000"/>
                                        <p:tgtEl>
                                          <p:spTgt spid="9"/>
                                        </p:tgtEl>
                                      </p:cBhvr>
                                    </p:animEffect>
                                    <p:anim calcmode="lin" valueType="num">
                                      <p:cBhvr>
                                        <p:cTn id="91" dur="1000" fill="hold"/>
                                        <p:tgtEl>
                                          <p:spTgt spid="9"/>
                                        </p:tgtEl>
                                        <p:attrNameLst>
                                          <p:attrName>ppt_x</p:attrName>
                                        </p:attrNameLst>
                                      </p:cBhvr>
                                      <p:tavLst>
                                        <p:tav tm="0">
                                          <p:val>
                                            <p:strVal val="#ppt_x"/>
                                          </p:val>
                                        </p:tav>
                                        <p:tav tm="100000">
                                          <p:val>
                                            <p:strVal val="#ppt_x"/>
                                          </p:val>
                                        </p:tav>
                                      </p:tavLst>
                                    </p:anim>
                                    <p:anim calcmode="lin" valueType="num">
                                      <p:cBhvr>
                                        <p:cTn id="92"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6" name="coin.wav"/>
                                        </p:tgtEl>
                                      </p:cMediaNode>
                                    </p:audio>
                                  </p:sub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fade">
                                      <p:cBhvr>
                                        <p:cTn id="97" dur="1000"/>
                                        <p:tgtEl>
                                          <p:spTgt spid="56"/>
                                        </p:tgtEl>
                                      </p:cBhvr>
                                    </p:animEffect>
                                    <p:anim calcmode="lin" valueType="num">
                                      <p:cBhvr>
                                        <p:cTn id="98" dur="1000" fill="hold"/>
                                        <p:tgtEl>
                                          <p:spTgt spid="56"/>
                                        </p:tgtEl>
                                        <p:attrNameLst>
                                          <p:attrName>ppt_x</p:attrName>
                                        </p:attrNameLst>
                                      </p:cBhvr>
                                      <p:tavLst>
                                        <p:tav tm="0">
                                          <p:val>
                                            <p:strVal val="#ppt_x"/>
                                          </p:val>
                                        </p:tav>
                                        <p:tav tm="100000">
                                          <p:val>
                                            <p:strVal val="#ppt_x"/>
                                          </p:val>
                                        </p:tav>
                                      </p:tavLst>
                                    </p:anim>
                                    <p:anim calcmode="lin" valueType="num">
                                      <p:cBhvr>
                                        <p:cTn id="99" dur="1000" fill="hold"/>
                                        <p:tgtEl>
                                          <p:spTgt spid="5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6"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95852" y="77426"/>
            <a:ext cx="4513928" cy="1662611"/>
            <a:chOff x="4291018" y="138162"/>
            <a:chExt cx="4513928" cy="1662611"/>
          </a:xfrm>
        </p:grpSpPr>
        <p:grpSp>
          <p:nvGrpSpPr>
            <p:cNvPr id="8" name="Group 7"/>
            <p:cNvGrpSpPr/>
            <p:nvPr/>
          </p:nvGrpSpPr>
          <p:grpSpPr>
            <a:xfrm>
              <a:off x="4806281" y="138162"/>
              <a:ext cx="3998665" cy="993534"/>
              <a:chOff x="4871183" y="303192"/>
              <a:chExt cx="3998665" cy="993534"/>
            </a:xfrm>
          </p:grpSpPr>
          <p:pic>
            <p:nvPicPr>
              <p:cNvPr id="6" name="Picture 5"/>
              <p:cNvPicPr>
                <a:picLocks noChangeAspect="1"/>
              </p:cNvPicPr>
              <p:nvPr/>
            </p:nvPicPr>
            <p:blipFill>
              <a:blip r:embed="rId6"/>
              <a:stretch>
                <a:fillRect/>
              </a:stretch>
            </p:blipFill>
            <p:spPr>
              <a:xfrm>
                <a:off x="4871183" y="303192"/>
                <a:ext cx="3998665" cy="993534"/>
              </a:xfrm>
              <a:prstGeom prst="rect">
                <a:avLst/>
              </a:prstGeom>
            </p:spPr>
          </p:pic>
          <p:sp>
            <p:nvSpPr>
              <p:cNvPr id="7" name="Rectangle 6"/>
              <p:cNvSpPr/>
              <p:nvPr/>
            </p:nvSpPr>
            <p:spPr>
              <a:xfrm>
                <a:off x="5882665" y="502444"/>
                <a:ext cx="2254143" cy="523220"/>
              </a:xfrm>
              <a:prstGeom prst="rect">
                <a:avLst/>
              </a:prstGeom>
            </p:spPr>
            <p:txBody>
              <a:bodyPr wrap="none">
                <a:spAutoFit/>
              </a:bodyPr>
              <a:lstStyle/>
              <a:p>
                <a:r>
                  <a:rPr lang="ar-BH" sz="2800" b="1" dirty="0" smtClean="0">
                    <a:solidFill>
                      <a:srgbClr val="9933FF"/>
                    </a:solidFill>
                  </a:rPr>
                  <a:t>تأمينات الأشخاص</a:t>
                </a:r>
                <a:endParaRPr lang="en-US" sz="2800" dirty="0">
                  <a:solidFill>
                    <a:srgbClr val="9933FF"/>
                  </a:solidFill>
                </a:endParaRPr>
              </a:p>
            </p:txBody>
          </p:sp>
        </p:grpSp>
        <p:pic>
          <p:nvPicPr>
            <p:cNvPr id="58" name="Picture 57"/>
            <p:cNvPicPr>
              <a:picLocks noChangeAspect="1"/>
            </p:cNvPicPr>
            <p:nvPr/>
          </p:nvPicPr>
          <p:blipFill>
            <a:blip r:embed="rId7"/>
            <a:stretch>
              <a:fillRect/>
            </a:stretch>
          </p:blipFill>
          <p:spPr>
            <a:xfrm>
              <a:off x="4291018" y="947093"/>
              <a:ext cx="1133794" cy="853680"/>
            </a:xfrm>
            <a:prstGeom prst="rect">
              <a:avLst/>
            </a:prstGeom>
          </p:spPr>
        </p:pic>
      </p:grpSp>
      <p:sp>
        <p:nvSpPr>
          <p:cNvPr id="64" name="Cube 63"/>
          <p:cNvSpPr/>
          <p:nvPr/>
        </p:nvSpPr>
        <p:spPr>
          <a:xfrm>
            <a:off x="5511246" y="1125001"/>
            <a:ext cx="2956957" cy="719315"/>
          </a:xfrm>
          <a:prstGeom prst="cube">
            <a:avLst>
              <a:gd name="adj" fmla="val 6078"/>
            </a:avLst>
          </a:prstGeom>
          <a:solidFill>
            <a:srgbClr val="CC66FF"/>
          </a:soli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b="1" dirty="0">
                <a:solidFill>
                  <a:schemeClr val="tx1"/>
                </a:solidFill>
                <a:latin typeface="Sakkal Majalla" panose="02000000000000000000" pitchFamily="2" charset="-78"/>
                <a:cs typeface="Sakkal Majalla" panose="02000000000000000000" pitchFamily="2" charset="-78"/>
              </a:rPr>
              <a:t>أهم صور تأمين </a:t>
            </a:r>
            <a:r>
              <a:rPr lang="ar-BH" sz="2000" b="1" dirty="0" smtClean="0">
                <a:solidFill>
                  <a:schemeClr val="tx1"/>
                </a:solidFill>
                <a:latin typeface="Sakkal Majalla" panose="02000000000000000000" pitchFamily="2" charset="-78"/>
                <a:cs typeface="Sakkal Majalla" panose="02000000000000000000" pitchFamily="2" charset="-78"/>
              </a:rPr>
              <a:t>الأشخاص</a:t>
            </a:r>
            <a:endParaRPr lang="en-US" sz="2000" dirty="0">
              <a:solidFill>
                <a:schemeClr val="tx1"/>
              </a:solidFill>
            </a:endParaRPr>
          </a:p>
        </p:txBody>
      </p:sp>
      <p:grpSp>
        <p:nvGrpSpPr>
          <p:cNvPr id="20" name="Group 19"/>
          <p:cNvGrpSpPr/>
          <p:nvPr/>
        </p:nvGrpSpPr>
        <p:grpSpPr>
          <a:xfrm>
            <a:off x="6100195" y="1857653"/>
            <a:ext cx="2749202" cy="541907"/>
            <a:chOff x="6007798" y="2302272"/>
            <a:chExt cx="2749202" cy="541907"/>
          </a:xfrm>
        </p:grpSpPr>
        <p:grpSp>
          <p:nvGrpSpPr>
            <p:cNvPr id="19" name="Group 18"/>
            <p:cNvGrpSpPr/>
            <p:nvPr/>
          </p:nvGrpSpPr>
          <p:grpSpPr>
            <a:xfrm>
              <a:off x="6007798" y="2302272"/>
              <a:ext cx="2749202" cy="541907"/>
              <a:chOff x="6007798" y="2302272"/>
              <a:chExt cx="2749202" cy="541907"/>
            </a:xfrm>
          </p:grpSpPr>
          <p:grpSp>
            <p:nvGrpSpPr>
              <p:cNvPr id="15" name="Group 14"/>
              <p:cNvGrpSpPr/>
              <p:nvPr/>
            </p:nvGrpSpPr>
            <p:grpSpPr>
              <a:xfrm>
                <a:off x="8375806" y="2320959"/>
                <a:ext cx="381194" cy="523220"/>
                <a:chOff x="7707546" y="2627977"/>
                <a:chExt cx="424086" cy="511089"/>
              </a:xfrm>
              <a:scene3d>
                <a:camera prst="isometricOffAxis2Left"/>
                <a:lightRig rig="threePt" dir="t"/>
              </a:scene3d>
            </p:grpSpPr>
            <p:sp>
              <p:nvSpPr>
                <p:cNvPr id="12" name="L-Shape 11"/>
                <p:cNvSpPr/>
                <p:nvPr/>
              </p:nvSpPr>
              <p:spPr>
                <a:xfrm>
                  <a:off x="7707546" y="2718740"/>
                  <a:ext cx="370111" cy="388018"/>
                </a:xfrm>
                <a:prstGeom prst="corner">
                  <a:avLst>
                    <a:gd name="adj1" fmla="val 2292"/>
                    <a:gd name="adj2" fmla="val 2292"/>
                  </a:avLst>
                </a:prstGeom>
                <a:noFill/>
                <a:ln>
                  <a:solidFill>
                    <a:srgbClr val="CC66FF"/>
                  </a:solidFill>
                </a:ln>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761521" y="2627977"/>
                  <a:ext cx="370111" cy="511089"/>
                </a:xfrm>
                <a:prstGeom prst="rect">
                  <a:avLst/>
                </a:prstGeom>
                <a:sp3d>
                  <a:bevelT/>
                </a:sp3d>
              </p:spPr>
              <p:txBody>
                <a:bodyPr wrap="square">
                  <a:spAutoFit/>
                </a:bodyPr>
                <a:lstStyle/>
                <a:p>
                  <a:r>
                    <a:rPr lang="ar-BH" sz="2800" b="1" dirty="0">
                      <a:solidFill>
                        <a:srgbClr val="7030A0"/>
                      </a:solidFill>
                      <a:cs typeface="Sakkal Majalla" panose="02000000000000000000" pitchFamily="2" charset="-78"/>
                    </a:rPr>
                    <a:t>4</a:t>
                  </a:r>
                  <a:endParaRPr lang="en-US" sz="2800" dirty="0">
                    <a:solidFill>
                      <a:srgbClr val="7030A0"/>
                    </a:solidFill>
                  </a:endParaRPr>
                </a:p>
              </p:txBody>
            </p:sp>
          </p:grpSp>
          <p:sp>
            <p:nvSpPr>
              <p:cNvPr id="70" name="Cube 69"/>
              <p:cNvSpPr/>
              <p:nvPr/>
            </p:nvSpPr>
            <p:spPr>
              <a:xfrm>
                <a:off x="6007798" y="2302272"/>
                <a:ext cx="2193985" cy="540553"/>
              </a:xfrm>
              <a:prstGeom prst="cube">
                <a:avLst>
                  <a:gd name="adj" fmla="val 6078"/>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8100000" scaled="1"/>
                <a:tileRect/>
              </a:gra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Rectangle 71"/>
            <p:cNvSpPr/>
            <p:nvPr/>
          </p:nvSpPr>
          <p:spPr>
            <a:xfrm>
              <a:off x="6035610" y="2426595"/>
              <a:ext cx="2242923" cy="400110"/>
            </a:xfrm>
            <a:prstGeom prst="rect">
              <a:avLst/>
            </a:prstGeom>
          </p:spPr>
          <p:txBody>
            <a:bodyPr wrap="none">
              <a:spAutoFit/>
            </a:bodyPr>
            <a:lstStyle/>
            <a:p>
              <a:pPr algn="ctr"/>
              <a:r>
                <a:rPr lang="ar-BH" sz="2000" b="1" dirty="0" smtClean="0">
                  <a:latin typeface="Sakkal Majalla" panose="02000000000000000000" pitchFamily="2" charset="-78"/>
                  <a:cs typeface="Sakkal Majalla" panose="02000000000000000000" pitchFamily="2" charset="-78"/>
                </a:rPr>
                <a:t>التأمين المؤقت المتناقص</a:t>
              </a:r>
              <a:endParaRPr lang="en-US" sz="2000" dirty="0"/>
            </a:p>
          </p:txBody>
        </p:sp>
      </p:grpSp>
      <p:grpSp>
        <p:nvGrpSpPr>
          <p:cNvPr id="99" name="Group 98"/>
          <p:cNvGrpSpPr/>
          <p:nvPr/>
        </p:nvGrpSpPr>
        <p:grpSpPr>
          <a:xfrm>
            <a:off x="802582" y="1981976"/>
            <a:ext cx="5179636" cy="1117120"/>
            <a:chOff x="1845719" y="1294552"/>
            <a:chExt cx="2515102" cy="991448"/>
          </a:xfrm>
        </p:grpSpPr>
        <p:sp>
          <p:nvSpPr>
            <p:cNvPr id="101" name="Rectangle 100"/>
            <p:cNvSpPr/>
            <p:nvPr/>
          </p:nvSpPr>
          <p:spPr>
            <a:xfrm>
              <a:off x="1845719" y="1294552"/>
              <a:ext cx="2515102" cy="819458"/>
            </a:xfrm>
            <a:prstGeom prst="rect">
              <a:avLst/>
            </a:prstGeom>
          </p:spPr>
          <p:txBody>
            <a:bodyPr wrap="square">
              <a:spAutoFit/>
            </a:bodyPr>
            <a:lstStyle/>
            <a:p>
              <a:pPr algn="justLow" rtl="1"/>
              <a:r>
                <a:rPr lang="ar-BH" b="1" dirty="0" smtClean="0">
                  <a:latin typeface="Sakkal Majalla" panose="02000000000000000000" pitchFamily="2" charset="-78"/>
                  <a:cs typeface="Sakkal Majalla" panose="02000000000000000000" pitchFamily="2" charset="-78"/>
                </a:rPr>
                <a:t>تتعهد شركة التأمين بدفع المبلغ المتبقي من القرض للبنك في حالة وفاة المقترض مقابل قسط التأمين المتفق عليه، ويتناقص القسط مع تناقص المبلغ المتبقي من القرض.</a:t>
              </a:r>
              <a:endParaRPr lang="en-US" dirty="0"/>
            </a:p>
          </p:txBody>
        </p:sp>
        <p:cxnSp>
          <p:nvCxnSpPr>
            <p:cNvPr id="104" name="Straight Connector 103"/>
            <p:cNvCxnSpPr/>
            <p:nvPr/>
          </p:nvCxnSpPr>
          <p:spPr>
            <a:xfrm>
              <a:off x="1845719" y="1294553"/>
              <a:ext cx="2394254" cy="0"/>
            </a:xfrm>
            <a:prstGeom prst="line">
              <a:avLst/>
            </a:prstGeom>
            <a:ln>
              <a:solidFill>
                <a:srgbClr val="CC66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flipV="1">
              <a:off x="4343400" y="1468429"/>
              <a:ext cx="0" cy="817571"/>
            </a:xfrm>
            <a:prstGeom prst="line">
              <a:avLst/>
            </a:prstGeom>
            <a:ln>
              <a:solidFill>
                <a:srgbClr val="CC66FF"/>
              </a:solidFill>
            </a:ln>
          </p:spPr>
          <p:style>
            <a:lnRef idx="1">
              <a:schemeClr val="accent1"/>
            </a:lnRef>
            <a:fillRef idx="0">
              <a:schemeClr val="accent1"/>
            </a:fillRef>
            <a:effectRef idx="0">
              <a:schemeClr val="accent1"/>
            </a:effectRef>
            <a:fontRef idx="minor">
              <a:schemeClr val="tx1"/>
            </a:fontRef>
          </p:style>
        </p:cxnSp>
      </p:grpSp>
      <p:pic>
        <p:nvPicPr>
          <p:cNvPr id="29" name="Picture 28"/>
          <p:cNvPicPr>
            <a:picLocks noChangeAspect="1"/>
          </p:cNvPicPr>
          <p:nvPr/>
        </p:nvPicPr>
        <p:blipFill>
          <a:blip r:embed="rId8"/>
          <a:stretch>
            <a:fillRect/>
          </a:stretch>
        </p:blipFill>
        <p:spPr>
          <a:xfrm>
            <a:off x="1193236" y="2966176"/>
            <a:ext cx="2181225" cy="2895600"/>
          </a:xfrm>
          <a:prstGeom prst="rect">
            <a:avLst/>
          </a:prstGeom>
        </p:spPr>
      </p:pic>
      <p:pic>
        <p:nvPicPr>
          <p:cNvPr id="30" name="Picture 29"/>
          <p:cNvPicPr>
            <a:picLocks noChangeAspect="1"/>
          </p:cNvPicPr>
          <p:nvPr/>
        </p:nvPicPr>
        <p:blipFill>
          <a:blip r:embed="rId9"/>
          <a:stretch>
            <a:fillRect/>
          </a:stretch>
        </p:blipFill>
        <p:spPr>
          <a:xfrm>
            <a:off x="3370792" y="2963541"/>
            <a:ext cx="447675" cy="2838450"/>
          </a:xfrm>
          <a:prstGeom prst="rect">
            <a:avLst/>
          </a:prstGeom>
        </p:spPr>
      </p:pic>
      <p:pic>
        <p:nvPicPr>
          <p:cNvPr id="32" name="Picture 31"/>
          <p:cNvPicPr>
            <a:picLocks noChangeAspect="1"/>
          </p:cNvPicPr>
          <p:nvPr/>
        </p:nvPicPr>
        <p:blipFill>
          <a:blip r:embed="rId10"/>
          <a:stretch>
            <a:fillRect/>
          </a:stretch>
        </p:blipFill>
        <p:spPr>
          <a:xfrm>
            <a:off x="3811014" y="3212316"/>
            <a:ext cx="419100" cy="2552700"/>
          </a:xfrm>
          <a:prstGeom prst="rect">
            <a:avLst/>
          </a:prstGeom>
        </p:spPr>
      </p:pic>
      <p:pic>
        <p:nvPicPr>
          <p:cNvPr id="33" name="Picture 32"/>
          <p:cNvPicPr>
            <a:picLocks noChangeAspect="1"/>
          </p:cNvPicPr>
          <p:nvPr/>
        </p:nvPicPr>
        <p:blipFill>
          <a:blip r:embed="rId11"/>
          <a:stretch>
            <a:fillRect/>
          </a:stretch>
        </p:blipFill>
        <p:spPr>
          <a:xfrm>
            <a:off x="4222739" y="3459404"/>
            <a:ext cx="400050" cy="2324100"/>
          </a:xfrm>
          <a:prstGeom prst="rect">
            <a:avLst/>
          </a:prstGeom>
        </p:spPr>
      </p:pic>
      <p:pic>
        <p:nvPicPr>
          <p:cNvPr id="34" name="Picture 33"/>
          <p:cNvPicPr>
            <a:picLocks noChangeAspect="1"/>
          </p:cNvPicPr>
          <p:nvPr/>
        </p:nvPicPr>
        <p:blipFill>
          <a:blip r:embed="rId12"/>
          <a:stretch>
            <a:fillRect/>
          </a:stretch>
        </p:blipFill>
        <p:spPr>
          <a:xfrm>
            <a:off x="4584900" y="3666001"/>
            <a:ext cx="428625" cy="2228850"/>
          </a:xfrm>
          <a:prstGeom prst="rect">
            <a:avLst/>
          </a:prstGeom>
        </p:spPr>
      </p:pic>
      <p:pic>
        <p:nvPicPr>
          <p:cNvPr id="35" name="Picture 34"/>
          <p:cNvPicPr>
            <a:picLocks noChangeAspect="1"/>
          </p:cNvPicPr>
          <p:nvPr/>
        </p:nvPicPr>
        <p:blipFill>
          <a:blip r:embed="rId13"/>
          <a:stretch>
            <a:fillRect/>
          </a:stretch>
        </p:blipFill>
        <p:spPr>
          <a:xfrm>
            <a:off x="5038491" y="3781018"/>
            <a:ext cx="628650" cy="2343150"/>
          </a:xfrm>
          <a:prstGeom prst="rect">
            <a:avLst/>
          </a:prstGeom>
        </p:spPr>
      </p:pic>
      <p:pic>
        <p:nvPicPr>
          <p:cNvPr id="28" name="Picture 2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31" name="Group 30"/>
          <p:cNvGrpSpPr/>
          <p:nvPr/>
        </p:nvGrpSpPr>
        <p:grpSpPr>
          <a:xfrm>
            <a:off x="-624172" y="6459829"/>
            <a:ext cx="9761102" cy="381000"/>
            <a:chOff x="-594353" y="6386607"/>
            <a:chExt cx="9761102" cy="381000"/>
          </a:xfrm>
        </p:grpSpPr>
        <p:sp>
          <p:nvSpPr>
            <p:cNvPr id="36" name="Rectangle 35"/>
            <p:cNvSpPr/>
            <p:nvPr/>
          </p:nvSpPr>
          <p:spPr>
            <a:xfrm>
              <a:off x="-594353" y="6437982"/>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تصنيفات وثائق التأمين</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37" name="Group 36"/>
            <p:cNvGrpSpPr/>
            <p:nvPr/>
          </p:nvGrpSpPr>
          <p:grpSpPr>
            <a:xfrm>
              <a:off x="29819" y="6386607"/>
              <a:ext cx="9136930" cy="381000"/>
              <a:chOff x="32783" y="6345925"/>
              <a:chExt cx="9136930" cy="381000"/>
            </a:xfrm>
          </p:grpSpPr>
          <p:cxnSp>
            <p:nvCxnSpPr>
              <p:cNvPr id="38" name="Straight Connector 37"/>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9" name="Rectangle 38"/>
              <p:cNvSpPr>
                <a:spLocks/>
              </p:cNvSpPr>
              <p:nvPr/>
            </p:nvSpPr>
            <p:spPr>
              <a:xfrm>
                <a:off x="5442983" y="6345925"/>
                <a:ext cx="36709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70165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99"/>
                                        </p:tgtEl>
                                        <p:attrNameLst>
                                          <p:attrName>style.visibility</p:attrName>
                                        </p:attrNameLst>
                                      </p:cBhvr>
                                      <p:to>
                                        <p:strVal val="visible"/>
                                      </p:to>
                                    </p:set>
                                    <p:animEffect transition="in" filter="wipe(down)">
                                      <p:cBhvr>
                                        <p:cTn id="14" dur="580">
                                          <p:stCondLst>
                                            <p:cond delay="0"/>
                                          </p:stCondLst>
                                        </p:cTn>
                                        <p:tgtEl>
                                          <p:spTgt spid="99"/>
                                        </p:tgtEl>
                                      </p:cBhvr>
                                    </p:animEffect>
                                    <p:anim calcmode="lin" valueType="num">
                                      <p:cBhvr>
                                        <p:cTn id="15" dur="1822" tmFilter="0,0; 0.14,0.36; 0.43,0.73; 0.71,0.91; 1.0,1.0">
                                          <p:stCondLst>
                                            <p:cond delay="0"/>
                                          </p:stCondLst>
                                        </p:cTn>
                                        <p:tgtEl>
                                          <p:spTgt spid="99"/>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99"/>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99"/>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99"/>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99"/>
                                        </p:tgtEl>
                                        <p:attrNameLst>
                                          <p:attrName>ppt_y</p:attrName>
                                        </p:attrNameLst>
                                      </p:cBhvr>
                                      <p:tavLst>
                                        <p:tav tm="0" fmla="#ppt_y-sin(pi*$)/81">
                                          <p:val>
                                            <p:fltVal val="0"/>
                                          </p:val>
                                        </p:tav>
                                        <p:tav tm="100000">
                                          <p:val>
                                            <p:fltVal val="1"/>
                                          </p:val>
                                        </p:tav>
                                      </p:tavLst>
                                    </p:anim>
                                    <p:animScale>
                                      <p:cBhvr>
                                        <p:cTn id="20" dur="26">
                                          <p:stCondLst>
                                            <p:cond delay="650"/>
                                          </p:stCondLst>
                                        </p:cTn>
                                        <p:tgtEl>
                                          <p:spTgt spid="99"/>
                                        </p:tgtEl>
                                      </p:cBhvr>
                                      <p:to x="100000" y="60000"/>
                                    </p:animScale>
                                    <p:animScale>
                                      <p:cBhvr>
                                        <p:cTn id="21" dur="166" decel="50000">
                                          <p:stCondLst>
                                            <p:cond delay="676"/>
                                          </p:stCondLst>
                                        </p:cTn>
                                        <p:tgtEl>
                                          <p:spTgt spid="99"/>
                                        </p:tgtEl>
                                      </p:cBhvr>
                                      <p:to x="100000" y="100000"/>
                                    </p:animScale>
                                    <p:animScale>
                                      <p:cBhvr>
                                        <p:cTn id="22" dur="26">
                                          <p:stCondLst>
                                            <p:cond delay="1312"/>
                                          </p:stCondLst>
                                        </p:cTn>
                                        <p:tgtEl>
                                          <p:spTgt spid="99"/>
                                        </p:tgtEl>
                                      </p:cBhvr>
                                      <p:to x="100000" y="80000"/>
                                    </p:animScale>
                                    <p:animScale>
                                      <p:cBhvr>
                                        <p:cTn id="23" dur="166" decel="50000">
                                          <p:stCondLst>
                                            <p:cond delay="1338"/>
                                          </p:stCondLst>
                                        </p:cTn>
                                        <p:tgtEl>
                                          <p:spTgt spid="99"/>
                                        </p:tgtEl>
                                      </p:cBhvr>
                                      <p:to x="100000" y="100000"/>
                                    </p:animScale>
                                    <p:animScale>
                                      <p:cBhvr>
                                        <p:cTn id="24" dur="26">
                                          <p:stCondLst>
                                            <p:cond delay="1642"/>
                                          </p:stCondLst>
                                        </p:cTn>
                                        <p:tgtEl>
                                          <p:spTgt spid="99"/>
                                        </p:tgtEl>
                                      </p:cBhvr>
                                      <p:to x="100000" y="90000"/>
                                    </p:animScale>
                                    <p:animScale>
                                      <p:cBhvr>
                                        <p:cTn id="25" dur="166" decel="50000">
                                          <p:stCondLst>
                                            <p:cond delay="1668"/>
                                          </p:stCondLst>
                                        </p:cTn>
                                        <p:tgtEl>
                                          <p:spTgt spid="99"/>
                                        </p:tgtEl>
                                      </p:cBhvr>
                                      <p:to x="100000" y="100000"/>
                                    </p:animScale>
                                    <p:animScale>
                                      <p:cBhvr>
                                        <p:cTn id="26" dur="26">
                                          <p:stCondLst>
                                            <p:cond delay="1808"/>
                                          </p:stCondLst>
                                        </p:cTn>
                                        <p:tgtEl>
                                          <p:spTgt spid="99"/>
                                        </p:tgtEl>
                                      </p:cBhvr>
                                      <p:to x="100000" y="95000"/>
                                    </p:animScale>
                                    <p:animScale>
                                      <p:cBhvr>
                                        <p:cTn id="27" dur="166" decel="50000">
                                          <p:stCondLst>
                                            <p:cond delay="1834"/>
                                          </p:stCondLst>
                                        </p:cTn>
                                        <p:tgtEl>
                                          <p:spTgt spid="99"/>
                                        </p:tgtEl>
                                      </p:cBhvr>
                                      <p:to x="100000" y="100000"/>
                                    </p:animScale>
                                  </p:childTnLst>
                                  <p:subTnLst>
                                    <p:audio>
                                      <p:cMediaNode>
                                        <p:cTn display="0" masterRel="sameClick">
                                          <p:stCondLst>
                                            <p:cond evt="begin" delay="0">
                                              <p:tn val="12"/>
                                            </p:cond>
                                          </p:stCondLst>
                                          <p:endCondLst>
                                            <p:cond evt="onStopAudio" delay="0">
                                              <p:tgtEl>
                                                <p:sldTgt/>
                                              </p:tgtEl>
                                            </p:cond>
                                          </p:endCondLst>
                                        </p:cTn>
                                        <p:tgtEl>
                                          <p:sndTgt r:embed="rId4" name="bomb.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subTnLst>
                                    <p:audio>
                                      <p:cMediaNode>
                                        <p:cTn display="0" masterRel="sameClick">
                                          <p:stCondLst>
                                            <p:cond evt="begin" delay="0">
                                              <p:tn val="30"/>
                                            </p:cond>
                                          </p:stCondLst>
                                          <p:endCondLst>
                                            <p:cond evt="onStopAudio" delay="0">
                                              <p:tgtEl>
                                                <p:sldTgt/>
                                              </p:tgtEl>
                                            </p:cond>
                                          </p:endCondLst>
                                        </p:cTn>
                                        <p:tgtEl>
                                          <p:sndTgt r:embed="rId5" name="click.wav"/>
                                        </p:tgtEl>
                                      </p:cMediaNode>
                                    </p:audio>
                                  </p:sub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5" name="click.wav"/>
                                        </p:tgtEl>
                                      </p:cMediaNode>
                                    </p:audio>
                                  </p:sub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anim calcmode="lin" valueType="num">
                                      <p:cBhvr>
                                        <p:cTn id="47" dur="1000" fill="hold"/>
                                        <p:tgtEl>
                                          <p:spTgt spid="32"/>
                                        </p:tgtEl>
                                        <p:attrNameLst>
                                          <p:attrName>ppt_x</p:attrName>
                                        </p:attrNameLst>
                                      </p:cBhvr>
                                      <p:tavLst>
                                        <p:tav tm="0">
                                          <p:val>
                                            <p:strVal val="#ppt_x"/>
                                          </p:val>
                                        </p:tav>
                                        <p:tav tm="100000">
                                          <p:val>
                                            <p:strVal val="#ppt_x"/>
                                          </p:val>
                                        </p:tav>
                                      </p:tavLst>
                                    </p:anim>
                                    <p:anim calcmode="lin" valueType="num">
                                      <p:cBhvr>
                                        <p:cTn id="48" dur="1000" fill="hold"/>
                                        <p:tgtEl>
                                          <p:spTgt spid="3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5" name="click.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ppt_x"/>
                                          </p:val>
                                        </p:tav>
                                        <p:tav tm="100000">
                                          <p:val>
                                            <p:strVal val="#ppt_x"/>
                                          </p:val>
                                        </p:tav>
                                      </p:tavLst>
                                    </p:anim>
                                    <p:anim calcmode="lin" valueType="num">
                                      <p:cBhvr additive="base">
                                        <p:cTn id="54" dur="500" fill="hold"/>
                                        <p:tgtEl>
                                          <p:spTgt spid="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5" name="click.wav"/>
                                        </p:tgtEl>
                                      </p:cMediaNode>
                                    </p:audio>
                                  </p:sub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1000"/>
                                        <p:tgtEl>
                                          <p:spTgt spid="34"/>
                                        </p:tgtEl>
                                      </p:cBhvr>
                                    </p:animEffect>
                                    <p:anim calcmode="lin" valueType="num">
                                      <p:cBhvr>
                                        <p:cTn id="60" dur="1000" fill="hold"/>
                                        <p:tgtEl>
                                          <p:spTgt spid="34"/>
                                        </p:tgtEl>
                                        <p:attrNameLst>
                                          <p:attrName>ppt_x</p:attrName>
                                        </p:attrNameLst>
                                      </p:cBhvr>
                                      <p:tavLst>
                                        <p:tav tm="0">
                                          <p:val>
                                            <p:strVal val="#ppt_x"/>
                                          </p:val>
                                        </p:tav>
                                        <p:tav tm="100000">
                                          <p:val>
                                            <p:strVal val="#ppt_x"/>
                                          </p:val>
                                        </p:tav>
                                      </p:tavLst>
                                    </p:anim>
                                    <p:anim calcmode="lin" valueType="num">
                                      <p:cBhvr>
                                        <p:cTn id="61" dur="1000" fill="hold"/>
                                        <p:tgtEl>
                                          <p:spTgt spid="3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5" name="click.wav"/>
                                        </p:tgtEl>
                                      </p:cMediaNode>
                                    </p:audio>
                                  </p:sub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1000" fill="hold"/>
                                        <p:tgtEl>
                                          <p:spTgt spid="3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5"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4"/>
          <a:stretch>
            <a:fillRect/>
          </a:stretch>
        </p:blipFill>
        <p:spPr>
          <a:xfrm>
            <a:off x="-1991638" y="4353543"/>
            <a:ext cx="759246" cy="817093"/>
          </a:xfrm>
          <a:prstGeom prst="rect">
            <a:avLst/>
          </a:prstGeom>
        </p:spPr>
      </p:pic>
      <p:grpSp>
        <p:nvGrpSpPr>
          <p:cNvPr id="4" name="Group 3"/>
          <p:cNvGrpSpPr/>
          <p:nvPr/>
        </p:nvGrpSpPr>
        <p:grpSpPr>
          <a:xfrm>
            <a:off x="3412752" y="97229"/>
            <a:ext cx="4098966" cy="1671223"/>
            <a:chOff x="4705980" y="138162"/>
            <a:chExt cx="4098966" cy="1671223"/>
          </a:xfrm>
        </p:grpSpPr>
        <p:grpSp>
          <p:nvGrpSpPr>
            <p:cNvPr id="8" name="Group 7"/>
            <p:cNvGrpSpPr/>
            <p:nvPr/>
          </p:nvGrpSpPr>
          <p:grpSpPr>
            <a:xfrm>
              <a:off x="4806281" y="138162"/>
              <a:ext cx="3998665" cy="993534"/>
              <a:chOff x="4871183" y="303192"/>
              <a:chExt cx="3998665" cy="993534"/>
            </a:xfrm>
          </p:grpSpPr>
          <p:pic>
            <p:nvPicPr>
              <p:cNvPr id="6" name="Picture 5"/>
              <p:cNvPicPr>
                <a:picLocks noChangeAspect="1"/>
              </p:cNvPicPr>
              <p:nvPr/>
            </p:nvPicPr>
            <p:blipFill>
              <a:blip r:embed="rId5"/>
              <a:stretch>
                <a:fillRect/>
              </a:stretch>
            </p:blipFill>
            <p:spPr>
              <a:xfrm>
                <a:off x="4871183" y="303192"/>
                <a:ext cx="3998665" cy="993534"/>
              </a:xfrm>
              <a:prstGeom prst="rect">
                <a:avLst/>
              </a:prstGeom>
            </p:spPr>
          </p:pic>
          <p:sp>
            <p:nvSpPr>
              <p:cNvPr id="7" name="Rectangle 6"/>
              <p:cNvSpPr/>
              <p:nvPr/>
            </p:nvSpPr>
            <p:spPr>
              <a:xfrm>
                <a:off x="5882665" y="502444"/>
                <a:ext cx="2254143" cy="523220"/>
              </a:xfrm>
              <a:prstGeom prst="rect">
                <a:avLst/>
              </a:prstGeom>
            </p:spPr>
            <p:txBody>
              <a:bodyPr wrap="none">
                <a:spAutoFit/>
              </a:bodyPr>
              <a:lstStyle/>
              <a:p>
                <a:r>
                  <a:rPr lang="ar-BH" sz="2800" b="1" dirty="0" smtClean="0">
                    <a:solidFill>
                      <a:srgbClr val="9933FF"/>
                    </a:solidFill>
                  </a:rPr>
                  <a:t>تأمينات الأشخاص</a:t>
                </a:r>
                <a:endParaRPr lang="en-US" sz="2800" dirty="0">
                  <a:solidFill>
                    <a:srgbClr val="9933FF"/>
                  </a:solidFill>
                </a:endParaRPr>
              </a:p>
            </p:txBody>
          </p:sp>
        </p:grpSp>
        <p:pic>
          <p:nvPicPr>
            <p:cNvPr id="58" name="Picture 57"/>
            <p:cNvPicPr>
              <a:picLocks noChangeAspect="1"/>
            </p:cNvPicPr>
            <p:nvPr/>
          </p:nvPicPr>
          <p:blipFill>
            <a:blip r:embed="rId6"/>
            <a:stretch>
              <a:fillRect/>
            </a:stretch>
          </p:blipFill>
          <p:spPr>
            <a:xfrm>
              <a:off x="4705980" y="986563"/>
              <a:ext cx="1092811" cy="822822"/>
            </a:xfrm>
            <a:prstGeom prst="rect">
              <a:avLst/>
            </a:prstGeom>
          </p:spPr>
        </p:pic>
      </p:grpSp>
      <p:sp>
        <p:nvSpPr>
          <p:cNvPr id="64" name="Cube 63"/>
          <p:cNvSpPr/>
          <p:nvPr/>
        </p:nvSpPr>
        <p:spPr>
          <a:xfrm>
            <a:off x="5058910" y="1120441"/>
            <a:ext cx="2956957" cy="719315"/>
          </a:xfrm>
          <a:prstGeom prst="cube">
            <a:avLst>
              <a:gd name="adj" fmla="val 6078"/>
            </a:avLst>
          </a:prstGeom>
          <a:solidFill>
            <a:srgbClr val="CC66FF"/>
          </a:soli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b="1" dirty="0">
                <a:solidFill>
                  <a:schemeClr val="tx1"/>
                </a:solidFill>
                <a:latin typeface="Sakkal Majalla" panose="02000000000000000000" pitchFamily="2" charset="-78"/>
                <a:cs typeface="Sakkal Majalla" panose="02000000000000000000" pitchFamily="2" charset="-78"/>
              </a:rPr>
              <a:t>أهم صور تأمين </a:t>
            </a:r>
            <a:r>
              <a:rPr lang="ar-BH" sz="2000" b="1" dirty="0" smtClean="0">
                <a:solidFill>
                  <a:schemeClr val="tx1"/>
                </a:solidFill>
                <a:latin typeface="Sakkal Majalla" panose="02000000000000000000" pitchFamily="2" charset="-78"/>
                <a:cs typeface="Sakkal Majalla" panose="02000000000000000000" pitchFamily="2" charset="-78"/>
              </a:rPr>
              <a:t>الأشخاص</a:t>
            </a:r>
            <a:endParaRPr lang="en-US" sz="2000" dirty="0">
              <a:solidFill>
                <a:schemeClr val="tx1"/>
              </a:solidFill>
            </a:endParaRPr>
          </a:p>
        </p:txBody>
      </p:sp>
      <p:grpSp>
        <p:nvGrpSpPr>
          <p:cNvPr id="20" name="Group 19"/>
          <p:cNvGrpSpPr/>
          <p:nvPr/>
        </p:nvGrpSpPr>
        <p:grpSpPr>
          <a:xfrm>
            <a:off x="6100195" y="1857653"/>
            <a:ext cx="2749202" cy="541907"/>
            <a:chOff x="6007798" y="2302272"/>
            <a:chExt cx="2749202" cy="541907"/>
          </a:xfrm>
        </p:grpSpPr>
        <p:grpSp>
          <p:nvGrpSpPr>
            <p:cNvPr id="19" name="Group 18"/>
            <p:cNvGrpSpPr/>
            <p:nvPr/>
          </p:nvGrpSpPr>
          <p:grpSpPr>
            <a:xfrm>
              <a:off x="6007798" y="2302272"/>
              <a:ext cx="2749202" cy="541907"/>
              <a:chOff x="6007798" y="2302272"/>
              <a:chExt cx="2749202" cy="541907"/>
            </a:xfrm>
          </p:grpSpPr>
          <p:grpSp>
            <p:nvGrpSpPr>
              <p:cNvPr id="15" name="Group 14"/>
              <p:cNvGrpSpPr/>
              <p:nvPr/>
            </p:nvGrpSpPr>
            <p:grpSpPr>
              <a:xfrm>
                <a:off x="8375806" y="2320959"/>
                <a:ext cx="381194" cy="523220"/>
                <a:chOff x="7707546" y="2627977"/>
                <a:chExt cx="424086" cy="511089"/>
              </a:xfrm>
              <a:scene3d>
                <a:camera prst="isometricOffAxis2Left"/>
                <a:lightRig rig="threePt" dir="t"/>
              </a:scene3d>
            </p:grpSpPr>
            <p:sp>
              <p:nvSpPr>
                <p:cNvPr id="12" name="L-Shape 11"/>
                <p:cNvSpPr/>
                <p:nvPr/>
              </p:nvSpPr>
              <p:spPr>
                <a:xfrm>
                  <a:off x="7707546" y="2718740"/>
                  <a:ext cx="370111" cy="388018"/>
                </a:xfrm>
                <a:prstGeom prst="corner">
                  <a:avLst>
                    <a:gd name="adj1" fmla="val 2292"/>
                    <a:gd name="adj2" fmla="val 2292"/>
                  </a:avLst>
                </a:prstGeom>
                <a:noFill/>
                <a:ln>
                  <a:solidFill>
                    <a:srgbClr val="CC66FF"/>
                  </a:solidFill>
                </a:ln>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761521" y="2627977"/>
                  <a:ext cx="370111" cy="511089"/>
                </a:xfrm>
                <a:prstGeom prst="rect">
                  <a:avLst/>
                </a:prstGeom>
                <a:sp3d>
                  <a:bevelT/>
                </a:sp3d>
              </p:spPr>
              <p:txBody>
                <a:bodyPr wrap="square">
                  <a:spAutoFit/>
                </a:bodyPr>
                <a:lstStyle/>
                <a:p>
                  <a:r>
                    <a:rPr lang="ar-BH" sz="2800" b="1" dirty="0" smtClean="0">
                      <a:solidFill>
                        <a:srgbClr val="7030A0"/>
                      </a:solidFill>
                      <a:cs typeface="Sakkal Majalla" panose="02000000000000000000" pitchFamily="2" charset="-78"/>
                    </a:rPr>
                    <a:t>5</a:t>
                  </a:r>
                  <a:endParaRPr lang="en-US" sz="2800" dirty="0">
                    <a:solidFill>
                      <a:srgbClr val="7030A0"/>
                    </a:solidFill>
                  </a:endParaRPr>
                </a:p>
              </p:txBody>
            </p:sp>
          </p:grpSp>
          <p:sp>
            <p:nvSpPr>
              <p:cNvPr id="70" name="Cube 69"/>
              <p:cNvSpPr/>
              <p:nvPr/>
            </p:nvSpPr>
            <p:spPr>
              <a:xfrm>
                <a:off x="6007798" y="2302272"/>
                <a:ext cx="2193985" cy="540553"/>
              </a:xfrm>
              <a:prstGeom prst="cube">
                <a:avLst>
                  <a:gd name="adj" fmla="val 6078"/>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8100000" scaled="1"/>
                <a:tileRect/>
              </a:gra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Rectangle 71"/>
            <p:cNvSpPr/>
            <p:nvPr/>
          </p:nvSpPr>
          <p:spPr>
            <a:xfrm>
              <a:off x="6390678" y="2426595"/>
              <a:ext cx="1532792" cy="400110"/>
            </a:xfrm>
            <a:prstGeom prst="rect">
              <a:avLst/>
            </a:prstGeom>
          </p:spPr>
          <p:txBody>
            <a:bodyPr wrap="none">
              <a:spAutoFit/>
            </a:bodyPr>
            <a:lstStyle/>
            <a:p>
              <a:pPr algn="ctr"/>
              <a:r>
                <a:rPr lang="ar-BH" sz="2000" b="1" dirty="0" smtClean="0">
                  <a:latin typeface="Sakkal Majalla" panose="02000000000000000000" pitchFamily="2" charset="-78"/>
                  <a:cs typeface="Sakkal Majalla" panose="02000000000000000000" pitchFamily="2" charset="-78"/>
                </a:rPr>
                <a:t>تأمين تعليم الأبناء</a:t>
              </a:r>
              <a:endParaRPr lang="en-US" sz="2000" dirty="0"/>
            </a:p>
          </p:txBody>
        </p:sp>
      </p:grpSp>
      <p:grpSp>
        <p:nvGrpSpPr>
          <p:cNvPr id="82" name="Group 81"/>
          <p:cNvGrpSpPr/>
          <p:nvPr/>
        </p:nvGrpSpPr>
        <p:grpSpPr>
          <a:xfrm>
            <a:off x="6055104" y="3433704"/>
            <a:ext cx="2839384" cy="541907"/>
            <a:chOff x="6007798" y="2302272"/>
            <a:chExt cx="2749202" cy="541907"/>
          </a:xfrm>
        </p:grpSpPr>
        <p:grpSp>
          <p:nvGrpSpPr>
            <p:cNvPr id="83" name="Group 82"/>
            <p:cNvGrpSpPr/>
            <p:nvPr/>
          </p:nvGrpSpPr>
          <p:grpSpPr>
            <a:xfrm>
              <a:off x="6007798" y="2302272"/>
              <a:ext cx="2749202" cy="541907"/>
              <a:chOff x="6007798" y="2302272"/>
              <a:chExt cx="2749202" cy="541907"/>
            </a:xfrm>
          </p:grpSpPr>
          <p:grpSp>
            <p:nvGrpSpPr>
              <p:cNvPr id="86" name="Group 85"/>
              <p:cNvGrpSpPr/>
              <p:nvPr/>
            </p:nvGrpSpPr>
            <p:grpSpPr>
              <a:xfrm>
                <a:off x="8375806" y="2320959"/>
                <a:ext cx="381194" cy="523220"/>
                <a:chOff x="7707546" y="2627977"/>
                <a:chExt cx="424086" cy="511089"/>
              </a:xfrm>
              <a:scene3d>
                <a:camera prst="isometricOffAxis2Left"/>
                <a:lightRig rig="threePt" dir="t"/>
              </a:scene3d>
            </p:grpSpPr>
            <p:sp>
              <p:nvSpPr>
                <p:cNvPr id="91" name="L-Shape 90"/>
                <p:cNvSpPr/>
                <p:nvPr/>
              </p:nvSpPr>
              <p:spPr>
                <a:xfrm>
                  <a:off x="7707546" y="2718740"/>
                  <a:ext cx="370111" cy="388018"/>
                </a:xfrm>
                <a:prstGeom prst="corner">
                  <a:avLst>
                    <a:gd name="adj1" fmla="val 2292"/>
                    <a:gd name="adj2" fmla="val 2292"/>
                  </a:avLst>
                </a:prstGeom>
                <a:noFill/>
                <a:ln>
                  <a:solidFill>
                    <a:srgbClr val="CC66FF"/>
                  </a:solidFill>
                </a:ln>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p:cNvSpPr/>
                <p:nvPr/>
              </p:nvSpPr>
              <p:spPr>
                <a:xfrm>
                  <a:off x="7761521" y="2627977"/>
                  <a:ext cx="370111" cy="511089"/>
                </a:xfrm>
                <a:prstGeom prst="rect">
                  <a:avLst/>
                </a:prstGeom>
                <a:sp3d>
                  <a:bevelT/>
                </a:sp3d>
              </p:spPr>
              <p:txBody>
                <a:bodyPr wrap="square">
                  <a:spAutoFit/>
                </a:bodyPr>
                <a:lstStyle/>
                <a:p>
                  <a:r>
                    <a:rPr lang="ar-BH" sz="2800" b="1" dirty="0" smtClean="0">
                      <a:solidFill>
                        <a:srgbClr val="7030A0"/>
                      </a:solidFill>
                      <a:latin typeface="Sakkal Majalla" panose="02000000000000000000" pitchFamily="2" charset="-78"/>
                      <a:cs typeface="Sakkal Majalla" panose="02000000000000000000" pitchFamily="2" charset="-78"/>
                    </a:rPr>
                    <a:t>6</a:t>
                  </a:r>
                  <a:endParaRPr lang="en-US" sz="2800" dirty="0">
                    <a:solidFill>
                      <a:srgbClr val="7030A0"/>
                    </a:solidFill>
                  </a:endParaRPr>
                </a:p>
              </p:txBody>
            </p:sp>
          </p:grpSp>
          <p:sp>
            <p:nvSpPr>
              <p:cNvPr id="88" name="Cube 87"/>
              <p:cNvSpPr/>
              <p:nvPr/>
            </p:nvSpPr>
            <p:spPr>
              <a:xfrm>
                <a:off x="6007798" y="2302272"/>
                <a:ext cx="2193985" cy="540553"/>
              </a:xfrm>
              <a:prstGeom prst="cube">
                <a:avLst>
                  <a:gd name="adj" fmla="val 6078"/>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8100000" scaled="1"/>
                <a:tileRect/>
              </a:gra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5" name="Rectangle 84"/>
            <p:cNvSpPr/>
            <p:nvPr/>
          </p:nvSpPr>
          <p:spPr>
            <a:xfrm>
              <a:off x="6126330" y="2426595"/>
              <a:ext cx="2061486" cy="400110"/>
            </a:xfrm>
            <a:prstGeom prst="rect">
              <a:avLst/>
            </a:prstGeom>
          </p:spPr>
          <p:txBody>
            <a:bodyPr wrap="none">
              <a:spAutoFit/>
            </a:bodyPr>
            <a:lstStyle/>
            <a:p>
              <a:pPr algn="ctr"/>
              <a:r>
                <a:rPr lang="ar-BH" sz="2000" b="1" dirty="0" smtClean="0">
                  <a:latin typeface="Sakkal Majalla" panose="02000000000000000000" pitchFamily="2" charset="-78"/>
                  <a:cs typeface="Sakkal Majalla" panose="02000000000000000000" pitchFamily="2" charset="-78"/>
                </a:rPr>
                <a:t>تأمين الحوادث الشخصية</a:t>
              </a:r>
              <a:endParaRPr lang="en-US" sz="2000" dirty="0"/>
            </a:p>
          </p:txBody>
        </p:sp>
      </p:grpSp>
      <p:grpSp>
        <p:nvGrpSpPr>
          <p:cNvPr id="17" name="Group 16"/>
          <p:cNvGrpSpPr/>
          <p:nvPr/>
        </p:nvGrpSpPr>
        <p:grpSpPr>
          <a:xfrm>
            <a:off x="152349" y="3433705"/>
            <a:ext cx="5945267" cy="1117119"/>
            <a:chOff x="152349" y="3433705"/>
            <a:chExt cx="5945267" cy="1117119"/>
          </a:xfrm>
        </p:grpSpPr>
        <p:grpSp>
          <p:nvGrpSpPr>
            <p:cNvPr id="77" name="Group 76"/>
            <p:cNvGrpSpPr/>
            <p:nvPr/>
          </p:nvGrpSpPr>
          <p:grpSpPr>
            <a:xfrm>
              <a:off x="439737" y="3433705"/>
              <a:ext cx="5657879" cy="1117119"/>
              <a:chOff x="1845719" y="1294553"/>
              <a:chExt cx="2515102" cy="991447"/>
            </a:xfrm>
          </p:grpSpPr>
          <p:sp>
            <p:nvSpPr>
              <p:cNvPr id="79" name="Rectangle 78"/>
              <p:cNvSpPr/>
              <p:nvPr/>
            </p:nvSpPr>
            <p:spPr>
              <a:xfrm>
                <a:off x="2373708" y="1294553"/>
                <a:ext cx="1987113" cy="819458"/>
              </a:xfrm>
              <a:prstGeom prst="rect">
                <a:avLst/>
              </a:prstGeom>
            </p:spPr>
            <p:txBody>
              <a:bodyPr wrap="square">
                <a:spAutoFit/>
              </a:bodyPr>
              <a:lstStyle/>
              <a:p>
                <a:pPr algn="justLow" rtl="1"/>
                <a:r>
                  <a:rPr lang="ar-BH" b="1" dirty="0" smtClean="0">
                    <a:latin typeface="Sakkal Majalla" panose="02000000000000000000" pitchFamily="2" charset="-78"/>
                    <a:cs typeface="Sakkal Majalla" panose="02000000000000000000" pitchFamily="2" charset="-78"/>
                  </a:rPr>
                  <a:t>تتعهد شركة التأمين بدفع مبلغ التأمين المتفق عليه للمؤمن عليه أو المستفيد في </a:t>
                </a:r>
                <a:r>
                  <a:rPr lang="ar-BH" b="1" dirty="0" smtClean="0">
                    <a:solidFill>
                      <a:srgbClr val="FF0000"/>
                    </a:solidFill>
                    <a:latin typeface="Sakkal Majalla" panose="02000000000000000000" pitchFamily="2" charset="-78"/>
                    <a:cs typeface="Sakkal Majalla" panose="02000000000000000000" pitchFamily="2" charset="-78"/>
                  </a:rPr>
                  <a:t>حالة الإصابات الجسدية من الحوادث المفاجئة أو الوفاة</a:t>
                </a:r>
                <a:r>
                  <a:rPr lang="ar-BH" b="1" dirty="0" smtClean="0">
                    <a:latin typeface="Sakkal Majalla" panose="02000000000000000000" pitchFamily="2" charset="-78"/>
                    <a:cs typeface="Sakkal Majalla" panose="02000000000000000000" pitchFamily="2" charset="-78"/>
                  </a:rPr>
                  <a:t> مقابل قسط التأمين المتفق عليه.</a:t>
                </a:r>
                <a:endParaRPr lang="en-US" dirty="0"/>
              </a:p>
            </p:txBody>
          </p:sp>
          <p:cxnSp>
            <p:nvCxnSpPr>
              <p:cNvPr id="80" name="Straight Connector 79"/>
              <p:cNvCxnSpPr/>
              <p:nvPr/>
            </p:nvCxnSpPr>
            <p:spPr>
              <a:xfrm>
                <a:off x="1845719" y="1294553"/>
                <a:ext cx="2394254" cy="0"/>
              </a:xfrm>
              <a:prstGeom prst="line">
                <a:avLst/>
              </a:prstGeom>
              <a:ln>
                <a:solidFill>
                  <a:srgbClr val="CC66FF"/>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4343400" y="1468429"/>
                <a:ext cx="0" cy="817571"/>
              </a:xfrm>
              <a:prstGeom prst="line">
                <a:avLst/>
              </a:prstGeom>
              <a:ln>
                <a:solidFill>
                  <a:srgbClr val="CC66FF"/>
                </a:solidFill>
              </a:ln>
            </p:spPr>
            <p:style>
              <a:lnRef idx="1">
                <a:schemeClr val="accent1"/>
              </a:lnRef>
              <a:fillRef idx="0">
                <a:schemeClr val="accent1"/>
              </a:fillRef>
              <a:effectRef idx="0">
                <a:schemeClr val="accent1"/>
              </a:effectRef>
              <a:fontRef idx="minor">
                <a:schemeClr val="tx1"/>
              </a:fontRef>
            </p:style>
          </p:cxnSp>
        </p:grpSp>
        <p:pic>
          <p:nvPicPr>
            <p:cNvPr id="16" name="Picture 15"/>
            <p:cNvPicPr>
              <a:picLocks noChangeAspect="1"/>
            </p:cNvPicPr>
            <p:nvPr/>
          </p:nvPicPr>
          <p:blipFill>
            <a:blip r:embed="rId7"/>
            <a:stretch>
              <a:fillRect/>
            </a:stretch>
          </p:blipFill>
          <p:spPr>
            <a:xfrm>
              <a:off x="152349" y="3487684"/>
              <a:ext cx="1295400" cy="971550"/>
            </a:xfrm>
            <a:prstGeom prst="rect">
              <a:avLst/>
            </a:prstGeom>
          </p:spPr>
        </p:pic>
      </p:grpSp>
      <p:grpSp>
        <p:nvGrpSpPr>
          <p:cNvPr id="48" name="Group 47"/>
          <p:cNvGrpSpPr/>
          <p:nvPr/>
        </p:nvGrpSpPr>
        <p:grpSpPr>
          <a:xfrm>
            <a:off x="6039562" y="4746740"/>
            <a:ext cx="2839384" cy="541907"/>
            <a:chOff x="6007798" y="2302272"/>
            <a:chExt cx="2749202" cy="541907"/>
          </a:xfrm>
        </p:grpSpPr>
        <p:grpSp>
          <p:nvGrpSpPr>
            <p:cNvPr id="49" name="Group 48"/>
            <p:cNvGrpSpPr/>
            <p:nvPr/>
          </p:nvGrpSpPr>
          <p:grpSpPr>
            <a:xfrm>
              <a:off x="6007798" y="2302272"/>
              <a:ext cx="2749202" cy="541907"/>
              <a:chOff x="6007798" y="2302272"/>
              <a:chExt cx="2749202" cy="541907"/>
            </a:xfrm>
          </p:grpSpPr>
          <p:grpSp>
            <p:nvGrpSpPr>
              <p:cNvPr id="51" name="Group 50"/>
              <p:cNvGrpSpPr/>
              <p:nvPr/>
            </p:nvGrpSpPr>
            <p:grpSpPr>
              <a:xfrm>
                <a:off x="8375806" y="2320959"/>
                <a:ext cx="381194" cy="523220"/>
                <a:chOff x="7707546" y="2627977"/>
                <a:chExt cx="424086" cy="511089"/>
              </a:xfrm>
              <a:scene3d>
                <a:camera prst="isometricOffAxis2Left"/>
                <a:lightRig rig="threePt" dir="t"/>
              </a:scene3d>
            </p:grpSpPr>
            <p:sp>
              <p:nvSpPr>
                <p:cNvPr id="53" name="L-Shape 52"/>
                <p:cNvSpPr/>
                <p:nvPr/>
              </p:nvSpPr>
              <p:spPr>
                <a:xfrm>
                  <a:off x="7707546" y="2718740"/>
                  <a:ext cx="370111" cy="388018"/>
                </a:xfrm>
                <a:prstGeom prst="corner">
                  <a:avLst>
                    <a:gd name="adj1" fmla="val 2292"/>
                    <a:gd name="adj2" fmla="val 2292"/>
                  </a:avLst>
                </a:prstGeom>
                <a:noFill/>
                <a:ln>
                  <a:solidFill>
                    <a:srgbClr val="CC66FF"/>
                  </a:solidFill>
                </a:ln>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a:off x="7761521" y="2627977"/>
                  <a:ext cx="370111" cy="511089"/>
                </a:xfrm>
                <a:prstGeom prst="rect">
                  <a:avLst/>
                </a:prstGeom>
                <a:sp3d>
                  <a:bevelT/>
                </a:sp3d>
              </p:spPr>
              <p:txBody>
                <a:bodyPr wrap="square">
                  <a:spAutoFit/>
                </a:bodyPr>
                <a:lstStyle/>
                <a:p>
                  <a:r>
                    <a:rPr lang="ar-BH" sz="2800" b="1" dirty="0" smtClean="0">
                      <a:solidFill>
                        <a:srgbClr val="7030A0"/>
                      </a:solidFill>
                      <a:latin typeface="Sakkal Majalla" panose="02000000000000000000" pitchFamily="2" charset="-78"/>
                      <a:cs typeface="Sakkal Majalla" panose="02000000000000000000" pitchFamily="2" charset="-78"/>
                    </a:rPr>
                    <a:t>7</a:t>
                  </a:r>
                  <a:endParaRPr lang="en-US" sz="2800" dirty="0">
                    <a:solidFill>
                      <a:srgbClr val="7030A0"/>
                    </a:solidFill>
                  </a:endParaRPr>
                </a:p>
              </p:txBody>
            </p:sp>
          </p:grpSp>
          <p:sp>
            <p:nvSpPr>
              <p:cNvPr id="52" name="Cube 51"/>
              <p:cNvSpPr/>
              <p:nvPr/>
            </p:nvSpPr>
            <p:spPr>
              <a:xfrm>
                <a:off x="6007798" y="2302272"/>
                <a:ext cx="2193985" cy="540553"/>
              </a:xfrm>
              <a:prstGeom prst="cube">
                <a:avLst>
                  <a:gd name="adj" fmla="val 6078"/>
                </a:avLst>
              </a:prstGeom>
              <a:gradFill flip="none" rotWithShape="1">
                <a:gsLst>
                  <a:gs pos="0">
                    <a:srgbClr val="CC66FF">
                      <a:tint val="66000"/>
                      <a:satMod val="160000"/>
                    </a:srgbClr>
                  </a:gs>
                  <a:gs pos="50000">
                    <a:srgbClr val="CC66FF">
                      <a:tint val="44500"/>
                      <a:satMod val="160000"/>
                    </a:srgbClr>
                  </a:gs>
                  <a:gs pos="100000">
                    <a:srgbClr val="CC66FF">
                      <a:tint val="23500"/>
                      <a:satMod val="160000"/>
                    </a:srgbClr>
                  </a:gs>
                </a:gsLst>
                <a:lin ang="8100000" scaled="1"/>
                <a:tileRect/>
              </a:gradFill>
              <a:ln>
                <a:solidFill>
                  <a:schemeClr val="accent1">
                    <a:lumMod val="60000"/>
                    <a:lumOff val="40000"/>
                  </a:schemeClr>
                </a:solidFill>
              </a:ln>
              <a:effectLst>
                <a:innerShdw blurRad="63500" dist="50800" dir="18900000">
                  <a:prstClr val="black">
                    <a:alpha val="50000"/>
                  </a:prstClr>
                </a:innerShd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Rectangle 49"/>
            <p:cNvSpPr/>
            <p:nvPr/>
          </p:nvSpPr>
          <p:spPr>
            <a:xfrm>
              <a:off x="6530650" y="2426595"/>
              <a:ext cx="1252848" cy="400110"/>
            </a:xfrm>
            <a:prstGeom prst="rect">
              <a:avLst/>
            </a:prstGeom>
          </p:spPr>
          <p:txBody>
            <a:bodyPr wrap="none">
              <a:spAutoFit/>
            </a:bodyPr>
            <a:lstStyle/>
            <a:p>
              <a:pPr algn="ctr"/>
              <a:r>
                <a:rPr lang="ar-BH" sz="2000" b="1" dirty="0" smtClean="0">
                  <a:latin typeface="Sakkal Majalla" panose="02000000000000000000" pitchFamily="2" charset="-78"/>
                  <a:cs typeface="Sakkal Majalla" panose="02000000000000000000" pitchFamily="2" charset="-78"/>
                </a:rPr>
                <a:t>التأمين الصحي</a:t>
              </a:r>
              <a:endParaRPr lang="en-US" sz="2000" dirty="0"/>
            </a:p>
          </p:txBody>
        </p:sp>
      </p:grpSp>
      <p:grpSp>
        <p:nvGrpSpPr>
          <p:cNvPr id="24" name="Group 23"/>
          <p:cNvGrpSpPr/>
          <p:nvPr/>
        </p:nvGrpSpPr>
        <p:grpSpPr>
          <a:xfrm>
            <a:off x="439737" y="1912206"/>
            <a:ext cx="5765025" cy="1200329"/>
            <a:chOff x="439737" y="1912206"/>
            <a:chExt cx="5765025" cy="1200329"/>
          </a:xfrm>
        </p:grpSpPr>
        <p:grpSp>
          <p:nvGrpSpPr>
            <p:cNvPr id="42" name="Group 41"/>
            <p:cNvGrpSpPr/>
            <p:nvPr/>
          </p:nvGrpSpPr>
          <p:grpSpPr>
            <a:xfrm>
              <a:off x="546883" y="1912206"/>
              <a:ext cx="5657879" cy="1200329"/>
              <a:chOff x="1845719" y="1294553"/>
              <a:chExt cx="2515102" cy="1065296"/>
            </a:xfrm>
          </p:grpSpPr>
          <p:sp>
            <p:nvSpPr>
              <p:cNvPr id="44" name="Rectangle 43"/>
              <p:cNvSpPr/>
              <p:nvPr/>
            </p:nvSpPr>
            <p:spPr>
              <a:xfrm>
                <a:off x="2373708" y="1294553"/>
                <a:ext cx="1987113" cy="1065296"/>
              </a:xfrm>
              <a:prstGeom prst="rect">
                <a:avLst/>
              </a:prstGeom>
            </p:spPr>
            <p:txBody>
              <a:bodyPr wrap="square">
                <a:spAutoFit/>
              </a:bodyPr>
              <a:lstStyle/>
              <a:p>
                <a:pPr algn="justLow" rtl="1"/>
                <a:r>
                  <a:rPr lang="ar-BH" b="1" dirty="0" smtClean="0">
                    <a:latin typeface="Sakkal Majalla" panose="02000000000000000000" pitchFamily="2" charset="-78"/>
                    <a:cs typeface="Sakkal Majalla" panose="02000000000000000000" pitchFamily="2" charset="-78"/>
                  </a:rPr>
                  <a:t>تتعهد شركة التأمين بدفع مبلغ التأمين المتفق عليه </a:t>
                </a:r>
                <a:r>
                  <a:rPr lang="ar-BH" b="1" dirty="0">
                    <a:latin typeface="Sakkal Majalla" panose="02000000000000000000" pitchFamily="2" charset="-78"/>
                    <a:cs typeface="Sakkal Majalla" panose="02000000000000000000" pitchFamily="2" charset="-78"/>
                  </a:rPr>
                  <a:t>ك</a:t>
                </a:r>
                <a:r>
                  <a:rPr lang="ar-BH" b="1" dirty="0">
                    <a:solidFill>
                      <a:srgbClr val="FF0000"/>
                    </a:solidFill>
                    <a:latin typeface="Sakkal Majalla" panose="02000000000000000000" pitchFamily="2" charset="-78"/>
                    <a:cs typeface="Sakkal Majalla" panose="02000000000000000000" pitchFamily="2" charset="-78"/>
                  </a:rPr>
                  <a:t>مصاريف </a:t>
                </a:r>
                <a:r>
                  <a:rPr lang="ar-BH" b="1" dirty="0" smtClean="0">
                    <a:solidFill>
                      <a:srgbClr val="FF0000"/>
                    </a:solidFill>
                    <a:latin typeface="Sakkal Majalla" panose="02000000000000000000" pitchFamily="2" charset="-78"/>
                    <a:cs typeface="Sakkal Majalla" panose="02000000000000000000" pitchFamily="2" charset="-78"/>
                  </a:rPr>
                  <a:t>للتعليم </a:t>
                </a:r>
                <a:r>
                  <a:rPr lang="ar-BH" b="1" dirty="0">
                    <a:solidFill>
                      <a:srgbClr val="FF0000"/>
                    </a:solidFill>
                    <a:latin typeface="Sakkal Majalla" panose="02000000000000000000" pitchFamily="2" charset="-78"/>
                    <a:cs typeface="Sakkal Majalla" panose="02000000000000000000" pitchFamily="2" charset="-78"/>
                  </a:rPr>
                  <a:t>الجامعي </a:t>
                </a:r>
                <a:r>
                  <a:rPr lang="ar-BH" b="1" dirty="0" err="1" smtClean="0">
                    <a:solidFill>
                      <a:srgbClr val="FF0000"/>
                    </a:solidFill>
                    <a:latin typeface="Sakkal Majalla" panose="02000000000000000000" pitchFamily="2" charset="-78"/>
                    <a:cs typeface="Sakkal Majalla" panose="02000000000000000000" pitchFamily="2" charset="-78"/>
                  </a:rPr>
                  <a:t>لإبناء</a:t>
                </a:r>
                <a:r>
                  <a:rPr lang="ar-BH" b="1" dirty="0" smtClean="0">
                    <a:solidFill>
                      <a:srgbClr val="FF0000"/>
                    </a:solidFill>
                    <a:latin typeface="Sakkal Majalla" panose="02000000000000000000" pitchFamily="2" charset="-78"/>
                    <a:cs typeface="Sakkal Majalla" panose="02000000000000000000" pitchFamily="2" charset="-78"/>
                  </a:rPr>
                  <a:t> </a:t>
                </a:r>
                <a:r>
                  <a:rPr lang="ar-BH" b="1" dirty="0" smtClean="0">
                    <a:latin typeface="Sakkal Majalla" panose="02000000000000000000" pitchFamily="2" charset="-78"/>
                    <a:cs typeface="Sakkal Majalla" panose="02000000000000000000" pitchFamily="2" charset="-78"/>
                  </a:rPr>
                  <a:t>المؤمن عليه في نهاية العقد أو عند وفاة الأب أو العجز أو بلوغ  سن الشيخوخة مقابل قسط التأمين المتفق عليه.</a:t>
                </a:r>
                <a:endParaRPr lang="en-US" dirty="0"/>
              </a:p>
            </p:txBody>
          </p:sp>
          <p:cxnSp>
            <p:nvCxnSpPr>
              <p:cNvPr id="45" name="Straight Connector 44"/>
              <p:cNvCxnSpPr/>
              <p:nvPr/>
            </p:nvCxnSpPr>
            <p:spPr>
              <a:xfrm>
                <a:off x="1845719" y="1294553"/>
                <a:ext cx="2394254" cy="0"/>
              </a:xfrm>
              <a:prstGeom prst="line">
                <a:avLst/>
              </a:prstGeom>
              <a:ln>
                <a:solidFill>
                  <a:srgbClr val="CC66FF"/>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4334340" y="1491041"/>
                <a:ext cx="0" cy="817571"/>
              </a:xfrm>
              <a:prstGeom prst="line">
                <a:avLst/>
              </a:prstGeom>
              <a:ln>
                <a:solidFill>
                  <a:srgbClr val="CC66FF"/>
                </a:solidFill>
              </a:ln>
            </p:spPr>
            <p:style>
              <a:lnRef idx="1">
                <a:schemeClr val="accent1"/>
              </a:lnRef>
              <a:fillRef idx="0">
                <a:schemeClr val="accent1"/>
              </a:fillRef>
              <a:effectRef idx="0">
                <a:schemeClr val="accent1"/>
              </a:effectRef>
              <a:fontRef idx="minor">
                <a:schemeClr val="tx1"/>
              </a:fontRef>
            </p:style>
          </p:cxnSp>
        </p:grpSp>
        <p:pic>
          <p:nvPicPr>
            <p:cNvPr id="21" name="Picture 20"/>
            <p:cNvPicPr>
              <a:picLocks noChangeAspect="1"/>
            </p:cNvPicPr>
            <p:nvPr/>
          </p:nvPicPr>
          <p:blipFill>
            <a:blip r:embed="rId8"/>
            <a:stretch>
              <a:fillRect/>
            </a:stretch>
          </p:blipFill>
          <p:spPr>
            <a:xfrm>
              <a:off x="439737" y="1932931"/>
              <a:ext cx="932808" cy="1171698"/>
            </a:xfrm>
            <a:prstGeom prst="rect">
              <a:avLst/>
            </a:prstGeom>
          </p:spPr>
        </p:pic>
      </p:grpSp>
      <p:grpSp>
        <p:nvGrpSpPr>
          <p:cNvPr id="25" name="Group 24"/>
          <p:cNvGrpSpPr/>
          <p:nvPr/>
        </p:nvGrpSpPr>
        <p:grpSpPr>
          <a:xfrm>
            <a:off x="424195" y="4746741"/>
            <a:ext cx="5657879" cy="1271219"/>
            <a:chOff x="424195" y="4746741"/>
            <a:chExt cx="5657879" cy="1271219"/>
          </a:xfrm>
        </p:grpSpPr>
        <p:grpSp>
          <p:nvGrpSpPr>
            <p:cNvPr id="56" name="Group 55"/>
            <p:cNvGrpSpPr/>
            <p:nvPr/>
          </p:nvGrpSpPr>
          <p:grpSpPr>
            <a:xfrm>
              <a:off x="424195" y="4746741"/>
              <a:ext cx="5657879" cy="1117119"/>
              <a:chOff x="1845719" y="1294553"/>
              <a:chExt cx="2515102" cy="991447"/>
            </a:xfrm>
          </p:grpSpPr>
          <p:sp>
            <p:nvSpPr>
              <p:cNvPr id="59" name="Rectangle 58"/>
              <p:cNvSpPr/>
              <p:nvPr/>
            </p:nvSpPr>
            <p:spPr>
              <a:xfrm>
                <a:off x="2373708" y="1294553"/>
                <a:ext cx="1987113" cy="819459"/>
              </a:xfrm>
              <a:prstGeom prst="rect">
                <a:avLst/>
              </a:prstGeom>
            </p:spPr>
            <p:txBody>
              <a:bodyPr wrap="square">
                <a:spAutoFit/>
              </a:bodyPr>
              <a:lstStyle/>
              <a:p>
                <a:pPr algn="justLow" rtl="1"/>
                <a:r>
                  <a:rPr lang="ar-BH" b="1" dirty="0" smtClean="0">
                    <a:latin typeface="Sakkal Majalla" panose="02000000000000000000" pitchFamily="2" charset="-78"/>
                    <a:cs typeface="Sakkal Majalla" panose="02000000000000000000" pitchFamily="2" charset="-78"/>
                  </a:rPr>
                  <a:t>تتعهد شركة التأمين بدفع مبلغ التأمين المتفق عليه ك</a:t>
                </a:r>
                <a:r>
                  <a:rPr lang="ar-BH" b="1" dirty="0" smtClean="0">
                    <a:solidFill>
                      <a:srgbClr val="FF0000"/>
                    </a:solidFill>
                    <a:latin typeface="Sakkal Majalla" panose="02000000000000000000" pitchFamily="2" charset="-78"/>
                    <a:cs typeface="Sakkal Majalla" panose="02000000000000000000" pitchFamily="2" charset="-78"/>
                  </a:rPr>
                  <a:t>تكاليف </a:t>
                </a:r>
                <a:r>
                  <a:rPr lang="ar-BH" b="1" dirty="0">
                    <a:solidFill>
                      <a:srgbClr val="FF0000"/>
                    </a:solidFill>
                    <a:latin typeface="Sakkal Majalla" panose="02000000000000000000" pitchFamily="2" charset="-78"/>
                    <a:cs typeface="Sakkal Majalla" panose="02000000000000000000" pitchFamily="2" charset="-78"/>
                  </a:rPr>
                  <a:t>العلاج والأودية عند </a:t>
                </a:r>
                <a:r>
                  <a:rPr lang="ar-BH" b="1" dirty="0" smtClean="0">
                    <a:solidFill>
                      <a:srgbClr val="FF0000"/>
                    </a:solidFill>
                    <a:latin typeface="Sakkal Majalla" panose="02000000000000000000" pitchFamily="2" charset="-78"/>
                    <a:cs typeface="Sakkal Majalla" panose="02000000000000000000" pitchFamily="2" charset="-78"/>
                  </a:rPr>
                  <a:t>مرض </a:t>
                </a:r>
                <a:r>
                  <a:rPr lang="ar-BH" b="1" dirty="0" smtClean="0">
                    <a:latin typeface="Sakkal Majalla" panose="02000000000000000000" pitchFamily="2" charset="-78"/>
                    <a:cs typeface="Sakkal Majalla" panose="02000000000000000000" pitchFamily="2" charset="-78"/>
                  </a:rPr>
                  <a:t>المؤمن عليه أو المستفيد مقابل قسط التأمين المتفق عليه.</a:t>
                </a:r>
                <a:endParaRPr lang="en-US" dirty="0"/>
              </a:p>
            </p:txBody>
          </p:sp>
          <p:cxnSp>
            <p:nvCxnSpPr>
              <p:cNvPr id="60" name="Straight Connector 59"/>
              <p:cNvCxnSpPr/>
              <p:nvPr/>
            </p:nvCxnSpPr>
            <p:spPr>
              <a:xfrm>
                <a:off x="1845719" y="1294553"/>
                <a:ext cx="2394254" cy="0"/>
              </a:xfrm>
              <a:prstGeom prst="line">
                <a:avLst/>
              </a:prstGeom>
              <a:ln>
                <a:solidFill>
                  <a:srgbClr val="CC66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4343400" y="1468429"/>
                <a:ext cx="0" cy="817571"/>
              </a:xfrm>
              <a:prstGeom prst="line">
                <a:avLst/>
              </a:prstGeom>
              <a:ln>
                <a:solidFill>
                  <a:srgbClr val="CC66FF"/>
                </a:solidFill>
              </a:ln>
            </p:spPr>
            <p:style>
              <a:lnRef idx="1">
                <a:schemeClr val="accent1"/>
              </a:lnRef>
              <a:fillRef idx="0">
                <a:schemeClr val="accent1"/>
              </a:fillRef>
              <a:effectRef idx="0">
                <a:schemeClr val="accent1"/>
              </a:effectRef>
              <a:fontRef idx="minor">
                <a:schemeClr val="tx1"/>
              </a:fontRef>
            </p:style>
          </p:cxnSp>
        </p:grpSp>
        <p:pic>
          <p:nvPicPr>
            <p:cNvPr id="62" name="Picture 61"/>
            <p:cNvPicPr>
              <a:picLocks noChangeAspect="1"/>
            </p:cNvPicPr>
            <p:nvPr/>
          </p:nvPicPr>
          <p:blipFill>
            <a:blip r:embed="rId9">
              <a:biLevel thresh="75000"/>
            </a:blip>
            <a:stretch>
              <a:fillRect/>
            </a:stretch>
          </p:blipFill>
          <p:spPr>
            <a:xfrm>
              <a:off x="541167" y="4798791"/>
              <a:ext cx="906582" cy="1219169"/>
            </a:xfrm>
            <a:prstGeom prst="rect">
              <a:avLst/>
            </a:prstGeom>
          </p:spPr>
        </p:pic>
      </p:grpSp>
      <p:pic>
        <p:nvPicPr>
          <p:cNvPr id="55" name="Picture 5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53209" y="30866"/>
            <a:ext cx="1646183" cy="1268068"/>
          </a:xfrm>
          <a:prstGeom prst="rect">
            <a:avLst/>
          </a:prstGeom>
        </p:spPr>
      </p:pic>
      <p:grpSp>
        <p:nvGrpSpPr>
          <p:cNvPr id="57" name="Group 56"/>
          <p:cNvGrpSpPr/>
          <p:nvPr/>
        </p:nvGrpSpPr>
        <p:grpSpPr>
          <a:xfrm>
            <a:off x="-639821" y="6459829"/>
            <a:ext cx="9776751" cy="381000"/>
            <a:chOff x="-610002" y="6386607"/>
            <a:chExt cx="9776751" cy="381000"/>
          </a:xfrm>
        </p:grpSpPr>
        <p:sp>
          <p:nvSpPr>
            <p:cNvPr id="63" name="Rectangle 62"/>
            <p:cNvSpPr/>
            <p:nvPr/>
          </p:nvSpPr>
          <p:spPr>
            <a:xfrm>
              <a:off x="-610002" y="6459830"/>
              <a:ext cx="6443113" cy="307777"/>
            </a:xfrm>
            <a:prstGeom prst="rect">
              <a:avLst/>
            </a:prstGeom>
          </p:spPr>
          <p:txBody>
            <a:bodyPr wrap="square">
              <a:spAutoFit/>
            </a:bodyPr>
            <a:lstStyle/>
            <a:p>
              <a:pPr algn="ct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الدرس: تصنيفات وثائق التأمين</a:t>
              </a:r>
              <a:r>
                <a:rPr lang="ar-BH" sz="1400" b="1" dirty="0" smtClean="0">
                  <a:solidFill>
                    <a:srgbClr val="000000"/>
                  </a:solidFill>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المقرر: التأمين               تام  211/ 802</a:t>
              </a:r>
              <a:r>
                <a:rPr lang="ar-BH" sz="1400" b="1" dirty="0"/>
                <a:t> </a:t>
              </a:r>
              <a:endParaRPr lang="en-US" sz="1400" b="1" dirty="0"/>
            </a:p>
          </p:txBody>
        </p:sp>
        <p:grpSp>
          <p:nvGrpSpPr>
            <p:cNvPr id="65" name="Group 64"/>
            <p:cNvGrpSpPr/>
            <p:nvPr/>
          </p:nvGrpSpPr>
          <p:grpSpPr>
            <a:xfrm>
              <a:off x="29819" y="6386607"/>
              <a:ext cx="9136930" cy="381000"/>
              <a:chOff x="32783" y="6345925"/>
              <a:chExt cx="9136930" cy="381000"/>
            </a:xfrm>
          </p:grpSpPr>
          <p:cxnSp>
            <p:nvCxnSpPr>
              <p:cNvPr id="66" name="Straight Connector 65"/>
              <p:cNvCxnSpPr/>
              <p:nvPr/>
            </p:nvCxnSpPr>
            <p:spPr>
              <a:xfrm>
                <a:off x="32783" y="6345925"/>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7" name="Rectangle 66"/>
              <p:cNvSpPr>
                <a:spLocks/>
              </p:cNvSpPr>
              <p:nvPr/>
            </p:nvSpPr>
            <p:spPr>
              <a:xfrm>
                <a:off x="5442983" y="6345925"/>
                <a:ext cx="3670903"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3107509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subTnLst>
                                    <p:audio>
                                      <p:cMediaNode>
                                        <p:cTn display="0" masterRel="sameClick">
                                          <p:stCondLst>
                                            <p:cond evt="begin" delay="0">
                                              <p:tn val="12"/>
                                            </p:cond>
                                          </p:stCondLst>
                                          <p:endCondLst>
                                            <p:cond evt="onStopAudio" delay="0">
                                              <p:tgtEl>
                                                <p:sldTgt/>
                                              </p:tgtEl>
                                            </p:cond>
                                          </p:endCondLst>
                                        </p:cTn>
                                        <p:tgtEl>
                                          <p:sndTgt r:embed="rId3" name="arrow.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fade">
                                      <p:cBhvr>
                                        <p:cTn id="21" dur="1000"/>
                                        <p:tgtEl>
                                          <p:spTgt spid="82"/>
                                        </p:tgtEl>
                                      </p:cBhvr>
                                    </p:animEffect>
                                    <p:anim calcmode="lin" valueType="num">
                                      <p:cBhvr>
                                        <p:cTn id="22" dur="1000" fill="hold"/>
                                        <p:tgtEl>
                                          <p:spTgt spid="82"/>
                                        </p:tgtEl>
                                        <p:attrNameLst>
                                          <p:attrName>ppt_x</p:attrName>
                                        </p:attrNameLst>
                                      </p:cBhvr>
                                      <p:tavLst>
                                        <p:tav tm="0">
                                          <p:val>
                                            <p:strVal val="#ppt_x"/>
                                          </p:val>
                                        </p:tav>
                                        <p:tav tm="100000">
                                          <p:val>
                                            <p:strVal val="#ppt_x"/>
                                          </p:val>
                                        </p:tav>
                                      </p:tavLst>
                                    </p:anim>
                                    <p:anim calcmode="lin" valueType="num">
                                      <p:cBhvr>
                                        <p:cTn id="23"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subTnLst>
                                    <p:audio>
                                      <p:cMediaNode>
                                        <p:cTn display="0" masterRel="sameClick">
                                          <p:stCondLst>
                                            <p:cond evt="begin" delay="0">
                                              <p:tn val="26"/>
                                            </p:cond>
                                          </p:stCondLst>
                                          <p:endCondLst>
                                            <p:cond evt="onStopAudio" delay="0">
                                              <p:tgtEl>
                                                <p:sldTgt/>
                                              </p:tgtEl>
                                            </p:cond>
                                          </p:endCondLst>
                                        </p:cTn>
                                        <p:tgtEl>
                                          <p:sndTgt r:embed="rId3" name="arrow.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subTnLst>
                                    <p:audio>
                                      <p:cMediaNode>
                                        <p:cTn display="0" masterRel="sameClick">
                                          <p:stCondLst>
                                            <p:cond evt="begin" delay="0">
                                              <p:tn val="40"/>
                                            </p:cond>
                                          </p:stCondLst>
                                          <p:endCondLst>
                                            <p:cond evt="onStopAudio" delay="0">
                                              <p:tgtEl>
                                                <p:sldTgt/>
                                              </p:tgtEl>
                                            </p:cond>
                                          </p:endCondLst>
                                        </p:cTn>
                                        <p:tgtEl>
                                          <p:sndTgt r:embed="rId3"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قالب الدرس الإلكتروني - الفصل الدراسي الثاني 2020-2021م (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12477</TotalTime>
  <Words>2330</Words>
  <Application>Microsoft Office PowerPoint</Application>
  <PresentationFormat>On-screen Show (4:3)</PresentationFormat>
  <Paragraphs>314</Paragraphs>
  <Slides>43</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Calibri Light</vt:lpstr>
      <vt:lpstr>Century Gothic</vt:lpstr>
      <vt:lpstr>Sakkal Majalla</vt:lpstr>
      <vt:lpstr>Times New Roman</vt:lpstr>
      <vt:lpstr>Wingdings</vt:lpstr>
      <vt:lpstr>قالب الدرس الإلكتروني - الفصل الدراسي الثاني 2020-2021م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التقويم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مكونات سوق التأمين في مملكة البحرين</dc:title>
  <dc:creator>Amina Alseddiqi</dc:creator>
  <cp:lastModifiedBy>Abdulhadi Ahmed Ali Alnatei</cp:lastModifiedBy>
  <cp:revision>1059</cp:revision>
  <dcterms:created xsi:type="dcterms:W3CDTF">2020-03-03T05:49:03Z</dcterms:created>
  <dcterms:modified xsi:type="dcterms:W3CDTF">2021-01-28T09:21:27Z</dcterms:modified>
</cp:coreProperties>
</file>