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72" r:id="rId4"/>
    <p:sldId id="298" r:id="rId5"/>
    <p:sldId id="262" r:id="rId6"/>
    <p:sldId id="289" r:id="rId7"/>
    <p:sldId id="291" r:id="rId8"/>
    <p:sldId id="290" r:id="rId9"/>
    <p:sldId id="295" r:id="rId10"/>
    <p:sldId id="292" r:id="rId11"/>
    <p:sldId id="293" r:id="rId12"/>
    <p:sldId id="294" r:id="rId13"/>
    <p:sldId id="296" r:id="rId14"/>
    <p:sldId id="297" r:id="rId15"/>
    <p:sldId id="271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CC"/>
    <a:srgbClr val="CC99FF"/>
    <a:srgbClr val="FFCCCC"/>
    <a:srgbClr val="FFFF66"/>
    <a:srgbClr val="FF99CC"/>
    <a:srgbClr val="CCFF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12683" y="655022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2558" y="6537397"/>
            <a:ext cx="213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/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706" y="64886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/>
              <a:t>الصفحات </a:t>
            </a:r>
            <a:r>
              <a:rPr lang="ar-SA" sz="1400" b="1" dirty="0" smtClean="0"/>
              <a:t>13</a:t>
            </a:r>
            <a:r>
              <a:rPr lang="ar-BH" sz="1400" b="1" dirty="0" smtClean="0"/>
              <a:t> - </a:t>
            </a:r>
            <a:r>
              <a:rPr lang="ar-SA" sz="1400" b="1" smtClean="0"/>
              <a:t>15</a:t>
            </a:r>
            <a:r>
              <a:rPr lang="ar-BH" b="1" smtClean="0"/>
              <a:t> </a:t>
            </a:r>
            <a:endParaRPr lang="en-GB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/>
        </p:nvSpPr>
        <p:spPr>
          <a:xfrm>
            <a:off x="1642830" y="2517411"/>
            <a:ext cx="5041306" cy="327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BH" sz="3600" b="1" dirty="0" smtClean="0"/>
              <a:t>القانون التجاري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rgbClr val="FF0000"/>
                </a:solidFill>
              </a:rPr>
              <a:t>قان211 - 803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rgbClr val="002060"/>
                </a:solidFill>
              </a:rPr>
              <a:t>الفصل ا</a:t>
            </a:r>
            <a:r>
              <a:rPr lang="ar-SA" sz="3600" b="1" dirty="0" smtClean="0">
                <a:solidFill>
                  <a:srgbClr val="002060"/>
                </a:solidFill>
              </a:rPr>
              <a:t>لا</a:t>
            </a:r>
            <a:r>
              <a:rPr lang="ar-BH" sz="3600" b="1" dirty="0" smtClean="0">
                <a:solidFill>
                  <a:srgbClr val="002060"/>
                </a:solidFill>
              </a:rPr>
              <a:t>ول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chemeClr val="accent2">
                    <a:lumMod val="50000"/>
                  </a:schemeClr>
                </a:solidFill>
              </a:rPr>
              <a:t>الوحدة الرابعة</a:t>
            </a:r>
          </a:p>
          <a:p>
            <a:pPr algn="ctr" rtl="1"/>
            <a:r>
              <a:rPr lang="ar-BH" sz="3600" b="1" dirty="0" smtClean="0"/>
              <a:t> «</a:t>
            </a:r>
            <a:r>
              <a:rPr lang="ar-BH" sz="3600" b="1" dirty="0"/>
              <a:t>خصائص المعاملات التجارية</a:t>
            </a:r>
            <a:r>
              <a:rPr lang="ar-BH" sz="3600" b="1" dirty="0" smtClean="0"/>
              <a:t>»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492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0006" y="931431"/>
            <a:ext cx="10728101" cy="84981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خصائص المعاملات التجارية والقواعد القانونية المطلوبة التي تحمي كل خاصية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68991" y="2410123"/>
            <a:ext cx="2047741" cy="673750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الائتمان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90537" y="2400429"/>
            <a:ext cx="2036518" cy="650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السرعة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68991" y="3482265"/>
            <a:ext cx="2047741" cy="601476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الإفلاس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68990" y="4546055"/>
            <a:ext cx="2047741" cy="824252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تعرض التاجر المفلس للعقاب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36417" y="5739895"/>
            <a:ext cx="1880314" cy="602838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الشكلية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8649" y="3351513"/>
            <a:ext cx="2950916" cy="824252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ابرام المعاملات على وجهة السرعة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8103" y="4559219"/>
            <a:ext cx="2047741" cy="824252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حرية الاثبات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السرعة ليست كل شيء في التقني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" y="2068098"/>
            <a:ext cx="2059026" cy="11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بحث قانوني و دراسة حول بطاقات الائتمان - استشارات قانونية مجاني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98" y="2132099"/>
            <a:ext cx="2536869" cy="12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09" t="18442" r="28249" b="22975"/>
          <a:stretch/>
        </p:blipFill>
        <p:spPr>
          <a:xfrm>
            <a:off x="184619" y="442585"/>
            <a:ext cx="9859616" cy="5887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214033">
            <a:off x="10705874" y="978100"/>
            <a:ext cx="7729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نشاط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09" t="18442" r="28249" b="22975"/>
          <a:stretch/>
        </p:blipFill>
        <p:spPr>
          <a:xfrm>
            <a:off x="482492" y="497870"/>
            <a:ext cx="9859616" cy="58603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7010" y="1893487"/>
            <a:ext cx="1061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الائتمان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3038" y="1897195"/>
            <a:ext cx="10631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الافلاس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762" y="2490364"/>
            <a:ext cx="1061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الائتمان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8004" y="2490364"/>
            <a:ext cx="1449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dirty="0">
                <a:solidFill>
                  <a:schemeClr val="accent2">
                    <a:lumMod val="75000"/>
                  </a:schemeClr>
                </a:solidFill>
              </a:rPr>
              <a:t>تعرض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</a:rPr>
              <a:t>التاجر</a:t>
            </a:r>
          </a:p>
          <a:p>
            <a:pPr algn="ctr"/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BH" sz="2000" b="1" dirty="0">
                <a:solidFill>
                  <a:schemeClr val="accent2">
                    <a:lumMod val="75000"/>
                  </a:schemeClr>
                </a:solidFill>
              </a:rPr>
              <a:t>المفلس للعقاب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6784" y="4679855"/>
            <a:ext cx="1064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السرعة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408" y="5519060"/>
            <a:ext cx="1064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السرعة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6701" y="5370907"/>
            <a:ext cx="11320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solidFill>
                  <a:schemeClr val="accent2">
                    <a:lumMod val="75000"/>
                  </a:schemeClr>
                </a:solidFill>
              </a:rPr>
              <a:t>حرية </a:t>
            </a:r>
          </a:p>
          <a:p>
            <a:pPr algn="ctr"/>
            <a:r>
              <a:rPr lang="ar-BH" sz="2800" b="1" dirty="0" smtClean="0">
                <a:solidFill>
                  <a:schemeClr val="accent2">
                    <a:lumMod val="75000"/>
                  </a:schemeClr>
                </a:solidFill>
              </a:rPr>
              <a:t>الاثبات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0753" y="4496856"/>
            <a:ext cx="136768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b="1" dirty="0">
                <a:solidFill>
                  <a:schemeClr val="accent2">
                    <a:lumMod val="75000"/>
                  </a:schemeClr>
                </a:solidFill>
              </a:rPr>
              <a:t>ابرام المعاملات </a:t>
            </a:r>
            <a:endParaRPr lang="ar-BH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BH" b="1" dirty="0" smtClean="0">
                <a:solidFill>
                  <a:schemeClr val="accent2">
                    <a:lumMod val="75000"/>
                  </a:schemeClr>
                </a:solidFill>
              </a:rPr>
              <a:t>على</a:t>
            </a:r>
          </a:p>
          <a:p>
            <a:pPr algn="ctr"/>
            <a:r>
              <a:rPr lang="ar-BH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BH" b="1" dirty="0">
                <a:solidFill>
                  <a:schemeClr val="accent2">
                    <a:lumMod val="75000"/>
                  </a:schemeClr>
                </a:solidFill>
              </a:rPr>
              <a:t>وجهة السرعة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BH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7923" y="3585989"/>
            <a:ext cx="1027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الشكلية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762" y="3647544"/>
            <a:ext cx="1061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الائتمان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0" name="Rectangle 19"/>
          <p:cNvSpPr/>
          <p:nvPr/>
        </p:nvSpPr>
        <p:spPr>
          <a:xfrm rot="2214033">
            <a:off x="10705874" y="978100"/>
            <a:ext cx="7729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نشاط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791" y="809898"/>
            <a:ext cx="9736429" cy="5172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1- اذكر خصائص المعاملات التجارية؟</a:t>
            </a: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.........................................................................................</a:t>
            </a: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.........................................................................................</a:t>
            </a:r>
            <a:endParaRPr lang="ar-BH" sz="2800" b="1" dirty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2- عرف </a:t>
            </a:r>
            <a:r>
              <a:rPr lang="ar-BH" sz="2800" b="1" dirty="0" smtClean="0">
                <a:solidFill>
                  <a:srgbClr val="002060"/>
                </a:solidFill>
              </a:rPr>
              <a:t>الائتمان؟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</a:t>
            </a:r>
            <a:endParaRPr lang="ar-BH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3- عرف السرعة؟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.........................................................................................</a:t>
            </a: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.........................................................................................</a:t>
            </a:r>
            <a:endParaRPr lang="ar-BH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4- عرف الشكلية؟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........................................................................................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Rectangle 8"/>
          <p:cNvSpPr/>
          <p:nvPr/>
        </p:nvSpPr>
        <p:spPr>
          <a:xfrm rot="2214033">
            <a:off x="10616107" y="978100"/>
            <a:ext cx="952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التقويم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791" y="357713"/>
            <a:ext cx="9736429" cy="6001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 smtClean="0">
                <a:solidFill>
                  <a:schemeClr val="tx1"/>
                </a:solidFill>
              </a:rPr>
              <a:t>1- اذكر خصائص المعاملات التجارية؟</a:t>
            </a: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          أ- السرعة </a:t>
            </a: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</a:rPr>
              <a:t>          ب- </a:t>
            </a:r>
            <a:r>
              <a:rPr lang="ar-BH" sz="2800" b="1" dirty="0" smtClean="0">
                <a:solidFill>
                  <a:srgbClr val="002060"/>
                </a:solidFill>
              </a:rPr>
              <a:t>الائتمان</a:t>
            </a:r>
            <a:endParaRPr lang="ar-BH" sz="2800" b="1" dirty="0" smtClean="0">
              <a:solidFill>
                <a:srgbClr val="002060"/>
              </a:solidFill>
            </a:endParaRPr>
          </a:p>
          <a:p>
            <a:pPr algn="r" rtl="1"/>
            <a:endParaRPr lang="ar-BH" sz="2800" dirty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chemeClr val="tx1"/>
                </a:solidFill>
              </a:rPr>
              <a:t>2- عرف </a:t>
            </a:r>
            <a:r>
              <a:rPr lang="ar-BH" sz="2800" b="1" dirty="0" smtClean="0">
                <a:solidFill>
                  <a:schemeClr val="tx1"/>
                </a:solidFill>
              </a:rPr>
              <a:t>الائتمان</a:t>
            </a:r>
            <a:r>
              <a:rPr lang="ar-BH" sz="2800" b="1" dirty="0" smtClean="0">
                <a:solidFill>
                  <a:schemeClr val="tx1"/>
                </a:solidFill>
              </a:rPr>
              <a:t>؟</a:t>
            </a:r>
          </a:p>
          <a:p>
            <a:pPr algn="r" rtl="1"/>
            <a:r>
              <a:rPr lang="ar-BH" sz="2800" b="1" dirty="0">
                <a:solidFill>
                  <a:srgbClr val="002060"/>
                </a:solidFill>
              </a:rPr>
              <a:t>تاجيل سداد قيم المعاملات التجارية نتيجة للثقة المتبادلة بين المتعاملين في مجال التجارة</a:t>
            </a:r>
            <a:r>
              <a:rPr lang="ar-BH" sz="2800" b="1" dirty="0" smtClean="0">
                <a:solidFill>
                  <a:srgbClr val="002060"/>
                </a:solidFill>
              </a:rPr>
              <a:t>.</a:t>
            </a:r>
            <a:endParaRPr lang="ar-BH" sz="2800" b="1" dirty="0">
              <a:solidFill>
                <a:srgbClr val="002060"/>
              </a:solidFill>
            </a:endParaRPr>
          </a:p>
          <a:p>
            <a:pPr algn="r" rtl="1"/>
            <a:endParaRPr lang="ar-BH" sz="2800" dirty="0" smtClean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chemeClr val="tx1"/>
                </a:solidFill>
              </a:rPr>
              <a:t>3- عرف السرعة؟</a:t>
            </a:r>
          </a:p>
          <a:p>
            <a:pPr algn="r" rtl="1"/>
            <a:r>
              <a:rPr lang="ar-BH" sz="2800" b="1" dirty="0">
                <a:solidFill>
                  <a:srgbClr val="002060"/>
                </a:solidFill>
              </a:rPr>
              <a:t>ابرام العقود والصفقات التجارية دون </a:t>
            </a:r>
            <a:r>
              <a:rPr lang="ar-BH" sz="2800" b="1" dirty="0" smtClean="0">
                <a:solidFill>
                  <a:srgbClr val="002060"/>
                </a:solidFill>
              </a:rPr>
              <a:t>تباطؤ </a:t>
            </a:r>
            <a:r>
              <a:rPr lang="ar-BH" sz="2800" b="1" dirty="0">
                <a:solidFill>
                  <a:srgbClr val="002060"/>
                </a:solidFill>
              </a:rPr>
              <a:t>أ</a:t>
            </a:r>
            <a:r>
              <a:rPr lang="ar-BH" sz="2800" b="1" dirty="0" smtClean="0">
                <a:solidFill>
                  <a:srgbClr val="002060"/>
                </a:solidFill>
              </a:rPr>
              <a:t>و </a:t>
            </a:r>
            <a:r>
              <a:rPr lang="ar-BH" sz="2800" b="1" dirty="0">
                <a:solidFill>
                  <a:srgbClr val="002060"/>
                </a:solidFill>
              </a:rPr>
              <a:t>تاخير</a:t>
            </a:r>
            <a:r>
              <a:rPr lang="ar-BH" sz="2800" b="1" dirty="0" smtClean="0">
                <a:solidFill>
                  <a:srgbClr val="00B0F0"/>
                </a:solidFill>
              </a:rPr>
              <a:t>.</a:t>
            </a:r>
            <a:endParaRPr lang="ar-BH" sz="2800" b="1" dirty="0">
              <a:solidFill>
                <a:srgbClr val="00B0F0"/>
              </a:solidFill>
            </a:endParaRPr>
          </a:p>
          <a:p>
            <a:pPr algn="r" rtl="1"/>
            <a:endParaRPr lang="ar-BH" sz="2800" dirty="0" smtClean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 smtClean="0">
                <a:solidFill>
                  <a:schemeClr val="tx1"/>
                </a:solidFill>
              </a:rPr>
              <a:t>4- عرف الشكلية؟</a:t>
            </a:r>
            <a:endParaRPr lang="ar-BH" sz="2800" b="1" dirty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</a:rPr>
              <a:t>الالتزام بالاثبات الكتابي للمعاملات التجارية.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Rectangle 8"/>
          <p:cNvSpPr/>
          <p:nvPr/>
        </p:nvSpPr>
        <p:spPr>
          <a:xfrm rot="2214033">
            <a:off x="10355688" y="1068656"/>
            <a:ext cx="17145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التقويم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90918" y="669702"/>
            <a:ext cx="9633397" cy="5499279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الخاتمة</a:t>
            </a:r>
          </a:p>
          <a:p>
            <a:pPr algn="ctr"/>
            <a:endParaRPr lang="ar-BH" sz="4000" b="1" u="sng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</a:t>
            </a:r>
            <a:r>
              <a:rPr lang="ar-BH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شرح </a:t>
            </a:r>
            <a:r>
              <a:rPr lang="ar-BH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خاصية من خصائص القاعدة القانونية؟ </a:t>
            </a:r>
          </a:p>
          <a:p>
            <a:pPr algn="ctr"/>
            <a:endParaRPr lang="ar-BH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بحث قانوني و دراسة حول بطاقات الائتمان - استشارات قانونية مجاني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2" y="4076809"/>
            <a:ext cx="3015299" cy="12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621" t="20907" r="49537" b="44409"/>
          <a:stretch/>
        </p:blipFill>
        <p:spPr>
          <a:xfrm>
            <a:off x="2145477" y="3957356"/>
            <a:ext cx="3868957" cy="14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261566" y="38891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572861" y="1648669"/>
            <a:ext cx="6279110" cy="15581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أن يكون </a:t>
            </a:r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الطالب قد حقق </a:t>
            </a:r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أهداف الدرس:</a:t>
            </a:r>
          </a:p>
          <a:p>
            <a:pPr algn="r" rtl="1"/>
            <a:r>
              <a:rPr lang="ar-SA" b="1" dirty="0" smtClean="0">
                <a:latin typeface="Andalus" panose="02020603050405020304" pitchFamily="18" charset="-78"/>
              </a:rPr>
              <a:t>المقارنة بين </a:t>
            </a:r>
            <a:r>
              <a:rPr lang="ar-BH" b="1" dirty="0" smtClean="0">
                <a:latin typeface="Andalus" panose="02020603050405020304" pitchFamily="18" charset="-78"/>
              </a:rPr>
              <a:t>خصائص </a:t>
            </a:r>
            <a:r>
              <a:rPr lang="ar-BH" b="1" dirty="0">
                <a:latin typeface="Andalus" panose="02020603050405020304" pitchFamily="18" charset="-78"/>
              </a:rPr>
              <a:t>المعاملات التجارية.</a:t>
            </a:r>
          </a:p>
          <a:p>
            <a:pPr algn="r" rtl="1"/>
            <a:r>
              <a:rPr lang="ar-SA" b="1" dirty="0" smtClean="0">
                <a:latin typeface="Andalus" panose="02020603050405020304" pitchFamily="18" charset="-78"/>
              </a:rPr>
              <a:t>تعريف </a:t>
            </a:r>
            <a:r>
              <a:rPr lang="ar-BH" b="1" dirty="0" smtClean="0">
                <a:latin typeface="Andalus" panose="02020603050405020304" pitchFamily="18" charset="-78"/>
              </a:rPr>
              <a:t>السرعة </a:t>
            </a:r>
            <a:r>
              <a:rPr lang="ar-BH" b="1" dirty="0" err="1" smtClean="0">
                <a:latin typeface="Andalus" panose="02020603050405020304" pitchFamily="18" charset="-78"/>
              </a:rPr>
              <a:t>وا</a:t>
            </a:r>
            <a:r>
              <a:rPr lang="ar-SA" b="1" dirty="0" err="1" smtClean="0">
                <a:latin typeface="Andalus" panose="02020603050405020304" pitchFamily="18" charset="-78"/>
              </a:rPr>
              <a:t>لائت</a:t>
            </a:r>
            <a:r>
              <a:rPr lang="ar-BH" b="1" dirty="0" smtClean="0">
                <a:latin typeface="Andalus" panose="02020603050405020304" pitchFamily="18" charset="-78"/>
              </a:rPr>
              <a:t>مان </a:t>
            </a:r>
            <a:r>
              <a:rPr lang="ar-BH" b="1" dirty="0">
                <a:latin typeface="Andalus" panose="02020603050405020304" pitchFamily="18" charset="-78"/>
              </a:rPr>
              <a:t>والشكلية.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572861" y="3810303"/>
            <a:ext cx="6279110" cy="199808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49019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515669" y="1617087"/>
            <a:ext cx="2853239" cy="1403797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u="sng" dirty="0">
                <a:solidFill>
                  <a:srgbClr val="FF0000"/>
                </a:solidFill>
                <a:latin typeface="Andalus" panose="02020603050405020304" pitchFamily="18" charset="-78"/>
              </a:rPr>
              <a:t>الأهداف: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580327" y="3692557"/>
            <a:ext cx="6965490" cy="1188536"/>
          </a:xfrm>
        </p:spPr>
        <p:txBody>
          <a:bodyPr>
            <a:normAutofit/>
          </a:bodyPr>
          <a:lstStyle/>
          <a:p>
            <a:pPr algn="r" rtl="1"/>
            <a:r>
              <a:rPr lang="ar-BH" b="1" dirty="0" smtClean="0">
                <a:latin typeface="Andalus" panose="02020603050405020304" pitchFamily="18" charset="-78"/>
                <a:cs typeface="+mj-cs"/>
              </a:rPr>
              <a:t>أن يقارن الطالب بين خصائص المعاملات التجارية.</a:t>
            </a:r>
          </a:p>
          <a:p>
            <a:pPr algn="r" rtl="1"/>
            <a:r>
              <a:rPr lang="ar-BH" b="1" dirty="0" smtClean="0">
                <a:latin typeface="Andalus" panose="02020603050405020304" pitchFamily="18" charset="-78"/>
                <a:cs typeface="+mj-cs"/>
              </a:rPr>
              <a:t>أن يعرف الطالب السرعة و </a:t>
            </a:r>
            <a:r>
              <a:rPr lang="ar-BH" b="1" dirty="0" smtClean="0">
                <a:latin typeface="Andalus" panose="02020603050405020304" pitchFamily="18" charset="-78"/>
                <a:cs typeface="+mj-cs"/>
              </a:rPr>
              <a:t>الائتمان </a:t>
            </a:r>
            <a:r>
              <a:rPr lang="ar-BH" b="1" dirty="0" smtClean="0">
                <a:latin typeface="Andalus" panose="02020603050405020304" pitchFamily="18" charset="-78"/>
                <a:cs typeface="+mj-cs"/>
              </a:rPr>
              <a:t>والشكلية.</a:t>
            </a:r>
          </a:p>
        </p:txBody>
      </p:sp>
    </p:spTree>
    <p:extLst>
      <p:ext uri="{BB962C8B-B14F-4D97-AF65-F5344CB8AC3E}">
        <p14:creationId xmlns:p14="http://schemas.microsoft.com/office/powerpoint/2010/main" val="39920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446356"/>
            <a:ext cx="2569067" cy="671263"/>
          </a:xfrm>
        </p:spPr>
        <p:txBody>
          <a:bodyPr>
            <a:normAutofit/>
          </a:bodyPr>
          <a:lstStyle/>
          <a:p>
            <a:pPr algn="ctr"/>
            <a:r>
              <a:rPr lang="ar-BH" sz="2800" b="1" dirty="0" smtClean="0">
                <a:solidFill>
                  <a:schemeClr val="accent6">
                    <a:lumMod val="50000"/>
                  </a:schemeClr>
                </a:solidFill>
              </a:rPr>
              <a:t>النشاط </a:t>
            </a:r>
            <a:r>
              <a:rPr lang="ar-BH" sz="2800" b="1" dirty="0" smtClean="0">
                <a:solidFill>
                  <a:schemeClr val="accent6">
                    <a:lumMod val="50000"/>
                  </a:schemeClr>
                </a:solidFill>
              </a:rPr>
              <a:t>الاستهلالي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15" t="14216" r="28851" b="8847"/>
          <a:stretch/>
        </p:blipFill>
        <p:spPr>
          <a:xfrm>
            <a:off x="1847850" y="1117619"/>
            <a:ext cx="9865217" cy="52085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6356"/>
            <a:ext cx="1648497" cy="1768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208" y="584326"/>
            <a:ext cx="2452889" cy="848760"/>
          </a:xfrm>
        </p:spPr>
        <p:txBody>
          <a:bodyPr>
            <a:normAutofit/>
          </a:bodyPr>
          <a:lstStyle/>
          <a:p>
            <a:pPr algn="ctr"/>
            <a:r>
              <a:rPr lang="ar-BH" sz="2800" b="1" dirty="0" smtClean="0">
                <a:solidFill>
                  <a:schemeClr val="accent6">
                    <a:lumMod val="50000"/>
                  </a:schemeClr>
                </a:solidFill>
              </a:rPr>
              <a:t>النشاط الإستهلالي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8202"/>
            <a:ext cx="1847850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14" t="32350" r="30560" b="32439"/>
          <a:stretch/>
        </p:blipFill>
        <p:spPr>
          <a:xfrm>
            <a:off x="1991541" y="1601690"/>
            <a:ext cx="9172097" cy="4162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7661" y="1654456"/>
            <a:ext cx="1190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8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8384146" y="505659"/>
            <a:ext cx="3575327" cy="1072001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خصائص المعاملات التجارية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21" t="20907" r="49537" b="44409"/>
          <a:stretch/>
        </p:blipFill>
        <p:spPr>
          <a:xfrm>
            <a:off x="6125049" y="1761252"/>
            <a:ext cx="4533364" cy="2537138"/>
          </a:xfrm>
          <a:prstGeom prst="rect">
            <a:avLst/>
          </a:prstGeom>
        </p:spPr>
      </p:pic>
      <p:pic>
        <p:nvPicPr>
          <p:cNvPr id="1026" name="Picture 2" descr="السرعة ليست كل شيء في التقن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69" y="1896480"/>
            <a:ext cx="4268497" cy="22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18197" y="5164789"/>
            <a:ext cx="81780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خلال هذه الصور استنتج الخاصية</a:t>
            </a: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ar-BH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الأولى للمعاملات التجارية؟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81847" y="3096365"/>
            <a:ext cx="6987157" cy="145512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إبرام العقود والصفقات التجارية دون </a:t>
            </a:r>
            <a:r>
              <a:rPr lang="ar-BH" sz="2800" b="1" dirty="0" smtClean="0">
                <a:solidFill>
                  <a:schemeClr val="tx1"/>
                </a:solidFill>
              </a:rPr>
              <a:t>تباطؤ </a:t>
            </a:r>
            <a:r>
              <a:rPr lang="ar-BH" sz="2800" b="1" dirty="0" smtClean="0">
                <a:solidFill>
                  <a:schemeClr val="tx1"/>
                </a:solidFill>
              </a:rPr>
              <a:t>أو </a:t>
            </a:r>
            <a:r>
              <a:rPr lang="ar-BH" sz="2800" b="1" dirty="0" smtClean="0">
                <a:solidFill>
                  <a:schemeClr val="tx1"/>
                </a:solidFill>
              </a:rPr>
              <a:t>تأخير</a:t>
            </a:r>
            <a:r>
              <a:rPr lang="ar-BH" sz="2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248183" y="2101498"/>
            <a:ext cx="181652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28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</a:t>
            </a:r>
            <a:r>
              <a:rPr lang="ar-SA" sz="28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8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السرعـــة: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Wave 7"/>
          <p:cNvSpPr/>
          <p:nvPr/>
        </p:nvSpPr>
        <p:spPr>
          <a:xfrm>
            <a:off x="8238580" y="438069"/>
            <a:ext cx="3459636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خصائص المعاملات التجارية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621" t="20907" r="49537" b="44409"/>
          <a:stretch/>
        </p:blipFill>
        <p:spPr>
          <a:xfrm>
            <a:off x="0" y="4571390"/>
            <a:ext cx="4533364" cy="19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7974009" y="408946"/>
            <a:ext cx="3627413" cy="1143368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خصائص المعاملات التجارية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727" y="4938662"/>
            <a:ext cx="7654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هذه الصور استنتج الخاصية الثانية للمعاملات التجارية؟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بحث قانوني و دراسة حول بطاقات الائتمان - استشارات قانونية مجا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3" y="2212662"/>
            <a:ext cx="4403546" cy="21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أساطير شائعة حول بطاقات الائتمان - تجارتن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61" y="2218692"/>
            <a:ext cx="4403546" cy="21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8034" y="2654669"/>
            <a:ext cx="10731598" cy="137574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تأجيل سداد قيم المعاملات التجارية نتيجة للثقة المتبادلة بين المتعاملين في مجال التجارة.</a:t>
            </a:r>
          </a:p>
        </p:txBody>
      </p:sp>
      <p:sp>
        <p:nvSpPr>
          <p:cNvPr id="2" name="Rectangle 1"/>
          <p:cNvSpPr/>
          <p:nvPr/>
        </p:nvSpPr>
        <p:spPr>
          <a:xfrm>
            <a:off x="9002333" y="1910602"/>
            <a:ext cx="209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</a:t>
            </a:r>
            <a:r>
              <a:rPr lang="ar-SA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الإئتمان</a:t>
            </a:r>
            <a:r>
              <a:rPr lang="ar-SA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	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Wave 7"/>
          <p:cNvSpPr/>
          <p:nvPr/>
        </p:nvSpPr>
        <p:spPr>
          <a:xfrm>
            <a:off x="7959145" y="463639"/>
            <a:ext cx="3678928" cy="1226116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خصائص المعاملات التجارية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بحث قانوني و دراسة حول بطاقات الائتمان - استشارات قانونية مجا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240329"/>
            <a:ext cx="4403546" cy="18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39459" y="1002726"/>
            <a:ext cx="1442617" cy="824252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الشكلية: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البلاد منوعات / هل يمكنكم رؤية الدوائر في هذه الصورة &quot;المحيّرة&quot;؟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939" r="23783" b="-1"/>
          <a:stretch/>
        </p:blipFill>
        <p:spPr bwMode="auto">
          <a:xfrm>
            <a:off x="90153" y="380646"/>
            <a:ext cx="2047741" cy="22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12157" y="2140417"/>
            <a:ext cx="5892083" cy="80884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الإلتزام بالإثبات الكتابي للمعاملات التجارية.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015541" y="3640536"/>
            <a:ext cx="9388699" cy="185455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 smtClean="0">
                <a:solidFill>
                  <a:schemeClr val="tx1"/>
                </a:solidFill>
              </a:rPr>
              <a:t>الثقة وحماية التاجر هما أساس خاصية </a:t>
            </a:r>
            <a:r>
              <a:rPr lang="ar-BH" sz="2800" b="1" dirty="0" smtClean="0">
                <a:solidFill>
                  <a:schemeClr val="tx1"/>
                </a:solidFill>
              </a:rPr>
              <a:t>الائتمان </a:t>
            </a:r>
            <a:r>
              <a:rPr lang="ar-BH" sz="2800" b="1" dirty="0" smtClean="0">
                <a:solidFill>
                  <a:schemeClr val="tx1"/>
                </a:solidFill>
              </a:rPr>
              <a:t>لذلك وجدت الشكلية لضمان السداد في المواعيد المتفق عليها، بالإضافة إلى إشهار إفلاس كل من توقف عن سداد ديونه للآخرين، وتعريض كل من يحتال على الآخرين للعقاب.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خصائص المعاملات التجارية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500</TotalTime>
  <Words>511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النشاط الاستهلالي</vt:lpstr>
      <vt:lpstr>النشاط الإستهلالي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89</cp:revision>
  <dcterms:created xsi:type="dcterms:W3CDTF">2020-03-09T08:29:54Z</dcterms:created>
  <dcterms:modified xsi:type="dcterms:W3CDTF">2020-08-16T08:03:05Z</dcterms:modified>
</cp:coreProperties>
</file>