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07" r:id="rId2"/>
    <p:sldId id="258" r:id="rId3"/>
    <p:sldId id="406" r:id="rId4"/>
    <p:sldId id="377" r:id="rId5"/>
    <p:sldId id="452" r:id="rId6"/>
    <p:sldId id="453" r:id="rId7"/>
    <p:sldId id="454" r:id="rId8"/>
    <p:sldId id="455" r:id="rId9"/>
    <p:sldId id="457" r:id="rId10"/>
    <p:sldId id="456" r:id="rId11"/>
    <p:sldId id="458" r:id="rId12"/>
    <p:sldId id="459" r:id="rId13"/>
    <p:sldId id="460" r:id="rId14"/>
    <p:sldId id="461" r:id="rId15"/>
    <p:sldId id="462" r:id="rId16"/>
    <p:sldId id="435" r:id="rId17"/>
    <p:sldId id="436" r:id="rId18"/>
    <p:sldId id="403" r:id="rId19"/>
    <p:sldId id="405" r:id="rId20"/>
    <p:sldId id="400" r:id="rId21"/>
    <p:sldId id="375" r:id="rId22"/>
    <p:sldId id="4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9FFD9"/>
    <a:srgbClr val="0000FF"/>
    <a:srgbClr val="00FF00"/>
    <a:srgbClr val="FFCCCC"/>
    <a:srgbClr val="009900"/>
    <a:srgbClr val="FFFFD1"/>
    <a:srgbClr val="FFC1C1"/>
    <a:srgbClr val="FFFFF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6373" autoAdjust="0"/>
  </p:normalViewPr>
  <p:slideViewPr>
    <p:cSldViewPr snapToGrid="0">
      <p:cViewPr varScale="1">
        <p:scale>
          <a:sx n="74" d="100"/>
          <a:sy n="74" d="100"/>
        </p:scale>
        <p:origin x="564" y="60"/>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EE18F-58F4-45B4-A9C7-3E3F5A524B16}" type="doc">
      <dgm:prSet loTypeId="urn:microsoft.com/office/officeart/2005/8/layout/venn3" loCatId="relationship" qsTypeId="urn:microsoft.com/office/officeart/2005/8/quickstyle/simple1" qsCatId="simple" csTypeId="urn:microsoft.com/office/officeart/2005/8/colors/accent2_4" csCatId="accent2" phldr="1"/>
      <dgm:spPr/>
      <dgm:t>
        <a:bodyPr/>
        <a:lstStyle/>
        <a:p>
          <a:endParaRPr lang="en-GB"/>
        </a:p>
      </dgm:t>
    </dgm:pt>
    <dgm:pt modelId="{B15CB853-B4A9-4067-B1E9-19B093A05E8D}">
      <dgm:prSet phldrT="[Text]" custT="1"/>
      <dgm:spPr/>
      <dgm:t>
        <a:bodyPr/>
        <a:lstStyle/>
        <a:p>
          <a:r>
            <a:rPr lang="ar-BH" sz="2800" b="1" dirty="0" smtClean="0">
              <a:solidFill>
                <a:schemeClr val="tx1">
                  <a:lumMod val="75000"/>
                  <a:lumOff val="25000"/>
                </a:schemeClr>
              </a:solidFill>
              <a:latin typeface="Sakkal Majalla" panose="02000000000000000000" pitchFamily="2" charset="-78"/>
              <a:cs typeface="Sakkal Majalla" panose="02000000000000000000" pitchFamily="2" charset="-78"/>
            </a:rPr>
            <a:t>3- تفسير  قواعد قانون العمل حال غموضها لمصلحة العامل</a:t>
          </a:r>
          <a:endParaRPr lang="en-GB" sz="2800" b="1" dirty="0">
            <a:solidFill>
              <a:schemeClr val="tx1">
                <a:lumMod val="75000"/>
                <a:lumOff val="25000"/>
              </a:schemeClr>
            </a:solidFill>
            <a:latin typeface="Sakkal Majalla" panose="02000000000000000000" pitchFamily="2" charset="-78"/>
            <a:cs typeface="Sakkal Majalla" panose="02000000000000000000" pitchFamily="2" charset="-78"/>
          </a:endParaRPr>
        </a:p>
      </dgm:t>
    </dgm:pt>
    <dgm:pt modelId="{DD499559-7952-4D1A-81B7-44EAC4452B32}" type="parTrans" cxnId="{86505EAC-3BD7-4E38-99CF-A5E26E9A310C}">
      <dgm:prSet/>
      <dgm:spPr/>
      <dgm:t>
        <a:bodyPr/>
        <a:lstStyle/>
        <a:p>
          <a:endParaRPr lang="en-GB" sz="2400" b="1">
            <a:solidFill>
              <a:schemeClr val="tx1">
                <a:lumMod val="75000"/>
                <a:lumOff val="25000"/>
              </a:schemeClr>
            </a:solidFill>
          </a:endParaRPr>
        </a:p>
      </dgm:t>
    </dgm:pt>
    <dgm:pt modelId="{7F5323ED-4775-4772-B38A-0FF5A3494D85}" type="sibTrans" cxnId="{86505EAC-3BD7-4E38-99CF-A5E26E9A310C}">
      <dgm:prSet/>
      <dgm:spPr/>
      <dgm:t>
        <a:bodyPr/>
        <a:lstStyle/>
        <a:p>
          <a:endParaRPr lang="en-GB" sz="2400" b="1">
            <a:solidFill>
              <a:schemeClr val="tx1">
                <a:lumMod val="75000"/>
                <a:lumOff val="25000"/>
              </a:schemeClr>
            </a:solidFill>
          </a:endParaRPr>
        </a:p>
      </dgm:t>
    </dgm:pt>
    <dgm:pt modelId="{AFF40730-EE2E-4CB5-A7C8-DA9E5A2D57B1}">
      <dgm:prSet phldrT="[Text]" custT="1"/>
      <dgm:spPr/>
      <dgm:t>
        <a:bodyPr/>
        <a:lstStyle/>
        <a:p>
          <a:r>
            <a:rPr lang="ar-BH" sz="2800" b="1" dirty="0" smtClean="0">
              <a:solidFill>
                <a:schemeClr val="tx1">
                  <a:lumMod val="75000"/>
                  <a:lumOff val="25000"/>
                </a:schemeClr>
              </a:solidFill>
              <a:latin typeface="Sakkal Majalla" panose="02000000000000000000" pitchFamily="2" charset="-78"/>
              <a:cs typeface="Sakkal Majalla" panose="02000000000000000000" pitchFamily="2" charset="-78"/>
            </a:rPr>
            <a:t>2- قواعد قانون العمل آمرة لا يجوز الاتفاق على مخالفتها</a:t>
          </a:r>
          <a:endParaRPr lang="en-GB" sz="2400" b="1" dirty="0">
            <a:solidFill>
              <a:schemeClr val="tx1">
                <a:lumMod val="75000"/>
                <a:lumOff val="25000"/>
              </a:schemeClr>
            </a:solidFill>
          </a:endParaRPr>
        </a:p>
      </dgm:t>
    </dgm:pt>
    <dgm:pt modelId="{597CF3C8-C403-4A33-A7C4-2E0E7D4CB318}" type="parTrans" cxnId="{7B32E2C5-2966-4B79-A493-9139CBEEADF0}">
      <dgm:prSet/>
      <dgm:spPr/>
      <dgm:t>
        <a:bodyPr/>
        <a:lstStyle/>
        <a:p>
          <a:endParaRPr lang="en-GB" sz="2400" b="1">
            <a:solidFill>
              <a:schemeClr val="tx1">
                <a:lumMod val="75000"/>
                <a:lumOff val="25000"/>
              </a:schemeClr>
            </a:solidFill>
          </a:endParaRPr>
        </a:p>
      </dgm:t>
    </dgm:pt>
    <dgm:pt modelId="{28D9322E-3ECF-4F9E-B909-9737B17E1CA7}" type="sibTrans" cxnId="{7B32E2C5-2966-4B79-A493-9139CBEEADF0}">
      <dgm:prSet/>
      <dgm:spPr/>
      <dgm:t>
        <a:bodyPr/>
        <a:lstStyle/>
        <a:p>
          <a:endParaRPr lang="en-GB" sz="2400" b="1">
            <a:solidFill>
              <a:schemeClr val="tx1">
                <a:lumMod val="75000"/>
                <a:lumOff val="25000"/>
              </a:schemeClr>
            </a:solidFill>
          </a:endParaRPr>
        </a:p>
      </dgm:t>
    </dgm:pt>
    <dgm:pt modelId="{D94E2EDA-4457-4265-B318-44BC37986450}">
      <dgm:prSet phldrT="[Text]" custT="1"/>
      <dgm:spPr/>
      <dgm:t>
        <a:bodyPr/>
        <a:lstStyle/>
        <a:p>
          <a:r>
            <a:rPr lang="ar-BH" sz="2800" b="1" dirty="0" smtClean="0">
              <a:solidFill>
                <a:schemeClr val="tx1">
                  <a:lumMod val="75000"/>
                  <a:lumOff val="25000"/>
                </a:schemeClr>
              </a:solidFill>
              <a:latin typeface="Sakkal Majalla" panose="02000000000000000000" pitchFamily="2" charset="-78"/>
              <a:cs typeface="Sakkal Majalla" panose="02000000000000000000" pitchFamily="2" charset="-78"/>
            </a:rPr>
            <a:t>1- الطابع الواقعي لأحكام قانون العمل</a:t>
          </a:r>
          <a:endParaRPr lang="en-GB" sz="2800" b="1" dirty="0">
            <a:solidFill>
              <a:schemeClr val="tx1">
                <a:lumMod val="75000"/>
                <a:lumOff val="25000"/>
              </a:schemeClr>
            </a:solidFill>
            <a:latin typeface="Sakkal Majalla" panose="02000000000000000000" pitchFamily="2" charset="-78"/>
            <a:cs typeface="Sakkal Majalla" panose="02000000000000000000" pitchFamily="2" charset="-78"/>
          </a:endParaRPr>
        </a:p>
      </dgm:t>
    </dgm:pt>
    <dgm:pt modelId="{3ACEDE2C-1A71-4DBC-B50E-6F7D7E59721E}" type="parTrans" cxnId="{FC27FCE4-2CDC-416B-B3BF-BFF34D26380C}">
      <dgm:prSet/>
      <dgm:spPr/>
      <dgm:t>
        <a:bodyPr/>
        <a:lstStyle/>
        <a:p>
          <a:endParaRPr lang="en-GB" sz="2400" b="1">
            <a:solidFill>
              <a:schemeClr val="tx1">
                <a:lumMod val="75000"/>
                <a:lumOff val="25000"/>
              </a:schemeClr>
            </a:solidFill>
          </a:endParaRPr>
        </a:p>
      </dgm:t>
    </dgm:pt>
    <dgm:pt modelId="{4B51FC7F-C83E-4913-AC6F-ADFD8F8830AE}" type="sibTrans" cxnId="{FC27FCE4-2CDC-416B-B3BF-BFF34D26380C}">
      <dgm:prSet/>
      <dgm:spPr/>
      <dgm:t>
        <a:bodyPr/>
        <a:lstStyle/>
        <a:p>
          <a:endParaRPr lang="en-GB" sz="2400" b="1">
            <a:solidFill>
              <a:schemeClr val="tx1">
                <a:lumMod val="75000"/>
                <a:lumOff val="25000"/>
              </a:schemeClr>
            </a:solidFill>
          </a:endParaRPr>
        </a:p>
      </dgm:t>
    </dgm:pt>
    <dgm:pt modelId="{123FFB9F-D01C-414F-B82C-67ACA351C317}">
      <dgm:prSet custT="1"/>
      <dgm:spPr/>
      <dgm:t>
        <a:bodyPr/>
        <a:lstStyle/>
        <a:p>
          <a:r>
            <a:rPr lang="ar-BH" sz="2800" b="1" dirty="0" smtClean="0">
              <a:solidFill>
                <a:schemeClr val="tx1">
                  <a:lumMod val="75000"/>
                  <a:lumOff val="25000"/>
                </a:schemeClr>
              </a:solidFill>
              <a:latin typeface="Sakkal Majalla" panose="02000000000000000000" pitchFamily="2" charset="-78"/>
              <a:cs typeface="Sakkal Majalla" panose="02000000000000000000" pitchFamily="2" charset="-78"/>
            </a:rPr>
            <a:t>4 – تيسير إجراءات التقاضي على العمال</a:t>
          </a:r>
          <a:endParaRPr lang="en-GB" sz="2400" b="1" dirty="0">
            <a:solidFill>
              <a:schemeClr val="tx1">
                <a:lumMod val="75000"/>
                <a:lumOff val="25000"/>
              </a:schemeClr>
            </a:solidFill>
          </a:endParaRPr>
        </a:p>
      </dgm:t>
    </dgm:pt>
    <dgm:pt modelId="{26E0EF7C-005A-4EED-ACB3-0811140F277A}" type="parTrans" cxnId="{52DC592C-84C9-4A2D-898E-48223E4C24F8}">
      <dgm:prSet/>
      <dgm:spPr/>
      <dgm:t>
        <a:bodyPr/>
        <a:lstStyle/>
        <a:p>
          <a:endParaRPr lang="en-GB" sz="2400" b="1">
            <a:solidFill>
              <a:schemeClr val="tx1">
                <a:lumMod val="75000"/>
                <a:lumOff val="25000"/>
              </a:schemeClr>
            </a:solidFill>
          </a:endParaRPr>
        </a:p>
      </dgm:t>
    </dgm:pt>
    <dgm:pt modelId="{6BF2AA78-6207-4943-82BD-260BD196819B}" type="sibTrans" cxnId="{52DC592C-84C9-4A2D-898E-48223E4C24F8}">
      <dgm:prSet/>
      <dgm:spPr/>
      <dgm:t>
        <a:bodyPr/>
        <a:lstStyle/>
        <a:p>
          <a:endParaRPr lang="en-GB" sz="2400" b="1">
            <a:solidFill>
              <a:schemeClr val="tx1">
                <a:lumMod val="75000"/>
                <a:lumOff val="25000"/>
              </a:schemeClr>
            </a:solidFill>
          </a:endParaRPr>
        </a:p>
      </dgm:t>
    </dgm:pt>
    <dgm:pt modelId="{4A474CE9-0E23-42AA-8323-1EBA77D3F0E7}" type="pres">
      <dgm:prSet presAssocID="{23CEE18F-58F4-45B4-A9C7-3E3F5A524B16}" presName="Name0" presStyleCnt="0">
        <dgm:presLayoutVars>
          <dgm:dir/>
          <dgm:resizeHandles val="exact"/>
        </dgm:presLayoutVars>
      </dgm:prSet>
      <dgm:spPr/>
      <dgm:t>
        <a:bodyPr/>
        <a:lstStyle/>
        <a:p>
          <a:endParaRPr lang="en-GB"/>
        </a:p>
      </dgm:t>
    </dgm:pt>
    <dgm:pt modelId="{94AB5E5D-ACC0-4366-A460-C23F82EFBBD8}" type="pres">
      <dgm:prSet presAssocID="{123FFB9F-D01C-414F-B82C-67ACA351C317}" presName="Name5" presStyleLbl="vennNode1" presStyleIdx="0" presStyleCnt="4" custLinFactNeighborX="-5419" custLinFactNeighborY="-1799">
        <dgm:presLayoutVars>
          <dgm:bulletEnabled val="1"/>
        </dgm:presLayoutVars>
      </dgm:prSet>
      <dgm:spPr/>
      <dgm:t>
        <a:bodyPr/>
        <a:lstStyle/>
        <a:p>
          <a:endParaRPr lang="en-GB"/>
        </a:p>
      </dgm:t>
    </dgm:pt>
    <dgm:pt modelId="{17C86DF8-06A5-4A76-9B5D-926CE60CA35B}" type="pres">
      <dgm:prSet presAssocID="{6BF2AA78-6207-4943-82BD-260BD196819B}" presName="space" presStyleCnt="0"/>
      <dgm:spPr/>
    </dgm:pt>
    <dgm:pt modelId="{90DA7C8C-709C-4018-BB81-404B4AF621EF}" type="pres">
      <dgm:prSet presAssocID="{B15CB853-B4A9-4067-B1E9-19B093A05E8D}" presName="Name5" presStyleLbl="vennNode1" presStyleIdx="1" presStyleCnt="4">
        <dgm:presLayoutVars>
          <dgm:bulletEnabled val="1"/>
        </dgm:presLayoutVars>
      </dgm:prSet>
      <dgm:spPr/>
      <dgm:t>
        <a:bodyPr/>
        <a:lstStyle/>
        <a:p>
          <a:endParaRPr lang="en-GB"/>
        </a:p>
      </dgm:t>
    </dgm:pt>
    <dgm:pt modelId="{29C558AF-97D3-45F8-8270-D4B462F88D8A}" type="pres">
      <dgm:prSet presAssocID="{7F5323ED-4775-4772-B38A-0FF5A3494D85}" presName="space" presStyleCnt="0"/>
      <dgm:spPr/>
    </dgm:pt>
    <dgm:pt modelId="{054E20D3-F274-4596-9430-ED79BB7D151A}" type="pres">
      <dgm:prSet presAssocID="{AFF40730-EE2E-4CB5-A7C8-DA9E5A2D57B1}" presName="Name5" presStyleLbl="vennNode1" presStyleIdx="2" presStyleCnt="4">
        <dgm:presLayoutVars>
          <dgm:bulletEnabled val="1"/>
        </dgm:presLayoutVars>
      </dgm:prSet>
      <dgm:spPr/>
      <dgm:t>
        <a:bodyPr/>
        <a:lstStyle/>
        <a:p>
          <a:endParaRPr lang="en-GB"/>
        </a:p>
      </dgm:t>
    </dgm:pt>
    <dgm:pt modelId="{7D22EDED-3B20-4D3B-8FB8-6A3616B7612D}" type="pres">
      <dgm:prSet presAssocID="{28D9322E-3ECF-4F9E-B909-9737B17E1CA7}" presName="space" presStyleCnt="0"/>
      <dgm:spPr/>
    </dgm:pt>
    <dgm:pt modelId="{3161F627-5A65-48C7-849A-04F0EDABFE7A}" type="pres">
      <dgm:prSet presAssocID="{D94E2EDA-4457-4265-B318-44BC37986450}" presName="Name5" presStyleLbl="vennNode1" presStyleIdx="3" presStyleCnt="4">
        <dgm:presLayoutVars>
          <dgm:bulletEnabled val="1"/>
        </dgm:presLayoutVars>
      </dgm:prSet>
      <dgm:spPr/>
      <dgm:t>
        <a:bodyPr/>
        <a:lstStyle/>
        <a:p>
          <a:endParaRPr lang="en-GB"/>
        </a:p>
      </dgm:t>
    </dgm:pt>
  </dgm:ptLst>
  <dgm:cxnLst>
    <dgm:cxn modelId="{86505EAC-3BD7-4E38-99CF-A5E26E9A310C}" srcId="{23CEE18F-58F4-45B4-A9C7-3E3F5A524B16}" destId="{B15CB853-B4A9-4067-B1E9-19B093A05E8D}" srcOrd="1" destOrd="0" parTransId="{DD499559-7952-4D1A-81B7-44EAC4452B32}" sibTransId="{7F5323ED-4775-4772-B38A-0FF5A3494D85}"/>
    <dgm:cxn modelId="{8DB080B8-D5C8-47DB-A3F1-0A6863E74065}" type="presOf" srcId="{AFF40730-EE2E-4CB5-A7C8-DA9E5A2D57B1}" destId="{054E20D3-F274-4596-9430-ED79BB7D151A}" srcOrd="0" destOrd="0" presId="urn:microsoft.com/office/officeart/2005/8/layout/venn3"/>
    <dgm:cxn modelId="{52DC592C-84C9-4A2D-898E-48223E4C24F8}" srcId="{23CEE18F-58F4-45B4-A9C7-3E3F5A524B16}" destId="{123FFB9F-D01C-414F-B82C-67ACA351C317}" srcOrd="0" destOrd="0" parTransId="{26E0EF7C-005A-4EED-ACB3-0811140F277A}" sibTransId="{6BF2AA78-6207-4943-82BD-260BD196819B}"/>
    <dgm:cxn modelId="{1D6996E3-BD8F-4FD7-A88E-9C9764682CE4}" type="presOf" srcId="{D94E2EDA-4457-4265-B318-44BC37986450}" destId="{3161F627-5A65-48C7-849A-04F0EDABFE7A}" srcOrd="0" destOrd="0" presId="urn:microsoft.com/office/officeart/2005/8/layout/venn3"/>
    <dgm:cxn modelId="{0DE3F186-E698-46D6-90C7-942545716568}" type="presOf" srcId="{23CEE18F-58F4-45B4-A9C7-3E3F5A524B16}" destId="{4A474CE9-0E23-42AA-8323-1EBA77D3F0E7}" srcOrd="0" destOrd="0" presId="urn:microsoft.com/office/officeart/2005/8/layout/venn3"/>
    <dgm:cxn modelId="{7B32E2C5-2966-4B79-A493-9139CBEEADF0}" srcId="{23CEE18F-58F4-45B4-A9C7-3E3F5A524B16}" destId="{AFF40730-EE2E-4CB5-A7C8-DA9E5A2D57B1}" srcOrd="2" destOrd="0" parTransId="{597CF3C8-C403-4A33-A7C4-2E0E7D4CB318}" sibTransId="{28D9322E-3ECF-4F9E-B909-9737B17E1CA7}"/>
    <dgm:cxn modelId="{FC27FCE4-2CDC-416B-B3BF-BFF34D26380C}" srcId="{23CEE18F-58F4-45B4-A9C7-3E3F5A524B16}" destId="{D94E2EDA-4457-4265-B318-44BC37986450}" srcOrd="3" destOrd="0" parTransId="{3ACEDE2C-1A71-4DBC-B50E-6F7D7E59721E}" sibTransId="{4B51FC7F-C83E-4913-AC6F-ADFD8F8830AE}"/>
    <dgm:cxn modelId="{969791F0-68F8-489A-9D42-DB14FDC654F4}" type="presOf" srcId="{123FFB9F-D01C-414F-B82C-67ACA351C317}" destId="{94AB5E5D-ACC0-4366-A460-C23F82EFBBD8}" srcOrd="0" destOrd="0" presId="urn:microsoft.com/office/officeart/2005/8/layout/venn3"/>
    <dgm:cxn modelId="{BDA9E47A-0570-46EA-94C3-A675283A325C}" type="presOf" srcId="{B15CB853-B4A9-4067-B1E9-19B093A05E8D}" destId="{90DA7C8C-709C-4018-BB81-404B4AF621EF}" srcOrd="0" destOrd="0" presId="urn:microsoft.com/office/officeart/2005/8/layout/venn3"/>
    <dgm:cxn modelId="{E8CD7373-F296-49E4-B128-C3106DEE659D}" type="presParOf" srcId="{4A474CE9-0E23-42AA-8323-1EBA77D3F0E7}" destId="{94AB5E5D-ACC0-4366-A460-C23F82EFBBD8}" srcOrd="0" destOrd="0" presId="urn:microsoft.com/office/officeart/2005/8/layout/venn3"/>
    <dgm:cxn modelId="{0AA2B030-F311-4232-9D1A-88D6E9B15CB1}" type="presParOf" srcId="{4A474CE9-0E23-42AA-8323-1EBA77D3F0E7}" destId="{17C86DF8-06A5-4A76-9B5D-926CE60CA35B}" srcOrd="1" destOrd="0" presId="urn:microsoft.com/office/officeart/2005/8/layout/venn3"/>
    <dgm:cxn modelId="{678524B9-4841-4451-9751-8713F7A4D14C}" type="presParOf" srcId="{4A474CE9-0E23-42AA-8323-1EBA77D3F0E7}" destId="{90DA7C8C-709C-4018-BB81-404B4AF621EF}" srcOrd="2" destOrd="0" presId="urn:microsoft.com/office/officeart/2005/8/layout/venn3"/>
    <dgm:cxn modelId="{D2BAB9FB-5D9B-4650-A5C9-FBDEF92C6105}" type="presParOf" srcId="{4A474CE9-0E23-42AA-8323-1EBA77D3F0E7}" destId="{29C558AF-97D3-45F8-8270-D4B462F88D8A}" srcOrd="3" destOrd="0" presId="urn:microsoft.com/office/officeart/2005/8/layout/venn3"/>
    <dgm:cxn modelId="{E3A91B0E-D47C-45ED-A492-46CF03E28D65}" type="presParOf" srcId="{4A474CE9-0E23-42AA-8323-1EBA77D3F0E7}" destId="{054E20D3-F274-4596-9430-ED79BB7D151A}" srcOrd="4" destOrd="0" presId="urn:microsoft.com/office/officeart/2005/8/layout/venn3"/>
    <dgm:cxn modelId="{C0A233C4-A767-4542-8EF0-4791FEF73B9D}" type="presParOf" srcId="{4A474CE9-0E23-42AA-8323-1EBA77D3F0E7}" destId="{7D22EDED-3B20-4D3B-8FB8-6A3616B7612D}" srcOrd="5" destOrd="0" presId="urn:microsoft.com/office/officeart/2005/8/layout/venn3"/>
    <dgm:cxn modelId="{C72FF756-5C2C-4A3C-B2B6-D568D65A5363}" type="presParOf" srcId="{4A474CE9-0E23-42AA-8323-1EBA77D3F0E7}" destId="{3161F627-5A65-48C7-849A-04F0EDABFE7A}"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11/06/1442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354920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10</a:t>
            </a:fld>
            <a:endParaRPr lang="ar-BH"/>
          </a:p>
        </p:txBody>
      </p:sp>
    </p:spTree>
    <p:extLst>
      <p:ext uri="{BB962C8B-B14F-4D97-AF65-F5344CB8AC3E}">
        <p14:creationId xmlns:p14="http://schemas.microsoft.com/office/powerpoint/2010/main" val="137958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11.jp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11.jpg"/><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0" y="3739848"/>
            <a:ext cx="12119225" cy="1938954"/>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الأولى</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مفهوم قانون العمل وتطوره</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الثاني</a:t>
            </a: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 خصائص قانون العمل والفئات المستثناة من تطبيقه</a:t>
            </a:r>
          </a:p>
        </p:txBody>
      </p:sp>
      <p:sp>
        <p:nvSpPr>
          <p:cNvPr id="7" name="TextBox 6"/>
          <p:cNvSpPr txBox="1"/>
          <p:nvPr/>
        </p:nvSpPr>
        <p:spPr bwMode="auto">
          <a:xfrm>
            <a:off x="-26542" y="1563210"/>
            <a:ext cx="12092683" cy="1323401"/>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قانون العمل</a:t>
            </a:r>
            <a:r>
              <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 قان322 - 806</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18 - 26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p:nvPr/>
        </p:nvPicPr>
        <p:blipFill>
          <a:blip r:embed="rId3"/>
          <a:srcRect l="36539" t="17094" r="36378" b="18234"/>
          <a:stretch>
            <a:fillRect/>
          </a:stretch>
        </p:blipFill>
        <p:spPr bwMode="auto">
          <a:xfrm>
            <a:off x="405745" y="2000433"/>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4412343" y="3156348"/>
            <a:ext cx="7362055" cy="806051"/>
          </a:xfrm>
          <a:prstGeom prst="rect">
            <a:avLst/>
          </a:prstGeom>
          <a:solidFill>
            <a:srgbClr val="FFC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FF0000"/>
                </a:solidFill>
                <a:latin typeface="Sakkal Majalla" panose="02000000000000000000" pitchFamily="2" charset="-78"/>
                <a:cs typeface="Sakkal Majalla" panose="02000000000000000000" pitchFamily="2" charset="-78"/>
              </a:rPr>
              <a:t>الفئة الأولى: موظفو الحكومة والأشخاص المعنوية العامة</a:t>
            </a:r>
          </a:p>
        </p:txBody>
      </p:sp>
      <p:sp>
        <p:nvSpPr>
          <p:cNvPr id="17" name="Content Placeholder 2"/>
          <p:cNvSpPr txBox="1">
            <a:spLocks/>
          </p:cNvSpPr>
          <p:nvPr/>
        </p:nvSpPr>
        <p:spPr>
          <a:xfrm>
            <a:off x="1930662" y="1235113"/>
            <a:ext cx="8948587" cy="1653230"/>
          </a:xfrm>
          <a:prstGeom prst="rect">
            <a:avLst/>
          </a:prstGeom>
          <a:solidFill>
            <a:schemeClr val="bg2">
              <a:lumMod val="9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tx1"/>
                </a:solidFill>
                <a:latin typeface="Sakkal Majalla" panose="02000000000000000000" pitchFamily="2" charset="-78"/>
                <a:cs typeface="Sakkal Majalla" panose="02000000000000000000" pitchFamily="2" charset="-78"/>
              </a:rPr>
              <a:t>استثنى المشرع البحريني الخضوع لقانون العمل موظفي الحكومة والأشخاص المعنوية العامة، كما استثنى خدم ومن في حكمهم وأفراد أسرة صاحب العمل من معظم أحكام قانون العمل، وأخضعهم للقواعد العامة في القانون المدني، وفيما يأتي نستعرض هذه الطوائف:</a:t>
            </a:r>
          </a:p>
        </p:txBody>
      </p:sp>
      <p:sp>
        <p:nvSpPr>
          <p:cNvPr id="5" name="Title 9"/>
          <p:cNvSpPr txBox="1">
            <a:spLocks/>
          </p:cNvSpPr>
          <p:nvPr/>
        </p:nvSpPr>
        <p:spPr bwMode="auto">
          <a:xfrm>
            <a:off x="2614411" y="413109"/>
            <a:ext cx="736671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ثانيًا: الفئات المستثناة من نطاق تطبيق قانون العمل</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6" name="Content Placeholder 2"/>
          <p:cNvSpPr txBox="1">
            <a:spLocks/>
          </p:cNvSpPr>
          <p:nvPr/>
        </p:nvSpPr>
        <p:spPr>
          <a:xfrm>
            <a:off x="4412343" y="4381404"/>
            <a:ext cx="7362055" cy="1770235"/>
          </a:xfrm>
          <a:prstGeom prst="rect">
            <a:avLst/>
          </a:prstGeom>
          <a:solidFill>
            <a:srgbClr val="D9FFD9"/>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يقصد بموظفي الحكومة سائر العاملين في (الجهاز الإداري للدولة) أي في الوزارات المختلفة وما يتبعها من مصالح حكومية (المدنية والعسكرية). ويقصد بموظفي الأشخاص المعنوية العامة سائر العاملين في الهيئات ذات الشخصية الاعتبارية العامة، كالجامعة والهيئات العامة. </a:t>
            </a:r>
          </a:p>
        </p:txBody>
      </p:sp>
      <p:pic>
        <p:nvPicPr>
          <p:cNvPr id="2050" name="Picture 2" descr="قوات بحرينية إلى الأردن لدعمها في الحرب ضد الإرهاب - صحيفة الوط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38" y="3214405"/>
            <a:ext cx="3748768" cy="2825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887680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4688115" y="348303"/>
            <a:ext cx="5370286" cy="769297"/>
          </a:xfrm>
          <a:prstGeom prst="rect">
            <a:avLst/>
          </a:prstGeom>
          <a:solidFill>
            <a:srgbClr val="FFC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FF0000"/>
                </a:solidFill>
                <a:latin typeface="Sakkal Majalla" panose="02000000000000000000" pitchFamily="2" charset="-78"/>
                <a:cs typeface="Sakkal Majalla" panose="02000000000000000000" pitchFamily="2" charset="-78"/>
              </a:rPr>
              <a:t>الفئة الثانية: عمال الخدمة المنزلية ومن في حكمهم</a:t>
            </a:r>
          </a:p>
        </p:txBody>
      </p:sp>
      <p:sp>
        <p:nvSpPr>
          <p:cNvPr id="6" name="Content Placeholder 2"/>
          <p:cNvSpPr txBox="1">
            <a:spLocks/>
          </p:cNvSpPr>
          <p:nvPr/>
        </p:nvSpPr>
        <p:spPr>
          <a:xfrm>
            <a:off x="4688114" y="1306284"/>
            <a:ext cx="7042741" cy="1574763"/>
          </a:xfrm>
          <a:prstGeom prst="rect">
            <a:avLst/>
          </a:prstGeom>
          <a:solidFill>
            <a:srgbClr val="D9FFD9"/>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ويأخذ حكم الخدم زرّاع وحرّاس المنازل والمربيات والسائقون والطباخون، وترجع الحكمة في استبعاد الخدم بسبب الصعوبة في إخضاعهم للتنظيم القانوني لوقت العمل الوارد في قانون العمل. </a:t>
            </a:r>
          </a:p>
        </p:txBody>
      </p:sp>
      <p:sp>
        <p:nvSpPr>
          <p:cNvPr id="7" name="Content Placeholder 2"/>
          <p:cNvSpPr txBox="1">
            <a:spLocks/>
          </p:cNvSpPr>
          <p:nvPr/>
        </p:nvSpPr>
        <p:spPr>
          <a:xfrm>
            <a:off x="4688113" y="3116920"/>
            <a:ext cx="7042741" cy="776554"/>
          </a:xfrm>
          <a:prstGeom prst="rect">
            <a:avLst/>
          </a:prstGeom>
          <a:solidFill>
            <a:srgbClr val="FFC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FF0000"/>
                </a:solidFill>
                <a:latin typeface="Sakkal Majalla" panose="02000000000000000000" pitchFamily="2" charset="-78"/>
                <a:cs typeface="Sakkal Majalla" panose="02000000000000000000" pitchFamily="2" charset="-78"/>
              </a:rPr>
              <a:t>الفئة الثالثة: أفراد أسرة صاحب العمل</a:t>
            </a:r>
          </a:p>
        </p:txBody>
      </p:sp>
      <p:sp>
        <p:nvSpPr>
          <p:cNvPr id="8" name="Content Placeholder 2"/>
          <p:cNvSpPr txBox="1">
            <a:spLocks/>
          </p:cNvSpPr>
          <p:nvPr/>
        </p:nvSpPr>
        <p:spPr>
          <a:xfrm>
            <a:off x="4688113" y="4078507"/>
            <a:ext cx="7042741" cy="2061036"/>
          </a:xfrm>
          <a:prstGeom prst="rect">
            <a:avLst/>
          </a:prstGeom>
          <a:solidFill>
            <a:srgbClr val="D9FFD9"/>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يقصد بأفراد أسرة صاحب العمل زوج صاحب العمل وأقاربه من أصوله وفروعه، (الأصول هما الوالدان وأصولهما، والفروع هما الأولاد والأحفاد)، وتبرز الحكمة من استبعاد هذه الفئة في أن المشرّع رأى أن رابطة القرابة أقوى من رابطة القانون، وخشى أن يؤدي سريان القانون عليهم إلى إفساد الرابطة العائلية.</a:t>
            </a:r>
            <a:endParaRPr lang="ar-BH" b="1" dirty="0">
              <a:solidFill>
                <a:srgbClr val="002060"/>
              </a:solidFill>
              <a:latin typeface="Sakkal Majalla" panose="02000000000000000000" pitchFamily="2" charset="-78"/>
              <a:cs typeface="Sakkal Majalla" panose="02000000000000000000" pitchFamily="2" charset="-78"/>
            </a:endParaRPr>
          </a:p>
        </p:txBody>
      </p:sp>
      <p:pic>
        <p:nvPicPr>
          <p:cNvPr id="1030" name="Picture 6" descr="عمل خدم المنازل 10 ساعات فقط.. والوقت الإضافي مقابل أجر - صحيفة الأيام  البحرين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41" y="387513"/>
            <a:ext cx="4262907" cy="25327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كيف تحصلين على صورة عائلية رائعة؟ | سوبر مام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41" y="3116920"/>
            <a:ext cx="4262907" cy="30226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2" name="Rectangle 11"/>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3370021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1000"/>
                                        <p:tgtEl>
                                          <p:spTgt spid="1032"/>
                                        </p:tgtEl>
                                      </p:cBhvr>
                                    </p:animEffect>
                                    <p:anim calcmode="lin" valueType="num">
                                      <p:cBhvr>
                                        <p:cTn id="43" dur="1000" fill="hold"/>
                                        <p:tgtEl>
                                          <p:spTgt spid="1032"/>
                                        </p:tgtEl>
                                        <p:attrNameLst>
                                          <p:attrName>ppt_x</p:attrName>
                                        </p:attrNameLst>
                                      </p:cBhvr>
                                      <p:tavLst>
                                        <p:tav tm="0">
                                          <p:val>
                                            <p:strVal val="#ppt_x"/>
                                          </p:val>
                                        </p:tav>
                                        <p:tav tm="100000">
                                          <p:val>
                                            <p:strVal val="#ppt_x"/>
                                          </p:val>
                                        </p:tav>
                                      </p:tavLst>
                                    </p:anim>
                                    <p:anim calcmode="lin" valueType="num">
                                      <p:cBhvr>
                                        <p:cTn id="4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p:cNvSpPr txBox="1">
            <a:spLocks/>
          </p:cNvSpPr>
          <p:nvPr/>
        </p:nvSpPr>
        <p:spPr bwMode="auto">
          <a:xfrm>
            <a:off x="3895567" y="82315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9736428" y="1314307"/>
            <a:ext cx="1854620" cy="569856"/>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00CC"/>
                </a:solidFill>
                <a:latin typeface="Sakkal Majalla" panose="02000000000000000000" pitchFamily="2" charset="-78"/>
                <a:cs typeface="Sakkal Majalla" panose="02000000000000000000" pitchFamily="2" charset="-78"/>
              </a:rPr>
              <a:t>السؤال الأول:</a:t>
            </a:r>
          </a:p>
        </p:txBody>
      </p:sp>
      <p:sp>
        <p:nvSpPr>
          <p:cNvPr id="12" name="Content Placeholder 2"/>
          <p:cNvSpPr txBox="1">
            <a:spLocks/>
          </p:cNvSpPr>
          <p:nvPr/>
        </p:nvSpPr>
        <p:spPr>
          <a:xfrm>
            <a:off x="798490" y="1930232"/>
            <a:ext cx="10792558" cy="851578"/>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قانون العمل في القطاع الأهلي يطبق على بعض الأعمال ويستثنى من التطبيق حالات أخرى، اقرأ الحالات الآتية، ثم ضع علامة (     </a:t>
            </a:r>
            <a:r>
              <a:rPr lang="ar-BH"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r>
              <a:rPr lang="ar-BH" b="1" dirty="0" smtClean="0">
                <a:solidFill>
                  <a:srgbClr val="0000CC"/>
                </a:solidFill>
                <a:latin typeface="Sakkal Majalla" panose="02000000000000000000" pitchFamily="2" charset="-78"/>
                <a:cs typeface="Sakkal Majalla" panose="02000000000000000000" pitchFamily="2" charset="-78"/>
              </a:rPr>
              <a:t>    ) في المكان المناسب.</a:t>
            </a:r>
          </a:p>
        </p:txBody>
      </p:sp>
      <p:graphicFrame>
        <p:nvGraphicFramePr>
          <p:cNvPr id="3" name="Table 2"/>
          <p:cNvGraphicFramePr>
            <a:graphicFrameLocks noGrp="1"/>
          </p:cNvGraphicFramePr>
          <p:nvPr>
            <p:extLst>
              <p:ext uri="{D42A27DB-BD31-4B8C-83A1-F6EECF244321}">
                <p14:modId xmlns:p14="http://schemas.microsoft.com/office/powerpoint/2010/main" val="3385137907"/>
              </p:ext>
            </p:extLst>
          </p:nvPr>
        </p:nvGraphicFramePr>
        <p:xfrm>
          <a:off x="798491" y="2821975"/>
          <a:ext cx="10792557" cy="3368184"/>
        </p:xfrm>
        <a:graphic>
          <a:graphicData uri="http://schemas.openxmlformats.org/drawingml/2006/table">
            <a:tbl>
              <a:tblPr firstRow="1" bandRow="1">
                <a:tableStyleId>{5C22544A-7EE6-4342-B048-85BDC9FD1C3A}</a:tableStyleId>
              </a:tblPr>
              <a:tblGrid>
                <a:gridCol w="1630427"/>
                <a:gridCol w="1602170"/>
                <a:gridCol w="6477734"/>
                <a:gridCol w="1082226"/>
              </a:tblGrid>
              <a:tr h="561364">
                <a:tc>
                  <a:txBody>
                    <a:bodyPr/>
                    <a:lstStyle/>
                    <a:p>
                      <a:pPr algn="ctr"/>
                      <a:r>
                        <a:rPr lang="ar-BH" sz="2400" dirty="0" smtClean="0">
                          <a:latin typeface="Sakkal Majalla" panose="02000000000000000000" pitchFamily="2" charset="-78"/>
                          <a:cs typeface="Sakkal Majalla" panose="02000000000000000000" pitchFamily="2" charset="-78"/>
                        </a:rPr>
                        <a:t>يستثنى</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يطبق</a:t>
                      </a: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الحالات</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الرقم</a:t>
                      </a:r>
                      <a:endParaRPr lang="en-US" sz="2400" dirty="0">
                        <a:latin typeface="Sakkal Majalla" panose="02000000000000000000" pitchFamily="2" charset="-78"/>
                        <a:cs typeface="Sakkal Majalla" panose="02000000000000000000" pitchFamily="2" charset="-78"/>
                      </a:endParaRPr>
                    </a:p>
                  </a:txBody>
                  <a:tcPr anchor="ctr"/>
                </a:tc>
              </a:tr>
              <a:tr h="561364">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تعمل ابتسام معلمة في مدرسة النور  الثانوية.</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1</a:t>
                      </a:r>
                      <a:endParaRPr lang="en-US" sz="2400" dirty="0">
                        <a:latin typeface="Sakkal Majalla" panose="02000000000000000000" pitchFamily="2" charset="-78"/>
                        <a:cs typeface="Sakkal Majalla" panose="02000000000000000000" pitchFamily="2" charset="-78"/>
                      </a:endParaRPr>
                    </a:p>
                  </a:txBody>
                  <a:tcPr anchor="ctr"/>
                </a:tc>
              </a:tr>
              <a:tr h="561364">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محمد محاسب في شركة عبدالله ناس.</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2</a:t>
                      </a:r>
                      <a:endParaRPr lang="en-US" sz="2400" dirty="0">
                        <a:latin typeface="Sakkal Majalla" panose="02000000000000000000" pitchFamily="2" charset="-78"/>
                        <a:cs typeface="Sakkal Majalla" panose="02000000000000000000" pitchFamily="2" charset="-78"/>
                      </a:endParaRPr>
                    </a:p>
                  </a:txBody>
                  <a:tcPr anchor="ctr"/>
                </a:tc>
              </a:tr>
              <a:tr h="561364">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كريم مزارع في منزل خاص.</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3</a:t>
                      </a:r>
                      <a:endParaRPr lang="en-US" sz="2400" dirty="0">
                        <a:latin typeface="Sakkal Majalla" panose="02000000000000000000" pitchFamily="2" charset="-78"/>
                        <a:cs typeface="Sakkal Majalla" panose="02000000000000000000" pitchFamily="2" charset="-78"/>
                      </a:endParaRPr>
                    </a:p>
                  </a:txBody>
                  <a:tcPr anchor="ctr"/>
                </a:tc>
              </a:tr>
              <a:tr h="561364">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أحمد فني بيانات</a:t>
                      </a:r>
                      <a:r>
                        <a:rPr lang="ar-BH" sz="2400" baseline="0" dirty="0" smtClean="0">
                          <a:latin typeface="Sakkal Majalla" panose="02000000000000000000" pitchFamily="2" charset="-78"/>
                          <a:cs typeface="Sakkal Majalla" panose="02000000000000000000" pitchFamily="2" charset="-78"/>
                        </a:rPr>
                        <a:t> في وزارة الأشغال.</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4</a:t>
                      </a:r>
                      <a:endParaRPr lang="en-US" sz="2400" dirty="0">
                        <a:latin typeface="Sakkal Majalla" panose="02000000000000000000" pitchFamily="2" charset="-78"/>
                        <a:cs typeface="Sakkal Majalla" panose="02000000000000000000" pitchFamily="2" charset="-78"/>
                      </a:endParaRPr>
                    </a:p>
                  </a:txBody>
                  <a:tcPr anchor="ctr"/>
                </a:tc>
              </a:tr>
              <a:tr h="561364">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خالد موظف</a:t>
                      </a:r>
                      <a:r>
                        <a:rPr lang="ar-BH" sz="2400" baseline="0" dirty="0" smtClean="0">
                          <a:latin typeface="Sakkal Majalla" panose="02000000000000000000" pitchFamily="2" charset="-78"/>
                          <a:cs typeface="Sakkal Majalla" panose="02000000000000000000" pitchFamily="2" charset="-78"/>
                        </a:rPr>
                        <a:t> في بنك مسقط.</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5</a:t>
                      </a:r>
                      <a:endParaRPr lang="en-US" sz="2400" dirty="0">
                        <a:latin typeface="Sakkal Majalla" panose="02000000000000000000" pitchFamily="2" charset="-78"/>
                        <a:cs typeface="Sakkal Majalla" panose="02000000000000000000" pitchFamily="2" charset="-78"/>
                      </a:endParaRPr>
                    </a:p>
                  </a:txBody>
                  <a:tcPr anchor="ctr"/>
                </a:tc>
              </a:tr>
            </a:tbl>
          </a:graphicData>
        </a:graphic>
      </p:graphicFrame>
      <p:sp>
        <p:nvSpPr>
          <p:cNvPr id="7" name="Rectangle 6"/>
          <p:cNvSpPr/>
          <p:nvPr/>
        </p:nvSpPr>
        <p:spPr>
          <a:xfrm>
            <a:off x="4072935" y="18357"/>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4035436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p:cNvSpPr txBox="1">
            <a:spLocks/>
          </p:cNvSpPr>
          <p:nvPr/>
        </p:nvSpPr>
        <p:spPr bwMode="auto">
          <a:xfrm>
            <a:off x="3900633" y="82315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الإجابة</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9736428" y="1014245"/>
            <a:ext cx="1854620" cy="569856"/>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00CC"/>
                </a:solidFill>
                <a:latin typeface="Sakkal Majalla" panose="02000000000000000000" pitchFamily="2" charset="-78"/>
                <a:cs typeface="Sakkal Majalla" panose="02000000000000000000" pitchFamily="2" charset="-78"/>
              </a:rPr>
              <a:t>السؤال الأول:</a:t>
            </a:r>
          </a:p>
        </p:txBody>
      </p:sp>
      <p:sp>
        <p:nvSpPr>
          <p:cNvPr id="12" name="Content Placeholder 2"/>
          <p:cNvSpPr txBox="1">
            <a:spLocks/>
          </p:cNvSpPr>
          <p:nvPr/>
        </p:nvSpPr>
        <p:spPr>
          <a:xfrm>
            <a:off x="798490" y="1724197"/>
            <a:ext cx="10792558" cy="851578"/>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قانون العمل في القطاع الأهلي يطبق على بعض الأعمال ويستثنى من التطبيق حالات أخرى، اقرأ الحالات الآتية، ثم ضع علامة (     </a:t>
            </a:r>
            <a:r>
              <a:rPr lang="ar-BH"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r>
              <a:rPr lang="ar-BH" b="1" dirty="0" smtClean="0">
                <a:solidFill>
                  <a:srgbClr val="0000CC"/>
                </a:solidFill>
                <a:latin typeface="Sakkal Majalla" panose="02000000000000000000" pitchFamily="2" charset="-78"/>
                <a:cs typeface="Sakkal Majalla" panose="02000000000000000000" pitchFamily="2" charset="-78"/>
              </a:rPr>
              <a:t>    ) في المكان المناسب.</a:t>
            </a:r>
          </a:p>
        </p:txBody>
      </p:sp>
      <p:graphicFrame>
        <p:nvGraphicFramePr>
          <p:cNvPr id="3" name="Table 2"/>
          <p:cNvGraphicFramePr>
            <a:graphicFrameLocks noGrp="1"/>
          </p:cNvGraphicFramePr>
          <p:nvPr>
            <p:extLst>
              <p:ext uri="{D42A27DB-BD31-4B8C-83A1-F6EECF244321}">
                <p14:modId xmlns:p14="http://schemas.microsoft.com/office/powerpoint/2010/main" val="4161279324"/>
              </p:ext>
            </p:extLst>
          </p:nvPr>
        </p:nvGraphicFramePr>
        <p:xfrm>
          <a:off x="798491" y="2715871"/>
          <a:ext cx="10792557" cy="3474288"/>
        </p:xfrm>
        <a:graphic>
          <a:graphicData uri="http://schemas.openxmlformats.org/drawingml/2006/table">
            <a:tbl>
              <a:tblPr firstRow="1" bandRow="1">
                <a:tableStyleId>{5C22544A-7EE6-4342-B048-85BDC9FD1C3A}</a:tableStyleId>
              </a:tblPr>
              <a:tblGrid>
                <a:gridCol w="1630427"/>
                <a:gridCol w="1602170"/>
                <a:gridCol w="6477734"/>
                <a:gridCol w="1082226"/>
              </a:tblGrid>
              <a:tr h="579048">
                <a:tc>
                  <a:txBody>
                    <a:bodyPr/>
                    <a:lstStyle/>
                    <a:p>
                      <a:pPr algn="ctr"/>
                      <a:r>
                        <a:rPr lang="ar-BH" sz="2400" dirty="0" smtClean="0">
                          <a:latin typeface="Sakkal Majalla" panose="02000000000000000000" pitchFamily="2" charset="-78"/>
                          <a:cs typeface="Sakkal Majalla" panose="02000000000000000000" pitchFamily="2" charset="-78"/>
                        </a:rPr>
                        <a:t>يستثنى</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يطبق</a:t>
                      </a: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الحالات</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الرقم</a:t>
                      </a:r>
                      <a:endParaRPr lang="en-US" sz="2400" dirty="0">
                        <a:latin typeface="Sakkal Majalla" panose="02000000000000000000" pitchFamily="2" charset="-78"/>
                        <a:cs typeface="Sakkal Majalla" panose="02000000000000000000" pitchFamily="2" charset="-78"/>
                      </a:endParaRPr>
                    </a:p>
                  </a:txBody>
                  <a:tcPr anchor="ctr"/>
                </a:tc>
              </a:tr>
              <a:tr h="579048">
                <a:tc>
                  <a:txBody>
                    <a:bodyPr/>
                    <a:lstStyle/>
                    <a:p>
                      <a:pPr algn="ctr"/>
                      <a:r>
                        <a:rPr lang="ar-BH" sz="2400"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تعمل ابتسام معلمة في مدرسة النور  الثانوية.</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1</a:t>
                      </a:r>
                      <a:endParaRPr lang="en-US" sz="2400" dirty="0">
                        <a:latin typeface="Sakkal Majalla" panose="02000000000000000000" pitchFamily="2" charset="-78"/>
                        <a:cs typeface="Sakkal Majalla" panose="02000000000000000000" pitchFamily="2" charset="-78"/>
                      </a:endParaRPr>
                    </a:p>
                  </a:txBody>
                  <a:tcPr anchor="ctr"/>
                </a:tc>
              </a:tr>
              <a:tr h="579048">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محمد محاسب في شركة عبدالله ناس.</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2</a:t>
                      </a:r>
                      <a:endParaRPr lang="en-US" sz="2400" dirty="0">
                        <a:latin typeface="Sakkal Majalla" panose="02000000000000000000" pitchFamily="2" charset="-78"/>
                        <a:cs typeface="Sakkal Majalla" panose="02000000000000000000" pitchFamily="2" charset="-78"/>
                      </a:endParaRPr>
                    </a:p>
                  </a:txBody>
                  <a:tcPr anchor="ctr"/>
                </a:tc>
              </a:tr>
              <a:tr h="579048">
                <a:tc>
                  <a:txBody>
                    <a:bodyPr/>
                    <a:lstStyle/>
                    <a:p>
                      <a:pPr algn="ctr"/>
                      <a:r>
                        <a:rPr lang="ar-BH" sz="2400"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كريم مزارع في منزل خاص.</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3</a:t>
                      </a:r>
                      <a:endParaRPr lang="en-US" sz="2400" dirty="0">
                        <a:latin typeface="Sakkal Majalla" panose="02000000000000000000" pitchFamily="2" charset="-78"/>
                        <a:cs typeface="Sakkal Majalla" panose="02000000000000000000" pitchFamily="2" charset="-78"/>
                      </a:endParaRPr>
                    </a:p>
                  </a:txBody>
                  <a:tcPr anchor="ctr"/>
                </a:tc>
              </a:tr>
              <a:tr h="579048">
                <a:tc>
                  <a:txBody>
                    <a:bodyPr/>
                    <a:lstStyle/>
                    <a:p>
                      <a:pPr algn="ctr"/>
                      <a:r>
                        <a:rPr lang="ar-BH" sz="2400"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أحمد فني بيانات</a:t>
                      </a:r>
                      <a:r>
                        <a:rPr lang="ar-BH" sz="2400" baseline="0" dirty="0" smtClean="0">
                          <a:latin typeface="Sakkal Majalla" panose="02000000000000000000" pitchFamily="2" charset="-78"/>
                          <a:cs typeface="Sakkal Majalla" panose="02000000000000000000" pitchFamily="2" charset="-78"/>
                        </a:rPr>
                        <a:t> في وزارة الأشغال.</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4</a:t>
                      </a:r>
                      <a:endParaRPr lang="en-US" sz="2400" dirty="0">
                        <a:latin typeface="Sakkal Majalla" panose="02000000000000000000" pitchFamily="2" charset="-78"/>
                        <a:cs typeface="Sakkal Majalla" panose="02000000000000000000" pitchFamily="2" charset="-78"/>
                      </a:endParaRPr>
                    </a:p>
                  </a:txBody>
                  <a:tcPr anchor="ctr"/>
                </a:tc>
              </a:tr>
              <a:tr h="579048">
                <a:tc>
                  <a:txBody>
                    <a:bodyPr/>
                    <a:lstStyle/>
                    <a:p>
                      <a:pPr algn="ct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r"/>
                      <a:r>
                        <a:rPr lang="ar-BH" sz="2400" dirty="0" smtClean="0">
                          <a:latin typeface="Sakkal Majalla" panose="02000000000000000000" pitchFamily="2" charset="-78"/>
                          <a:cs typeface="Sakkal Majalla" panose="02000000000000000000" pitchFamily="2" charset="-78"/>
                        </a:rPr>
                        <a:t>يعمل </a:t>
                      </a:r>
                      <a:r>
                        <a:rPr lang="ar-BH" sz="2400" smtClean="0">
                          <a:latin typeface="Sakkal Majalla" panose="02000000000000000000" pitchFamily="2" charset="-78"/>
                          <a:cs typeface="Sakkal Majalla" panose="02000000000000000000" pitchFamily="2" charset="-78"/>
                        </a:rPr>
                        <a:t>خالد موظف</a:t>
                      </a:r>
                      <a:r>
                        <a:rPr lang="ar-BH" sz="2400" baseline="0" smtClean="0">
                          <a:latin typeface="Sakkal Majalla" panose="02000000000000000000" pitchFamily="2" charset="-78"/>
                          <a:cs typeface="Sakkal Majalla" panose="02000000000000000000" pitchFamily="2" charset="-78"/>
                        </a:rPr>
                        <a:t> في بنك مسقط.</a:t>
                      </a:r>
                      <a:endParaRPr lang="en-US" sz="2400"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5</a:t>
                      </a:r>
                      <a:endParaRPr lang="en-US" sz="2400" dirty="0">
                        <a:latin typeface="Sakkal Majalla" panose="02000000000000000000" pitchFamily="2" charset="-78"/>
                        <a:cs typeface="Sakkal Majalla" panose="02000000000000000000" pitchFamily="2" charset="-78"/>
                      </a:endParaRPr>
                    </a:p>
                  </a:txBody>
                  <a:tcPr anchor="ctr"/>
                </a:tc>
              </a:tr>
            </a:tbl>
          </a:graphicData>
        </a:graphic>
      </p:graphicFrame>
      <p:sp>
        <p:nvSpPr>
          <p:cNvPr id="7" name="Rectangle 6"/>
          <p:cNvSpPr/>
          <p:nvPr/>
        </p:nvSpPr>
        <p:spPr>
          <a:xfrm>
            <a:off x="4034299" y="0"/>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5" name="Rectangle 14"/>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2785048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p:cNvSpPr txBox="1">
            <a:spLocks/>
          </p:cNvSpPr>
          <p:nvPr/>
        </p:nvSpPr>
        <p:spPr bwMode="auto">
          <a:xfrm>
            <a:off x="3895567" y="759250"/>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اختبر معلوماتك</a:t>
            </a:r>
          </a:p>
        </p:txBody>
      </p:sp>
      <p:sp>
        <p:nvSpPr>
          <p:cNvPr id="10" name="Content Placeholder 2"/>
          <p:cNvSpPr txBox="1">
            <a:spLocks/>
          </p:cNvSpPr>
          <p:nvPr/>
        </p:nvSpPr>
        <p:spPr>
          <a:xfrm>
            <a:off x="9736428" y="1447082"/>
            <a:ext cx="1854620" cy="569856"/>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00CC"/>
                </a:solidFill>
                <a:latin typeface="Sakkal Majalla" panose="02000000000000000000" pitchFamily="2" charset="-78"/>
                <a:cs typeface="Sakkal Majalla" panose="02000000000000000000" pitchFamily="2" charset="-78"/>
              </a:rPr>
              <a:t>السؤال الثاني:</a:t>
            </a:r>
          </a:p>
        </p:txBody>
      </p:sp>
      <p:sp>
        <p:nvSpPr>
          <p:cNvPr id="12" name="Content Placeholder 2"/>
          <p:cNvSpPr txBox="1">
            <a:spLocks/>
          </p:cNvSpPr>
          <p:nvPr/>
        </p:nvSpPr>
        <p:spPr>
          <a:xfrm>
            <a:off x="798490" y="2150772"/>
            <a:ext cx="10792558" cy="3837904"/>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endParaRPr lang="ar-BH" b="1" dirty="0" smtClean="0">
              <a:solidFill>
                <a:srgbClr val="0000CC"/>
              </a:solidFill>
              <a:latin typeface="Sakkal Majalla" panose="02000000000000000000" pitchFamily="2" charset="-78"/>
              <a:cs typeface="Sakkal Majalla" panose="02000000000000000000" pitchFamily="2" charset="-78"/>
            </a:endParaRP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علل الآتي:</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1 - إعفاء العمال من رسوم التقاضي في جميع مراحل التقاضي.</a:t>
            </a:r>
          </a:p>
          <a:p>
            <a:pPr marL="0" indent="0" algn="just" rtl="1">
              <a:buNone/>
            </a:pPr>
            <a:r>
              <a:rPr lang="ar-BH" b="1" dirty="0">
                <a:solidFill>
                  <a:srgbClr val="0000CC"/>
                </a:solidFill>
                <a:latin typeface="Sakkal Majalla" panose="02000000000000000000" pitchFamily="2" charset="-78"/>
                <a:cs typeface="Sakkal Majalla" panose="02000000000000000000" pitchFamily="2" charset="-78"/>
              </a:rPr>
              <a:t> </a:t>
            </a:r>
            <a:r>
              <a:rPr lang="ar-BH" b="1" dirty="0" smtClean="0">
                <a:solidFill>
                  <a:srgbClr val="0000CC"/>
                </a:solidFill>
                <a:latin typeface="Sakkal Majalla" panose="02000000000000000000" pitchFamily="2" charset="-78"/>
                <a:cs typeface="Sakkal Majalla" panose="02000000000000000000" pitchFamily="2" charset="-78"/>
              </a:rPr>
              <a:t>       -------------------------------------------------------------------------------------------------------------------</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2 - استثناء خدم المنازل ومن في حكمهم من نطاق تطبيق قانون العمل.</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 </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3 - استثناء أسرة صاحب العمل من نطاق تطبيق قانون العمل.</a:t>
            </a:r>
          </a:p>
          <a:p>
            <a:pPr marL="0" indent="0" algn="just" rtl="1">
              <a:buNone/>
            </a:pPr>
            <a:r>
              <a:rPr lang="ar-BH" b="1" dirty="0">
                <a:solidFill>
                  <a:srgbClr val="0000CC"/>
                </a:solidFill>
                <a:latin typeface="Sakkal Majalla" panose="02000000000000000000" pitchFamily="2" charset="-78"/>
                <a:cs typeface="Sakkal Majalla" panose="02000000000000000000" pitchFamily="2" charset="-78"/>
              </a:rPr>
              <a:t> </a:t>
            </a:r>
            <a:r>
              <a:rPr lang="ar-BH" b="1" dirty="0" smtClean="0">
                <a:solidFill>
                  <a:srgbClr val="0000CC"/>
                </a:solidFill>
                <a:latin typeface="Sakkal Majalla" panose="02000000000000000000" pitchFamily="2" charset="-78"/>
                <a:cs typeface="Sakkal Majalla" panose="02000000000000000000" pitchFamily="2" charset="-78"/>
              </a:rPr>
              <a:t>        ------------------------------------------------------------------------------------------------------------------</a:t>
            </a:r>
          </a:p>
          <a:p>
            <a:pPr marL="0" indent="0" algn="just" rtl="1">
              <a:buNone/>
            </a:pPr>
            <a:endParaRPr lang="ar-BH" b="1" dirty="0" smtClean="0">
              <a:solidFill>
                <a:srgbClr val="0000CC"/>
              </a:solidFill>
              <a:latin typeface="Sakkal Majalla" panose="02000000000000000000" pitchFamily="2" charset="-78"/>
              <a:cs typeface="Sakkal Majalla" panose="02000000000000000000" pitchFamily="2" charset="-78"/>
            </a:endParaRPr>
          </a:p>
        </p:txBody>
      </p:sp>
      <p:sp>
        <p:nvSpPr>
          <p:cNvPr id="7" name="Rectangle 6"/>
          <p:cNvSpPr/>
          <p:nvPr/>
        </p:nvSpPr>
        <p:spPr>
          <a:xfrm>
            <a:off x="4008541" y="6416"/>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2535563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p:cNvSpPr txBox="1">
            <a:spLocks/>
          </p:cNvSpPr>
          <p:nvPr/>
        </p:nvSpPr>
        <p:spPr bwMode="auto">
          <a:xfrm>
            <a:off x="3758965" y="88822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الإجابة</a:t>
            </a:r>
          </a:p>
        </p:txBody>
      </p:sp>
      <p:sp>
        <p:nvSpPr>
          <p:cNvPr id="10" name="Content Placeholder 2"/>
          <p:cNvSpPr txBox="1">
            <a:spLocks/>
          </p:cNvSpPr>
          <p:nvPr/>
        </p:nvSpPr>
        <p:spPr>
          <a:xfrm>
            <a:off x="9736428" y="1313248"/>
            <a:ext cx="1854620" cy="569856"/>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00CC"/>
                </a:solidFill>
                <a:latin typeface="Sakkal Majalla" panose="02000000000000000000" pitchFamily="2" charset="-78"/>
                <a:cs typeface="Sakkal Majalla" panose="02000000000000000000" pitchFamily="2" charset="-78"/>
              </a:rPr>
              <a:t>السؤال الثاني:</a:t>
            </a:r>
          </a:p>
        </p:txBody>
      </p:sp>
      <p:sp>
        <p:nvSpPr>
          <p:cNvPr id="12" name="Content Placeholder 2"/>
          <p:cNvSpPr txBox="1">
            <a:spLocks/>
          </p:cNvSpPr>
          <p:nvPr/>
        </p:nvSpPr>
        <p:spPr>
          <a:xfrm>
            <a:off x="798490" y="1983346"/>
            <a:ext cx="10792558" cy="4005330"/>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endParaRPr lang="ar-BH" b="1" dirty="0" smtClean="0">
              <a:solidFill>
                <a:srgbClr val="0000CC"/>
              </a:solidFill>
              <a:latin typeface="Sakkal Majalla" panose="02000000000000000000" pitchFamily="2" charset="-78"/>
              <a:cs typeface="Sakkal Majalla" panose="02000000000000000000" pitchFamily="2" charset="-78"/>
            </a:endParaRP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علل الآتي:</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1 - إعفاء العمال من رسوم التقاضي في جميع مراحل التقاضي.</a:t>
            </a:r>
          </a:p>
          <a:p>
            <a:pPr marL="0" indent="0" algn="just" rtl="1">
              <a:buNone/>
            </a:pPr>
            <a:r>
              <a:rPr lang="ar-BH" b="1" dirty="0">
                <a:solidFill>
                  <a:srgbClr val="0000CC"/>
                </a:solidFill>
                <a:latin typeface="Sakkal Majalla" panose="02000000000000000000" pitchFamily="2" charset="-78"/>
                <a:cs typeface="Sakkal Majalla" panose="02000000000000000000" pitchFamily="2" charset="-78"/>
              </a:rPr>
              <a:t> </a:t>
            </a:r>
            <a:r>
              <a:rPr lang="ar-BH" b="1" dirty="0" smtClean="0">
                <a:solidFill>
                  <a:srgbClr val="0000CC"/>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حتى لا تقف الرسوم القضائية عائقًا تحول دون مطالبة العامل بحقوقه.</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2 - استثناء خدم المنازل ومن في حكمهم من نطاق تطبيق قانون العمل.</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بسبب الصعوبة في إخضاعهم للتنظيم القانوني لوقت العمل الوارد في قانون العمل.</a:t>
            </a:r>
          </a:p>
          <a:p>
            <a:pPr marL="0" indent="0" algn="just" rtl="1">
              <a:buNone/>
            </a:pPr>
            <a:r>
              <a:rPr lang="ar-BH" b="1" dirty="0" smtClean="0">
                <a:solidFill>
                  <a:srgbClr val="0000CC"/>
                </a:solidFill>
                <a:latin typeface="Sakkal Majalla" panose="02000000000000000000" pitchFamily="2" charset="-78"/>
                <a:cs typeface="Sakkal Majalla" panose="02000000000000000000" pitchFamily="2" charset="-78"/>
              </a:rPr>
              <a:t>  3 - استثناء أسرة صاحب العمل من نطاق تطبيق قانون العمل.</a:t>
            </a:r>
          </a:p>
          <a:p>
            <a:pPr marL="0" indent="0" algn="just" rtl="1">
              <a:buNone/>
            </a:pPr>
            <a:r>
              <a:rPr lang="ar-BH" b="1" dirty="0">
                <a:solidFill>
                  <a:srgbClr val="0000CC"/>
                </a:solidFill>
                <a:latin typeface="Sakkal Majalla" panose="02000000000000000000" pitchFamily="2" charset="-78"/>
                <a:cs typeface="Sakkal Majalla" panose="02000000000000000000" pitchFamily="2" charset="-78"/>
              </a:rPr>
              <a:t> </a:t>
            </a:r>
            <a:r>
              <a:rPr lang="ar-BH" b="1" dirty="0" smtClean="0">
                <a:solidFill>
                  <a:srgbClr val="0000CC"/>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رأى المشرّع أن رابطة القرابة أقوى من رابطة القانون، وخشي أن يؤدي سريان القانون عليهم إلى </a:t>
            </a:r>
          </a:p>
          <a:p>
            <a:pPr marL="0" indent="0" algn="just" rtl="1">
              <a:buNone/>
            </a:pPr>
            <a:r>
              <a:rPr lang="ar-BH" b="1" dirty="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إفساد الرابطة العائلية.</a:t>
            </a:r>
          </a:p>
          <a:p>
            <a:pPr marL="0" indent="0" algn="just" rtl="1">
              <a:buNone/>
            </a:pPr>
            <a:endParaRPr lang="ar-BH" b="1" dirty="0" smtClean="0">
              <a:solidFill>
                <a:srgbClr val="0000CC"/>
              </a:solidFill>
              <a:latin typeface="Sakkal Majalla" panose="02000000000000000000" pitchFamily="2" charset="-78"/>
              <a:cs typeface="Sakkal Majalla" panose="02000000000000000000" pitchFamily="2" charset="-78"/>
            </a:endParaRPr>
          </a:p>
        </p:txBody>
      </p:sp>
      <p:sp>
        <p:nvSpPr>
          <p:cNvPr id="6" name="Rectangle 5"/>
          <p:cNvSpPr/>
          <p:nvPr/>
        </p:nvSpPr>
        <p:spPr>
          <a:xfrm>
            <a:off x="3758965" y="0"/>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413896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قرر المشرّع عدم بطلان تنازل العامل عن حقوقه المالية.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9" y="451723"/>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2" name="Content Placeholder 2"/>
          <p:cNvSpPr txBox="1">
            <a:spLocks/>
          </p:cNvSpPr>
          <p:nvPr/>
        </p:nvSpPr>
        <p:spPr>
          <a:xfrm>
            <a:off x="7018986" y="1841211"/>
            <a:ext cx="4407052" cy="569856"/>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r" rtl="1">
              <a:buNone/>
            </a:pPr>
            <a:r>
              <a:rPr lang="ar-BH" b="1" dirty="0" smtClean="0">
                <a:solidFill>
                  <a:srgbClr val="0000CC"/>
                </a:solidFill>
                <a:latin typeface="Sakkal Majalla" panose="02000000000000000000" pitchFamily="2" charset="-78"/>
                <a:cs typeface="Sakkal Majalla" panose="02000000000000000000" pitchFamily="2" charset="-78"/>
              </a:rPr>
              <a:t>السؤال الثالث: اختار الإجابة الصحيحة:</a:t>
            </a:r>
          </a:p>
        </p:txBody>
      </p:sp>
      <p:sp>
        <p:nvSpPr>
          <p:cNvPr id="13" name="Rectangle 12"/>
          <p:cNvSpPr/>
          <p:nvPr/>
        </p:nvSpPr>
        <p:spPr>
          <a:xfrm>
            <a:off x="4309588" y="-36273"/>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1926383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من خصائص قانون العمل تفسير قواعد قانون العمل حال غموضها لمصلحة العامل.</a:t>
            </a: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35930"/>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6" y="451723"/>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786" y="3879583"/>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7884" y="3868084"/>
            <a:ext cx="1504279" cy="1491311"/>
          </a:xfrm>
          <a:prstGeom prst="rect">
            <a:avLst/>
          </a:prstGeom>
        </p:spPr>
      </p:pic>
      <p:sp>
        <p:nvSpPr>
          <p:cNvPr id="11" name="Rectangle 10"/>
          <p:cNvSpPr/>
          <p:nvPr/>
        </p:nvSpPr>
        <p:spPr>
          <a:xfrm>
            <a:off x="4034298" y="-25758"/>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1565177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3877234" y="71461"/>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3924495" y="25102"/>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يحلل خصائص قانون العمل.</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يحدد الفئات المستثناة من الخضوع لأحكام قانون العمل في القطاع الأهلي بالبحرين.</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3877234" y="0"/>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hlinkClick r:id="rId6" action="ppaction://hlinksldjump"/>
              </a:rPr>
              <a:t>التالي</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3883171" y="0"/>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0" name="Rectangle 9"/>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7766" y="25337"/>
            <a:ext cx="1646183" cy="1268068"/>
          </a:xfrm>
          <a:prstGeom prst="rect">
            <a:avLst/>
          </a:prstGeom>
        </p:spPr>
      </p:pic>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8" name="applaus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410470"/>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303580"/>
            <a:ext cx="7894485" cy="1888493"/>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يحلل خصائص قانون العمل.</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يحدد الفئات المستثناة من الخضوع لأحكام قانون العمل في القطاع الأهلي بالبحرين</a:t>
            </a:r>
            <a:r>
              <a:rPr lang="ar-BH" b="1" dirty="0" smtClean="0">
                <a:solidFill>
                  <a:schemeClr val="tx1"/>
                </a:solidFill>
                <a:latin typeface="Sakkal Majalla" panose="02000000000000000000" pitchFamily="2" charset="-78"/>
                <a:cs typeface="Sakkal Majalla" panose="02000000000000000000" pitchFamily="2" charset="-78"/>
              </a:rPr>
              <a:t>.</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6" name="Rectangular Callout 15"/>
          <p:cNvSpPr/>
          <p:nvPr/>
        </p:nvSpPr>
        <p:spPr>
          <a:xfrm>
            <a:off x="6634840" y="4346426"/>
            <a:ext cx="4883380" cy="1859306"/>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4"/>
          <a:srcRect l="71278" t="8769" r="3248" b="83713"/>
          <a:stretch/>
        </p:blipFill>
        <p:spPr>
          <a:xfrm>
            <a:off x="2442161" y="4876834"/>
            <a:ext cx="1965347" cy="580577"/>
          </a:xfrm>
          <a:prstGeom prst="rect">
            <a:avLst/>
          </a:prstGeom>
        </p:spPr>
      </p:pic>
      <p:sp>
        <p:nvSpPr>
          <p:cNvPr id="7" name="Rectangle 6"/>
          <p:cNvSpPr/>
          <p:nvPr/>
        </p:nvSpPr>
        <p:spPr>
          <a:xfrm>
            <a:off x="3738084" y="42816"/>
            <a:ext cx="3572823"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535019" y="6489879"/>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0" y="1332404"/>
            <a:ext cx="11552663"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أولا: خصائص قانون العمل</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graphicFrame>
        <p:nvGraphicFramePr>
          <p:cNvPr id="18" name="Diagram 17"/>
          <p:cNvGraphicFramePr/>
          <p:nvPr>
            <p:extLst>
              <p:ext uri="{D42A27DB-BD31-4B8C-83A1-F6EECF244321}">
                <p14:modId xmlns:p14="http://schemas.microsoft.com/office/powerpoint/2010/main" val="2406839263"/>
              </p:ext>
            </p:extLst>
          </p:nvPr>
        </p:nvGraphicFramePr>
        <p:xfrm>
          <a:off x="244296" y="2372610"/>
          <a:ext cx="11947704" cy="3966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 name="TextBox 2"/>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0" name="Rectangle 9"/>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1393902" y="2062837"/>
            <a:ext cx="10515600" cy="1406077"/>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تتسم قواعد قانون العمل بأنها ترعي ظروف الواقع، فهي تراعي سن العامل، كما تراعي جنسه، فتفرد للأحداث والنساء أحكامًا خاصة بهم، كما تراعي القدرة الاقتصادية للمنشآت، فتزيد من التزاماتها كما كانت قدرتها الاقتصادية كبيرة. </a:t>
            </a:r>
          </a:p>
        </p:txBody>
      </p:sp>
      <p:sp>
        <p:nvSpPr>
          <p:cNvPr id="16" name="Content Placeholder 2"/>
          <p:cNvSpPr txBox="1">
            <a:spLocks/>
          </p:cNvSpPr>
          <p:nvPr/>
        </p:nvSpPr>
        <p:spPr>
          <a:xfrm>
            <a:off x="1393901" y="4522837"/>
            <a:ext cx="10515600" cy="1776363"/>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يوفر المشرّع سبل الحماية للعامل، فلا يجوز الاتفاق بين العامل وصاحب العمل على وضع شروط تخالف أحكام قانون العمل.</a:t>
            </a:r>
          </a:p>
          <a:p>
            <a:pPr marL="0" indent="0" algn="just" rtl="1">
              <a:buNone/>
            </a:pPr>
            <a:r>
              <a:rPr lang="ar-BH" b="1" dirty="0" smtClean="0">
                <a:latin typeface="Sakkal Majalla" panose="02000000000000000000" pitchFamily="2" charset="-78"/>
                <a:cs typeface="Sakkal Majalla" panose="02000000000000000000" pitchFamily="2" charset="-78"/>
              </a:rPr>
              <a:t>وفي حالة مخالفة صاحب العمل لقواعد قانون العمل يتعرض للمساءلة الجنائية وتوقيع العقاب عليه، و دفع غرامات مالية عن هذه المخالفات.</a:t>
            </a:r>
            <a:endParaRPr lang="ar-BH" b="1" dirty="0">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5558972" y="1144894"/>
            <a:ext cx="6350530" cy="781963"/>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1 – </a:t>
            </a:r>
            <a:r>
              <a:rPr lang="ar-BH" b="1" dirty="0" smtClean="0">
                <a:solidFill>
                  <a:srgbClr val="FF0000"/>
                </a:solidFill>
                <a:latin typeface="Sakkal Majalla" panose="02000000000000000000" pitchFamily="2" charset="-78"/>
                <a:cs typeface="Sakkal Majalla" panose="02000000000000000000" pitchFamily="2" charset="-78"/>
              </a:rPr>
              <a:t>الطابع الواقعي لأحكام قانون العمل: </a:t>
            </a:r>
          </a:p>
        </p:txBody>
      </p:sp>
      <p:sp>
        <p:nvSpPr>
          <p:cNvPr id="8" name="Title 9"/>
          <p:cNvSpPr txBox="1">
            <a:spLocks/>
          </p:cNvSpPr>
          <p:nvPr/>
        </p:nvSpPr>
        <p:spPr bwMode="auto">
          <a:xfrm>
            <a:off x="3000777" y="413109"/>
            <a:ext cx="6593984"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أولا: خصائص قانون العمل</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5558971" y="3604894"/>
            <a:ext cx="6350529" cy="781963"/>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2 – قواعد قانون العمل آمرة لا يجوز الاتفاق على مخالفتها: </a:t>
            </a:r>
          </a:p>
        </p:txBody>
      </p:sp>
      <p:sp>
        <p:nvSpPr>
          <p:cNvPr id="10" name="Rectangle 9"/>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883204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1393901" y="2313055"/>
            <a:ext cx="10515600" cy="1318962"/>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أهم ما يميز قواعد قانون العمل هو تفسيرها لمصلحة العامل، فإذا شاب القاعدة القانونية غموض فكانت واضحة، تحتمل وجود تفسيرين: الأول في مصلحة العامل، والثاني في غير مصلحته، فإنه يؤخذ بالتفسير الأصل للعامل.</a:t>
            </a:r>
          </a:p>
        </p:txBody>
      </p:sp>
      <p:sp>
        <p:nvSpPr>
          <p:cNvPr id="16" name="Content Placeholder 2"/>
          <p:cNvSpPr txBox="1">
            <a:spLocks/>
          </p:cNvSpPr>
          <p:nvPr/>
        </p:nvSpPr>
        <p:spPr>
          <a:xfrm>
            <a:off x="1393901" y="4740551"/>
            <a:ext cx="10515600" cy="1369963"/>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حماية للعمال يسّر المشرّع البحريني إجراءات التقاضي على العمال وسهل لهم المطالبة القضائية بحقوقهم.</a:t>
            </a:r>
          </a:p>
        </p:txBody>
      </p:sp>
      <p:sp>
        <p:nvSpPr>
          <p:cNvPr id="17" name="Content Placeholder 2"/>
          <p:cNvSpPr txBox="1">
            <a:spLocks/>
          </p:cNvSpPr>
          <p:nvPr/>
        </p:nvSpPr>
        <p:spPr>
          <a:xfrm>
            <a:off x="5413827" y="1395743"/>
            <a:ext cx="6495673" cy="781963"/>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3 – تفسير قواعد قانون العمل حال غموضها لمصلحة العامل: </a:t>
            </a:r>
          </a:p>
        </p:txBody>
      </p:sp>
      <p:sp>
        <p:nvSpPr>
          <p:cNvPr id="9" name="Content Placeholder 2"/>
          <p:cNvSpPr txBox="1">
            <a:spLocks/>
          </p:cNvSpPr>
          <p:nvPr/>
        </p:nvSpPr>
        <p:spPr>
          <a:xfrm>
            <a:off x="5413828" y="3823239"/>
            <a:ext cx="6495672" cy="781963"/>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4 – تيسير إجراءات التقاضي على العمال:</a:t>
            </a:r>
          </a:p>
        </p:txBody>
      </p:sp>
      <p:sp>
        <p:nvSpPr>
          <p:cNvPr id="7" name="Rectangle 6"/>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225753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1258798" y="2268989"/>
            <a:ext cx="10515600" cy="3891872"/>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 </a:t>
            </a:r>
            <a:endParaRPr lang="ar-BH" b="1" dirty="0" smtClean="0">
              <a:solidFill>
                <a:srgbClr val="002060"/>
              </a:solidFill>
              <a:latin typeface="Sakkal Majalla" panose="02000000000000000000" pitchFamily="2" charset="-78"/>
              <a:cs typeface="Sakkal Majalla" panose="02000000000000000000" pitchFamily="2" charset="-78"/>
            </a:endParaRPr>
          </a:p>
          <a:p>
            <a:pPr algn="just" rtl="1">
              <a:buFont typeface="Wingdings" panose="05000000000000000000" pitchFamily="2" charset="2"/>
              <a:buChar char="v"/>
            </a:pPr>
            <a:endParaRPr lang="ar-BH" b="1" dirty="0">
              <a:solidFill>
                <a:srgbClr val="002060"/>
              </a:solidFill>
              <a:latin typeface="Sakkal Majalla" panose="02000000000000000000" pitchFamily="2" charset="-78"/>
              <a:cs typeface="Sakkal Majalla" panose="02000000000000000000" pitchFamily="2" charset="-78"/>
            </a:endParaRPr>
          </a:p>
          <a:p>
            <a:pPr algn="just" rtl="1">
              <a:buFont typeface="Wingdings" panose="05000000000000000000" pitchFamily="2" charset="2"/>
              <a:buChar char="v"/>
            </a:pPr>
            <a:r>
              <a:rPr lang="ar-BH" b="1" dirty="0" smtClean="0">
                <a:solidFill>
                  <a:srgbClr val="002060"/>
                </a:solidFill>
                <a:latin typeface="Sakkal Majalla" panose="02000000000000000000" pitchFamily="2" charset="-78"/>
                <a:cs typeface="Sakkal Majalla" panose="02000000000000000000" pitchFamily="2" charset="-78"/>
              </a:rPr>
              <a:t>إعفاء العمال من رسوم التقاضي في جميع مراحل التقاضي؛ حتى لا تقف الرسوم القضائية عائقًا يحول دون مطالبة العامل بحقوقه.</a:t>
            </a:r>
          </a:p>
          <a:p>
            <a:pPr algn="just" rtl="1">
              <a:buFont typeface="Wingdings" panose="05000000000000000000" pitchFamily="2" charset="2"/>
              <a:buChar char="v"/>
            </a:pPr>
            <a:r>
              <a:rPr lang="ar-BH" b="1" dirty="0" smtClean="0">
                <a:solidFill>
                  <a:srgbClr val="002060"/>
                </a:solidFill>
                <a:latin typeface="Sakkal Majalla" panose="02000000000000000000" pitchFamily="2" charset="-78"/>
                <a:cs typeface="Sakkal Majalla" panose="02000000000000000000" pitchFamily="2" charset="-78"/>
              </a:rPr>
              <a:t> سرعة الفصل في الدعاوي العمالية.</a:t>
            </a:r>
          </a:p>
          <a:p>
            <a:pPr algn="just" rtl="1">
              <a:buFont typeface="Wingdings" panose="05000000000000000000" pitchFamily="2" charset="2"/>
              <a:buChar char="v"/>
            </a:pPr>
            <a:r>
              <a:rPr lang="ar-BH" b="1" dirty="0" smtClean="0">
                <a:solidFill>
                  <a:srgbClr val="002060"/>
                </a:solidFill>
                <a:latin typeface="Sakkal Majalla" panose="02000000000000000000" pitchFamily="2" charset="-78"/>
                <a:cs typeface="Sakkal Majalla" panose="02000000000000000000" pitchFamily="2" charset="-78"/>
              </a:rPr>
              <a:t> اللجوء إلى التسوية الودية.</a:t>
            </a:r>
          </a:p>
          <a:p>
            <a:pPr algn="just" rtl="1">
              <a:buFont typeface="Wingdings" panose="05000000000000000000" pitchFamily="2" charset="2"/>
              <a:buChar char="v"/>
            </a:pPr>
            <a:r>
              <a:rPr lang="ar-BH" b="1" dirty="0">
                <a:solidFill>
                  <a:srgbClr val="002060"/>
                </a:solidFill>
                <a:latin typeface="Sakkal Majalla" panose="02000000000000000000" pitchFamily="2" charset="-78"/>
                <a:cs typeface="Sakkal Majalla" panose="02000000000000000000" pitchFamily="2" charset="-78"/>
              </a:rPr>
              <a:t> </a:t>
            </a:r>
            <a:r>
              <a:rPr lang="ar-BH" b="1" dirty="0" smtClean="0">
                <a:solidFill>
                  <a:srgbClr val="002060"/>
                </a:solidFill>
                <a:latin typeface="Sakkal Majalla" panose="02000000000000000000" pitchFamily="2" charset="-78"/>
                <a:cs typeface="Sakkal Majalla" panose="02000000000000000000" pitchFamily="2" charset="-78"/>
              </a:rPr>
              <a:t>إذا فشلت التسوية الودية على المتضرر اللجوء إلى القضاء عن طريق مكتب الدعاوي العمالية بوزارة العدل، فإن تم الصلح خلال شهرين انتهى النزاع، وإن فشل تحال الدعوى إلى المحكمة الكبرى المدنية للحكم فيها خلال شهر من أول جلسة.</a:t>
            </a:r>
          </a:p>
          <a:p>
            <a:pPr algn="just" rtl="1">
              <a:buFont typeface="Wingdings" panose="05000000000000000000" pitchFamily="2" charset="2"/>
              <a:buChar char="v"/>
            </a:pPr>
            <a:r>
              <a:rPr lang="ar-BH" b="1" dirty="0">
                <a:solidFill>
                  <a:srgbClr val="002060"/>
                </a:solidFill>
                <a:latin typeface="Sakkal Majalla" panose="02000000000000000000" pitchFamily="2" charset="-78"/>
                <a:cs typeface="Sakkal Majalla" panose="02000000000000000000" pitchFamily="2" charset="-78"/>
              </a:rPr>
              <a:t> </a:t>
            </a:r>
            <a:r>
              <a:rPr lang="ar-BH" b="1" dirty="0" smtClean="0">
                <a:solidFill>
                  <a:srgbClr val="002060"/>
                </a:solidFill>
                <a:latin typeface="Sakkal Majalla" panose="02000000000000000000" pitchFamily="2" charset="-78"/>
                <a:cs typeface="Sakkal Majalla" panose="02000000000000000000" pitchFamily="2" charset="-78"/>
              </a:rPr>
              <a:t>يكون للطرف المتضرر الحكم القضائي الطعن فيه أمام محكمة التمييز.</a:t>
            </a:r>
          </a:p>
          <a:p>
            <a:pPr algn="just" rtl="1">
              <a:buFont typeface="Wingdings" panose="05000000000000000000" pitchFamily="2" charset="2"/>
              <a:buChar char="v"/>
            </a:pPr>
            <a:endParaRPr lang="ar-BH" b="1" dirty="0" smtClean="0">
              <a:solidFill>
                <a:srgbClr val="002060"/>
              </a:solidFill>
              <a:latin typeface="Sakkal Majalla" panose="02000000000000000000" pitchFamily="2" charset="-78"/>
              <a:cs typeface="Sakkal Majalla" panose="02000000000000000000" pitchFamily="2" charset="-78"/>
            </a:endParaRPr>
          </a:p>
          <a:p>
            <a:pPr algn="just" rtl="1">
              <a:buFont typeface="Wingdings" panose="05000000000000000000" pitchFamily="2" charset="2"/>
              <a:buChar char="v"/>
            </a:pP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5205130" y="1296222"/>
            <a:ext cx="6495673" cy="781963"/>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ما هي صور تيسير إجراءات التقاضي على العمال؟</a:t>
            </a:r>
          </a:p>
        </p:txBody>
      </p:sp>
      <p:sp>
        <p:nvSpPr>
          <p:cNvPr id="5" name="Rectangle 4"/>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493946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629399" y="2423885"/>
            <a:ext cx="10515600" cy="2859315"/>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rgbClr val="FF0000"/>
                </a:solidFill>
                <a:latin typeface="Sakkal Majalla" panose="02000000000000000000" pitchFamily="2" charset="-78"/>
                <a:cs typeface="Sakkal Majalla" panose="02000000000000000000" pitchFamily="2" charset="-78"/>
              </a:rPr>
              <a:t>هل يجوز للعامل أن يتنازل عن حقوقه المالية الناشئة عن علاقة العمل؟</a:t>
            </a:r>
          </a:p>
          <a:p>
            <a:pPr marL="0" indent="0" algn="just" rtl="1">
              <a:buNone/>
            </a:pPr>
            <a:r>
              <a:rPr lang="ar-BH" sz="3200" b="1" dirty="0" smtClean="0">
                <a:solidFill>
                  <a:srgbClr val="002060"/>
                </a:solidFill>
                <a:latin typeface="Sakkal Majalla" panose="02000000000000000000" pitchFamily="2" charset="-78"/>
                <a:cs typeface="Sakkal Majalla" panose="02000000000000000000" pitchFamily="2" charset="-78"/>
              </a:rPr>
              <a:t>لما كان العامل طرفًا ضعيفًا في علاقة العمل، وقد يمارس صاحب العمل ضغوطًا عليه حتى يتنازل عن حقوقه المالية الناشئة عن عقد العلم؛ لهذا قرر المشرّع بطلان تنازله عن  هذه الحقوق إذا وقع التنازل خلال سريان العقد أو خلال ثلاثة أشهر من تاريخ انتهائه.</a:t>
            </a:r>
          </a:p>
        </p:txBody>
      </p:sp>
      <p:sp>
        <p:nvSpPr>
          <p:cNvPr id="17" name="Content Placeholder 2"/>
          <p:cNvSpPr txBox="1">
            <a:spLocks/>
          </p:cNvSpPr>
          <p:nvPr/>
        </p:nvSpPr>
        <p:spPr>
          <a:xfrm>
            <a:off x="1258798" y="702423"/>
            <a:ext cx="8851117" cy="1367342"/>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00CC"/>
                </a:solidFill>
                <a:latin typeface="Sakkal Majalla" panose="02000000000000000000" pitchFamily="2" charset="-78"/>
                <a:cs typeface="Sakkal Majalla" panose="02000000000000000000" pitchFamily="2" charset="-78"/>
              </a:rPr>
              <a:t>المشرّع:</a:t>
            </a:r>
            <a:r>
              <a:rPr lang="ar-BH" b="1" dirty="0" smtClean="0">
                <a:solidFill>
                  <a:srgbClr val="FF0000"/>
                </a:solidFill>
                <a:latin typeface="Sakkal Majalla" panose="02000000000000000000" pitchFamily="2" charset="-78"/>
                <a:cs typeface="Sakkal Majalla" panose="02000000000000000000" pitchFamily="2" charset="-78"/>
              </a:rPr>
              <a:t> هو السلطة المختصة التي تضع التشريعات لتنظيم علاقات الناس في المجتمع.</a:t>
            </a:r>
          </a:p>
        </p:txBody>
      </p:sp>
      <p:sp>
        <p:nvSpPr>
          <p:cNvPr id="5" name="Rectangle 4"/>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8" name="Rectangle 7"/>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609478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1219727" y="2614410"/>
            <a:ext cx="10515600" cy="3699303"/>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sz="3200" b="1" dirty="0" smtClean="0">
                <a:solidFill>
                  <a:srgbClr val="FF0000"/>
                </a:solidFill>
                <a:latin typeface="Sakkal Majalla" panose="02000000000000000000" pitchFamily="2" charset="-78"/>
                <a:cs typeface="Sakkal Majalla" panose="02000000000000000000" pitchFamily="2" charset="-78"/>
              </a:rPr>
              <a:t>طرق حل منازعات العمل الجماعية</a:t>
            </a:r>
          </a:p>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تبدأ عملية حل المنازعة الجماعية من خلال الحوار والنقاش بين المنظمة أو المنظمات العمالية التي ينتمي إليها العمال وبين صاحب العمل، وذلك لتسوية منازعات العمل الجماعية التي قد تنشأ بينهما، فإذا نجحت المفاوضة أبرم عقد عمل جماعي بما تم التوصل إليه، إذا تعذرت التسوية كليًا أو جزئيًا خلال ستين يومًا جاز لأي الطريقين أن يطلب من الوزارة عرض النزاع على مجلس تسوية المنازعات الجماعي، وعلى المجلس أن يحسم النزاع خلال 60 يومًا من تاريخ عرضه عليه، وإلا جاز لأي من الطرفين أن يطلب من الوزارة عرض النزاع على هيئة التحكيم بوزارة العدل، فإذا عرض على هيئة التحكيم وجب عليها أن تفصل فيه خلال شهر من تاريخ أول جلسة لنظره.</a:t>
            </a:r>
          </a:p>
        </p:txBody>
      </p:sp>
      <p:sp>
        <p:nvSpPr>
          <p:cNvPr id="17" name="Content Placeholder 2"/>
          <p:cNvSpPr txBox="1">
            <a:spLocks/>
          </p:cNvSpPr>
          <p:nvPr/>
        </p:nvSpPr>
        <p:spPr>
          <a:xfrm>
            <a:off x="2003233" y="1464089"/>
            <a:ext cx="8948587" cy="927515"/>
          </a:xfrm>
          <a:prstGeom prst="rect">
            <a:avLst/>
          </a:prstGeom>
          <a:solidFill>
            <a:schemeClr val="bg2">
              <a:lumMod val="9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المنازعة الجماعية: </a:t>
            </a:r>
            <a:r>
              <a:rPr lang="ar-BH" b="1" dirty="0" smtClean="0">
                <a:solidFill>
                  <a:srgbClr val="0000FF"/>
                </a:solidFill>
                <a:latin typeface="Sakkal Majalla" panose="02000000000000000000" pitchFamily="2" charset="-78"/>
                <a:cs typeface="Sakkal Majalla" panose="02000000000000000000" pitchFamily="2" charset="-78"/>
              </a:rPr>
              <a:t>هي  كل نزاع يتعلق بشروط أو ظروف العمل أو أحكام الاستخدام، وينشأ بين واحد أو أكثر من أصحاب الأعمال وجميع عمالهم أو فريق منهم.</a:t>
            </a:r>
          </a:p>
        </p:txBody>
      </p:sp>
      <p:sp>
        <p:nvSpPr>
          <p:cNvPr id="5" name="Title 9"/>
          <p:cNvSpPr txBox="1">
            <a:spLocks/>
          </p:cNvSpPr>
          <p:nvPr/>
        </p:nvSpPr>
        <p:spPr bwMode="auto">
          <a:xfrm>
            <a:off x="2978161" y="681336"/>
            <a:ext cx="646519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منازعات العمل الجماعية</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6" name="Rectangle 5"/>
          <p:cNvSpPr/>
          <p:nvPr/>
        </p:nvSpPr>
        <p:spPr>
          <a:xfrm>
            <a:off x="4107542" y="0"/>
            <a:ext cx="4383314"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7946265" y="6509734"/>
            <a:ext cx="341056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743083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txBox="1">
            <a:spLocks/>
          </p:cNvSpPr>
          <p:nvPr/>
        </p:nvSpPr>
        <p:spPr>
          <a:xfrm>
            <a:off x="6088742" y="2876751"/>
            <a:ext cx="4528457" cy="812800"/>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إبراهم عقد جماعي</a:t>
            </a:r>
          </a:p>
        </p:txBody>
      </p:sp>
      <p:sp>
        <p:nvSpPr>
          <p:cNvPr id="17" name="Content Placeholder 2"/>
          <p:cNvSpPr txBox="1">
            <a:spLocks/>
          </p:cNvSpPr>
          <p:nvPr/>
        </p:nvSpPr>
        <p:spPr>
          <a:xfrm>
            <a:off x="3686625" y="1207035"/>
            <a:ext cx="4528457" cy="622716"/>
          </a:xfrm>
          <a:prstGeom prst="rect">
            <a:avLst/>
          </a:prstGeom>
          <a:solidFill>
            <a:schemeClr val="bg2">
              <a:lumMod val="9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00FF"/>
                </a:solidFill>
                <a:latin typeface="Sakkal Majalla" panose="02000000000000000000" pitchFamily="2" charset="-78"/>
                <a:cs typeface="Sakkal Majalla" panose="02000000000000000000" pitchFamily="2" charset="-78"/>
              </a:rPr>
              <a:t>المفاوضات الجماعية</a:t>
            </a:r>
          </a:p>
        </p:txBody>
      </p:sp>
      <p:sp>
        <p:nvSpPr>
          <p:cNvPr id="5" name="Title 9"/>
          <p:cNvSpPr txBox="1">
            <a:spLocks/>
          </p:cNvSpPr>
          <p:nvPr/>
        </p:nvSpPr>
        <p:spPr bwMode="auto">
          <a:xfrm>
            <a:off x="3327717" y="140205"/>
            <a:ext cx="5314008"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طرائق حل منازعات العمل الجماعية</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cxnSp>
        <p:nvCxnSpPr>
          <p:cNvPr id="3" name="Straight Arrow Connector 2"/>
          <p:cNvCxnSpPr/>
          <p:nvPr/>
        </p:nvCxnSpPr>
        <p:spPr>
          <a:xfrm>
            <a:off x="5950854" y="810317"/>
            <a:ext cx="0" cy="308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240333" y="2900841"/>
            <a:ext cx="4528457" cy="812800"/>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عرض المنازعة على مجلس تسوية المنازعات الجماعية</a:t>
            </a:r>
          </a:p>
        </p:txBody>
      </p:sp>
      <p:sp>
        <p:nvSpPr>
          <p:cNvPr id="9" name="Content Placeholder 2"/>
          <p:cNvSpPr txBox="1">
            <a:spLocks/>
          </p:cNvSpPr>
          <p:nvPr/>
        </p:nvSpPr>
        <p:spPr>
          <a:xfrm>
            <a:off x="1240333" y="4529431"/>
            <a:ext cx="4528457" cy="662767"/>
          </a:xfrm>
          <a:prstGeom prst="rect">
            <a:avLst/>
          </a:prstGeom>
          <a:solidFill>
            <a:schemeClr val="accent2">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هيئة التحكيم بوزارة العدل</a:t>
            </a:r>
          </a:p>
        </p:txBody>
      </p:sp>
      <p:sp>
        <p:nvSpPr>
          <p:cNvPr id="10" name="Content Placeholder 2"/>
          <p:cNvSpPr txBox="1">
            <a:spLocks/>
          </p:cNvSpPr>
          <p:nvPr/>
        </p:nvSpPr>
        <p:spPr>
          <a:xfrm>
            <a:off x="1258796" y="5697421"/>
            <a:ext cx="4528457" cy="594180"/>
          </a:xfrm>
          <a:prstGeom prst="rect">
            <a:avLst/>
          </a:prstGeom>
          <a:solidFill>
            <a:schemeClr val="accent2">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1">
              <a:buNone/>
            </a:pPr>
            <a:r>
              <a:rPr lang="ar-BH" b="1" dirty="0" smtClean="0">
                <a:solidFill>
                  <a:srgbClr val="002060"/>
                </a:solidFill>
                <a:latin typeface="Sakkal Majalla" panose="02000000000000000000" pitchFamily="2" charset="-78"/>
                <a:cs typeface="Sakkal Majalla" panose="02000000000000000000" pitchFamily="2" charset="-78"/>
              </a:rPr>
              <a:t>حكم ملزم للطرفين</a:t>
            </a:r>
          </a:p>
        </p:txBody>
      </p:sp>
      <p:cxnSp>
        <p:nvCxnSpPr>
          <p:cNvPr id="23" name="Straight Arrow Connector 22"/>
          <p:cNvCxnSpPr/>
          <p:nvPr/>
        </p:nvCxnSpPr>
        <p:spPr>
          <a:xfrm>
            <a:off x="3523025" y="5192198"/>
            <a:ext cx="0" cy="381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380340" y="3796584"/>
            <a:ext cx="947376" cy="644787"/>
            <a:chOff x="2380340" y="3796584"/>
            <a:chExt cx="947376" cy="644787"/>
          </a:xfrm>
        </p:grpSpPr>
        <p:cxnSp>
          <p:nvCxnSpPr>
            <p:cNvPr id="21" name="Straight Arrow Connector 20"/>
            <p:cNvCxnSpPr/>
            <p:nvPr/>
          </p:nvCxnSpPr>
          <p:spPr>
            <a:xfrm flipH="1">
              <a:off x="2380340" y="3796584"/>
              <a:ext cx="947376" cy="644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498745" y="3797430"/>
              <a:ext cx="787717" cy="608665"/>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BH" sz="2000" b="1" dirty="0" smtClean="0"/>
                <a:t>فشل</a:t>
              </a:r>
              <a:endParaRPr lang="en-US" sz="2000" b="1" dirty="0"/>
            </a:p>
          </p:txBody>
        </p:sp>
      </p:grpSp>
      <p:grpSp>
        <p:nvGrpSpPr>
          <p:cNvPr id="45" name="Group 44"/>
          <p:cNvGrpSpPr/>
          <p:nvPr/>
        </p:nvGrpSpPr>
        <p:grpSpPr>
          <a:xfrm>
            <a:off x="3523025" y="1917787"/>
            <a:ext cx="1426979" cy="912499"/>
            <a:chOff x="3523025" y="1917787"/>
            <a:chExt cx="1426979" cy="912499"/>
          </a:xfrm>
        </p:grpSpPr>
        <p:cxnSp>
          <p:nvCxnSpPr>
            <p:cNvPr id="15" name="Straight Arrow Connector 14"/>
            <p:cNvCxnSpPr/>
            <p:nvPr/>
          </p:nvCxnSpPr>
          <p:spPr>
            <a:xfrm flipH="1">
              <a:off x="3523025" y="1917787"/>
              <a:ext cx="1426979" cy="9124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842655" y="2030995"/>
              <a:ext cx="787717" cy="608665"/>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BH" sz="2000" b="1" dirty="0" smtClean="0"/>
                <a:t>فشل</a:t>
              </a:r>
              <a:endParaRPr lang="en-US" sz="2000" b="1" dirty="0"/>
            </a:p>
          </p:txBody>
        </p:sp>
      </p:grpSp>
      <p:grpSp>
        <p:nvGrpSpPr>
          <p:cNvPr id="44" name="Group 43"/>
          <p:cNvGrpSpPr/>
          <p:nvPr/>
        </p:nvGrpSpPr>
        <p:grpSpPr>
          <a:xfrm>
            <a:off x="6720114" y="1917787"/>
            <a:ext cx="1814285" cy="835082"/>
            <a:chOff x="6720114" y="1917787"/>
            <a:chExt cx="1814285" cy="835082"/>
          </a:xfrm>
        </p:grpSpPr>
        <p:cxnSp>
          <p:nvCxnSpPr>
            <p:cNvPr id="12" name="Straight Arrow Connector 11"/>
            <p:cNvCxnSpPr/>
            <p:nvPr/>
          </p:nvCxnSpPr>
          <p:spPr>
            <a:xfrm>
              <a:off x="6720114" y="1917787"/>
              <a:ext cx="1814285" cy="8350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233397" y="2048918"/>
              <a:ext cx="787717" cy="608665"/>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BH" b="1" dirty="0" smtClean="0"/>
                <a:t>نجاح</a:t>
              </a:r>
              <a:endParaRPr lang="en-US" b="1" dirty="0"/>
            </a:p>
          </p:txBody>
        </p:sp>
      </p:grpSp>
      <p:grpSp>
        <p:nvGrpSpPr>
          <p:cNvPr id="46" name="Group 45"/>
          <p:cNvGrpSpPr/>
          <p:nvPr/>
        </p:nvGrpSpPr>
        <p:grpSpPr>
          <a:xfrm>
            <a:off x="4427490" y="3782294"/>
            <a:ext cx="2543313" cy="1051469"/>
            <a:chOff x="4427490" y="3782294"/>
            <a:chExt cx="2543313" cy="1051469"/>
          </a:xfrm>
        </p:grpSpPr>
        <p:cxnSp>
          <p:nvCxnSpPr>
            <p:cNvPr id="18" name="Straight Arrow Connector 17"/>
            <p:cNvCxnSpPr/>
            <p:nvPr/>
          </p:nvCxnSpPr>
          <p:spPr>
            <a:xfrm>
              <a:off x="4427490" y="3782294"/>
              <a:ext cx="1755596" cy="5567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183086" y="4225098"/>
              <a:ext cx="787717" cy="608665"/>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BH" b="1" dirty="0" smtClean="0"/>
                <a:t>نجاح</a:t>
              </a:r>
              <a:endParaRPr lang="en-US" b="1" dirty="0"/>
            </a:p>
          </p:txBody>
        </p:sp>
      </p:grpSp>
      <p:sp>
        <p:nvSpPr>
          <p:cNvPr id="24" name="Rectangle 23"/>
          <p:cNvSpPr/>
          <p:nvPr/>
        </p:nvSpPr>
        <p:spPr>
          <a:xfrm>
            <a:off x="2350" y="388746"/>
            <a:ext cx="3284112" cy="4208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600" b="1" dirty="0" smtClean="0">
                <a:solidFill>
                  <a:srgbClr val="FF0000"/>
                </a:solidFill>
                <a:latin typeface="Sakkal Majalla" panose="02000000000000000000" pitchFamily="2" charset="-78"/>
                <a:cs typeface="Sakkal Majalla" panose="02000000000000000000" pitchFamily="2" charset="-78"/>
              </a:rPr>
              <a:t>خصائص قانون العمل والفئات المستثناة من تطبيقه</a:t>
            </a:r>
            <a:endParaRPr lang="ar-BH" sz="1600" b="1" dirty="0">
              <a:solidFill>
                <a:srgbClr val="FF0000"/>
              </a:solidFill>
              <a:latin typeface="Sakkal Majalla" panose="02000000000000000000" pitchFamily="2" charset="-78"/>
              <a:cs typeface="Sakkal Majalla" panose="02000000000000000000" pitchFamily="2" charset="-78"/>
            </a:endParaRPr>
          </a:p>
        </p:txBody>
      </p:sp>
      <p:sp>
        <p:nvSpPr>
          <p:cNvPr id="25" name="Rectangle 2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TextBox 2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27" name="Rectangle 2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604902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anim calcmode="lin" valueType="num">
                                      <p:cBhvr>
                                        <p:cTn id="57" dur="1000" fill="hold"/>
                                        <p:tgtEl>
                                          <p:spTgt spid="46"/>
                                        </p:tgtEl>
                                        <p:attrNameLst>
                                          <p:attrName>ppt_x</p:attrName>
                                        </p:attrNameLst>
                                      </p:cBhvr>
                                      <p:tavLst>
                                        <p:tav tm="0">
                                          <p:val>
                                            <p:strVal val="#ppt_x"/>
                                          </p:val>
                                        </p:tav>
                                        <p:tav tm="100000">
                                          <p:val>
                                            <p:strVal val="#ppt_x"/>
                                          </p:val>
                                        </p:tav>
                                      </p:tavLst>
                                    </p:anim>
                                    <p:anim calcmode="lin" valueType="num">
                                      <p:cBhvr>
                                        <p:cTn id="5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5"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الدرس الإلكتروني - الفصل الدراسي الثاني 2020-2021م</Template>
  <TotalTime>4129</TotalTime>
  <Words>1645</Words>
  <Application>Microsoft Office PowerPoint</Application>
  <PresentationFormat>Widescreen</PresentationFormat>
  <Paragraphs>216</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Sakkal Majalla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528</cp:revision>
  <dcterms:created xsi:type="dcterms:W3CDTF">2020-03-04T10:47:58Z</dcterms:created>
  <dcterms:modified xsi:type="dcterms:W3CDTF">2021-01-24T07:57:47Z</dcterms:modified>
</cp:coreProperties>
</file>