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0" r:id="rId4"/>
    <p:sldId id="263" r:id="rId5"/>
    <p:sldId id="265" r:id="rId6"/>
    <p:sldId id="267" r:id="rId7"/>
    <p:sldId id="296" r:id="rId8"/>
    <p:sldId id="317" r:id="rId9"/>
    <p:sldId id="318" r:id="rId10"/>
    <p:sldId id="289" r:id="rId11"/>
    <p:sldId id="319" r:id="rId12"/>
    <p:sldId id="320" r:id="rId13"/>
    <p:sldId id="301" r:id="rId14"/>
    <p:sldId id="304" r:id="rId15"/>
    <p:sldId id="316" r:id="rId16"/>
    <p:sldId id="306" r:id="rId17"/>
    <p:sldId id="275" r:id="rId18"/>
    <p:sldId id="276" r:id="rId19"/>
    <p:sldId id="293" r:id="rId20"/>
    <p:sldId id="294" r:id="rId21"/>
    <p:sldId id="321" r:id="rId22"/>
    <p:sldId id="279" r:id="rId23"/>
    <p:sldId id="288" r:id="rId24"/>
    <p:sldId id="309" r:id="rId25"/>
    <p:sldId id="308" r:id="rId26"/>
    <p:sldId id="310" r:id="rId27"/>
    <p:sldId id="311" r:id="rId28"/>
    <p:sldId id="312" r:id="rId29"/>
    <p:sldId id="313" r:id="rId30"/>
    <p:sldId id="314" r:id="rId31"/>
    <p:sldId id="315" r:id="rId32"/>
    <p:sldId id="322" r:id="rId33"/>
    <p:sldId id="32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577A9"/>
    <a:srgbClr val="EAEAEA"/>
    <a:srgbClr val="3F5378"/>
    <a:srgbClr val="92A8C8"/>
    <a:srgbClr val="FF9800"/>
    <a:srgbClr val="C7D3E6"/>
    <a:srgbClr val="77D3E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48ECE51C-F703-4520-BEB1-37D95F0A6430}"/>
    <pc:docChg chg="modSld">
      <pc:chgData name="Majeda Al Hermi" userId="ebe551ee1b006974" providerId="LiveId" clId="{48ECE51C-F703-4520-BEB1-37D95F0A6430}" dt="2020-06-14T19:15:52.240" v="4"/>
      <pc:docMkLst>
        <pc:docMk/>
      </pc:docMkLst>
      <pc:sldChg chg="modSp mod">
        <pc:chgData name="Majeda Al Hermi" userId="ebe551ee1b006974" providerId="LiveId" clId="{48ECE51C-F703-4520-BEB1-37D95F0A6430}" dt="2020-06-14T19:15:52.240" v="4"/>
        <pc:sldMkLst>
          <pc:docMk/>
          <pc:sldMk cId="2238683589" sldId="263"/>
        </pc:sldMkLst>
        <pc:spChg chg="mod">
          <ac:chgData name="Majeda Al Hermi" userId="ebe551ee1b006974" providerId="LiveId" clId="{48ECE51C-F703-4520-BEB1-37D95F0A6430}" dt="2020-06-14T19:15:52.240" v="4"/>
          <ac:spMkLst>
            <pc:docMk/>
            <pc:sldMk cId="2238683589" sldId="263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04/11/1441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image" Target="../media/image16.png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3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7.png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image" Target="../media/image19.png"/><Relationship Id="rId10" Type="http://schemas.openxmlformats.org/officeDocument/2006/relationships/slide" Target="slide17.xml"/><Relationship Id="rId4" Type="http://schemas.openxmlformats.org/officeDocument/2006/relationships/image" Target="../media/image18.jpe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6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4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25.xml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7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26.xml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8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29.xml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1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30.xml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3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32.xml"/><Relationship Id="rId9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7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0.xml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11.jpeg"/><Relationship Id="rId15" Type="http://schemas.openxmlformats.org/officeDocument/2006/relationships/slide" Target="slide14.xml"/><Relationship Id="rId10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id="{922F359B-0701-4F7A-9804-461ECDBF58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B5177F-323D-4DD5-BF9F-5B0F5A106D41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07AC96-3E2F-42F6-8783-F0221A29B81B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Sakkal Majalla" panose="02000000000000000000" pitchFamily="2" charset="-78"/>
              </a:rPr>
              <a:t>Dead files: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files that are not required anymore.</a:t>
            </a:r>
          </a:p>
          <a:p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Should be </a:t>
            </a:r>
            <a:r>
              <a:rPr lang="en-US" sz="40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removed from the filing system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&amp; </a:t>
            </a:r>
            <a:r>
              <a:rPr lang="en-US" sz="40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stored in boxes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Dead Files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CB7240-06DE-4586-BEA4-B6C5C3D667E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6" y="3650625"/>
            <a:ext cx="2706916" cy="26368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6CEA1F-6373-4D6B-9472-802E10479A5B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44B8CC38-5E69-414B-B41F-2AC43C711249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E082C688-D85D-4F63-AD0C-2113439DF8F2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CC5B7497-F824-4A21-9751-7ABEA8D4ED79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99EDAD54-5C89-4F8A-9DF1-7F71A76718EE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A5ADE850-A686-482D-94F1-15B8081CBB32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43CBD607-5ADA-456A-8412-CA41C4F11ED3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Employees borrow files to do their work.  The </a:t>
            </a:r>
            <a:r>
              <a:rPr lang="en-US" sz="28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filing clerk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makes sure that the file is returned to its place.  Absent card is used.</a:t>
            </a:r>
          </a:p>
          <a:p>
            <a:endParaRPr lang="en-US" sz="2800" b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b="1" u="sng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Sakkal Majalla" panose="02000000000000000000" pitchFamily="2" charset="-78"/>
              </a:rPr>
              <a:t>Absent card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Sakkal Majalla" panose="02000000000000000000" pitchFamily="2" charset="-78"/>
              </a:rPr>
              <a:t>: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used to show details of the file taken out of its folder.</a:t>
            </a: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filing clerk must send a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written communication (memo or e-mail)</a:t>
            </a: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the borrower to ask him to return the file if he passes the time.</a:t>
            </a: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897146" y="443748"/>
            <a:ext cx="6081623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Absent Card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A8EED4-B7BB-47C7-B85E-9FC927A334F5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E2F36F82-4D6C-4ED7-B4EE-E910771C0CF7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81FB5914-2FA0-4927-A4C3-1446145873AB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ED8E78B1-A3F4-4AE1-A8B6-332C0827D443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F79E1529-4C54-4293-838C-0689A77D32DF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9403CD43-D54A-42D5-A316-83157AABA663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C38BC348-12EF-439D-BD81-FB977CF62372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2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Absent Card is used to mark the place where a file has been removed from, so that it can be returned to the correct position easily.  This helps to avoid misfiling, which in turn keeps your system accurate.  Its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date file was taken.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File’s name or number.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person who took/borrowed the 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Date the person returned the file to the Filing Clerk. 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897146" y="443748"/>
            <a:ext cx="6081623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Absent Card </a:t>
            </a:r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3E56FDD8-5F6F-40A6-9C00-7E4DA511E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41521"/>
              </p:ext>
            </p:extLst>
          </p:nvPr>
        </p:nvGraphicFramePr>
        <p:xfrm>
          <a:off x="1266149" y="4584341"/>
          <a:ext cx="8128000" cy="16560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555481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35509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11434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9628469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ABSENT CARD</a:t>
                      </a:r>
                      <a:endParaRPr lang="ar-SA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8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Date Returned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Taken By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File No. &amp; 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Date Taken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7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95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4463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9D80EB3-263C-4555-A86F-3EC7AC7B052E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C2D18AFD-4161-4307-89E8-4E02F3365D36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563C8CB9-02AB-4892-867C-26532BDEAE6E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EA91851C-B652-41E5-9467-882FAF9089F0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8428AD1F-D2A9-4B9C-B541-ABD919F1D3D6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C4EBF88E-1D84-482B-A5C6-5B67464680BE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905DEFCF-D504-4CA4-9BA9-E0A95A7CFF86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83749" y="2770679"/>
            <a:ext cx="3965336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1 page 41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 minutes</a:t>
            </a:r>
            <a:endParaRPr lang="ar-SA" dirty="0"/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Individual - written</a:t>
            </a:r>
            <a:endParaRPr lang="ar-S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290D1-6D63-40E6-8FCD-1C9400023E3C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53ECFE9E-2CE9-4A83-AF59-ED56A29F2EEE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122107AF-A1D2-44AB-9317-E2A2ED32D107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3967C34D-753A-4B00-B321-C3CC86A38EAA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1E74E390-D8D1-4EC4-A7DB-9299166D8539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FEAA3634-67FF-4017-88E7-860574805CB7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6B5CEB49-3981-472D-A086-1231E8AAE754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1AED1C6-52CE-4D24-AE27-F1EBD79D0DE0}"/>
              </a:ext>
            </a:extLst>
          </p:cNvPr>
          <p:cNvSpPr/>
          <p:nvPr/>
        </p:nvSpPr>
        <p:spPr>
          <a:xfrm>
            <a:off x="7505243" y="3133076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7404282" y="3037091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9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19510" y="406802"/>
            <a:ext cx="6745856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Departmental Filing Vs. Central Filing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1D9C1A73-1629-499F-AA6F-09E9DF84930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069732" y="3326310"/>
            <a:ext cx="506255" cy="331130"/>
          </a:xfrm>
          <a:prstGeom prst="notchedRightArrow">
            <a:avLst>
              <a:gd name="adj1" fmla="val 50000"/>
              <a:gd name="adj2" fmla="val 38043"/>
            </a:avLst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6DBFAF4-684C-4731-B844-FB608A907B5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93479" y="3817324"/>
            <a:ext cx="503893" cy="332682"/>
          </a:xfrm>
          <a:prstGeom prst="notchedRightArrow">
            <a:avLst>
              <a:gd name="adj1" fmla="val 50000"/>
              <a:gd name="adj2" fmla="val 38043"/>
            </a:avLst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2F5548-C18D-4321-A286-7F8F575F06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2790760" y="3802860"/>
            <a:ext cx="503893" cy="332682"/>
          </a:xfrm>
          <a:prstGeom prst="notchedRightArrow">
            <a:avLst>
              <a:gd name="adj1" fmla="val 50000"/>
              <a:gd name="adj2" fmla="val 38043"/>
            </a:avLst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845378DA-310D-43E3-A44E-A87F0A57E0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1316" y="2963923"/>
            <a:ext cx="1056254" cy="2748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4800" kern="10" spc="0" dirty="0">
                <a:ln>
                  <a:noFill/>
                </a:ln>
                <a:solidFill>
                  <a:srgbClr val="4E6128"/>
                </a:solidFill>
                <a:effectLst/>
                <a:latin typeface="Arial Black" panose="020B0A04020102020204" pitchFamily="34" charset="0"/>
              </a:rPr>
              <a:t>Account Dept.</a:t>
            </a:r>
            <a:endParaRPr lang="ar-SA" sz="4800" kern="10" spc="0" dirty="0">
              <a:ln>
                <a:noFill/>
              </a:ln>
              <a:solidFill>
                <a:srgbClr val="4E6128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WordArt 6">
            <a:extLst>
              <a:ext uri="{FF2B5EF4-FFF2-40B4-BE49-F238E27FC236}">
                <a16:creationId xmlns:a16="http://schemas.microsoft.com/office/drawing/2014/main" id="{6B1FA36E-22B1-42EC-8436-D003003F1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8028" y="4294651"/>
            <a:ext cx="1103287" cy="2025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>
                <a:ln>
                  <a:noFill/>
                </a:ln>
                <a:solidFill>
                  <a:srgbClr val="4E6128"/>
                </a:solidFill>
                <a:effectLst/>
                <a:latin typeface="Arial Black" panose="020B0A04020102020204" pitchFamily="34" charset="0"/>
              </a:rPr>
              <a:t>Sales Dept.</a:t>
            </a:r>
            <a:endParaRPr lang="ar-SA" sz="3600" kern="10" spc="0" dirty="0">
              <a:ln>
                <a:noFill/>
              </a:ln>
              <a:solidFill>
                <a:srgbClr val="4E6128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834DD994-5BC2-41C7-94B3-6EC36BB626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8409" y="4338043"/>
            <a:ext cx="1130061" cy="2892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>
                <a:ln>
                  <a:noFill/>
                </a:ln>
                <a:solidFill>
                  <a:srgbClr val="4E6128"/>
                </a:solidFill>
                <a:effectLst/>
                <a:latin typeface="Arial Black" panose="020B0A04020102020204" pitchFamily="34" charset="0"/>
              </a:rPr>
              <a:t>Personnel Dept.</a:t>
            </a:r>
            <a:endParaRPr lang="ar-SA" sz="3600" kern="10" spc="0" dirty="0">
              <a:ln>
                <a:noFill/>
              </a:ln>
              <a:solidFill>
                <a:srgbClr val="4E6128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4DB7DD1-5EC8-453B-8D82-912D5FCD3D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49" y="3513571"/>
            <a:ext cx="820625" cy="82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8F6C5E6-663B-464F-AE59-E783B02359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9" y="3442213"/>
            <a:ext cx="820625" cy="82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DE828E-DA84-45B6-ADA7-B77E790E9F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00" y="2068092"/>
            <a:ext cx="820625" cy="82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AFADC4-A837-4DEC-B037-549AE2BE0CA4}"/>
              </a:ext>
            </a:extLst>
          </p:cNvPr>
          <p:cNvSpPr/>
          <p:nvPr/>
        </p:nvSpPr>
        <p:spPr>
          <a:xfrm>
            <a:off x="310192" y="4744659"/>
            <a:ext cx="40253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Departmental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Filing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2A26B1-3420-41BD-8645-1C51B1EEB2E2}"/>
              </a:ext>
            </a:extLst>
          </p:cNvPr>
          <p:cNvGrpSpPr/>
          <p:nvPr/>
        </p:nvGrpSpPr>
        <p:grpSpPr>
          <a:xfrm>
            <a:off x="4806988" y="1984133"/>
            <a:ext cx="4594791" cy="2847260"/>
            <a:chOff x="1079652" y="3053208"/>
            <a:chExt cx="2562225" cy="1561924"/>
          </a:xfrm>
        </p:grpSpPr>
        <p:sp>
          <p:nvSpPr>
            <p:cNvPr id="59" name="AutoShape 8">
              <a:extLst>
                <a:ext uri="{FF2B5EF4-FFF2-40B4-BE49-F238E27FC236}">
                  <a16:creationId xmlns:a16="http://schemas.microsoft.com/office/drawing/2014/main" id="{5FA006A4-C587-4B61-B865-A8CF7839B0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84552" y="3524696"/>
              <a:ext cx="333375" cy="219075"/>
            </a:xfrm>
            <a:prstGeom prst="notchedRightArrow">
              <a:avLst>
                <a:gd name="adj1" fmla="val 50000"/>
                <a:gd name="adj2" fmla="val 38043"/>
              </a:avLst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0" name="AutoShape 9">
              <a:extLst>
                <a:ext uri="{FF2B5EF4-FFF2-40B4-BE49-F238E27FC236}">
                  <a16:creationId xmlns:a16="http://schemas.microsoft.com/office/drawing/2014/main" id="{B5407DF3-5B68-44B0-8EE7-2A29E9DC3F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04137">
              <a:off x="2689377" y="3429446"/>
              <a:ext cx="333375" cy="219075"/>
            </a:xfrm>
            <a:prstGeom prst="notchedRightArrow">
              <a:avLst>
                <a:gd name="adj1" fmla="val 50000"/>
                <a:gd name="adj2" fmla="val 38043"/>
              </a:avLst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1" name="AutoShape 10">
              <a:extLst>
                <a:ext uri="{FF2B5EF4-FFF2-40B4-BE49-F238E27FC236}">
                  <a16:creationId xmlns:a16="http://schemas.microsoft.com/office/drawing/2014/main" id="{844CFBE3-F4EB-41DB-850F-2770485E70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795863" flipH="1">
              <a:off x="1613052" y="3448496"/>
              <a:ext cx="333375" cy="219075"/>
            </a:xfrm>
            <a:prstGeom prst="notchedRightArrow">
              <a:avLst>
                <a:gd name="adj1" fmla="val 50000"/>
                <a:gd name="adj2" fmla="val 38043"/>
              </a:avLst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2" name="WordArt 11">
              <a:extLst>
                <a:ext uri="{FF2B5EF4-FFF2-40B4-BE49-F238E27FC236}">
                  <a16:creationId xmlns:a16="http://schemas.microsoft.com/office/drawing/2014/main" id="{64319A9E-D148-4AD2-B736-C991641EDE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98952" y="3419921"/>
              <a:ext cx="542925" cy="133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kern="10" spc="0" dirty="0">
                  <a:ln>
                    <a:noFill/>
                  </a:ln>
                  <a:solidFill>
                    <a:srgbClr val="4E6128"/>
                  </a:solidFill>
                  <a:effectLst/>
                  <a:latin typeface="Arial Black" panose="020B0A04020102020204" pitchFamily="34" charset="0"/>
                </a:rPr>
                <a:t>Account Dept.</a:t>
              </a:r>
              <a:endParaRPr lang="ar-SA" sz="3600" kern="10" spc="0" dirty="0">
                <a:ln>
                  <a:noFill/>
                </a:ln>
                <a:solidFill>
                  <a:srgbClr val="4E6128"/>
                </a:solidFill>
                <a:effectLst/>
                <a:latin typeface="Arial Black" panose="020B0A04020102020204" pitchFamily="34" charset="0"/>
              </a:endParaRPr>
            </a:p>
          </p:txBody>
        </p:sp>
        <p:sp>
          <p:nvSpPr>
            <p:cNvPr id="63" name="WordArt 12">
              <a:extLst>
                <a:ext uri="{FF2B5EF4-FFF2-40B4-BE49-F238E27FC236}">
                  <a16:creationId xmlns:a16="http://schemas.microsoft.com/office/drawing/2014/main" id="{3E9B4A2D-822F-4245-8ADB-66F02E3A9A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9652" y="3448496"/>
              <a:ext cx="542925" cy="133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kern="10" spc="0">
                  <a:ln>
                    <a:noFill/>
                  </a:ln>
                  <a:solidFill>
                    <a:srgbClr val="4E6128"/>
                  </a:solidFill>
                  <a:effectLst/>
                  <a:latin typeface="Arial Black" panose="020B0A04020102020204" pitchFamily="34" charset="0"/>
                </a:rPr>
                <a:t>Sales Dept.</a:t>
              </a:r>
              <a:endParaRPr lang="ar-SA" sz="3600" kern="10" spc="0">
                <a:ln>
                  <a:noFill/>
                </a:ln>
                <a:solidFill>
                  <a:srgbClr val="4E6128"/>
                </a:solidFill>
                <a:effectLst/>
                <a:latin typeface="Arial Black" panose="020B0A04020102020204" pitchFamily="34" charset="0"/>
              </a:endParaRPr>
            </a:p>
          </p:txBody>
        </p:sp>
        <p:sp>
          <p:nvSpPr>
            <p:cNvPr id="64" name="WordArt 13">
              <a:extLst>
                <a:ext uri="{FF2B5EF4-FFF2-40B4-BE49-F238E27FC236}">
                  <a16:creationId xmlns:a16="http://schemas.microsoft.com/office/drawing/2014/main" id="{FF0C5721-1CFE-47B7-9ABB-8065CD150C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9302" y="3343721"/>
              <a:ext cx="542925" cy="133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3600" kern="10" spc="0">
                  <a:ln>
                    <a:noFill/>
                  </a:ln>
                  <a:solidFill>
                    <a:srgbClr val="4E6128"/>
                  </a:solidFill>
                  <a:effectLst/>
                  <a:latin typeface="Arial Black" panose="020B0A04020102020204" pitchFamily="34" charset="0"/>
                </a:rPr>
                <a:t>Personnel Dept.</a:t>
              </a:r>
              <a:endParaRPr lang="ar-SA" sz="3600" kern="10" spc="0">
                <a:ln>
                  <a:noFill/>
                </a:ln>
                <a:solidFill>
                  <a:srgbClr val="4E6128"/>
                </a:solidFill>
                <a:effectLst/>
                <a:latin typeface="Arial Black" panose="020B0A0402010202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6AE1F0F-F28A-4C49-B0B3-967A8E77FA40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879" y="3643758"/>
              <a:ext cx="2129676" cy="971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7F83653-6D83-4D7D-A3E6-64BD8E10116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504" y="3129408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B1AE6DF-A05F-4C94-9E2C-A4254AC2BD0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054" y="3053208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0EEB359-2568-477D-848C-565EE3F591C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454" y="3110358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28A8A9F5-887A-4089-8A25-8AE7282E3827}"/>
              </a:ext>
            </a:extLst>
          </p:cNvPr>
          <p:cNvSpPr/>
          <p:nvPr/>
        </p:nvSpPr>
        <p:spPr>
          <a:xfrm>
            <a:off x="5792709" y="4961007"/>
            <a:ext cx="2415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Central 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Filing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A28807-F5BF-460C-B75A-495A11CAEE88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مستطيل مستدير الزوايا 5">
            <a:hlinkClick r:id="rId6" action="ppaction://hlinksldjump"/>
            <a:extLst>
              <a:ext uri="{FF2B5EF4-FFF2-40B4-BE49-F238E27FC236}">
                <a16:creationId xmlns:a16="http://schemas.microsoft.com/office/drawing/2014/main" id="{4031CE10-CD2E-4147-B2A8-64B5F2FB9C18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مستطيل مستدير الزوايا 11">
            <a:hlinkClick r:id="rId7" action="ppaction://hlinksldjump"/>
            <a:extLst>
              <a:ext uri="{FF2B5EF4-FFF2-40B4-BE49-F238E27FC236}">
                <a16:creationId xmlns:a16="http://schemas.microsoft.com/office/drawing/2014/main" id="{5C35B919-3C94-48D3-BBEA-4D9ACD144991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2">
            <a:hlinkClick r:id="rId8" action="ppaction://hlinksldjump"/>
            <a:extLst>
              <a:ext uri="{FF2B5EF4-FFF2-40B4-BE49-F238E27FC236}">
                <a16:creationId xmlns:a16="http://schemas.microsoft.com/office/drawing/2014/main" id="{00FDC447-8870-45EC-8110-852C425893C1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AB4B251D-2E28-4A6A-AAEB-E95D56180513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id="{BA087836-A7EC-4A91-8264-10FB08FEB12A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6">
            <a:hlinkClick r:id="rId11" action="ppaction://hlinksldjump"/>
            <a:extLst>
              <a:ext uri="{FF2B5EF4-FFF2-40B4-BE49-F238E27FC236}">
                <a16:creationId xmlns:a16="http://schemas.microsoft.com/office/drawing/2014/main" id="{04547479-C65C-496F-85CD-B703F5A14368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Flowchart: Terminator 5">
            <a:hlinkClick r:id="rId12" action="ppaction://hlinksldjump"/>
            <a:extLst>
              <a:ext uri="{FF2B5EF4-FFF2-40B4-BE49-F238E27FC236}">
                <a16:creationId xmlns:a16="http://schemas.microsoft.com/office/drawing/2014/main" id="{DA573230-5EC0-48F5-982A-1D439E6978AD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19510" y="406802"/>
            <a:ext cx="6745856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Departmental Filing Vs. Central Filing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0402201E-0491-4C24-B988-FAC69A3CDBC9}"/>
              </a:ext>
            </a:extLst>
          </p:cNvPr>
          <p:cNvSpPr txBox="1">
            <a:spLocks/>
          </p:cNvSpPr>
          <p:nvPr/>
        </p:nvSpPr>
        <p:spPr>
          <a:xfrm>
            <a:off x="339960" y="2238013"/>
            <a:ext cx="4407518" cy="3951288"/>
          </a:xfrm>
          <a:prstGeom prst="rect">
            <a:avLst/>
          </a:prstGeom>
          <a:solidFill>
            <a:srgbClr val="EAEAEA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Kept in the department.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Available at any time.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Better for confidential files.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filing system isn’t so large, so it is easy to handle.</a:t>
            </a:r>
          </a:p>
          <a:p>
            <a:pPr>
              <a:buFont typeface="Wingdings" pitchFamily="2" charset="2"/>
              <a:buChar char="q"/>
            </a:pP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1" name="Content Placeholder 5">
            <a:extLst>
              <a:ext uri="{FF2B5EF4-FFF2-40B4-BE49-F238E27FC236}">
                <a16:creationId xmlns:a16="http://schemas.microsoft.com/office/drawing/2014/main" id="{D2D3FC7C-9B80-4142-B463-E8B7C4B744B9}"/>
              </a:ext>
            </a:extLst>
          </p:cNvPr>
          <p:cNvSpPr txBox="1">
            <a:spLocks/>
          </p:cNvSpPr>
          <p:nvPr/>
        </p:nvSpPr>
        <p:spPr>
          <a:xfrm>
            <a:off x="5077381" y="2238013"/>
            <a:ext cx="4313209" cy="3969162"/>
          </a:xfrm>
          <a:prstGeom prst="rect">
            <a:avLst/>
          </a:prstGeom>
          <a:solidFill>
            <a:srgbClr val="EAEAEA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All files are kept together in one room.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More effective supervision.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Effective follow-up &amp; absent files can be organized.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Use less equipment.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standard system of filing can be used in the organization.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6628D3A-EE78-42A9-8941-5169631C5269}"/>
              </a:ext>
            </a:extLst>
          </p:cNvPr>
          <p:cNvSpPr/>
          <p:nvPr/>
        </p:nvSpPr>
        <p:spPr>
          <a:xfrm>
            <a:off x="449340" y="1599933"/>
            <a:ext cx="4102644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Departmental Filing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8777077-5685-43DE-946D-2CE2A37ED6F5}"/>
              </a:ext>
            </a:extLst>
          </p:cNvPr>
          <p:cNvSpPr/>
          <p:nvPr/>
        </p:nvSpPr>
        <p:spPr>
          <a:xfrm>
            <a:off x="5182664" y="1599933"/>
            <a:ext cx="4102644" cy="7196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Central Filing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708AAC-46FA-442D-8D19-D9E1E77F9867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67B39D76-7CEC-4B0B-A287-4FE1BD218703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70688654-3AF4-416B-8940-B3B5EECCCDFD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58F45AA2-B962-452C-BA50-6FA40E156D2F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237F0354-2BF2-4C2D-ACE7-01A3FC3AC51A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D04F5072-BE56-4802-A2DF-E34AF9F4D316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492ACF40-59BA-4B8F-BE5B-F019A515FBAC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7497871" y="3147635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827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Question 8 page 43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7409638" y="3062970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069157E-247B-4229-81E1-EAF879ED8486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Filing                  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      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E38BCD4F-8433-4DE9-A207-3BF91C103246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88A3B273-1712-48DF-B46B-C846CE555257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5F5E1AAC-0378-406C-B88E-AB6B112843E8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4F381721-8313-4362-A043-F83AE08E2825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037CA8CA-501B-40E1-871E-39A907562838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B302C5C1-69B6-4B60-94B9-F1AE17596D14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482935" y="1587460"/>
            <a:ext cx="875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Filing is the arranging of documents in common groups according to some methods of classification.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F4872-0918-4C27-AA38-2DB0E3716604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37A3ABE9-3F59-40AE-B24F-829C88A8AF26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CD7079DB-4CDD-4932-A88E-E0EE6111B0C0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D3355030-A430-4EB9-BF97-4693A50D36E4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A6EAAE0B-B56D-4415-91FB-C0673FFFE994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CCCCC32B-1E27-4108-B987-A43874AE6C49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CC28216D-A54E-4594-87A1-D489D675DB4A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Central Filing means each department will keep its own files.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9354C-5DA6-4015-8C4D-E739C3DFA031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C4228AB1-842C-473E-A858-A6AB044B26D6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5B1BC860-7CB0-4933-ADE5-763A75DC2B3D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23F74A16-9800-4EF9-9F6E-605483F51E0F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F920C132-2ECF-4573-94CE-FCE047CD7330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4A00BB3F-5217-4711-AC19-FCAA841177BB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4FB385E0-4689-414A-8802-A71FB849B332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40" y="1445619"/>
            <a:ext cx="93573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Dead files are those files that are not required anymore.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AE7E1-4D0E-4F73-89F9-8DDDBAD296AA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7800CAD7-AE08-4F76-AA1D-592731C0828F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843F5E91-4956-48DD-838C-E32081003A39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646B43F8-5A24-4903-AF5E-DB3BFB965196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48A25835-B117-42B9-998F-6FA129E691A3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FDFE29DF-7C21-4467-BC95-4D1A6A62A7DB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7CB28665-61E9-4F3C-8338-EE2F2065F0DC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3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13618" y="4459200"/>
            <a:ext cx="8937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Filing Methods &amp; Systems</a:t>
            </a:r>
            <a:endParaRPr lang="ar-SA" sz="5400" dirty="0">
              <a:ln>
                <a:solidFill>
                  <a:srgbClr val="3F5378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Filing system is used to show details of the file taken out of it’s folder.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C9DA9-9BF9-408E-8C23-B8E16351718F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555C4564-333A-4FBA-BD78-7E9C2AA90F83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85CDAE80-879C-4E31-A945-ADC16A231C66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C00A63D8-771A-497F-8D37-C180F8A29321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F6F58BA6-390F-40EA-B94A-FD1A12BAB6F2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6DFD1D02-977D-4997-9C75-7203FBFD282F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12987480-F35E-48A1-8501-838782DFBA4B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The filing clerk should keep a record of persons who have borrowed files in:</a:t>
            </a: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id="{F39D4287-EFA1-45EB-9687-B9245A73F198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Card Index.</a:t>
            </a:r>
          </a:p>
        </p:txBody>
      </p:sp>
      <p:sp>
        <p:nvSpPr>
          <p:cNvPr id="18" name="Rectangle: Rounded Corners 17">
            <a:hlinkClick r:id="rId3" action="ppaction://hlinksldjump"/>
            <a:extLst>
              <a:ext uri="{FF2B5EF4-FFF2-40B4-BE49-F238E27FC236}">
                <a16:creationId xmlns:a16="http://schemas.microsoft.com/office/drawing/2014/main" id="{C91C95BE-CCEE-411F-8CB0-007BC736801F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Risk Card.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id="{1D87E004-802F-4610-8D99-E3A9E290674B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Business Card.</a:t>
            </a: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id="{77296133-91D5-4816-890E-64F82B158EA8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Absent Card.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FA41BD-FDD4-4267-BE36-948FF4A3E829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CE33036B-9F61-4B46-A5C4-0055B8D1819C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DB771BF1-FDE5-484F-BEA3-E3B5C3E64FF3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A795D86B-756A-47C2-9BA3-6BCB15547E5F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EAF64ABB-8F1B-4396-939E-DBC9FF0F2348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352CF742-4C11-4CF8-90C8-0D13830BB899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48558DF9-6506-425C-9C60-9BE473FF168B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pages 39-43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E6CA7A7-704E-424F-91BD-F9DA4036AE34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848EEE40-5B49-4FCA-9A75-77D41B0BE66F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FCFBFB66-33EE-45B2-A07F-F7EA2B444CB2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21DB187C-8110-4A7C-BF3B-722AD46FD9FD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A0E64737-3224-45DE-81D5-3D68E7FB213C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652AA457-5253-4E89-91A9-442FE88A4D72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3D8EE12B-3552-42E7-BFBA-1378AAADFB4E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B2C0C-4E23-44B9-8C1B-8FAB5FDA04F2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C1D45-11CB-451C-88BE-A698EB0E0777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6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6D877-BE6C-4329-8B92-DB0C0327EB64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0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B4461-1171-4C1A-B129-3849E4166B3F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84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9CFC2-6832-4185-BDA6-43DC4FE039AD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1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3B8B88-D75C-4A91-8168-8FCA342033BB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53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486ED-B86D-4EC7-A647-C63C5A7CB605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39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6886" y="3487561"/>
            <a:ext cx="8678748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3F5378"/>
                </a:solidFill>
                <a:latin typeface="Arial Black" panose="020B0A04020102020204" pitchFamily="34" charset="0"/>
              </a:rPr>
              <a:t>Filing 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2060872" y="4388159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is filing?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Why we file?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Releasing a document for filing.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Following Movements of the Files.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Dead Files.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Departmental Filing vs. Central Filing.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710B6-2F15-400F-9C22-793182274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Office,files,aktenordner,file,archive - free image from needpix.com">
            <a:extLst>
              <a:ext uri="{FF2B5EF4-FFF2-40B4-BE49-F238E27FC236}">
                <a16:creationId xmlns:a16="http://schemas.microsoft.com/office/drawing/2014/main" id="{B82B5AD0-2D6C-4B8D-8A81-D5C8134B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05" y="-348989"/>
            <a:ext cx="6081280" cy="40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DC414-F029-4E63-B524-8D7239FD8468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8E86C-AF21-4300-9BAE-E8EB49C2BB4B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0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133EC-6431-4FBB-84B8-AE10F371A7BA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882BE-746A-4C9F-BED9-9EC32A291408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1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the student should be able to: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List the reasons of filing from their knowledge.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Suggest solutions to be used on documents that are ready for filing.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Use the absent card in movements of files.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Classify the departmental &amp; central filing through the given statements.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BB26D40F-CCD7-4594-99A4-B912E03B5BD9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47CBE1-FA65-4E34-8D25-13E6794A117A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does the above pictures represent?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Where do you keep your documents in the office?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Do you think you should arrange them according to a specific system?  Give a reason?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Why do we file?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9AC072-41D2-47C5-9E96-809747204A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6" y="1769859"/>
            <a:ext cx="1954951" cy="193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62E17F-9271-41D6-9ED9-3F832658F02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92" y="1805852"/>
            <a:ext cx="2049852" cy="20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209A2C-2B7C-4FC5-9630-392101832D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2" y="1725645"/>
            <a:ext cx="2049852" cy="20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1894D1-7741-4A9C-91DE-2875728F605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84" y="1780010"/>
            <a:ext cx="1499429" cy="18375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8FDA31-A452-4796-91E5-E090804D8FDF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مستدير الزوايا 5">
            <a:hlinkClick r:id="rId7" action="ppaction://hlinksldjump"/>
            <a:extLst>
              <a:ext uri="{FF2B5EF4-FFF2-40B4-BE49-F238E27FC236}">
                <a16:creationId xmlns:a16="http://schemas.microsoft.com/office/drawing/2014/main" id="{D462D7C1-2C02-4372-91D7-90143B748CAC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1">
            <a:hlinkClick r:id="rId8" action="ppaction://hlinksldjump"/>
            <a:extLst>
              <a:ext uri="{FF2B5EF4-FFF2-40B4-BE49-F238E27FC236}">
                <a16:creationId xmlns:a16="http://schemas.microsoft.com/office/drawing/2014/main" id="{2813833C-8D92-4A66-98AD-9D8B19F53F89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2">
            <a:hlinkClick r:id="rId9" action="ppaction://hlinksldjump"/>
            <a:extLst>
              <a:ext uri="{FF2B5EF4-FFF2-40B4-BE49-F238E27FC236}">
                <a16:creationId xmlns:a16="http://schemas.microsoft.com/office/drawing/2014/main" id="{D978EA9E-1910-4678-A844-63FF5B25FBE7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6">
            <a:hlinkClick r:id="rId10" action="ppaction://hlinksldjump"/>
            <a:extLst>
              <a:ext uri="{FF2B5EF4-FFF2-40B4-BE49-F238E27FC236}">
                <a16:creationId xmlns:a16="http://schemas.microsoft.com/office/drawing/2014/main" id="{67C087DA-F750-49E2-9370-FBDD53D5CA73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7">
            <a:hlinkClick r:id="rId11" action="ppaction://hlinksldjump"/>
            <a:extLst>
              <a:ext uri="{FF2B5EF4-FFF2-40B4-BE49-F238E27FC236}">
                <a16:creationId xmlns:a16="http://schemas.microsoft.com/office/drawing/2014/main" id="{CE177936-C203-476E-872F-162909EFEC24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6">
            <a:hlinkClick r:id="rId12" action="ppaction://hlinksldjump"/>
            <a:extLst>
              <a:ext uri="{FF2B5EF4-FFF2-40B4-BE49-F238E27FC236}">
                <a16:creationId xmlns:a16="http://schemas.microsoft.com/office/drawing/2014/main" id="{421D4B37-E7AA-4D98-895E-0E31A674248E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613386" y="406802"/>
            <a:ext cx="7348795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What &amp; why is Filing?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01A0C1-89BF-41C3-8459-BA3530766340}"/>
              </a:ext>
            </a:extLst>
          </p:cNvPr>
          <p:cNvSpPr/>
          <p:nvPr/>
        </p:nvSpPr>
        <p:spPr>
          <a:xfrm>
            <a:off x="200828" y="1763947"/>
            <a:ext cx="9220166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Arranging </a:t>
            </a:r>
            <a:r>
              <a:rPr lang="en-US" sz="2800" b="1" u="sng" dirty="0">
                <a:solidFill>
                  <a:srgbClr val="FF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documents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in </a:t>
            </a:r>
            <a:r>
              <a:rPr lang="en-US" sz="2800" b="1" u="sng" dirty="0">
                <a:solidFill>
                  <a:srgbClr val="FF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groups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according to </a:t>
            </a:r>
            <a:r>
              <a:rPr lang="en-US" sz="2800" b="1" u="sng" dirty="0">
                <a:solidFill>
                  <a:srgbClr val="FF33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of classifications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FF0000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  <a:hlinkClick r:id="rId3" action="ppaction://hlinksldjump"/>
              </a:rPr>
              <a:t>Why we file documents?</a:t>
            </a:r>
            <a:endParaRPr lang="en-US" sz="3600" b="1" u="sng" dirty="0">
              <a:solidFill>
                <a:srgbClr val="FF0000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For future reference.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Find documents quickly &amp; easily.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Keep the documents clean &amp; tidy.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To save them from insects.</a:t>
            </a:r>
          </a:p>
        </p:txBody>
      </p: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FD4EC-29B9-45F4-A401-9345E5CC1D5F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1B348EA4-E922-420B-B53D-5FBBAC23E868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9F2B4FFD-FA72-478B-86BE-C9307B3B6371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E281E1C6-7C9E-4021-99CB-3A5D646F0F53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47E9E90B-895D-4F61-9ED6-A233DBCC67EE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19DB4074-4DEF-46EE-8174-058B597BDC81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id="{7C481EF1-679A-4D7F-89A3-97A3A31C5DBD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7730402" y="3102386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Write either all the reasons for filing or  3 or 2 reasons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7642169" y="3017721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323BCF9-9456-4E2B-9624-B0E4E39C91B2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D8D661F5-4F66-4825-8B3A-A818FA038150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97E90996-5F28-4B79-A074-CE7A6593A634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42EDA75F-758A-4390-8860-D40FC2FB773C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E181EF52-16C0-406F-BA76-E94BA4E00BB7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623B2CE-D739-4018-B578-C0D3D28F7AE7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1512802A-5F5B-4964-9C09-6F0C581F10A6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D8B2295-548A-4535-86CD-2DA8407746F0}"/>
              </a:ext>
            </a:extLst>
          </p:cNvPr>
          <p:cNvSpPr/>
          <p:nvPr/>
        </p:nvSpPr>
        <p:spPr>
          <a:xfrm>
            <a:off x="4919999" y="3861735"/>
            <a:ext cx="4441032" cy="2133794"/>
          </a:xfrm>
          <a:prstGeom prst="roundRect">
            <a:avLst>
              <a:gd name="adj" fmla="val 563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line drawn across on </a:t>
            </a: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face of document.</a:t>
            </a:r>
          </a:p>
          <a:p>
            <a:pPr algn="ctr"/>
            <a:endParaRPr lang="ar-SA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60DE59B-D4EC-40D6-97D8-1634B354CEE7}"/>
              </a:ext>
            </a:extLst>
          </p:cNvPr>
          <p:cNvSpPr/>
          <p:nvPr/>
        </p:nvSpPr>
        <p:spPr>
          <a:xfrm>
            <a:off x="242252" y="3861735"/>
            <a:ext cx="4441032" cy="2133794"/>
          </a:xfrm>
          <a:prstGeom prst="roundRect">
            <a:avLst>
              <a:gd name="adj" fmla="val 563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letter F for filing, in </a:t>
            </a: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margin, top or bottom.</a:t>
            </a:r>
          </a:p>
          <a:p>
            <a:pPr algn="ctr"/>
            <a:endParaRPr lang="ar-SA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BDACD33-B7D9-4A3B-B6B0-1588301668AA}"/>
              </a:ext>
            </a:extLst>
          </p:cNvPr>
          <p:cNvSpPr/>
          <p:nvPr/>
        </p:nvSpPr>
        <p:spPr>
          <a:xfrm>
            <a:off x="4919999" y="1575564"/>
            <a:ext cx="4441032" cy="2133794"/>
          </a:xfrm>
          <a:prstGeom prst="roundRect">
            <a:avLst>
              <a:gd name="adj" fmla="val 563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Person’s (Manager’s/ </a:t>
            </a: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Supervisor’s) initial.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E13BB6-D08F-4933-9095-DCB34A409FF5}"/>
              </a:ext>
            </a:extLst>
          </p:cNvPr>
          <p:cNvSpPr/>
          <p:nvPr/>
        </p:nvSpPr>
        <p:spPr>
          <a:xfrm>
            <a:off x="232470" y="1575564"/>
            <a:ext cx="4441032" cy="2133794"/>
          </a:xfrm>
          <a:prstGeom prst="roundRect">
            <a:avLst>
              <a:gd name="adj" fmla="val 56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1258888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Rubber stamp reading the word File.</a:t>
            </a:r>
          </a:p>
          <a:p>
            <a:pPr algn="ctr"/>
            <a:endParaRPr lang="ar-SA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Releasing Document for Filing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8FBCA6-F493-4202-A9BF-665331D20C77}"/>
              </a:ext>
            </a:extLst>
          </p:cNvPr>
          <p:cNvGrpSpPr/>
          <p:nvPr/>
        </p:nvGrpSpPr>
        <p:grpSpPr>
          <a:xfrm>
            <a:off x="310192" y="1728816"/>
            <a:ext cx="1302948" cy="1376418"/>
            <a:chOff x="310192" y="1931754"/>
            <a:chExt cx="1143000" cy="117348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CBA27A-9588-480F-AECC-31D9D787D43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92" y="1931754"/>
              <a:ext cx="1143000" cy="1173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0334136-BCF5-4D9A-A208-CA759942BE57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92" y="2865204"/>
              <a:ext cx="400050" cy="226060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030C2BC8-A6CB-4287-98E5-EA90FF267EE9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" y="2794838"/>
            <a:ext cx="847725" cy="8477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1246939-99CD-4109-93DE-762FD532357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1699260"/>
            <a:ext cx="1496575" cy="16205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6AC8CD-5D83-46FD-A44E-8EBBBADC755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90" y="4081665"/>
            <a:ext cx="1058710" cy="133071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1BB6993-8F1D-46C7-AE63-1B16CD1E72F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77" y="4081665"/>
            <a:ext cx="1068933" cy="13307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40CF60-A501-45C6-9C63-27F08DC46729}"/>
              </a:ext>
            </a:extLst>
          </p:cNvPr>
          <p:cNvCxnSpPr>
            <a:cxnSpLocks/>
          </p:cNvCxnSpPr>
          <p:nvPr/>
        </p:nvCxnSpPr>
        <p:spPr>
          <a:xfrm flipH="1">
            <a:off x="8160590" y="4151515"/>
            <a:ext cx="529355" cy="4989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>
            <a:extLst>
              <a:ext uri="{FF2B5EF4-FFF2-40B4-BE49-F238E27FC236}">
                <a16:creationId xmlns:a16="http://schemas.microsoft.com/office/drawing/2014/main" id="{E6301C71-E316-43A4-88DA-714AFADD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823" y="5132350"/>
            <a:ext cx="750948" cy="116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ar-SA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</a:t>
            </a:r>
            <a:endParaRPr kumimoji="0" lang="ar-SA" altLang="ar-S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A5E862-527A-4E6E-8DB1-271EE0A3D9B6}"/>
              </a:ext>
            </a:extLst>
          </p:cNvPr>
          <p:cNvSpPr/>
          <p:nvPr/>
        </p:nvSpPr>
        <p:spPr>
          <a:xfrm>
            <a:off x="7981055" y="2955259"/>
            <a:ext cx="5603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MSJ</a:t>
            </a:r>
            <a:endParaRPr lang="en-US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6539AE-1554-421F-AA34-9EED4A3E2D41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مستطيل مستدير الزوايا 5">
            <a:hlinkClick r:id="rId10" action="ppaction://hlinksldjump"/>
            <a:extLst>
              <a:ext uri="{FF2B5EF4-FFF2-40B4-BE49-F238E27FC236}">
                <a16:creationId xmlns:a16="http://schemas.microsoft.com/office/drawing/2014/main" id="{79755E06-1FF3-45C3-BC5A-434C1D28221A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1">
            <a:hlinkClick r:id="rId11" action="ppaction://hlinksldjump"/>
            <a:extLst>
              <a:ext uri="{FF2B5EF4-FFF2-40B4-BE49-F238E27FC236}">
                <a16:creationId xmlns:a16="http://schemas.microsoft.com/office/drawing/2014/main" id="{D642D60B-E39B-4D4C-A013-7E2ACF77E507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12">
            <a:hlinkClick r:id="rId12" action="ppaction://hlinksldjump"/>
            <a:extLst>
              <a:ext uri="{FF2B5EF4-FFF2-40B4-BE49-F238E27FC236}">
                <a16:creationId xmlns:a16="http://schemas.microsoft.com/office/drawing/2014/main" id="{C07AD7D3-FA15-418B-BF04-B0D09718DD09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6">
            <a:hlinkClick r:id="rId13" action="ppaction://hlinksldjump"/>
            <a:extLst>
              <a:ext uri="{FF2B5EF4-FFF2-40B4-BE49-F238E27FC236}">
                <a16:creationId xmlns:a16="http://schemas.microsoft.com/office/drawing/2014/main" id="{E304AD12-215F-4BC4-B28A-0DA4CC09D531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مستطيل مستدير الزوايا 17">
            <a:hlinkClick r:id="rId14" action="ppaction://hlinksldjump"/>
            <a:extLst>
              <a:ext uri="{FF2B5EF4-FFF2-40B4-BE49-F238E27FC236}">
                <a16:creationId xmlns:a16="http://schemas.microsoft.com/office/drawing/2014/main" id="{6EA730A6-8CBA-4EFC-BC84-A841E3715D94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مستطيل مستدير الزوايا 16">
            <a:hlinkClick r:id="rId15" action="ppaction://hlinksldjump"/>
            <a:extLst>
              <a:ext uri="{FF2B5EF4-FFF2-40B4-BE49-F238E27FC236}">
                <a16:creationId xmlns:a16="http://schemas.microsoft.com/office/drawing/2014/main" id="{3E8D3B8A-AC47-4102-92B2-FF88B8E2602D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149265-CBF7-4831-85F6-7C4B3CADE5A4}"/>
              </a:ext>
            </a:extLst>
          </p:cNvPr>
          <p:cNvSpPr/>
          <p:nvPr/>
        </p:nvSpPr>
        <p:spPr>
          <a:xfrm>
            <a:off x="7642169" y="3147635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Question 4 page 40 in the workbook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7553936" y="3062970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FB9693E-27CA-4EC3-A791-2472E8DC94EF}"/>
              </a:ext>
            </a:extLst>
          </p:cNvPr>
          <p:cNvSpPr txBox="1"/>
          <p:nvPr/>
        </p:nvSpPr>
        <p:spPr>
          <a:xfrm>
            <a:off x="1149918" y="6513839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Filing                   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5E901169-AEB5-4EB4-856A-68A25E2E4406}"/>
              </a:ext>
            </a:extLst>
          </p:cNvPr>
          <p:cNvSpPr/>
          <p:nvPr/>
        </p:nvSpPr>
        <p:spPr>
          <a:xfrm>
            <a:off x="9678231" y="1308687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A0F4B2AE-06BB-49EE-A574-B8BBB2F3B2A2}"/>
              </a:ext>
            </a:extLst>
          </p:cNvPr>
          <p:cNvSpPr/>
          <p:nvPr/>
        </p:nvSpPr>
        <p:spPr>
          <a:xfrm>
            <a:off x="9678231" y="2160692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15839092-43F2-49E8-B551-AD17E200B33A}"/>
              </a:ext>
            </a:extLst>
          </p:cNvPr>
          <p:cNvSpPr/>
          <p:nvPr/>
        </p:nvSpPr>
        <p:spPr>
          <a:xfrm>
            <a:off x="9678231" y="3021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5A32363A-0DE0-452B-A58A-FD0F95E13574}"/>
              </a:ext>
            </a:extLst>
          </p:cNvPr>
          <p:cNvSpPr/>
          <p:nvPr/>
        </p:nvSpPr>
        <p:spPr>
          <a:xfrm>
            <a:off x="9678231" y="389259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825CE7E2-69BC-4505-870F-17BB4C934B61}"/>
              </a:ext>
            </a:extLst>
          </p:cNvPr>
          <p:cNvSpPr/>
          <p:nvPr/>
        </p:nvSpPr>
        <p:spPr>
          <a:xfrm>
            <a:off x="9662160" y="561731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1F28DA43-96CF-47E4-980E-99859CC7BB05}"/>
              </a:ext>
            </a:extLst>
          </p:cNvPr>
          <p:cNvSpPr/>
          <p:nvPr/>
        </p:nvSpPr>
        <p:spPr>
          <a:xfrm>
            <a:off x="9678231" y="4755238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1092</TotalTime>
  <Words>1405</Words>
  <Application>Microsoft Office PowerPoint</Application>
  <PresentationFormat>Widescreen</PresentationFormat>
  <Paragraphs>310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Wingdings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What &amp; why is Filing?</vt:lpstr>
      <vt:lpstr>Evaluation Activity</vt:lpstr>
      <vt:lpstr>Releasing Document for Filing</vt:lpstr>
      <vt:lpstr>Evaluation Activity</vt:lpstr>
      <vt:lpstr>PowerPoint Presentation</vt:lpstr>
      <vt:lpstr>PowerPoint Presentation</vt:lpstr>
      <vt:lpstr>PowerPoint Presentation</vt:lpstr>
      <vt:lpstr>Evaluation Activity</vt:lpstr>
      <vt:lpstr>Departmental Filing Vs. Central Filing</vt:lpstr>
      <vt:lpstr>Departmental Filing Vs. Central Filing</vt:lpstr>
      <vt:lpstr>Evaluation Activity</vt:lpstr>
      <vt:lpstr>Questions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Mona Abdulla Mohammed Saleh</cp:lastModifiedBy>
  <cp:revision>81</cp:revision>
  <dcterms:created xsi:type="dcterms:W3CDTF">2020-03-04T10:47:58Z</dcterms:created>
  <dcterms:modified xsi:type="dcterms:W3CDTF">2020-06-24T10:47:50Z</dcterms:modified>
</cp:coreProperties>
</file>