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0" r:id="rId4"/>
    <p:sldId id="263" r:id="rId5"/>
    <p:sldId id="265" r:id="rId6"/>
    <p:sldId id="304" r:id="rId7"/>
    <p:sldId id="289" r:id="rId8"/>
    <p:sldId id="306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60" r:id="rId17"/>
    <p:sldId id="357" r:id="rId18"/>
    <p:sldId id="358" r:id="rId19"/>
    <p:sldId id="359" r:id="rId20"/>
    <p:sldId id="279" r:id="rId21"/>
    <p:sldId id="288" r:id="rId22"/>
    <p:sldId id="362" r:id="rId23"/>
    <p:sldId id="361" r:id="rId24"/>
    <p:sldId id="363" r:id="rId25"/>
    <p:sldId id="364" r:id="rId26"/>
    <p:sldId id="365" r:id="rId27"/>
    <p:sldId id="366" r:id="rId28"/>
    <p:sldId id="367" r:id="rId29"/>
    <p:sldId id="3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800"/>
    <a:srgbClr val="3F5378"/>
    <a:srgbClr val="92A8C8"/>
    <a:srgbClr val="5577A9"/>
    <a:srgbClr val="C7D3E6"/>
    <a:srgbClr val="77D3E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04/11/1441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4.png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13.xml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pn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4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2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3.xml"/><Relationship Id="rId9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4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5.xml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7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6.xml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9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8.xml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9.png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3.xml"/><Relationship Id="rId3" Type="http://schemas.openxmlformats.org/officeDocument/2006/relationships/slide" Target="slide7.xml"/><Relationship Id="rId7" Type="http://schemas.openxmlformats.org/officeDocument/2006/relationships/image" Target="../media/image11.jpeg"/><Relationship Id="rId12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jpe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id="{DF127883-DE08-454C-8044-0258235EF1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6086A1-9376-4042-B5EA-1D201A2C1080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4E655B-8388-4AF4-B2FF-271A5FF9F48E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3. 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Subject Method:</a:t>
            </a:r>
            <a:endParaRPr lang="en-US" sz="3600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61950"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 arranging documents according to the subject headings.</a:t>
            </a:r>
          </a:p>
          <a:p>
            <a:pPr marL="361950"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This method is used in ………………….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Methods of Filing Classification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255BFE-B2D0-40A1-B117-9E4698EDCD2D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23B529C8-E9F4-4BAE-B2D4-B5D87B86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3" y="2938402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98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98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AA5A7-E9DA-41C8-B638-422E19FC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95" y="1615781"/>
            <a:ext cx="942857" cy="140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6CDA3E-7F23-488D-9290-42C189DC04B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00" y="2991523"/>
            <a:ext cx="1657350" cy="12820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24B6A89-2ED5-4949-9A4D-31FA8313DB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50" y="3565563"/>
            <a:ext cx="1657350" cy="128206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61F7EBD-6CF3-4768-9307-FCBD2A43EF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25" y="4060863"/>
            <a:ext cx="1657350" cy="128206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3C1AB21-583C-449C-8C24-D2C917BC556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75" y="4166273"/>
            <a:ext cx="1799590" cy="17995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1C8C6DC-A02C-4991-8891-045C929DE68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00" y="4786033"/>
            <a:ext cx="1790700" cy="179070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E4E5AFD1-F01E-4546-9A15-0E8FC08418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87009" y="4401516"/>
            <a:ext cx="914400" cy="147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Applications (file)</a:t>
            </a:r>
            <a:endParaRPr lang="ar-SA" sz="3600" kern="10" spc="0" dirty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WordArt 3">
            <a:extLst>
              <a:ext uri="{FF2B5EF4-FFF2-40B4-BE49-F238E27FC236}">
                <a16:creationId xmlns:a16="http://schemas.microsoft.com/office/drawing/2014/main" id="{F992FBB8-F2C1-441E-88A7-9C3EE521C4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58559" y="3963366"/>
            <a:ext cx="981075" cy="15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Recruitment (file)</a:t>
            </a:r>
            <a:endParaRPr lang="ar-SA" sz="3600" kern="10" spc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WordArt 4">
            <a:extLst>
              <a:ext uri="{FF2B5EF4-FFF2-40B4-BE49-F238E27FC236}">
                <a16:creationId xmlns:a16="http://schemas.microsoft.com/office/drawing/2014/main" id="{EA32995B-BFCD-45B1-B599-448644B4BD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44359" y="3372816"/>
            <a:ext cx="838200" cy="16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Training (file)</a:t>
            </a:r>
            <a:endParaRPr lang="ar-SA" sz="3600" kern="10" spc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8509F37A-90A1-4D21-B8BA-BAFDA1F0E5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9325" y="4755962"/>
            <a:ext cx="1143000" cy="338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>
                <a:ln>
                  <a:noFill/>
                </a:ln>
                <a:solidFill>
                  <a:srgbClr val="1F497D"/>
                </a:solidFill>
                <a:effectLst/>
                <a:latin typeface="Arial Black" panose="020B0A04020102020204" pitchFamily="34" charset="0"/>
              </a:rPr>
              <a:t>Employee Affairs</a:t>
            </a:r>
          </a:p>
          <a:p>
            <a:pPr algn="ctr" rtl="0">
              <a:buNone/>
            </a:pPr>
            <a:r>
              <a:rPr lang="en-GB" sz="3600" kern="10" spc="0" dirty="0">
                <a:ln>
                  <a:noFill/>
                </a:ln>
                <a:solidFill>
                  <a:srgbClr val="1F497D"/>
                </a:solidFill>
                <a:effectLst/>
                <a:latin typeface="Arial Black" panose="020B0A04020102020204" pitchFamily="34" charset="0"/>
              </a:rPr>
              <a:t>(Secondary Guide)</a:t>
            </a:r>
            <a:endParaRPr lang="ar-SA" sz="3600" kern="10" spc="0" dirty="0">
              <a:ln>
                <a:noFill/>
              </a:ln>
              <a:solidFill>
                <a:srgbClr val="1F497D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WordArt 6">
            <a:extLst>
              <a:ext uri="{FF2B5EF4-FFF2-40B4-BE49-F238E27FC236}">
                <a16:creationId xmlns:a16="http://schemas.microsoft.com/office/drawing/2014/main" id="{F59DF042-9B75-483F-9438-7451985B2D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1625" y="5627111"/>
            <a:ext cx="1143000" cy="338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Administration</a:t>
            </a:r>
          </a:p>
          <a:p>
            <a:pPr algn="ctr" rtl="0">
              <a:buNone/>
            </a:pPr>
            <a:r>
              <a:rPr lang="en-GB" sz="3600" kern="10" spc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(Primary Guide)</a:t>
            </a:r>
            <a:endParaRPr lang="ar-SA" sz="3600" kern="10" spc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7" name="Flowchart: Terminator 5">
            <a:hlinkClick r:id="rId7" action="ppaction://hlinksldjump"/>
            <a:extLst>
              <a:ext uri="{FF2B5EF4-FFF2-40B4-BE49-F238E27FC236}">
                <a16:creationId xmlns:a16="http://schemas.microsoft.com/office/drawing/2014/main" id="{F623081C-CF65-4980-B104-DF3E6E0D0D84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48" name="مستطيل مستدير الزوايا 5">
            <a:hlinkClick r:id="rId8" action="ppaction://hlinksldjump"/>
            <a:extLst>
              <a:ext uri="{FF2B5EF4-FFF2-40B4-BE49-F238E27FC236}">
                <a16:creationId xmlns:a16="http://schemas.microsoft.com/office/drawing/2014/main" id="{EFC396D0-87AF-4CB8-BEC4-51C207B0ECE4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1">
            <a:hlinkClick r:id="rId9" action="ppaction://hlinksldjump"/>
            <a:extLst>
              <a:ext uri="{FF2B5EF4-FFF2-40B4-BE49-F238E27FC236}">
                <a16:creationId xmlns:a16="http://schemas.microsoft.com/office/drawing/2014/main" id="{189CA55F-09C4-4DEA-8550-7A3A3D7E5918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2">
            <a:hlinkClick r:id="rId10" action="ppaction://hlinksldjump"/>
            <a:extLst>
              <a:ext uri="{FF2B5EF4-FFF2-40B4-BE49-F238E27FC236}">
                <a16:creationId xmlns:a16="http://schemas.microsoft.com/office/drawing/2014/main" id="{2EF99FBC-1879-4118-801D-B08F5063AAB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6">
            <a:hlinkClick r:id="rId11" action="ppaction://hlinksldjump"/>
            <a:extLst>
              <a:ext uri="{FF2B5EF4-FFF2-40B4-BE49-F238E27FC236}">
                <a16:creationId xmlns:a16="http://schemas.microsoft.com/office/drawing/2014/main" id="{2DED9A64-284C-42E2-B00C-6F29A49F9137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7">
            <a:hlinkClick r:id="rId12" action="ppaction://hlinksldjump"/>
            <a:extLst>
              <a:ext uri="{FF2B5EF4-FFF2-40B4-BE49-F238E27FC236}">
                <a16:creationId xmlns:a16="http://schemas.microsoft.com/office/drawing/2014/main" id="{45B5848F-38A1-4CDF-B9DA-D09DE4701161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5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7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receptionist has a number of files.  Help her to order the following  files using subject method: managerial accountant, financial accountant, and tax accountant should be filed under controller as a secondary guide.  The primary guide is Accounting Department.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AD5343F3-4ECF-4521-8D59-782B9168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451" y="2859598"/>
            <a:ext cx="4949339" cy="834715"/>
          </a:xfrm>
          <a:prstGeom prst="roundRect">
            <a:avLst>
              <a:gd name="adj" fmla="val 1058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0AE031D-4087-42D8-8E2C-B7A3A0576773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9515BCBD-17FE-4087-98A6-C4CBE5CFE6FD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33FB77-FB24-4753-9CBB-88A4E8148E26}"/>
              </a:ext>
            </a:extLst>
          </p:cNvPr>
          <p:cNvGrpSpPr/>
          <p:nvPr/>
        </p:nvGrpSpPr>
        <p:grpSpPr>
          <a:xfrm>
            <a:off x="3067159" y="3426927"/>
            <a:ext cx="5814202" cy="2786043"/>
            <a:chOff x="3467523" y="3455988"/>
            <a:chExt cx="2540000" cy="1208087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1D098D0-E618-4E18-B3BF-6ACA284D2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4FF3186-6818-435A-B6D8-C85F18981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58F9350A-F513-45B1-984E-89D3489D4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5" name="Rounded Rectangle 19">
              <a:extLst>
                <a:ext uri="{FF2B5EF4-FFF2-40B4-BE49-F238E27FC236}">
                  <a16:creationId xmlns:a16="http://schemas.microsoft.com/office/drawing/2014/main" id="{3926DFE3-BBB2-41A1-AE6C-AF9DE2B90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3331E1-31DC-4ACA-8971-0F89B776AC9C}"/>
              </a:ext>
            </a:extLst>
          </p:cNvPr>
          <p:cNvCxnSpPr>
            <a:cxnSpLocks/>
          </p:cNvCxnSpPr>
          <p:nvPr/>
        </p:nvCxnSpPr>
        <p:spPr>
          <a:xfrm flipH="1">
            <a:off x="2700352" y="3014429"/>
            <a:ext cx="1315034" cy="3020967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E09F5A7-6DA6-4663-AF2D-9D9282FD1A26}"/>
              </a:ext>
            </a:extLst>
          </p:cNvPr>
          <p:cNvSpPr/>
          <p:nvPr/>
        </p:nvSpPr>
        <p:spPr>
          <a:xfrm>
            <a:off x="3016136" y="5593457"/>
            <a:ext cx="5051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en-US" altLang="ar-SA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Accounting Department  (Primary Guide)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51985C-EF90-4064-B5AA-5110A6C2A340}"/>
              </a:ext>
            </a:extLst>
          </p:cNvPr>
          <p:cNvSpPr/>
          <p:nvPr/>
        </p:nvSpPr>
        <p:spPr>
          <a:xfrm>
            <a:off x="3441338" y="4840240"/>
            <a:ext cx="3759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en-US" altLang="ar-SA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Controller  (Secondary Guide)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AC1307-53B1-43C5-AB61-CD177D655266}"/>
              </a:ext>
            </a:extLst>
          </p:cNvPr>
          <p:cNvSpPr/>
          <p:nvPr/>
        </p:nvSpPr>
        <p:spPr>
          <a:xfrm>
            <a:off x="4075451" y="4221156"/>
            <a:ext cx="268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Financial Accountant</a:t>
            </a:r>
            <a:endParaRPr 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750BA-6AC3-4C18-8C9A-6A35EF002A62}"/>
              </a:ext>
            </a:extLst>
          </p:cNvPr>
          <p:cNvSpPr/>
          <p:nvPr/>
        </p:nvSpPr>
        <p:spPr>
          <a:xfrm>
            <a:off x="4314542" y="3579753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Managerial Accountant</a:t>
            </a:r>
            <a:endParaRPr 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3E3DB-1363-4635-AE7D-1CB8CC85D75A}"/>
              </a:ext>
            </a:extLst>
          </p:cNvPr>
          <p:cNvSpPr/>
          <p:nvPr/>
        </p:nvSpPr>
        <p:spPr>
          <a:xfrm>
            <a:off x="5087613" y="2952020"/>
            <a:ext cx="2045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Tax Accountant</a:t>
            </a:r>
            <a:endParaRPr 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0830B899-7D62-4339-9613-566C84D24290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6559A30C-8108-48C3-92EF-C40203B0A94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CB1CDF81-B07A-402A-9577-168019E9345D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F1D449D6-41E2-4D11-AD50-DCD29E154FEB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BB52AB4E-A9E1-43AA-A75E-17507838F11A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:a16="http://schemas.microsoft.com/office/drawing/2014/main" id="{07F40F89-D866-41F6-880C-699F1F617DC2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734815" y="2803874"/>
            <a:ext cx="4129775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Practice 13 page 57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AA88B3-C497-42E2-A16E-3A9BFC759A61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63096F29-E530-45AF-B5F4-FA7681EEC0B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52791587-22D1-43A6-BF79-AE783B4DB5CB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CD13CEC5-DAF2-481E-82CB-48F1302AB690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4E1487F4-D924-4C5E-BCAE-F8D5BF7D7C66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EAC013E9-F124-4D72-9360-182F43A1C17A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4. 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Geographical Method:</a:t>
            </a:r>
            <a:endParaRPr lang="en-US" sz="3600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61950"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All files relating to a city or country should be grouped together.</a:t>
            </a:r>
          </a:p>
          <a:p>
            <a:pPr marL="361950"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This method is used ..…………………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Methods of Filing Classification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255BFE-B2D0-40A1-B117-9E4698EDCD2D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23B529C8-E9F4-4BAE-B2D4-B5D87B86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3" y="2938402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98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98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2C2C449-E809-4839-8F38-6D2CD27F40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95" y="1718756"/>
            <a:ext cx="1676400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8B440276-FEE9-4A06-A906-009FAA38FA47}"/>
              </a:ext>
            </a:extLst>
          </p:cNvPr>
          <p:cNvGrpSpPr>
            <a:grpSpLocks/>
          </p:cNvGrpSpPr>
          <p:nvPr/>
        </p:nvGrpSpPr>
        <p:grpSpPr bwMode="auto">
          <a:xfrm>
            <a:off x="7902595" y="2556956"/>
            <a:ext cx="865187" cy="1284288"/>
            <a:chOff x="10053" y="2192"/>
            <a:chExt cx="1362" cy="202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3FFD07E-78F6-48BA-A6BE-6CE0310BB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3" y="2192"/>
              <a:ext cx="1022" cy="1226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SA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Riffa</a:t>
              </a:r>
              <a:endParaRPr kumimoji="0" lang="ar-SA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1D322600-E6E2-4CFC-9E86-8C9D5464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3" y="2604"/>
              <a:ext cx="1022" cy="1226"/>
            </a:xfrm>
            <a:prstGeom prst="flowChartDocument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SA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Manama</a:t>
              </a:r>
              <a:endParaRPr kumimoji="0" lang="ar-SA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1AACB38C-E92A-47CC-8C76-94346F589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" y="2987"/>
              <a:ext cx="1021" cy="1226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SA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Budaya’a</a:t>
              </a:r>
              <a:endParaRPr kumimoji="0" lang="ar-SA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594273E-0E29-4D5D-82C6-1D51BB9753DF}"/>
              </a:ext>
            </a:extLst>
          </p:cNvPr>
          <p:cNvCxnSpPr>
            <a:cxnSpLocks/>
          </p:cNvCxnSpPr>
          <p:nvPr/>
        </p:nvCxnSpPr>
        <p:spPr>
          <a:xfrm flipH="1">
            <a:off x="2580883" y="3208314"/>
            <a:ext cx="1185383" cy="2755142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E4B993-9151-429A-A857-9BC22EF65D13}"/>
              </a:ext>
            </a:extLst>
          </p:cNvPr>
          <p:cNvGrpSpPr/>
          <p:nvPr/>
        </p:nvGrpSpPr>
        <p:grpSpPr>
          <a:xfrm>
            <a:off x="3202118" y="3276956"/>
            <a:ext cx="3877866" cy="2887512"/>
            <a:chOff x="3202118" y="3276956"/>
            <a:chExt cx="3877866" cy="288751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42B6DB6-179C-465C-A36B-730373A5649A}"/>
                </a:ext>
              </a:extLst>
            </p:cNvPr>
            <p:cNvGrpSpPr/>
            <p:nvPr/>
          </p:nvGrpSpPr>
          <p:grpSpPr>
            <a:xfrm>
              <a:off x="3536819" y="3276956"/>
              <a:ext cx="3543165" cy="1952287"/>
              <a:chOff x="3467523" y="3455988"/>
              <a:chExt cx="2540000" cy="1208087"/>
            </a:xfrm>
          </p:grpSpPr>
          <p:sp>
            <p:nvSpPr>
              <p:cNvPr id="49" name="Rounded Rectangle 21">
                <a:extLst>
                  <a:ext uri="{FF2B5EF4-FFF2-40B4-BE49-F238E27FC236}">
                    <a16:creationId xmlns:a16="http://schemas.microsoft.com/office/drawing/2014/main" id="{AFB58112-74E7-40BA-B2D9-1A5B370B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348" y="3455988"/>
                <a:ext cx="2162175" cy="361950"/>
              </a:xfrm>
              <a:prstGeom prst="roundRect">
                <a:avLst>
                  <a:gd name="adj" fmla="val 10588"/>
                </a:avLst>
              </a:prstGeom>
              <a:solidFill>
                <a:srgbClr val="D9EFEE"/>
              </a:solidFill>
              <a:ln w="19050">
                <a:solidFill>
                  <a:srgbClr val="50B4A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ar-SA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Farwaniya</a:t>
                </a:r>
                <a:endParaRPr kumimoji="0" lang="ar-SA" altLang="ar-SA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1" name="Rounded Rectangle 22">
                <a:extLst>
                  <a:ext uri="{FF2B5EF4-FFF2-40B4-BE49-F238E27FC236}">
                    <a16:creationId xmlns:a16="http://schemas.microsoft.com/office/drawing/2014/main" id="{30A5F7C7-63F6-40C6-AEE3-38E864302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348" y="3741738"/>
                <a:ext cx="2162175" cy="361950"/>
              </a:xfrm>
              <a:prstGeom prst="roundRect">
                <a:avLst>
                  <a:gd name="adj" fmla="val 10588"/>
                </a:avLst>
              </a:prstGeom>
              <a:solidFill>
                <a:srgbClr val="D9EFEE"/>
              </a:solidFill>
              <a:ln w="19050">
                <a:solidFill>
                  <a:srgbClr val="50B4A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ar-SA" sz="28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Al Ahmadi</a:t>
                </a:r>
                <a:endPara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2" name="Rounded Rectangle 20">
                <a:extLst>
                  <a:ext uri="{FF2B5EF4-FFF2-40B4-BE49-F238E27FC236}">
                    <a16:creationId xmlns:a16="http://schemas.microsoft.com/office/drawing/2014/main" id="{26A73F05-6D53-49EF-BEF6-3EC3469C3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523" y="4017963"/>
                <a:ext cx="2162175" cy="361950"/>
              </a:xfrm>
              <a:prstGeom prst="roundRect">
                <a:avLst>
                  <a:gd name="adj" fmla="val 10588"/>
                </a:avLst>
              </a:prstGeom>
              <a:solidFill>
                <a:srgbClr val="D9EFEE"/>
              </a:solidFill>
              <a:ln w="19050">
                <a:solidFill>
                  <a:srgbClr val="50B4A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ar-SA" sz="2800" b="1" u="sng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Kuwait </a:t>
                </a:r>
                <a:endParaRPr lang="ar-SA" altLang="ar-SA" sz="2800" b="1" u="sng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3" name="Rounded Rectangle 19">
                <a:extLst>
                  <a:ext uri="{FF2B5EF4-FFF2-40B4-BE49-F238E27FC236}">
                    <a16:creationId xmlns:a16="http://schemas.microsoft.com/office/drawing/2014/main" id="{A90C8E7A-DA6E-4C05-ABE7-97CA09B04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523" y="4302125"/>
                <a:ext cx="2162175" cy="361950"/>
              </a:xfrm>
              <a:prstGeom prst="roundRect">
                <a:avLst>
                  <a:gd name="adj" fmla="val 10588"/>
                </a:avLst>
              </a:prstGeom>
              <a:solidFill>
                <a:srgbClr val="D9EFEE"/>
              </a:solidFill>
              <a:ln w="19050">
                <a:solidFill>
                  <a:srgbClr val="50B4A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ar-SA" sz="2800" dirty="0" err="1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Sitra</a:t>
                </a:r>
                <a:endPara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5" name="Rounded Rectangle 20">
              <a:extLst>
                <a:ext uri="{FF2B5EF4-FFF2-40B4-BE49-F238E27FC236}">
                  <a16:creationId xmlns:a16="http://schemas.microsoft.com/office/drawing/2014/main" id="{061F4C03-4757-4566-B23B-589DBD45D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276" y="5120341"/>
              <a:ext cx="3016119" cy="584917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Manama 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" name="Rounded Rectangle 19">
              <a:extLst>
                <a:ext uri="{FF2B5EF4-FFF2-40B4-BE49-F238E27FC236}">
                  <a16:creationId xmlns:a16="http://schemas.microsoft.com/office/drawing/2014/main" id="{F03CA083-ABA4-4388-8199-C790BA5F4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118" y="5579551"/>
              <a:ext cx="3016119" cy="584917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u="sng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Bahrain</a:t>
              </a:r>
              <a:endParaRPr lang="ar-SA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5" name="Flowchart: Terminator 5">
            <a:hlinkClick r:id="rId4" action="ppaction://hlinksldjump"/>
            <a:extLst>
              <a:ext uri="{FF2B5EF4-FFF2-40B4-BE49-F238E27FC236}">
                <a16:creationId xmlns:a16="http://schemas.microsoft.com/office/drawing/2014/main" id="{0C981784-D34A-44A6-8E38-C71BD725B57B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61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ECE8B6E0-B68D-45F3-AF69-C0E8BB212382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F145462E-F75E-44BC-BDC7-0075A1DBFFD6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9F176038-AC42-4A16-BF42-EDAF8B0F71F7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407AE162-CBD2-498A-8840-51DC48BB5B3C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C2DEABD3-D4AF-4F53-9A1F-A22A4F931E88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receptionist has a number of catalogues.  Help her to order the catalogues using geographical method: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catalogues from Awal Furniture, Bahrain, Manama.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catalogues from UK Furniture, United Kingdom, London.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catalogues from Shams Computer Services, Bahrain, Muharraq.</a:t>
            </a: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0AE031D-4087-42D8-8E2C-B7A3A0576773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DD578AA7-24E7-4A19-8B7E-666558131063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810E63-4821-443F-AD2C-47190323FB31}"/>
              </a:ext>
            </a:extLst>
          </p:cNvPr>
          <p:cNvGrpSpPr/>
          <p:nvPr/>
        </p:nvGrpSpPr>
        <p:grpSpPr>
          <a:xfrm>
            <a:off x="1771001" y="3573285"/>
            <a:ext cx="6904518" cy="2797033"/>
            <a:chOff x="1771001" y="2785650"/>
            <a:chExt cx="6904518" cy="3429393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81C69582-A931-4291-BD30-16009AA9D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180" y="2785650"/>
              <a:ext cx="4949339" cy="834715"/>
            </a:xfrm>
            <a:prstGeom prst="roundRect">
              <a:avLst>
                <a:gd name="adj" fmla="val 105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23DF92D-B59F-4A40-8EA4-C82175EE1826}"/>
                </a:ext>
              </a:extLst>
            </p:cNvPr>
            <p:cNvGrpSpPr/>
            <p:nvPr/>
          </p:nvGrpSpPr>
          <p:grpSpPr>
            <a:xfrm>
              <a:off x="2511884" y="3429000"/>
              <a:ext cx="5814202" cy="2786043"/>
              <a:chOff x="3467523" y="3455988"/>
              <a:chExt cx="2540000" cy="1208087"/>
            </a:xfrm>
          </p:grpSpPr>
          <p:sp>
            <p:nvSpPr>
              <p:cNvPr id="23" name="Rounded Rectangle 21">
                <a:extLst>
                  <a:ext uri="{FF2B5EF4-FFF2-40B4-BE49-F238E27FC236}">
                    <a16:creationId xmlns:a16="http://schemas.microsoft.com/office/drawing/2014/main" id="{88C27103-5E61-4B6C-9FA2-FF5FBA9AF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348" y="3455988"/>
                <a:ext cx="2162175" cy="361950"/>
              </a:xfrm>
              <a:prstGeom prst="roundRect">
                <a:avLst>
                  <a:gd name="adj" fmla="val 10588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ar-SA" altLang="ar-SA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4" name="Rounded Rectangle 22">
                <a:extLst>
                  <a:ext uri="{FF2B5EF4-FFF2-40B4-BE49-F238E27FC236}">
                    <a16:creationId xmlns:a16="http://schemas.microsoft.com/office/drawing/2014/main" id="{640C4983-B348-4173-B8DE-8B14DFDED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348" y="3741738"/>
                <a:ext cx="2162175" cy="361950"/>
              </a:xfrm>
              <a:prstGeom prst="roundRect">
                <a:avLst>
                  <a:gd name="adj" fmla="val 10588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E8E936CE-9DA1-4785-84EB-79F2B2BE5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523" y="4017963"/>
                <a:ext cx="2162175" cy="361950"/>
              </a:xfrm>
              <a:prstGeom prst="roundRect">
                <a:avLst>
                  <a:gd name="adj" fmla="val 10588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ounded Rectangle 19">
                <a:extLst>
                  <a:ext uri="{FF2B5EF4-FFF2-40B4-BE49-F238E27FC236}">
                    <a16:creationId xmlns:a16="http://schemas.microsoft.com/office/drawing/2014/main" id="{5E67FB96-9117-4F69-9B3A-25768A9B6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523" y="4302125"/>
                <a:ext cx="2162175" cy="361950"/>
              </a:xfrm>
              <a:prstGeom prst="roundRect">
                <a:avLst>
                  <a:gd name="adj" fmla="val 10588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176A715-903E-4CDE-8B6F-EDC8B81DA7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1001" y="2829004"/>
              <a:ext cx="1315035" cy="3143983"/>
            </a:xfrm>
            <a:prstGeom prst="straightConnector1">
              <a:avLst/>
            </a:prstGeom>
            <a:ln w="76200">
              <a:solidFill>
                <a:srgbClr val="50B4AF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0B83AA3-4172-430A-A1D0-49D60FE3B455}"/>
              </a:ext>
            </a:extLst>
          </p:cNvPr>
          <p:cNvSpPr/>
          <p:nvPr/>
        </p:nvSpPr>
        <p:spPr>
          <a:xfrm>
            <a:off x="4347794" y="5832169"/>
            <a:ext cx="11031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en-US" altLang="ar-SA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Bahrain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3C3889-0707-4D8A-ADA4-B62B6FA8E528}"/>
              </a:ext>
            </a:extLst>
          </p:cNvPr>
          <p:cNvSpPr/>
          <p:nvPr/>
        </p:nvSpPr>
        <p:spPr>
          <a:xfrm>
            <a:off x="2811220" y="5391509"/>
            <a:ext cx="1907504" cy="305405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Manama </a:t>
            </a:r>
            <a:endParaRPr lang="ar-SA" sz="2000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7079246-E43A-4F16-B6C7-E54B30CE356A}"/>
              </a:ext>
            </a:extLst>
          </p:cNvPr>
          <p:cNvSpPr/>
          <p:nvPr/>
        </p:nvSpPr>
        <p:spPr>
          <a:xfrm>
            <a:off x="3096301" y="4846643"/>
            <a:ext cx="1784336" cy="305405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Muharraq </a:t>
            </a:r>
            <a:endParaRPr lang="ar-SA" sz="20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B3471E-8D6F-4409-9AEB-707E1457E3AE}"/>
              </a:ext>
            </a:extLst>
          </p:cNvPr>
          <p:cNvSpPr/>
          <p:nvPr/>
        </p:nvSpPr>
        <p:spPr>
          <a:xfrm>
            <a:off x="5220661" y="5172200"/>
            <a:ext cx="1941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Awal Furniture</a:t>
            </a:r>
            <a:endParaRPr lang="en-US" altLang="ar-SA" sz="28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AEAF17-B1F0-421E-86CE-8B30D932B961}"/>
              </a:ext>
            </a:extLst>
          </p:cNvPr>
          <p:cNvSpPr/>
          <p:nvPr/>
        </p:nvSpPr>
        <p:spPr>
          <a:xfrm>
            <a:off x="4865024" y="4737735"/>
            <a:ext cx="3225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Shams Computer Services</a:t>
            </a:r>
            <a:endParaRPr lang="en-US" altLang="ar-SA" sz="28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9C69AA-622D-496A-AED8-2EC2C5F55BAC}"/>
              </a:ext>
            </a:extLst>
          </p:cNvPr>
          <p:cNvSpPr/>
          <p:nvPr/>
        </p:nvSpPr>
        <p:spPr>
          <a:xfrm>
            <a:off x="4639755" y="4112255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en-US" altLang="ar-SA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United Kingdom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E703580-543C-4D67-945E-3E3383D649A6}"/>
              </a:ext>
            </a:extLst>
          </p:cNvPr>
          <p:cNvSpPr/>
          <p:nvPr/>
        </p:nvSpPr>
        <p:spPr>
          <a:xfrm>
            <a:off x="3734806" y="3791944"/>
            <a:ext cx="1907504" cy="305405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London </a:t>
            </a:r>
            <a:endParaRPr lang="ar-SA" sz="20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93FB22-0404-4749-AFE3-A646D93AD81F}"/>
              </a:ext>
            </a:extLst>
          </p:cNvPr>
          <p:cNvSpPr/>
          <p:nvPr/>
        </p:nvSpPr>
        <p:spPr>
          <a:xfrm>
            <a:off x="6098277" y="3608645"/>
            <a:ext cx="17267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UK Furniture</a:t>
            </a:r>
            <a:endParaRPr lang="en-US" altLang="ar-SA" sz="28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0C61376E-8F8E-4BAD-A239-3D32A6C32DFC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0B789279-588F-4B3E-BD58-1C5D14F42D3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64328F04-AD96-496F-ACD9-683F4AABCB3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705013B6-9116-4439-8BE2-F0BC0F83BDC8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C691AF44-153F-4CB4-A0A8-B593B29101E5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 animBg="1"/>
      <p:bldP spid="31" grpId="0" animBg="1"/>
      <p:bldP spid="32" grpId="0"/>
      <p:bldP spid="33" grpId="0"/>
      <p:bldP spid="35" grpId="0"/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:a16="http://schemas.microsoft.com/office/drawing/2014/main" id="{07F40F89-D866-41F6-880C-699F1F617DC2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734815" y="2803874"/>
            <a:ext cx="4129775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Practice 15 page 59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AA88B3-C497-42E2-A16E-3A9BFC759A61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ECF09171-6C07-42D4-A85B-31C45AC83649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444BAC7E-C3CA-4DF6-89A9-B7E649508C8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F89AA409-D6D7-4F38-A7F4-564161D79939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EAC3260F-BF20-4A0C-9887-FC841B7A573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CB7E01A5-86B8-4C19-9835-B458CAA233DA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0C24186-E440-48E2-B1F8-8FC9E62B7B3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22BE04D-0685-4188-A46B-5E873AA79AA1}"/>
              </a:ext>
            </a:extLst>
          </p:cNvPr>
          <p:cNvSpPr txBox="1"/>
          <p:nvPr/>
        </p:nvSpPr>
        <p:spPr>
          <a:xfrm>
            <a:off x="482935" y="1587460"/>
            <a:ext cx="8757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In Arabic countries rules, when filing alphabetically, “Nothing becomes before something”, means that “Yasir” will come before “Yasir Ayoub”.</a:t>
            </a:r>
          </a:p>
        </p:txBody>
      </p:sp>
      <p:sp>
        <p:nvSpPr>
          <p:cNvPr id="21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69479348-3D39-4B0F-9460-1E662DAF27AC}"/>
              </a:ext>
            </a:extLst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  <a:extLst>
              <a:ext uri="{FF2B5EF4-FFF2-40B4-BE49-F238E27FC236}">
                <a16:creationId xmlns:a16="http://schemas.microsoft.com/office/drawing/2014/main" id="{340596A3-2ECA-44AB-8E52-86652BDDB425}"/>
              </a:ext>
            </a:extLst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28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519125DD-E141-473A-88D4-4D985D66CF0C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A2083524-9ED1-4708-A565-65949C6EAE7C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1D1A3136-561E-4187-A1C2-538640B6C53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055073B4-7225-4870-9CB2-D7B4D63B5F9F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73AA2F7C-64B3-40A8-BB37-E78CAED8F5A6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0C24186-E440-48E2-B1F8-8FC9E62B7B3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22BE04D-0685-4188-A46B-5E873AA79AA1}"/>
              </a:ext>
            </a:extLst>
          </p:cNvPr>
          <p:cNvSpPr txBox="1"/>
          <p:nvPr/>
        </p:nvSpPr>
        <p:spPr>
          <a:xfrm>
            <a:off x="482935" y="1587460"/>
            <a:ext cx="875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Numerical Method means files are arranged by allotting each file a number.</a:t>
            </a:r>
          </a:p>
        </p:txBody>
      </p:sp>
      <p:sp>
        <p:nvSpPr>
          <p:cNvPr id="21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69479348-3D39-4B0F-9460-1E662DAF27AC}"/>
              </a:ext>
            </a:extLst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  <a:extLst>
              <a:ext uri="{FF2B5EF4-FFF2-40B4-BE49-F238E27FC236}">
                <a16:creationId xmlns:a16="http://schemas.microsoft.com/office/drawing/2014/main" id="{340596A3-2ECA-44AB-8E52-86652BDDB425}"/>
              </a:ext>
            </a:extLst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28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AC1D0A04-C48B-4011-BC4E-8AF763453502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E3C194FE-1CD2-40D1-90A2-9F1FBC26B89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1DB94EC7-0965-407B-8B5F-36AFD2C546B8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E98D72CB-0E8D-43DD-A9E7-35F6D40DE8AA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75C0BC4D-2204-4821-B867-189F0DE79169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0C24186-E440-48E2-B1F8-8FC9E62B7B3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22BE04D-0685-4188-A46B-5E873AA79AA1}"/>
              </a:ext>
            </a:extLst>
          </p:cNvPr>
          <p:cNvSpPr txBox="1"/>
          <p:nvPr/>
        </p:nvSpPr>
        <p:spPr>
          <a:xfrm>
            <a:off x="482935" y="1587460"/>
            <a:ext cx="8757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In geographical Method, documents are filed under subject headings which are filed in alphabetical order.</a:t>
            </a:r>
          </a:p>
        </p:txBody>
      </p:sp>
      <p:sp>
        <p:nvSpPr>
          <p:cNvPr id="21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69479348-3D39-4B0F-9460-1E662DAF27AC}"/>
              </a:ext>
            </a:extLst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  <a:extLst>
              <a:ext uri="{FF2B5EF4-FFF2-40B4-BE49-F238E27FC236}">
                <a16:creationId xmlns:a16="http://schemas.microsoft.com/office/drawing/2014/main" id="{340596A3-2ECA-44AB-8E52-86652BDDB425}"/>
              </a:ext>
            </a:extLst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28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039ADC14-5BC1-4CF3-B077-C7E5ACD36A30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31A0BC6C-90AA-45FF-99D8-3D64650F17A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98BB8D78-57EB-4C73-A5F7-194B14B3983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15F68D0A-4C00-4934-BDB8-3D15B07AC8BC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192C1452-0AA5-408D-9B7D-378536DA7245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0C24186-E440-48E2-B1F8-8FC9E62B7B3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22BE04D-0685-4188-A46B-5E873AA79AA1}"/>
              </a:ext>
            </a:extLst>
          </p:cNvPr>
          <p:cNvSpPr txBox="1"/>
          <p:nvPr/>
        </p:nvSpPr>
        <p:spPr>
          <a:xfrm>
            <a:off x="482935" y="1587460"/>
            <a:ext cx="8757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All files relating to a country or town should be grouped together and placed in a file carrying the name of the country or town are method of:</a:t>
            </a:r>
          </a:p>
        </p:txBody>
      </p:sp>
      <p:sp>
        <p:nvSpPr>
          <p:cNvPr id="28" name="Rectangle: Rounded Corners 27">
            <a:hlinkClick r:id="rId3" action="ppaction://hlinksldjump"/>
            <a:extLst>
              <a:ext uri="{FF2B5EF4-FFF2-40B4-BE49-F238E27FC236}">
                <a16:creationId xmlns:a16="http://schemas.microsoft.com/office/drawing/2014/main" id="{21C07319-FF98-48AD-9ABA-8F34D73D7B95}"/>
              </a:ext>
            </a:extLst>
          </p:cNvPr>
          <p:cNvSpPr/>
          <p:nvPr/>
        </p:nvSpPr>
        <p:spPr>
          <a:xfrm>
            <a:off x="1283322" y="3796300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Alphabetical.</a:t>
            </a:r>
          </a:p>
        </p:txBody>
      </p:sp>
      <p:sp>
        <p:nvSpPr>
          <p:cNvPr id="30" name="Rectangle: Rounded Corners 29">
            <a:hlinkClick r:id="rId3" action="ppaction://hlinksldjump"/>
            <a:extLst>
              <a:ext uri="{FF2B5EF4-FFF2-40B4-BE49-F238E27FC236}">
                <a16:creationId xmlns:a16="http://schemas.microsoft.com/office/drawing/2014/main" id="{C67AD3EC-142E-4861-850B-884AFD0BB89A}"/>
              </a:ext>
            </a:extLst>
          </p:cNvPr>
          <p:cNvSpPr/>
          <p:nvPr/>
        </p:nvSpPr>
        <p:spPr>
          <a:xfrm>
            <a:off x="5136454" y="3796300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Subject.</a:t>
            </a:r>
          </a:p>
        </p:txBody>
      </p:sp>
      <p:sp>
        <p:nvSpPr>
          <p:cNvPr id="31" name="Rectangle: Rounded Corners 30">
            <a:hlinkClick r:id="rId4" action="ppaction://hlinksldjump"/>
            <a:extLst>
              <a:ext uri="{FF2B5EF4-FFF2-40B4-BE49-F238E27FC236}">
                <a16:creationId xmlns:a16="http://schemas.microsoft.com/office/drawing/2014/main" id="{1260A423-70DC-46F8-9B2C-F380D985A2E2}"/>
              </a:ext>
            </a:extLst>
          </p:cNvPr>
          <p:cNvSpPr/>
          <p:nvPr/>
        </p:nvSpPr>
        <p:spPr>
          <a:xfrm>
            <a:off x="1283322" y="4811291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Geographical.</a:t>
            </a:r>
          </a:p>
        </p:txBody>
      </p:sp>
      <p:sp>
        <p:nvSpPr>
          <p:cNvPr id="32" name="Rectangle: Rounded Corners 31">
            <a:hlinkClick r:id="rId3" action="ppaction://hlinksldjump"/>
            <a:extLst>
              <a:ext uri="{FF2B5EF4-FFF2-40B4-BE49-F238E27FC236}">
                <a16:creationId xmlns:a16="http://schemas.microsoft.com/office/drawing/2014/main" id="{06C65A28-22A7-49F9-B6D8-C2DAC146A8E6}"/>
              </a:ext>
            </a:extLst>
          </p:cNvPr>
          <p:cNvSpPr/>
          <p:nvPr/>
        </p:nvSpPr>
        <p:spPr>
          <a:xfrm>
            <a:off x="5136454" y="4811291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Numerical.</a:t>
            </a:r>
          </a:p>
        </p:txBody>
      </p:sp>
      <p:sp>
        <p:nvSpPr>
          <p:cNvPr id="34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767C7F8E-F7D9-4BD6-B610-BA3FA8339BF2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01F4EFF9-A9D5-4B72-8FEB-C28427F29B8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2618E3EF-833F-4AFB-B4CE-75F355C0E01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0926857A-FFCC-42D0-82F4-570937C5C3B3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96F71C39-CA60-4CF9-A822-BA5CCC4A6A44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3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4563374"/>
            <a:ext cx="8937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Filing Methods &amp; Systems</a:t>
            </a:r>
            <a:endParaRPr lang="ar-SA" sz="66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:a16="http://schemas.microsoft.com/office/drawing/2014/main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65932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workbook page 54-61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0C24186-E440-48E2-B1F8-8FC9E62B7B3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5880CFEB-B7A6-43F8-93BB-2CFADB6181A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E8D670A1-C76F-480C-AD9D-118E5DB234BF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B4C2396B-8CA9-451C-980A-6A2427972AB7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ECCA41BB-D5F1-40A1-99A0-A74B47DAF84C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F31F38D8-C078-41CE-A96B-D1DFB4586A8A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5E186C55-65E6-40E2-9F6E-DE6B465B22F8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>
            <a:extLst>
              <a:ext uri="{FF2B5EF4-FFF2-40B4-BE49-F238E27FC236}">
                <a16:creationId xmlns:a16="http://schemas.microsoft.com/office/drawing/2014/main" id="{A59427B0-60E2-4EC4-A4BD-E59FD049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id="{5468E707-2321-46B3-AF45-CDC73E989EB6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id="{D44D5AD2-A9EC-4398-8930-A4DE8FA26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5E186C55-65E6-40E2-9F6E-DE6B465B22F8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>
            <a:extLst>
              <a:ext uri="{FF2B5EF4-FFF2-40B4-BE49-F238E27FC236}">
                <a16:creationId xmlns:a16="http://schemas.microsoft.com/office/drawing/2014/main" id="{A59427B0-60E2-4EC4-A4BD-E59FD049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id="{5468E707-2321-46B3-AF45-CDC73E989EB6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id="{D44D5AD2-A9EC-4398-8930-A4DE8FA26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5E186C55-65E6-40E2-9F6E-DE6B465B22F8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>
            <a:extLst>
              <a:ext uri="{FF2B5EF4-FFF2-40B4-BE49-F238E27FC236}">
                <a16:creationId xmlns:a16="http://schemas.microsoft.com/office/drawing/2014/main" id="{A59427B0-60E2-4EC4-A4BD-E59FD049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id="{5468E707-2321-46B3-AF45-CDC73E989EB6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id="{D44D5AD2-A9EC-4398-8930-A4DE8FA26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5E186C55-65E6-40E2-9F6E-DE6B465B22F8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>
            <a:extLst>
              <a:ext uri="{FF2B5EF4-FFF2-40B4-BE49-F238E27FC236}">
                <a16:creationId xmlns:a16="http://schemas.microsoft.com/office/drawing/2014/main" id="{A59427B0-60E2-4EC4-A4BD-E59FD049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id="{5468E707-2321-46B3-AF45-CDC73E989EB6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id="{D44D5AD2-A9EC-4398-8930-A4DE8FA26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138023" y="3703320"/>
            <a:ext cx="8824822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3F5378"/>
                </a:solidFill>
                <a:latin typeface="Arial Black" panose="020B0A04020102020204" pitchFamily="34" charset="0"/>
              </a:rPr>
              <a:t>Filing Systems (2)</a:t>
            </a:r>
          </a:p>
        </p:txBody>
      </p:sp>
      <p:sp>
        <p:nvSpPr>
          <p:cNvPr id="8" name="Google Shape;222;p14">
            <a:extLst>
              <a:ext uri="{FF2B5EF4-FFF2-40B4-BE49-F238E27FC236}">
                <a16:creationId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2275738" y="4831920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</a:rPr>
              <a:t>Numerical Method.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</a:rPr>
              <a:t>Subject Method.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</a:rPr>
              <a:t>Geographical Method.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E2288-22A1-44B7-944F-4DEFDF39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70" y="-85116"/>
            <a:ext cx="3840192" cy="3840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6CD1DB-55FA-44FE-84B8-B1AEC6C4B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the student should be able to: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Use numerical method to order files.</a:t>
            </a:r>
          </a:p>
          <a:p>
            <a:pPr marL="514350" indent="-514350">
              <a:buAutoNum type="arabicPeriod"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Order the files in subject method.</a:t>
            </a:r>
          </a:p>
          <a:p>
            <a:pPr marL="514350" indent="-514350">
              <a:buAutoNum type="arabicPeriod"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Use geographical method to order files.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CE2C9ED-995E-4261-8334-C1D13C41B809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List three methods of classification used in connection with filing.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C98E8-CE7F-4D82-B72A-96DFDDA2675A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File cabinet png 1 » PNG Image">
            <a:extLst>
              <a:ext uri="{FF2B5EF4-FFF2-40B4-BE49-F238E27FC236}">
                <a16:creationId xmlns:a16="http://schemas.microsoft.com/office/drawing/2014/main" id="{B84DDB5F-B5D6-4624-B621-04C89C6E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" y="1390654"/>
            <a:ext cx="3933646" cy="39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s PNG Photo | PNG All">
            <a:extLst>
              <a:ext uri="{FF2B5EF4-FFF2-40B4-BE49-F238E27FC236}">
                <a16:creationId xmlns:a16="http://schemas.microsoft.com/office/drawing/2014/main" id="{3CDE353B-B8AB-4668-9B1F-7C92F8D7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72" y="1533700"/>
            <a:ext cx="5645988" cy="42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7C8559B2-2E01-4568-B6C9-3CCACC2EDDB7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7DE4EFE8-3C15-4A08-AFF6-DE9C07D6C0BC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4437F8B6-8217-4205-87C2-EDDA3422C020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98432F25-4ED9-4985-96CA-BEF0A28EDD8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63B64FFE-793F-4106-9864-608D07B44C18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19510" y="406802"/>
            <a:ext cx="6745856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Methods of Filing Classification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27">
            <a:extLst>
              <a:ext uri="{FF2B5EF4-FFF2-40B4-BE49-F238E27FC236}">
                <a16:creationId xmlns:a16="http://schemas.microsoft.com/office/drawing/2014/main" id="{A09C2EC0-634A-404A-8F22-6F4E61AF7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22946B7-C308-41C5-AEC5-1E1645395123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7D260D9-BB9C-4182-A51C-D3F06D8AF294}"/>
              </a:ext>
            </a:extLst>
          </p:cNvPr>
          <p:cNvGrpSpPr/>
          <p:nvPr/>
        </p:nvGrpSpPr>
        <p:grpSpPr>
          <a:xfrm>
            <a:off x="2038363" y="1530472"/>
            <a:ext cx="5397606" cy="4845489"/>
            <a:chOff x="24869" y="0"/>
            <a:chExt cx="5030090" cy="4406265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A9ADB35-EA38-4BA5-94CA-C668EA7EB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" t="15146" r="2256" b="14799"/>
            <a:stretch/>
          </p:blipFill>
          <p:spPr bwMode="auto">
            <a:xfrm>
              <a:off x="919163" y="2552700"/>
              <a:ext cx="1172210" cy="8915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F894FA7-38F9-4FEC-80F3-F1FFAD22C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" t="15146" r="2256" b="14799"/>
            <a:stretch/>
          </p:blipFill>
          <p:spPr bwMode="auto">
            <a:xfrm>
              <a:off x="919163" y="3514725"/>
              <a:ext cx="1172210" cy="8915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D11E5A5-02FE-4586-99A0-E64CA7FA8D7A}"/>
                </a:ext>
              </a:extLst>
            </p:cNvPr>
            <p:cNvGrpSpPr/>
            <p:nvPr/>
          </p:nvGrpSpPr>
          <p:grpSpPr>
            <a:xfrm>
              <a:off x="95249" y="0"/>
              <a:ext cx="4959710" cy="4274188"/>
              <a:chOff x="-1" y="35208"/>
              <a:chExt cx="6262371" cy="5266316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2EDA6A6F-4956-4D1C-9537-A6DDDDB4C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" y="1847850"/>
                <a:ext cx="495300" cy="495300"/>
              </a:xfrm>
              <a:prstGeom prst="rect">
                <a:avLst/>
              </a:prstGeom>
            </p:spPr>
          </p:pic>
          <p:sp>
            <p:nvSpPr>
              <p:cNvPr id="83" name="Text Box 1">
                <a:extLst>
                  <a:ext uri="{FF2B5EF4-FFF2-40B4-BE49-F238E27FC236}">
                    <a16:creationId xmlns:a16="http://schemas.microsoft.com/office/drawing/2014/main" id="{47B26C55-70C0-4666-981B-E502C635B239}"/>
                  </a:ext>
                </a:extLst>
              </p:cNvPr>
              <p:cNvSpPr txBox="1"/>
              <p:nvPr/>
            </p:nvSpPr>
            <p:spPr>
              <a:xfrm>
                <a:off x="-1" y="2170162"/>
                <a:ext cx="1356996" cy="612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Alphabetical 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Method</a:t>
                </a: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02EB536D-3154-45C8-B173-74D630DB93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80" t="15146" r="2256" b="14799"/>
              <a:stretch/>
            </p:blipFill>
            <p:spPr bwMode="auto">
              <a:xfrm>
                <a:off x="1495425" y="1733550"/>
                <a:ext cx="1490345" cy="11341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5" name="Text Box 240">
                <a:extLst>
                  <a:ext uri="{FF2B5EF4-FFF2-40B4-BE49-F238E27FC236}">
                    <a16:creationId xmlns:a16="http://schemas.microsoft.com/office/drawing/2014/main" id="{C59D19DF-9C3D-47E7-B14B-6F0E1E7B5708}"/>
                  </a:ext>
                </a:extLst>
              </p:cNvPr>
              <p:cNvSpPr txBox="1"/>
              <p:nvPr/>
            </p:nvSpPr>
            <p:spPr>
              <a:xfrm>
                <a:off x="1610389" y="2179100"/>
                <a:ext cx="1238549" cy="612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Numerical 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Method</a:t>
                </a: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BBEE3F8-FE54-45FA-BCB7-544FB76AC2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80" t="15146" r="2256" b="14799"/>
              <a:stretch/>
            </p:blipFill>
            <p:spPr bwMode="auto">
              <a:xfrm>
                <a:off x="3124200" y="1733550"/>
                <a:ext cx="1490345" cy="11341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7" name="Text Box 242">
                <a:extLst>
                  <a:ext uri="{FF2B5EF4-FFF2-40B4-BE49-F238E27FC236}">
                    <a16:creationId xmlns:a16="http://schemas.microsoft.com/office/drawing/2014/main" id="{BA97759A-1A13-4F72-94EA-85A0A2F086D2}"/>
                  </a:ext>
                </a:extLst>
              </p:cNvPr>
              <p:cNvSpPr txBox="1"/>
              <p:nvPr/>
            </p:nvSpPr>
            <p:spPr>
              <a:xfrm>
                <a:off x="3179767" y="2179100"/>
                <a:ext cx="1298563" cy="612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Subject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Method</a:t>
                </a:r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40E5BB24-7F1A-4565-BE48-B1071B58B0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80" t="15146" r="2256" b="14799"/>
              <a:stretch/>
            </p:blipFill>
            <p:spPr bwMode="auto">
              <a:xfrm>
                <a:off x="4772025" y="1733550"/>
                <a:ext cx="1490345" cy="11341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9" name="Text Box 243">
                <a:extLst>
                  <a:ext uri="{FF2B5EF4-FFF2-40B4-BE49-F238E27FC236}">
                    <a16:creationId xmlns:a16="http://schemas.microsoft.com/office/drawing/2014/main" id="{6C872AD3-437E-428E-B42E-9D4A7729B383}"/>
                  </a:ext>
                </a:extLst>
              </p:cNvPr>
              <p:cNvSpPr txBox="1"/>
              <p:nvPr/>
            </p:nvSpPr>
            <p:spPr>
              <a:xfrm>
                <a:off x="4772025" y="2179100"/>
                <a:ext cx="1490342" cy="612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Geographical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Method</a:t>
                </a:r>
              </a:p>
            </p:txBody>
          </p:sp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48A7A4F-DD38-406D-AE03-38D85D6D4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675" y="1819275"/>
                <a:ext cx="514350" cy="51435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9C57E44-1722-4F22-8E9E-24B59A080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8975" y="1819275"/>
                <a:ext cx="553720" cy="495300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E3ACAF03-747F-47D5-AB0A-D41032C3E6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47" t="12923" r="12923" b="11385"/>
              <a:stretch/>
            </p:blipFill>
            <p:spPr bwMode="auto">
              <a:xfrm>
                <a:off x="4886325" y="1809750"/>
                <a:ext cx="495300" cy="5118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4" name="Text Box 255">
                <a:extLst>
                  <a:ext uri="{FF2B5EF4-FFF2-40B4-BE49-F238E27FC236}">
                    <a16:creationId xmlns:a16="http://schemas.microsoft.com/office/drawing/2014/main" id="{412D3089-2565-4888-A621-2E845D24FC1E}"/>
                  </a:ext>
                </a:extLst>
              </p:cNvPr>
              <p:cNvSpPr txBox="1"/>
              <p:nvPr/>
            </p:nvSpPr>
            <p:spPr>
              <a:xfrm>
                <a:off x="1189008" y="3447404"/>
                <a:ext cx="1170310" cy="7088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Arabian </a:t>
                </a:r>
              </a:p>
              <a:p>
                <a:pPr algn="ctr" rt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Countries</a:t>
                </a:r>
                <a:endParaRPr lang="en-US" sz="14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BD7F51F-7AD4-4D0A-BF71-FD52C794EA9A}"/>
                  </a:ext>
                </a:extLst>
              </p:cNvPr>
              <p:cNvGrpSpPr/>
              <p:nvPr/>
            </p:nvGrpSpPr>
            <p:grpSpPr>
              <a:xfrm>
                <a:off x="609600" y="2828925"/>
                <a:ext cx="1687347" cy="2472599"/>
                <a:chOff x="0" y="0"/>
                <a:chExt cx="1687635" cy="2472765"/>
              </a:xfrm>
            </p:grpSpPr>
            <p:sp>
              <p:nvSpPr>
                <p:cNvPr id="104" name="Text Box 259">
                  <a:extLst>
                    <a:ext uri="{FF2B5EF4-FFF2-40B4-BE49-F238E27FC236}">
                      <a16:creationId xmlns:a16="http://schemas.microsoft.com/office/drawing/2014/main" id="{D53A2A4E-39AD-484E-84A5-8D85B409B613}"/>
                    </a:ext>
                  </a:extLst>
                </p:cNvPr>
                <p:cNvSpPr txBox="1"/>
                <p:nvPr/>
              </p:nvSpPr>
              <p:spPr>
                <a:xfrm>
                  <a:off x="598649" y="1860625"/>
                  <a:ext cx="1088986" cy="612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b="1" dirty="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Foreign</a:t>
                  </a:r>
                </a:p>
                <a:p>
                  <a:pPr algn="ctr">
                    <a:lnSpc>
                      <a:spcPct val="107000"/>
                    </a:lnSpc>
                  </a:pPr>
                  <a:r>
                    <a:rPr lang="en-US" b="1" dirty="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Countries</a:t>
                  </a:r>
                </a:p>
              </p:txBody>
            </p: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A8330B96-26AE-4322-BFEE-301FB6F2CC3A}"/>
                    </a:ext>
                  </a:extLst>
                </p:cNvPr>
                <p:cNvCxnSpPr/>
                <p:nvPr/>
              </p:nvCxnSpPr>
              <p:spPr>
                <a:xfrm>
                  <a:off x="23767" y="0"/>
                  <a:ext cx="0" cy="21355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E23128B0-EDB8-4C9E-8A9E-5A37A5253168}"/>
                    </a:ext>
                  </a:extLst>
                </p:cNvPr>
                <p:cNvCxnSpPr/>
                <p:nvPr/>
              </p:nvCxnSpPr>
              <p:spPr>
                <a:xfrm>
                  <a:off x="42862" y="900112"/>
                  <a:ext cx="381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36478EE7-18B8-422F-A989-83577CE00E86}"/>
                    </a:ext>
                  </a:extLst>
                </p:cNvPr>
                <p:cNvCxnSpPr/>
                <p:nvPr/>
              </p:nvCxnSpPr>
              <p:spPr>
                <a:xfrm>
                  <a:off x="0" y="2106220"/>
                  <a:ext cx="414337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A482182-B807-47DF-AB8D-89907105A311}"/>
                  </a:ext>
                </a:extLst>
              </p:cNvPr>
              <p:cNvGrpSpPr/>
              <p:nvPr/>
            </p:nvGrpSpPr>
            <p:grpSpPr>
              <a:xfrm>
                <a:off x="552450" y="1333500"/>
                <a:ext cx="4943475" cy="438150"/>
                <a:chOff x="0" y="0"/>
                <a:chExt cx="4943475" cy="438150"/>
              </a:xfrm>
            </p:grpSpPr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DBCA6368-2AB7-48D5-9E79-454D15FF691F}"/>
                    </a:ext>
                  </a:extLst>
                </p:cNvPr>
                <p:cNvCxnSpPr/>
                <p:nvPr/>
              </p:nvCxnSpPr>
              <p:spPr>
                <a:xfrm>
                  <a:off x="28575" y="0"/>
                  <a:ext cx="0" cy="43815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7DBC4FD3-0A94-4AA0-B1E6-2DA21ADBFAB2}"/>
                    </a:ext>
                  </a:extLst>
                </p:cNvPr>
                <p:cNvCxnSpPr/>
                <p:nvPr/>
              </p:nvCxnSpPr>
              <p:spPr>
                <a:xfrm>
                  <a:off x="4914900" y="0"/>
                  <a:ext cx="0" cy="43815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ABEC036A-C9AB-4942-BB2E-4C88D5673F8B}"/>
                    </a:ext>
                  </a:extLst>
                </p:cNvPr>
                <p:cNvCxnSpPr/>
                <p:nvPr/>
              </p:nvCxnSpPr>
              <p:spPr>
                <a:xfrm>
                  <a:off x="1657350" y="0"/>
                  <a:ext cx="0" cy="43815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D4FEBB78-E929-43CC-AA47-FB8AC7EFCC24}"/>
                    </a:ext>
                  </a:extLst>
                </p:cNvPr>
                <p:cNvCxnSpPr/>
                <p:nvPr/>
              </p:nvCxnSpPr>
              <p:spPr>
                <a:xfrm>
                  <a:off x="3276600" y="0"/>
                  <a:ext cx="0" cy="43815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E7240207-DD7B-4A68-A58D-457BE0E52F4C}"/>
                    </a:ext>
                  </a:extLst>
                </p:cNvPr>
                <p:cNvCxnSpPr/>
                <p:nvPr/>
              </p:nvCxnSpPr>
              <p:spPr>
                <a:xfrm>
                  <a:off x="0" y="19050"/>
                  <a:ext cx="494347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CCF4044-EC13-4D5B-9E83-4E07E4E0AF69}"/>
                  </a:ext>
                </a:extLst>
              </p:cNvPr>
              <p:cNvCxnSpPr/>
              <p:nvPr/>
            </p:nvCxnSpPr>
            <p:spPr>
              <a:xfrm>
                <a:off x="3076575" y="790575"/>
                <a:ext cx="0" cy="54292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ounded Rectangle 266">
                <a:extLst>
                  <a:ext uri="{FF2B5EF4-FFF2-40B4-BE49-F238E27FC236}">
                    <a16:creationId xmlns:a16="http://schemas.microsoft.com/office/drawing/2014/main" id="{8AD212E3-7CC8-472E-A44E-BE0049AACF9C}"/>
                  </a:ext>
                </a:extLst>
              </p:cNvPr>
              <p:cNvSpPr/>
              <p:nvPr/>
            </p:nvSpPr>
            <p:spPr>
              <a:xfrm>
                <a:off x="1148681" y="35208"/>
                <a:ext cx="3866378" cy="891933"/>
              </a:xfrm>
              <a:prstGeom prst="roundRect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Methods of Filing Classification</a:t>
                </a:r>
                <a:endParaRPr lang="en-US" sz="1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98C03F55-6685-43EB-8DF4-05ECD13AB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" t="15146" r="2256" b="14799"/>
            <a:stretch/>
          </p:blipFill>
          <p:spPr bwMode="auto">
            <a:xfrm>
              <a:off x="24869" y="1370275"/>
              <a:ext cx="1179830" cy="9201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D2A6D7A-7BB8-4E02-A10A-D8BE2F0C0999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ستطيل مستدير الزوايا 5">
            <a:hlinkClick r:id="rId10" action="ppaction://hlinksldjump"/>
            <a:extLst>
              <a:ext uri="{FF2B5EF4-FFF2-40B4-BE49-F238E27FC236}">
                <a16:creationId xmlns:a16="http://schemas.microsoft.com/office/drawing/2014/main" id="{BE891958-ABA5-4D0E-945C-B5DF02437AF9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مستطيل مستدير الزوايا 11">
            <a:hlinkClick r:id="rId11" action="ppaction://hlinksldjump"/>
            <a:extLst>
              <a:ext uri="{FF2B5EF4-FFF2-40B4-BE49-F238E27FC236}">
                <a16:creationId xmlns:a16="http://schemas.microsoft.com/office/drawing/2014/main" id="{B76CAA96-7997-4CEB-80A9-A34E605F06F3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مستطيل مستدير الزوايا 12">
            <a:hlinkClick r:id="rId12" action="ppaction://hlinksldjump"/>
            <a:extLst>
              <a:ext uri="{FF2B5EF4-FFF2-40B4-BE49-F238E27FC236}">
                <a16:creationId xmlns:a16="http://schemas.microsoft.com/office/drawing/2014/main" id="{52434277-2C11-4B15-9AB7-E7E8055CA7EE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16">
            <a:hlinkClick r:id="rId13" action="ppaction://hlinksldjump"/>
            <a:extLst>
              <a:ext uri="{FF2B5EF4-FFF2-40B4-BE49-F238E27FC236}">
                <a16:creationId xmlns:a16="http://schemas.microsoft.com/office/drawing/2014/main" id="{138B0B75-8679-447F-B387-E33DDBD543DB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7">
            <a:hlinkClick r:id="rId14" action="ppaction://hlinksldjump"/>
            <a:extLst>
              <a:ext uri="{FF2B5EF4-FFF2-40B4-BE49-F238E27FC236}">
                <a16:creationId xmlns:a16="http://schemas.microsoft.com/office/drawing/2014/main" id="{38459819-385B-450F-9B80-A4174C5BD642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2. 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Numerical Method:</a:t>
            </a:r>
            <a:endParaRPr lang="en-US" sz="3600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 arranging files according to the numbers (1,2,3,…).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Alphabetical index is needed since it is difficult to remember the numbers.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Advantage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easy to use because each file is given the next number.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Methods of Filing Classification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255BFE-B2D0-40A1-B117-9E4698EDCD2D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D26CBE-1D7B-4149-9C27-5D5A66659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62" y="1564928"/>
            <a:ext cx="944612" cy="99202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5E66EE6-01FE-412A-96B8-32F8A5573BB3}"/>
              </a:ext>
            </a:extLst>
          </p:cNvPr>
          <p:cNvGrpSpPr/>
          <p:nvPr/>
        </p:nvGrpSpPr>
        <p:grpSpPr>
          <a:xfrm>
            <a:off x="339960" y="3956039"/>
            <a:ext cx="4243331" cy="2291534"/>
            <a:chOff x="3467523" y="3455988"/>
            <a:chExt cx="2540000" cy="1208087"/>
          </a:xfrm>
        </p:grpSpPr>
        <p:sp>
          <p:nvSpPr>
            <p:cNvPr id="48" name="Rounded Rectangle 21">
              <a:extLst>
                <a:ext uri="{FF2B5EF4-FFF2-40B4-BE49-F238E27FC236}">
                  <a16:creationId xmlns:a16="http://schemas.microsoft.com/office/drawing/2014/main" id="{5AB3DA76-4D18-4389-99AD-1B8C1E0D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ar-SA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104</a:t>
              </a:r>
              <a:r>
                <a:rPr kumimoji="0" lang="en-US" altLang="ar-SA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kumimoji="0" lang="en-US" altLang="ar-SA" sz="2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Moh’d</a:t>
              </a:r>
              <a:r>
                <a:rPr kumimoji="0" lang="en-US" altLang="ar-SA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Jalal &amp; Sons</a:t>
              </a:r>
              <a:endParaRPr kumimoji="0" lang="ar-SA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Rounded Rectangle 22">
              <a:extLst>
                <a:ext uri="{FF2B5EF4-FFF2-40B4-BE49-F238E27FC236}">
                  <a16:creationId xmlns:a16="http://schemas.microsoft.com/office/drawing/2014/main" id="{B0345616-DAB6-4F86-858B-D6AB28F95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103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Zara Boutique</a:t>
              </a:r>
              <a:endParaRPr lang="ar-SA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Rounded Rectangle 20">
              <a:extLst>
                <a:ext uri="{FF2B5EF4-FFF2-40B4-BE49-F238E27FC236}">
                  <a16:creationId xmlns:a16="http://schemas.microsoft.com/office/drawing/2014/main" id="{5380A605-E38E-4B60-8C35-D0E9465F9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102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Ministry of Health</a:t>
              </a:r>
              <a:endParaRPr lang="ar-SA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B3337F1B-79F4-46E7-9B1A-6D639178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101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Shereen Ahmed Majed</a:t>
              </a:r>
              <a:endParaRPr lang="ar-SA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B433955-348E-406E-952C-F40B38F45242}"/>
              </a:ext>
            </a:extLst>
          </p:cNvPr>
          <p:cNvCxnSpPr>
            <a:cxnSpLocks/>
          </p:cNvCxnSpPr>
          <p:nvPr/>
        </p:nvCxnSpPr>
        <p:spPr>
          <a:xfrm flipH="1">
            <a:off x="3649414" y="4165470"/>
            <a:ext cx="620932" cy="1961317"/>
          </a:xfrm>
          <a:prstGeom prst="straightConnector1">
            <a:avLst/>
          </a:prstGeom>
          <a:ln w="76200">
            <a:solidFill>
              <a:srgbClr val="FF505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0">
            <a:extLst>
              <a:ext uri="{FF2B5EF4-FFF2-40B4-BE49-F238E27FC236}">
                <a16:creationId xmlns:a16="http://schemas.microsoft.com/office/drawing/2014/main" id="{23B529C8-E9F4-4BAE-B2D4-B5D87B86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3" y="3508042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98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98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2CA6879-47C6-45D0-98DE-B31E33FCA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87439"/>
              </p:ext>
            </p:extLst>
          </p:nvPr>
        </p:nvGraphicFramePr>
        <p:xfrm>
          <a:off x="4972604" y="3870544"/>
          <a:ext cx="4513510" cy="222504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680722">
                  <a:extLst>
                    <a:ext uri="{9D8B030D-6E8A-4147-A177-3AD203B41FA5}">
                      <a16:colId xmlns:a16="http://schemas.microsoft.com/office/drawing/2014/main" val="2559020284"/>
                    </a:ext>
                  </a:extLst>
                </a:gridCol>
                <a:gridCol w="2832788">
                  <a:extLst>
                    <a:ext uri="{9D8B030D-6E8A-4147-A177-3AD203B41FA5}">
                      <a16:colId xmlns:a16="http://schemas.microsoft.com/office/drawing/2014/main" val="7046034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ALPHABETICAL INDEX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07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File No.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Name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8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102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Health Ministry of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64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104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Jalal </a:t>
                      </a:r>
                      <a:r>
                        <a:rPr lang="en-US" dirty="0" err="1"/>
                        <a:t>Moh’d</a:t>
                      </a:r>
                      <a:r>
                        <a:rPr lang="en-US" dirty="0"/>
                        <a:t> &amp; Sons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101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Majed Shereen Ahmed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958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103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Zara Boutique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942198"/>
                  </a:ext>
                </a:extLst>
              </a:tr>
            </a:tbl>
          </a:graphicData>
        </a:graphic>
      </p:graphicFrame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762FD0-B11A-4212-8722-D16257FE12FF}"/>
              </a:ext>
            </a:extLst>
          </p:cNvPr>
          <p:cNvCxnSpPr>
            <a:cxnSpLocks/>
          </p:cNvCxnSpPr>
          <p:nvPr/>
        </p:nvCxnSpPr>
        <p:spPr>
          <a:xfrm flipV="1">
            <a:off x="7979434" y="4722078"/>
            <a:ext cx="0" cy="1440000"/>
          </a:xfrm>
          <a:prstGeom prst="straightConnector1">
            <a:avLst/>
          </a:prstGeom>
          <a:ln w="76200">
            <a:solidFill>
              <a:srgbClr val="FF505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Terminator 5">
            <a:hlinkClick r:id="rId4" action="ppaction://hlinksldjump"/>
            <a:extLst>
              <a:ext uri="{FF2B5EF4-FFF2-40B4-BE49-F238E27FC236}">
                <a16:creationId xmlns:a16="http://schemas.microsoft.com/office/drawing/2014/main" id="{44B6EBF0-B7D7-4A9F-AF32-FA34E14AA47B}"/>
              </a:ext>
            </a:extLst>
          </p:cNvPr>
          <p:cNvSpPr/>
          <p:nvPr/>
        </p:nvSpPr>
        <p:spPr>
          <a:xfrm>
            <a:off x="91373" y="6275425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61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FF9D29D0-C2A5-461C-A75D-E2B82E7325FB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67EA55B8-7F0F-42F6-AB64-8CD607C02B3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A8ADCC7C-9E09-4BB6-BD6D-7F2C1B0C841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C947C60F-E1D3-4C87-A577-0DF5BAB13E21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CC49D4EF-9DCC-48E5-AE53-5FDB24C2020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853502" y="2920080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526718" y="2893015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17" y="3240715"/>
            <a:ext cx="43618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Abbas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Baljeek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&amp; Sons     25441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Zenati Beauty Saloon  27141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Hedaya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Travels          27139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Zeena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Supermarket     23154 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0AE031D-4087-42D8-8E2C-B7A3A0576773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C83A4-DC3C-477F-8A66-C9F4F85A243B}"/>
              </a:ext>
            </a:extLst>
          </p:cNvPr>
          <p:cNvSpPr/>
          <p:nvPr/>
        </p:nvSpPr>
        <p:spPr>
          <a:xfrm>
            <a:off x="415920" y="1727180"/>
            <a:ext cx="7177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Order the following Files numerically: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B05D2-A677-44B2-B64D-A9F8643D0770}"/>
              </a:ext>
            </a:extLst>
          </p:cNvPr>
          <p:cNvSpPr/>
          <p:nvPr/>
        </p:nvSpPr>
        <p:spPr>
          <a:xfrm>
            <a:off x="4947553" y="4672607"/>
            <a:ext cx="3350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23154 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Zeena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Supermarket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9DA4DF-635C-4CC3-887B-19F3FE2D19F4}"/>
              </a:ext>
            </a:extLst>
          </p:cNvPr>
          <p:cNvSpPr/>
          <p:nvPr/>
        </p:nvSpPr>
        <p:spPr>
          <a:xfrm>
            <a:off x="5084346" y="4046976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25441  Abbas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Baljeek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&amp; Sons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43D15-D3F9-4DE2-BBB1-AC36F88907AD}"/>
              </a:ext>
            </a:extLst>
          </p:cNvPr>
          <p:cNvSpPr/>
          <p:nvPr/>
        </p:nvSpPr>
        <p:spPr>
          <a:xfrm>
            <a:off x="5521941" y="3511375"/>
            <a:ext cx="373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27139   Al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Hedaya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Travels        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CA4D38-5E6E-49EF-990B-16C2BE16CF5B}"/>
              </a:ext>
            </a:extLst>
          </p:cNvPr>
          <p:cNvSpPr/>
          <p:nvPr/>
        </p:nvSpPr>
        <p:spPr>
          <a:xfrm>
            <a:off x="5705255" y="2975976"/>
            <a:ext cx="4025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27141 Zenati Beauty Saloon          </a:t>
            </a:r>
          </a:p>
        </p:txBody>
      </p:sp>
      <p:sp>
        <p:nvSpPr>
          <p:cNvPr id="3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33B21B09-D2E5-463C-B16A-3C3CE24770CF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EF9B488E-C249-405D-993A-8E1C5077BF06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17E0550D-2830-48D7-85EE-E9961B0D67B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B8CB7AB6-B219-4F3E-B606-5F22B6EE6E5A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CD7FB73E-117E-4887-B0D1-1284FB67999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:a16="http://schemas.microsoft.com/office/drawing/2014/main" id="{07F40F89-D866-41F6-880C-699F1F617DC2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734815" y="2803874"/>
            <a:ext cx="4129775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Practice 10 page 55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AA88B3-C497-42E2-A16E-3A9BFC759A61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(2)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3CEAC398-43C0-445D-9A1F-7D518756313F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468793C7-FA11-4CF6-A85D-F06A9F200610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739C0C24-D86F-4B26-8E5D-228A6AE8EC4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5531F711-B14E-4EA9-AD15-1EFD3D0CA03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98B4BD18-52FD-434A-93A0-BE76D24B396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1343</TotalTime>
  <Words>1255</Words>
  <Application>Microsoft Office PowerPoint</Application>
  <PresentationFormat>Widescreen</PresentationFormat>
  <Paragraphs>287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Al-Mateen</vt:lpstr>
      <vt:lpstr>Arial</vt:lpstr>
      <vt:lpstr>Arial Black</vt:lpstr>
      <vt:lpstr>Arvo</vt:lpstr>
      <vt:lpstr>Calibri</vt:lpstr>
      <vt:lpstr>Calibri Light</vt:lpstr>
      <vt:lpstr>Helvetica Black</vt:lpstr>
      <vt:lpstr>PT Bold Heading</vt:lpstr>
      <vt:lpstr>Roboto Condensed</vt:lpstr>
      <vt:lpstr>Sakkal Majalla</vt:lpstr>
      <vt:lpstr>Times New Roman</vt:lpstr>
      <vt:lpstr>Wingdings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Methods of Filing Classification</vt:lpstr>
      <vt:lpstr>PowerPoint Presentation</vt:lpstr>
      <vt:lpstr>Practice</vt:lpstr>
      <vt:lpstr>Evaluation Activity</vt:lpstr>
      <vt:lpstr>PowerPoint Presentation</vt:lpstr>
      <vt:lpstr>Practice</vt:lpstr>
      <vt:lpstr>Evaluation Activity</vt:lpstr>
      <vt:lpstr>PowerPoint Presentation</vt:lpstr>
      <vt:lpstr>Practice</vt:lpstr>
      <vt:lpstr>Evaluation Activity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Mona Abdulla Mohammed Saleh</cp:lastModifiedBy>
  <cp:revision>86</cp:revision>
  <dcterms:created xsi:type="dcterms:W3CDTF">2020-03-04T10:47:58Z</dcterms:created>
  <dcterms:modified xsi:type="dcterms:W3CDTF">2020-06-24T10:47:31Z</dcterms:modified>
</cp:coreProperties>
</file>