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60" r:id="rId4"/>
    <p:sldId id="263" r:id="rId5"/>
    <p:sldId id="265" r:id="rId6"/>
    <p:sldId id="267" r:id="rId7"/>
    <p:sldId id="304" r:id="rId8"/>
    <p:sldId id="296" r:id="rId9"/>
    <p:sldId id="289" r:id="rId10"/>
    <p:sldId id="316" r:id="rId11"/>
    <p:sldId id="30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01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44" r:id="rId34"/>
    <p:sldId id="345" r:id="rId35"/>
    <p:sldId id="346" r:id="rId36"/>
    <p:sldId id="347" r:id="rId37"/>
    <p:sldId id="348" r:id="rId38"/>
    <p:sldId id="349" r:id="rId39"/>
    <p:sldId id="343" r:id="rId40"/>
    <p:sldId id="279" r:id="rId41"/>
    <p:sldId id="28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800"/>
    <a:srgbClr val="3F5378"/>
    <a:srgbClr val="92A8C8"/>
    <a:srgbClr val="5577A9"/>
    <a:srgbClr val="C7D3E6"/>
    <a:srgbClr val="77D3E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a Al Hermi" userId="ebe551ee1b006974" providerId="LiveId" clId="{F9448DFB-6183-4FBE-9699-B4CDA1C5E0EB}"/>
    <pc:docChg chg="modSld">
      <pc:chgData name="Majeda Al Hermi" userId="ebe551ee1b006974" providerId="LiveId" clId="{F9448DFB-6183-4FBE-9699-B4CDA1C5E0EB}" dt="2020-06-14T19:15:26.683" v="1" actId="20577"/>
      <pc:docMkLst>
        <pc:docMk/>
      </pc:docMkLst>
      <pc:sldChg chg="modSp mod">
        <pc:chgData name="Majeda Al Hermi" userId="ebe551ee1b006974" providerId="LiveId" clId="{F9448DFB-6183-4FBE-9699-B4CDA1C5E0EB}" dt="2020-06-14T19:15:26.683" v="1" actId="20577"/>
        <pc:sldMkLst>
          <pc:docMk/>
          <pc:sldMk cId="2238683589" sldId="263"/>
        </pc:sldMkLst>
        <pc:spChg chg="mod">
          <ac:chgData name="Majeda Al Hermi" userId="ebe551ee1b006974" providerId="LiveId" clId="{F9448DFB-6183-4FBE-9699-B4CDA1C5E0EB}" dt="2020-06-14T19:15:26.683" v="1" actId="20577"/>
          <ac:spMkLst>
            <pc:docMk/>
            <pc:sldMk cId="2238683589" sldId="263"/>
            <ac:spMk id="1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508290A-4434-449C-AF54-49825C3425A9}" type="datetimeFigureOut">
              <a:rPr lang="ar-SA" smtClean="0"/>
              <a:t>04/11/1441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C2A2E44-198D-47F2-9C1E-549D864F21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7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11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12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13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14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15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16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20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4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22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25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26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27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28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29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0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1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2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3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4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5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6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7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8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9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4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4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16.png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jpeg"/><Relationship Id="rId7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8.png"/><Relationship Id="rId10" Type="http://schemas.openxmlformats.org/officeDocument/2006/relationships/slide" Target="slide40.xml"/><Relationship Id="rId4" Type="http://schemas.openxmlformats.org/officeDocument/2006/relationships/image" Target="../media/image7.png"/><Relationship Id="rId9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7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21.xml"/><Relationship Id="rId3" Type="http://schemas.openxmlformats.org/officeDocument/2006/relationships/slide" Target="slide8.xml"/><Relationship Id="rId7" Type="http://schemas.openxmlformats.org/officeDocument/2006/relationships/image" Target="../media/image12.jpeg"/><Relationship Id="rId12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slide" Target="slide6.xml"/><Relationship Id="rId5" Type="http://schemas.openxmlformats.org/officeDocument/2006/relationships/image" Target="../media/image10.png"/><Relationship Id="rId10" Type="http://schemas.openxmlformats.org/officeDocument/2006/relationships/slide" Target="slide5.xml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slide" Target="slide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4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15.png"/><Relationship Id="rId9" Type="http://schemas.openxmlformats.org/officeDocument/2006/relationships/slide" Target="slide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F9501E-BECE-4238-9DF8-EA3D4E16C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28379" r="38693" b="14495"/>
          <a:stretch/>
        </p:blipFill>
        <p:spPr>
          <a:xfrm>
            <a:off x="8585313" y="1636877"/>
            <a:ext cx="3397541" cy="4822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84;p11">
            <a:extLst>
              <a:ext uri="{FF2B5EF4-FFF2-40B4-BE49-F238E27FC236}">
                <a16:creationId xmlns:a16="http://schemas.microsoft.com/office/drawing/2014/main" id="{DF127883-DE08-454C-8044-0258235EF1F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342944" y="247214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Introduction to </a:t>
            </a:r>
            <a:b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</a:br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Office Management </a:t>
            </a:r>
            <a:r>
              <a:rPr lang="en" sz="36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" sz="36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54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ar-BH" sz="54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ادر </a:t>
            </a:r>
            <a:r>
              <a:rPr lang="ar-SA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111</a:t>
            </a: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6086A1-9376-4042-B5EA-1D201A2C1080}"/>
              </a:ext>
            </a:extLst>
          </p:cNvPr>
          <p:cNvSpPr/>
          <p:nvPr/>
        </p:nvSpPr>
        <p:spPr>
          <a:xfrm>
            <a:off x="2303382" y="5400021"/>
            <a:ext cx="4289957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FIRST SEMESTER 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4E655B-8388-4AF4-B2FF-271A5FF9F48E}"/>
              </a:ext>
            </a:extLst>
          </p:cNvPr>
          <p:cNvSpPr/>
          <p:nvPr/>
        </p:nvSpPr>
        <p:spPr>
          <a:xfrm>
            <a:off x="2111823" y="6088559"/>
            <a:ext cx="4673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الثاني ثانوي / 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(a)  Alphabetical classification in Arabian Countries Rules:</a:t>
            </a: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dirty="0"/>
              <a:t> </a:t>
            </a:r>
          </a:p>
          <a:p>
            <a:r>
              <a:rPr lang="en-US" sz="2400" b="1" dirty="0">
                <a:highlight>
                  <a:srgbClr val="FF0000"/>
                </a:highlight>
                <a:latin typeface="Arial Black" panose="020B0A04020102020204" pitchFamily="34" charset="0"/>
              </a:rPr>
              <a:t>Rule No. 1:</a:t>
            </a:r>
            <a:endParaRPr lang="en-US" sz="2400" dirty="0">
              <a:highlight>
                <a:srgbClr val="FF0000"/>
              </a:highlight>
              <a:latin typeface="Arial Black" panose="020B0A0402010202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Use the first name of a person or firm.</a:t>
            </a:r>
          </a:p>
          <a:p>
            <a:r>
              <a:rPr lang="en-US" dirty="0"/>
              <a:t> </a:t>
            </a:r>
          </a:p>
          <a:p>
            <a:pPr algn="just">
              <a:lnSpc>
                <a:spcPct val="107000"/>
              </a:lnSpc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474612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39960" y="424595"/>
            <a:ext cx="7784132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Alphabetical Method (Arabian)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8ED6BF-FFF2-43FF-B4D6-D99E7E469750}"/>
              </a:ext>
            </a:extLst>
          </p:cNvPr>
          <p:cNvGrpSpPr/>
          <p:nvPr/>
        </p:nvGrpSpPr>
        <p:grpSpPr>
          <a:xfrm>
            <a:off x="4425122" y="3486596"/>
            <a:ext cx="4243331" cy="2291534"/>
            <a:chOff x="3467523" y="3455988"/>
            <a:chExt cx="2540000" cy="1208087"/>
          </a:xfrm>
        </p:grpSpPr>
        <p:sp>
          <p:nvSpPr>
            <p:cNvPr id="20" name="Rounded Rectangle 21">
              <a:extLst>
                <a:ext uri="{FF2B5EF4-FFF2-40B4-BE49-F238E27FC236}">
                  <a16:creationId xmlns:a16="http://schemas.microsoft.com/office/drawing/2014/main" id="{C67F779C-8EFD-406A-BB19-18EC4D42E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ar-SA" sz="2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Ministry</a:t>
              </a:r>
              <a:r>
                <a:rPr kumimoji="0" lang="ar-SA" altLang="ar-SA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 </a:t>
              </a:r>
              <a:r>
                <a:rPr kumimoji="0" lang="ar-SA" altLang="ar-SA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of</a:t>
              </a:r>
              <a:r>
                <a:rPr kumimoji="0" lang="ar-SA" altLang="ar-SA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 </a:t>
              </a:r>
              <a:r>
                <a:rPr kumimoji="0" lang="ar-SA" altLang="ar-SA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Health</a:t>
              </a:r>
              <a:endParaRPr kumimoji="0" lang="ar-SA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107F58BC-3516-47BF-8E00-95FE33B4C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Department</a:t>
              </a:r>
              <a:r>
                <a:rPr lang="ar-SA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altLang="ar-SA" sz="2800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of</a:t>
              </a:r>
              <a:r>
                <a:rPr lang="ar-SA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altLang="ar-SA" sz="2800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Finance</a:t>
              </a: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2" name="Rounded Rectangle 20">
              <a:extLst>
                <a:ext uri="{FF2B5EF4-FFF2-40B4-BE49-F238E27FC236}">
                  <a16:creationId xmlns:a16="http://schemas.microsoft.com/office/drawing/2014/main" id="{DECD9D7B-79FC-416D-8B04-7E14FDF1E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Amal</a:t>
              </a:r>
              <a:r>
                <a:rPr lang="ar-SA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altLang="ar-SA" sz="2800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Jabber</a:t>
              </a:r>
              <a:r>
                <a:rPr lang="ar-SA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altLang="ar-SA" sz="2800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Ahmed</a:t>
              </a: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3" name="Rounded Rectangle 19">
              <a:extLst>
                <a:ext uri="{FF2B5EF4-FFF2-40B4-BE49-F238E27FC236}">
                  <a16:creationId xmlns:a16="http://schemas.microsoft.com/office/drawing/2014/main" id="{3AFC6AC9-BD2E-4C88-B78A-9554E82DB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Ahmed</a:t>
              </a:r>
              <a:r>
                <a:rPr lang="ar-SA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altLang="ar-SA" sz="2800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Sharif</a:t>
              </a:r>
              <a:r>
                <a:rPr lang="ar-SA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altLang="ar-SA" sz="2800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Furniture</a:t>
              </a: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A83A7D6-5A99-4E36-96FF-72BFF7B0CC3E}"/>
              </a:ext>
            </a:extLst>
          </p:cNvPr>
          <p:cNvCxnSpPr>
            <a:cxnSpLocks/>
          </p:cNvCxnSpPr>
          <p:nvPr/>
        </p:nvCxnSpPr>
        <p:spPr>
          <a:xfrm flipH="1">
            <a:off x="4098338" y="3459531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0">
            <a:extLst>
              <a:ext uri="{FF2B5EF4-FFF2-40B4-BE49-F238E27FC236}">
                <a16:creationId xmlns:a16="http://schemas.microsoft.com/office/drawing/2014/main" id="{CE97A43A-F005-49AB-B6A0-266C62E2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28" y="3129950"/>
            <a:ext cx="148309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55">
            <a:extLst>
              <a:ext uri="{FF2B5EF4-FFF2-40B4-BE49-F238E27FC236}">
                <a16:creationId xmlns:a16="http://schemas.microsoft.com/office/drawing/2014/main" id="{C68D7390-2DC2-4F3C-856A-0665036B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30" y="3487934"/>
            <a:ext cx="364747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kumimoji="0" lang="en-US" altLang="ar-SA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Ahmed</a:t>
            </a: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Sharif Furniture </a:t>
            </a:r>
            <a:endParaRPr kumimoji="0" lang="en-US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Amal</a:t>
            </a: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Jabber Ahmed</a:t>
            </a:r>
            <a:endParaRPr kumimoji="0" lang="en-US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Department</a:t>
            </a: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of Finance</a:t>
            </a:r>
            <a:endParaRPr kumimoji="0" lang="en-US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Ministry</a:t>
            </a: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of Health</a:t>
            </a:r>
            <a:r>
              <a:rPr kumimoji="0" lang="en-US" altLang="ar-SA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US" altLang="ar-S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FF1DDA6-B6FB-41AA-9E18-513DBC9C4632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AE5CE262-D4C4-4592-B971-F19E3F591A01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0A2FE4FF-4687-466E-9E6F-6CDE2363EB5F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E1C56292-1EC4-42F0-88E3-07B6A2E82745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9F8683F7-9A1A-44FB-BC54-D734EA642ED3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15294D10-94D7-4826-A50E-A28E2D463ED8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A865472-8CB5-496B-85F1-FAA29E57C157}"/>
              </a:ext>
            </a:extLst>
          </p:cNvPr>
          <p:cNvGrpSpPr/>
          <p:nvPr/>
        </p:nvGrpSpPr>
        <p:grpSpPr>
          <a:xfrm>
            <a:off x="4853502" y="2920080"/>
            <a:ext cx="4243331" cy="2291534"/>
            <a:chOff x="3467523" y="3455988"/>
            <a:chExt cx="2540000" cy="1208087"/>
          </a:xfrm>
        </p:grpSpPr>
        <p:sp>
          <p:nvSpPr>
            <p:cNvPr id="113" name="Rounded Rectangle 21">
              <a:extLst>
                <a:ext uri="{FF2B5EF4-FFF2-40B4-BE49-F238E27FC236}">
                  <a16:creationId xmlns:a16="http://schemas.microsoft.com/office/drawing/2014/main" id="{C2A8C279-0935-46EE-B080-25DD44296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4" name="Rounded Rectangle 22">
              <a:extLst>
                <a:ext uri="{FF2B5EF4-FFF2-40B4-BE49-F238E27FC236}">
                  <a16:creationId xmlns:a16="http://schemas.microsoft.com/office/drawing/2014/main" id="{1C005CB4-72B0-48E8-AB06-59DAFFF05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5" name="Rounded Rectangle 20">
              <a:extLst>
                <a:ext uri="{FF2B5EF4-FFF2-40B4-BE49-F238E27FC236}">
                  <a16:creationId xmlns:a16="http://schemas.microsoft.com/office/drawing/2014/main" id="{D3944DAF-EE7E-4AD7-BAAE-DA37C9E79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6" name="Rounded Rectangle 19">
              <a:extLst>
                <a:ext uri="{FF2B5EF4-FFF2-40B4-BE49-F238E27FC236}">
                  <a16:creationId xmlns:a16="http://schemas.microsoft.com/office/drawing/2014/main" id="{99599AA8-B595-4713-B013-A7FFF2669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25F47F0-9502-4111-9E94-2144B523D5EE}"/>
              </a:ext>
            </a:extLst>
          </p:cNvPr>
          <p:cNvCxnSpPr>
            <a:cxnSpLocks/>
          </p:cNvCxnSpPr>
          <p:nvPr/>
        </p:nvCxnSpPr>
        <p:spPr>
          <a:xfrm flipH="1">
            <a:off x="4526718" y="2893015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DF4437F5-2990-470A-83BE-4B7EC91F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01" y="36086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8288A-78DE-42CE-B7AF-93D8962A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736" y="3093868"/>
            <a:ext cx="343267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Amal Training Center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Department of Sales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Hessa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Moh'd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Ahmed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Ministry of Education </a:t>
            </a:r>
          </a:p>
        </p:txBody>
      </p:sp>
      <p:grpSp>
        <p:nvGrpSpPr>
          <p:cNvPr id="119" name="Google Shape;606;p37">
            <a:extLst>
              <a:ext uri="{FF2B5EF4-FFF2-40B4-BE49-F238E27FC236}">
                <a16:creationId xmlns:a16="http://schemas.microsoft.com/office/drawing/2014/main" id="{4C1D05EC-BA63-4517-A144-E57EAB676D44}"/>
              </a:ext>
            </a:extLst>
          </p:cNvPr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120" name="Google Shape;607;p37">
              <a:extLst>
                <a:ext uri="{FF2B5EF4-FFF2-40B4-BE49-F238E27FC236}">
                  <a16:creationId xmlns:a16="http://schemas.microsoft.com/office/drawing/2014/main" id="{87061E00-6176-4CC9-A842-3900C2883AEA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8;p37">
              <a:extLst>
                <a:ext uri="{FF2B5EF4-FFF2-40B4-BE49-F238E27FC236}">
                  <a16:creationId xmlns:a16="http://schemas.microsoft.com/office/drawing/2014/main" id="{715A54A3-B56A-4624-A81D-DA8598664AD5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9;p37">
              <a:extLst>
                <a:ext uri="{FF2B5EF4-FFF2-40B4-BE49-F238E27FC236}">
                  <a16:creationId xmlns:a16="http://schemas.microsoft.com/office/drawing/2014/main" id="{DCA6DD67-F8BC-4110-BD48-D460D75A980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0;p37">
              <a:extLst>
                <a:ext uri="{FF2B5EF4-FFF2-40B4-BE49-F238E27FC236}">
                  <a16:creationId xmlns:a16="http://schemas.microsoft.com/office/drawing/2014/main" id="{F37CE102-2DC6-4CBB-94FD-C278BB57FB3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1;p37">
              <a:extLst>
                <a:ext uri="{FF2B5EF4-FFF2-40B4-BE49-F238E27FC236}">
                  <a16:creationId xmlns:a16="http://schemas.microsoft.com/office/drawing/2014/main" id="{DE523F4A-71FA-48B3-8712-D5B825BC6BA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12;p37">
              <a:extLst>
                <a:ext uri="{FF2B5EF4-FFF2-40B4-BE49-F238E27FC236}">
                  <a16:creationId xmlns:a16="http://schemas.microsoft.com/office/drawing/2014/main" id="{3CB49985-AB40-4D46-ADE7-6B449FFAC6C1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A5EAF275-D25E-4363-9A78-C8373219026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0AE031D-4087-42D8-8E2C-B7A3A0576773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321A07-6ED9-46BF-884A-714448A15F7A}"/>
              </a:ext>
            </a:extLst>
          </p:cNvPr>
          <p:cNvSpPr/>
          <p:nvPr/>
        </p:nvSpPr>
        <p:spPr>
          <a:xfrm>
            <a:off x="5473758" y="2987857"/>
            <a:ext cx="2795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Ministry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of Education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EA9C2-4ECE-4231-8737-18E127078413}"/>
              </a:ext>
            </a:extLst>
          </p:cNvPr>
          <p:cNvSpPr/>
          <p:nvPr/>
        </p:nvSpPr>
        <p:spPr>
          <a:xfrm>
            <a:off x="5169336" y="4121416"/>
            <a:ext cx="2589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Department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of Sales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A1261B-5B25-4522-9642-CC5475BC90E0}"/>
              </a:ext>
            </a:extLst>
          </p:cNvPr>
          <p:cNvSpPr/>
          <p:nvPr/>
        </p:nvSpPr>
        <p:spPr>
          <a:xfrm>
            <a:off x="4998598" y="4683793"/>
            <a:ext cx="2710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Amal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Training Center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2E18F0-F0B2-4066-85F7-07445170AC65}"/>
              </a:ext>
            </a:extLst>
          </p:cNvPr>
          <p:cNvSpPr/>
          <p:nvPr/>
        </p:nvSpPr>
        <p:spPr>
          <a:xfrm>
            <a:off x="5246770" y="3555693"/>
            <a:ext cx="2613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u="sng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Hessa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Moh'd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Ahmed</a:t>
            </a:r>
          </a:p>
        </p:txBody>
      </p:sp>
      <p:sp>
        <p:nvSpPr>
          <p:cNvPr id="32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70F6FB51-8DE2-40B2-90BB-58C799578D10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7E6C4F08-852F-4F22-8B92-8085559D0956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E01282F6-01A8-4A75-A580-EB86D9B45E62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80BBB294-94E1-4DC6-9DD5-5F1FFF9BD73D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BF2201BA-C03A-44D6-9F6B-F907A9C5EFF3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(a)  Alphabetical classification in Arabian Countries Rules:</a:t>
            </a: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dirty="0"/>
              <a:t> </a:t>
            </a:r>
          </a:p>
          <a:p>
            <a:r>
              <a:rPr lang="en-US" sz="2400" b="1" dirty="0">
                <a:highlight>
                  <a:srgbClr val="FF0000"/>
                </a:highlight>
                <a:latin typeface="Arial Black" panose="020B0A04020102020204" pitchFamily="34" charset="0"/>
              </a:rPr>
              <a:t>Rule No. 2:</a:t>
            </a:r>
            <a:endParaRPr lang="en-US" sz="2400" dirty="0">
              <a:highlight>
                <a:srgbClr val="FF0000"/>
              </a:highlight>
              <a:latin typeface="Arial Black" panose="020B0A0402010202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If the first names are the same, file under the second name.</a:t>
            </a:r>
          </a:p>
          <a:p>
            <a:r>
              <a:rPr lang="en-US" dirty="0"/>
              <a:t> </a:t>
            </a:r>
          </a:p>
          <a:p>
            <a:pPr algn="just">
              <a:lnSpc>
                <a:spcPct val="107000"/>
              </a:lnSpc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387778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94657" y="732515"/>
            <a:ext cx="7677999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Alphabetical Method (Arabian)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8ED6BF-FFF2-43FF-B4D6-D99E7E469750}"/>
              </a:ext>
            </a:extLst>
          </p:cNvPr>
          <p:cNvGrpSpPr/>
          <p:nvPr/>
        </p:nvGrpSpPr>
        <p:grpSpPr>
          <a:xfrm>
            <a:off x="4425122" y="3486596"/>
            <a:ext cx="4243331" cy="2291534"/>
            <a:chOff x="3467523" y="3455988"/>
            <a:chExt cx="2540000" cy="1208087"/>
          </a:xfrm>
        </p:grpSpPr>
        <p:sp>
          <p:nvSpPr>
            <p:cNvPr id="20" name="Rounded Rectangle 21">
              <a:extLst>
                <a:ext uri="{FF2B5EF4-FFF2-40B4-BE49-F238E27FC236}">
                  <a16:creationId xmlns:a16="http://schemas.microsoft.com/office/drawing/2014/main" id="{C67F779C-8EFD-406A-BB19-18EC4D42E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Layla</a:t>
              </a:r>
              <a:r>
                <a:rPr lang="ar-SA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 </a:t>
              </a:r>
              <a:r>
                <a:rPr lang="ar-SA" altLang="ar-SA" sz="2800" b="1" u="sng" dirty="0" err="1">
                  <a:solidFill>
                    <a:srgbClr val="00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Salem</a:t>
              </a:r>
              <a:r>
                <a:rPr lang="ar-SA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 </a:t>
              </a:r>
              <a:r>
                <a:rPr lang="ar-SA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Moh'd</a:t>
              </a:r>
              <a:endParaRPr lang="ar-SA" alt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107F58BC-3516-47BF-8E00-95FE33B4C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Layla</a:t>
              </a:r>
              <a:r>
                <a:rPr lang="ar-SA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 </a:t>
              </a:r>
              <a:r>
                <a:rPr lang="ar-SA" altLang="ar-SA" sz="2800" b="1" u="sng" dirty="0" err="1">
                  <a:solidFill>
                    <a:srgbClr val="00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Jabber</a:t>
              </a:r>
              <a:r>
                <a:rPr lang="ar-SA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 </a:t>
              </a:r>
              <a:r>
                <a:rPr lang="ar-SA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Ahmed</a:t>
              </a:r>
              <a:endParaRPr lang="ar-SA" alt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2" name="Rounded Rectangle 20">
              <a:extLst>
                <a:ext uri="{FF2B5EF4-FFF2-40B4-BE49-F238E27FC236}">
                  <a16:creationId xmlns:a16="http://schemas.microsoft.com/office/drawing/2014/main" id="{DECD9D7B-79FC-416D-8B04-7E14FDF1E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Layla</a:t>
              </a:r>
              <a:r>
                <a:rPr lang="ar-SA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altLang="ar-SA" sz="2800" b="1" u="sng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Isameel</a:t>
              </a:r>
              <a:r>
                <a:rPr lang="ar-SA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Hassan</a:t>
              </a:r>
              <a:endParaRPr lang="ar-SA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3" name="Rounded Rectangle 19">
              <a:extLst>
                <a:ext uri="{FF2B5EF4-FFF2-40B4-BE49-F238E27FC236}">
                  <a16:creationId xmlns:a16="http://schemas.microsoft.com/office/drawing/2014/main" id="{3AFC6AC9-BD2E-4C88-B78A-9554E82DB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Layla</a:t>
              </a:r>
              <a:r>
                <a:rPr lang="ar-SA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altLang="ar-SA" sz="2800" b="1" u="sng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Ali</a:t>
              </a:r>
              <a:r>
                <a:rPr lang="ar-SA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Murad</a:t>
              </a:r>
              <a:r>
                <a:rPr lang="ar-SA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A83A7D6-5A99-4E36-96FF-72BFF7B0CC3E}"/>
              </a:ext>
            </a:extLst>
          </p:cNvPr>
          <p:cNvCxnSpPr>
            <a:cxnSpLocks/>
          </p:cNvCxnSpPr>
          <p:nvPr/>
        </p:nvCxnSpPr>
        <p:spPr>
          <a:xfrm flipH="1">
            <a:off x="4098338" y="3459531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0">
            <a:extLst>
              <a:ext uri="{FF2B5EF4-FFF2-40B4-BE49-F238E27FC236}">
                <a16:creationId xmlns:a16="http://schemas.microsoft.com/office/drawing/2014/main" id="{CE97A43A-F005-49AB-B6A0-266C62E2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28" y="3129950"/>
            <a:ext cx="148309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55">
            <a:extLst>
              <a:ext uri="{FF2B5EF4-FFF2-40B4-BE49-F238E27FC236}">
                <a16:creationId xmlns:a16="http://schemas.microsoft.com/office/drawing/2014/main" id="{C68D7390-2DC2-4F3C-856A-0665036B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41" y="3414103"/>
            <a:ext cx="337015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Layla </a:t>
            </a:r>
            <a:r>
              <a:rPr lang="en-US" altLang="ar-SA" sz="2800" b="1" u="sng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Isameel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Hassan </a:t>
            </a: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Layla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Salem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Moh'd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Layla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Ali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Murad </a:t>
            </a: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Layla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Jabber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Ahmed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B4357E4-8127-4E15-B761-F659471C7A63}"/>
              </a:ext>
            </a:extLst>
          </p:cNvPr>
          <p:cNvCxnSpPr/>
          <p:nvPr/>
        </p:nvCxnSpPr>
        <p:spPr>
          <a:xfrm flipH="1">
            <a:off x="3696433" y="7904276"/>
            <a:ext cx="304800" cy="1038225"/>
          </a:xfrm>
          <a:prstGeom prst="straightConnector1">
            <a:avLst/>
          </a:prstGeom>
          <a:ln w="381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1446AD9-CEE3-4BEC-AB2C-FF2340D8893C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F52FD38F-DE48-4268-A158-01D6AD20F34A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8A05E67A-47F9-487C-BF17-D01559F1FE81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42934AC4-FEBC-48A9-92A4-76E018E3F67E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76ABC440-F2BD-4E84-A9D1-AD5A3A09EB95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8C1ED7A8-771A-4D61-A1B0-793FCE9B1742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2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A865472-8CB5-496B-85F1-FAA29E57C157}"/>
              </a:ext>
            </a:extLst>
          </p:cNvPr>
          <p:cNvGrpSpPr/>
          <p:nvPr/>
        </p:nvGrpSpPr>
        <p:grpSpPr>
          <a:xfrm>
            <a:off x="4758409" y="2762202"/>
            <a:ext cx="4243331" cy="2291534"/>
            <a:chOff x="3467523" y="3455988"/>
            <a:chExt cx="2540000" cy="1208087"/>
          </a:xfrm>
        </p:grpSpPr>
        <p:sp>
          <p:nvSpPr>
            <p:cNvPr id="113" name="Rounded Rectangle 21">
              <a:extLst>
                <a:ext uri="{FF2B5EF4-FFF2-40B4-BE49-F238E27FC236}">
                  <a16:creationId xmlns:a16="http://schemas.microsoft.com/office/drawing/2014/main" id="{C2A8C279-0935-46EE-B080-25DD44296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4" name="Rounded Rectangle 22">
              <a:extLst>
                <a:ext uri="{FF2B5EF4-FFF2-40B4-BE49-F238E27FC236}">
                  <a16:creationId xmlns:a16="http://schemas.microsoft.com/office/drawing/2014/main" id="{1C005CB4-72B0-48E8-AB06-59DAFFF05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5" name="Rounded Rectangle 20">
              <a:extLst>
                <a:ext uri="{FF2B5EF4-FFF2-40B4-BE49-F238E27FC236}">
                  <a16:creationId xmlns:a16="http://schemas.microsoft.com/office/drawing/2014/main" id="{D3944DAF-EE7E-4AD7-BAAE-DA37C9E79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6" name="Rounded Rectangle 19">
              <a:extLst>
                <a:ext uri="{FF2B5EF4-FFF2-40B4-BE49-F238E27FC236}">
                  <a16:creationId xmlns:a16="http://schemas.microsoft.com/office/drawing/2014/main" id="{99599AA8-B595-4713-B013-A7FFF2669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25F47F0-9502-4111-9E94-2144B523D5EE}"/>
              </a:ext>
            </a:extLst>
          </p:cNvPr>
          <p:cNvCxnSpPr>
            <a:cxnSpLocks/>
          </p:cNvCxnSpPr>
          <p:nvPr/>
        </p:nvCxnSpPr>
        <p:spPr>
          <a:xfrm flipH="1">
            <a:off x="4331250" y="2726288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DF4437F5-2990-470A-83BE-4B7EC91F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01" y="36086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8288A-78DE-42CE-B7AF-93D8962A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967" y="2927141"/>
            <a:ext cx="31152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Alaa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Hassan Ali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Alaa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Jalal </a:t>
            </a: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Moh'd</a:t>
            </a:r>
            <a:endParaRPr lang="en-US" altLang="ar-SA" sz="28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Alaa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Mazen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Ahmed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Alaa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Faisal Saud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2063F75-EDAE-4D46-8B41-ED916CF64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1F656DC-272A-4EA8-94E1-C29B191061E2}"/>
              </a:ext>
            </a:extLst>
          </p:cNvPr>
          <p:cNvCxnSpPr/>
          <p:nvPr/>
        </p:nvCxnSpPr>
        <p:spPr>
          <a:xfrm flipH="1">
            <a:off x="3609975" y="8908415"/>
            <a:ext cx="304800" cy="1038225"/>
          </a:xfrm>
          <a:prstGeom prst="straightConnector1">
            <a:avLst/>
          </a:prstGeom>
          <a:ln w="381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oogle Shape;606;p37">
            <a:extLst>
              <a:ext uri="{FF2B5EF4-FFF2-40B4-BE49-F238E27FC236}">
                <a16:creationId xmlns:a16="http://schemas.microsoft.com/office/drawing/2014/main" id="{BA6614F6-36D0-427A-BE50-8A9C9F218BF3}"/>
              </a:ext>
            </a:extLst>
          </p:cNvPr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80" name="Google Shape;607;p37">
              <a:extLst>
                <a:ext uri="{FF2B5EF4-FFF2-40B4-BE49-F238E27FC236}">
                  <a16:creationId xmlns:a16="http://schemas.microsoft.com/office/drawing/2014/main" id="{F0BA94CD-6106-4AB9-BD4B-2E53E20A3F6F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08;p37">
              <a:extLst>
                <a:ext uri="{FF2B5EF4-FFF2-40B4-BE49-F238E27FC236}">
                  <a16:creationId xmlns:a16="http://schemas.microsoft.com/office/drawing/2014/main" id="{F126A24A-B454-4D4D-9AAF-1906CB4DD760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09;p37">
              <a:extLst>
                <a:ext uri="{FF2B5EF4-FFF2-40B4-BE49-F238E27FC236}">
                  <a16:creationId xmlns:a16="http://schemas.microsoft.com/office/drawing/2014/main" id="{E9F0A097-1DFC-4053-830E-2B776F4F6916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10;p37">
              <a:extLst>
                <a:ext uri="{FF2B5EF4-FFF2-40B4-BE49-F238E27FC236}">
                  <a16:creationId xmlns:a16="http://schemas.microsoft.com/office/drawing/2014/main" id="{93AD848E-4A45-40DC-AC1F-8AFA8453220F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11;p37">
              <a:extLst>
                <a:ext uri="{FF2B5EF4-FFF2-40B4-BE49-F238E27FC236}">
                  <a16:creationId xmlns:a16="http://schemas.microsoft.com/office/drawing/2014/main" id="{3E6BEC76-B2DB-48F8-BC6C-9F6F146C5DF6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12;p37">
              <a:extLst>
                <a:ext uri="{FF2B5EF4-FFF2-40B4-BE49-F238E27FC236}">
                  <a16:creationId xmlns:a16="http://schemas.microsoft.com/office/drawing/2014/main" id="{132D9B57-787F-477A-BA86-08DB59387E82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E93369AF-2F3E-4647-8D39-DD4A4FA24EFB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FB96E08-F7B0-4F7C-87E3-785E11EB18B2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51230A-8612-4E73-9E8F-7D0DA9C27559}"/>
              </a:ext>
            </a:extLst>
          </p:cNvPr>
          <p:cNvSpPr/>
          <p:nvPr/>
        </p:nvSpPr>
        <p:spPr>
          <a:xfrm>
            <a:off x="4866271" y="4471887"/>
            <a:ext cx="2079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Alaa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Faisal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Saud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894E0F-92FC-4886-95CB-F813B70EC143}"/>
              </a:ext>
            </a:extLst>
          </p:cNvPr>
          <p:cNvSpPr/>
          <p:nvPr/>
        </p:nvSpPr>
        <p:spPr>
          <a:xfrm>
            <a:off x="6091601" y="2842156"/>
            <a:ext cx="2478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Alaa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u="sng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Mazen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Ahmed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E961F6-FDD6-4CEF-9C70-6E9549CB17FF}"/>
              </a:ext>
            </a:extLst>
          </p:cNvPr>
          <p:cNvSpPr/>
          <p:nvPr/>
        </p:nvSpPr>
        <p:spPr>
          <a:xfrm>
            <a:off x="5753515" y="3384749"/>
            <a:ext cx="2098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Alaa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Jalal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Moh'd</a:t>
            </a:r>
            <a:endParaRPr lang="en-US" altLang="ar-SA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291A67-E4AC-4109-A3AE-1256010914F2}"/>
              </a:ext>
            </a:extLst>
          </p:cNvPr>
          <p:cNvSpPr/>
          <p:nvPr/>
        </p:nvSpPr>
        <p:spPr>
          <a:xfrm>
            <a:off x="5273824" y="3909921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Alaa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Hassan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Ali</a:t>
            </a:r>
          </a:p>
        </p:txBody>
      </p:sp>
      <p:sp>
        <p:nvSpPr>
          <p:cNvPr id="33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31E8D50A-F6D6-48D3-BC2F-EA31AC258453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EEC1B8A2-28FD-4252-840A-41F40D72F106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3AD227C7-7C46-406C-B00A-6D9B041D1D0A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705A3E44-1D95-473F-BD11-BFB893DA3D47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F2A36876-AD43-4939-B36F-4DB3C8A50136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8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(a)  Alphabetical classification in Arabian Countries Rules:</a:t>
            </a: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dirty="0"/>
              <a:t> </a:t>
            </a:r>
          </a:p>
          <a:p>
            <a:r>
              <a:rPr lang="en-US" sz="2400" b="1" dirty="0">
                <a:highlight>
                  <a:srgbClr val="FF0000"/>
                </a:highlight>
                <a:latin typeface="Arial Black" panose="020B0A04020102020204" pitchFamily="34" charset="0"/>
              </a:rPr>
              <a:t>Rule No. 3:</a:t>
            </a:r>
            <a:endParaRPr lang="en-US" sz="2400" dirty="0">
              <a:highlight>
                <a:srgbClr val="FF0000"/>
              </a:highlight>
              <a:latin typeface="Arial Black" panose="020B0A0402010202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If the first names and the second names are the same, file under the third name.</a:t>
            </a:r>
          </a:p>
          <a:p>
            <a:r>
              <a:rPr lang="en-US" dirty="0"/>
              <a:t> </a:t>
            </a:r>
          </a:p>
          <a:p>
            <a:pPr algn="just">
              <a:lnSpc>
                <a:spcPct val="107000"/>
              </a:lnSpc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225759" y="746236"/>
            <a:ext cx="8266641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Alphabetical Method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(Arabian)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8ED6BF-FFF2-43FF-B4D6-D99E7E469750}"/>
              </a:ext>
            </a:extLst>
          </p:cNvPr>
          <p:cNvGrpSpPr/>
          <p:nvPr/>
        </p:nvGrpSpPr>
        <p:grpSpPr>
          <a:xfrm>
            <a:off x="4994465" y="3838929"/>
            <a:ext cx="4243331" cy="2291534"/>
            <a:chOff x="3467523" y="3455988"/>
            <a:chExt cx="2540000" cy="1208087"/>
          </a:xfrm>
        </p:grpSpPr>
        <p:sp>
          <p:nvSpPr>
            <p:cNvPr id="20" name="Rounded Rectangle 21">
              <a:extLst>
                <a:ext uri="{FF2B5EF4-FFF2-40B4-BE49-F238E27FC236}">
                  <a16:creationId xmlns:a16="http://schemas.microsoft.com/office/drawing/2014/main" id="{C67F779C-8EFD-406A-BB19-18EC4D42E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Layla</a:t>
              </a:r>
              <a:r>
                <a:rPr lang="ar-SA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Ali</a:t>
              </a:r>
              <a:r>
                <a:rPr lang="ar-SA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altLang="ar-SA" sz="2800" b="1" u="sng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Murad</a:t>
              </a:r>
              <a:endParaRPr lang="ar-SA" altLang="ar-SA" sz="2800" b="1" u="sng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107F58BC-3516-47BF-8E00-95FE33B4C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Layla</a:t>
              </a:r>
              <a:r>
                <a:rPr lang="ar-SA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Ali</a:t>
              </a:r>
              <a:r>
                <a:rPr lang="ar-SA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altLang="ar-SA" sz="2800" b="1" u="sng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Mohd</a:t>
              </a:r>
              <a:endParaRPr lang="ar-SA" altLang="ar-SA" sz="2800" b="1" u="sng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2" name="Rounded Rectangle 20">
              <a:extLst>
                <a:ext uri="{FF2B5EF4-FFF2-40B4-BE49-F238E27FC236}">
                  <a16:creationId xmlns:a16="http://schemas.microsoft.com/office/drawing/2014/main" id="{DECD9D7B-79FC-416D-8B04-7E14FDF1E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Layla</a:t>
              </a:r>
              <a:r>
                <a:rPr lang="ar-SA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Ali</a:t>
              </a:r>
              <a:r>
                <a:rPr lang="ar-SA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altLang="ar-SA" sz="2800" b="1" u="sng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Jabber</a:t>
              </a:r>
              <a:endParaRPr lang="ar-SA" altLang="ar-SA" sz="2800" b="1" u="sng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3" name="Rounded Rectangle 19">
              <a:extLst>
                <a:ext uri="{FF2B5EF4-FFF2-40B4-BE49-F238E27FC236}">
                  <a16:creationId xmlns:a16="http://schemas.microsoft.com/office/drawing/2014/main" id="{3AFC6AC9-BD2E-4C88-B78A-9554E82DB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Layla</a:t>
              </a:r>
              <a:r>
                <a:rPr lang="ar-SA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Ali</a:t>
              </a:r>
              <a:r>
                <a:rPr lang="ar-SA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altLang="ar-SA" sz="2800" b="1" u="sng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Ahmed</a:t>
              </a:r>
              <a:r>
                <a:rPr lang="ar-SA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A83A7D6-5A99-4E36-96FF-72BFF7B0CC3E}"/>
              </a:ext>
            </a:extLst>
          </p:cNvPr>
          <p:cNvCxnSpPr>
            <a:cxnSpLocks/>
          </p:cNvCxnSpPr>
          <p:nvPr/>
        </p:nvCxnSpPr>
        <p:spPr>
          <a:xfrm flipH="1">
            <a:off x="4667681" y="3811864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0">
            <a:extLst>
              <a:ext uri="{FF2B5EF4-FFF2-40B4-BE49-F238E27FC236}">
                <a16:creationId xmlns:a16="http://schemas.microsoft.com/office/drawing/2014/main" id="{CE97A43A-F005-49AB-B6A0-266C62E2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71" y="3482283"/>
            <a:ext cx="148309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55">
            <a:extLst>
              <a:ext uri="{FF2B5EF4-FFF2-40B4-BE49-F238E27FC236}">
                <a16:creationId xmlns:a16="http://schemas.microsoft.com/office/drawing/2014/main" id="{C68D7390-2DC2-4F3C-856A-0665036B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368" y="3811864"/>
            <a:ext cx="273215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Layla Ali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Jabber</a:t>
            </a: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Layla Ali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Ahmed</a:t>
            </a: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Layla Ali </a:t>
            </a:r>
            <a:r>
              <a:rPr lang="en-US" altLang="ar-SA" sz="2800" b="1" u="sng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Moh'd</a:t>
            </a:r>
            <a:endParaRPr lang="en-US" altLang="ar-SA" sz="28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Layla Ali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Murad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B4357E4-8127-4E15-B761-F659471C7A63}"/>
              </a:ext>
            </a:extLst>
          </p:cNvPr>
          <p:cNvCxnSpPr/>
          <p:nvPr/>
        </p:nvCxnSpPr>
        <p:spPr>
          <a:xfrm flipH="1">
            <a:off x="3696433" y="7904276"/>
            <a:ext cx="304800" cy="1038225"/>
          </a:xfrm>
          <a:prstGeom prst="straightConnector1">
            <a:avLst/>
          </a:prstGeom>
          <a:ln w="381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C04159A-0304-49A1-8905-4B5F48108499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F83D2052-EF1E-431F-834D-FA9C2378E1EA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1BB926E6-7167-4807-B35E-A168F98ADC03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305C42FD-39AD-4B16-A5E9-C5204A9D7FF1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EDA91003-892F-434B-9A58-FF715BA086A8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5E20523C-3628-4674-84BF-90C279BE2963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A865472-8CB5-496B-85F1-FAA29E57C157}"/>
              </a:ext>
            </a:extLst>
          </p:cNvPr>
          <p:cNvGrpSpPr/>
          <p:nvPr/>
        </p:nvGrpSpPr>
        <p:grpSpPr>
          <a:xfrm>
            <a:off x="4521010" y="2709184"/>
            <a:ext cx="4243331" cy="2291534"/>
            <a:chOff x="3467523" y="3455988"/>
            <a:chExt cx="2540000" cy="1208087"/>
          </a:xfrm>
        </p:grpSpPr>
        <p:sp>
          <p:nvSpPr>
            <p:cNvPr id="113" name="Rounded Rectangle 21">
              <a:extLst>
                <a:ext uri="{FF2B5EF4-FFF2-40B4-BE49-F238E27FC236}">
                  <a16:creationId xmlns:a16="http://schemas.microsoft.com/office/drawing/2014/main" id="{C2A8C279-0935-46EE-B080-25DD44296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4" name="Rounded Rectangle 22">
              <a:extLst>
                <a:ext uri="{FF2B5EF4-FFF2-40B4-BE49-F238E27FC236}">
                  <a16:creationId xmlns:a16="http://schemas.microsoft.com/office/drawing/2014/main" id="{1C005CB4-72B0-48E8-AB06-59DAFFF05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5" name="Rounded Rectangle 20">
              <a:extLst>
                <a:ext uri="{FF2B5EF4-FFF2-40B4-BE49-F238E27FC236}">
                  <a16:creationId xmlns:a16="http://schemas.microsoft.com/office/drawing/2014/main" id="{D3944DAF-EE7E-4AD7-BAAE-DA37C9E79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6" name="Rounded Rectangle 19">
              <a:extLst>
                <a:ext uri="{FF2B5EF4-FFF2-40B4-BE49-F238E27FC236}">
                  <a16:creationId xmlns:a16="http://schemas.microsoft.com/office/drawing/2014/main" id="{99599AA8-B595-4713-B013-A7FFF2669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25F47F0-9502-4111-9E94-2144B523D5EE}"/>
              </a:ext>
            </a:extLst>
          </p:cNvPr>
          <p:cNvCxnSpPr>
            <a:cxnSpLocks/>
          </p:cNvCxnSpPr>
          <p:nvPr/>
        </p:nvCxnSpPr>
        <p:spPr>
          <a:xfrm flipH="1">
            <a:off x="4194226" y="2682119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DF4437F5-2990-470A-83BE-4B7EC91F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01" y="36086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8288A-78DE-42CE-B7AF-93D8962A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04" y="2882972"/>
            <a:ext cx="326275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Salam Jabber Khalil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Salma Jabber Hamad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Salma Jabber Nabeel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Salma Jabber </a:t>
            </a: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Jassim</a:t>
            </a:r>
            <a:endParaRPr lang="en-US" altLang="ar-SA" sz="28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2063F75-EDAE-4D46-8B41-ED916CF64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1F656DC-272A-4EA8-94E1-C29B191061E2}"/>
              </a:ext>
            </a:extLst>
          </p:cNvPr>
          <p:cNvCxnSpPr/>
          <p:nvPr/>
        </p:nvCxnSpPr>
        <p:spPr>
          <a:xfrm flipH="1">
            <a:off x="3609975" y="8908415"/>
            <a:ext cx="304800" cy="1038225"/>
          </a:xfrm>
          <a:prstGeom prst="straightConnector1">
            <a:avLst/>
          </a:prstGeom>
          <a:ln w="381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:a16="http://schemas.microsoft.com/office/drawing/2014/main" id="{0F5555A1-4087-431F-A95D-D6DFE13F5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93" y="227822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0" name="Google Shape;606;p37">
            <a:extLst>
              <a:ext uri="{FF2B5EF4-FFF2-40B4-BE49-F238E27FC236}">
                <a16:creationId xmlns:a16="http://schemas.microsoft.com/office/drawing/2014/main" id="{39A8CC4B-DCD7-49AA-9985-E61AA8AAE39C}"/>
              </a:ext>
            </a:extLst>
          </p:cNvPr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81" name="Google Shape;607;p37">
              <a:extLst>
                <a:ext uri="{FF2B5EF4-FFF2-40B4-BE49-F238E27FC236}">
                  <a16:creationId xmlns:a16="http://schemas.microsoft.com/office/drawing/2014/main" id="{95F09984-9888-4E6F-AD06-89ACA38EA802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08;p37">
              <a:extLst>
                <a:ext uri="{FF2B5EF4-FFF2-40B4-BE49-F238E27FC236}">
                  <a16:creationId xmlns:a16="http://schemas.microsoft.com/office/drawing/2014/main" id="{B91FBAF7-6AD3-43EB-BB04-EF6B21D006FB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09;p37">
              <a:extLst>
                <a:ext uri="{FF2B5EF4-FFF2-40B4-BE49-F238E27FC236}">
                  <a16:creationId xmlns:a16="http://schemas.microsoft.com/office/drawing/2014/main" id="{C7B5F112-4885-4D05-954D-520DF9505C0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10;p37">
              <a:extLst>
                <a:ext uri="{FF2B5EF4-FFF2-40B4-BE49-F238E27FC236}">
                  <a16:creationId xmlns:a16="http://schemas.microsoft.com/office/drawing/2014/main" id="{817A71E3-3DDA-41A0-98AB-696DA8015FA7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11;p37">
              <a:extLst>
                <a:ext uri="{FF2B5EF4-FFF2-40B4-BE49-F238E27FC236}">
                  <a16:creationId xmlns:a16="http://schemas.microsoft.com/office/drawing/2014/main" id="{4575C2BF-578A-49E0-8493-EDC23ABA1A6F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2;p37">
              <a:extLst>
                <a:ext uri="{FF2B5EF4-FFF2-40B4-BE49-F238E27FC236}">
                  <a16:creationId xmlns:a16="http://schemas.microsoft.com/office/drawing/2014/main" id="{490BE793-29A0-4513-AFDA-3BCD825F333C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93E9C8D4-B504-466D-A858-60B1E0DB287A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8A66AB8-DAA2-4194-8916-22339CF32B29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6A6258-8A96-4AEA-AA8A-83AF38FC9BF4}"/>
              </a:ext>
            </a:extLst>
          </p:cNvPr>
          <p:cNvSpPr/>
          <p:nvPr/>
        </p:nvSpPr>
        <p:spPr>
          <a:xfrm>
            <a:off x="4693415" y="4415851"/>
            <a:ext cx="2626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Salma Jabber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Hamad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633AB2-2CFD-4966-ABE4-DBBE02CCD988}"/>
              </a:ext>
            </a:extLst>
          </p:cNvPr>
          <p:cNvSpPr/>
          <p:nvPr/>
        </p:nvSpPr>
        <p:spPr>
          <a:xfrm>
            <a:off x="4797611" y="3830302"/>
            <a:ext cx="2521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Salma Jabber </a:t>
            </a:r>
            <a:r>
              <a:rPr lang="en-US" altLang="ar-SA" sz="2800" b="1" u="sng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Jassim</a:t>
            </a:r>
            <a:endParaRPr lang="en-US" altLang="ar-SA" sz="28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BFB2CA-0056-4C05-83C5-A014186406AE}"/>
              </a:ext>
            </a:extLst>
          </p:cNvPr>
          <p:cNvSpPr/>
          <p:nvPr/>
        </p:nvSpPr>
        <p:spPr>
          <a:xfrm>
            <a:off x="4910124" y="3309854"/>
            <a:ext cx="2473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Salam Jabber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Khalil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01C877-A4EF-4969-8EBC-CF85A6136576}"/>
              </a:ext>
            </a:extLst>
          </p:cNvPr>
          <p:cNvSpPr/>
          <p:nvPr/>
        </p:nvSpPr>
        <p:spPr>
          <a:xfrm>
            <a:off x="5139758" y="2778758"/>
            <a:ext cx="2619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Salma Jabber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Nabeel</a:t>
            </a:r>
          </a:p>
        </p:txBody>
      </p:sp>
      <p:sp>
        <p:nvSpPr>
          <p:cNvPr id="35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24F0F7D1-8D62-4E7A-AB6A-4424C5D0F141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2B516E4A-33F8-4213-8C57-75B8749B481F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9FE8EAD8-FEC7-4763-A9A0-6468D8966ECD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926FFC34-4F7D-4DE3-B349-025319524974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A4026EB4-7766-4A90-B62A-AC718AB7252F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0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(a)  Alphabetical classification in Arabian Countries Rules:</a:t>
            </a: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dirty="0"/>
              <a:t> </a:t>
            </a:r>
          </a:p>
          <a:p>
            <a:r>
              <a:rPr lang="en-US" sz="2400" b="1" dirty="0">
                <a:highlight>
                  <a:srgbClr val="FF0000"/>
                </a:highlight>
                <a:latin typeface="Arial Black" panose="020B0A04020102020204" pitchFamily="34" charset="0"/>
              </a:rPr>
              <a:t>Rule No. 4:</a:t>
            </a:r>
            <a:endParaRPr lang="en-US" sz="2400" dirty="0">
              <a:highlight>
                <a:srgbClr val="FF0000"/>
              </a:highlight>
              <a:latin typeface="Arial Black" panose="020B0A0402010202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short name comes before the long name.</a:t>
            </a:r>
          </a:p>
          <a:p>
            <a:r>
              <a:rPr lang="en-US" dirty="0"/>
              <a:t> </a:t>
            </a:r>
          </a:p>
          <a:p>
            <a:pPr algn="just">
              <a:lnSpc>
                <a:spcPct val="107000"/>
              </a:lnSpc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190361" y="695922"/>
            <a:ext cx="8217886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Alphabetical Method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(Arabian)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8ED6BF-FFF2-43FF-B4D6-D99E7E469750}"/>
              </a:ext>
            </a:extLst>
          </p:cNvPr>
          <p:cNvGrpSpPr/>
          <p:nvPr/>
        </p:nvGrpSpPr>
        <p:grpSpPr>
          <a:xfrm>
            <a:off x="4425122" y="3486596"/>
            <a:ext cx="4243331" cy="2291534"/>
            <a:chOff x="3467523" y="3455988"/>
            <a:chExt cx="2540000" cy="1208087"/>
          </a:xfrm>
        </p:grpSpPr>
        <p:sp>
          <p:nvSpPr>
            <p:cNvPr id="20" name="Rounded Rectangle 21">
              <a:extLst>
                <a:ext uri="{FF2B5EF4-FFF2-40B4-BE49-F238E27FC236}">
                  <a16:creationId xmlns:a16="http://schemas.microsoft.com/office/drawing/2014/main" id="{C67F779C-8EFD-406A-BB19-18EC4D42E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b="1" u="sng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Lamya</a:t>
              </a:r>
              <a:r>
                <a:rPr lang="en-US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Ali</a:t>
              </a:r>
              <a:endParaRPr lang="ar-SA" alt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107F58BC-3516-47BF-8E00-95FE33B4C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Low"/>
              <a:r>
                <a:rPr lang="en-US" altLang="ar-SA" sz="2800" b="1" u="sng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Basem</a:t>
              </a:r>
              <a:r>
                <a:rPr lang="en-US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Salman </a:t>
              </a:r>
              <a:r>
                <a:rPr lang="en-US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Moh’d</a:t>
              </a:r>
              <a:endPara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2" name="Rounded Rectangle 20">
              <a:extLst>
                <a:ext uri="{FF2B5EF4-FFF2-40B4-BE49-F238E27FC236}">
                  <a16:creationId xmlns:a16="http://schemas.microsoft.com/office/drawing/2014/main" id="{DECD9D7B-79FC-416D-8B04-7E14FDF1E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Low"/>
              <a:r>
                <a:rPr lang="en-US" altLang="ar-SA" sz="2800" b="1" u="sng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Ahmed</a:t>
              </a:r>
              <a:r>
                <a:rPr lang="en-US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Sharif Furniture </a:t>
              </a:r>
            </a:p>
          </p:txBody>
        </p:sp>
        <p:sp>
          <p:nvSpPr>
            <p:cNvPr id="23" name="Rounded Rectangle 19">
              <a:extLst>
                <a:ext uri="{FF2B5EF4-FFF2-40B4-BE49-F238E27FC236}">
                  <a16:creationId xmlns:a16="http://schemas.microsoft.com/office/drawing/2014/main" id="{3AFC6AC9-BD2E-4C88-B78A-9554E82DB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b="1" u="sng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Ahmed</a:t>
              </a:r>
              <a:endParaRPr lang="ar-SA" altLang="ar-SA" sz="2800" b="1" u="sng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A83A7D6-5A99-4E36-96FF-72BFF7B0CC3E}"/>
              </a:ext>
            </a:extLst>
          </p:cNvPr>
          <p:cNvCxnSpPr>
            <a:cxnSpLocks/>
          </p:cNvCxnSpPr>
          <p:nvPr/>
        </p:nvCxnSpPr>
        <p:spPr>
          <a:xfrm flipH="1">
            <a:off x="4098338" y="3459531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0">
            <a:extLst>
              <a:ext uri="{FF2B5EF4-FFF2-40B4-BE49-F238E27FC236}">
                <a16:creationId xmlns:a16="http://schemas.microsoft.com/office/drawing/2014/main" id="{CE97A43A-F005-49AB-B6A0-266C62E2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28" y="3129950"/>
            <a:ext cx="148309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55">
            <a:extLst>
              <a:ext uri="{FF2B5EF4-FFF2-40B4-BE49-F238E27FC236}">
                <a16:creationId xmlns:a16="http://schemas.microsoft.com/office/drawing/2014/main" id="{C68D7390-2DC2-4F3C-856A-0665036B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34" y="3699509"/>
            <a:ext cx="36554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Ahmed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Sharif Furniture </a:t>
            </a: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Ahmed</a:t>
            </a: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u="sng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Lamya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Ali</a:t>
            </a: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u="sng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Basem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Salman </a:t>
            </a: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Moh’d</a:t>
            </a:r>
            <a:endParaRPr lang="en-US" altLang="ar-SA" sz="28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B4357E4-8127-4E15-B761-F659471C7A63}"/>
              </a:ext>
            </a:extLst>
          </p:cNvPr>
          <p:cNvCxnSpPr/>
          <p:nvPr/>
        </p:nvCxnSpPr>
        <p:spPr>
          <a:xfrm flipH="1">
            <a:off x="3696433" y="7904276"/>
            <a:ext cx="304800" cy="1038225"/>
          </a:xfrm>
          <a:prstGeom prst="straightConnector1">
            <a:avLst/>
          </a:prstGeom>
          <a:ln w="381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F538D72-A582-4EFF-88D9-A78D7E5DEC4D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CE88EE11-98DA-4080-BB8B-9438257193C5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79FC2F8E-FCF9-46EF-853D-4052004049B5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839B8AF7-1D2A-4DB7-A3E3-32546F4D6CC6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047C71B3-D3FF-4793-9737-FC155D4EE8D7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D349EFB9-4BBE-4A9D-807C-0858DD9230D9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93BAFC97-7171-4A51-8833-9A255D41F23D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8BFB80DA-526B-491E-93EB-7A5B8A06A5AD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E809EDDA-1A34-4C6A-90AB-4D880A3F4756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3C0E9DB5-23D9-407A-979E-23EEE9F18592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مستطيل مستدير الزوايا 17">
            <a:hlinkClick r:id="rId6" action="ppaction://hlinksldjump"/>
            <a:extLst>
              <a:ext uri="{FF2B5EF4-FFF2-40B4-BE49-F238E27FC236}">
                <a16:creationId xmlns:a16="http://schemas.microsoft.com/office/drawing/2014/main" id="{E94C7913-F809-49D2-B87D-7F590A22D2B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A865472-8CB5-496B-85F1-FAA29E57C157}"/>
              </a:ext>
            </a:extLst>
          </p:cNvPr>
          <p:cNvGrpSpPr/>
          <p:nvPr/>
        </p:nvGrpSpPr>
        <p:grpSpPr>
          <a:xfrm>
            <a:off x="4591903" y="2829462"/>
            <a:ext cx="4243331" cy="2291534"/>
            <a:chOff x="3467523" y="3455988"/>
            <a:chExt cx="2540000" cy="1208087"/>
          </a:xfrm>
        </p:grpSpPr>
        <p:sp>
          <p:nvSpPr>
            <p:cNvPr id="113" name="Rounded Rectangle 21">
              <a:extLst>
                <a:ext uri="{FF2B5EF4-FFF2-40B4-BE49-F238E27FC236}">
                  <a16:creationId xmlns:a16="http://schemas.microsoft.com/office/drawing/2014/main" id="{C2A8C279-0935-46EE-B080-25DD44296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4" name="Rounded Rectangle 22">
              <a:extLst>
                <a:ext uri="{FF2B5EF4-FFF2-40B4-BE49-F238E27FC236}">
                  <a16:creationId xmlns:a16="http://schemas.microsoft.com/office/drawing/2014/main" id="{1C005CB4-72B0-48E8-AB06-59DAFFF05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5" name="Rounded Rectangle 20">
              <a:extLst>
                <a:ext uri="{FF2B5EF4-FFF2-40B4-BE49-F238E27FC236}">
                  <a16:creationId xmlns:a16="http://schemas.microsoft.com/office/drawing/2014/main" id="{D3944DAF-EE7E-4AD7-BAAE-DA37C9E79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6" name="Rounded Rectangle 19">
              <a:extLst>
                <a:ext uri="{FF2B5EF4-FFF2-40B4-BE49-F238E27FC236}">
                  <a16:creationId xmlns:a16="http://schemas.microsoft.com/office/drawing/2014/main" id="{99599AA8-B595-4713-B013-A7FFF2669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25F47F0-9502-4111-9E94-2144B523D5EE}"/>
              </a:ext>
            </a:extLst>
          </p:cNvPr>
          <p:cNvCxnSpPr>
            <a:cxnSpLocks/>
          </p:cNvCxnSpPr>
          <p:nvPr/>
        </p:nvCxnSpPr>
        <p:spPr>
          <a:xfrm flipH="1">
            <a:off x="4265119" y="2802397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DF4437F5-2990-470A-83BE-4B7EC91F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01" y="36086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8288A-78DE-42CE-B7AF-93D8962A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96" y="3003250"/>
            <a:ext cx="315855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Salam Jabber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Abdulla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Alya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Hassan Saleh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Salma Jabber </a:t>
            </a: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Jassim</a:t>
            </a:r>
            <a:endParaRPr lang="en-US" altLang="ar-SA" sz="28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2063F75-EDAE-4D46-8B41-ED916CF64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1F656DC-272A-4EA8-94E1-C29B191061E2}"/>
              </a:ext>
            </a:extLst>
          </p:cNvPr>
          <p:cNvCxnSpPr/>
          <p:nvPr/>
        </p:nvCxnSpPr>
        <p:spPr>
          <a:xfrm flipH="1">
            <a:off x="3609975" y="8908415"/>
            <a:ext cx="304800" cy="1038225"/>
          </a:xfrm>
          <a:prstGeom prst="straightConnector1">
            <a:avLst/>
          </a:prstGeom>
          <a:ln w="381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oogle Shape;606;p37">
            <a:extLst>
              <a:ext uri="{FF2B5EF4-FFF2-40B4-BE49-F238E27FC236}">
                <a16:creationId xmlns:a16="http://schemas.microsoft.com/office/drawing/2014/main" id="{3EF4A660-DA38-4A64-B416-E2B106CA267F}"/>
              </a:ext>
            </a:extLst>
          </p:cNvPr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80" name="Google Shape;607;p37">
              <a:extLst>
                <a:ext uri="{FF2B5EF4-FFF2-40B4-BE49-F238E27FC236}">
                  <a16:creationId xmlns:a16="http://schemas.microsoft.com/office/drawing/2014/main" id="{C7A13415-6A17-41FF-ADA5-181171BEDB04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08;p37">
              <a:extLst>
                <a:ext uri="{FF2B5EF4-FFF2-40B4-BE49-F238E27FC236}">
                  <a16:creationId xmlns:a16="http://schemas.microsoft.com/office/drawing/2014/main" id="{6A5BDFBC-16E4-4978-919F-747B716F67AF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09;p37">
              <a:extLst>
                <a:ext uri="{FF2B5EF4-FFF2-40B4-BE49-F238E27FC236}">
                  <a16:creationId xmlns:a16="http://schemas.microsoft.com/office/drawing/2014/main" id="{AF2D7A40-882C-4A5A-BEAC-78CCCD8E77DB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10;p37">
              <a:extLst>
                <a:ext uri="{FF2B5EF4-FFF2-40B4-BE49-F238E27FC236}">
                  <a16:creationId xmlns:a16="http://schemas.microsoft.com/office/drawing/2014/main" id="{BFCFC0B7-6249-4B52-87B8-2FFDEFDF752D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11;p37">
              <a:extLst>
                <a:ext uri="{FF2B5EF4-FFF2-40B4-BE49-F238E27FC236}">
                  <a16:creationId xmlns:a16="http://schemas.microsoft.com/office/drawing/2014/main" id="{C68284F4-9303-421D-A3E1-28AC05C814AF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12;p37">
              <a:extLst>
                <a:ext uri="{FF2B5EF4-FFF2-40B4-BE49-F238E27FC236}">
                  <a16:creationId xmlns:a16="http://schemas.microsoft.com/office/drawing/2014/main" id="{F75CC8A5-D645-4E36-966D-D63DB4D698E7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Flowchart: Terminator 5">
            <a:hlinkClick r:id="rId7" action="ppaction://hlinksldjump"/>
            <a:extLst>
              <a:ext uri="{FF2B5EF4-FFF2-40B4-BE49-F238E27FC236}">
                <a16:creationId xmlns:a16="http://schemas.microsoft.com/office/drawing/2014/main" id="{4A59F70B-DF68-42BF-BB8F-68CAFEFDC1F9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D83A75A-9FE4-43FD-A0CA-11BEA26D61B3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666B81-1CF4-4F3B-BCC7-C7655E3F7FC4}"/>
              </a:ext>
            </a:extLst>
          </p:cNvPr>
          <p:cNvSpPr/>
          <p:nvPr/>
        </p:nvSpPr>
        <p:spPr>
          <a:xfrm>
            <a:off x="4789366" y="4526566"/>
            <a:ext cx="110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Abdulla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E0A8B7-A243-48B2-B332-C009945B8300}"/>
              </a:ext>
            </a:extLst>
          </p:cNvPr>
          <p:cNvSpPr/>
          <p:nvPr/>
        </p:nvSpPr>
        <p:spPr>
          <a:xfrm>
            <a:off x="4959555" y="3992713"/>
            <a:ext cx="2316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u="sng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Alya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Hassan Saleh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0ECC2-B896-4796-848F-9E161AEA4F8D}"/>
              </a:ext>
            </a:extLst>
          </p:cNvPr>
          <p:cNvSpPr/>
          <p:nvPr/>
        </p:nvSpPr>
        <p:spPr>
          <a:xfrm>
            <a:off x="5186019" y="3440329"/>
            <a:ext cx="1717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Salam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Jabber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3C7EB7-6261-48EE-92DC-0F8DE1707C3C}"/>
              </a:ext>
            </a:extLst>
          </p:cNvPr>
          <p:cNvSpPr/>
          <p:nvPr/>
        </p:nvSpPr>
        <p:spPr>
          <a:xfrm>
            <a:off x="5398101" y="2880539"/>
            <a:ext cx="2521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Salma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Jabber </a:t>
            </a:r>
            <a:r>
              <a:rPr lang="en-US" altLang="ar-SA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Jassim</a:t>
            </a:r>
            <a:endParaRPr lang="en-US" altLang="ar-SA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830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(a)  Alphabetical classification in Arabian Countries Rules:</a:t>
            </a: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dirty="0"/>
              <a:t> </a:t>
            </a:r>
          </a:p>
          <a:p>
            <a:r>
              <a:rPr lang="en-US" sz="2400" b="1" dirty="0">
                <a:highlight>
                  <a:srgbClr val="FF0000"/>
                </a:highlight>
                <a:latin typeface="Arial Black" panose="020B0A04020102020204" pitchFamily="34" charset="0"/>
              </a:rPr>
              <a:t>Rule No. 5:</a:t>
            </a:r>
            <a:endParaRPr lang="en-US" sz="2400" dirty="0">
              <a:highlight>
                <a:srgbClr val="FF0000"/>
              </a:highlight>
              <a:latin typeface="Arial Black" panose="020B0A0402010202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Ignore titles (Mr., Dr., Capt., Mrs., Major, …. </a:t>
            </a:r>
            <a:r>
              <a:rPr lang="en-US" sz="28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etc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in the name of </a:t>
            </a:r>
            <a:r>
              <a:rPr lang="en-US" sz="28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place them at the end of the name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r>
              <a:rPr lang="en-US" dirty="0"/>
              <a:t> </a:t>
            </a:r>
          </a:p>
          <a:p>
            <a:pPr algn="just">
              <a:lnSpc>
                <a:spcPct val="107000"/>
              </a:lnSpc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4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8EE5626D-B2AE-485F-A63B-4C8C0247EBC3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CC0BD28F-9873-48FA-A7B9-6E74F4E5E561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78A91271-D6F2-4389-B988-7E205C2263A3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579CD5FC-C894-4E4A-A381-292BB5A6227E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593F5E40-82AC-4E10-ABAD-993BE11C70D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295660" y="695965"/>
            <a:ext cx="7639474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Alphabetical Method (Arabian)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8ED6BF-FFF2-43FF-B4D6-D99E7E469750}"/>
              </a:ext>
            </a:extLst>
          </p:cNvPr>
          <p:cNvGrpSpPr/>
          <p:nvPr/>
        </p:nvGrpSpPr>
        <p:grpSpPr>
          <a:xfrm>
            <a:off x="4425122" y="3486596"/>
            <a:ext cx="4243331" cy="2291534"/>
            <a:chOff x="3467523" y="3455988"/>
            <a:chExt cx="2540000" cy="1208087"/>
          </a:xfrm>
        </p:grpSpPr>
        <p:sp>
          <p:nvSpPr>
            <p:cNvPr id="20" name="Rounded Rectangle 21">
              <a:extLst>
                <a:ext uri="{FF2B5EF4-FFF2-40B4-BE49-F238E27FC236}">
                  <a16:creationId xmlns:a16="http://schemas.microsoft.com/office/drawing/2014/main" id="{C67F779C-8EFD-406A-BB19-18EC4D42E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b="1" u="sng" dirty="0">
                  <a:solidFill>
                    <a:srgbClr val="00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Nasser</a:t>
              </a:r>
              <a:r>
                <a:rPr lang="en-US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 Ahmed     Major</a:t>
              </a:r>
              <a:endParaRPr lang="ar-SA" alt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107F58BC-3516-47BF-8E00-95FE33B4C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b="1" u="sng" dirty="0">
                  <a:solidFill>
                    <a:srgbClr val="00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Khaled</a:t>
              </a:r>
              <a:r>
                <a:rPr lang="en-US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 Saud    Capt.</a:t>
              </a:r>
              <a:endParaRPr lang="ar-SA" alt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2" name="Rounded Rectangle 20">
              <a:extLst>
                <a:ext uri="{FF2B5EF4-FFF2-40B4-BE49-F238E27FC236}">
                  <a16:creationId xmlns:a16="http://schemas.microsoft.com/office/drawing/2014/main" id="{DECD9D7B-79FC-416D-8B04-7E14FDF1E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b="1" u="sng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Isa</a:t>
              </a:r>
              <a:r>
                <a:rPr lang="en-US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Ameen     Dr.</a:t>
              </a:r>
              <a:endParaRPr lang="ar-SA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3" name="Rounded Rectangle 19">
              <a:extLst>
                <a:ext uri="{FF2B5EF4-FFF2-40B4-BE49-F238E27FC236}">
                  <a16:creationId xmlns:a16="http://schemas.microsoft.com/office/drawing/2014/main" id="{3AFC6AC9-BD2E-4C88-B78A-9554E82DB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b="1" u="sng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Amal</a:t>
              </a:r>
              <a:r>
                <a:rPr lang="en-US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altLang="ar-SA" sz="2800" b="1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Jassim</a:t>
              </a:r>
              <a:r>
                <a:rPr lang="en-US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Mrs.</a:t>
              </a:r>
              <a:endParaRPr lang="ar-SA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A83A7D6-5A99-4E36-96FF-72BFF7B0CC3E}"/>
              </a:ext>
            </a:extLst>
          </p:cNvPr>
          <p:cNvCxnSpPr>
            <a:cxnSpLocks/>
          </p:cNvCxnSpPr>
          <p:nvPr/>
        </p:nvCxnSpPr>
        <p:spPr>
          <a:xfrm flipH="1">
            <a:off x="4098338" y="3459531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0">
            <a:extLst>
              <a:ext uri="{FF2B5EF4-FFF2-40B4-BE49-F238E27FC236}">
                <a16:creationId xmlns:a16="http://schemas.microsoft.com/office/drawing/2014/main" id="{CE97A43A-F005-49AB-B6A0-266C62E2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60" y="3422415"/>
            <a:ext cx="148309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55">
            <a:extLst>
              <a:ext uri="{FF2B5EF4-FFF2-40B4-BE49-F238E27FC236}">
                <a16:creationId xmlns:a16="http://schemas.microsoft.com/office/drawing/2014/main" id="{C68D7390-2DC2-4F3C-856A-0665036B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31" y="3706568"/>
            <a:ext cx="330763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Dr.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Isa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Ameen</a:t>
            </a: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Mr.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Amal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Jassim</a:t>
            </a:r>
            <a:endParaRPr lang="en-US" altLang="ar-SA" sz="28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Capt.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Khaled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Saud</a:t>
            </a: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Major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Nasser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Ahmed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B4357E4-8127-4E15-B761-F659471C7A63}"/>
              </a:ext>
            </a:extLst>
          </p:cNvPr>
          <p:cNvCxnSpPr/>
          <p:nvPr/>
        </p:nvCxnSpPr>
        <p:spPr>
          <a:xfrm flipH="1">
            <a:off x="3696433" y="7904276"/>
            <a:ext cx="304800" cy="1038225"/>
          </a:xfrm>
          <a:prstGeom prst="straightConnector1">
            <a:avLst/>
          </a:prstGeom>
          <a:ln w="381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FCC636A-0BAA-4AA8-B79D-089BFAB3C490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230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A865472-8CB5-496B-85F1-FAA29E57C157}"/>
              </a:ext>
            </a:extLst>
          </p:cNvPr>
          <p:cNvGrpSpPr/>
          <p:nvPr/>
        </p:nvGrpSpPr>
        <p:grpSpPr>
          <a:xfrm>
            <a:off x="4718628" y="2987114"/>
            <a:ext cx="4243331" cy="2291534"/>
            <a:chOff x="3467523" y="3455988"/>
            <a:chExt cx="2540000" cy="1208087"/>
          </a:xfrm>
        </p:grpSpPr>
        <p:sp>
          <p:nvSpPr>
            <p:cNvPr id="113" name="Rounded Rectangle 21">
              <a:extLst>
                <a:ext uri="{FF2B5EF4-FFF2-40B4-BE49-F238E27FC236}">
                  <a16:creationId xmlns:a16="http://schemas.microsoft.com/office/drawing/2014/main" id="{C2A8C279-0935-46EE-B080-25DD44296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4" name="Rounded Rectangle 22">
              <a:extLst>
                <a:ext uri="{FF2B5EF4-FFF2-40B4-BE49-F238E27FC236}">
                  <a16:creationId xmlns:a16="http://schemas.microsoft.com/office/drawing/2014/main" id="{1C005CB4-72B0-48E8-AB06-59DAFFF05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5" name="Rounded Rectangle 20">
              <a:extLst>
                <a:ext uri="{FF2B5EF4-FFF2-40B4-BE49-F238E27FC236}">
                  <a16:creationId xmlns:a16="http://schemas.microsoft.com/office/drawing/2014/main" id="{D3944DAF-EE7E-4AD7-BAAE-DA37C9E79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6" name="Rounded Rectangle 19">
              <a:extLst>
                <a:ext uri="{FF2B5EF4-FFF2-40B4-BE49-F238E27FC236}">
                  <a16:creationId xmlns:a16="http://schemas.microsoft.com/office/drawing/2014/main" id="{99599AA8-B595-4713-B013-A7FFF2669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25F47F0-9502-4111-9E94-2144B523D5EE}"/>
              </a:ext>
            </a:extLst>
          </p:cNvPr>
          <p:cNvCxnSpPr>
            <a:cxnSpLocks/>
          </p:cNvCxnSpPr>
          <p:nvPr/>
        </p:nvCxnSpPr>
        <p:spPr>
          <a:xfrm flipH="1">
            <a:off x="4391844" y="2960049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DF4437F5-2990-470A-83BE-4B7EC91F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01" y="36086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8288A-78DE-42CE-B7AF-93D8962A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61" y="3160902"/>
            <a:ext cx="343587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Miss. Fatima Ali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Dr. Mariam A. Majeed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Capt.  Isa Ali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Mr. Hamad Saleh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2063F75-EDAE-4D46-8B41-ED916CF64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1F656DC-272A-4EA8-94E1-C29B191061E2}"/>
              </a:ext>
            </a:extLst>
          </p:cNvPr>
          <p:cNvCxnSpPr/>
          <p:nvPr/>
        </p:nvCxnSpPr>
        <p:spPr>
          <a:xfrm flipH="1">
            <a:off x="3609975" y="8908415"/>
            <a:ext cx="304800" cy="1038225"/>
          </a:xfrm>
          <a:prstGeom prst="straightConnector1">
            <a:avLst/>
          </a:prstGeom>
          <a:ln w="381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oogle Shape;606;p37">
            <a:extLst>
              <a:ext uri="{FF2B5EF4-FFF2-40B4-BE49-F238E27FC236}">
                <a16:creationId xmlns:a16="http://schemas.microsoft.com/office/drawing/2014/main" id="{8824AF21-6EE1-4927-8B5F-6E8F2488527A}"/>
              </a:ext>
            </a:extLst>
          </p:cNvPr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80" name="Google Shape;607;p37">
              <a:extLst>
                <a:ext uri="{FF2B5EF4-FFF2-40B4-BE49-F238E27FC236}">
                  <a16:creationId xmlns:a16="http://schemas.microsoft.com/office/drawing/2014/main" id="{850CA584-9CE4-4C89-9B29-703206FACDD2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08;p37">
              <a:extLst>
                <a:ext uri="{FF2B5EF4-FFF2-40B4-BE49-F238E27FC236}">
                  <a16:creationId xmlns:a16="http://schemas.microsoft.com/office/drawing/2014/main" id="{4CD6D2C2-FE6D-4095-B4A9-0E745C6997F5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09;p37">
              <a:extLst>
                <a:ext uri="{FF2B5EF4-FFF2-40B4-BE49-F238E27FC236}">
                  <a16:creationId xmlns:a16="http://schemas.microsoft.com/office/drawing/2014/main" id="{B94D14CF-1A10-40FB-9A17-4DF6146D95AD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10;p37">
              <a:extLst>
                <a:ext uri="{FF2B5EF4-FFF2-40B4-BE49-F238E27FC236}">
                  <a16:creationId xmlns:a16="http://schemas.microsoft.com/office/drawing/2014/main" id="{E2E3370D-7B63-49F2-81F9-8DF9AB83CC69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11;p37">
              <a:extLst>
                <a:ext uri="{FF2B5EF4-FFF2-40B4-BE49-F238E27FC236}">
                  <a16:creationId xmlns:a16="http://schemas.microsoft.com/office/drawing/2014/main" id="{05A29B61-21E7-4930-9E15-72A155C10B81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12;p37">
              <a:extLst>
                <a:ext uri="{FF2B5EF4-FFF2-40B4-BE49-F238E27FC236}">
                  <a16:creationId xmlns:a16="http://schemas.microsoft.com/office/drawing/2014/main" id="{9C9EAA81-BB57-43E5-B3A3-06639D3427EA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F528B102-CBF5-435D-B744-B61590542BF5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BCAEEE8-98AE-4C4A-AA92-241B1A922308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BF2FB2-3DF4-43B6-911D-0BBBC5CAEDE2}"/>
              </a:ext>
            </a:extLst>
          </p:cNvPr>
          <p:cNvSpPr/>
          <p:nvPr/>
        </p:nvSpPr>
        <p:spPr>
          <a:xfrm>
            <a:off x="4753321" y="4731479"/>
            <a:ext cx="2669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Fatima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Ali            Miss.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D5BDA-34D4-4FC1-A160-625705DC3465}"/>
              </a:ext>
            </a:extLst>
          </p:cNvPr>
          <p:cNvSpPr/>
          <p:nvPr/>
        </p:nvSpPr>
        <p:spPr>
          <a:xfrm>
            <a:off x="5000497" y="4117299"/>
            <a:ext cx="2930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Hamad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Saleh              Mr.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189203-9DD7-46D3-9864-AC7B5D0EC6DD}"/>
              </a:ext>
            </a:extLst>
          </p:cNvPr>
          <p:cNvSpPr/>
          <p:nvPr/>
        </p:nvSpPr>
        <p:spPr>
          <a:xfrm>
            <a:off x="5212663" y="3538546"/>
            <a:ext cx="2836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Isa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Ali                       Capt.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FBF0FD-FED7-4B71-BEEF-45B131C6F3A7}"/>
              </a:ext>
            </a:extLst>
          </p:cNvPr>
          <p:cNvSpPr/>
          <p:nvPr/>
        </p:nvSpPr>
        <p:spPr>
          <a:xfrm>
            <a:off x="5523856" y="3046036"/>
            <a:ext cx="3453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Mariam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A. Majeed            Dr.</a:t>
            </a:r>
          </a:p>
        </p:txBody>
      </p:sp>
      <p:sp>
        <p:nvSpPr>
          <p:cNvPr id="33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01449FDE-AAE7-463F-BC6C-0E037D4ED6EE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1C09DF60-2F7B-459F-9CBE-6BC7C9C86809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657E7E7E-4480-4E91-9E08-D7FE9AC79787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E1E2A85B-E8BC-4974-84DA-EFD07F691875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60171958-2F41-487E-B761-975AA1A83DC3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1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118360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203434" y="2734530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Chapter 3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0" y="4563374"/>
            <a:ext cx="89370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dirty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Filing Methods &amp; Systems</a:t>
            </a:r>
            <a:endParaRPr lang="ar-SA" sz="6600" cap="none" spc="0" dirty="0">
              <a:ln>
                <a:solidFill>
                  <a:srgbClr val="3F5378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>
            <a:extLst>
              <a:ext uri="{FF2B5EF4-FFF2-40B4-BE49-F238E27FC236}">
                <a16:creationId xmlns:a16="http://schemas.microsoft.com/office/drawing/2014/main" id="{07F40F89-D866-41F6-880C-699F1F617DC2}"/>
              </a:ext>
            </a:extLst>
          </p:cNvPr>
          <p:cNvSpPr/>
          <p:nvPr/>
        </p:nvSpPr>
        <p:spPr>
          <a:xfrm>
            <a:off x="10190941" y="147604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10095459" y="57505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مستطيل مستدير الزوايا 2"/>
          <p:cNvSpPr/>
          <p:nvPr/>
        </p:nvSpPr>
        <p:spPr>
          <a:xfrm>
            <a:off x="177387" y="1464643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83749" y="2813756"/>
            <a:ext cx="3965336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Practice 3 page 46 in the workbook</a:t>
            </a: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defPPr>
              <a:defRPr lang="en-US"/>
            </a:defPPr>
            <a:lvl1pPr indent="0"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3 minutes</a:t>
            </a:r>
            <a:endParaRPr lang="ar-SA" dirty="0"/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defPPr>
              <a:defRPr lang="en-US"/>
            </a:defPPr>
            <a:lvl1pPr indent="0"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Individual - written</a:t>
            </a:r>
            <a:endParaRPr lang="ar-SA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CAA88B3-C497-42E2-A16E-3A9BFC759A61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3DC81AAF-2A40-4225-8448-D55C4D137AEC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66D5721D-1D31-4F25-A2B7-74AA1B953759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7E99CCE4-C9CA-415F-8239-D898D4023B84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36F42537-96BC-49F3-B5B9-1B5F0243DD6B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2CE956F4-1A5C-491C-9A69-C06D9ACCC555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(a) Alphabetical classification in </a:t>
            </a:r>
            <a:r>
              <a:rPr lang="en-US" sz="2800" b="1" u="sng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Foreign Countries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Rules:</a:t>
            </a:r>
          </a:p>
          <a:p>
            <a:r>
              <a:rPr lang="en-US" dirty="0"/>
              <a:t> </a:t>
            </a:r>
          </a:p>
          <a:p>
            <a:r>
              <a:rPr lang="en-US" sz="2400" b="1" dirty="0">
                <a:highlight>
                  <a:srgbClr val="FF0000"/>
                </a:highlight>
                <a:latin typeface="Arial Black" panose="020B0A04020102020204" pitchFamily="34" charset="0"/>
              </a:rPr>
              <a:t>Rule No. 1:</a:t>
            </a:r>
            <a:endParaRPr lang="en-US" sz="2400" dirty="0">
              <a:highlight>
                <a:srgbClr val="FF0000"/>
              </a:highlight>
              <a:latin typeface="Arial Black" panose="020B0A0402010202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Use the surname (last name) as the filing point.</a:t>
            </a:r>
          </a:p>
          <a:p>
            <a:r>
              <a:rPr lang="en-US" dirty="0"/>
              <a:t> </a:t>
            </a:r>
          </a:p>
          <a:p>
            <a:pPr algn="just">
              <a:lnSpc>
                <a:spcPct val="107000"/>
              </a:lnSpc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39960" y="424595"/>
            <a:ext cx="7639474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Alphabetical Method (Foreign)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C67F779C-8EFD-406A-BB19-18EC4D42E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405" y="3486596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Moh’d</a:t>
            </a:r>
            <a:r>
              <a:rPr kumimoji="0" lang="en-US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Noora A. Kareem</a:t>
            </a:r>
            <a:endParaRPr kumimoji="0" lang="ar-SA" altLang="ar-S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107F58BC-3516-47BF-8E00-95FE33B4C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239" y="4028615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Jamal</a:t>
            </a:r>
            <a:r>
              <a:rPr lang="en-US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Lulwa Ebrahim</a:t>
            </a:r>
            <a:endParaRPr lang="ar-SA" altLang="ar-SA" sz="28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DECD9D7B-79FC-416D-8B04-7E14FDF1E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377" y="4552566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Jabber</a:t>
            </a:r>
            <a:r>
              <a:rPr lang="en-US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Nabeela Ali</a:t>
            </a:r>
            <a:endParaRPr lang="ar-SA" altLang="ar-SA" sz="28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ounded Rectangle 19">
            <a:extLst>
              <a:ext uri="{FF2B5EF4-FFF2-40B4-BE49-F238E27FC236}">
                <a16:creationId xmlns:a16="http://schemas.microsoft.com/office/drawing/2014/main" id="{3AFC6AC9-BD2E-4C88-B78A-9554E82DB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7210" y="5091573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Ahmed</a:t>
            </a:r>
            <a:r>
              <a:rPr lang="en-US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Amal Jameel</a:t>
            </a:r>
            <a:endParaRPr lang="ar-SA" altLang="ar-SA" sz="28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A83A7D6-5A99-4E36-96FF-72BFF7B0CC3E}"/>
              </a:ext>
            </a:extLst>
          </p:cNvPr>
          <p:cNvCxnSpPr>
            <a:cxnSpLocks/>
          </p:cNvCxnSpPr>
          <p:nvPr/>
        </p:nvCxnSpPr>
        <p:spPr>
          <a:xfrm flipH="1">
            <a:off x="4710020" y="3459531"/>
            <a:ext cx="692670" cy="1952850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0">
            <a:extLst>
              <a:ext uri="{FF2B5EF4-FFF2-40B4-BE49-F238E27FC236}">
                <a16:creationId xmlns:a16="http://schemas.microsoft.com/office/drawing/2014/main" id="{CE97A43A-F005-49AB-B6A0-266C62E2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28" y="3129950"/>
            <a:ext cx="148309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55">
            <a:extLst>
              <a:ext uri="{FF2B5EF4-FFF2-40B4-BE49-F238E27FC236}">
                <a16:creationId xmlns:a16="http://schemas.microsoft.com/office/drawing/2014/main" id="{C68D7390-2DC2-4F3C-856A-0665036B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105" y="3487935"/>
            <a:ext cx="366670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kumimoji="0" lang="en-US" altLang="ar-SA" sz="2800" b="1" i="0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Nabeel Ali </a:t>
            </a:r>
            <a:r>
              <a:rPr kumimoji="0" lang="en-US" altLang="ar-SA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Jabber</a:t>
            </a: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Amal Jameel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Ahmed</a:t>
            </a: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kumimoji="0" lang="en-US" altLang="ar-SA" sz="2800" b="1" i="0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Noora A. Kareem </a:t>
            </a:r>
            <a:r>
              <a:rPr lang="en-US" altLang="ar-SA" sz="2800" b="1" u="sng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Moh’d</a:t>
            </a:r>
            <a:endParaRPr lang="en-US" altLang="ar-SA" sz="28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Lulwa Ebrahim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Jamal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D21FA8-BAB4-4DF4-A69A-F8BE7D8741A0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CE8F98C5-6BFB-4457-B65D-9FEAED18C824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87EC58A5-2AF3-461E-BE3C-E54037E6EB07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EA31148B-E527-4AB4-B343-B4F02694FF88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6A90B98E-1577-4379-B770-AF6526383EB9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CCE519A2-0958-447E-9043-9BF0FA6B475F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2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93BAFC97-7171-4A51-8833-9A255D41F23D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8BFB80DA-526B-491E-93EB-7A5B8A06A5AD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E809EDDA-1A34-4C6A-90AB-4D880A3F4756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3C0E9DB5-23D9-407A-979E-23EEE9F18592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مستطيل مستدير الزوايا 17">
            <a:hlinkClick r:id="rId6" action="ppaction://hlinksldjump"/>
            <a:extLst>
              <a:ext uri="{FF2B5EF4-FFF2-40B4-BE49-F238E27FC236}">
                <a16:creationId xmlns:a16="http://schemas.microsoft.com/office/drawing/2014/main" id="{E94C7913-F809-49D2-B87D-7F590A22D2B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A865472-8CB5-496B-85F1-FAA29E57C157}"/>
              </a:ext>
            </a:extLst>
          </p:cNvPr>
          <p:cNvGrpSpPr/>
          <p:nvPr/>
        </p:nvGrpSpPr>
        <p:grpSpPr>
          <a:xfrm>
            <a:off x="4853502" y="2920080"/>
            <a:ext cx="4243331" cy="2291534"/>
            <a:chOff x="3467523" y="3455988"/>
            <a:chExt cx="2540000" cy="1208087"/>
          </a:xfrm>
        </p:grpSpPr>
        <p:sp>
          <p:nvSpPr>
            <p:cNvPr id="113" name="Rounded Rectangle 21">
              <a:extLst>
                <a:ext uri="{FF2B5EF4-FFF2-40B4-BE49-F238E27FC236}">
                  <a16:creationId xmlns:a16="http://schemas.microsoft.com/office/drawing/2014/main" id="{C2A8C279-0935-46EE-B080-25DD44296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4" name="Rounded Rectangle 22">
              <a:extLst>
                <a:ext uri="{FF2B5EF4-FFF2-40B4-BE49-F238E27FC236}">
                  <a16:creationId xmlns:a16="http://schemas.microsoft.com/office/drawing/2014/main" id="{1C005CB4-72B0-48E8-AB06-59DAFFF05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5" name="Rounded Rectangle 20">
              <a:extLst>
                <a:ext uri="{FF2B5EF4-FFF2-40B4-BE49-F238E27FC236}">
                  <a16:creationId xmlns:a16="http://schemas.microsoft.com/office/drawing/2014/main" id="{D3944DAF-EE7E-4AD7-BAAE-DA37C9E79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6" name="Rounded Rectangle 19">
              <a:extLst>
                <a:ext uri="{FF2B5EF4-FFF2-40B4-BE49-F238E27FC236}">
                  <a16:creationId xmlns:a16="http://schemas.microsoft.com/office/drawing/2014/main" id="{99599AA8-B595-4713-B013-A7FFF2669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25F47F0-9502-4111-9E94-2144B523D5EE}"/>
              </a:ext>
            </a:extLst>
          </p:cNvPr>
          <p:cNvCxnSpPr>
            <a:cxnSpLocks/>
          </p:cNvCxnSpPr>
          <p:nvPr/>
        </p:nvCxnSpPr>
        <p:spPr>
          <a:xfrm flipH="1">
            <a:off x="4526718" y="2893015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DF4437F5-2990-470A-83BE-4B7EC91F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01" y="36086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8288A-78DE-42CE-B7AF-93D8962A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684" y="3093869"/>
            <a:ext cx="34887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Faisal Khaled Ali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Abdulla Jamal Ahmed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Hamad </a:t>
            </a: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Nouaf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Khlifa</a:t>
            </a:r>
            <a:endParaRPr lang="en-US" altLang="ar-SA" sz="28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Waleed Hassan Nasser</a:t>
            </a:r>
          </a:p>
        </p:txBody>
      </p:sp>
      <p:grpSp>
        <p:nvGrpSpPr>
          <p:cNvPr id="119" name="Google Shape;606;p37">
            <a:extLst>
              <a:ext uri="{FF2B5EF4-FFF2-40B4-BE49-F238E27FC236}">
                <a16:creationId xmlns:a16="http://schemas.microsoft.com/office/drawing/2014/main" id="{4C1D05EC-BA63-4517-A144-E57EAB676D44}"/>
              </a:ext>
            </a:extLst>
          </p:cNvPr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120" name="Google Shape;607;p37">
              <a:extLst>
                <a:ext uri="{FF2B5EF4-FFF2-40B4-BE49-F238E27FC236}">
                  <a16:creationId xmlns:a16="http://schemas.microsoft.com/office/drawing/2014/main" id="{87061E00-6176-4CC9-A842-3900C2883AEA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8;p37">
              <a:extLst>
                <a:ext uri="{FF2B5EF4-FFF2-40B4-BE49-F238E27FC236}">
                  <a16:creationId xmlns:a16="http://schemas.microsoft.com/office/drawing/2014/main" id="{715A54A3-B56A-4624-A81D-DA8598664AD5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9;p37">
              <a:extLst>
                <a:ext uri="{FF2B5EF4-FFF2-40B4-BE49-F238E27FC236}">
                  <a16:creationId xmlns:a16="http://schemas.microsoft.com/office/drawing/2014/main" id="{DCA6DD67-F8BC-4110-BD48-D460D75A980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0;p37">
              <a:extLst>
                <a:ext uri="{FF2B5EF4-FFF2-40B4-BE49-F238E27FC236}">
                  <a16:creationId xmlns:a16="http://schemas.microsoft.com/office/drawing/2014/main" id="{F37CE102-2DC6-4CBB-94FD-C278BB57FB3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1;p37">
              <a:extLst>
                <a:ext uri="{FF2B5EF4-FFF2-40B4-BE49-F238E27FC236}">
                  <a16:creationId xmlns:a16="http://schemas.microsoft.com/office/drawing/2014/main" id="{DE523F4A-71FA-48B3-8712-D5B825BC6BA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12;p37">
              <a:extLst>
                <a:ext uri="{FF2B5EF4-FFF2-40B4-BE49-F238E27FC236}">
                  <a16:creationId xmlns:a16="http://schemas.microsoft.com/office/drawing/2014/main" id="{3CB49985-AB40-4D46-ADE7-6B449FFAC6C1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Flowchart: Terminator 5">
            <a:hlinkClick r:id="rId7" action="ppaction://hlinksldjump"/>
            <a:extLst>
              <a:ext uri="{FF2B5EF4-FFF2-40B4-BE49-F238E27FC236}">
                <a16:creationId xmlns:a16="http://schemas.microsoft.com/office/drawing/2014/main" id="{A5EAF275-D25E-4363-9A78-C8373219026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3C9E21-B3FD-4257-9CBA-0BEF86318EEB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DA9B3-0528-4C7A-93D4-BC6C0D12DCFF}"/>
              </a:ext>
            </a:extLst>
          </p:cNvPr>
          <p:cNvSpPr/>
          <p:nvPr/>
        </p:nvSpPr>
        <p:spPr>
          <a:xfrm>
            <a:off x="5008702" y="4628799"/>
            <a:ext cx="2836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Ahmed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Abdulla Jamal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86D9A-B1AF-4DDA-B1C2-242D4B260669}"/>
              </a:ext>
            </a:extLst>
          </p:cNvPr>
          <p:cNvSpPr/>
          <p:nvPr/>
        </p:nvSpPr>
        <p:spPr>
          <a:xfrm>
            <a:off x="5199693" y="4064396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Ali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Faisal Khaled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86A7C2-B21D-4A3C-AC06-E2790E2E513E}"/>
              </a:ext>
            </a:extLst>
          </p:cNvPr>
          <p:cNvSpPr/>
          <p:nvPr/>
        </p:nvSpPr>
        <p:spPr>
          <a:xfrm>
            <a:off x="5257205" y="3520723"/>
            <a:ext cx="2962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Khalifa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Hamad </a:t>
            </a:r>
            <a:r>
              <a:rPr lang="en-US" altLang="ar-SA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Nouaf</a:t>
            </a:r>
            <a:endParaRPr lang="en-US" altLang="ar-SA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D49F93-3A55-4A9E-940F-0E8BE5A098EA}"/>
              </a:ext>
            </a:extLst>
          </p:cNvPr>
          <p:cNvSpPr/>
          <p:nvPr/>
        </p:nvSpPr>
        <p:spPr>
          <a:xfrm>
            <a:off x="5567072" y="2985088"/>
            <a:ext cx="2852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Nasser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Waleed Hassan</a:t>
            </a:r>
          </a:p>
        </p:txBody>
      </p:sp>
    </p:spTree>
    <p:extLst>
      <p:ext uri="{BB962C8B-B14F-4D97-AF65-F5344CB8AC3E}">
        <p14:creationId xmlns:p14="http://schemas.microsoft.com/office/powerpoint/2010/main" val="181413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(a) Alphabetical classification in Foreign Countries Rules:</a:t>
            </a:r>
          </a:p>
          <a:p>
            <a:r>
              <a:rPr lang="en-US" dirty="0"/>
              <a:t> </a:t>
            </a:r>
          </a:p>
          <a:p>
            <a:r>
              <a:rPr lang="en-US" sz="2400" b="1" dirty="0">
                <a:highlight>
                  <a:srgbClr val="FF0000"/>
                </a:highlight>
                <a:latin typeface="Arial Black" panose="020B0A04020102020204" pitchFamily="34" charset="0"/>
              </a:rPr>
              <a:t>Rule No. 2:</a:t>
            </a:r>
            <a:endParaRPr lang="en-US" sz="2400" dirty="0">
              <a:highlight>
                <a:srgbClr val="FF0000"/>
              </a:highlight>
              <a:latin typeface="Arial Black" panose="020B0A0402010202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If the surnames are the same, file by the first name.</a:t>
            </a:r>
          </a:p>
          <a:p>
            <a:r>
              <a:rPr lang="en-US" dirty="0"/>
              <a:t> </a:t>
            </a:r>
          </a:p>
          <a:p>
            <a:pPr algn="just">
              <a:lnSpc>
                <a:spcPct val="107000"/>
              </a:lnSpc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4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8EE5626D-B2AE-485F-A63B-4C8C0247EBC3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CC0BD28F-9873-48FA-A7B9-6E74F4E5E561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78A91271-D6F2-4389-B988-7E205C2263A3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579CD5FC-C894-4E4A-A381-292BB5A6227E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593F5E40-82AC-4E10-ABAD-993BE11C70D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69728" y="718849"/>
            <a:ext cx="7639474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Alphabetical Method (Foreign)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8ED6BF-FFF2-43FF-B4D6-D99E7E469750}"/>
              </a:ext>
            </a:extLst>
          </p:cNvPr>
          <p:cNvGrpSpPr/>
          <p:nvPr/>
        </p:nvGrpSpPr>
        <p:grpSpPr>
          <a:xfrm>
            <a:off x="4735672" y="3486596"/>
            <a:ext cx="4243331" cy="2291534"/>
            <a:chOff x="3467523" y="3455988"/>
            <a:chExt cx="2540000" cy="1208087"/>
          </a:xfrm>
        </p:grpSpPr>
        <p:sp>
          <p:nvSpPr>
            <p:cNvPr id="20" name="Rounded Rectangle 21">
              <a:extLst>
                <a:ext uri="{FF2B5EF4-FFF2-40B4-BE49-F238E27FC236}">
                  <a16:creationId xmlns:a16="http://schemas.microsoft.com/office/drawing/2014/main" id="{C67F779C-8EFD-406A-BB19-18EC4D42E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ar-SA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Jamal </a:t>
              </a:r>
              <a:r>
                <a:rPr lang="en-US" altLang="ar-SA" sz="2800" b="1" u="sng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Nayla</a:t>
              </a:r>
              <a:r>
                <a:rPr kumimoji="0" lang="en-US" altLang="ar-SA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 Ali</a:t>
              </a:r>
              <a:endParaRPr kumimoji="0" lang="ar-SA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107F58BC-3516-47BF-8E00-95FE33B4C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Jamal </a:t>
              </a:r>
              <a:r>
                <a:rPr lang="en-US" altLang="ar-SA" sz="2800" b="1" u="sng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Maram</a:t>
              </a:r>
              <a:r>
                <a:rPr lang="en-US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altLang="ar-SA" sz="2800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Khlifa</a:t>
              </a: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2" name="Rounded Rectangle 20">
              <a:extLst>
                <a:ext uri="{FF2B5EF4-FFF2-40B4-BE49-F238E27FC236}">
                  <a16:creationId xmlns:a16="http://schemas.microsoft.com/office/drawing/2014/main" id="{DECD9D7B-79FC-416D-8B04-7E14FDF1E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Jamal </a:t>
              </a:r>
              <a:r>
                <a:rPr lang="en-US" altLang="ar-SA" sz="2800" b="1" u="sng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Lulwa</a:t>
              </a:r>
              <a:r>
                <a:rPr lang="en-US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Ebrahim</a:t>
              </a: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3" name="Rounded Rectangle 19">
              <a:extLst>
                <a:ext uri="{FF2B5EF4-FFF2-40B4-BE49-F238E27FC236}">
                  <a16:creationId xmlns:a16="http://schemas.microsoft.com/office/drawing/2014/main" id="{3AFC6AC9-BD2E-4C88-B78A-9554E82DB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Jamal </a:t>
              </a:r>
              <a:r>
                <a:rPr lang="en-US" altLang="ar-SA" sz="2800" b="1" u="sng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Amal</a:t>
              </a:r>
              <a:r>
                <a:rPr lang="en-US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Jameel</a:t>
              </a: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A83A7D6-5A99-4E36-96FF-72BFF7B0CC3E}"/>
              </a:ext>
            </a:extLst>
          </p:cNvPr>
          <p:cNvCxnSpPr>
            <a:cxnSpLocks/>
          </p:cNvCxnSpPr>
          <p:nvPr/>
        </p:nvCxnSpPr>
        <p:spPr>
          <a:xfrm flipH="1">
            <a:off x="4408888" y="3459531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0">
            <a:extLst>
              <a:ext uri="{FF2B5EF4-FFF2-40B4-BE49-F238E27FC236}">
                <a16:creationId xmlns:a16="http://schemas.microsoft.com/office/drawing/2014/main" id="{CE97A43A-F005-49AB-B6A0-266C62E2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28" y="3129950"/>
            <a:ext cx="148309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55">
            <a:extLst>
              <a:ext uri="{FF2B5EF4-FFF2-40B4-BE49-F238E27FC236}">
                <a16:creationId xmlns:a16="http://schemas.microsoft.com/office/drawing/2014/main" id="{C68D7390-2DC2-4F3C-856A-0665036B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299" y="3487935"/>
            <a:ext cx="330923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kumimoji="0" lang="en-US" altLang="ar-SA" sz="28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Nayla</a:t>
            </a:r>
            <a:r>
              <a:rPr kumimoji="0" lang="en-US" altLang="ar-SA" sz="2800" b="1" i="0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Ali Jamal</a:t>
            </a: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Amal</a:t>
            </a:r>
            <a:r>
              <a:rPr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Jameel Jamal</a:t>
            </a: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lang="en-US" altLang="ar-SA" sz="2800" b="1" u="sng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Maram</a:t>
            </a:r>
            <a:r>
              <a:rPr kumimoji="0" lang="en-US" altLang="ar-SA" sz="2800" b="1" i="0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Khalifa Jamal</a:t>
            </a: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Lulwa</a:t>
            </a:r>
            <a:r>
              <a:rPr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Ebrahim Jamal</a:t>
            </a:r>
            <a:endParaRPr kumimoji="0" lang="en-US" altLang="ar-SA" sz="2800" b="1" i="0" strike="noStrike" cap="none" normalizeH="0" baseline="0" dirty="0">
              <a:ln>
                <a:noFill/>
              </a:ln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721294-C407-4747-8BA4-9EAF747C643C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57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A865472-8CB5-496B-85F1-FAA29E57C157}"/>
              </a:ext>
            </a:extLst>
          </p:cNvPr>
          <p:cNvGrpSpPr/>
          <p:nvPr/>
        </p:nvGrpSpPr>
        <p:grpSpPr>
          <a:xfrm>
            <a:off x="4853502" y="2920080"/>
            <a:ext cx="4243331" cy="2291534"/>
            <a:chOff x="3467523" y="3455988"/>
            <a:chExt cx="2540000" cy="1208087"/>
          </a:xfrm>
        </p:grpSpPr>
        <p:sp>
          <p:nvSpPr>
            <p:cNvPr id="113" name="Rounded Rectangle 21">
              <a:extLst>
                <a:ext uri="{FF2B5EF4-FFF2-40B4-BE49-F238E27FC236}">
                  <a16:creationId xmlns:a16="http://schemas.microsoft.com/office/drawing/2014/main" id="{C2A8C279-0935-46EE-B080-25DD44296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4" name="Rounded Rectangle 22">
              <a:extLst>
                <a:ext uri="{FF2B5EF4-FFF2-40B4-BE49-F238E27FC236}">
                  <a16:creationId xmlns:a16="http://schemas.microsoft.com/office/drawing/2014/main" id="{1C005CB4-72B0-48E8-AB06-59DAFFF05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5" name="Rounded Rectangle 20">
              <a:extLst>
                <a:ext uri="{FF2B5EF4-FFF2-40B4-BE49-F238E27FC236}">
                  <a16:creationId xmlns:a16="http://schemas.microsoft.com/office/drawing/2014/main" id="{D3944DAF-EE7E-4AD7-BAAE-DA37C9E79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6" name="Rounded Rectangle 19">
              <a:extLst>
                <a:ext uri="{FF2B5EF4-FFF2-40B4-BE49-F238E27FC236}">
                  <a16:creationId xmlns:a16="http://schemas.microsoft.com/office/drawing/2014/main" id="{99599AA8-B595-4713-B013-A7FFF2669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25F47F0-9502-4111-9E94-2144B523D5EE}"/>
              </a:ext>
            </a:extLst>
          </p:cNvPr>
          <p:cNvCxnSpPr>
            <a:cxnSpLocks/>
          </p:cNvCxnSpPr>
          <p:nvPr/>
        </p:nvCxnSpPr>
        <p:spPr>
          <a:xfrm flipH="1">
            <a:off x="4526718" y="2893015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DF4437F5-2990-470A-83BE-4B7EC91F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01" y="36086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8288A-78DE-42CE-B7AF-93D8962A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272" y="3093869"/>
            <a:ext cx="3501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Meshari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Khalil Nasser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Abdulla Khaled Nasser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Salman Nawaf Nasser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Waleed Hassan Nasser</a:t>
            </a:r>
          </a:p>
        </p:txBody>
      </p:sp>
      <p:grpSp>
        <p:nvGrpSpPr>
          <p:cNvPr id="119" name="Google Shape;606;p37">
            <a:extLst>
              <a:ext uri="{FF2B5EF4-FFF2-40B4-BE49-F238E27FC236}">
                <a16:creationId xmlns:a16="http://schemas.microsoft.com/office/drawing/2014/main" id="{4C1D05EC-BA63-4517-A144-E57EAB676D44}"/>
              </a:ext>
            </a:extLst>
          </p:cNvPr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120" name="Google Shape;607;p37">
              <a:extLst>
                <a:ext uri="{FF2B5EF4-FFF2-40B4-BE49-F238E27FC236}">
                  <a16:creationId xmlns:a16="http://schemas.microsoft.com/office/drawing/2014/main" id="{87061E00-6176-4CC9-A842-3900C2883AEA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8;p37">
              <a:extLst>
                <a:ext uri="{FF2B5EF4-FFF2-40B4-BE49-F238E27FC236}">
                  <a16:creationId xmlns:a16="http://schemas.microsoft.com/office/drawing/2014/main" id="{715A54A3-B56A-4624-A81D-DA8598664AD5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9;p37">
              <a:extLst>
                <a:ext uri="{FF2B5EF4-FFF2-40B4-BE49-F238E27FC236}">
                  <a16:creationId xmlns:a16="http://schemas.microsoft.com/office/drawing/2014/main" id="{DCA6DD67-F8BC-4110-BD48-D460D75A980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0;p37">
              <a:extLst>
                <a:ext uri="{FF2B5EF4-FFF2-40B4-BE49-F238E27FC236}">
                  <a16:creationId xmlns:a16="http://schemas.microsoft.com/office/drawing/2014/main" id="{F37CE102-2DC6-4CBB-94FD-C278BB57FB3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1;p37">
              <a:extLst>
                <a:ext uri="{FF2B5EF4-FFF2-40B4-BE49-F238E27FC236}">
                  <a16:creationId xmlns:a16="http://schemas.microsoft.com/office/drawing/2014/main" id="{DE523F4A-71FA-48B3-8712-D5B825BC6BA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12;p37">
              <a:extLst>
                <a:ext uri="{FF2B5EF4-FFF2-40B4-BE49-F238E27FC236}">
                  <a16:creationId xmlns:a16="http://schemas.microsoft.com/office/drawing/2014/main" id="{3CB49985-AB40-4D46-ADE7-6B449FFAC6C1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A5EAF275-D25E-4363-9A78-C8373219026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4B2664-CA16-4B04-A462-B0AE7B55961F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03B3C-BD72-4987-924A-8DE183AB1FDC}"/>
              </a:ext>
            </a:extLst>
          </p:cNvPr>
          <p:cNvSpPr/>
          <p:nvPr/>
        </p:nvSpPr>
        <p:spPr>
          <a:xfrm>
            <a:off x="5580809" y="2948865"/>
            <a:ext cx="2852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Nasser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Waleed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Hassan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C127A6-705E-4993-BC2E-65EA6312FE2A}"/>
              </a:ext>
            </a:extLst>
          </p:cNvPr>
          <p:cNvSpPr/>
          <p:nvPr/>
        </p:nvSpPr>
        <p:spPr>
          <a:xfrm>
            <a:off x="4991823" y="4665506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Nasser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Abdulla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Khaled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3B2644-EEAE-4181-8CE2-81E559DD224C}"/>
              </a:ext>
            </a:extLst>
          </p:cNvPr>
          <p:cNvSpPr/>
          <p:nvPr/>
        </p:nvSpPr>
        <p:spPr>
          <a:xfrm>
            <a:off x="5176279" y="4029543"/>
            <a:ext cx="2783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Nasser </a:t>
            </a:r>
            <a:r>
              <a:rPr lang="en-US" altLang="ar-SA" sz="2800" b="1" u="sng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Meshari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Khalil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983F59-A52B-41A4-9DA3-0DBEBE4BF7E9}"/>
              </a:ext>
            </a:extLst>
          </p:cNvPr>
          <p:cNvSpPr/>
          <p:nvPr/>
        </p:nvSpPr>
        <p:spPr>
          <a:xfrm>
            <a:off x="5386843" y="3487872"/>
            <a:ext cx="2751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Nasser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Salman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Nawaf</a:t>
            </a:r>
          </a:p>
        </p:txBody>
      </p:sp>
      <p:sp>
        <p:nvSpPr>
          <p:cNvPr id="31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F5589094-BB07-4C8B-A9D8-3CD9F12B135B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15AE4414-DE9E-443A-976C-9CF50B212C11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888EF8F3-C013-4202-B615-58D4700144CF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7DF78BEE-9BA3-4E7B-B0C3-CDA99A343F22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08FFF54D-5E3F-481F-AD9A-65D96879A76C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1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(a) Alphabetical classification in Foreign Countries Rules:</a:t>
            </a:r>
          </a:p>
          <a:p>
            <a:r>
              <a:rPr lang="en-US" dirty="0"/>
              <a:t> </a:t>
            </a:r>
          </a:p>
          <a:p>
            <a:r>
              <a:rPr lang="en-US" sz="2400" b="1" dirty="0">
                <a:highlight>
                  <a:srgbClr val="FF0000"/>
                </a:highlight>
                <a:latin typeface="Arial Black" panose="020B0A04020102020204" pitchFamily="34" charset="0"/>
              </a:rPr>
              <a:t>Rule No. 3:</a:t>
            </a:r>
            <a:endParaRPr lang="en-US" sz="2400" dirty="0">
              <a:highlight>
                <a:srgbClr val="FF0000"/>
              </a:highlight>
              <a:latin typeface="Arial Black" panose="020B0A0402010202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If the first names are the same, file by the second name.</a:t>
            </a:r>
          </a:p>
          <a:p>
            <a:r>
              <a:rPr lang="en-US" dirty="0"/>
              <a:t> </a:t>
            </a:r>
          </a:p>
          <a:p>
            <a:pPr algn="just">
              <a:lnSpc>
                <a:spcPct val="107000"/>
              </a:lnSpc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69727" y="746236"/>
            <a:ext cx="7766087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Alphabetical Method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(Foreign)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8ED6BF-FFF2-43FF-B4D6-D99E7E469750}"/>
              </a:ext>
            </a:extLst>
          </p:cNvPr>
          <p:cNvGrpSpPr/>
          <p:nvPr/>
        </p:nvGrpSpPr>
        <p:grpSpPr>
          <a:xfrm>
            <a:off x="4925453" y="3624617"/>
            <a:ext cx="4243331" cy="2291534"/>
            <a:chOff x="3467523" y="3455988"/>
            <a:chExt cx="2540000" cy="1208087"/>
          </a:xfrm>
        </p:grpSpPr>
        <p:sp>
          <p:nvSpPr>
            <p:cNvPr id="20" name="Rounded Rectangle 21">
              <a:extLst>
                <a:ext uri="{FF2B5EF4-FFF2-40B4-BE49-F238E27FC236}">
                  <a16:creationId xmlns:a16="http://schemas.microsoft.com/office/drawing/2014/main" id="{C67F779C-8EFD-406A-BB19-18EC4D42E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ar-SA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Hassan Noor </a:t>
              </a:r>
              <a:r>
                <a:rPr kumimoji="0" lang="en-US" altLang="ar-SA" sz="28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Saleh</a:t>
              </a:r>
              <a:endParaRPr kumimoji="0" lang="ar-SA" altLang="ar-SA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107F58BC-3516-47BF-8E00-95FE33B4C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Hassan Noor </a:t>
              </a:r>
              <a:r>
                <a:rPr lang="en-US" altLang="ar-SA" sz="2800" b="1" u="sng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Khaled</a:t>
              </a:r>
              <a:endParaRPr lang="ar-SA" altLang="ar-SA" sz="2800" b="1" u="sng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2" name="Rounded Rectangle 20">
              <a:extLst>
                <a:ext uri="{FF2B5EF4-FFF2-40B4-BE49-F238E27FC236}">
                  <a16:creationId xmlns:a16="http://schemas.microsoft.com/office/drawing/2014/main" id="{DECD9D7B-79FC-416D-8B04-7E14FDF1E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Hassan Noor </a:t>
              </a:r>
              <a:r>
                <a:rPr lang="en-US" altLang="ar-SA" sz="2800" b="1" u="sng" dirty="0" err="1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Jassim</a:t>
              </a:r>
              <a:endParaRPr lang="ar-SA" altLang="ar-SA" sz="2800" b="1" u="sng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3" name="Rounded Rectangle 19">
              <a:extLst>
                <a:ext uri="{FF2B5EF4-FFF2-40B4-BE49-F238E27FC236}">
                  <a16:creationId xmlns:a16="http://schemas.microsoft.com/office/drawing/2014/main" id="{3AFC6AC9-BD2E-4C88-B78A-9554E82DB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Hassan Noor </a:t>
              </a:r>
              <a:r>
                <a:rPr lang="en-US" altLang="ar-SA" sz="2800" b="1" u="sng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Ali</a:t>
              </a:r>
              <a:endParaRPr lang="ar-SA" altLang="ar-SA" sz="2800" b="1" u="sng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A83A7D6-5A99-4E36-96FF-72BFF7B0CC3E}"/>
              </a:ext>
            </a:extLst>
          </p:cNvPr>
          <p:cNvCxnSpPr>
            <a:cxnSpLocks/>
          </p:cNvCxnSpPr>
          <p:nvPr/>
        </p:nvCxnSpPr>
        <p:spPr>
          <a:xfrm flipH="1">
            <a:off x="4598669" y="3597552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0">
            <a:extLst>
              <a:ext uri="{FF2B5EF4-FFF2-40B4-BE49-F238E27FC236}">
                <a16:creationId xmlns:a16="http://schemas.microsoft.com/office/drawing/2014/main" id="{CE97A43A-F005-49AB-B6A0-266C62E2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28" y="3129950"/>
            <a:ext cx="148309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55">
            <a:extLst>
              <a:ext uri="{FF2B5EF4-FFF2-40B4-BE49-F238E27FC236}">
                <a16:creationId xmlns:a16="http://schemas.microsoft.com/office/drawing/2014/main" id="{C68D7390-2DC2-4F3C-856A-0665036B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06" y="3625956"/>
            <a:ext cx="328198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kumimoji="0" lang="en-US" altLang="ar-SA" sz="2800" b="1" i="0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Noor </a:t>
            </a:r>
            <a:r>
              <a:rPr kumimoji="0" lang="en-US" altLang="ar-SA" sz="28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Jassim</a:t>
            </a:r>
            <a:r>
              <a:rPr kumimoji="0" lang="en-US" altLang="ar-SA" sz="2800" b="1" i="0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Hassan</a:t>
            </a: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Noor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Ali</a:t>
            </a:r>
            <a:r>
              <a:rPr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Hassan</a:t>
            </a: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kumimoji="0" lang="en-US" altLang="ar-SA" sz="2800" b="1" i="0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Noor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Khaled</a:t>
            </a:r>
            <a:r>
              <a:rPr kumimoji="0" lang="en-US" altLang="ar-SA" sz="2800" b="1" i="0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Hassan </a:t>
            </a: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Noor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Saleh</a:t>
            </a:r>
            <a:r>
              <a:rPr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Hassan</a:t>
            </a:r>
            <a:endParaRPr kumimoji="0" lang="en-US" altLang="ar-SA" sz="2800" b="1" i="0" strike="noStrike" cap="none" normalizeH="0" baseline="0" dirty="0">
              <a:ln>
                <a:noFill/>
              </a:ln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B07C75-1809-4967-A93E-92E3A3335624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D0E0000F-0EDA-4AA7-90B7-F976BC94C697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40890910-AE6B-49D0-8916-D6F0112A95CB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6FB1AA67-7602-4248-AF16-432D96466EA0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EB3D3730-BF42-4C58-8102-C024C7155644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ACA7BD2E-6F39-4ECB-A4A5-7273E85FCFB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6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A865472-8CB5-496B-85F1-FAA29E57C157}"/>
              </a:ext>
            </a:extLst>
          </p:cNvPr>
          <p:cNvGrpSpPr/>
          <p:nvPr/>
        </p:nvGrpSpPr>
        <p:grpSpPr>
          <a:xfrm>
            <a:off x="4853502" y="2920080"/>
            <a:ext cx="4243331" cy="2291534"/>
            <a:chOff x="3467523" y="3455988"/>
            <a:chExt cx="2540000" cy="1208087"/>
          </a:xfrm>
        </p:grpSpPr>
        <p:sp>
          <p:nvSpPr>
            <p:cNvPr id="113" name="Rounded Rectangle 21">
              <a:extLst>
                <a:ext uri="{FF2B5EF4-FFF2-40B4-BE49-F238E27FC236}">
                  <a16:creationId xmlns:a16="http://schemas.microsoft.com/office/drawing/2014/main" id="{C2A8C279-0935-46EE-B080-25DD44296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4" name="Rounded Rectangle 22">
              <a:extLst>
                <a:ext uri="{FF2B5EF4-FFF2-40B4-BE49-F238E27FC236}">
                  <a16:creationId xmlns:a16="http://schemas.microsoft.com/office/drawing/2014/main" id="{1C005CB4-72B0-48E8-AB06-59DAFFF05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5" name="Rounded Rectangle 20">
              <a:extLst>
                <a:ext uri="{FF2B5EF4-FFF2-40B4-BE49-F238E27FC236}">
                  <a16:creationId xmlns:a16="http://schemas.microsoft.com/office/drawing/2014/main" id="{D3944DAF-EE7E-4AD7-BAAE-DA37C9E79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6" name="Rounded Rectangle 19">
              <a:extLst>
                <a:ext uri="{FF2B5EF4-FFF2-40B4-BE49-F238E27FC236}">
                  <a16:creationId xmlns:a16="http://schemas.microsoft.com/office/drawing/2014/main" id="{99599AA8-B595-4713-B013-A7FFF2669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25F47F0-9502-4111-9E94-2144B523D5EE}"/>
              </a:ext>
            </a:extLst>
          </p:cNvPr>
          <p:cNvCxnSpPr>
            <a:cxnSpLocks/>
          </p:cNvCxnSpPr>
          <p:nvPr/>
        </p:nvCxnSpPr>
        <p:spPr>
          <a:xfrm flipH="1">
            <a:off x="4526718" y="2893015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DF4437F5-2990-470A-83BE-4B7EC91F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01" y="36086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8288A-78DE-42CE-B7AF-93D8962A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901" y="3093869"/>
            <a:ext cx="325634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Mona Ali Ahmed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Mona Khalil Ahmed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Mona </a:t>
            </a: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Moh’d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Ahmed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Mona Salem Ahmed</a:t>
            </a:r>
          </a:p>
        </p:txBody>
      </p:sp>
      <p:grpSp>
        <p:nvGrpSpPr>
          <p:cNvPr id="119" name="Google Shape;606;p37">
            <a:extLst>
              <a:ext uri="{FF2B5EF4-FFF2-40B4-BE49-F238E27FC236}">
                <a16:creationId xmlns:a16="http://schemas.microsoft.com/office/drawing/2014/main" id="{4C1D05EC-BA63-4517-A144-E57EAB676D44}"/>
              </a:ext>
            </a:extLst>
          </p:cNvPr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120" name="Google Shape;607;p37">
              <a:extLst>
                <a:ext uri="{FF2B5EF4-FFF2-40B4-BE49-F238E27FC236}">
                  <a16:creationId xmlns:a16="http://schemas.microsoft.com/office/drawing/2014/main" id="{87061E00-6176-4CC9-A842-3900C2883AEA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8;p37">
              <a:extLst>
                <a:ext uri="{FF2B5EF4-FFF2-40B4-BE49-F238E27FC236}">
                  <a16:creationId xmlns:a16="http://schemas.microsoft.com/office/drawing/2014/main" id="{715A54A3-B56A-4624-A81D-DA8598664AD5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9;p37">
              <a:extLst>
                <a:ext uri="{FF2B5EF4-FFF2-40B4-BE49-F238E27FC236}">
                  <a16:creationId xmlns:a16="http://schemas.microsoft.com/office/drawing/2014/main" id="{DCA6DD67-F8BC-4110-BD48-D460D75A980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0;p37">
              <a:extLst>
                <a:ext uri="{FF2B5EF4-FFF2-40B4-BE49-F238E27FC236}">
                  <a16:creationId xmlns:a16="http://schemas.microsoft.com/office/drawing/2014/main" id="{F37CE102-2DC6-4CBB-94FD-C278BB57FB3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1;p37">
              <a:extLst>
                <a:ext uri="{FF2B5EF4-FFF2-40B4-BE49-F238E27FC236}">
                  <a16:creationId xmlns:a16="http://schemas.microsoft.com/office/drawing/2014/main" id="{DE523F4A-71FA-48B3-8712-D5B825BC6BA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12;p37">
              <a:extLst>
                <a:ext uri="{FF2B5EF4-FFF2-40B4-BE49-F238E27FC236}">
                  <a16:creationId xmlns:a16="http://schemas.microsoft.com/office/drawing/2014/main" id="{3CB49985-AB40-4D46-ADE7-6B449FFAC6C1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A5EAF275-D25E-4363-9A78-C8373219026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86F82C-7A11-40F9-8A1A-B8BC95864C67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BDC37E-CB1D-490B-AA63-FB9BBFDB7E4F}"/>
              </a:ext>
            </a:extLst>
          </p:cNvPr>
          <p:cNvSpPr/>
          <p:nvPr/>
        </p:nvSpPr>
        <p:spPr>
          <a:xfrm>
            <a:off x="4962292" y="4626329"/>
            <a:ext cx="216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Ahmed Mona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8AB2E3-4A26-48B5-A0A4-212F4E0AADF6}"/>
              </a:ext>
            </a:extLst>
          </p:cNvPr>
          <p:cNvSpPr/>
          <p:nvPr/>
        </p:nvSpPr>
        <p:spPr>
          <a:xfrm>
            <a:off x="5090581" y="4046976"/>
            <a:ext cx="2544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Ahmed Mona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Khalil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BC3144-1F3F-4886-A112-479C56221F99}"/>
              </a:ext>
            </a:extLst>
          </p:cNvPr>
          <p:cNvSpPr/>
          <p:nvPr/>
        </p:nvSpPr>
        <p:spPr>
          <a:xfrm>
            <a:off x="5305406" y="3503278"/>
            <a:ext cx="2619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Ahmed Mona </a:t>
            </a:r>
            <a:r>
              <a:rPr lang="en-US" altLang="ar-SA" sz="2800" b="1" u="sng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Moh’d</a:t>
            </a:r>
            <a:endParaRPr lang="en-US" altLang="ar-SA" sz="28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A2FCA1-BB94-44FB-9895-F30E0AFFE441}"/>
              </a:ext>
            </a:extLst>
          </p:cNvPr>
          <p:cNvSpPr/>
          <p:nvPr/>
        </p:nvSpPr>
        <p:spPr>
          <a:xfrm>
            <a:off x="5697433" y="2959231"/>
            <a:ext cx="2561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Ahmed Mona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Salem</a:t>
            </a:r>
          </a:p>
        </p:txBody>
      </p:sp>
      <p:sp>
        <p:nvSpPr>
          <p:cNvPr id="31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C95EF2D9-1F52-4539-9788-7FFCC0FFC0D5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CD542C59-55B2-4EB3-B59A-2D6A8C07D104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31E469C2-1A5D-4351-90CF-E0BB3674B9D3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335348DA-A3E8-4642-BF35-4C956B8C8585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7B65DF8B-065A-4AE3-B350-98FC4E6BF9B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(a) Alphabetical classification in Foreign Countries Rules:</a:t>
            </a:r>
          </a:p>
          <a:p>
            <a:r>
              <a:rPr lang="en-US" dirty="0"/>
              <a:t> </a:t>
            </a:r>
          </a:p>
          <a:p>
            <a:r>
              <a:rPr lang="en-US" sz="2400" b="1" dirty="0">
                <a:highlight>
                  <a:srgbClr val="FF0000"/>
                </a:highlight>
                <a:latin typeface="Arial Black" panose="020B0A04020102020204" pitchFamily="34" charset="0"/>
              </a:rPr>
              <a:t>Rule No. 4:</a:t>
            </a:r>
            <a:endParaRPr lang="en-US" sz="2400" dirty="0">
              <a:highlight>
                <a:srgbClr val="FF0000"/>
              </a:highlight>
              <a:latin typeface="Arial Black" panose="020B0A0402010202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With (AL), read the surname as one word.</a:t>
            </a:r>
          </a:p>
          <a:p>
            <a:r>
              <a:rPr lang="en-US" dirty="0"/>
              <a:t> </a:t>
            </a:r>
          </a:p>
          <a:p>
            <a:pPr algn="just">
              <a:lnSpc>
                <a:spcPct val="107000"/>
              </a:lnSpc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69728" y="746236"/>
            <a:ext cx="7639474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Alphabetical Method (Foreign)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8ED6BF-FFF2-43FF-B4D6-D99E7E469750}"/>
              </a:ext>
            </a:extLst>
          </p:cNvPr>
          <p:cNvGrpSpPr/>
          <p:nvPr/>
        </p:nvGrpSpPr>
        <p:grpSpPr>
          <a:xfrm>
            <a:off x="4873694" y="3555606"/>
            <a:ext cx="4243331" cy="2291534"/>
            <a:chOff x="3467523" y="3455988"/>
            <a:chExt cx="2540000" cy="1208087"/>
          </a:xfrm>
        </p:grpSpPr>
        <p:sp>
          <p:nvSpPr>
            <p:cNvPr id="20" name="Rounded Rectangle 21">
              <a:extLst>
                <a:ext uri="{FF2B5EF4-FFF2-40B4-BE49-F238E27FC236}">
                  <a16:creationId xmlns:a16="http://schemas.microsoft.com/office/drawing/2014/main" id="{C67F779C-8EFD-406A-BB19-18EC4D42E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ar-SA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Al Noori </a:t>
              </a:r>
              <a:r>
                <a:rPr kumimoji="0" lang="en-US" altLang="ar-SA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Maryam</a:t>
              </a:r>
              <a:endParaRPr kumimoji="0" lang="ar-SA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107F58BC-3516-47BF-8E00-95FE33B4C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Al Jabber </a:t>
              </a:r>
              <a:r>
                <a:rPr lang="en-US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Mona Hassan</a:t>
              </a: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2" name="Rounded Rectangle 20">
              <a:extLst>
                <a:ext uri="{FF2B5EF4-FFF2-40B4-BE49-F238E27FC236}">
                  <a16:creationId xmlns:a16="http://schemas.microsoft.com/office/drawing/2014/main" id="{DECD9D7B-79FC-416D-8B04-7E14FDF1E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Al Amer </a:t>
              </a:r>
              <a:r>
                <a:rPr lang="en-US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Jamal Essa</a:t>
              </a: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3" name="Rounded Rectangle 19">
              <a:extLst>
                <a:ext uri="{FF2B5EF4-FFF2-40B4-BE49-F238E27FC236}">
                  <a16:creationId xmlns:a16="http://schemas.microsoft.com/office/drawing/2014/main" id="{3AFC6AC9-BD2E-4C88-B78A-9554E82DB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Al Ali </a:t>
              </a:r>
              <a:r>
                <a:rPr lang="en-US" altLang="ar-SA" sz="28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Salman Ali</a:t>
              </a: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A83A7D6-5A99-4E36-96FF-72BFF7B0CC3E}"/>
              </a:ext>
            </a:extLst>
          </p:cNvPr>
          <p:cNvCxnSpPr>
            <a:cxnSpLocks/>
          </p:cNvCxnSpPr>
          <p:nvPr/>
        </p:nvCxnSpPr>
        <p:spPr>
          <a:xfrm flipH="1">
            <a:off x="4546910" y="3528541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0">
            <a:extLst>
              <a:ext uri="{FF2B5EF4-FFF2-40B4-BE49-F238E27FC236}">
                <a16:creationId xmlns:a16="http://schemas.microsoft.com/office/drawing/2014/main" id="{CE97A43A-F005-49AB-B6A0-266C62E2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28" y="3129950"/>
            <a:ext cx="148309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55">
            <a:extLst>
              <a:ext uri="{FF2B5EF4-FFF2-40B4-BE49-F238E27FC236}">
                <a16:creationId xmlns:a16="http://schemas.microsoft.com/office/drawing/2014/main" id="{C68D7390-2DC2-4F3C-856A-0665036B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096" y="3556945"/>
            <a:ext cx="354969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kumimoji="0" lang="en-US" altLang="ar-SA" sz="2800" b="1" i="0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Jamal Essa </a:t>
            </a:r>
            <a:r>
              <a:rPr kumimoji="0" lang="en-US" altLang="ar-SA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Al Amer</a:t>
            </a: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Maryam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 Noori</a:t>
            </a: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kumimoji="0" lang="en-US" altLang="ar-SA" sz="2800" b="1" i="0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Salman Ali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 Ali</a:t>
            </a: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Mona Hassan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 Jabber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0F0CC9E-7981-41E9-ADA6-CB0232C2CDC3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032722C5-2517-4702-90AE-7A5BE6FF9A31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EE579F0B-8FD2-46B1-90AB-F12C4F59E6FB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67A3FA63-ED56-4BF8-B808-4F1161C375EB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1849B160-6949-47EE-B7C2-1EF4279EF534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4DC1141A-BE7B-4CB1-BE2A-FBC5D1D188C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A865472-8CB5-496B-85F1-FAA29E57C157}"/>
              </a:ext>
            </a:extLst>
          </p:cNvPr>
          <p:cNvGrpSpPr/>
          <p:nvPr/>
        </p:nvGrpSpPr>
        <p:grpSpPr>
          <a:xfrm>
            <a:off x="4853502" y="2920080"/>
            <a:ext cx="4243331" cy="2291534"/>
            <a:chOff x="3467523" y="3455988"/>
            <a:chExt cx="2540000" cy="1208087"/>
          </a:xfrm>
        </p:grpSpPr>
        <p:sp>
          <p:nvSpPr>
            <p:cNvPr id="113" name="Rounded Rectangle 21">
              <a:extLst>
                <a:ext uri="{FF2B5EF4-FFF2-40B4-BE49-F238E27FC236}">
                  <a16:creationId xmlns:a16="http://schemas.microsoft.com/office/drawing/2014/main" id="{C2A8C279-0935-46EE-B080-25DD44296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4" name="Rounded Rectangle 22">
              <a:extLst>
                <a:ext uri="{FF2B5EF4-FFF2-40B4-BE49-F238E27FC236}">
                  <a16:creationId xmlns:a16="http://schemas.microsoft.com/office/drawing/2014/main" id="{1C005CB4-72B0-48E8-AB06-59DAFFF05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5" name="Rounded Rectangle 20">
              <a:extLst>
                <a:ext uri="{FF2B5EF4-FFF2-40B4-BE49-F238E27FC236}">
                  <a16:creationId xmlns:a16="http://schemas.microsoft.com/office/drawing/2014/main" id="{D3944DAF-EE7E-4AD7-BAAE-DA37C9E79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6" name="Rounded Rectangle 19">
              <a:extLst>
                <a:ext uri="{FF2B5EF4-FFF2-40B4-BE49-F238E27FC236}">
                  <a16:creationId xmlns:a16="http://schemas.microsoft.com/office/drawing/2014/main" id="{99599AA8-B595-4713-B013-A7FFF2669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25F47F0-9502-4111-9E94-2144B523D5EE}"/>
              </a:ext>
            </a:extLst>
          </p:cNvPr>
          <p:cNvCxnSpPr>
            <a:cxnSpLocks/>
          </p:cNvCxnSpPr>
          <p:nvPr/>
        </p:nvCxnSpPr>
        <p:spPr>
          <a:xfrm flipH="1">
            <a:off x="4526718" y="2893015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DF4437F5-2990-470A-83BE-4B7EC91F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01" y="36086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8288A-78DE-42CE-B7AF-93D8962A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32" y="3093869"/>
            <a:ext cx="354488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Dana A. Aziz Al Shamil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Duha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Jassim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Al </a:t>
            </a: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Basem</a:t>
            </a:r>
            <a:endParaRPr lang="en-US" altLang="ar-SA" sz="28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Mona </a:t>
            </a: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Moh’d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Al Majed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Faisal Khalid Al Hassan</a:t>
            </a:r>
          </a:p>
        </p:txBody>
      </p:sp>
      <p:grpSp>
        <p:nvGrpSpPr>
          <p:cNvPr id="119" name="Google Shape;606;p37">
            <a:extLst>
              <a:ext uri="{FF2B5EF4-FFF2-40B4-BE49-F238E27FC236}">
                <a16:creationId xmlns:a16="http://schemas.microsoft.com/office/drawing/2014/main" id="{4C1D05EC-BA63-4517-A144-E57EAB676D44}"/>
              </a:ext>
            </a:extLst>
          </p:cNvPr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120" name="Google Shape;607;p37">
              <a:extLst>
                <a:ext uri="{FF2B5EF4-FFF2-40B4-BE49-F238E27FC236}">
                  <a16:creationId xmlns:a16="http://schemas.microsoft.com/office/drawing/2014/main" id="{87061E00-6176-4CC9-A842-3900C2883AEA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8;p37">
              <a:extLst>
                <a:ext uri="{FF2B5EF4-FFF2-40B4-BE49-F238E27FC236}">
                  <a16:creationId xmlns:a16="http://schemas.microsoft.com/office/drawing/2014/main" id="{715A54A3-B56A-4624-A81D-DA8598664AD5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9;p37">
              <a:extLst>
                <a:ext uri="{FF2B5EF4-FFF2-40B4-BE49-F238E27FC236}">
                  <a16:creationId xmlns:a16="http://schemas.microsoft.com/office/drawing/2014/main" id="{DCA6DD67-F8BC-4110-BD48-D460D75A980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0;p37">
              <a:extLst>
                <a:ext uri="{FF2B5EF4-FFF2-40B4-BE49-F238E27FC236}">
                  <a16:creationId xmlns:a16="http://schemas.microsoft.com/office/drawing/2014/main" id="{F37CE102-2DC6-4CBB-94FD-C278BB57FB3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1;p37">
              <a:extLst>
                <a:ext uri="{FF2B5EF4-FFF2-40B4-BE49-F238E27FC236}">
                  <a16:creationId xmlns:a16="http://schemas.microsoft.com/office/drawing/2014/main" id="{DE523F4A-71FA-48B3-8712-D5B825BC6BA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12;p37">
              <a:extLst>
                <a:ext uri="{FF2B5EF4-FFF2-40B4-BE49-F238E27FC236}">
                  <a16:creationId xmlns:a16="http://schemas.microsoft.com/office/drawing/2014/main" id="{3CB49985-AB40-4D46-ADE7-6B449FFAC6C1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A5EAF275-D25E-4363-9A78-C8373219026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51D64D-6B53-4EF8-BBDF-2854865F4C49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AFC40-7E40-4A72-A121-7A0B486F2D35}"/>
              </a:ext>
            </a:extLst>
          </p:cNvPr>
          <p:cNvSpPr/>
          <p:nvPr/>
        </p:nvSpPr>
        <p:spPr>
          <a:xfrm>
            <a:off x="4966447" y="4608597"/>
            <a:ext cx="2768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 </a:t>
            </a:r>
            <a:r>
              <a:rPr lang="en-US" altLang="ar-SA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Basem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Duha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Jassim</a:t>
            </a:r>
            <a:endParaRPr lang="en-US" altLang="ar-SA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3EF46-EF18-450B-8A34-296C47E9818F}"/>
              </a:ext>
            </a:extLst>
          </p:cNvPr>
          <p:cNvSpPr/>
          <p:nvPr/>
        </p:nvSpPr>
        <p:spPr>
          <a:xfrm>
            <a:off x="5121657" y="4038319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 Hassan Faisal Khalid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E9B9F4-1B4B-430F-A9C0-06C0E475F6F5}"/>
              </a:ext>
            </a:extLst>
          </p:cNvPr>
          <p:cNvSpPr/>
          <p:nvPr/>
        </p:nvSpPr>
        <p:spPr>
          <a:xfrm>
            <a:off x="5287077" y="3520736"/>
            <a:ext cx="2839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 Majed Mona </a:t>
            </a:r>
            <a:r>
              <a:rPr lang="en-US" altLang="ar-SA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Moh’d</a:t>
            </a:r>
            <a:endParaRPr lang="en-US" altLang="ar-SA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180482-FB32-42D4-8506-433199AA996F}"/>
              </a:ext>
            </a:extLst>
          </p:cNvPr>
          <p:cNvSpPr/>
          <p:nvPr/>
        </p:nvSpPr>
        <p:spPr>
          <a:xfrm>
            <a:off x="5595926" y="2975017"/>
            <a:ext cx="2832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 Shamil Dana A. Aziz</a:t>
            </a:r>
          </a:p>
        </p:txBody>
      </p:sp>
      <p:sp>
        <p:nvSpPr>
          <p:cNvPr id="31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3F1D631D-A479-4024-8C1C-AA07F9F0793E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BA69EC07-6C54-456E-AE4D-3484F7C91C1B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74B712CE-C5DC-41EA-802F-DCA1C1CFBB7F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BFC74606-1CF0-4EE4-B1DD-07443739D5D0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DC425541-6C4F-4D73-BA95-A974FB6B3EB9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(a) Alphabetical classification in Foreign Countries Rules:</a:t>
            </a:r>
          </a:p>
          <a:p>
            <a:r>
              <a:rPr lang="en-US" dirty="0"/>
              <a:t> </a:t>
            </a:r>
          </a:p>
          <a:p>
            <a:r>
              <a:rPr lang="en-US" sz="2400" b="1" dirty="0">
                <a:highlight>
                  <a:srgbClr val="FF0000"/>
                </a:highlight>
                <a:latin typeface="Arial Black" panose="020B0A04020102020204" pitchFamily="34" charset="0"/>
              </a:rPr>
              <a:t>Rule No. 5:</a:t>
            </a:r>
            <a:endParaRPr lang="en-US" sz="2400" dirty="0">
              <a:highlight>
                <a:srgbClr val="FF0000"/>
              </a:highlight>
              <a:latin typeface="Arial Black" panose="020B0A0402010202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If the name of a firm/company includes a name of a person, file under the surname.</a:t>
            </a:r>
          </a:p>
          <a:p>
            <a:r>
              <a:rPr lang="en-US" dirty="0"/>
              <a:t> </a:t>
            </a:r>
          </a:p>
          <a:p>
            <a:pPr algn="just">
              <a:lnSpc>
                <a:spcPct val="107000"/>
              </a:lnSpc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66417" y="747274"/>
            <a:ext cx="7639474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Alphabetical Method (Foreign)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8ED6BF-FFF2-43FF-B4D6-D99E7E469750}"/>
              </a:ext>
            </a:extLst>
          </p:cNvPr>
          <p:cNvGrpSpPr/>
          <p:nvPr/>
        </p:nvGrpSpPr>
        <p:grpSpPr>
          <a:xfrm>
            <a:off x="4873695" y="3743862"/>
            <a:ext cx="4243331" cy="2291534"/>
            <a:chOff x="3467523" y="3455988"/>
            <a:chExt cx="2540000" cy="1208087"/>
          </a:xfrm>
        </p:grpSpPr>
        <p:sp>
          <p:nvSpPr>
            <p:cNvPr id="20" name="Rounded Rectangle 21">
              <a:extLst>
                <a:ext uri="{FF2B5EF4-FFF2-40B4-BE49-F238E27FC236}">
                  <a16:creationId xmlns:a16="http://schemas.microsoft.com/office/drawing/2014/main" id="{C67F779C-8EFD-406A-BB19-18EC4D42E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8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107F58BC-3516-47BF-8E00-95FE33B4C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8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2" name="Rounded Rectangle 20">
              <a:extLst>
                <a:ext uri="{FF2B5EF4-FFF2-40B4-BE49-F238E27FC236}">
                  <a16:creationId xmlns:a16="http://schemas.microsoft.com/office/drawing/2014/main" id="{DECD9D7B-79FC-416D-8B04-7E14FDF1E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3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3" name="Rounded Rectangle 19">
              <a:extLst>
                <a:ext uri="{FF2B5EF4-FFF2-40B4-BE49-F238E27FC236}">
                  <a16:creationId xmlns:a16="http://schemas.microsoft.com/office/drawing/2014/main" id="{3AFC6AC9-BD2E-4C88-B78A-9554E82DB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A83A7D6-5A99-4E36-96FF-72BFF7B0CC3E}"/>
              </a:ext>
            </a:extLst>
          </p:cNvPr>
          <p:cNvCxnSpPr>
            <a:cxnSpLocks/>
          </p:cNvCxnSpPr>
          <p:nvPr/>
        </p:nvCxnSpPr>
        <p:spPr>
          <a:xfrm flipH="1">
            <a:off x="4546911" y="3716797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0">
            <a:extLst>
              <a:ext uri="{FF2B5EF4-FFF2-40B4-BE49-F238E27FC236}">
                <a16:creationId xmlns:a16="http://schemas.microsoft.com/office/drawing/2014/main" id="{CE97A43A-F005-49AB-B6A0-266C62E2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28" y="3496045"/>
            <a:ext cx="148309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55">
            <a:extLst>
              <a:ext uri="{FF2B5EF4-FFF2-40B4-BE49-F238E27FC236}">
                <a16:creationId xmlns:a16="http://schemas.microsoft.com/office/drawing/2014/main" id="{C68D7390-2DC2-4F3C-856A-0665036B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072" y="3745201"/>
            <a:ext cx="37917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kumimoji="0" lang="en-US" altLang="ar-SA" sz="2800" b="1" i="0" strike="noStrike" cap="none" normalizeH="0" baseline="0" dirty="0" err="1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Moh’d</a:t>
            </a:r>
            <a:r>
              <a:rPr kumimoji="0" lang="en-US" altLang="ar-SA" sz="2800" b="1" i="0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Jalal</a:t>
            </a:r>
            <a:r>
              <a:rPr kumimoji="0" lang="en-US" altLang="ar-SA" sz="2800" b="1" i="0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Company</a:t>
            </a: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Khalil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Kanoo</a:t>
            </a:r>
            <a:r>
              <a:rPr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Trading Co.</a:t>
            </a: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kumimoji="0" lang="en-US" altLang="ar-SA" sz="2800" b="1" i="0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Ahmed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Shareef</a:t>
            </a:r>
            <a:r>
              <a:rPr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Furniture</a:t>
            </a: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kumimoji="0" lang="en-US" altLang="ar-SA" sz="2800" b="1" i="0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Jabber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 Jabber</a:t>
            </a:r>
            <a:r>
              <a:rPr kumimoji="0" lang="en-US" altLang="ar-SA" sz="2800" b="1" i="0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Co.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A9EBE8-05FA-4D8D-AD2A-9884228F95C2}"/>
              </a:ext>
            </a:extLst>
          </p:cNvPr>
          <p:cNvSpPr/>
          <p:nvPr/>
        </p:nvSpPr>
        <p:spPr>
          <a:xfrm>
            <a:off x="4861704" y="5453170"/>
            <a:ext cx="2504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 Jabber</a:t>
            </a:r>
            <a:r>
              <a:rPr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Jabber</a:t>
            </a:r>
            <a:r>
              <a:rPr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Co.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6B440B-D861-4584-802C-F3CE4F4A7B38}"/>
              </a:ext>
            </a:extLst>
          </p:cNvPr>
          <p:cNvSpPr/>
          <p:nvPr/>
        </p:nvSpPr>
        <p:spPr>
          <a:xfrm>
            <a:off x="5184773" y="4879021"/>
            <a:ext cx="2706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Jalal </a:t>
            </a:r>
            <a:r>
              <a:rPr lang="en-US" altLang="ar-SA" sz="2800" b="1" dirty="0" err="1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Moh’d</a:t>
            </a:r>
            <a:r>
              <a:rPr lang="en-US" altLang="ar-SA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Company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22133A-E1BA-459F-9375-9D174461C868}"/>
              </a:ext>
            </a:extLst>
          </p:cNvPr>
          <p:cNvSpPr/>
          <p:nvPr/>
        </p:nvSpPr>
        <p:spPr>
          <a:xfrm>
            <a:off x="5327027" y="4329100"/>
            <a:ext cx="3127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Kanoo </a:t>
            </a:r>
            <a:r>
              <a:rPr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Khalil Trading Co.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394222-052B-4E7E-BF29-4C352C19DD0B}"/>
              </a:ext>
            </a:extLst>
          </p:cNvPr>
          <p:cNvSpPr/>
          <p:nvPr/>
        </p:nvSpPr>
        <p:spPr>
          <a:xfrm>
            <a:off x="5542967" y="3796481"/>
            <a:ext cx="3155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Shareef </a:t>
            </a:r>
            <a:r>
              <a:rPr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Ahmed Furniture</a:t>
            </a:r>
          </a:p>
        </p:txBody>
      </p:sp>
      <p:sp>
        <p:nvSpPr>
          <p:cNvPr id="46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EC2AD972-DBCD-4B73-8C04-6DDEA134DD48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8BF8D1EB-43B7-4FB9-978B-13E0D7996A95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4C033703-229A-4E03-97BD-CD6BB5DB1DAE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476F6F0B-5A21-4775-85FA-3FB0E33250B3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81AC94B6-3D5B-44AF-8696-A4A7E1D7CA5C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9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3703320"/>
            <a:ext cx="9768840" cy="266700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Google Shape;224;p14"/>
          <p:cNvSpPr txBox="1"/>
          <p:nvPr/>
        </p:nvSpPr>
        <p:spPr>
          <a:xfrm>
            <a:off x="494005" y="78288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221;p14">
            <a:extLst>
              <a:ext uri="{FF2B5EF4-FFF2-40B4-BE49-F238E27FC236}">
                <a16:creationId xmlns:a16="http://schemas.microsoft.com/office/drawing/2014/main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138023" y="3703320"/>
            <a:ext cx="8824822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3F5378"/>
                </a:solidFill>
                <a:latin typeface="Arial Black" panose="020B0A04020102020204" pitchFamily="34" charset="0"/>
              </a:rPr>
              <a:t>Filing Systems (1)</a:t>
            </a:r>
          </a:p>
        </p:txBody>
      </p:sp>
      <p:sp>
        <p:nvSpPr>
          <p:cNvPr id="8" name="Google Shape;222;p14">
            <a:extLst>
              <a:ext uri="{FF2B5EF4-FFF2-40B4-BE49-F238E27FC236}">
                <a16:creationId xmlns:a16="http://schemas.microsoft.com/office/drawing/2014/main" id="{6CE6E763-DF88-4316-B12D-F9A5C2913CBA}"/>
              </a:ext>
            </a:extLst>
          </p:cNvPr>
          <p:cNvSpPr txBox="1">
            <a:spLocks/>
          </p:cNvSpPr>
          <p:nvPr/>
        </p:nvSpPr>
        <p:spPr>
          <a:xfrm>
            <a:off x="1783458" y="4863120"/>
            <a:ext cx="7343290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Classification System.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Filing in Alphabetical Order.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E2288-22A1-44B7-944F-4DEFDF396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70" y="-85116"/>
            <a:ext cx="3840192" cy="3840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6CD1DB-55FA-44FE-84B8-B1AEC6C4B2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670" t="28379" r="38693" b="14495"/>
          <a:stretch/>
        </p:blipFill>
        <p:spPr>
          <a:xfrm>
            <a:off x="9557643" y="3625683"/>
            <a:ext cx="2332536" cy="31357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A865472-8CB5-496B-85F1-FAA29E57C157}"/>
              </a:ext>
            </a:extLst>
          </p:cNvPr>
          <p:cNvGrpSpPr/>
          <p:nvPr/>
        </p:nvGrpSpPr>
        <p:grpSpPr>
          <a:xfrm>
            <a:off x="4853504" y="2920080"/>
            <a:ext cx="4243329" cy="2291534"/>
            <a:chOff x="3467523" y="3455988"/>
            <a:chExt cx="2539998" cy="1208087"/>
          </a:xfrm>
        </p:grpSpPr>
        <p:sp>
          <p:nvSpPr>
            <p:cNvPr id="113" name="Rounded Rectangle 21">
              <a:extLst>
                <a:ext uri="{FF2B5EF4-FFF2-40B4-BE49-F238E27FC236}">
                  <a16:creationId xmlns:a16="http://schemas.microsoft.com/office/drawing/2014/main" id="{C2A8C279-0935-46EE-B080-25DD44296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46" y="345598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4" name="Rounded Rectangle 22">
              <a:extLst>
                <a:ext uri="{FF2B5EF4-FFF2-40B4-BE49-F238E27FC236}">
                  <a16:creationId xmlns:a16="http://schemas.microsoft.com/office/drawing/2014/main" id="{1C005CB4-72B0-48E8-AB06-59DAFFF05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347" y="3741738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5" name="Rounded Rectangle 20">
              <a:extLst>
                <a:ext uri="{FF2B5EF4-FFF2-40B4-BE49-F238E27FC236}">
                  <a16:creationId xmlns:a16="http://schemas.microsoft.com/office/drawing/2014/main" id="{D3944DAF-EE7E-4AD7-BAAE-DA37C9E79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523" y="4017964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6" name="Rounded Rectangle 19">
              <a:extLst>
                <a:ext uri="{FF2B5EF4-FFF2-40B4-BE49-F238E27FC236}">
                  <a16:creationId xmlns:a16="http://schemas.microsoft.com/office/drawing/2014/main" id="{99599AA8-B595-4713-B013-A7FFF2669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523" y="4302125"/>
              <a:ext cx="2162175" cy="361950"/>
            </a:xfrm>
            <a:prstGeom prst="roundRect">
              <a:avLst>
                <a:gd name="adj" fmla="val 10588"/>
              </a:avLst>
            </a:prstGeom>
            <a:solidFill>
              <a:srgbClr val="D9EFEE"/>
            </a:solidFill>
            <a:ln w="19050">
              <a:solidFill>
                <a:srgbClr val="50B4A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25F47F0-9502-4111-9E94-2144B523D5EE}"/>
              </a:ext>
            </a:extLst>
          </p:cNvPr>
          <p:cNvCxnSpPr>
            <a:cxnSpLocks/>
          </p:cNvCxnSpPr>
          <p:nvPr/>
        </p:nvCxnSpPr>
        <p:spPr>
          <a:xfrm flipH="1">
            <a:off x="4526718" y="2893015"/>
            <a:ext cx="752263" cy="2260926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DF4437F5-2990-470A-83BE-4B7EC91F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01" y="36086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8288A-78DE-42CE-B7AF-93D8962A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59" y="3093869"/>
            <a:ext cx="394402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Moh’d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Zayani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&amp; Sons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Sami Ali Establishment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Rahman </a:t>
            </a:r>
            <a:r>
              <a:rPr lang="en-US" altLang="ar-SA" sz="2800" b="1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Zayani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Motors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Talal Kanoo Travel Agency</a:t>
            </a:r>
          </a:p>
        </p:txBody>
      </p:sp>
      <p:grpSp>
        <p:nvGrpSpPr>
          <p:cNvPr id="119" name="Google Shape;606;p37">
            <a:extLst>
              <a:ext uri="{FF2B5EF4-FFF2-40B4-BE49-F238E27FC236}">
                <a16:creationId xmlns:a16="http://schemas.microsoft.com/office/drawing/2014/main" id="{4C1D05EC-BA63-4517-A144-E57EAB676D44}"/>
              </a:ext>
            </a:extLst>
          </p:cNvPr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120" name="Google Shape;607;p37">
              <a:extLst>
                <a:ext uri="{FF2B5EF4-FFF2-40B4-BE49-F238E27FC236}">
                  <a16:creationId xmlns:a16="http://schemas.microsoft.com/office/drawing/2014/main" id="{87061E00-6176-4CC9-A842-3900C2883AEA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8;p37">
              <a:extLst>
                <a:ext uri="{FF2B5EF4-FFF2-40B4-BE49-F238E27FC236}">
                  <a16:creationId xmlns:a16="http://schemas.microsoft.com/office/drawing/2014/main" id="{715A54A3-B56A-4624-A81D-DA8598664AD5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9;p37">
              <a:extLst>
                <a:ext uri="{FF2B5EF4-FFF2-40B4-BE49-F238E27FC236}">
                  <a16:creationId xmlns:a16="http://schemas.microsoft.com/office/drawing/2014/main" id="{DCA6DD67-F8BC-4110-BD48-D460D75A980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0;p37">
              <a:extLst>
                <a:ext uri="{FF2B5EF4-FFF2-40B4-BE49-F238E27FC236}">
                  <a16:creationId xmlns:a16="http://schemas.microsoft.com/office/drawing/2014/main" id="{F37CE102-2DC6-4CBB-94FD-C278BB57FB3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1;p37">
              <a:extLst>
                <a:ext uri="{FF2B5EF4-FFF2-40B4-BE49-F238E27FC236}">
                  <a16:creationId xmlns:a16="http://schemas.microsoft.com/office/drawing/2014/main" id="{DE523F4A-71FA-48B3-8712-D5B825BC6BA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12;p37">
              <a:extLst>
                <a:ext uri="{FF2B5EF4-FFF2-40B4-BE49-F238E27FC236}">
                  <a16:creationId xmlns:a16="http://schemas.microsoft.com/office/drawing/2014/main" id="{3CB49985-AB40-4D46-ADE7-6B449FFAC6C1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A5EAF275-D25E-4363-9A78-C8373219026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283F18-3F9E-49CC-AD9A-A8EA355D6B5F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683668-31F3-41DC-A80A-30B4BF5C8F05}"/>
              </a:ext>
            </a:extLst>
          </p:cNvPr>
          <p:cNvSpPr/>
          <p:nvPr/>
        </p:nvSpPr>
        <p:spPr>
          <a:xfrm>
            <a:off x="4893615" y="4607866"/>
            <a:ext cx="2893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Ali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Sami Establishment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75D65B-AF65-4D72-BA41-F342F9A91B08}"/>
              </a:ext>
            </a:extLst>
          </p:cNvPr>
          <p:cNvSpPr/>
          <p:nvPr/>
        </p:nvSpPr>
        <p:spPr>
          <a:xfrm>
            <a:off x="5135371" y="4057405"/>
            <a:ext cx="3307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Kanoo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Talal Travel Agency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47265-B055-4A99-80C5-86A0C9D07E0E}"/>
              </a:ext>
            </a:extLst>
          </p:cNvPr>
          <p:cNvSpPr/>
          <p:nvPr/>
        </p:nvSpPr>
        <p:spPr>
          <a:xfrm>
            <a:off x="5288217" y="3519577"/>
            <a:ext cx="324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Zayani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Rahman 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Motors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3C5808-AA29-49F0-8B85-A88B88A42CAA}"/>
              </a:ext>
            </a:extLst>
          </p:cNvPr>
          <p:cNvSpPr/>
          <p:nvPr/>
        </p:nvSpPr>
        <p:spPr>
          <a:xfrm>
            <a:off x="5556998" y="2978648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Zayani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-SA" sz="2800" b="1" u="sng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Moh’d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&amp; Sons</a:t>
            </a:r>
          </a:p>
        </p:txBody>
      </p:sp>
      <p:sp>
        <p:nvSpPr>
          <p:cNvPr id="31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02E4D96E-CCA1-43D2-807F-E5542DC0D9AE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687A1986-E510-46EE-B5E5-C6C667F2D5E4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F8B43F0F-F363-4C9C-8609-F5D8E84F7659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0F1D33DC-4940-412B-AF2C-917D247A5190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485EB48C-1983-4097-AF19-926AB0213615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5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(a) Alphabetical classification in Foreign Countries Rules:</a:t>
            </a:r>
          </a:p>
          <a:p>
            <a:r>
              <a:rPr lang="en-US" dirty="0"/>
              <a:t> </a:t>
            </a:r>
          </a:p>
          <a:p>
            <a:r>
              <a:rPr lang="en-US" sz="2400" b="1" dirty="0">
                <a:highlight>
                  <a:srgbClr val="FF0000"/>
                </a:highlight>
                <a:latin typeface="Arial Black" panose="020B0A04020102020204" pitchFamily="34" charset="0"/>
              </a:rPr>
              <a:t>Rule No. 6:</a:t>
            </a:r>
            <a:endParaRPr lang="en-US" sz="2400" dirty="0">
              <a:highlight>
                <a:srgbClr val="FF0000"/>
              </a:highlight>
              <a:latin typeface="Arial Black" panose="020B0A0402010202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If the name of a firm includes numbers, change the numbers to alphabets.</a:t>
            </a:r>
          </a:p>
          <a:p>
            <a:r>
              <a:rPr lang="en-US" dirty="0"/>
              <a:t> </a:t>
            </a:r>
          </a:p>
          <a:p>
            <a:pPr algn="just">
              <a:lnSpc>
                <a:spcPct val="107000"/>
              </a:lnSpc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05255" y="714069"/>
            <a:ext cx="7639474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Alphabetical Method (Foreign)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C67F779C-8EFD-406A-BB19-18EC4D42E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902" y="3953359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2000</a:t>
            </a: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Boutique</a:t>
            </a:r>
            <a:endParaRPr kumimoji="0" lang="ar-SA" altLang="ar-S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107F58BC-3516-47BF-8E00-95FE33B4C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736" y="4495378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800" b="1" u="sng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Store</a:t>
            </a:r>
            <a:endParaRPr lang="ar-SA" altLang="ar-SA" sz="28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DECD9D7B-79FC-416D-8B04-7E14FDF1E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874" y="5019329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800" b="1" u="sng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West Store</a:t>
            </a:r>
            <a:endParaRPr lang="ar-SA" altLang="ar-SA" sz="28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A83A7D6-5A99-4E36-96FF-72BFF7B0CC3E}"/>
              </a:ext>
            </a:extLst>
          </p:cNvPr>
          <p:cNvCxnSpPr>
            <a:cxnSpLocks/>
          </p:cNvCxnSpPr>
          <p:nvPr/>
        </p:nvCxnSpPr>
        <p:spPr>
          <a:xfrm flipH="1">
            <a:off x="4807506" y="4059342"/>
            <a:ext cx="554230" cy="1592245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0">
            <a:extLst>
              <a:ext uri="{FF2B5EF4-FFF2-40B4-BE49-F238E27FC236}">
                <a16:creationId xmlns:a16="http://schemas.microsoft.com/office/drawing/2014/main" id="{CE97A43A-F005-49AB-B6A0-266C62E2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28" y="3129950"/>
            <a:ext cx="148309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55">
            <a:extLst>
              <a:ext uri="{FF2B5EF4-FFF2-40B4-BE49-F238E27FC236}">
                <a16:creationId xmlns:a16="http://schemas.microsoft.com/office/drawing/2014/main" id="{C68D7390-2DC2-4F3C-856A-0665036B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810" y="3772248"/>
            <a:ext cx="254300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2000</a:t>
            </a:r>
            <a:r>
              <a:rPr kumimoji="0" lang="en-US" altLang="ar-SA" sz="2800" b="1" i="0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Boutique</a:t>
            </a: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West Store</a:t>
            </a:r>
          </a:p>
          <a:p>
            <a:pPr marL="630238" marR="0" lvl="0" indent="-630238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"/>
              <a:tabLst/>
            </a:pPr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kumimoji="0" lang="en-US" altLang="ar-SA" sz="2800" b="1" i="0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Store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AC7242-C607-46A5-8305-07C873FD6013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F95AAFEB-8056-4939-A07C-DA685ED339C0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CC467F8B-6F2D-4265-908A-B84E029A6AF2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392A9B58-D0B9-4109-9236-9B473FD26FCC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6F5C0BCA-EAF4-4E00-A4C5-00548DB0C9E2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155BC25B-E6E9-4814-B327-173747BBC220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1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3" name="Rounded Rectangle 21">
            <a:extLst>
              <a:ext uri="{FF2B5EF4-FFF2-40B4-BE49-F238E27FC236}">
                <a16:creationId xmlns:a16="http://schemas.microsoft.com/office/drawing/2014/main" id="{C2A8C279-0935-46EE-B080-25DD44296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697" y="2920080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altLang="ar-S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4" name="Rounded Rectangle 22">
            <a:extLst>
              <a:ext uri="{FF2B5EF4-FFF2-40B4-BE49-F238E27FC236}">
                <a16:creationId xmlns:a16="http://schemas.microsoft.com/office/drawing/2014/main" id="{1C005CB4-72B0-48E8-AB06-59DAFFF05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531" y="3462099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altLang="ar-SA" sz="28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5" name="Rounded Rectangle 20">
            <a:extLst>
              <a:ext uri="{FF2B5EF4-FFF2-40B4-BE49-F238E27FC236}">
                <a16:creationId xmlns:a16="http://schemas.microsoft.com/office/drawing/2014/main" id="{D3944DAF-EE7E-4AD7-BAAE-DA37C9E79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669" y="3986050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altLang="ar-SA" sz="28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25F47F0-9502-4111-9E94-2144B523D5EE}"/>
              </a:ext>
            </a:extLst>
          </p:cNvPr>
          <p:cNvCxnSpPr>
            <a:cxnSpLocks/>
          </p:cNvCxnSpPr>
          <p:nvPr/>
        </p:nvCxnSpPr>
        <p:spPr>
          <a:xfrm flipH="1">
            <a:off x="4813540" y="2893015"/>
            <a:ext cx="465442" cy="1601347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DF4437F5-2990-470A-83BE-4B7EC91F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01" y="36086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8288A-78DE-42CE-B7AF-93D8962A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344" y="3065153"/>
            <a:ext cx="316496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Stars Store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66 Garage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altLang="ar-SA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 Hours Cold Store</a:t>
            </a:r>
          </a:p>
        </p:txBody>
      </p:sp>
      <p:grpSp>
        <p:nvGrpSpPr>
          <p:cNvPr id="119" name="Google Shape;606;p37">
            <a:extLst>
              <a:ext uri="{FF2B5EF4-FFF2-40B4-BE49-F238E27FC236}">
                <a16:creationId xmlns:a16="http://schemas.microsoft.com/office/drawing/2014/main" id="{4C1D05EC-BA63-4517-A144-E57EAB676D44}"/>
              </a:ext>
            </a:extLst>
          </p:cNvPr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120" name="Google Shape;607;p37">
              <a:extLst>
                <a:ext uri="{FF2B5EF4-FFF2-40B4-BE49-F238E27FC236}">
                  <a16:creationId xmlns:a16="http://schemas.microsoft.com/office/drawing/2014/main" id="{87061E00-6176-4CC9-A842-3900C2883AEA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8;p37">
              <a:extLst>
                <a:ext uri="{FF2B5EF4-FFF2-40B4-BE49-F238E27FC236}">
                  <a16:creationId xmlns:a16="http://schemas.microsoft.com/office/drawing/2014/main" id="{715A54A3-B56A-4624-A81D-DA8598664AD5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9;p37">
              <a:extLst>
                <a:ext uri="{FF2B5EF4-FFF2-40B4-BE49-F238E27FC236}">
                  <a16:creationId xmlns:a16="http://schemas.microsoft.com/office/drawing/2014/main" id="{DCA6DD67-F8BC-4110-BD48-D460D75A980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0;p37">
              <a:extLst>
                <a:ext uri="{FF2B5EF4-FFF2-40B4-BE49-F238E27FC236}">
                  <a16:creationId xmlns:a16="http://schemas.microsoft.com/office/drawing/2014/main" id="{F37CE102-2DC6-4CBB-94FD-C278BB57FB3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1;p37">
              <a:extLst>
                <a:ext uri="{FF2B5EF4-FFF2-40B4-BE49-F238E27FC236}">
                  <a16:creationId xmlns:a16="http://schemas.microsoft.com/office/drawing/2014/main" id="{DE523F4A-71FA-48B3-8712-D5B825BC6BA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12;p37">
              <a:extLst>
                <a:ext uri="{FF2B5EF4-FFF2-40B4-BE49-F238E27FC236}">
                  <a16:creationId xmlns:a16="http://schemas.microsoft.com/office/drawing/2014/main" id="{3CB49985-AB40-4D46-ADE7-6B449FFAC6C1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A5EAF275-D25E-4363-9A78-C8373219026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BABEA5-1AD9-492A-A2FC-AAD2B514DCC9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B25D18-68C0-46BE-9DE8-1F5837415035}"/>
              </a:ext>
            </a:extLst>
          </p:cNvPr>
          <p:cNvSpPr/>
          <p:nvPr/>
        </p:nvSpPr>
        <p:spPr>
          <a:xfrm>
            <a:off x="5060365" y="4119135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Stars Store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7C4EA1-D01E-4E94-88D8-C60383DAA6DC}"/>
              </a:ext>
            </a:extLst>
          </p:cNvPr>
          <p:cNvSpPr/>
          <p:nvPr/>
        </p:nvSpPr>
        <p:spPr>
          <a:xfrm>
            <a:off x="5734498" y="3555693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66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Garage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919B1F-EDAA-4137-9B50-5E5218D3E149}"/>
              </a:ext>
            </a:extLst>
          </p:cNvPr>
          <p:cNvSpPr/>
          <p:nvPr/>
        </p:nvSpPr>
        <p:spPr>
          <a:xfrm>
            <a:off x="5667760" y="2958934"/>
            <a:ext cx="2528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alt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</a:t>
            </a:r>
            <a:r>
              <a:rPr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Hours Cold Store</a:t>
            </a:r>
          </a:p>
        </p:txBody>
      </p:sp>
      <p:sp>
        <p:nvSpPr>
          <p:cNvPr id="30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7AE055ED-0CDE-4298-969C-CA7C25A9A3FA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CF96CD92-DE25-4298-8A0F-432D81225543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F5CCD40E-C3E8-4AAD-8319-8F06945A018A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41D2C08A-8292-4A0A-A079-84FD3125349E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948D63C4-5309-4C12-BB33-8F6CB5EFFDEC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(a) Alphabetical classification in Foreign Countries Rules:</a:t>
            </a:r>
          </a:p>
          <a:p>
            <a:r>
              <a:rPr lang="en-US" dirty="0"/>
              <a:t> </a:t>
            </a:r>
          </a:p>
          <a:p>
            <a:r>
              <a:rPr lang="en-US" sz="2400" b="1" dirty="0">
                <a:highlight>
                  <a:srgbClr val="FF0000"/>
                </a:highlight>
                <a:latin typeface="Arial Black" panose="020B0A04020102020204" pitchFamily="34" charset="0"/>
              </a:rPr>
              <a:t>Rule No. 7:</a:t>
            </a:r>
            <a:endParaRPr lang="en-US" sz="2400" dirty="0">
              <a:highlight>
                <a:srgbClr val="FF0000"/>
              </a:highlight>
              <a:latin typeface="Arial Black" panose="020B0A0402010202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If the firm's name includes two partners, file by the first alphabet of the first name.</a:t>
            </a:r>
          </a:p>
          <a:p>
            <a:r>
              <a:rPr lang="en-US" dirty="0"/>
              <a:t> </a:t>
            </a:r>
          </a:p>
          <a:p>
            <a:pPr algn="just">
              <a:lnSpc>
                <a:spcPct val="107000"/>
              </a:lnSpc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68646" y="732515"/>
            <a:ext cx="7639474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Alphabetical Method (Foreign)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C67F779C-8EFD-406A-BB19-18EC4D42E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902" y="3953359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Low"/>
            <a:r>
              <a:rPr lang="en-US" sz="2800" b="1" u="sng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Mannai</a:t>
            </a:r>
            <a:r>
              <a:rPr lang="en-US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-Gibson Co.</a:t>
            </a: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107F58BC-3516-47BF-8E00-95FE33B4C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736" y="4495378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Low"/>
            <a:r>
              <a:rPr lang="en-US" sz="2800" b="1" u="sng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Manama</a:t>
            </a:r>
            <a:r>
              <a:rPr lang="en-US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-Jenson Co.</a:t>
            </a:r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DECD9D7B-79FC-416D-8B04-7E14FDF1E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874" y="5019329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Low"/>
            <a:r>
              <a:rPr lang="en-US" sz="2800" b="1" u="sng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Howard</a:t>
            </a:r>
            <a:r>
              <a:rPr lang="en-US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-Kanoo Group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A83A7D6-5A99-4E36-96FF-72BFF7B0CC3E}"/>
              </a:ext>
            </a:extLst>
          </p:cNvPr>
          <p:cNvCxnSpPr>
            <a:cxnSpLocks/>
          </p:cNvCxnSpPr>
          <p:nvPr/>
        </p:nvCxnSpPr>
        <p:spPr>
          <a:xfrm flipH="1">
            <a:off x="4807506" y="4059342"/>
            <a:ext cx="554230" cy="1592245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0">
            <a:extLst>
              <a:ext uri="{FF2B5EF4-FFF2-40B4-BE49-F238E27FC236}">
                <a16:creationId xmlns:a16="http://schemas.microsoft.com/office/drawing/2014/main" id="{CE97A43A-F005-49AB-B6A0-266C62E2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28" y="3486596"/>
            <a:ext cx="148309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55">
            <a:extLst>
              <a:ext uri="{FF2B5EF4-FFF2-40B4-BE49-F238E27FC236}">
                <a16:creationId xmlns:a16="http://schemas.microsoft.com/office/drawing/2014/main" id="{C68D7390-2DC2-4F3C-856A-0665036B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62" y="3928264"/>
            <a:ext cx="341022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sz="2800" b="1" u="sng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Mannai</a:t>
            </a:r>
            <a:r>
              <a:rPr lang="en-US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-Gibson Co.</a:t>
            </a: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Howard</a:t>
            </a:r>
            <a:r>
              <a:rPr lang="en-US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-Kanoo Group</a:t>
            </a: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Manama</a:t>
            </a:r>
            <a:r>
              <a:rPr lang="en-US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-Jenson Co.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B9AD7E-4051-4B0E-82EC-05C74A6AFA51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1C126AC9-0919-406B-AD36-63184F455C69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A7D240A2-00C2-4065-BAB4-215D123FF81A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09F25E51-35CE-4871-A8BF-55754F5A05EB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F7221846-0DFF-407E-BBA0-E7482F58BDF2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D568F868-22FE-46A4-8913-475DA12C664C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4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3" name="Rounded Rectangle 21">
            <a:extLst>
              <a:ext uri="{FF2B5EF4-FFF2-40B4-BE49-F238E27FC236}">
                <a16:creationId xmlns:a16="http://schemas.microsoft.com/office/drawing/2014/main" id="{C2A8C279-0935-46EE-B080-25DD44296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697" y="2920080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altLang="ar-S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4" name="Rounded Rectangle 22">
            <a:extLst>
              <a:ext uri="{FF2B5EF4-FFF2-40B4-BE49-F238E27FC236}">
                <a16:creationId xmlns:a16="http://schemas.microsoft.com/office/drawing/2014/main" id="{1C005CB4-72B0-48E8-AB06-59DAFFF05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531" y="3462099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altLang="ar-SA" sz="28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5" name="Rounded Rectangle 20">
            <a:extLst>
              <a:ext uri="{FF2B5EF4-FFF2-40B4-BE49-F238E27FC236}">
                <a16:creationId xmlns:a16="http://schemas.microsoft.com/office/drawing/2014/main" id="{D3944DAF-EE7E-4AD7-BAAE-DA37C9E79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669" y="3986050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altLang="ar-SA" sz="28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25F47F0-9502-4111-9E94-2144B523D5EE}"/>
              </a:ext>
            </a:extLst>
          </p:cNvPr>
          <p:cNvCxnSpPr>
            <a:cxnSpLocks/>
          </p:cNvCxnSpPr>
          <p:nvPr/>
        </p:nvCxnSpPr>
        <p:spPr>
          <a:xfrm flipH="1">
            <a:off x="4813540" y="2893015"/>
            <a:ext cx="465442" cy="1601347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DF4437F5-2990-470A-83BE-4B7EC91F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01" y="36086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9" name="Google Shape;606;p37">
            <a:extLst>
              <a:ext uri="{FF2B5EF4-FFF2-40B4-BE49-F238E27FC236}">
                <a16:creationId xmlns:a16="http://schemas.microsoft.com/office/drawing/2014/main" id="{4C1D05EC-BA63-4517-A144-E57EAB676D44}"/>
              </a:ext>
            </a:extLst>
          </p:cNvPr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120" name="Google Shape;607;p37">
              <a:extLst>
                <a:ext uri="{FF2B5EF4-FFF2-40B4-BE49-F238E27FC236}">
                  <a16:creationId xmlns:a16="http://schemas.microsoft.com/office/drawing/2014/main" id="{87061E00-6176-4CC9-A842-3900C2883AEA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8;p37">
              <a:extLst>
                <a:ext uri="{FF2B5EF4-FFF2-40B4-BE49-F238E27FC236}">
                  <a16:creationId xmlns:a16="http://schemas.microsoft.com/office/drawing/2014/main" id="{715A54A3-B56A-4624-A81D-DA8598664AD5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9;p37">
              <a:extLst>
                <a:ext uri="{FF2B5EF4-FFF2-40B4-BE49-F238E27FC236}">
                  <a16:creationId xmlns:a16="http://schemas.microsoft.com/office/drawing/2014/main" id="{DCA6DD67-F8BC-4110-BD48-D460D75A980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0;p37">
              <a:extLst>
                <a:ext uri="{FF2B5EF4-FFF2-40B4-BE49-F238E27FC236}">
                  <a16:creationId xmlns:a16="http://schemas.microsoft.com/office/drawing/2014/main" id="{F37CE102-2DC6-4CBB-94FD-C278BB57FB3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1;p37">
              <a:extLst>
                <a:ext uri="{FF2B5EF4-FFF2-40B4-BE49-F238E27FC236}">
                  <a16:creationId xmlns:a16="http://schemas.microsoft.com/office/drawing/2014/main" id="{DE523F4A-71FA-48B3-8712-D5B825BC6BA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12;p37">
              <a:extLst>
                <a:ext uri="{FF2B5EF4-FFF2-40B4-BE49-F238E27FC236}">
                  <a16:creationId xmlns:a16="http://schemas.microsoft.com/office/drawing/2014/main" id="{3CB49985-AB40-4D46-ADE7-6B449FFAC6C1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A5EAF275-D25E-4363-9A78-C8373219026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9076F-FD26-4443-A4D2-B34374F2BE26}"/>
              </a:ext>
            </a:extLst>
          </p:cNvPr>
          <p:cNvSpPr/>
          <p:nvPr/>
        </p:nvSpPr>
        <p:spPr>
          <a:xfrm>
            <a:off x="935674" y="3144749"/>
            <a:ext cx="41073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"/>
            </a:pPr>
            <a:r>
              <a:rPr lang="en-US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Moh'd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-Hassan Lights</a:t>
            </a:r>
          </a:p>
          <a:p>
            <a:pPr marL="630238" indent="-630238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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Fahad &amp; </a:t>
            </a:r>
            <a:r>
              <a:rPr lang="en-US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Fadi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Trading Co.</a:t>
            </a:r>
          </a:p>
          <a:p>
            <a:pPr marL="630238" indent="-630238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"/>
            </a:pPr>
            <a:r>
              <a:rPr lang="en-US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Asgher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Ali Perfumes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7676FB-6F3E-4E2A-B968-73E2391B9B80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C7A489-8047-4DE3-A29D-EF3EFABFC70D}"/>
              </a:ext>
            </a:extLst>
          </p:cNvPr>
          <p:cNvSpPr/>
          <p:nvPr/>
        </p:nvSpPr>
        <p:spPr>
          <a:xfrm>
            <a:off x="5110367" y="4088399"/>
            <a:ext cx="2561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Asgher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Ali Perfumes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1D4942-B5E5-424F-A654-07A8333B6D6F}"/>
              </a:ext>
            </a:extLst>
          </p:cNvPr>
          <p:cNvSpPr/>
          <p:nvPr/>
        </p:nvSpPr>
        <p:spPr>
          <a:xfrm>
            <a:off x="5523525" y="3486596"/>
            <a:ext cx="3110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Fahad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&amp; </a:t>
            </a:r>
            <a:r>
              <a:rPr lang="en-US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Fadi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Trading Co.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0B5845-417C-4881-8D07-766EEA64C139}"/>
              </a:ext>
            </a:extLst>
          </p:cNvPr>
          <p:cNvSpPr/>
          <p:nvPr/>
        </p:nvSpPr>
        <p:spPr>
          <a:xfrm>
            <a:off x="6121722" y="2977933"/>
            <a:ext cx="2674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Moh'd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-Hassan Lights</a:t>
            </a:r>
          </a:p>
        </p:txBody>
      </p:sp>
      <p:sp>
        <p:nvSpPr>
          <p:cNvPr id="28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3F4A2A3C-DBE8-490B-AB03-A52818C59DB0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2F5DE88D-3774-4885-AD11-36DE8F6C61B8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B6ACB2D9-974E-474C-94B7-66F6A489F933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6756FCAC-0BED-4ABD-AF71-EE173C5BAFB7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85A956C2-BBA4-4FBD-BCB2-0BD6BB78CFA3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5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(a) Alphabetical classification in Foreign Countries Rules:</a:t>
            </a:r>
          </a:p>
          <a:p>
            <a:r>
              <a:rPr lang="en-US" dirty="0"/>
              <a:t> </a:t>
            </a:r>
          </a:p>
          <a:p>
            <a:r>
              <a:rPr lang="en-US" sz="2400" b="1" dirty="0">
                <a:highlight>
                  <a:srgbClr val="FF0000"/>
                </a:highlight>
                <a:latin typeface="Arial Black" panose="020B0A04020102020204" pitchFamily="34" charset="0"/>
              </a:rPr>
              <a:t>Rule No. 8:</a:t>
            </a:r>
            <a:endParaRPr lang="en-US" sz="2400" dirty="0">
              <a:highlight>
                <a:srgbClr val="FF0000"/>
              </a:highlight>
              <a:latin typeface="Arial Black" panose="020B0A0402010202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Government departments and ministries are filed by their functions.</a:t>
            </a:r>
          </a:p>
          <a:p>
            <a:r>
              <a:rPr lang="en-US" dirty="0"/>
              <a:t> </a:t>
            </a:r>
          </a:p>
          <a:p>
            <a:pPr algn="just">
              <a:lnSpc>
                <a:spcPct val="107000"/>
              </a:lnSpc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39960" y="723871"/>
            <a:ext cx="7639474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Alphabetical Method (Foreign)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C67F779C-8EFD-406A-BB19-18EC4D42E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902" y="3953359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Traffic</a:t>
            </a:r>
            <a:r>
              <a:rPr kumimoji="0" lang="en-US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Department</a:t>
            </a:r>
            <a:r>
              <a:rPr lang="en-US" alt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of </a:t>
            </a:r>
            <a:endParaRPr kumimoji="0" lang="ar-SA" altLang="ar-S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107F58BC-3516-47BF-8E00-95FE33B4C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736" y="4495378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800" b="1" u="sng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Labor</a:t>
            </a:r>
            <a:r>
              <a:rPr lang="en-US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Ministry of </a:t>
            </a:r>
            <a:endParaRPr lang="ar-SA" altLang="ar-SA" sz="28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DECD9D7B-79FC-416D-8B04-7E14FDF1E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874" y="5019329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800" b="1" u="sng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Finance</a:t>
            </a:r>
            <a:r>
              <a:rPr lang="en-US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Ministry of </a:t>
            </a:r>
            <a:endParaRPr lang="ar-SA" altLang="ar-SA" sz="28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A83A7D6-5A99-4E36-96FF-72BFF7B0CC3E}"/>
              </a:ext>
            </a:extLst>
          </p:cNvPr>
          <p:cNvCxnSpPr>
            <a:cxnSpLocks/>
          </p:cNvCxnSpPr>
          <p:nvPr/>
        </p:nvCxnSpPr>
        <p:spPr>
          <a:xfrm flipH="1">
            <a:off x="4807506" y="4059342"/>
            <a:ext cx="554230" cy="1592245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0">
            <a:extLst>
              <a:ext uri="{FF2B5EF4-FFF2-40B4-BE49-F238E27FC236}">
                <a16:creationId xmlns:a16="http://schemas.microsoft.com/office/drawing/2014/main" id="{CE97A43A-F005-49AB-B6A0-266C62E2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28" y="3129950"/>
            <a:ext cx="148309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55">
            <a:extLst>
              <a:ext uri="{FF2B5EF4-FFF2-40B4-BE49-F238E27FC236}">
                <a16:creationId xmlns:a16="http://schemas.microsoft.com/office/drawing/2014/main" id="{C68D7390-2DC2-4F3C-856A-0665036B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417" y="3890951"/>
            <a:ext cx="339740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Ministry of </a:t>
            </a:r>
            <a:r>
              <a:rPr lang="en-US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Labor</a:t>
            </a: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Ministry of </a:t>
            </a:r>
            <a:r>
              <a:rPr lang="en-US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Finance</a:t>
            </a: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Department of </a:t>
            </a:r>
            <a:r>
              <a:rPr lang="en-US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Traffic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60F102-2302-4C24-A6FB-24B29F4B0FE1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E4601257-176B-473B-928E-DF99672E2D65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9C517D7B-9A5F-49C6-9170-65923165E8A9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CB08A51A-167E-48EA-A3FA-63D4ECD5C0CC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8B0EBB01-38F0-4216-9707-AEAE8E4A9108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9AE17F07-D81A-4CAE-9B37-0B6D0013E73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3" name="Rounded Rectangle 21">
            <a:extLst>
              <a:ext uri="{FF2B5EF4-FFF2-40B4-BE49-F238E27FC236}">
                <a16:creationId xmlns:a16="http://schemas.microsoft.com/office/drawing/2014/main" id="{C2A8C279-0935-46EE-B080-25DD44296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697" y="2920080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altLang="ar-S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4" name="Rounded Rectangle 22">
            <a:extLst>
              <a:ext uri="{FF2B5EF4-FFF2-40B4-BE49-F238E27FC236}">
                <a16:creationId xmlns:a16="http://schemas.microsoft.com/office/drawing/2014/main" id="{1C005CB4-72B0-48E8-AB06-59DAFFF05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531" y="3462099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altLang="ar-SA" sz="28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5" name="Rounded Rectangle 20">
            <a:extLst>
              <a:ext uri="{FF2B5EF4-FFF2-40B4-BE49-F238E27FC236}">
                <a16:creationId xmlns:a16="http://schemas.microsoft.com/office/drawing/2014/main" id="{D3944DAF-EE7E-4AD7-BAAE-DA37C9E79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669" y="3986050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altLang="ar-SA" sz="28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25F47F0-9502-4111-9E94-2144B523D5EE}"/>
              </a:ext>
            </a:extLst>
          </p:cNvPr>
          <p:cNvCxnSpPr>
            <a:cxnSpLocks/>
          </p:cNvCxnSpPr>
          <p:nvPr/>
        </p:nvCxnSpPr>
        <p:spPr>
          <a:xfrm flipH="1">
            <a:off x="4813540" y="2893015"/>
            <a:ext cx="465442" cy="1601347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DF4437F5-2990-470A-83BE-4B7EC91F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01" y="36086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8288A-78DE-42CE-B7AF-93D8962A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18" y="3109367"/>
            <a:ext cx="40995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Department of Immigration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Ministry of Education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Ministry of Health</a:t>
            </a:r>
          </a:p>
        </p:txBody>
      </p:sp>
      <p:grpSp>
        <p:nvGrpSpPr>
          <p:cNvPr id="119" name="Google Shape;606;p37">
            <a:extLst>
              <a:ext uri="{FF2B5EF4-FFF2-40B4-BE49-F238E27FC236}">
                <a16:creationId xmlns:a16="http://schemas.microsoft.com/office/drawing/2014/main" id="{4C1D05EC-BA63-4517-A144-E57EAB676D44}"/>
              </a:ext>
            </a:extLst>
          </p:cNvPr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120" name="Google Shape;607;p37">
              <a:extLst>
                <a:ext uri="{FF2B5EF4-FFF2-40B4-BE49-F238E27FC236}">
                  <a16:creationId xmlns:a16="http://schemas.microsoft.com/office/drawing/2014/main" id="{87061E00-6176-4CC9-A842-3900C2883AEA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8;p37">
              <a:extLst>
                <a:ext uri="{FF2B5EF4-FFF2-40B4-BE49-F238E27FC236}">
                  <a16:creationId xmlns:a16="http://schemas.microsoft.com/office/drawing/2014/main" id="{715A54A3-B56A-4624-A81D-DA8598664AD5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9;p37">
              <a:extLst>
                <a:ext uri="{FF2B5EF4-FFF2-40B4-BE49-F238E27FC236}">
                  <a16:creationId xmlns:a16="http://schemas.microsoft.com/office/drawing/2014/main" id="{DCA6DD67-F8BC-4110-BD48-D460D75A980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0;p37">
              <a:extLst>
                <a:ext uri="{FF2B5EF4-FFF2-40B4-BE49-F238E27FC236}">
                  <a16:creationId xmlns:a16="http://schemas.microsoft.com/office/drawing/2014/main" id="{F37CE102-2DC6-4CBB-94FD-C278BB57FB3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1;p37">
              <a:extLst>
                <a:ext uri="{FF2B5EF4-FFF2-40B4-BE49-F238E27FC236}">
                  <a16:creationId xmlns:a16="http://schemas.microsoft.com/office/drawing/2014/main" id="{DE523F4A-71FA-48B3-8712-D5B825BC6BA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12;p37">
              <a:extLst>
                <a:ext uri="{FF2B5EF4-FFF2-40B4-BE49-F238E27FC236}">
                  <a16:creationId xmlns:a16="http://schemas.microsoft.com/office/drawing/2014/main" id="{3CB49985-AB40-4D46-ADE7-6B449FFAC6C1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A5EAF275-D25E-4363-9A78-C8373219026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ABAC6D-6500-4253-9D8A-017EA2AB3E4C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A5601F-822D-4FEF-85EB-B792157C9F52}"/>
              </a:ext>
            </a:extLst>
          </p:cNvPr>
          <p:cNvSpPr/>
          <p:nvPr/>
        </p:nvSpPr>
        <p:spPr>
          <a:xfrm>
            <a:off x="5166678" y="4084826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Education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Ministry of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835939-6CC3-4FE4-97FF-E43DCBA2C0A2}"/>
              </a:ext>
            </a:extLst>
          </p:cNvPr>
          <p:cNvSpPr/>
          <p:nvPr/>
        </p:nvSpPr>
        <p:spPr>
          <a:xfrm>
            <a:off x="5586011" y="3535739"/>
            <a:ext cx="2356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Health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Ministry of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628432-AA28-42DF-A74E-694B9EAFC716}"/>
              </a:ext>
            </a:extLst>
          </p:cNvPr>
          <p:cNvSpPr/>
          <p:nvPr/>
        </p:nvSpPr>
        <p:spPr>
          <a:xfrm>
            <a:off x="5669155" y="2959882"/>
            <a:ext cx="3462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Immigration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Department of</a:t>
            </a:r>
          </a:p>
        </p:txBody>
      </p:sp>
      <p:sp>
        <p:nvSpPr>
          <p:cNvPr id="28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9E8C8B5A-CBEE-4818-B793-C4CE73A7AE7F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1AA281E8-E156-4E57-8784-A3649FA2D4EF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442E91CB-F04B-4543-88E6-80DCC3F6E3C3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F8585D58-91EF-47C8-AAC3-8B03C5931D84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A6FB58FC-A69F-4B11-B46F-F1FD832B5E59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(a) Alphabetical classification in Foreign Countries Rules:</a:t>
            </a:r>
          </a:p>
          <a:p>
            <a:r>
              <a:rPr lang="en-US" dirty="0"/>
              <a:t> </a:t>
            </a:r>
          </a:p>
          <a:p>
            <a:r>
              <a:rPr lang="en-US" sz="2400" b="1" dirty="0">
                <a:highlight>
                  <a:srgbClr val="FF0000"/>
                </a:highlight>
                <a:latin typeface="Arial Black" panose="020B0A04020102020204" pitchFamily="34" charset="0"/>
              </a:rPr>
              <a:t>Rule No. 9:</a:t>
            </a:r>
            <a:endParaRPr lang="en-US" sz="2400" dirty="0">
              <a:highlight>
                <a:srgbClr val="FF0000"/>
              </a:highlight>
              <a:latin typeface="Arial Black" panose="020B0A0402010202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Ignore "THE" from the filing point.</a:t>
            </a:r>
          </a:p>
          <a:p>
            <a:r>
              <a:rPr lang="en-US" dirty="0"/>
              <a:t> </a:t>
            </a:r>
          </a:p>
          <a:p>
            <a:pPr algn="just">
              <a:lnSpc>
                <a:spcPct val="107000"/>
              </a:lnSpc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10192" y="732515"/>
            <a:ext cx="7639474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Alphabetical Method (Foreign)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C67F779C-8EFD-406A-BB19-18EC4D42E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902" y="3953359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Oil</a:t>
            </a:r>
            <a:r>
              <a:rPr kumimoji="0" lang="en-US" alt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&amp; Gas Company </a:t>
            </a:r>
            <a:endParaRPr kumimoji="0" lang="ar-SA" altLang="ar-S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107F58BC-3516-47BF-8E00-95FE33B4C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736" y="4495378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800" b="1" u="sng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Labor</a:t>
            </a:r>
            <a:r>
              <a:rPr lang="en-US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Ministry of </a:t>
            </a:r>
            <a:endParaRPr lang="ar-SA" altLang="ar-SA" sz="28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DECD9D7B-79FC-416D-8B04-7E14FDF1E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874" y="5019329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800" b="1" u="sng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Bank</a:t>
            </a:r>
            <a:r>
              <a:rPr lang="en-US" altLang="ar-SA" sz="28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of Muscat</a:t>
            </a:r>
            <a:endParaRPr lang="ar-SA" altLang="ar-SA" sz="28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A83A7D6-5A99-4E36-96FF-72BFF7B0CC3E}"/>
              </a:ext>
            </a:extLst>
          </p:cNvPr>
          <p:cNvCxnSpPr>
            <a:cxnSpLocks/>
          </p:cNvCxnSpPr>
          <p:nvPr/>
        </p:nvCxnSpPr>
        <p:spPr>
          <a:xfrm flipH="1">
            <a:off x="4807506" y="4059342"/>
            <a:ext cx="554230" cy="1592245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0">
            <a:extLst>
              <a:ext uri="{FF2B5EF4-FFF2-40B4-BE49-F238E27FC236}">
                <a16:creationId xmlns:a16="http://schemas.microsoft.com/office/drawing/2014/main" id="{CE97A43A-F005-49AB-B6A0-266C62E2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28" y="3129950"/>
            <a:ext cx="148309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55">
            <a:extLst>
              <a:ext uri="{FF2B5EF4-FFF2-40B4-BE49-F238E27FC236}">
                <a16:creationId xmlns:a16="http://schemas.microsoft.com/office/drawing/2014/main" id="{C68D7390-2DC2-4F3C-856A-0665036B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377" y="3927869"/>
            <a:ext cx="359778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Ministry of </a:t>
            </a:r>
            <a:r>
              <a:rPr lang="en-US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Labor</a:t>
            </a: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en-US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Bank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of Muscat</a:t>
            </a:r>
          </a:p>
          <a:p>
            <a:pPr marL="630238" lvl="0" indent="-630238" algn="justLow">
              <a:buFont typeface="Wingdings" panose="05000000000000000000" pitchFamily="2" charset="2"/>
              <a:buChar char="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en-US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Oil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&amp; Gas Company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5F43E7-DBDD-4E29-9F09-16D1581306BA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40D64EAF-EEEB-4DC7-90B9-02C42521A321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31672322-15C2-4F21-B613-675CC5BAFC6E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00139298-746A-49F7-999D-338D6665D8DC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3DA26E59-39A0-456E-B2D1-4BAFB11C94B1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96CF3D82-72BF-4C3C-89DE-58EFE037591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3" name="Rounded Rectangle 21">
            <a:extLst>
              <a:ext uri="{FF2B5EF4-FFF2-40B4-BE49-F238E27FC236}">
                <a16:creationId xmlns:a16="http://schemas.microsoft.com/office/drawing/2014/main" id="{C2A8C279-0935-46EE-B080-25DD44296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697" y="2920080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altLang="ar-S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4" name="Rounded Rectangle 22">
            <a:extLst>
              <a:ext uri="{FF2B5EF4-FFF2-40B4-BE49-F238E27FC236}">
                <a16:creationId xmlns:a16="http://schemas.microsoft.com/office/drawing/2014/main" id="{1C005CB4-72B0-48E8-AB06-59DAFFF05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531" y="3462099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altLang="ar-SA" sz="28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5" name="Rounded Rectangle 20">
            <a:extLst>
              <a:ext uri="{FF2B5EF4-FFF2-40B4-BE49-F238E27FC236}">
                <a16:creationId xmlns:a16="http://schemas.microsoft.com/office/drawing/2014/main" id="{D3944DAF-EE7E-4AD7-BAAE-DA37C9E79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669" y="3986050"/>
            <a:ext cx="3612136" cy="686557"/>
          </a:xfrm>
          <a:prstGeom prst="roundRect">
            <a:avLst>
              <a:gd name="adj" fmla="val 10588"/>
            </a:avLst>
          </a:prstGeom>
          <a:solidFill>
            <a:srgbClr val="D9EFEE"/>
          </a:solidFill>
          <a:ln w="19050">
            <a:solidFill>
              <a:srgbClr val="50B4A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altLang="ar-SA" sz="28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25F47F0-9502-4111-9E94-2144B523D5EE}"/>
              </a:ext>
            </a:extLst>
          </p:cNvPr>
          <p:cNvCxnSpPr>
            <a:cxnSpLocks/>
          </p:cNvCxnSpPr>
          <p:nvPr/>
        </p:nvCxnSpPr>
        <p:spPr>
          <a:xfrm flipH="1">
            <a:off x="4813540" y="2893015"/>
            <a:ext cx="465442" cy="1601347"/>
          </a:xfrm>
          <a:prstGeom prst="straightConnector1">
            <a:avLst/>
          </a:prstGeom>
          <a:ln w="76200">
            <a:solidFill>
              <a:srgbClr val="50B4A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DF4437F5-2990-470A-83BE-4B7EC91F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01" y="36086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8288A-78DE-42CE-B7AF-93D8962A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47" y="3109367"/>
            <a:ext cx="433836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National Bank of Bahrain 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Health Club</a:t>
            </a:r>
          </a:p>
          <a:p>
            <a:pPr marL="630238" indent="-630238" algn="justLow">
              <a:buFont typeface="Wingdings" panose="05000000000000000000" pitchFamily="2" charset="2"/>
              <a:buChar char="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Ministry of Education</a:t>
            </a:r>
          </a:p>
        </p:txBody>
      </p:sp>
      <p:grpSp>
        <p:nvGrpSpPr>
          <p:cNvPr id="119" name="Google Shape;606;p37">
            <a:extLst>
              <a:ext uri="{FF2B5EF4-FFF2-40B4-BE49-F238E27FC236}">
                <a16:creationId xmlns:a16="http://schemas.microsoft.com/office/drawing/2014/main" id="{4C1D05EC-BA63-4517-A144-E57EAB676D44}"/>
              </a:ext>
            </a:extLst>
          </p:cNvPr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120" name="Google Shape;607;p37">
              <a:extLst>
                <a:ext uri="{FF2B5EF4-FFF2-40B4-BE49-F238E27FC236}">
                  <a16:creationId xmlns:a16="http://schemas.microsoft.com/office/drawing/2014/main" id="{87061E00-6176-4CC9-A842-3900C2883AEA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8;p37">
              <a:extLst>
                <a:ext uri="{FF2B5EF4-FFF2-40B4-BE49-F238E27FC236}">
                  <a16:creationId xmlns:a16="http://schemas.microsoft.com/office/drawing/2014/main" id="{715A54A3-B56A-4624-A81D-DA8598664AD5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9;p37">
              <a:extLst>
                <a:ext uri="{FF2B5EF4-FFF2-40B4-BE49-F238E27FC236}">
                  <a16:creationId xmlns:a16="http://schemas.microsoft.com/office/drawing/2014/main" id="{DCA6DD67-F8BC-4110-BD48-D460D75A980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0;p37">
              <a:extLst>
                <a:ext uri="{FF2B5EF4-FFF2-40B4-BE49-F238E27FC236}">
                  <a16:creationId xmlns:a16="http://schemas.microsoft.com/office/drawing/2014/main" id="{F37CE102-2DC6-4CBB-94FD-C278BB57FB3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1;p37">
              <a:extLst>
                <a:ext uri="{FF2B5EF4-FFF2-40B4-BE49-F238E27FC236}">
                  <a16:creationId xmlns:a16="http://schemas.microsoft.com/office/drawing/2014/main" id="{DE523F4A-71FA-48B3-8712-D5B825BC6BA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12;p37">
              <a:extLst>
                <a:ext uri="{FF2B5EF4-FFF2-40B4-BE49-F238E27FC236}">
                  <a16:creationId xmlns:a16="http://schemas.microsoft.com/office/drawing/2014/main" id="{3CB49985-AB40-4D46-ADE7-6B449FFAC6C1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A5EAF275-D25E-4363-9A78-C8373219026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043DDA-BE03-4DA5-923E-986C2EFFD0BB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79CE2-C86F-4A9C-BEF4-3E2B8CE8F074}"/>
              </a:ext>
            </a:extLst>
          </p:cNvPr>
          <p:cNvSpPr/>
          <p:nvPr/>
        </p:nvSpPr>
        <p:spPr>
          <a:xfrm>
            <a:off x="5134222" y="4144662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Education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Ministry of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87287D-9426-41F1-BAAF-D40F89F28EDE}"/>
              </a:ext>
            </a:extLst>
          </p:cNvPr>
          <p:cNvSpPr/>
          <p:nvPr/>
        </p:nvSpPr>
        <p:spPr>
          <a:xfrm>
            <a:off x="5531111" y="3512602"/>
            <a:ext cx="160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Health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Club</a:t>
            </a:r>
            <a:endParaRPr lang="ar-SA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B87A8D-4EC9-4C70-9274-BBD59941AC1D}"/>
              </a:ext>
            </a:extLst>
          </p:cNvPr>
          <p:cNvSpPr/>
          <p:nvPr/>
        </p:nvSpPr>
        <p:spPr>
          <a:xfrm>
            <a:off x="5824049" y="2957082"/>
            <a:ext cx="3201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National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Bank of Bahrain </a:t>
            </a:r>
            <a:endParaRPr lang="ar-SA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14F94A61-B98A-47D9-886A-187F2263011B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0455C68B-C6DD-488E-9704-618E86FCC232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171E825A-967B-4CFC-8181-69F39FFB4F75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B2473389-8F47-4D3C-883F-10A216034859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1C822291-202C-4E05-B227-AB508403465A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7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>
            <a:extLst>
              <a:ext uri="{FF2B5EF4-FFF2-40B4-BE49-F238E27FC236}">
                <a16:creationId xmlns:a16="http://schemas.microsoft.com/office/drawing/2014/main" id="{07F40F89-D866-41F6-880C-699F1F617DC2}"/>
              </a:ext>
            </a:extLst>
          </p:cNvPr>
          <p:cNvSpPr/>
          <p:nvPr/>
        </p:nvSpPr>
        <p:spPr>
          <a:xfrm>
            <a:off x="10190941" y="147604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10095459" y="57505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مستطيل مستدير الزوايا 2"/>
          <p:cNvSpPr/>
          <p:nvPr/>
        </p:nvSpPr>
        <p:spPr>
          <a:xfrm>
            <a:off x="177387" y="1464643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961138" y="2717248"/>
            <a:ext cx="3965336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defPPr>
              <a:defRPr lang="en-US"/>
            </a:defPPr>
            <a:lvl1pPr indent="0"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Practice 5 page 51 in the workbook</a:t>
            </a: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defPPr>
              <a:defRPr lang="en-US"/>
            </a:defPPr>
            <a:lvl1pPr indent="0"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3 minutes</a:t>
            </a:r>
            <a:endParaRPr lang="ar-SA" dirty="0"/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defPPr>
              <a:defRPr lang="en-US"/>
            </a:defPPr>
            <a:lvl1pPr indent="0"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Individual - written</a:t>
            </a:r>
            <a:endParaRPr lang="ar-SA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C0E0C99-E3F9-47BD-B89B-076C10B8586A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5A72749F-0D9C-474C-BC2D-1BA108370304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B3894C68-B7EA-422D-AD3C-D24035F9B5AA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30E6F8E8-58D2-40AB-8E33-EFA3E641045D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5E34A293-55F0-45D4-8915-DBFDBB878B82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817FF337-ADDC-4B12-93C7-4965B3780072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6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مستطيل مستدير الزوايا 5">
            <a:hlinkClick r:id="rId3" action="ppaction://hlinksldjump"/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مستطيل مستدير الزوايا 11">
            <a:hlinkClick r:id="rId4" action="ppaction://hlinksldjump"/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مستطيل مستدير الزوايا 12">
            <a:hlinkClick r:id="rId5" action="ppaction://hlinksldjump"/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مستطيل مستدير الزوايا 16">
            <a:hlinkClick r:id="rId6" action="ppaction://hlinksldjump"/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7">
            <a:hlinkClick r:id="rId7" action="ppaction://hlinksldjump"/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93556" y="1627316"/>
            <a:ext cx="92247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By the end of this lesson, the student should be able to:</a:t>
            </a:r>
          </a:p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endParaRPr lang="en-US" sz="360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List the classification system of files.</a:t>
            </a:r>
          </a:p>
          <a:p>
            <a:pPr marL="514350" indent="-514350">
              <a:buAutoNum type="arabicPeriod"/>
            </a:pP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AutoNum type="arabicPeriod"/>
            </a:pP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Order files in Arabian Countries Rules.</a:t>
            </a:r>
          </a:p>
          <a:p>
            <a:pPr marL="514350" indent="-514350">
              <a:buAutoNum type="arabicPeriod"/>
            </a:pP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AutoNum type="arabicPeriod"/>
            </a:pPr>
            <a:r>
              <a:rPr lang="en-US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Order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files in Foreign Countries Rules.</a:t>
            </a:r>
          </a:p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1405119" y="443580"/>
            <a:ext cx="5805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Learning Objectives</a:t>
            </a: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>
            <a:off x="193557" y="336431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CE2C9ED-995E-4261-8334-C1D13C41B809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38784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19" name="Google Shape;606;p37"/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20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Shape 401">
            <a:extLst>
              <a:ext uri="{FF2B5EF4-FFF2-40B4-BE49-F238E27FC236}">
                <a16:creationId xmlns:a16="http://schemas.microsoft.com/office/drawing/2014/main" id="{CA68224C-CCE5-47D9-9404-154159D2DA2A}"/>
              </a:ext>
            </a:extLst>
          </p:cNvPr>
          <p:cNvGrpSpPr/>
          <p:nvPr/>
        </p:nvGrpSpPr>
        <p:grpSpPr>
          <a:xfrm>
            <a:off x="441015" y="3273861"/>
            <a:ext cx="5043757" cy="907708"/>
            <a:chOff x="-1535283" y="1287960"/>
            <a:chExt cx="11486579" cy="2067200"/>
          </a:xfrm>
        </p:grpSpPr>
        <p:sp>
          <p:nvSpPr>
            <p:cNvPr id="22" name="Shape 402">
              <a:extLst>
                <a:ext uri="{FF2B5EF4-FFF2-40B4-BE49-F238E27FC236}">
                  <a16:creationId xmlns:a16="http://schemas.microsoft.com/office/drawing/2014/main" id="{B8E8427B-60EB-4E69-BB5A-FD919979A02F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403">
              <a:extLst>
                <a:ext uri="{FF2B5EF4-FFF2-40B4-BE49-F238E27FC236}">
                  <a16:creationId xmlns:a16="http://schemas.microsoft.com/office/drawing/2014/main" id="{320D36B2-525D-4362-9FA9-8FC28DA63549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404">
              <a:extLst>
                <a:ext uri="{FF2B5EF4-FFF2-40B4-BE49-F238E27FC236}">
                  <a16:creationId xmlns:a16="http://schemas.microsoft.com/office/drawing/2014/main" id="{2A310E7D-D9CA-4AE4-B399-BAEE97F6436A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5">
              <a:extLst>
                <a:ext uri="{FF2B5EF4-FFF2-40B4-BE49-F238E27FC236}">
                  <a16:creationId xmlns:a16="http://schemas.microsoft.com/office/drawing/2014/main" id="{8D0EB06B-8FC0-4C55-8AD6-3761D84B5D89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6">
              <a:extLst>
                <a:ext uri="{FF2B5EF4-FFF2-40B4-BE49-F238E27FC236}">
                  <a16:creationId xmlns:a16="http://schemas.microsoft.com/office/drawing/2014/main" id="{77F60333-F0AA-40AF-A396-0C8F65E14CA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6" name="Shape 408">
            <a:extLst>
              <a:ext uri="{FF2B5EF4-FFF2-40B4-BE49-F238E27FC236}">
                <a16:creationId xmlns:a16="http://schemas.microsoft.com/office/drawing/2014/main" id="{B91172F4-9686-4D09-A056-6082F75A0308}"/>
              </a:ext>
            </a:extLst>
          </p:cNvPr>
          <p:cNvSpPr txBox="1">
            <a:spLocks/>
          </p:cNvSpPr>
          <p:nvPr/>
        </p:nvSpPr>
        <p:spPr>
          <a:xfrm>
            <a:off x="1132522" y="4261509"/>
            <a:ext cx="3659324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go over workbook page 43-54</a:t>
            </a:r>
            <a:endParaRPr lang="en-US" b="1" u="sng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Shape 407">
            <a:extLst>
              <a:ext uri="{FF2B5EF4-FFF2-40B4-BE49-F238E27FC236}">
                <a16:creationId xmlns:a16="http://schemas.microsoft.com/office/drawing/2014/main" id="{7F00BA46-2982-45DD-ABD1-BCB99C490CE4}"/>
              </a:ext>
            </a:extLst>
          </p:cNvPr>
          <p:cNvSpPr txBox="1">
            <a:spLocks/>
          </p:cNvSpPr>
          <p:nvPr/>
        </p:nvSpPr>
        <p:spPr>
          <a:xfrm>
            <a:off x="1007459" y="345142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Additional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8874B-E9AD-43BE-8021-F093175D9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32" t="28303" r="38656" b="14214"/>
          <a:stretch/>
        </p:blipFill>
        <p:spPr>
          <a:xfrm>
            <a:off x="6015616" y="1987138"/>
            <a:ext cx="2769079" cy="3942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0C24186-E440-48E2-B1F8-8FC9E62B7B36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36AA44FA-E568-4C31-AA8A-5FB0AB99EC42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733BF40D-A879-4D06-AEDF-40F4896A636D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2D560FE9-1DA8-4645-B4D8-CB2D5AA28F27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DC3B1BBD-7EC4-416C-A00A-2709A00DAE7C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884D4B7D-8880-464E-B887-94CDC40F6413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03;p34"/>
          <p:cNvSpPr txBox="1">
            <a:spLocks/>
          </p:cNvSpPr>
          <p:nvPr/>
        </p:nvSpPr>
        <p:spPr>
          <a:xfrm>
            <a:off x="2433390" y="2935900"/>
            <a:ext cx="65937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600" dirty="0">
                <a:solidFill>
                  <a:srgbClr val="FF9800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FF5CC-4F79-4905-BD6D-8F0289F7F796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457200" indent="-190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Do you think that the filing system used in the hospital is the same system used in the school?  Explain your answer.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Google Shape;618;p37"/>
          <p:cNvSpPr/>
          <p:nvPr/>
        </p:nvSpPr>
        <p:spPr>
          <a:xfrm>
            <a:off x="345991" y="326323"/>
            <a:ext cx="727364" cy="94418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285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عنوان 4"/>
          <p:cNvSpPr>
            <a:spLocks noGrp="1"/>
          </p:cNvSpPr>
          <p:nvPr>
            <p:ph type="title"/>
          </p:nvPr>
        </p:nvSpPr>
        <p:spPr>
          <a:xfrm>
            <a:off x="1251706" y="445797"/>
            <a:ext cx="6500925" cy="76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Engaging Starters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3C98E8-CE7F-4D82-B72A-96DFDDA2675A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Hospital PNG Images, Free Transparent Hospital Download - KindPNG">
            <a:extLst>
              <a:ext uri="{FF2B5EF4-FFF2-40B4-BE49-F238E27FC236}">
                <a16:creationId xmlns:a16="http://schemas.microsoft.com/office/drawing/2014/main" id="{34635DCF-0C78-4638-8F74-BB0608BCA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1" y="1704720"/>
            <a:ext cx="3402042" cy="29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ool Png Pic - Transparent Background School Clipart, Png ...">
            <a:extLst>
              <a:ext uri="{FF2B5EF4-FFF2-40B4-BE49-F238E27FC236}">
                <a16:creationId xmlns:a16="http://schemas.microsoft.com/office/drawing/2014/main" id="{341226F0-E877-4B8B-9C71-59ABB3F9C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66" y="1704720"/>
            <a:ext cx="2822275" cy="29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binet Filing - Free vector graphic on Pixabay">
            <a:extLst>
              <a:ext uri="{FF2B5EF4-FFF2-40B4-BE49-F238E27FC236}">
                <a16:creationId xmlns:a16="http://schemas.microsoft.com/office/drawing/2014/main" id="{6592710C-ED21-4B68-96CB-F1A3A564E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93" y="2476643"/>
            <a:ext cx="1894109" cy="228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مستدير الزوايا 5">
            <a:hlinkClick r:id="rId6" action="ppaction://hlinksldjump"/>
            <a:extLst>
              <a:ext uri="{FF2B5EF4-FFF2-40B4-BE49-F238E27FC236}">
                <a16:creationId xmlns:a16="http://schemas.microsoft.com/office/drawing/2014/main" id="{E0FA1091-6E5F-4FCA-9479-711440C7F3BA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1">
            <a:hlinkClick r:id="rId7" action="ppaction://hlinksldjump"/>
            <a:extLst>
              <a:ext uri="{FF2B5EF4-FFF2-40B4-BE49-F238E27FC236}">
                <a16:creationId xmlns:a16="http://schemas.microsoft.com/office/drawing/2014/main" id="{11B11F8D-3496-4168-9D43-4B56E359C7D7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2">
            <a:hlinkClick r:id="rId8" action="ppaction://hlinksldjump"/>
            <a:extLst>
              <a:ext uri="{FF2B5EF4-FFF2-40B4-BE49-F238E27FC236}">
                <a16:creationId xmlns:a16="http://schemas.microsoft.com/office/drawing/2014/main" id="{C9C15D09-0D51-4059-B23E-02DC55E6E652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id="{9771551F-6AF1-4BDB-B847-75C333551DF3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7">
            <a:hlinkClick r:id="rId10" action="ppaction://hlinksldjump"/>
            <a:extLst>
              <a:ext uri="{FF2B5EF4-FFF2-40B4-BE49-F238E27FC236}">
                <a16:creationId xmlns:a16="http://schemas.microsoft.com/office/drawing/2014/main" id="{90729CAB-A44F-47B7-B3DB-81D95FC61A37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91451"/>
      </p:ext>
    </p:extLst>
  </p:cSld>
  <p:clrMapOvr>
    <a:masterClrMapping/>
  </p:clrMapOvr>
  <p:transition spd="slow"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 organized physical assembly (usually within a folder) of documents grouped together for current use or in the process of archival arrangement because they are related to the same function, subject, activity or transaction.</a:t>
            </a: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filing include four classification: </a:t>
            </a:r>
          </a:p>
          <a:p>
            <a:pPr marL="1431925" lvl="0" indent="-628650">
              <a:buFont typeface="Wingdings" panose="05000000000000000000" pitchFamily="2" charset="2"/>
              <a:buChar char="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Filing in Alphabetical Order (role of Arabian &amp; Foreign Countries).</a:t>
            </a:r>
          </a:p>
          <a:p>
            <a:pPr marL="1431925" lvl="0" indent="-628650">
              <a:buFont typeface="Wingdings" panose="05000000000000000000" pitchFamily="2" charset="2"/>
              <a:buChar char="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Filing in Numerical order.</a:t>
            </a:r>
          </a:p>
          <a:p>
            <a:pPr marL="1431925" lvl="0" indent="-628650">
              <a:buFont typeface="Wingdings" panose="05000000000000000000" pitchFamily="2" charset="2"/>
              <a:buChar char="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Filing by Subject order.</a:t>
            </a:r>
          </a:p>
          <a:p>
            <a:pPr marL="1431925" lvl="0" indent="-628650">
              <a:buFont typeface="Wingdings" panose="05000000000000000000" pitchFamily="2" charset="2"/>
              <a:buChar char="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Filing by Geographical order.</a:t>
            </a:r>
          </a:p>
          <a:p>
            <a:pPr marL="1077913"/>
            <a:r>
              <a:rPr lang="en-US" alt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These ways of filing are called classification and means organizing things that are alike, together.</a:t>
            </a:r>
          </a:p>
          <a:p>
            <a:pPr marL="1698625" lvl="0" indent="-628650">
              <a:buFont typeface="Wingdings" panose="05000000000000000000" pitchFamily="2" charset="2"/>
              <a:buChar char=""/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698625" lvl="0" indent="-628650">
              <a:buFont typeface="Wingdings" panose="05000000000000000000" pitchFamily="2" charset="2"/>
              <a:buChar char=""/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067958" y="434408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Classification System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082ADBA5-B08B-4E5D-860A-7B74AD923D89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FC38CE-B6BD-487B-9AD0-A4C68464A069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1A3E59FD-BF5E-4DDA-A9EF-A12331D19FEC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FA763FBA-C27B-4BD3-9496-BCBDD86E248E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E39D9F4A-8BE0-431A-B1CE-57EDAC3C1A5A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C487AE85-235C-4D6F-9189-5B040C940C1A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3ED0BD43-6E39-4257-8D49-6B8A2EB0A6FC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51260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19510" y="406802"/>
            <a:ext cx="6745856" cy="7662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Methods of Filing Classification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27">
            <a:extLst>
              <a:ext uri="{FF2B5EF4-FFF2-40B4-BE49-F238E27FC236}">
                <a16:creationId xmlns:a16="http://schemas.microsoft.com/office/drawing/2014/main" id="{A09C2EC0-634A-404A-8F22-6F4E61AF7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77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A22946B7-C308-41C5-AEC5-1E1645395123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7D260D9-BB9C-4182-A51C-D3F06D8AF294}"/>
              </a:ext>
            </a:extLst>
          </p:cNvPr>
          <p:cNvGrpSpPr/>
          <p:nvPr/>
        </p:nvGrpSpPr>
        <p:grpSpPr>
          <a:xfrm>
            <a:off x="2038363" y="1530472"/>
            <a:ext cx="5397606" cy="4845489"/>
            <a:chOff x="24869" y="0"/>
            <a:chExt cx="5030090" cy="4406265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A9ADB35-EA38-4BA5-94CA-C668EA7EB2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0" t="15146" r="2256" b="14799"/>
            <a:stretch/>
          </p:blipFill>
          <p:spPr bwMode="auto">
            <a:xfrm>
              <a:off x="919163" y="2552700"/>
              <a:ext cx="1172210" cy="8915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F894FA7-38F9-4FEC-80F3-F1FFAD22C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0" t="15146" r="2256" b="14799"/>
            <a:stretch/>
          </p:blipFill>
          <p:spPr bwMode="auto">
            <a:xfrm>
              <a:off x="919163" y="3514725"/>
              <a:ext cx="1172210" cy="8915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D11E5A5-02FE-4586-99A0-E64CA7FA8D7A}"/>
                </a:ext>
              </a:extLst>
            </p:cNvPr>
            <p:cNvGrpSpPr/>
            <p:nvPr/>
          </p:nvGrpSpPr>
          <p:grpSpPr>
            <a:xfrm>
              <a:off x="95249" y="0"/>
              <a:ext cx="4959710" cy="4274188"/>
              <a:chOff x="-1" y="35208"/>
              <a:chExt cx="6262371" cy="5266316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2EDA6A6F-4956-4D1C-9537-A6DDDDB4C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5" y="1847850"/>
                <a:ext cx="495300" cy="495300"/>
              </a:xfrm>
              <a:prstGeom prst="rect">
                <a:avLst/>
              </a:prstGeom>
            </p:spPr>
          </p:pic>
          <p:sp>
            <p:nvSpPr>
              <p:cNvPr id="83" name="Text Box 1">
                <a:extLst>
                  <a:ext uri="{FF2B5EF4-FFF2-40B4-BE49-F238E27FC236}">
                    <a16:creationId xmlns:a16="http://schemas.microsoft.com/office/drawing/2014/main" id="{47B26C55-70C0-4666-981B-E502C635B239}"/>
                  </a:ext>
                </a:extLst>
              </p:cNvPr>
              <p:cNvSpPr txBox="1"/>
              <p:nvPr/>
            </p:nvSpPr>
            <p:spPr>
              <a:xfrm>
                <a:off x="-1" y="2170162"/>
                <a:ext cx="1356996" cy="612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Alphabetical </a:t>
                </a: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Method</a:t>
                </a:r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02EB536D-3154-45C8-B173-74D630DB93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80" t="15146" r="2256" b="14799"/>
              <a:stretch/>
            </p:blipFill>
            <p:spPr bwMode="auto">
              <a:xfrm>
                <a:off x="1495425" y="1733550"/>
                <a:ext cx="1490345" cy="11341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5" name="Text Box 240">
                <a:extLst>
                  <a:ext uri="{FF2B5EF4-FFF2-40B4-BE49-F238E27FC236}">
                    <a16:creationId xmlns:a16="http://schemas.microsoft.com/office/drawing/2014/main" id="{C59D19DF-9C3D-47E7-B14B-6F0E1E7B5708}"/>
                  </a:ext>
                </a:extLst>
              </p:cNvPr>
              <p:cNvSpPr txBox="1"/>
              <p:nvPr/>
            </p:nvSpPr>
            <p:spPr>
              <a:xfrm>
                <a:off x="1610389" y="2179100"/>
                <a:ext cx="1238549" cy="612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Numerical </a:t>
                </a: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Method</a:t>
                </a:r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4BBEE3F8-FE54-45FA-BCB7-544FB76AC2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80" t="15146" r="2256" b="14799"/>
              <a:stretch/>
            </p:blipFill>
            <p:spPr bwMode="auto">
              <a:xfrm>
                <a:off x="3124200" y="1733550"/>
                <a:ext cx="1490345" cy="11341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7" name="Text Box 242">
                <a:extLst>
                  <a:ext uri="{FF2B5EF4-FFF2-40B4-BE49-F238E27FC236}">
                    <a16:creationId xmlns:a16="http://schemas.microsoft.com/office/drawing/2014/main" id="{BA97759A-1A13-4F72-94EA-85A0A2F086D2}"/>
                  </a:ext>
                </a:extLst>
              </p:cNvPr>
              <p:cNvSpPr txBox="1"/>
              <p:nvPr/>
            </p:nvSpPr>
            <p:spPr>
              <a:xfrm>
                <a:off x="3179767" y="2179100"/>
                <a:ext cx="1298563" cy="612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Subject</a:t>
                </a: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Method</a:t>
                </a:r>
              </a:p>
            </p:txBody>
          </p: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40E5BB24-7F1A-4565-BE48-B1071B58B0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80" t="15146" r="2256" b="14799"/>
              <a:stretch/>
            </p:blipFill>
            <p:spPr bwMode="auto">
              <a:xfrm>
                <a:off x="4772025" y="1733550"/>
                <a:ext cx="1490345" cy="11341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9" name="Text Box 243">
                <a:extLst>
                  <a:ext uri="{FF2B5EF4-FFF2-40B4-BE49-F238E27FC236}">
                    <a16:creationId xmlns:a16="http://schemas.microsoft.com/office/drawing/2014/main" id="{6C872AD3-437E-428E-B42E-9D4A7729B383}"/>
                  </a:ext>
                </a:extLst>
              </p:cNvPr>
              <p:cNvSpPr txBox="1"/>
              <p:nvPr/>
            </p:nvSpPr>
            <p:spPr>
              <a:xfrm>
                <a:off x="4772025" y="2179100"/>
                <a:ext cx="1490342" cy="612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b="1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Geographical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b="1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Method</a:t>
                </a:r>
              </a:p>
            </p:txBody>
          </p:sp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E48A7A4F-DD38-406D-AE03-38D85D6D4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0675" y="1819275"/>
                <a:ext cx="514350" cy="514350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9C57E44-1722-4F22-8E9E-24B59A0805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8975" y="1819275"/>
                <a:ext cx="553720" cy="495300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E3ACAF03-747F-47D5-AB0A-D41032C3E6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47" t="12923" r="12923" b="11385"/>
              <a:stretch/>
            </p:blipFill>
            <p:spPr bwMode="auto">
              <a:xfrm>
                <a:off x="4886325" y="1809750"/>
                <a:ext cx="495300" cy="5118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94" name="Text Box 255">
                <a:extLst>
                  <a:ext uri="{FF2B5EF4-FFF2-40B4-BE49-F238E27FC236}">
                    <a16:creationId xmlns:a16="http://schemas.microsoft.com/office/drawing/2014/main" id="{412D3089-2565-4888-A621-2E845D24FC1E}"/>
                  </a:ext>
                </a:extLst>
              </p:cNvPr>
              <p:cNvSpPr txBox="1"/>
              <p:nvPr/>
            </p:nvSpPr>
            <p:spPr>
              <a:xfrm>
                <a:off x="1189008" y="3447404"/>
                <a:ext cx="1170310" cy="7088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1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Arabian </a:t>
                </a:r>
              </a:p>
              <a:p>
                <a:pPr algn="ctr" rt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Countries</a:t>
                </a:r>
                <a:endParaRPr lang="en-US" sz="14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BD7F51F-7AD4-4D0A-BF71-FD52C794EA9A}"/>
                  </a:ext>
                </a:extLst>
              </p:cNvPr>
              <p:cNvGrpSpPr/>
              <p:nvPr/>
            </p:nvGrpSpPr>
            <p:grpSpPr>
              <a:xfrm>
                <a:off x="609600" y="2828925"/>
                <a:ext cx="1687347" cy="2472599"/>
                <a:chOff x="0" y="0"/>
                <a:chExt cx="1687635" cy="2472765"/>
              </a:xfrm>
            </p:grpSpPr>
            <p:sp>
              <p:nvSpPr>
                <p:cNvPr id="104" name="Text Box 259">
                  <a:extLst>
                    <a:ext uri="{FF2B5EF4-FFF2-40B4-BE49-F238E27FC236}">
                      <a16:creationId xmlns:a16="http://schemas.microsoft.com/office/drawing/2014/main" id="{D53A2A4E-39AD-484E-84A5-8D85B409B613}"/>
                    </a:ext>
                  </a:extLst>
                </p:cNvPr>
                <p:cNvSpPr txBox="1"/>
                <p:nvPr/>
              </p:nvSpPr>
              <p:spPr>
                <a:xfrm>
                  <a:off x="598649" y="1860625"/>
                  <a:ext cx="1088986" cy="612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1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</a:pPr>
                  <a:r>
                    <a:rPr lang="en-US" b="1" dirty="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Foreign</a:t>
                  </a:r>
                </a:p>
                <a:p>
                  <a:pPr algn="ctr">
                    <a:lnSpc>
                      <a:spcPct val="107000"/>
                    </a:lnSpc>
                  </a:pPr>
                  <a:r>
                    <a:rPr lang="en-US" b="1" dirty="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Countries</a:t>
                  </a:r>
                </a:p>
              </p:txBody>
            </p: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A8330B96-26AE-4322-BFEE-301FB6F2CC3A}"/>
                    </a:ext>
                  </a:extLst>
                </p:cNvPr>
                <p:cNvCxnSpPr/>
                <p:nvPr/>
              </p:nvCxnSpPr>
              <p:spPr>
                <a:xfrm>
                  <a:off x="23767" y="0"/>
                  <a:ext cx="0" cy="21355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E23128B0-EDB8-4C9E-8A9E-5A37A5253168}"/>
                    </a:ext>
                  </a:extLst>
                </p:cNvPr>
                <p:cNvCxnSpPr/>
                <p:nvPr/>
              </p:nvCxnSpPr>
              <p:spPr>
                <a:xfrm>
                  <a:off x="42862" y="900112"/>
                  <a:ext cx="38100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36478EE7-18B8-422F-A989-83577CE00E86}"/>
                    </a:ext>
                  </a:extLst>
                </p:cNvPr>
                <p:cNvCxnSpPr/>
                <p:nvPr/>
              </p:nvCxnSpPr>
              <p:spPr>
                <a:xfrm>
                  <a:off x="0" y="2106220"/>
                  <a:ext cx="414337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A482182-B807-47DF-AB8D-89907105A311}"/>
                  </a:ext>
                </a:extLst>
              </p:cNvPr>
              <p:cNvGrpSpPr/>
              <p:nvPr/>
            </p:nvGrpSpPr>
            <p:grpSpPr>
              <a:xfrm>
                <a:off x="552450" y="1333500"/>
                <a:ext cx="4943475" cy="438150"/>
                <a:chOff x="0" y="0"/>
                <a:chExt cx="4943475" cy="438150"/>
              </a:xfrm>
            </p:grpSpPr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DBCA6368-2AB7-48D5-9E79-454D15FF691F}"/>
                    </a:ext>
                  </a:extLst>
                </p:cNvPr>
                <p:cNvCxnSpPr/>
                <p:nvPr/>
              </p:nvCxnSpPr>
              <p:spPr>
                <a:xfrm>
                  <a:off x="28575" y="0"/>
                  <a:ext cx="0" cy="43815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>
                  <a:extLst>
                    <a:ext uri="{FF2B5EF4-FFF2-40B4-BE49-F238E27FC236}">
                      <a16:creationId xmlns:a16="http://schemas.microsoft.com/office/drawing/2014/main" id="{7DBC4FD3-0A94-4AA0-B1E6-2DA21ADBFAB2}"/>
                    </a:ext>
                  </a:extLst>
                </p:cNvPr>
                <p:cNvCxnSpPr/>
                <p:nvPr/>
              </p:nvCxnSpPr>
              <p:spPr>
                <a:xfrm>
                  <a:off x="4914900" y="0"/>
                  <a:ext cx="0" cy="43815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ABEC036A-C9AB-4942-BB2E-4C88D5673F8B}"/>
                    </a:ext>
                  </a:extLst>
                </p:cNvPr>
                <p:cNvCxnSpPr/>
                <p:nvPr/>
              </p:nvCxnSpPr>
              <p:spPr>
                <a:xfrm>
                  <a:off x="1657350" y="0"/>
                  <a:ext cx="0" cy="43815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Arrow Connector 101">
                  <a:extLst>
                    <a:ext uri="{FF2B5EF4-FFF2-40B4-BE49-F238E27FC236}">
                      <a16:creationId xmlns:a16="http://schemas.microsoft.com/office/drawing/2014/main" id="{D4FEBB78-E929-43CC-AA47-FB8AC7EFCC24}"/>
                    </a:ext>
                  </a:extLst>
                </p:cNvPr>
                <p:cNvCxnSpPr/>
                <p:nvPr/>
              </p:nvCxnSpPr>
              <p:spPr>
                <a:xfrm>
                  <a:off x="3276600" y="0"/>
                  <a:ext cx="0" cy="43815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E7240207-DD7B-4A68-A58D-457BE0E52F4C}"/>
                    </a:ext>
                  </a:extLst>
                </p:cNvPr>
                <p:cNvCxnSpPr/>
                <p:nvPr/>
              </p:nvCxnSpPr>
              <p:spPr>
                <a:xfrm>
                  <a:off x="0" y="19050"/>
                  <a:ext cx="494347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1CCF4044-EC13-4D5B-9E83-4E07E4E0AF69}"/>
                  </a:ext>
                </a:extLst>
              </p:cNvPr>
              <p:cNvCxnSpPr/>
              <p:nvPr/>
            </p:nvCxnSpPr>
            <p:spPr>
              <a:xfrm>
                <a:off x="3076575" y="790575"/>
                <a:ext cx="0" cy="54292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ounded Rectangle 266">
                <a:extLst>
                  <a:ext uri="{FF2B5EF4-FFF2-40B4-BE49-F238E27FC236}">
                    <a16:creationId xmlns:a16="http://schemas.microsoft.com/office/drawing/2014/main" id="{8AD212E3-7CC8-472E-A44E-BE0049AACF9C}"/>
                  </a:ext>
                </a:extLst>
              </p:cNvPr>
              <p:cNvSpPr/>
              <p:nvPr/>
            </p:nvSpPr>
            <p:spPr>
              <a:xfrm>
                <a:off x="1148681" y="35208"/>
                <a:ext cx="3866378" cy="891933"/>
              </a:xfrm>
              <a:prstGeom prst="roundRect">
                <a:avLst/>
              </a:prstGeom>
              <a:solidFill>
                <a:schemeClr val="accent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Methods of Filing Classification</a:t>
                </a:r>
                <a:endParaRPr lang="en-US" sz="11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98C03F55-6685-43EB-8DF4-05ECD13AB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0" t="15146" r="2256" b="14799"/>
            <a:stretch/>
          </p:blipFill>
          <p:spPr bwMode="auto">
            <a:xfrm>
              <a:off x="24869" y="1370275"/>
              <a:ext cx="1179830" cy="9201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BD2A6D7A-7BB8-4E02-A10A-D8BE2F0C0999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مستطيل مستدير الزوايا 5">
            <a:hlinkClick r:id="rId10" action="ppaction://hlinksldjump"/>
            <a:extLst>
              <a:ext uri="{FF2B5EF4-FFF2-40B4-BE49-F238E27FC236}">
                <a16:creationId xmlns:a16="http://schemas.microsoft.com/office/drawing/2014/main" id="{AE96F020-036A-4340-BB18-CDC8BF017646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مستطيل مستدير الزوايا 11">
            <a:hlinkClick r:id="rId11" action="ppaction://hlinksldjump"/>
            <a:extLst>
              <a:ext uri="{FF2B5EF4-FFF2-40B4-BE49-F238E27FC236}">
                <a16:creationId xmlns:a16="http://schemas.microsoft.com/office/drawing/2014/main" id="{0562DC2B-675E-42AB-A603-D7E79C889C27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مستطيل مستدير الزوايا 12">
            <a:hlinkClick r:id="rId12" action="ppaction://hlinksldjump"/>
            <a:extLst>
              <a:ext uri="{FF2B5EF4-FFF2-40B4-BE49-F238E27FC236}">
                <a16:creationId xmlns:a16="http://schemas.microsoft.com/office/drawing/2014/main" id="{4EACD74B-1681-4E1F-A217-497C90616265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مستطيل مستدير الزوايا 16">
            <a:hlinkClick r:id="rId13" action="ppaction://hlinksldjump"/>
            <a:extLst>
              <a:ext uri="{FF2B5EF4-FFF2-40B4-BE49-F238E27FC236}">
                <a16:creationId xmlns:a16="http://schemas.microsoft.com/office/drawing/2014/main" id="{79B2B366-1F60-4707-AB4A-943A49A4BA1C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مستطيل مستدير الزوايا 17">
            <a:hlinkClick r:id="rId14" action="ppaction://hlinksldjump"/>
            <a:extLst>
              <a:ext uri="{FF2B5EF4-FFF2-40B4-BE49-F238E27FC236}">
                <a16:creationId xmlns:a16="http://schemas.microsoft.com/office/drawing/2014/main" id="{4736A7A6-556D-4AAB-BEEE-248A6EFA2ADA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149265-CBF7-4831-85F6-7C4B3CADE5A4}"/>
              </a:ext>
            </a:extLst>
          </p:cNvPr>
          <p:cNvSpPr/>
          <p:nvPr/>
        </p:nvSpPr>
        <p:spPr>
          <a:xfrm>
            <a:off x="10161916" y="127612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23976" y="2755542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Write either all the reasons for filing or  3 or 2 reasons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10073683" y="42947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F43926C-AF3A-4237-8467-E6E8989D4EA4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45F79D20-B135-4C4F-98B0-51CEB425BEDA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4F4D68B2-D7E6-495A-B2BF-C26C0D72E0EC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61EDC748-E2BF-4DFD-8ED2-16D168C9FB6E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8DDD6E3E-2DA8-4D7D-A23E-1AF96E5C8C85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0F8875C4-E574-4B13-B799-9857B5CB5994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40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Alphabetical Method:</a:t>
            </a:r>
          </a:p>
          <a:p>
            <a:pPr marL="361950" algn="just">
              <a:lnSpc>
                <a:spcPct val="107000"/>
              </a:lnSpc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Names are arranged from A to Z, and it is divided into two </a:t>
            </a:r>
          </a:p>
          <a:p>
            <a:pPr marL="361950" algn="just">
              <a:lnSpc>
                <a:spcPct val="107000"/>
              </a:lnSpc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classification and each with different rules.</a:t>
            </a:r>
          </a:p>
          <a:p>
            <a:pPr marL="361950" algn="just">
              <a:lnSpc>
                <a:spcPct val="107000"/>
              </a:lnSpc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lvl="0"/>
            <a:r>
              <a:rPr lang="en-US" sz="2000" b="1" dirty="0">
                <a:solidFill>
                  <a:schemeClr val="tx1"/>
                </a:solidFill>
                <a:latin typeface="Arial Black" panose="020B0A04020102020204" pitchFamily="34" charset="0"/>
                <a:cs typeface="Sakkal Majalla" panose="02000000000000000000" pitchFamily="2" charset="-78"/>
              </a:rPr>
              <a:t>(a)  Alphabetical classification in </a:t>
            </a:r>
            <a:r>
              <a:rPr lang="en-US" sz="2000" b="1" u="sng" dirty="0">
                <a:solidFill>
                  <a:srgbClr val="FF0000"/>
                </a:solidFill>
                <a:latin typeface="Arial Black" panose="020B0A04020102020204" pitchFamily="34" charset="0"/>
                <a:cs typeface="Sakkal Majalla" panose="02000000000000000000" pitchFamily="2" charset="-78"/>
              </a:rPr>
              <a:t>Arabian Countries </a:t>
            </a:r>
            <a:r>
              <a:rPr lang="en-US" sz="2000" b="1" dirty="0">
                <a:solidFill>
                  <a:schemeClr val="tx1"/>
                </a:solidFill>
                <a:latin typeface="Arial Black" panose="020B0A04020102020204" pitchFamily="34" charset="0"/>
                <a:cs typeface="Sakkal Majalla" panose="02000000000000000000" pitchFamily="2" charset="-78"/>
              </a:rPr>
              <a:t>Rules:</a:t>
            </a: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  <a:cs typeface="Sakkal Majalla" panose="02000000000000000000" pitchFamily="2" charset="-78"/>
            </a:endParaRPr>
          </a:p>
          <a:p>
            <a:pPr marL="449263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Use the </a:t>
            </a:r>
            <a:r>
              <a:rPr lang="en-US" sz="28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first name of a person or firm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(including Organizations, Ministries, and Departments), and there are different rules for this type of classification are as follow:</a:t>
            </a:r>
          </a:p>
          <a:p>
            <a:r>
              <a:rPr lang="en-US" dirty="0"/>
              <a:t> </a:t>
            </a:r>
          </a:p>
          <a:p>
            <a:pPr algn="just">
              <a:lnSpc>
                <a:spcPct val="107000"/>
              </a:lnSpc>
            </a:pP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39960" y="424595"/>
            <a:ext cx="7639474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Methods of Filing Classification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B923F36-EADC-4854-87CC-4DCC8E85F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50" y="1636287"/>
            <a:ext cx="1761866" cy="185030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3255BFE-B2D0-40A1-B117-9E4698EDCD2D}"/>
              </a:ext>
            </a:extLst>
          </p:cNvPr>
          <p:cNvSpPr txBox="1"/>
          <p:nvPr/>
        </p:nvSpPr>
        <p:spPr>
          <a:xfrm>
            <a:off x="1216325" y="6505575"/>
            <a:ext cx="77485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Systems (1)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1F1AD722-D758-48CF-B7A1-57CACC915E2C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CA3B709B-2C39-4171-ABEF-D3E5520BC576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9272DA1E-6825-43BB-B181-0DCCF81454AF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97DA2D76-EF8A-4316-9863-988FEF6DE862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9B95B8EC-97E1-42D9-8AAB-BA68A9D2E95E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7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1326</TotalTime>
  <Words>2382</Words>
  <Application>Microsoft Office PowerPoint</Application>
  <PresentationFormat>Widescreen</PresentationFormat>
  <Paragraphs>667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Al-Mateen</vt:lpstr>
      <vt:lpstr>Arial</vt:lpstr>
      <vt:lpstr>Arial Black</vt:lpstr>
      <vt:lpstr>Arvo</vt:lpstr>
      <vt:lpstr>Calibri</vt:lpstr>
      <vt:lpstr>Calibri Light</vt:lpstr>
      <vt:lpstr>Helvetica Black</vt:lpstr>
      <vt:lpstr>PT Bold Heading</vt:lpstr>
      <vt:lpstr>Roboto Condensed</vt:lpstr>
      <vt:lpstr>Sakkal Majalla</vt:lpstr>
      <vt:lpstr>Times New Roman</vt:lpstr>
      <vt:lpstr>Wingdings</vt:lpstr>
      <vt:lpstr>Office Theme</vt:lpstr>
      <vt:lpstr>Introduction to  Office Management   ادر 111</vt:lpstr>
      <vt:lpstr>PowerPoint Presentation</vt:lpstr>
      <vt:lpstr>PowerPoint Presentation</vt:lpstr>
      <vt:lpstr>PowerPoint Presentation</vt:lpstr>
      <vt:lpstr>Engaging Starters</vt:lpstr>
      <vt:lpstr>Classification System</vt:lpstr>
      <vt:lpstr>Methods of Filing Classification</vt:lpstr>
      <vt:lpstr>Evaluation Activity</vt:lpstr>
      <vt:lpstr>PowerPoint Presentation</vt:lpstr>
      <vt:lpstr>PowerPoint Presentation</vt:lpstr>
      <vt:lpstr>Practice</vt:lpstr>
      <vt:lpstr>PowerPoint Presentation</vt:lpstr>
      <vt:lpstr>Practice</vt:lpstr>
      <vt:lpstr>PowerPoint Presentation</vt:lpstr>
      <vt:lpstr>Practice</vt:lpstr>
      <vt:lpstr>PowerPoint Presentation</vt:lpstr>
      <vt:lpstr>Practice</vt:lpstr>
      <vt:lpstr>PowerPoint Presentation</vt:lpstr>
      <vt:lpstr>Practice</vt:lpstr>
      <vt:lpstr>Evaluation Activity</vt:lpstr>
      <vt:lpstr>PowerPoint Presentation</vt:lpstr>
      <vt:lpstr>Practice</vt:lpstr>
      <vt:lpstr>PowerPoint Presentation</vt:lpstr>
      <vt:lpstr>Practice</vt:lpstr>
      <vt:lpstr>PowerPoint Presentation</vt:lpstr>
      <vt:lpstr>Practice</vt:lpstr>
      <vt:lpstr>PowerPoint Presentation</vt:lpstr>
      <vt:lpstr>Practice</vt:lpstr>
      <vt:lpstr>PowerPoint Presentation</vt:lpstr>
      <vt:lpstr>Practice</vt:lpstr>
      <vt:lpstr>PowerPoint Presentation</vt:lpstr>
      <vt:lpstr>Practice</vt:lpstr>
      <vt:lpstr>PowerPoint Presentation</vt:lpstr>
      <vt:lpstr>Practice</vt:lpstr>
      <vt:lpstr>PowerPoint Presentation</vt:lpstr>
      <vt:lpstr>Practice</vt:lpstr>
      <vt:lpstr>PowerPoint Presentation</vt:lpstr>
      <vt:lpstr>Practice</vt:lpstr>
      <vt:lpstr>Evaluation Activity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Mona Abdulla Mohammed Saleh</cp:lastModifiedBy>
  <cp:revision>88</cp:revision>
  <dcterms:created xsi:type="dcterms:W3CDTF">2020-03-04T10:47:58Z</dcterms:created>
  <dcterms:modified xsi:type="dcterms:W3CDTF">2020-06-24T10:47:14Z</dcterms:modified>
</cp:coreProperties>
</file>