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63" r:id="rId5"/>
    <p:sldId id="265" r:id="rId6"/>
    <p:sldId id="267" r:id="rId7"/>
    <p:sldId id="316" r:id="rId8"/>
    <p:sldId id="296" r:id="rId9"/>
    <p:sldId id="304" r:id="rId10"/>
    <p:sldId id="306" r:id="rId11"/>
    <p:sldId id="289" r:id="rId12"/>
    <p:sldId id="301" r:id="rId13"/>
    <p:sldId id="317" r:id="rId14"/>
    <p:sldId id="318" r:id="rId15"/>
    <p:sldId id="275" r:id="rId16"/>
    <p:sldId id="320" r:id="rId17"/>
    <p:sldId id="322" r:id="rId18"/>
    <p:sldId id="319" r:id="rId19"/>
    <p:sldId id="279" r:id="rId20"/>
    <p:sldId id="288" r:id="rId21"/>
    <p:sldId id="309" r:id="rId22"/>
    <p:sldId id="308" r:id="rId23"/>
    <p:sldId id="310" r:id="rId24"/>
    <p:sldId id="311" r:id="rId25"/>
    <p:sldId id="312" r:id="rId26"/>
    <p:sldId id="313" r:id="rId27"/>
    <p:sldId id="31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577A9"/>
    <a:srgbClr val="EAEAEA"/>
    <a:srgbClr val="92A8C8"/>
    <a:srgbClr val="CCCCFF"/>
    <a:srgbClr val="3F5378"/>
    <a:srgbClr val="FF9800"/>
    <a:srgbClr val="C7D3E6"/>
    <a:srgbClr val="77D3E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27/01/1442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2.xml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image" Target="../media/image16.png"/><Relationship Id="rId10" Type="http://schemas.openxmlformats.org/officeDocument/2006/relationships/slide" Target="slide15.xml"/><Relationship Id="rId4" Type="http://schemas.openxmlformats.org/officeDocument/2006/relationships/image" Target="../media/image15.png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4.xml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2.xml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21.xml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3.xml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24.xml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6.xml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25.xml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8.xml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27.xml"/><Relationship Id="rId9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slide" Target="slide15.xml"/><Relationship Id="rId4" Type="http://schemas.openxmlformats.org/officeDocument/2006/relationships/image" Target="../media/image10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slide" Target="slide15.xml"/><Relationship Id="rId5" Type="http://schemas.openxmlformats.org/officeDocument/2006/relationships/image" Target="../media/image13.jpeg"/><Relationship Id="rId10" Type="http://schemas.openxmlformats.org/officeDocument/2006/relationships/slide" Target="slide11.xml"/><Relationship Id="rId4" Type="http://schemas.openxmlformats.org/officeDocument/2006/relationships/image" Target="../media/image12.jpe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0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5.xml"/><Relationship Id="rId5" Type="http://schemas.openxmlformats.org/officeDocument/2006/relationships/image" Target="../media/image5.jpeg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8F065E2E-D46D-43E2-B477-872FCDDF41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443C9E-6619-40C9-85D9-58DEC96A64B0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D536F4-029B-42F4-BC9E-59E889D6736B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7559523" y="3156207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827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 12 page 64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7471290" y="3071542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61C224E-5104-433D-AB1D-8054ADCA2E90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2576891-BB5F-4DE3-9C26-4EEEE3D33AEB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CEE0801B-A4B7-49AD-83AB-3360809E2EEC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3B7FB2-A30F-4E44-93F7-31213D6E1388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A5A8188-F887-42FA-AA75-7745297FC4E7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7E778344-A304-4657-A297-3C1E3BF1F37A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ADA64056-F546-4E2D-9E3B-8E1E9F650E76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5759" y="5786007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Filing Problems &amp; Solutions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E28C797-684C-4C29-8165-7D800F8C01E7}"/>
              </a:ext>
            </a:extLst>
          </p:cNvPr>
          <p:cNvSpPr/>
          <p:nvPr/>
        </p:nvSpPr>
        <p:spPr>
          <a:xfrm>
            <a:off x="260364" y="1539722"/>
            <a:ext cx="2612332" cy="1245132"/>
          </a:xfrm>
          <a:prstGeom prst="roundRect">
            <a:avLst/>
          </a:prstGeom>
          <a:solidFill>
            <a:srgbClr val="5577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801688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Too many filing places.</a:t>
            </a:r>
            <a:endParaRPr lang="ar-SA" dirty="0"/>
          </a:p>
        </p:txBody>
      </p:sp>
      <p:pic>
        <p:nvPicPr>
          <p:cNvPr id="3074" name="Picture 2" descr="Problem,question mark,question,puzzles,problem solution - free ...">
            <a:extLst>
              <a:ext uri="{FF2B5EF4-FFF2-40B4-BE49-F238E27FC236}">
                <a16:creationId xmlns:a16="http://schemas.microsoft.com/office/drawing/2014/main" xmlns="" id="{ACD268DC-46D2-4A66-8B5F-1C988E8E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" y="1560060"/>
            <a:ext cx="1010618" cy="11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1AB5F200-D324-454C-ACB7-838E10609CA9}"/>
              </a:ext>
            </a:extLst>
          </p:cNvPr>
          <p:cNvSpPr/>
          <p:nvPr/>
        </p:nvSpPr>
        <p:spPr>
          <a:xfrm>
            <a:off x="2986122" y="1549827"/>
            <a:ext cx="6399418" cy="1245132"/>
          </a:xfrm>
          <a:prstGeom prst="roundRect">
            <a:avLst/>
          </a:prstGeom>
          <a:solidFill>
            <a:srgbClr val="92A8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1527175"/>
            <a:r>
              <a:rPr lang="en-US" sz="28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Centralize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the files with the same information in one place.</a:t>
            </a:r>
          </a:p>
        </p:txBody>
      </p:sp>
      <p:pic>
        <p:nvPicPr>
          <p:cNvPr id="3076" name="Picture 4" descr="Solution Problem Support - Free image on Pixabay">
            <a:extLst>
              <a:ext uri="{FF2B5EF4-FFF2-40B4-BE49-F238E27FC236}">
                <a16:creationId xmlns:a16="http://schemas.microsoft.com/office/drawing/2014/main" xmlns="" id="{75AA40BA-B595-4D3A-90AF-A8854432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62" y="1667510"/>
            <a:ext cx="1747258" cy="12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895112F0-8D22-45E3-BEAC-2BBB8C55B904}"/>
              </a:ext>
            </a:extLst>
          </p:cNvPr>
          <p:cNvSpPr/>
          <p:nvPr/>
        </p:nvSpPr>
        <p:spPr>
          <a:xfrm>
            <a:off x="260364" y="2925236"/>
            <a:ext cx="2612332" cy="1453643"/>
          </a:xfrm>
          <a:prstGeom prst="roundRect">
            <a:avLst/>
          </a:prstGeom>
          <a:solidFill>
            <a:srgbClr val="5577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534988" algn="ctr">
              <a:tabLst>
                <a:tab pos="534988" algn="l"/>
              </a:tabLst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system does not fit the way the materials </a:t>
            </a:r>
            <a:r>
              <a:rPr 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are called 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BCB07EF-C71C-4DAD-887C-8D44AE034FD3}"/>
              </a:ext>
            </a:extLst>
          </p:cNvPr>
          <p:cNvSpPr/>
          <p:nvPr/>
        </p:nvSpPr>
        <p:spPr>
          <a:xfrm>
            <a:off x="2986122" y="2935341"/>
            <a:ext cx="6399418" cy="1453643"/>
          </a:xfrm>
          <a:prstGeom prst="roundRect">
            <a:avLst/>
          </a:prstGeom>
          <a:solidFill>
            <a:srgbClr val="92A8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161290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Use alphabetic, subject, numeric &amp; geographic filing for certain materials.</a:t>
            </a:r>
          </a:p>
        </p:txBody>
      </p:sp>
      <p:pic>
        <p:nvPicPr>
          <p:cNvPr id="49" name="Picture 4" descr="Solution Problem Support - Free image on Pixabay">
            <a:extLst>
              <a:ext uri="{FF2B5EF4-FFF2-40B4-BE49-F238E27FC236}">
                <a16:creationId xmlns:a16="http://schemas.microsoft.com/office/drawing/2014/main" xmlns="" id="{305A60E0-38A1-4F63-BF10-EC164462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62" y="3053025"/>
            <a:ext cx="1747258" cy="12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2DE3EC4C-1EE1-43A9-823C-9D2275C1664A}"/>
              </a:ext>
            </a:extLst>
          </p:cNvPr>
          <p:cNvSpPr/>
          <p:nvPr/>
        </p:nvSpPr>
        <p:spPr>
          <a:xfrm>
            <a:off x="260364" y="4496563"/>
            <a:ext cx="2612332" cy="1245132"/>
          </a:xfrm>
          <a:prstGeom prst="roundRect">
            <a:avLst/>
          </a:prstGeom>
          <a:solidFill>
            <a:srgbClr val="5577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630238" algn="ctr"/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Missing files are hard to find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417955A-B0C6-4935-870F-B66F9233B18E}"/>
              </a:ext>
            </a:extLst>
          </p:cNvPr>
          <p:cNvSpPr/>
          <p:nvPr/>
        </p:nvSpPr>
        <p:spPr>
          <a:xfrm>
            <a:off x="2986122" y="4506668"/>
            <a:ext cx="6399418" cy="1245132"/>
          </a:xfrm>
          <a:prstGeom prst="roundRect">
            <a:avLst/>
          </a:prstGeom>
          <a:solidFill>
            <a:srgbClr val="92A8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161290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Keep track of removed files without guides or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make a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checkout system.</a:t>
            </a:r>
          </a:p>
        </p:txBody>
      </p:sp>
      <p:pic>
        <p:nvPicPr>
          <p:cNvPr id="53" name="Picture 4" descr="Solution Problem Support - Free image on Pixabay">
            <a:extLst>
              <a:ext uri="{FF2B5EF4-FFF2-40B4-BE49-F238E27FC236}">
                <a16:creationId xmlns:a16="http://schemas.microsoft.com/office/drawing/2014/main" xmlns="" id="{ED4A5BEF-4C77-44E4-AA5F-FB6E21F8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62" y="4624351"/>
            <a:ext cx="1747258" cy="12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Problem,question mark,question,puzzles,problem solution - free ...">
            <a:extLst>
              <a:ext uri="{FF2B5EF4-FFF2-40B4-BE49-F238E27FC236}">
                <a16:creationId xmlns:a16="http://schemas.microsoft.com/office/drawing/2014/main" xmlns="" id="{E8AFD7C9-C392-48DC-B42E-357DFB96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" y="2912642"/>
            <a:ext cx="1010618" cy="11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Problem,question mark,question,puzzles,problem solution - free ...">
            <a:extLst>
              <a:ext uri="{FF2B5EF4-FFF2-40B4-BE49-F238E27FC236}">
                <a16:creationId xmlns:a16="http://schemas.microsoft.com/office/drawing/2014/main" xmlns="" id="{4299A97E-1737-4885-89B5-4F7500F9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" y="4543584"/>
            <a:ext cx="1010618" cy="11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0091486-BBD8-4C32-A45F-2DCFF593B299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مستطيل مستدير الزوايا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F9226510-C1D0-4706-B32F-B1390CDB2FA7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مستطيل مستدير الزوايا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3E4CD692-C7AE-4DB7-96FC-10552F060C86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مستطيل مستدير الزوايا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BDD97A14-E9B3-4FB8-9DB9-4A8D266C5BA4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9BD48C28-6A06-470A-9248-8A32A75B856D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6423799-4640-410C-BAAA-52D68E1EDE5A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مستطيل مستدير الزوايا 1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9160024-5B8B-42A6-91A9-AEDD427AE84D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96233" y="2761475"/>
            <a:ext cx="3965336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 13  page 65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07F40F89-D866-41F6-880C-699F1F617DC2}"/>
              </a:ext>
            </a:extLst>
          </p:cNvPr>
          <p:cNvSpPr/>
          <p:nvPr/>
        </p:nvSpPr>
        <p:spPr>
          <a:xfrm>
            <a:off x="7505120" y="3180448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7409638" y="3090349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CEEF7BB-B0D3-476E-AB49-E9ADA6D028A2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BDE081-08A8-4F65-95D8-DCB08BF9EF34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EC2C0BC-A94B-400C-AF11-14C5F4F26BAD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270296-E3FD-40AE-B5F4-E110CA72B8A9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BE6DEF2-01B2-46A1-B40B-7E2F4A74564C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3BC778E-7F94-41CB-B44A-EC3CE3588B99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3FFA176F-6919-441A-8907-BF5DBA41FD8A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When a file is kept incorrectly (in the wrong place), try the following tips to find 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Look in the folder in front of or behind the correct 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Look between the folders.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Look under all the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folders, especially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when using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hanging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filing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 for misfiling because of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misreading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of letters.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 alternate spelling.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Look in the year before or after the one in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question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Look in the related subject if using subject filing.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 aware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that the records may be in the storage.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5759" y="5786007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xmlns="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Misfile Search Tips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25F2CD9-56E8-4D3E-8F4E-D890DB3A77EC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C83E7B4E-6F38-4C54-8A6A-AEED77B91785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215EF9E-2190-4B9C-BB8C-36EF18FAF184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CD7020-6626-4E9E-A515-35B3EE4EA556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482EF791-2948-43DD-AC1A-D59EE5AF4382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3433F628-685C-4CE2-AB93-91FCF19ECAA6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8C08C153-6CB0-4398-8579-856B300D0CAC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96233" y="2761475"/>
            <a:ext cx="3965336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4 methods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you can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attempt to find a misfile.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07F40F89-D866-41F6-880C-699F1F617DC2}"/>
              </a:ext>
            </a:extLst>
          </p:cNvPr>
          <p:cNvSpPr/>
          <p:nvPr/>
        </p:nvSpPr>
        <p:spPr>
          <a:xfrm>
            <a:off x="7505120" y="3180448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7409638" y="3090349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09327D7-70AB-449A-A5C9-3DB1FDDC5549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B4043D4-387D-4B26-9385-CA3722AF1BAD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7FB4A62-D213-4490-99F1-F7CB51E13B4C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2A8AF6E1-64FD-4B38-9788-D7E953B2F693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C77FF19-C248-4594-94D0-C8D08EF78138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265348D-5DF2-4950-B293-51E523A5F8FE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86C7AD8D-FC8B-413A-8B1B-66F6C4ABC495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/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The notebook which is divided according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the alphabet,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like Bahrain Telephone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Directory,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 called …………………..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C05B21-E57F-41F1-8260-74E925125819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Card Index.</a:t>
            </a: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5A9E5BE-2A49-4B3A-B2C6-79DAF900848E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Page Index.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336E3F-415D-4F3F-B4E4-9CAFC6581A86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Rotary Index.</a:t>
            </a:r>
          </a:p>
        </p:txBody>
      </p:sp>
      <p:sp>
        <p:nvSpPr>
          <p:cNvPr id="28" name="Rectangle: Rounded Corners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C1E0F1-F159-41F6-AE5C-EF3435DD5E72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Follow Up Index.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DD4F4F5-40F4-4859-ABE7-7DE22FAE1F64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F914E594-7CEE-4F31-803F-C0428865080F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AFC9BB18-DB41-4856-85F3-C27E8EDDD552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AB6A6CA-D7C0-492F-9125-187AAD4BFE3D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421471B7-D795-4DF8-9418-C51492AAB3E4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FB652034-828D-40AF-8678-2D7EF901B19E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D9891D7-3C7C-41B3-9AB8-80BC12D42C6D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It is a small box or cabinet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drawer. The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cards stand up right in the box and they are usually arranged alphabetically according to the customer’s name.  Small plastic tabs show the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alphabet. 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C05B21-E57F-41F1-8260-74E925125819}"/>
              </a:ext>
            </a:extLst>
          </p:cNvPr>
          <p:cNvSpPr/>
          <p:nvPr/>
        </p:nvSpPr>
        <p:spPr>
          <a:xfrm>
            <a:off x="1335080" y="4050237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Card Index.</a:t>
            </a: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5A9E5BE-2A49-4B3A-B2C6-79DAF900848E}"/>
              </a:ext>
            </a:extLst>
          </p:cNvPr>
          <p:cNvSpPr/>
          <p:nvPr/>
        </p:nvSpPr>
        <p:spPr>
          <a:xfrm>
            <a:off x="5188212" y="4050237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Page Index.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4336E3F-415D-4F3F-B4E4-9CAFC6581A86}"/>
              </a:ext>
            </a:extLst>
          </p:cNvPr>
          <p:cNvSpPr/>
          <p:nvPr/>
        </p:nvSpPr>
        <p:spPr>
          <a:xfrm>
            <a:off x="1335080" y="5065228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Rotary Index.</a:t>
            </a:r>
          </a:p>
        </p:txBody>
      </p:sp>
      <p:sp>
        <p:nvSpPr>
          <p:cNvPr id="28" name="Rectangle: Rounded Corners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8C1E0F1-F159-41F6-AE5C-EF3435DD5E72}"/>
              </a:ext>
            </a:extLst>
          </p:cNvPr>
          <p:cNvSpPr/>
          <p:nvPr/>
        </p:nvSpPr>
        <p:spPr>
          <a:xfrm>
            <a:off x="5188212" y="5065228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Follow Up Index.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545BDE-531A-4F2C-858F-EBB2AC03D77C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547F1C18-FD70-4F80-8F3F-A6D7D992873F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621E8C-3C90-4F0B-A0D0-0F7BA807A6A2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3B9CB276-23B9-4C94-861E-FCAC95DA034D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217BEC96-BF0E-4763-B6F1-F5768F7D719F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694CB966-B10A-47C5-9CF5-C54EE24D4FCF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2DD2F6D-E77C-4852-944B-94EB88A568FC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All of the following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are examples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of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index methods, except for: 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C05B21-E57F-41F1-8260-74E925125819}"/>
              </a:ext>
            </a:extLst>
          </p:cNvPr>
          <p:cNvSpPr/>
          <p:nvPr/>
        </p:nvSpPr>
        <p:spPr>
          <a:xfrm>
            <a:off x="1216325" y="3101332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Card Index.</a:t>
            </a:r>
          </a:p>
        </p:txBody>
      </p:sp>
      <p:sp>
        <p:nvSpPr>
          <p:cNvPr id="26" name="Rectangle: Rounded Corners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A9E5BE-2A49-4B3A-B2C6-79DAF900848E}"/>
              </a:ext>
            </a:extLst>
          </p:cNvPr>
          <p:cNvSpPr/>
          <p:nvPr/>
        </p:nvSpPr>
        <p:spPr>
          <a:xfrm>
            <a:off x="5069457" y="3101332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Page Index.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336E3F-415D-4F3F-B4E4-9CAFC6581A86}"/>
              </a:ext>
            </a:extLst>
          </p:cNvPr>
          <p:cNvSpPr/>
          <p:nvPr/>
        </p:nvSpPr>
        <p:spPr>
          <a:xfrm>
            <a:off x="1216325" y="4116323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Rotary Index.</a:t>
            </a:r>
          </a:p>
        </p:txBody>
      </p:sp>
      <p:sp>
        <p:nvSpPr>
          <p:cNvPr id="28" name="Rectangle: Rounded Corners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8C1E0F1-F159-41F6-AE5C-EF3435DD5E72}"/>
              </a:ext>
            </a:extLst>
          </p:cNvPr>
          <p:cNvSpPr/>
          <p:nvPr/>
        </p:nvSpPr>
        <p:spPr>
          <a:xfrm>
            <a:off x="5069457" y="4116323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Box File.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D62CB7-C842-4738-AC94-8D3F7A21CECB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0A54E343-22EF-4A72-A4E9-100A39AEE423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1FD3AC-A59D-4546-B3F1-3B1564863D0A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B81BC8F0-8881-4890-9264-ACAA264381D2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14F5EC80-7FD0-4794-9D9F-1F11D2FC7AA1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EDBDAF6F-CF6F-40C5-85C4-3DB8C9883EB5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4CDA334-D997-4511-BCD9-4640C9783FDE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Low"/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Files that hold documents without punching a hole in them, and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they are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good for documents like cheques, contracts,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photographs. These files are called………….. 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C05B21-E57F-41F1-8260-74E925125819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Box Files.</a:t>
            </a:r>
          </a:p>
        </p:txBody>
      </p:sp>
      <p:sp>
        <p:nvSpPr>
          <p:cNvPr id="26" name="Rectangle: Rounded Corners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A9E5BE-2A49-4B3A-B2C6-79DAF900848E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Hanging Files.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4336E3F-415D-4F3F-B4E4-9CAFC6581A86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Clip Files.</a:t>
            </a:r>
          </a:p>
        </p:txBody>
      </p:sp>
      <p:sp>
        <p:nvSpPr>
          <p:cNvPr id="28" name="Rectangle: Rounded Corners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C1E0F1-F159-41F6-AE5C-EF3435DD5E72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Computer Report Files.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3A9BF1-144A-4038-B51E-7AB9682FFC5D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7FBC17A-8E69-4B4F-A372-165AF4937EC8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B58C6180-9217-4A86-9D35-DE80C2C2F6DF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65B629-F529-47B5-AAEE-449F2B76C90D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EE74F12B-AACC-49CB-95DE-848DBBB17299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D5AD33FE-4CCB-466D-8CEE-58E6947A05E5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9BAE318-62A1-44FA-9179-2910FE525F7F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xmlns="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xmlns="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xmlns="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xmlns="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xmlns="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workbook </a:t>
            </a: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63-65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xmlns="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A758925-5DF7-4561-AD97-A405DD2C7CC7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0E73CD7-83AB-401E-8979-FF76E1CC2E3D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D52D6B1-7461-4F05-8E17-8060DAADD65F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7574EF21-400D-44BB-BCA6-A4A00582409D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0B034680-0384-4D08-9F69-717B2101E5F9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59C5820-1C3B-4189-86C9-D2966E864734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591BA4A2-EB3E-47CD-88A5-CEEC3DF974AF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3</a:t>
            </a:r>
          </a:p>
        </p:txBody>
      </p:sp>
      <p:sp>
        <p:nvSpPr>
          <p:cNvPr id="11" name="مستطيل 7">
            <a:extLst>
              <a:ext uri="{FF2B5EF4-FFF2-40B4-BE49-F238E27FC236}">
                <a16:creationId xmlns:a16="http://schemas.microsoft.com/office/drawing/2014/main" xmlns="" id="{06D4417A-7B86-4676-95F6-E87BC5B12ABF}"/>
              </a:ext>
            </a:extLst>
          </p:cNvPr>
          <p:cNvSpPr/>
          <p:nvPr/>
        </p:nvSpPr>
        <p:spPr>
          <a:xfrm>
            <a:off x="242786" y="4459200"/>
            <a:ext cx="8937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Filing Methods &amp; Systems</a:t>
            </a:r>
            <a:endParaRPr lang="ar-SA" sz="5400" dirty="0">
              <a:ln>
                <a:solidFill>
                  <a:srgbClr val="3F5378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19E935-E1DB-4508-AF89-F29249BDC88A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59682-DAAE-4269-AFFF-A01A4979B7C4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6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24C80-7C01-4C65-8984-9DE7AF725EAA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0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602AC0-8DBA-4BE6-82DC-76753706EF08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84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7FFCBC-EA6C-4504-9810-EA0B78395A3F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1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A1FC73-ADE6-4D3D-AB3C-7411E71E072C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53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809F00-0FEC-47D7-B6BE-FC406139D0C0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39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D055DB-D84E-4E92-A0BF-AFA652BD6155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CAA232-E327-4052-BBE1-7C4C69940490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0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-215791" y="3921668"/>
            <a:ext cx="8824822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Filing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Stationery </a:t>
            </a:r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&amp; </a:t>
            </a:r>
          </a:p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Filing Problems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xmlns="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2284364" y="4912711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Filing </a:t>
            </a:r>
            <a:r>
              <a:rPr lang="en-US" sz="2400" dirty="0" smtClean="0">
                <a:solidFill>
                  <a:schemeClr val="bg1"/>
                </a:solidFill>
              </a:rPr>
              <a:t>stationery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Indexing.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Filing Problems &amp; Solutions.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Misfile search tips.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90414D-6F49-4889-9CFE-2A28E33FBE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93" y="1328918"/>
            <a:ext cx="2037334" cy="151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BEB00B-548E-4FF3-B26D-DD68E81F98C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11" y="199858"/>
            <a:ext cx="1692995" cy="170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3BDE13-2CF8-4654-BE4F-84776072F53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46" y="1908552"/>
            <a:ext cx="1506479" cy="152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DEE9E-0719-4A69-A0AC-16A5870576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22" y="1167332"/>
            <a:ext cx="3968469" cy="2495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FEDE40-8C53-4300-98F7-B931A29C4B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5EB21E-2799-45BA-8813-272CA97BEB5C}"/>
              </a:ext>
            </a:extLst>
          </p:cNvPr>
          <p:cNvSpPr/>
          <p:nvPr/>
        </p:nvSpPr>
        <p:spPr>
          <a:xfrm>
            <a:off x="9557643" y="6144068"/>
            <a:ext cx="2334917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52-57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students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should be able to: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the types of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files/folders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used in filing.</a:t>
            </a:r>
          </a:p>
          <a:p>
            <a:pPr marL="514350" indent="-514350">
              <a:buAutoNum type="arabicPeriod"/>
            </a:pPr>
            <a:endParaRPr lang="en-US" sz="36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Give examples of indexing files.</a:t>
            </a:r>
          </a:p>
          <a:p>
            <a:pPr marL="514350" indent="-514350">
              <a:buAutoNum type="arabicPeriod"/>
            </a:pPr>
            <a:endParaRPr lang="en-US" sz="36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Solve problems that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occur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filing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section.</a:t>
            </a:r>
          </a:p>
          <a:p>
            <a:pPr marL="514350" indent="-514350">
              <a:buAutoNum type="arabicPeriod"/>
            </a:pPr>
            <a:endParaRPr lang="en-US" sz="36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State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some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tips to search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file that is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kept incorrectly.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E2C9ED-995E-4261-8334-C1D13C41B809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FE3CAF-EFF1-406B-8C53-A2E7DCA52603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CD7214D-E917-48CB-9C7F-D97C5CAC7F34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FADF19A-3F22-4C21-8B33-E334511CCFCB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C8AEEDF3-1C73-4332-844C-827DBABC5AFA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786AF9D5-C846-4CED-BEDC-8F266E87A4EA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C5621423-107B-47AD-955C-20176777E796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stationery do you think we need in filing documents?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pic>
        <p:nvPicPr>
          <p:cNvPr id="1026" name="Picture 2" descr="Tax 1080P, 2K, 4K, 5K HD wallpapers free download, sort by ...">
            <a:extLst>
              <a:ext uri="{FF2B5EF4-FFF2-40B4-BE49-F238E27FC236}">
                <a16:creationId xmlns:a16="http://schemas.microsoft.com/office/drawing/2014/main" xmlns="" id="{59332B3F-15EE-419D-92D0-8EF78834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15" y="1845757"/>
            <a:ext cx="4604169" cy="30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AFCED1-2FE4-43E7-A35A-AAD30B89B7D1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1E0B39-42B1-4FF7-863C-AA203EECBEAF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30E01A4-1BCA-4FB6-96D4-360B7196034D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28CE86A7-4B88-4B56-8988-45BE64478E17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77712DA-81F4-4B28-9559-9ADAA93554FC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90B151A-3F74-410A-93BD-CB8A1FACF0D0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38D2924F-5855-4895-976C-48374DF79516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Filing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Stationery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9AD8ECB-DB66-47D4-BD32-5ECBDD23AD71}"/>
              </a:ext>
            </a:extLst>
          </p:cNvPr>
          <p:cNvSpPr/>
          <p:nvPr/>
        </p:nvSpPr>
        <p:spPr>
          <a:xfrm>
            <a:off x="260365" y="1539664"/>
            <a:ext cx="1861734" cy="1737291"/>
          </a:xfrm>
          <a:prstGeom prst="roundRect">
            <a:avLst>
              <a:gd name="adj" fmla="val 9439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Box Files</a:t>
            </a:r>
            <a:endParaRPr lang="ar-SA" sz="3200" dirty="0">
              <a:latin typeface="Arial Black" panose="020B0A040201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375EA33-53C4-4D37-97B1-3F787BAAE4F9}"/>
              </a:ext>
            </a:extLst>
          </p:cNvPr>
          <p:cNvSpPr/>
          <p:nvPr/>
        </p:nvSpPr>
        <p:spPr>
          <a:xfrm>
            <a:off x="2235525" y="1539664"/>
            <a:ext cx="7141388" cy="1737291"/>
          </a:xfrm>
          <a:prstGeom prst="roundRect">
            <a:avLst>
              <a:gd name="adj" fmla="val 943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Best for documents that need to be stored for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short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time.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Examples of documents: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purchase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orders, cheques &amp;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store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requisitions.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Box file vector image | Free SVG">
            <a:extLst>
              <a:ext uri="{FF2B5EF4-FFF2-40B4-BE49-F238E27FC236}">
                <a16:creationId xmlns:a16="http://schemas.microsoft.com/office/drawing/2014/main" xmlns="" id="{8CD898E5-799B-4B16-9F93-AD0381D3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62" y="1555489"/>
            <a:ext cx="2025557" cy="202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76BB8F00-268B-426F-B19C-597EC8520076}"/>
              </a:ext>
            </a:extLst>
          </p:cNvPr>
          <p:cNvSpPr/>
          <p:nvPr/>
        </p:nvSpPr>
        <p:spPr>
          <a:xfrm>
            <a:off x="260365" y="3554943"/>
            <a:ext cx="1861734" cy="1737291"/>
          </a:xfrm>
          <a:prstGeom prst="roundRect">
            <a:avLst>
              <a:gd name="adj" fmla="val 9439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Clip Files</a:t>
            </a:r>
            <a:endParaRPr lang="ar-SA" sz="3200" dirty="0">
              <a:latin typeface="Arial Black" panose="020B0A040201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C687276-0B9E-4F16-AD62-73FDD4088B24}"/>
              </a:ext>
            </a:extLst>
          </p:cNvPr>
          <p:cNvSpPr/>
          <p:nvPr/>
        </p:nvSpPr>
        <p:spPr>
          <a:xfrm>
            <a:off x="2235525" y="3554943"/>
            <a:ext cx="7141388" cy="1737291"/>
          </a:xfrm>
          <a:prstGeom prst="roundRect">
            <a:avLst>
              <a:gd name="adj" fmla="val 943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Hold documents without making a hole in them.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Examples of documents: cheques, 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photographs &amp; contracts.</a:t>
            </a:r>
          </a:p>
          <a:p>
            <a:pPr algn="just"/>
            <a:endParaRPr lang="en-US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A3C271A-78B8-4B69-9B73-228D5A067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18" r="-178" b="11138"/>
          <a:stretch/>
        </p:blipFill>
        <p:spPr>
          <a:xfrm>
            <a:off x="6963328" y="4509300"/>
            <a:ext cx="2197017" cy="139864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42459F5-C027-43D1-857B-E8D01B67D748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مستطيل مستدير الزوايا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C044CD-F381-4F12-A134-E20AC5E21AE4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E7CEFCFA-F091-4E68-9B53-54F5377D7BCC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239B9464-A2F9-4996-8BAC-C66B4E71D3A4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1B16BC2-0E1C-477D-A03A-7248ECE647DF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D960BAC-403B-44D2-BB2E-FC401F4B5A55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6A5E632-6159-48D2-8244-01A32AA00667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Filing Stationary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9AD8ECB-DB66-47D4-BD32-5ECBDD23AD71}"/>
              </a:ext>
            </a:extLst>
          </p:cNvPr>
          <p:cNvSpPr/>
          <p:nvPr/>
        </p:nvSpPr>
        <p:spPr>
          <a:xfrm>
            <a:off x="260365" y="1539664"/>
            <a:ext cx="1861734" cy="1737291"/>
          </a:xfrm>
          <a:prstGeom prst="roundRect">
            <a:avLst>
              <a:gd name="adj" fmla="val 9439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Hanging Files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375EA33-53C4-4D37-97B1-3F787BAAE4F9}"/>
              </a:ext>
            </a:extLst>
          </p:cNvPr>
          <p:cNvSpPr/>
          <p:nvPr/>
        </p:nvSpPr>
        <p:spPr>
          <a:xfrm>
            <a:off x="2235525" y="1539664"/>
            <a:ext cx="7141388" cy="1737291"/>
          </a:xfrm>
          <a:prstGeom prst="roundRect">
            <a:avLst>
              <a:gd name="adj" fmla="val 943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Known as file covers.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Used to keep folders in vertical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&amp; horizontal filing systems.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Stay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 rails.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76BB8F00-268B-426F-B19C-597EC8520076}"/>
              </a:ext>
            </a:extLst>
          </p:cNvPr>
          <p:cNvSpPr/>
          <p:nvPr/>
        </p:nvSpPr>
        <p:spPr>
          <a:xfrm>
            <a:off x="260365" y="3554943"/>
            <a:ext cx="1861734" cy="1737291"/>
          </a:xfrm>
          <a:prstGeom prst="roundRect">
            <a:avLst>
              <a:gd name="adj" fmla="val 9439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Computer Report Files</a:t>
            </a:r>
            <a:endParaRPr lang="ar-SA" sz="2000" dirty="0">
              <a:latin typeface="Arial Black" panose="020B0A040201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C687276-0B9E-4F16-AD62-73FDD4088B24}"/>
              </a:ext>
            </a:extLst>
          </p:cNvPr>
          <p:cNvSpPr/>
          <p:nvPr/>
        </p:nvSpPr>
        <p:spPr>
          <a:xfrm>
            <a:off x="2235525" y="3554943"/>
            <a:ext cx="7141388" cy="1737291"/>
          </a:xfrm>
          <a:prstGeom prst="roundRect">
            <a:avLst>
              <a:gd name="adj" fmla="val 943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Have a binder that can be opened to add or remove computer printouts.</a:t>
            </a:r>
          </a:p>
          <a:p>
            <a:pPr algn="just"/>
            <a:endParaRPr lang="en-US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F7F9E7D-55A1-45C8-9361-312CB815B9E7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0" y="1354568"/>
            <a:ext cx="2141625" cy="22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7C834CC-F393-48AD-BF09-2E3164D8D79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85" y="4355987"/>
            <a:ext cx="1493801" cy="13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B0C75B14-96D3-4EFA-9907-88EB69B77B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27" t="4040" r="38470" b="17424"/>
          <a:stretch/>
        </p:blipFill>
        <p:spPr>
          <a:xfrm>
            <a:off x="7276187" y="4551283"/>
            <a:ext cx="2039860" cy="173623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656CCA6-FC82-49E4-B258-E95F18D3CDA6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مستطيل مستدير الزوايا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CC0391B1-E9B0-4BCA-8532-FCBDCE1140F3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BB0C1CF1-A0E2-4554-A04C-398A8C031786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175AE22A-69C6-4E48-B927-380EC2C87B91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829C94B-F59E-441D-A6C9-272E48D979F3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63FB58D-111E-4996-95E1-FC35F3DE56BA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مستطيل مستدير الزوايا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B59690F-A46A-4BFF-8A4B-09EEF68A8002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7458787" y="3302821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 11 page 63 in the workbook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7370554" y="3218156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65FDA70-782E-433A-9659-6C1E544CDBCA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D887E2-38C6-4414-9221-85DEC4E40CF5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D561F8C-4EAC-462E-A61C-C83FCBAF9B30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32AA654A-000B-423F-9B86-3965416077D8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C2A0FB91-708C-4098-8CD3-FDA1D15AFF70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CBD73D10-2852-4BD6-B301-27C7CA80BE73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60135041-D472-4BF0-AC23-D9F43885943F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1165225" indent="-1165225"/>
            <a:r>
              <a:rPr lang="en-US" sz="2800" b="1" u="sng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Indexing: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 of keeping small amounts of important information about the people who deal with us regularly.  </a:t>
            </a:r>
          </a:p>
          <a:p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19510" y="406802"/>
            <a:ext cx="6745856" cy="766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Indexing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BC900C1-6A48-4FE1-8BD6-0F86A1CCCDE6}"/>
              </a:ext>
            </a:extLst>
          </p:cNvPr>
          <p:cNvSpPr/>
          <p:nvPr/>
        </p:nvSpPr>
        <p:spPr>
          <a:xfrm>
            <a:off x="164278" y="6266070"/>
            <a:ext cx="898816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3B4DB0B-C90D-4A9D-96C7-BE760062C2ED}"/>
              </a:ext>
            </a:extLst>
          </p:cNvPr>
          <p:cNvSpPr/>
          <p:nvPr/>
        </p:nvSpPr>
        <p:spPr>
          <a:xfrm>
            <a:off x="225759" y="2367801"/>
            <a:ext cx="1861734" cy="1190814"/>
          </a:xfrm>
          <a:prstGeom prst="roundRect">
            <a:avLst>
              <a:gd name="adj" fmla="val 9439"/>
            </a:avLst>
          </a:prstGeom>
          <a:solidFill>
            <a:srgbClr val="5577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Card Index</a:t>
            </a:r>
            <a:endParaRPr lang="ar-SA" sz="2800" dirty="0">
              <a:latin typeface="Arial Black" panose="020B0A040201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CB4F4AE-137E-4542-9682-61D2F7B84054}"/>
              </a:ext>
            </a:extLst>
          </p:cNvPr>
          <p:cNvSpPr/>
          <p:nvPr/>
        </p:nvSpPr>
        <p:spPr>
          <a:xfrm>
            <a:off x="2200919" y="2367801"/>
            <a:ext cx="7141388" cy="1190814"/>
          </a:xfrm>
          <a:prstGeom prst="roundRect">
            <a:avLst>
              <a:gd name="adj" fmla="val 943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1165225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Small box, the cards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stand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upright in the box &amp;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are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arranged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alphabetically according to the customer’s name.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F4ACF477-3AD4-4433-A60B-C786EEC68898}"/>
              </a:ext>
            </a:extLst>
          </p:cNvPr>
          <p:cNvSpPr/>
          <p:nvPr/>
        </p:nvSpPr>
        <p:spPr>
          <a:xfrm>
            <a:off x="223472" y="3731145"/>
            <a:ext cx="1861734" cy="1061200"/>
          </a:xfrm>
          <a:prstGeom prst="roundRect">
            <a:avLst>
              <a:gd name="adj" fmla="val 9439"/>
            </a:avLst>
          </a:prstGeom>
          <a:solidFill>
            <a:srgbClr val="5577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Page Index</a:t>
            </a:r>
            <a:endParaRPr lang="ar-SA" sz="2800" dirty="0">
              <a:latin typeface="Arial Black" panose="020B0A040201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464903A-E3E3-4387-9DBD-32A07B661460}"/>
              </a:ext>
            </a:extLst>
          </p:cNvPr>
          <p:cNvSpPr/>
          <p:nvPr/>
        </p:nvSpPr>
        <p:spPr>
          <a:xfrm>
            <a:off x="2198632" y="3731145"/>
            <a:ext cx="7141388" cy="1061200"/>
          </a:xfrm>
          <a:prstGeom prst="roundRect">
            <a:avLst>
              <a:gd name="adj" fmla="val 943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1165225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Notebook divided according to the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alphabet,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ike the telephone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directory.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D22C95D9-C380-4972-944D-ADCC0DFF53ED}"/>
              </a:ext>
            </a:extLst>
          </p:cNvPr>
          <p:cNvSpPr/>
          <p:nvPr/>
        </p:nvSpPr>
        <p:spPr>
          <a:xfrm>
            <a:off x="223472" y="4947623"/>
            <a:ext cx="1861734" cy="1263388"/>
          </a:xfrm>
          <a:prstGeom prst="roundRect">
            <a:avLst>
              <a:gd name="adj" fmla="val 9439"/>
            </a:avLst>
          </a:prstGeom>
          <a:solidFill>
            <a:srgbClr val="5577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Rotary Index</a:t>
            </a:r>
            <a:endParaRPr lang="ar-SA" sz="2800" dirty="0">
              <a:latin typeface="Arial Black" panose="020B0A040201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B94E2A3-02F4-400A-A069-943076468956}"/>
              </a:ext>
            </a:extLst>
          </p:cNvPr>
          <p:cNvSpPr/>
          <p:nvPr/>
        </p:nvSpPr>
        <p:spPr>
          <a:xfrm>
            <a:off x="2198632" y="4947623"/>
            <a:ext cx="7141388" cy="1263388"/>
          </a:xfrm>
          <a:prstGeom prst="roundRect">
            <a:avLst>
              <a:gd name="adj" fmla="val 943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1165225" algn="just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Similar to the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card index. Cards can be removed and kept back after writing the necessary information on the cards.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478F41-1461-466B-A23A-7D6AB3928F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33" y="2526278"/>
            <a:ext cx="1120720" cy="90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CE925B9-9AFC-4757-9C7F-88642287B29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33" y="5087061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69DEAAE-BC0B-47C3-A689-5AC8E47D416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32" y="3671746"/>
            <a:ext cx="1122538" cy="113385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B9E5FEE-6518-482C-9A35-890C96A44235}"/>
              </a:ext>
            </a:extLst>
          </p:cNvPr>
          <p:cNvSpPr txBox="1"/>
          <p:nvPr/>
        </p:nvSpPr>
        <p:spPr>
          <a:xfrm>
            <a:off x="1216325" y="6505575"/>
            <a:ext cx="7748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Stationary  &amp; Filing Problems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مستطيل مستدير الزوايا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1C3B5933-09EF-405A-BD63-9F4A14A0E6E3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46D6E9A1-D0A0-4DDA-B03E-0238C056C5FA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B821F9D-A7B2-410E-9E35-BA211916638F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3A10330-5615-447E-9164-A03E0E93521E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50C9E59-AB30-4860-8BB7-7E0651E1BD8B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مستطيل مستدير الزوايا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1147E1A-02D4-4BB5-B942-A6559BBD0C5B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1198</TotalTime>
  <Words>1390</Words>
  <Application>Microsoft Office PowerPoint</Application>
  <PresentationFormat>Widescreen</PresentationFormat>
  <Paragraphs>260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Filing Stationery </vt:lpstr>
      <vt:lpstr>Filing Stationary </vt:lpstr>
      <vt:lpstr>Evaluation Activity</vt:lpstr>
      <vt:lpstr>Indexing</vt:lpstr>
      <vt:lpstr>Evaluation Activity</vt:lpstr>
      <vt:lpstr>PowerPoint Presentation</vt:lpstr>
      <vt:lpstr>Evaluation Activity</vt:lpstr>
      <vt:lpstr>PowerPoint Presentation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80</cp:revision>
  <dcterms:created xsi:type="dcterms:W3CDTF">2020-03-04T10:47:58Z</dcterms:created>
  <dcterms:modified xsi:type="dcterms:W3CDTF">2020-09-14T05:21:24Z</dcterms:modified>
</cp:coreProperties>
</file>