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3" r:id="rId5"/>
    <p:sldId id="265" r:id="rId6"/>
    <p:sldId id="267" r:id="rId7"/>
    <p:sldId id="296" r:id="rId8"/>
    <p:sldId id="304" r:id="rId9"/>
    <p:sldId id="307" r:id="rId10"/>
    <p:sldId id="306" r:id="rId11"/>
    <p:sldId id="289" r:id="rId12"/>
    <p:sldId id="301" r:id="rId13"/>
    <p:sldId id="275" r:id="rId14"/>
    <p:sldId id="310" r:id="rId15"/>
    <p:sldId id="312" r:id="rId16"/>
    <p:sldId id="313" r:id="rId17"/>
    <p:sldId id="279" r:id="rId18"/>
    <p:sldId id="288" r:id="rId19"/>
    <p:sldId id="311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F5378"/>
    <a:srgbClr val="92A8C8"/>
    <a:srgbClr val="FF9800"/>
    <a:srgbClr val="5577A9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27/01/1442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E43BA6F1-9A4A-4E24-822D-7A13C98E59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CA245A-7267-458A-9788-F13F0324E034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27DB1C-9154-4F55-9AE4-A3AA647D4309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>
            <a:extLst>
              <a:ext uri="{FF2B5EF4-FFF2-40B4-BE49-F238E27FC236}">
                <a16:creationId xmlns:a16="http://schemas.microsoft.com/office/drawing/2014/main" xmlns="" id="{3DEF290C-6B5B-4D91-805C-484F6612355C}"/>
              </a:ext>
            </a:extLst>
          </p:cNvPr>
          <p:cNvSpPr/>
          <p:nvPr/>
        </p:nvSpPr>
        <p:spPr>
          <a:xfrm>
            <a:off x="10177412" y="143409"/>
            <a:ext cx="1355400" cy="13454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827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5 page 35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E0C7D1C-16E3-46C9-A6AE-24FA2934823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D4A4D5D-50D2-4362-80AF-169A7D7B8F5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AB76F3-C787-477C-A608-DB82A659E2F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11B2E43-69B4-405C-AD0A-D77605CD271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21CB5FAF-0E34-464F-9078-F0B6824A4E5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084DFCD0-2240-4E2E-9432-3D6DDADA556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Low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This book contains information about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appointments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the day. 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includes: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ate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 time, name of the visitor, visitor’s company name, and the name of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person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see.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Appointment Book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89A84E2C-B244-4A9F-902F-3D57EF712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36566"/>
              </p:ext>
            </p:extLst>
          </p:nvPr>
        </p:nvGraphicFramePr>
        <p:xfrm>
          <a:off x="1266149" y="2725005"/>
          <a:ext cx="8128000" cy="3566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7158008">
                  <a:extLst>
                    <a:ext uri="{9D8B030D-6E8A-4147-A177-3AD203B41FA5}">
                      <a16:colId xmlns:a16="http://schemas.microsoft.com/office/drawing/2014/main" xmlns="" val="1316034787"/>
                    </a:ext>
                  </a:extLst>
                </a:gridCol>
                <a:gridCol w="969992">
                  <a:extLst>
                    <a:ext uri="{9D8B030D-6E8A-4147-A177-3AD203B41FA5}">
                      <a16:colId xmlns:a16="http://schemas.microsoft.com/office/drawing/2014/main" xmlns="" val="3436282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Tuesday             1       September           20--</a:t>
                      </a:r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6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08:30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96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30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98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10:00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5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5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35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12:00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853237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C7BB31-7A30-4AD4-8732-FD63A4473931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7B1396D-A523-47DD-8CEA-753461A1559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9EC71BE9-641D-4A02-9C69-D1A3CD7E53A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F7096AE-9F0D-4722-9A15-5039EEEE6C4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8566F4B-B16D-46D9-8616-E9C218657C7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95F9851-D932-46D1-BFC0-F8F6E3D913B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xmlns="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961138" y="2762073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6 page 36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33B1C7F-B14C-4585-AE57-9017E27CD59C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668C872-59D4-4412-9211-EB99F84ACD6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49111C-CC42-496F-AC88-4829C29C8BE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6D897F-8E15-439B-8335-B8B7A47A11D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D48E9096-078F-41BD-8605-4BDF3F862101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02972DDA-D62F-43E0-BFBC-063AD92562E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30238" indent="-630238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Q1:   Using today’s date, complete the “Register of Callers” for ABC Company in the table next page: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Abdulla from </a:t>
            </a: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AlWatan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newspaper came at 10:10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A.M. to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meet the HR manager regarding the (Journalist job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She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left after 20 minutes.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 08:30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A.M. Khalid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Salah from Y.K. </a:t>
            </a: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AlMoayyed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Sons came to see the Sales manager to explain the use of the photocopier machine chosen by his office.  He left at 09:30.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Noor Hamad from Tamkeen came to see the training officer to give details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some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training courses offered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by </a:t>
            </a:r>
            <a:r>
              <a:rPr lang="en-US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Tamkeen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Bahrain.  She came at 11:15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A.M. and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left at 12:00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P.M.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AAADA-F6FF-4D3C-83FC-62D103EBC2F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F283D07-AB25-4BCB-8935-43D7B5E7C1E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A93064-8E85-4ED8-B03B-E2F7CDB665E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CD233F-AE22-464B-A871-D7DFD39FFF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9EF9E92-FF22-4A1C-A831-F146D40D6D3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9499EB10-DB47-4ECB-B526-5505F300A923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30238" indent="-630238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Q1:   Using today’s date, complete the “Register of Callers” for ABC Company in the following table: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AAADA-F6FF-4D3C-83FC-62D103EBC2F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F283D07-AB25-4BCB-8935-43D7B5E7C1E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A93064-8E85-4ED8-B03B-E2F7CDB665E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CD233F-AE22-464B-A871-D7DFD39FFF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9EF9E92-FF22-4A1C-A831-F146D40D6D3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xmlns="" id="{40457216-5CAC-4970-80E4-668E36F9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24436"/>
              </p:ext>
            </p:extLst>
          </p:nvPr>
        </p:nvGraphicFramePr>
        <p:xfrm>
          <a:off x="198120" y="2678196"/>
          <a:ext cx="9299241" cy="2453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60253">
                  <a:extLst>
                    <a:ext uri="{9D8B030D-6E8A-4147-A177-3AD203B41FA5}">
                      <a16:colId xmlns:a16="http://schemas.microsoft.com/office/drawing/2014/main" xmlns="" val="744795800"/>
                    </a:ext>
                  </a:extLst>
                </a:gridCol>
                <a:gridCol w="1403083">
                  <a:extLst>
                    <a:ext uri="{9D8B030D-6E8A-4147-A177-3AD203B41FA5}">
                      <a16:colId xmlns:a16="http://schemas.microsoft.com/office/drawing/2014/main" xmlns="" val="1265042195"/>
                    </a:ext>
                  </a:extLst>
                </a:gridCol>
                <a:gridCol w="1235049">
                  <a:extLst>
                    <a:ext uri="{9D8B030D-6E8A-4147-A177-3AD203B41FA5}">
                      <a16:colId xmlns:a16="http://schemas.microsoft.com/office/drawing/2014/main" xmlns="" val="2915830025"/>
                    </a:ext>
                  </a:extLst>
                </a:gridCol>
                <a:gridCol w="1167836">
                  <a:extLst>
                    <a:ext uri="{9D8B030D-6E8A-4147-A177-3AD203B41FA5}">
                      <a16:colId xmlns:a16="http://schemas.microsoft.com/office/drawing/2014/main" xmlns="" val="3614725524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xmlns="" val="3062597916"/>
                    </a:ext>
                  </a:extLst>
                </a:gridCol>
                <a:gridCol w="1193041">
                  <a:extLst>
                    <a:ext uri="{9D8B030D-6E8A-4147-A177-3AD203B41FA5}">
                      <a16:colId xmlns:a16="http://schemas.microsoft.com/office/drawing/2014/main" xmlns="" val="1992223984"/>
                    </a:ext>
                  </a:extLst>
                </a:gridCol>
                <a:gridCol w="1025007">
                  <a:extLst>
                    <a:ext uri="{9D8B030D-6E8A-4147-A177-3AD203B41FA5}">
                      <a16:colId xmlns:a16="http://schemas.microsoft.com/office/drawing/2014/main" xmlns="" val="557510930"/>
                    </a:ext>
                  </a:extLst>
                </a:gridCol>
                <a:gridCol w="897547">
                  <a:extLst>
                    <a:ext uri="{9D8B030D-6E8A-4147-A177-3AD203B41FA5}">
                      <a16:colId xmlns:a16="http://schemas.microsoft.com/office/drawing/2014/main" xmlns="" val="177628556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 rtl="1"/>
                      <a:r>
                        <a:rPr lang="en-US" sz="2800" b="0" dirty="0">
                          <a:latin typeface="Arial Black" panose="020B0A04020102020204" pitchFamily="34" charset="0"/>
                          <a:cs typeface="Sakkal Majalla" panose="02000000000000000000" pitchFamily="2" charset="-78"/>
                        </a:rPr>
                        <a:t>Register of Callers</a:t>
                      </a:r>
                      <a:endParaRPr lang="ar-SA" sz="2800" b="0" dirty="0">
                        <a:latin typeface="Arial Black" panose="020B0A0402010202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07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Remarks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Departure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Signature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Seen by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Arrival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Company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Caller’s Name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Date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46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9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24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702127"/>
                  </a:ext>
                </a:extLst>
              </a:tr>
            </a:tbl>
          </a:graphicData>
        </a:graphic>
      </p:graphicFrame>
      <p:sp>
        <p:nvSpPr>
          <p:cNvPr id="13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6A424F9F-E090-4DFF-A148-6584079D3983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</p:spTree>
    <p:extLst>
      <p:ext uri="{BB962C8B-B14F-4D97-AF65-F5344CB8AC3E}">
        <p14:creationId xmlns:p14="http://schemas.microsoft.com/office/powerpoint/2010/main" val="12390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801688" indent="-801688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Q2:   Complete the appointment diary for your Human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Resources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manager 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September 2020, from the information given below: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Maram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Mahmood from Al Abraj company wants to see the manager before 11:30.  Her contact no. is 39777777.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Sara Ahmed from ABC Company wants to see the manager at 8:30.  Her mobile no. is 39565656.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Isa Ali from </a:t>
            </a: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Ithmaar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Bank has an appointment at 12:00.  His contact no. is 39111111.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Faisal </a:t>
            </a: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Saoud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from Al Zain Group wants to see the manager at any time available.  His contact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no.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39888888.</a:t>
            </a: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AAADA-F6FF-4D3C-83FC-62D103EBC2F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F283D07-AB25-4BCB-8935-43D7B5E7C1E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A93064-8E85-4ED8-B03B-E2F7CDB665E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CD233F-AE22-464B-A871-D7DFD39FFF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9EF9E92-FF22-4A1C-A831-F146D40D6D3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EF3ECA92-9539-4B84-ACDC-5FB789D1282D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49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801688" indent="-801688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Q2:   Complete the appointment diary for your Human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Resources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manager: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20AAADA-F6FF-4D3C-83FC-62D103EBC2F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F283D07-AB25-4BCB-8935-43D7B5E7C1E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A93064-8E85-4ED8-B03B-E2F7CDB665E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CD233F-AE22-464B-A871-D7DFD39FFF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9EF9E92-FF22-4A1C-A831-F146D40D6D3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xmlns="" id="{EF003F25-F18E-4E84-B82D-45B40783F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9918"/>
              </p:ext>
            </p:extLst>
          </p:nvPr>
        </p:nvGraphicFramePr>
        <p:xfrm>
          <a:off x="1039521" y="2346960"/>
          <a:ext cx="8128000" cy="356616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7158008">
                  <a:extLst>
                    <a:ext uri="{9D8B030D-6E8A-4147-A177-3AD203B41FA5}">
                      <a16:colId xmlns:a16="http://schemas.microsoft.com/office/drawing/2014/main" xmlns="" val="1316034787"/>
                    </a:ext>
                  </a:extLst>
                </a:gridCol>
                <a:gridCol w="969992">
                  <a:extLst>
                    <a:ext uri="{9D8B030D-6E8A-4147-A177-3AD203B41FA5}">
                      <a16:colId xmlns:a16="http://schemas.microsoft.com/office/drawing/2014/main" xmlns="" val="3436282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Tuesday             15       September           2020</a:t>
                      </a:r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6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08:30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96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30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98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10:00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5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5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35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12:00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853237"/>
                  </a:ext>
                </a:extLst>
              </a:tr>
            </a:tbl>
          </a:graphicData>
        </a:graphic>
      </p:graphicFrame>
      <p:sp>
        <p:nvSpPr>
          <p:cNvPr id="13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007D9657-7396-4BA4-967F-DB2196372BFB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</p:spTree>
    <p:extLst>
      <p:ext uri="{BB962C8B-B14F-4D97-AF65-F5344CB8AC3E}">
        <p14:creationId xmlns:p14="http://schemas.microsoft.com/office/powerpoint/2010/main" val="5045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45057" y="336430"/>
            <a:ext cx="787464" cy="860620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583840" y="4297796"/>
            <a:ext cx="462433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over the </a:t>
            </a: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</a:t>
            </a: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32-36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A519C8E-F86E-456C-B610-7E927E3B9EDF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ECC24-FC98-43F4-A855-60303D92658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51C34F-3BE2-4458-971F-28CC026AEB7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2E6CAA0-0EE8-4185-A7D4-70381F82193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7D10DB58-1BCF-425F-AAEA-E019F522161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64AFD8A6-4A89-41C8-A90A-6CDB26722E0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10EB27-61ED-480F-A62D-1942A1148A36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117957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xmlns="" id="{40457216-5CAC-4970-80E4-668E36F9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94606"/>
              </p:ext>
            </p:extLst>
          </p:nvPr>
        </p:nvGraphicFramePr>
        <p:xfrm>
          <a:off x="277338" y="2234680"/>
          <a:ext cx="11637324" cy="35356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32307">
                  <a:extLst>
                    <a:ext uri="{9D8B030D-6E8A-4147-A177-3AD203B41FA5}">
                      <a16:colId xmlns:a16="http://schemas.microsoft.com/office/drawing/2014/main" xmlns="" val="744795800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xmlns="" val="1265042195"/>
                    </a:ext>
                  </a:extLst>
                </a:gridCol>
                <a:gridCol w="1297000">
                  <a:extLst>
                    <a:ext uri="{9D8B030D-6E8A-4147-A177-3AD203B41FA5}">
                      <a16:colId xmlns:a16="http://schemas.microsoft.com/office/drawing/2014/main" xmlns="" val="2915830025"/>
                    </a:ext>
                  </a:extLst>
                </a:gridCol>
                <a:gridCol w="1461462">
                  <a:extLst>
                    <a:ext uri="{9D8B030D-6E8A-4147-A177-3AD203B41FA5}">
                      <a16:colId xmlns:a16="http://schemas.microsoft.com/office/drawing/2014/main" xmlns="" val="3614725524"/>
                    </a:ext>
                  </a:extLst>
                </a:gridCol>
                <a:gridCol w="1398376">
                  <a:extLst>
                    <a:ext uri="{9D8B030D-6E8A-4147-A177-3AD203B41FA5}">
                      <a16:colId xmlns:a16="http://schemas.microsoft.com/office/drawing/2014/main" xmlns="" val="3062597916"/>
                    </a:ext>
                  </a:extLst>
                </a:gridCol>
                <a:gridCol w="1493004">
                  <a:extLst>
                    <a:ext uri="{9D8B030D-6E8A-4147-A177-3AD203B41FA5}">
                      <a16:colId xmlns:a16="http://schemas.microsoft.com/office/drawing/2014/main" xmlns="" val="1992223984"/>
                    </a:ext>
                  </a:extLst>
                </a:gridCol>
                <a:gridCol w="1282722">
                  <a:extLst>
                    <a:ext uri="{9D8B030D-6E8A-4147-A177-3AD203B41FA5}">
                      <a16:colId xmlns:a16="http://schemas.microsoft.com/office/drawing/2014/main" xmlns="" val="557510930"/>
                    </a:ext>
                  </a:extLst>
                </a:gridCol>
                <a:gridCol w="1123215">
                  <a:extLst>
                    <a:ext uri="{9D8B030D-6E8A-4147-A177-3AD203B41FA5}">
                      <a16:colId xmlns:a16="http://schemas.microsoft.com/office/drawing/2014/main" xmlns="" val="177628556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 rtl="1"/>
                      <a:r>
                        <a:rPr lang="en-US" sz="2800" b="0" dirty="0">
                          <a:latin typeface="Arial Black" panose="020B0A04020102020204" pitchFamily="34" charset="0"/>
                          <a:cs typeface="Sakkal Majalla" panose="02000000000000000000" pitchFamily="2" charset="-78"/>
                        </a:rPr>
                        <a:t>Register of Callers</a:t>
                      </a:r>
                      <a:endParaRPr lang="ar-SA" sz="2800" b="0" dirty="0">
                        <a:latin typeface="Arial Black" panose="020B0A0402010202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07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Remarks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Departure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Signature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Seen by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Arrival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Company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Caller’s Name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Date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46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explain the use of the photocopier machine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09:30</a:t>
                      </a:r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Sales manager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08:30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Y.K.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Almoayyed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&amp; Sons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Khalid Salah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Today’s date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9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Journalist job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10:30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HR manager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10:10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AlWatan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newspaper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Mona Abdulla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24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give details for training courses offered by the Tamkeen Bahrain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12:00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Training Officer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11:15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Tamkeen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Noor Hamad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702127"/>
                  </a:ext>
                </a:extLst>
              </a:tr>
            </a:tbl>
          </a:graphicData>
        </a:graphic>
      </p:graphicFrame>
      <p:grpSp>
        <p:nvGrpSpPr>
          <p:cNvPr id="13" name="Google Shape;606;p37">
            <a:extLst>
              <a:ext uri="{FF2B5EF4-FFF2-40B4-BE49-F238E27FC236}">
                <a16:creationId xmlns:a16="http://schemas.microsoft.com/office/drawing/2014/main" xmlns="" id="{509680BC-A810-4974-BEF2-17389B2F5049}"/>
              </a:ext>
            </a:extLst>
          </p:cNvPr>
          <p:cNvGrpSpPr/>
          <p:nvPr/>
        </p:nvGrpSpPr>
        <p:grpSpPr>
          <a:xfrm>
            <a:off x="345057" y="336430"/>
            <a:ext cx="787464" cy="860620"/>
            <a:chOff x="1923675" y="1633650"/>
            <a:chExt cx="436000" cy="435975"/>
          </a:xfrm>
        </p:grpSpPr>
        <p:sp>
          <p:nvSpPr>
            <p:cNvPr id="15" name="Google Shape;607;p37">
              <a:extLst>
                <a:ext uri="{FF2B5EF4-FFF2-40B4-BE49-F238E27FC236}">
                  <a16:creationId xmlns:a16="http://schemas.microsoft.com/office/drawing/2014/main" xmlns="" id="{3950EB4A-8A0B-4E7D-B50A-89A16E6E1B8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8;p37">
              <a:extLst>
                <a:ext uri="{FF2B5EF4-FFF2-40B4-BE49-F238E27FC236}">
                  <a16:creationId xmlns:a16="http://schemas.microsoft.com/office/drawing/2014/main" xmlns="" id="{DB0A7C46-6F8D-429D-96E6-06F3A48969AB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9;p37">
              <a:extLst>
                <a:ext uri="{FF2B5EF4-FFF2-40B4-BE49-F238E27FC236}">
                  <a16:creationId xmlns:a16="http://schemas.microsoft.com/office/drawing/2014/main" xmlns="" id="{BEE8E74A-DFA8-479F-84CF-D899C3B7AD6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0;p37">
              <a:extLst>
                <a:ext uri="{FF2B5EF4-FFF2-40B4-BE49-F238E27FC236}">
                  <a16:creationId xmlns:a16="http://schemas.microsoft.com/office/drawing/2014/main" xmlns="" id="{CCDD1D16-41AA-4A81-A729-86C09351A43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;p37">
              <a:extLst>
                <a:ext uri="{FF2B5EF4-FFF2-40B4-BE49-F238E27FC236}">
                  <a16:creationId xmlns:a16="http://schemas.microsoft.com/office/drawing/2014/main" xmlns="" id="{A5050136-2EC1-4665-8A43-0775B6E3A6F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;p37">
              <a:extLst>
                <a:ext uri="{FF2B5EF4-FFF2-40B4-BE49-F238E27FC236}">
                  <a16:creationId xmlns:a16="http://schemas.microsoft.com/office/drawing/2014/main" xmlns="" id="{FB5EABEC-4443-45A6-BAA4-FF963F1742D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64F13F-2C55-4576-9C70-C0C5CBFF4481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459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2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82618" y="4391618"/>
            <a:ext cx="5291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Reception</a:t>
            </a:r>
            <a:endParaRPr lang="ar-SA" sz="8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1180985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801688" indent="-801688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Q2:   Complete the appointment diary for your Human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Resources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manager from the information given below: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DA9A64-1C12-4273-8CED-38FC94F82BE7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xmlns="" id="{EF003F25-F18E-4E84-B82D-45B40783F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91122"/>
              </p:ext>
            </p:extLst>
          </p:nvPr>
        </p:nvGraphicFramePr>
        <p:xfrm>
          <a:off x="1039520" y="2346960"/>
          <a:ext cx="10649271" cy="356616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9378392">
                  <a:extLst>
                    <a:ext uri="{9D8B030D-6E8A-4147-A177-3AD203B41FA5}">
                      <a16:colId xmlns:a16="http://schemas.microsoft.com/office/drawing/2014/main" xmlns="" val="1316034787"/>
                    </a:ext>
                  </a:extLst>
                </a:gridCol>
                <a:gridCol w="1270879">
                  <a:extLst>
                    <a:ext uri="{9D8B030D-6E8A-4147-A177-3AD203B41FA5}">
                      <a16:colId xmlns:a16="http://schemas.microsoft.com/office/drawing/2014/main" xmlns="" val="3436282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Tuesday             15       September           2020</a:t>
                      </a:r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6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Sara Ahmed / ABC Company /  39565656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08:30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96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30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09:30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98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Maram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Mahmood / Al Abraj company / 39777777 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10:00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5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5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Faisal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Saoud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Al Zain Group / 39888888  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0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11:30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35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Isa Ali /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Ithmaar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Bank / 39111111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12:00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853237"/>
                  </a:ext>
                </a:extLst>
              </a:tr>
            </a:tbl>
          </a:graphicData>
        </a:graphic>
      </p:graphicFrame>
      <p:sp>
        <p:nvSpPr>
          <p:cNvPr id="13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B0CDA0-E838-4898-AF7F-EE9F0716E830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6" name="مستطيل مستدير الزوايا 13">
            <a:extLst>
              <a:ext uri="{FF2B5EF4-FFF2-40B4-BE49-F238E27FC236}">
                <a16:creationId xmlns:a16="http://schemas.microsoft.com/office/drawing/2014/main" xmlns="" id="{9613F246-3213-4998-8F21-4B5D7EA210D8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xmlns="" id="{BFA3F7DB-D6ED-4492-9777-A5B366A6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grpSp>
        <p:nvGrpSpPr>
          <p:cNvPr id="20" name="Google Shape;606;p37">
            <a:extLst>
              <a:ext uri="{FF2B5EF4-FFF2-40B4-BE49-F238E27FC236}">
                <a16:creationId xmlns:a16="http://schemas.microsoft.com/office/drawing/2014/main" xmlns="" id="{AD0D9263-8431-46E6-943D-7F4001D6C84F}"/>
              </a:ext>
            </a:extLst>
          </p:cNvPr>
          <p:cNvGrpSpPr/>
          <p:nvPr/>
        </p:nvGrpSpPr>
        <p:grpSpPr>
          <a:xfrm>
            <a:off x="345057" y="336430"/>
            <a:ext cx="787464" cy="860620"/>
            <a:chOff x="1923675" y="1633650"/>
            <a:chExt cx="436000" cy="435975"/>
          </a:xfrm>
        </p:grpSpPr>
        <p:sp>
          <p:nvSpPr>
            <p:cNvPr id="21" name="Google Shape;607;p37">
              <a:extLst>
                <a:ext uri="{FF2B5EF4-FFF2-40B4-BE49-F238E27FC236}">
                  <a16:creationId xmlns:a16="http://schemas.microsoft.com/office/drawing/2014/main" xmlns="" id="{34C69BC3-2229-414F-8244-864C7F2FD8E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8;p37">
              <a:extLst>
                <a:ext uri="{FF2B5EF4-FFF2-40B4-BE49-F238E27FC236}">
                  <a16:creationId xmlns:a16="http://schemas.microsoft.com/office/drawing/2014/main" xmlns="" id="{40359A89-0207-4CFC-AAC6-1FFEA5273453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9;p37">
              <a:extLst>
                <a:ext uri="{FF2B5EF4-FFF2-40B4-BE49-F238E27FC236}">
                  <a16:creationId xmlns:a16="http://schemas.microsoft.com/office/drawing/2014/main" xmlns="" id="{B04A91D8-32D7-4879-9E2D-579FF293EF3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0;p37">
              <a:extLst>
                <a:ext uri="{FF2B5EF4-FFF2-40B4-BE49-F238E27FC236}">
                  <a16:creationId xmlns:a16="http://schemas.microsoft.com/office/drawing/2014/main" xmlns="" id="{0C34EF3D-C33F-4F7E-87A9-0403AE1860A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1C3A7909-1E9D-4903-90DF-947FA99F19E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FCCD4448-F49C-4B7A-80E3-4245808A0FBE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86264" y="3550920"/>
            <a:ext cx="7798279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Reception Records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xmlns="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1783458" y="48631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Callers’ Register.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Appointment Book.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CC451A-6C99-481A-8113-C1A16A038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C6A91E-B721-4CE4-8378-1338D0FBF4FC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30-31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2" descr="VISITOR BOOK – Stationery JB, Stationery Supplier in Johor Bahru ...">
            <a:extLst>
              <a:ext uri="{FF2B5EF4-FFF2-40B4-BE49-F238E27FC236}">
                <a16:creationId xmlns:a16="http://schemas.microsoft.com/office/drawing/2014/main" xmlns="" id="{623FFD27-EC3D-42F7-9ECB-8EDED48B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98" y="61547"/>
            <a:ext cx="6129216" cy="36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</a:t>
            </a:r>
            <a:r>
              <a:rPr lang="en-US" sz="4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students </a:t>
            </a: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should be able to:</a:t>
            </a:r>
          </a:p>
          <a:p>
            <a:pPr marL="742950" indent="-742950" algn="justLow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the reception records.</a:t>
            </a:r>
          </a:p>
          <a:p>
            <a:pPr marL="742950" indent="-742950" algn="justLow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Record the calls in the caller’s register.</a:t>
            </a:r>
          </a:p>
          <a:p>
            <a:pPr marL="742950" indent="-742950" algn="justLow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Book </a:t>
            </a:r>
            <a:r>
              <a:rPr lang="en-US" sz="44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</a:t>
            </a:r>
            <a:r>
              <a:rPr lang="en-US" sz="4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a visitor. 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E2C9ED-995E-4261-8334-C1D13C41B809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019675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Two of the receptionist duties are:</a:t>
            </a:r>
          </a:p>
          <a:p>
            <a:pPr marL="5019675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Maintaining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reception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register, and maintaining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diary.</a:t>
            </a:r>
          </a:p>
          <a:p>
            <a:pPr marL="5019675"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19675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From the above duties what are the most important records a receptionist must maintain?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CDFB7-D89D-44C9-82B0-985785D79E40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Hotel Booking Flights - Free vector graphic on Pixabay">
            <a:extLst>
              <a:ext uri="{FF2B5EF4-FFF2-40B4-BE49-F238E27FC236}">
                <a16:creationId xmlns:a16="http://schemas.microsoft.com/office/drawing/2014/main" xmlns="" id="{E296CFF7-433C-45C7-BA09-83B53222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7" y="2004646"/>
            <a:ext cx="4660745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CFB8AE-EDE6-4F66-9107-EBE902323B0B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C1458B-29CF-46AB-8DA7-8A56E22C8B0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AA8581-EECE-4F26-8CBB-D0F6D2E8D40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F71FD285-34D5-44FE-AD34-760A851FF45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DE01F1ED-98F4-4790-BD8B-79ED61B8934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Reception Records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01A0C1-89BF-41C3-8459-BA3530766340}"/>
              </a:ext>
            </a:extLst>
          </p:cNvPr>
          <p:cNvSpPr/>
          <p:nvPr/>
        </p:nvSpPr>
        <p:spPr>
          <a:xfrm>
            <a:off x="225759" y="1445619"/>
            <a:ext cx="92201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solidFill>
                  <a:srgbClr val="00B0F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The most important records that a receptionist must maintain are:</a:t>
            </a:r>
          </a:p>
          <a:p>
            <a:endParaRPr lang="en-US" sz="3600" b="1" u="sng" dirty="0">
              <a:solidFill>
                <a:srgbClr val="00B0F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caller’s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register (for security &amp; future reference).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book (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to register the appointments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C3E47D6-0A2F-483F-B1D7-8813442F28AF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A0CE1DD-AC4B-4942-AF55-69A5C9309D7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702EB11E-48C9-410F-8AD5-339927219C3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A06AA6-89F3-4B39-8301-D6EEB2D51A2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F5C5B176-198D-441A-8025-5CA02878997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2C88D71-5C3D-4193-A6C0-7EEED0F391D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61664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the reception records.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5A46CD0-56EC-4A90-9223-FE348909FECD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9EA3FF7-6A31-4306-9244-5A2F415C33B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4B7071C-0277-4F2F-AD54-B0F40CD1762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4659AD2-D3DF-41E4-AF95-473956A7DF3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27770A6-D142-487A-85AA-639CBD10363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A78AA8F-C21B-47C7-BAC9-E26A8CFE9B05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u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keep a record of the visitors to the company.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Visitors are often asked to fill in and sign this reception register/callers’ register.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security or future reference.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register of callers may look like the following: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Caller’s Register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F24F31D-D945-44AE-B241-4DF660AE7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78357"/>
              </p:ext>
            </p:extLst>
          </p:nvPr>
        </p:nvGraphicFramePr>
        <p:xfrm>
          <a:off x="186348" y="3634459"/>
          <a:ext cx="9299241" cy="20828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60253">
                  <a:extLst>
                    <a:ext uri="{9D8B030D-6E8A-4147-A177-3AD203B41FA5}">
                      <a16:colId xmlns:a16="http://schemas.microsoft.com/office/drawing/2014/main" xmlns="" val="744795800"/>
                    </a:ext>
                  </a:extLst>
                </a:gridCol>
                <a:gridCol w="1403083">
                  <a:extLst>
                    <a:ext uri="{9D8B030D-6E8A-4147-A177-3AD203B41FA5}">
                      <a16:colId xmlns:a16="http://schemas.microsoft.com/office/drawing/2014/main" xmlns="" val="1265042195"/>
                    </a:ext>
                  </a:extLst>
                </a:gridCol>
                <a:gridCol w="1235049">
                  <a:extLst>
                    <a:ext uri="{9D8B030D-6E8A-4147-A177-3AD203B41FA5}">
                      <a16:colId xmlns:a16="http://schemas.microsoft.com/office/drawing/2014/main" xmlns="" val="2915830025"/>
                    </a:ext>
                  </a:extLst>
                </a:gridCol>
                <a:gridCol w="1167836">
                  <a:extLst>
                    <a:ext uri="{9D8B030D-6E8A-4147-A177-3AD203B41FA5}">
                      <a16:colId xmlns:a16="http://schemas.microsoft.com/office/drawing/2014/main" xmlns="" val="3614725524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xmlns="" val="3062597916"/>
                    </a:ext>
                  </a:extLst>
                </a:gridCol>
                <a:gridCol w="1193041">
                  <a:extLst>
                    <a:ext uri="{9D8B030D-6E8A-4147-A177-3AD203B41FA5}">
                      <a16:colId xmlns:a16="http://schemas.microsoft.com/office/drawing/2014/main" xmlns="" val="1992223984"/>
                    </a:ext>
                  </a:extLst>
                </a:gridCol>
                <a:gridCol w="1025007">
                  <a:extLst>
                    <a:ext uri="{9D8B030D-6E8A-4147-A177-3AD203B41FA5}">
                      <a16:colId xmlns:a16="http://schemas.microsoft.com/office/drawing/2014/main" xmlns="" val="557510930"/>
                    </a:ext>
                  </a:extLst>
                </a:gridCol>
                <a:gridCol w="897547">
                  <a:extLst>
                    <a:ext uri="{9D8B030D-6E8A-4147-A177-3AD203B41FA5}">
                      <a16:colId xmlns:a16="http://schemas.microsoft.com/office/drawing/2014/main" xmlns="" val="177628556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 rtl="1"/>
                      <a:r>
                        <a:rPr lang="en-US" sz="2800" b="0" dirty="0">
                          <a:latin typeface="Arial Black" panose="020B0A04020102020204" pitchFamily="34" charset="0"/>
                          <a:cs typeface="Sakkal Majalla" panose="02000000000000000000" pitchFamily="2" charset="-78"/>
                        </a:rPr>
                        <a:t>Register of Callers</a:t>
                      </a:r>
                      <a:endParaRPr lang="ar-SA" sz="2800" b="0" dirty="0">
                        <a:latin typeface="Arial Black" panose="020B0A0402010202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07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Remarks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Departure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Signature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Seen by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of Arrival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Company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Caller’s Name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Date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46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9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24907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47CCAB-397D-494A-B784-A54803AD16CD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3BAA83-7E23-4D2D-A8D2-8F5C4C7DC18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4D19750-43E4-48DE-8AD1-DE976702D79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B4B8F3D-D2DC-4DAE-8110-0577633EFDE0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32F5117A-9E07-46E1-AED8-8C0809362DF1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C2D4003-62C5-48FE-9C98-2F418EAFE12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Register of Callers (visitors’ Book) contains details about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all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visitors.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includes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Date of visit.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Name of the visitor.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Name of the visitor’s company.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Time of arrival.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Member of staff they were seen by.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Visitor’s signature.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Time of departure.</a:t>
            </a:r>
          </a:p>
          <a:p>
            <a:pPr marL="1346200" indent="-363538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Remarks / Action(s)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required (e.g. appointment made).  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Caller’s Register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F24F31D-D945-44AE-B241-4DF660AE7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13843"/>
              </p:ext>
            </p:extLst>
          </p:nvPr>
        </p:nvGraphicFramePr>
        <p:xfrm>
          <a:off x="4000639" y="1987138"/>
          <a:ext cx="5445285" cy="15240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737954">
                  <a:extLst>
                    <a:ext uri="{9D8B030D-6E8A-4147-A177-3AD203B41FA5}">
                      <a16:colId xmlns:a16="http://schemas.microsoft.com/office/drawing/2014/main" xmlns="" val="744795800"/>
                    </a:ext>
                  </a:extLst>
                </a:gridCol>
                <a:gridCol w="821593">
                  <a:extLst>
                    <a:ext uri="{9D8B030D-6E8A-4147-A177-3AD203B41FA5}">
                      <a16:colId xmlns:a16="http://schemas.microsoft.com/office/drawing/2014/main" xmlns="" val="1265042195"/>
                    </a:ext>
                  </a:extLst>
                </a:gridCol>
                <a:gridCol w="723198">
                  <a:extLst>
                    <a:ext uri="{9D8B030D-6E8A-4147-A177-3AD203B41FA5}">
                      <a16:colId xmlns:a16="http://schemas.microsoft.com/office/drawing/2014/main" xmlns="" val="2915830025"/>
                    </a:ext>
                  </a:extLst>
                </a:gridCol>
                <a:gridCol w="683842">
                  <a:extLst>
                    <a:ext uri="{9D8B030D-6E8A-4147-A177-3AD203B41FA5}">
                      <a16:colId xmlns:a16="http://schemas.microsoft.com/office/drawing/2014/main" xmlns="" val="3614725524"/>
                    </a:ext>
                  </a:extLst>
                </a:gridCol>
                <a:gridCol w="654322">
                  <a:extLst>
                    <a:ext uri="{9D8B030D-6E8A-4147-A177-3AD203B41FA5}">
                      <a16:colId xmlns:a16="http://schemas.microsoft.com/office/drawing/2014/main" xmlns="" val="3062597916"/>
                    </a:ext>
                  </a:extLst>
                </a:gridCol>
                <a:gridCol w="698599">
                  <a:extLst>
                    <a:ext uri="{9D8B030D-6E8A-4147-A177-3AD203B41FA5}">
                      <a16:colId xmlns:a16="http://schemas.microsoft.com/office/drawing/2014/main" xmlns="" val="1992223984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xmlns="" val="557510930"/>
                    </a:ext>
                  </a:extLst>
                </a:gridCol>
                <a:gridCol w="525570">
                  <a:extLst>
                    <a:ext uri="{9D8B030D-6E8A-4147-A177-3AD203B41FA5}">
                      <a16:colId xmlns:a16="http://schemas.microsoft.com/office/drawing/2014/main" xmlns="" val="177628556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 rtl="1"/>
                      <a:r>
                        <a:rPr lang="en-US" sz="1400" b="0" dirty="0"/>
                        <a:t>Register of Callers</a:t>
                      </a:r>
                      <a:endParaRPr lang="ar-SA" sz="1400" b="0" dirty="0">
                        <a:latin typeface="Arial Black" panose="020B0A0402010202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07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Remarks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Time of Departure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Signature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Seen by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Time of Arrival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/>
                        <a:t>Company</a:t>
                      </a:r>
                      <a:endParaRPr lang="ar-SA" sz="1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Caller’s Name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b="1" dirty="0"/>
                        <a:t>Date</a:t>
                      </a:r>
                      <a:endParaRPr lang="ar-SA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246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9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24907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644A5A-6747-4FB3-8FD1-D36489D70788}"/>
              </a:ext>
            </a:extLst>
          </p:cNvPr>
          <p:cNvSpPr txBox="1"/>
          <p:nvPr/>
        </p:nvSpPr>
        <p:spPr>
          <a:xfrm>
            <a:off x="1242204" y="6505575"/>
            <a:ext cx="7722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Reception Records        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F00526-392C-4C80-A609-5109956F502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714E1D52-69DE-4576-9998-AE41A8C313E0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17F250-3D4C-4B5F-B13F-7EB35DAF89C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CDA86A1-4294-4F2D-908D-86DAE392B045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70BA7CB-116E-4B1C-8F97-533C6361C117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1130</TotalTime>
  <Words>1216</Words>
  <Application>Microsoft Office PowerPoint</Application>
  <PresentationFormat>Widescreen</PresentationFormat>
  <Paragraphs>274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Reception Records </vt:lpstr>
      <vt:lpstr>Evaluation Activity</vt:lpstr>
      <vt:lpstr>Caller’s Register</vt:lpstr>
      <vt:lpstr>Caller’s Register</vt:lpstr>
      <vt:lpstr>Evaluation Activity</vt:lpstr>
      <vt:lpstr>PowerPoint Presentation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Answer</vt:lpstr>
      <vt:lpstr>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73</cp:revision>
  <dcterms:created xsi:type="dcterms:W3CDTF">2020-03-04T10:47:58Z</dcterms:created>
  <dcterms:modified xsi:type="dcterms:W3CDTF">2020-09-14T04:15:46Z</dcterms:modified>
</cp:coreProperties>
</file>