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5" r:id="rId6"/>
    <p:sldId id="267" r:id="rId7"/>
    <p:sldId id="317" r:id="rId8"/>
    <p:sldId id="304" r:id="rId9"/>
    <p:sldId id="305" r:id="rId10"/>
    <p:sldId id="306" r:id="rId11"/>
    <p:sldId id="307" r:id="rId12"/>
    <p:sldId id="308" r:id="rId13"/>
    <p:sldId id="296" r:id="rId14"/>
    <p:sldId id="294" r:id="rId15"/>
    <p:sldId id="330" r:id="rId16"/>
    <p:sldId id="320" r:id="rId17"/>
    <p:sldId id="321" r:id="rId18"/>
    <p:sldId id="322" r:id="rId19"/>
    <p:sldId id="323" r:id="rId20"/>
    <p:sldId id="324" r:id="rId21"/>
    <p:sldId id="279" r:id="rId22"/>
    <p:sldId id="288" r:id="rId23"/>
    <p:sldId id="331" r:id="rId24"/>
    <p:sldId id="325" r:id="rId25"/>
    <p:sldId id="326" r:id="rId26"/>
    <p:sldId id="327" r:id="rId27"/>
    <p:sldId id="328" r:id="rId28"/>
    <p:sldId id="329" r:id="rId29"/>
    <p:sldId id="33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3F5378"/>
    <a:srgbClr val="853B72"/>
    <a:srgbClr val="B1DB15"/>
    <a:srgbClr val="FE7600"/>
    <a:srgbClr val="00A891"/>
    <a:srgbClr val="D9126B"/>
    <a:srgbClr val="0291B8"/>
    <a:srgbClr val="92A8C8"/>
    <a:srgbClr val="557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0.png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2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3.xml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23.xml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slide" Target="slide14.xml"/><Relationship Id="rId4" Type="http://schemas.openxmlformats.org/officeDocument/2006/relationships/image" Target="../media/image13.jpeg"/><Relationship Id="rId9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slide" Target="slide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7.png"/><Relationship Id="rId7" Type="http://schemas.openxmlformats.org/officeDocument/2006/relationships/slide" Target="slide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0.png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F9501E-BECE-4238-9DF8-EA3D4E16C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28379" r="38693" b="14495"/>
          <a:stretch/>
        </p:blipFill>
        <p:spPr>
          <a:xfrm>
            <a:off x="8585313" y="1636877"/>
            <a:ext cx="3397541" cy="48226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Google Shape;184;p11">
            <a:extLst>
              <a:ext uri="{FF2B5EF4-FFF2-40B4-BE49-F238E27FC236}">
                <a16:creationId xmlns:a16="http://schemas.microsoft.com/office/drawing/2014/main" xmlns="" id="{CE194088-3AA8-47FF-8497-EBA18E5E9BD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342944" y="2472146"/>
            <a:ext cx="9333317" cy="191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Introduction to </a:t>
            </a:r>
            <a:b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</a:br>
            <a:r>
              <a:rPr lang="en-US" sz="5400" dirty="0">
                <a:solidFill>
                  <a:srgbClr val="3F5378"/>
                </a:solidFill>
                <a:latin typeface="Arial Black" panose="020B0A04020102020204" pitchFamily="34" charset="0"/>
              </a:rPr>
              <a:t>Office Management </a:t>
            </a:r>
            <a:r>
              <a:rPr lang="en" sz="36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en" sz="36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  <a:t/>
            </a:r>
            <a:br>
              <a:rPr lang="ar-BH" sz="5400" dirty="0">
                <a:solidFill>
                  <a:srgbClr val="3F5378"/>
                </a:solidFill>
                <a:latin typeface="Helvetica Black" pitchFamily="50" charset="0"/>
              </a:rPr>
            </a:br>
            <a:r>
              <a:rPr lang="ar-BH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ادر </a:t>
            </a:r>
            <a:r>
              <a:rPr lang="ar-SA" sz="8800" b="1" dirty="0">
                <a:solidFill>
                  <a:srgbClr val="FF9800"/>
                </a:solidFill>
                <a:latin typeface="Al-Mateen" panose="02060803050605020204" pitchFamily="18" charset="-78"/>
                <a:cs typeface="Al-Mateen" panose="02060803050605020204" pitchFamily="18" charset="-78"/>
              </a:rPr>
              <a:t>111</a:t>
            </a:r>
            <a:endParaRPr sz="7200" b="1" dirty="0">
              <a:solidFill>
                <a:srgbClr val="FF9800"/>
              </a:solidFill>
              <a:latin typeface="Al-Mateen" panose="02060803050605020204" pitchFamily="18" charset="-78"/>
              <a:cs typeface="Al-Mateen" panose="02060803050605020204" pitchFamily="18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1C8712A-AD02-4B56-A388-EAC66AD32AC5}"/>
              </a:ext>
            </a:extLst>
          </p:cNvPr>
          <p:cNvSpPr/>
          <p:nvPr/>
        </p:nvSpPr>
        <p:spPr>
          <a:xfrm>
            <a:off x="2303382" y="5400021"/>
            <a:ext cx="4289957" cy="58477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FIRST SEMESTER </a:t>
            </a:r>
            <a:endParaRPr lang="en-U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F53834-8CD2-4CEF-B872-D9DE2E2F699F}"/>
              </a:ext>
            </a:extLst>
          </p:cNvPr>
          <p:cNvSpPr/>
          <p:nvPr/>
        </p:nvSpPr>
        <p:spPr>
          <a:xfrm>
            <a:off x="2111823" y="6088559"/>
            <a:ext cx="4673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للصف الثاني ثانوي / تجاري</a:t>
            </a:r>
            <a:endParaRPr lang="en-US" sz="44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A541043-1F92-48F3-8547-354C14B280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72" y="1627316"/>
            <a:ext cx="4660206" cy="4660206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450925" y="406802"/>
            <a:ext cx="7666499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Problems in Reception Area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Shape 401">
            <a:extLst>
              <a:ext uri="{FF2B5EF4-FFF2-40B4-BE49-F238E27FC236}">
                <a16:creationId xmlns:a16="http://schemas.microsoft.com/office/drawing/2014/main" xmlns="" id="{9249593C-682D-4685-87AF-5F7CFFB41DF2}"/>
              </a:ext>
            </a:extLst>
          </p:cNvPr>
          <p:cNvGrpSpPr/>
          <p:nvPr/>
        </p:nvGrpSpPr>
        <p:grpSpPr>
          <a:xfrm>
            <a:off x="146939" y="1439252"/>
            <a:ext cx="6633264" cy="907708"/>
            <a:chOff x="-1535283" y="1287960"/>
            <a:chExt cx="11486579" cy="2067200"/>
          </a:xfrm>
        </p:grpSpPr>
        <p:sp>
          <p:nvSpPr>
            <p:cNvPr id="71" name="Shape 402">
              <a:extLst>
                <a:ext uri="{FF2B5EF4-FFF2-40B4-BE49-F238E27FC236}">
                  <a16:creationId xmlns:a16="http://schemas.microsoft.com/office/drawing/2014/main" xmlns="" id="{CC1C05C5-97ED-4158-B75F-E8AC49CCE5E5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2" name="Shape 403">
              <a:extLst>
                <a:ext uri="{FF2B5EF4-FFF2-40B4-BE49-F238E27FC236}">
                  <a16:creationId xmlns:a16="http://schemas.microsoft.com/office/drawing/2014/main" xmlns="" id="{EDD8EED1-62FE-4872-8E74-A6D2E66F89AE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3" name="Shape 404">
              <a:extLst>
                <a:ext uri="{FF2B5EF4-FFF2-40B4-BE49-F238E27FC236}">
                  <a16:creationId xmlns:a16="http://schemas.microsoft.com/office/drawing/2014/main" xmlns="" id="{891768FC-D93C-4E19-AAD2-BB165BB78E4D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4" name="Shape 405">
              <a:extLst>
                <a:ext uri="{FF2B5EF4-FFF2-40B4-BE49-F238E27FC236}">
                  <a16:creationId xmlns:a16="http://schemas.microsoft.com/office/drawing/2014/main" xmlns="" id="{F7A7AB4D-1494-404D-B02C-66FBE969BA2E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5" name="Shape 406">
              <a:extLst>
                <a:ext uri="{FF2B5EF4-FFF2-40B4-BE49-F238E27FC236}">
                  <a16:creationId xmlns:a16="http://schemas.microsoft.com/office/drawing/2014/main" xmlns="" id="{31E85D0C-9C5A-4AB7-8158-DE51DEDF3B89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6" name="Shape 407">
            <a:extLst>
              <a:ext uri="{FF2B5EF4-FFF2-40B4-BE49-F238E27FC236}">
                <a16:creationId xmlns:a16="http://schemas.microsoft.com/office/drawing/2014/main" xmlns="" id="{71DCE91F-0A7C-4552-B75F-82EA08896288}"/>
              </a:ext>
            </a:extLst>
          </p:cNvPr>
          <p:cNvSpPr txBox="1">
            <a:spLocks/>
          </p:cNvSpPr>
          <p:nvPr/>
        </p:nvSpPr>
        <p:spPr>
          <a:xfrm>
            <a:off x="684124" y="1614347"/>
            <a:ext cx="57343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Arial Black" panose="020B0A04020102020204" pitchFamily="34" charset="0"/>
              </a:rPr>
              <a:t>What to do with unexpected visitors</a:t>
            </a:r>
            <a:endParaRPr lang="ar-SA" sz="2200" dirty="0">
              <a:latin typeface="Arial Black" panose="020B0A04020102020204" pitchFamily="34" charset="0"/>
            </a:endParaRPr>
          </a:p>
        </p:txBody>
      </p:sp>
      <p:sp>
        <p:nvSpPr>
          <p:cNvPr id="82" name="Flowchart: Terminator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ACC1C127-438F-4ED3-82A9-C958DAC95D2E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E20073-C07B-45A9-907F-8AF53490D6AF}"/>
              </a:ext>
            </a:extLst>
          </p:cNvPr>
          <p:cNvSpPr/>
          <p:nvPr/>
        </p:nvSpPr>
        <p:spPr>
          <a:xfrm>
            <a:off x="506073" y="2650149"/>
            <a:ext cx="913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Solve the problem.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Deal with the visitor &amp; the problem in a way that </a:t>
            </a:r>
            <a:r>
              <a:rPr lang="en-US" sz="36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still gives a </a:t>
            </a:r>
            <a:r>
              <a:rPr lang="en-US" sz="36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positive image about you &amp; about the company.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DF08CD6-4E31-453B-BF75-56F48B8E7733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D28DB47F-C572-4914-82E8-5B12D05DCE98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24064A46-90A9-435B-A22D-79062F0273B3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798CC3A0-E518-4A06-AC43-01CD1A09B20D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E89FA271-BA76-4219-A672-B28D0E686EB4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0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450925" y="406802"/>
            <a:ext cx="7666499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Problems in Reception Area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Shape 401">
            <a:extLst>
              <a:ext uri="{FF2B5EF4-FFF2-40B4-BE49-F238E27FC236}">
                <a16:creationId xmlns:a16="http://schemas.microsoft.com/office/drawing/2014/main" xmlns="" id="{9249593C-682D-4685-87AF-5F7CFFB41DF2}"/>
              </a:ext>
            </a:extLst>
          </p:cNvPr>
          <p:cNvGrpSpPr/>
          <p:nvPr/>
        </p:nvGrpSpPr>
        <p:grpSpPr>
          <a:xfrm>
            <a:off x="146939" y="1439252"/>
            <a:ext cx="6633264" cy="907708"/>
            <a:chOff x="-1535283" y="1287960"/>
            <a:chExt cx="11486579" cy="2067200"/>
          </a:xfrm>
        </p:grpSpPr>
        <p:sp>
          <p:nvSpPr>
            <p:cNvPr id="71" name="Shape 402">
              <a:extLst>
                <a:ext uri="{FF2B5EF4-FFF2-40B4-BE49-F238E27FC236}">
                  <a16:creationId xmlns:a16="http://schemas.microsoft.com/office/drawing/2014/main" xmlns="" id="{CC1C05C5-97ED-4158-B75F-E8AC49CCE5E5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2" name="Shape 403">
              <a:extLst>
                <a:ext uri="{FF2B5EF4-FFF2-40B4-BE49-F238E27FC236}">
                  <a16:creationId xmlns:a16="http://schemas.microsoft.com/office/drawing/2014/main" xmlns="" id="{EDD8EED1-62FE-4872-8E74-A6D2E66F89AE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3" name="Shape 404">
              <a:extLst>
                <a:ext uri="{FF2B5EF4-FFF2-40B4-BE49-F238E27FC236}">
                  <a16:creationId xmlns:a16="http://schemas.microsoft.com/office/drawing/2014/main" xmlns="" id="{891768FC-D93C-4E19-AAD2-BB165BB78E4D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4" name="Shape 405">
              <a:extLst>
                <a:ext uri="{FF2B5EF4-FFF2-40B4-BE49-F238E27FC236}">
                  <a16:creationId xmlns:a16="http://schemas.microsoft.com/office/drawing/2014/main" xmlns="" id="{F7A7AB4D-1494-404D-B02C-66FBE969BA2E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5" name="Shape 406">
              <a:extLst>
                <a:ext uri="{FF2B5EF4-FFF2-40B4-BE49-F238E27FC236}">
                  <a16:creationId xmlns:a16="http://schemas.microsoft.com/office/drawing/2014/main" xmlns="" id="{31E85D0C-9C5A-4AB7-8158-DE51DEDF3B89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6" name="Shape 407">
            <a:extLst>
              <a:ext uri="{FF2B5EF4-FFF2-40B4-BE49-F238E27FC236}">
                <a16:creationId xmlns:a16="http://schemas.microsoft.com/office/drawing/2014/main" xmlns="" id="{71DCE91F-0A7C-4552-B75F-82EA08896288}"/>
              </a:ext>
            </a:extLst>
          </p:cNvPr>
          <p:cNvSpPr txBox="1">
            <a:spLocks/>
          </p:cNvSpPr>
          <p:nvPr/>
        </p:nvSpPr>
        <p:spPr>
          <a:xfrm>
            <a:off x="684124" y="1614347"/>
            <a:ext cx="57343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 Black" panose="020B0A04020102020204" pitchFamily="34" charset="0"/>
              </a:rPr>
              <a:t>Dealing with difficult visitors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8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ACC1C127-438F-4ED3-82A9-C958DAC95D2E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80FC4B1D-5E45-4C23-BE20-FB6286B4099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0461" y="2205987"/>
            <a:ext cx="3871392" cy="41233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F0F91B-03F2-49C2-8901-CEBD29234A8E}"/>
              </a:ext>
            </a:extLst>
          </p:cNvPr>
          <p:cNvSpPr/>
          <p:nvPr/>
        </p:nvSpPr>
        <p:spPr>
          <a:xfrm>
            <a:off x="684124" y="2521102"/>
            <a:ext cx="843948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visitor will </a:t>
            </a:r>
            <a:r>
              <a:rPr lang="en-US" sz="28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NEVER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say that he made a mistake.</a:t>
            </a:r>
            <a:endParaRPr lang="en-US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receptionist should be </a:t>
            </a:r>
            <a:r>
              <a:rPr lang="en-US" sz="28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diplomatic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&amp; </a:t>
            </a:r>
            <a:r>
              <a:rPr lang="en-US" sz="28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try to solve his problem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Accept the visitor’s problem as a </a:t>
            </a:r>
            <a:r>
              <a:rPr lang="en-US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challenge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receptionist will make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positive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impression on the visitor even if he didn’t solve the problem.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2EB492B-8F90-4C00-AA82-F3BEE9AEC949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1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012A4249-5A93-4E28-91C0-3D50E40F6A79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BD1F07A1-AE04-40C9-B5FC-7663999963CB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CCC97E54-0C01-4552-9106-2E389189BD73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5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3E42E269-E1D9-48FF-9E0B-3CE9761AECF5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4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450925" y="406802"/>
            <a:ext cx="7666499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Problems in Reception Area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Shape 401">
            <a:extLst>
              <a:ext uri="{FF2B5EF4-FFF2-40B4-BE49-F238E27FC236}">
                <a16:creationId xmlns:a16="http://schemas.microsoft.com/office/drawing/2014/main" xmlns="" id="{9249593C-682D-4685-87AF-5F7CFFB41DF2}"/>
              </a:ext>
            </a:extLst>
          </p:cNvPr>
          <p:cNvGrpSpPr/>
          <p:nvPr/>
        </p:nvGrpSpPr>
        <p:grpSpPr>
          <a:xfrm>
            <a:off x="146939" y="1439252"/>
            <a:ext cx="6633264" cy="907708"/>
            <a:chOff x="-1535283" y="1287960"/>
            <a:chExt cx="11486579" cy="2067200"/>
          </a:xfrm>
        </p:grpSpPr>
        <p:sp>
          <p:nvSpPr>
            <p:cNvPr id="71" name="Shape 402">
              <a:extLst>
                <a:ext uri="{FF2B5EF4-FFF2-40B4-BE49-F238E27FC236}">
                  <a16:creationId xmlns:a16="http://schemas.microsoft.com/office/drawing/2014/main" xmlns="" id="{CC1C05C5-97ED-4158-B75F-E8AC49CCE5E5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2" name="Shape 403">
              <a:extLst>
                <a:ext uri="{FF2B5EF4-FFF2-40B4-BE49-F238E27FC236}">
                  <a16:creationId xmlns:a16="http://schemas.microsoft.com/office/drawing/2014/main" xmlns="" id="{EDD8EED1-62FE-4872-8E74-A6D2E66F89AE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3" name="Shape 404">
              <a:extLst>
                <a:ext uri="{FF2B5EF4-FFF2-40B4-BE49-F238E27FC236}">
                  <a16:creationId xmlns:a16="http://schemas.microsoft.com/office/drawing/2014/main" xmlns="" id="{891768FC-D93C-4E19-AAD2-BB165BB78E4D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4" name="Shape 405">
              <a:extLst>
                <a:ext uri="{FF2B5EF4-FFF2-40B4-BE49-F238E27FC236}">
                  <a16:creationId xmlns:a16="http://schemas.microsoft.com/office/drawing/2014/main" xmlns="" id="{F7A7AB4D-1494-404D-B02C-66FBE969BA2E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5" name="Shape 406">
              <a:extLst>
                <a:ext uri="{FF2B5EF4-FFF2-40B4-BE49-F238E27FC236}">
                  <a16:creationId xmlns:a16="http://schemas.microsoft.com/office/drawing/2014/main" xmlns="" id="{31E85D0C-9C5A-4AB7-8158-DE51DEDF3B89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6" name="Shape 407">
            <a:extLst>
              <a:ext uri="{FF2B5EF4-FFF2-40B4-BE49-F238E27FC236}">
                <a16:creationId xmlns:a16="http://schemas.microsoft.com/office/drawing/2014/main" xmlns="" id="{71DCE91F-0A7C-4552-B75F-82EA08896288}"/>
              </a:ext>
            </a:extLst>
          </p:cNvPr>
          <p:cNvSpPr txBox="1">
            <a:spLocks/>
          </p:cNvSpPr>
          <p:nvPr/>
        </p:nvSpPr>
        <p:spPr>
          <a:xfrm>
            <a:off x="684124" y="1614347"/>
            <a:ext cx="57343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Arial Black" panose="020B0A04020102020204" pitchFamily="34" charset="0"/>
              </a:rPr>
              <a:t>Dealing with complaints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8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ACC1C127-438F-4ED3-82A9-C958DAC95D2E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7B78BA4-347D-4F79-9270-E259851E7E9C}"/>
              </a:ext>
            </a:extLst>
          </p:cNvPr>
          <p:cNvGrpSpPr/>
          <p:nvPr/>
        </p:nvGrpSpPr>
        <p:grpSpPr>
          <a:xfrm flipH="1">
            <a:off x="6392133" y="1891955"/>
            <a:ext cx="3072714" cy="4437677"/>
            <a:chOff x="7452026" y="4466103"/>
            <a:chExt cx="1395194" cy="193046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EBE572EF-6CCA-49E0-9F47-ABE1594DAC34}"/>
                </a:ext>
              </a:extLst>
            </p:cNvPr>
            <p:cNvGrpSpPr/>
            <p:nvPr/>
          </p:nvGrpSpPr>
          <p:grpSpPr>
            <a:xfrm>
              <a:off x="7452026" y="4466103"/>
              <a:ext cx="1395194" cy="1930469"/>
              <a:chOff x="7452026" y="4537825"/>
              <a:chExt cx="1347592" cy="1858747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xmlns="" id="{86EF1526-7846-4353-BE31-332552748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2026" y="4537825"/>
                <a:ext cx="1347592" cy="1858747"/>
              </a:xfrm>
              <a:prstGeom prst="rect">
                <a:avLst/>
              </a:prstGeom>
            </p:spPr>
          </p:pic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7AE50412-F745-4A2A-9062-A2BEB28A59AE}"/>
                  </a:ext>
                </a:extLst>
              </p:cNvPr>
              <p:cNvSpPr/>
              <p:nvPr/>
            </p:nvSpPr>
            <p:spPr>
              <a:xfrm>
                <a:off x="8124825" y="4969669"/>
                <a:ext cx="381000" cy="191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C1157EDD-11BB-44DD-A0B8-C322970CA9A4}"/>
                  </a:ext>
                </a:extLst>
              </p:cNvPr>
              <p:cNvSpPr/>
              <p:nvPr/>
            </p:nvSpPr>
            <p:spPr>
              <a:xfrm>
                <a:off x="8117424" y="5337844"/>
                <a:ext cx="309820" cy="191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C642CADA-6DD0-49EC-9D0A-A00B30BD7C36}"/>
                  </a:ext>
                </a:extLst>
              </p:cNvPr>
              <p:cNvSpPr/>
              <p:nvPr/>
            </p:nvSpPr>
            <p:spPr>
              <a:xfrm>
                <a:off x="8177213" y="5206254"/>
                <a:ext cx="309820" cy="105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297F99E2-CBC9-49BB-8B82-0179FF710D64}"/>
                </a:ext>
              </a:extLst>
            </p:cNvPr>
            <p:cNvSpPr/>
            <p:nvPr/>
          </p:nvSpPr>
          <p:spPr>
            <a:xfrm rot="212239">
              <a:off x="7893777" y="4896368"/>
              <a:ext cx="904087" cy="2543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600" b="1" cap="none" spc="0" dirty="0">
                  <a:ln w="0"/>
                  <a:solidFill>
                    <a:srgbClr val="FFAFAF"/>
                  </a:solidFill>
                </a:rPr>
                <a:t>Customer</a:t>
              </a:r>
            </a:p>
            <a:p>
              <a:pPr algn="ctr"/>
              <a:r>
                <a:rPr lang="en-US" sz="1600" b="1" cap="none" spc="0" dirty="0">
                  <a:ln w="0"/>
                  <a:solidFill>
                    <a:srgbClr val="FFAFAF"/>
                  </a:solidFill>
                </a:rPr>
                <a:t>Complaint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B5A28E-3069-46A1-A74B-51DD049AF74D}"/>
              </a:ext>
            </a:extLst>
          </p:cNvPr>
          <p:cNvSpPr/>
          <p:nvPr/>
        </p:nvSpPr>
        <p:spPr>
          <a:xfrm>
            <a:off x="385788" y="2502441"/>
            <a:ext cx="913921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The receptionist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must be ready to listen &amp; note </a:t>
            </a: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the customer’s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complaints.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Give apology or </a:t>
            </a:r>
            <a:r>
              <a:rPr lang="en-US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ask to explain the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complaint.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Pass the complaint to the concerned person or department.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" action="ppaction://hlinkshowjump?jump=nextslide"/>
              </a:rPr>
              <a:t>Refer to the blue box </a:t>
            </a:r>
            <a:r>
              <a:rPr lang="en-US" sz="32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" action="ppaction://hlinkshowjump?jump=nextslide"/>
              </a:rPr>
              <a:t>on page </a:t>
            </a:r>
            <a:r>
              <a:rPr lang="en-US" sz="32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" action="ppaction://hlinkshowjump?jump=nextslide"/>
              </a:rPr>
              <a:t>29 in the book.</a:t>
            </a:r>
            <a:endParaRPr lang="en-US" sz="32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497FC21-37A2-4113-BC60-F620188937B6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8D55CC70-2C25-43E9-BF02-80C454060D83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9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02B456D3-B9FE-4159-ABA8-8B303894E091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45F497E9-C15F-447A-91E2-F25C82D31AD7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5B5C290B-3A12-40F9-A0E2-B98F73F51360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88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D149265-CBF7-4831-85F6-7C4B3CADE5A4}"/>
              </a:ext>
            </a:extLst>
          </p:cNvPr>
          <p:cNvSpPr/>
          <p:nvPr/>
        </p:nvSpPr>
        <p:spPr>
          <a:xfrm>
            <a:off x="10161916" y="127612"/>
            <a:ext cx="1368000" cy="136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xmlns="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xmlns="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xmlns="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23976" y="2747278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Answer question 10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on page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31 in the workbook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AEF8E3-EE88-4160-843F-9712B067C971}"/>
              </a:ext>
            </a:extLst>
          </p:cNvPr>
          <p:cNvSpPr txBox="1"/>
          <p:nvPr/>
        </p:nvSpPr>
        <p:spPr>
          <a:xfrm>
            <a:off x="146938" y="6473889"/>
            <a:ext cx="85312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49BDE8AB-8C9C-4028-B90D-88D0ED23505D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9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D5D6A2F7-14BE-4F9A-AD36-48378572BE17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53EEE2D9-8A5D-4675-BF68-CB0FDC976803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6667A6DB-23A7-46EA-8E61-4D3F47461E51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مستطيل مستدير الزوايا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B8440A83-AC09-4507-9CC4-D4C8CE7E0C50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0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934212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indent="-26670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As the visitors arrive, the receptionist is generally expected to deal with them.  Complete the steps </a:t>
            </a:r>
            <a:r>
              <a:rPr lang="en-US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below. They are about how to deal </a:t>
            </a: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with visitors: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6DFE84F1-51F5-49CE-9B74-552100A85900}"/>
              </a:ext>
            </a:extLst>
          </p:cNvPr>
          <p:cNvSpPr/>
          <p:nvPr/>
        </p:nvSpPr>
        <p:spPr>
          <a:xfrm>
            <a:off x="7703474" y="4106258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48FFEF-3926-4F84-89A1-EEB1BA8F1A05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7F3FD2-8F0A-40C6-961C-954E19800DAC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Check your answer 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5E9523B6-4E3D-41F1-84FD-4A86EDDD1CA1}"/>
              </a:ext>
            </a:extLst>
          </p:cNvPr>
          <p:cNvSpPr/>
          <p:nvPr/>
        </p:nvSpPr>
        <p:spPr>
          <a:xfrm rot="16200000">
            <a:off x="1893595" y="3289553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EEE8DA2-CE40-41FA-9DB3-BE7108DA27B0}"/>
              </a:ext>
            </a:extLst>
          </p:cNvPr>
          <p:cNvGrpSpPr/>
          <p:nvPr/>
        </p:nvGrpSpPr>
        <p:grpSpPr>
          <a:xfrm>
            <a:off x="824686" y="3108784"/>
            <a:ext cx="1087252" cy="1110905"/>
            <a:chOff x="1198486" y="2455403"/>
            <a:chExt cx="1660124" cy="1660124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114A728F-5A94-4C9A-A4EB-777ED7EAD32A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rgbClr val="029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61041748-43CD-4187-946E-9BB1C9D95F7C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5453D321-5FC5-407B-8CA7-107399B58955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rgbClr val="0291B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1</a:t>
              </a:r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AE640DD5-8993-4A9C-B024-717270FFF543}"/>
              </a:ext>
            </a:extLst>
          </p:cNvPr>
          <p:cNvSpPr/>
          <p:nvPr/>
        </p:nvSpPr>
        <p:spPr>
          <a:xfrm rot="16200000">
            <a:off x="3548391" y="3277372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F0F95F70-FAD5-41B2-9D2D-C998A100C9B0}"/>
              </a:ext>
            </a:extLst>
          </p:cNvPr>
          <p:cNvSpPr/>
          <p:nvPr/>
        </p:nvSpPr>
        <p:spPr>
          <a:xfrm rot="16200000">
            <a:off x="5197065" y="3295809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0911DCDD-C6D4-4754-9A0E-26F2C32FA69B}"/>
              </a:ext>
            </a:extLst>
          </p:cNvPr>
          <p:cNvSpPr/>
          <p:nvPr/>
        </p:nvSpPr>
        <p:spPr>
          <a:xfrm rot="16200000">
            <a:off x="6851861" y="3283628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xmlns="" id="{64B816A0-66B6-4943-BC5F-60E1611FC03A}"/>
              </a:ext>
            </a:extLst>
          </p:cNvPr>
          <p:cNvSpPr/>
          <p:nvPr/>
        </p:nvSpPr>
        <p:spPr>
          <a:xfrm rot="16200000">
            <a:off x="6847712" y="4936833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DAEE24B1-2F37-410F-82B2-82E9207323A8}"/>
              </a:ext>
            </a:extLst>
          </p:cNvPr>
          <p:cNvSpPr/>
          <p:nvPr/>
        </p:nvSpPr>
        <p:spPr>
          <a:xfrm rot="16200000">
            <a:off x="5172165" y="4936833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EECFE7D1-2C38-42AD-9AF1-2CC95B471A04}"/>
              </a:ext>
            </a:extLst>
          </p:cNvPr>
          <p:cNvSpPr/>
          <p:nvPr/>
        </p:nvSpPr>
        <p:spPr>
          <a:xfrm rot="16200000">
            <a:off x="3538102" y="4916922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98BB56A-4D43-4CDD-B38B-F9BE0CF20178}"/>
              </a:ext>
            </a:extLst>
          </p:cNvPr>
          <p:cNvGrpSpPr/>
          <p:nvPr/>
        </p:nvGrpSpPr>
        <p:grpSpPr>
          <a:xfrm>
            <a:off x="2482966" y="3106421"/>
            <a:ext cx="1087252" cy="1110905"/>
            <a:chOff x="1198486" y="2455403"/>
            <a:chExt cx="1660124" cy="1660124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2D222ACB-A70E-49FE-84BB-157B8C49609E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rgbClr val="D91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EC76A198-40EB-4B89-991D-86CD5C2708AB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532E28A0-FC63-42C8-8DB6-4F46BED0D2E0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rgbClr val="D9126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EE301FE-1CB0-4C8F-B7D0-A3873BCCDEB0}"/>
              </a:ext>
            </a:extLst>
          </p:cNvPr>
          <p:cNvGrpSpPr/>
          <p:nvPr/>
        </p:nvGrpSpPr>
        <p:grpSpPr>
          <a:xfrm>
            <a:off x="5789294" y="3104522"/>
            <a:ext cx="1087252" cy="1110905"/>
            <a:chOff x="1198486" y="2455403"/>
            <a:chExt cx="1660124" cy="166012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5D083B52-E44A-45F0-BA2B-B0E076C1B866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rgbClr val="FE7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583E901E-44F2-4B65-8D55-10B19A3DA0BD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B580D77C-9662-4C2C-B1D9-D402B1ED8F27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rgbClr val="FE7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7EFD75EA-953D-48AB-9EC0-65984984797E}"/>
              </a:ext>
            </a:extLst>
          </p:cNvPr>
          <p:cNvGrpSpPr/>
          <p:nvPr/>
        </p:nvGrpSpPr>
        <p:grpSpPr>
          <a:xfrm>
            <a:off x="4121519" y="4756177"/>
            <a:ext cx="1087252" cy="1110905"/>
            <a:chOff x="1198486" y="2455403"/>
            <a:chExt cx="1660124" cy="166012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51F8277F-CE82-4859-8A4D-B075CE90A572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rgbClr val="3F5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A05FA732-14B5-4707-805E-3B5A038C47F3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2CE39665-2343-41D0-89BE-4DED30845D4E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rgbClr val="3F53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8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A8FBD95-E47B-4BDB-B51F-FDA5A552F9F8}"/>
              </a:ext>
            </a:extLst>
          </p:cNvPr>
          <p:cNvGrpSpPr/>
          <p:nvPr/>
        </p:nvGrpSpPr>
        <p:grpSpPr>
          <a:xfrm>
            <a:off x="4153473" y="3106420"/>
            <a:ext cx="1087252" cy="1110905"/>
            <a:chOff x="1198486" y="2455403"/>
            <a:chExt cx="1660124" cy="166012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D9FADEF0-7242-4816-A440-E1CD3347B747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rgbClr val="00A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40578090-92F0-4A61-89EA-2E3DEE4EAB93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DE72573B-B876-423C-ACA3-FEA7B738C8E7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rgbClr val="00A89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321D68A-1E78-4F44-A088-559C999EF44A}"/>
              </a:ext>
            </a:extLst>
          </p:cNvPr>
          <p:cNvGrpSpPr/>
          <p:nvPr/>
        </p:nvGrpSpPr>
        <p:grpSpPr>
          <a:xfrm>
            <a:off x="7462299" y="4756177"/>
            <a:ext cx="1087252" cy="1110905"/>
            <a:chOff x="1198486" y="2455403"/>
            <a:chExt cx="1660124" cy="166012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32305C15-5612-4E52-96B8-D11F5BFDB167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497E2E7A-7EC5-4E2C-81D8-667FA4E0143F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3EBB6C12-3BDE-4B5A-9FBF-BE804FDA3FC3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6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987519D7-ED94-420E-B5D9-41A2D5B0C0A6}"/>
              </a:ext>
            </a:extLst>
          </p:cNvPr>
          <p:cNvGrpSpPr/>
          <p:nvPr/>
        </p:nvGrpSpPr>
        <p:grpSpPr>
          <a:xfrm>
            <a:off x="5784256" y="4781538"/>
            <a:ext cx="1087252" cy="1110905"/>
            <a:chOff x="1198486" y="2455403"/>
            <a:chExt cx="1660124" cy="166012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1A380591-CAAC-43B1-87AF-930B8CD528DD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4E77B736-9413-45B5-8FD1-AA0256F2E119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B2945B8C-BA80-4A68-8634-9FAC5DB80545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7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78668B1E-25AC-4382-93EE-43785CF3B620}"/>
              </a:ext>
            </a:extLst>
          </p:cNvPr>
          <p:cNvGrpSpPr/>
          <p:nvPr/>
        </p:nvGrpSpPr>
        <p:grpSpPr>
          <a:xfrm>
            <a:off x="7460893" y="3109523"/>
            <a:ext cx="1087252" cy="1110905"/>
            <a:chOff x="1198486" y="2455403"/>
            <a:chExt cx="1660124" cy="1660124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335D86EB-3CE8-45AD-8BE1-25120EFD8232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rgbClr val="B1DB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78E6A682-D6D6-49B2-9052-FFE2515EE33A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123DC4D1-F037-4FB3-B7E6-B6E73448EE68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rgbClr val="B1DB1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5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66C6BF71-E897-46A6-9F43-AF0D0A69B090}"/>
              </a:ext>
            </a:extLst>
          </p:cNvPr>
          <p:cNvGrpSpPr/>
          <p:nvPr/>
        </p:nvGrpSpPr>
        <p:grpSpPr>
          <a:xfrm>
            <a:off x="2469063" y="4764286"/>
            <a:ext cx="1087252" cy="1110905"/>
            <a:chOff x="1198486" y="2455403"/>
            <a:chExt cx="1660124" cy="1660124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714EC707-E5D3-461F-852E-9D091163D504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rgbClr val="853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6A0FA17F-CD97-4BB6-BA11-0F54B788CCE3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7381DB01-11C0-421A-8522-1743C4D6C0FD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rgbClr val="853B7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9</a:t>
              </a:r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7F80D63E-2F6A-485C-B038-CDCD4048F19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0" r="21402"/>
          <a:stretch/>
        </p:blipFill>
        <p:spPr bwMode="auto">
          <a:xfrm>
            <a:off x="20445" y="2480591"/>
            <a:ext cx="1037454" cy="88359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9451A4D2-7559-43F1-A0D0-C67B694BED11}"/>
              </a:ext>
            </a:extLst>
          </p:cNvPr>
          <p:cNvSpPr/>
          <p:nvPr/>
        </p:nvSpPr>
        <p:spPr>
          <a:xfrm>
            <a:off x="3964419" y="2483051"/>
            <a:ext cx="1585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Find out the visitor’s name.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0D3DFD6-2101-438D-9D3D-151044E7A6D7}"/>
              </a:ext>
            </a:extLst>
          </p:cNvPr>
          <p:cNvSpPr/>
          <p:nvPr/>
        </p:nvSpPr>
        <p:spPr>
          <a:xfrm>
            <a:off x="7292396" y="2208115"/>
            <a:ext cx="1915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Ask the visitor to record their details in the visitors book.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CA10A51A-AE4A-43B2-AC33-703EE32246D0}"/>
              </a:ext>
            </a:extLst>
          </p:cNvPr>
          <p:cNvSpPr/>
          <p:nvPr/>
        </p:nvSpPr>
        <p:spPr>
          <a:xfrm>
            <a:off x="5379702" y="5539317"/>
            <a:ext cx="21995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If the visitor is expected contact the wanted staff.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644B0441-6656-4352-BAAA-626AAA5315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7363" y="4476766"/>
            <a:ext cx="949048" cy="1206273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DCF197F6-E6EE-4C74-9320-339669DF0B5A}"/>
              </a:ext>
            </a:extLst>
          </p:cNvPr>
          <p:cNvSpPr/>
          <p:nvPr/>
        </p:nvSpPr>
        <p:spPr>
          <a:xfrm>
            <a:off x="458120" y="4960635"/>
            <a:ext cx="2186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Provide refreshment (juice, tea &amp; coffee). 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مستطيل مستدير الزوايا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585D0DF3-06A2-4351-8CA6-DCA5C0D084D4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8" name="مستطيل مستدير الزوايا 11">
            <a:hlinkClick r:id="rId8" action="ppaction://hlinksldjump"/>
            <a:extLst>
              <a:ext uri="{FF2B5EF4-FFF2-40B4-BE49-F238E27FC236}">
                <a16:creationId xmlns:a16="http://schemas.microsoft.com/office/drawing/2014/main" xmlns="" id="{20F05ACE-798F-40B0-94B4-0B483CF00EB8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99" name="مستطيل مستدير الزوايا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99C36654-2CB6-43B6-BF24-1C77312AEF97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00" name="مستطيل مستدير الزوايا 1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3A2FBA76-973B-42DD-B06D-71C7803EE27F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934212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Different types of visitors are coming to your company, as a receptionist how can you deal with the following visitors: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48FFEF-3926-4F84-89A1-EEB1BA8F1A05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7F3FD2-8F0A-40C6-961C-954E19800DAC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Check your answer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8D699E-272D-476D-98DE-86276FB2DCFA}"/>
              </a:ext>
            </a:extLst>
          </p:cNvPr>
          <p:cNvSpPr/>
          <p:nvPr/>
        </p:nvSpPr>
        <p:spPr>
          <a:xfrm>
            <a:off x="1794294" y="2556956"/>
            <a:ext cx="7527765" cy="1057954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A)  A visitor who has no appointment.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99ACC6C-63DD-43EB-A934-CA7A5F252E88}"/>
              </a:ext>
            </a:extLst>
          </p:cNvPr>
          <p:cNvSpPr/>
          <p:nvPr/>
        </p:nvSpPr>
        <p:spPr>
          <a:xfrm>
            <a:off x="293088" y="2408955"/>
            <a:ext cx="3433092" cy="664234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Type </a:t>
            </a:r>
            <a:r>
              <a:rPr lang="en-US" sz="2400" dirty="0">
                <a:latin typeface="Arial Black" panose="020B0A04020102020204" pitchFamily="34" charset="0"/>
              </a:rPr>
              <a:t>of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6798C2A-D75C-4E83-8217-B3EEB5D0D252}"/>
              </a:ext>
            </a:extLst>
          </p:cNvPr>
          <p:cNvSpPr/>
          <p:nvPr/>
        </p:nvSpPr>
        <p:spPr>
          <a:xfrm>
            <a:off x="1794294" y="4036524"/>
            <a:ext cx="7527765" cy="1898449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900238"/>
            <a:endParaRPr lang="ar-SA" sz="24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1CE37E6-9FF9-44FA-A34E-B0064BBD38CC}"/>
              </a:ext>
            </a:extLst>
          </p:cNvPr>
          <p:cNvSpPr/>
          <p:nvPr/>
        </p:nvSpPr>
        <p:spPr>
          <a:xfrm>
            <a:off x="293088" y="3923130"/>
            <a:ext cx="3433092" cy="878412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dirty="0">
                <a:latin typeface="Arial Black" panose="020B0A04020102020204" pitchFamily="34" charset="0"/>
              </a:rPr>
              <a:t>How to deal with the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6A6A5E38-0431-4C75-8B2D-6DA65B3ACCAB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E88F2BA8-E9CB-4F91-B842-0C470CDA5FC1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644E702A-9BF3-4CA6-A126-3F83573E63AE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2448EE-9818-4940-9024-7FE39C5BEFEC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934212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Different types of visitors are coming to your company, as a receptionist how can you deal with the following visitors: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48FFEF-3926-4F84-89A1-EEB1BA8F1A05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7F3FD2-8F0A-40C6-961C-954E19800DAC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Check your answer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8D699E-272D-476D-98DE-86276FB2DCFA}"/>
              </a:ext>
            </a:extLst>
          </p:cNvPr>
          <p:cNvSpPr/>
          <p:nvPr/>
        </p:nvSpPr>
        <p:spPr>
          <a:xfrm>
            <a:off x="1794294" y="2556956"/>
            <a:ext cx="7527765" cy="1057954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B) A visitor arrives earlier than expected.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99ACC6C-63DD-43EB-A934-CA7A5F252E88}"/>
              </a:ext>
            </a:extLst>
          </p:cNvPr>
          <p:cNvSpPr/>
          <p:nvPr/>
        </p:nvSpPr>
        <p:spPr>
          <a:xfrm>
            <a:off x="293088" y="2408955"/>
            <a:ext cx="3433092" cy="664234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Type </a:t>
            </a:r>
            <a:r>
              <a:rPr lang="en-US" sz="2400" dirty="0">
                <a:latin typeface="Arial Black" panose="020B0A04020102020204" pitchFamily="34" charset="0"/>
              </a:rPr>
              <a:t>of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6798C2A-D75C-4E83-8217-B3EEB5D0D252}"/>
              </a:ext>
            </a:extLst>
          </p:cNvPr>
          <p:cNvSpPr/>
          <p:nvPr/>
        </p:nvSpPr>
        <p:spPr>
          <a:xfrm>
            <a:off x="1794294" y="4036524"/>
            <a:ext cx="7527765" cy="1898449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900238"/>
            <a:endParaRPr lang="ar-SA" sz="24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1CE37E6-9FF9-44FA-A34E-B0064BBD38CC}"/>
              </a:ext>
            </a:extLst>
          </p:cNvPr>
          <p:cNvSpPr/>
          <p:nvPr/>
        </p:nvSpPr>
        <p:spPr>
          <a:xfrm>
            <a:off x="293088" y="3923130"/>
            <a:ext cx="3433092" cy="878412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dirty="0">
                <a:latin typeface="Arial Black" panose="020B0A04020102020204" pitchFamily="34" charset="0"/>
              </a:rPr>
              <a:t>How to deal with the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794F9856-153A-440A-BEBF-612B8A02732B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84EFC4DB-D750-447C-AB39-2FC848F8AEE3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2742DFD0-BA0D-435A-AA36-8DA7F13A3334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86EFF40C-D669-406A-8927-1397B8C3905D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0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934212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Different types of visitors are coming to your company, as a receptionist how can you deal with the following visitors: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48FFEF-3926-4F84-89A1-EEB1BA8F1A05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7F3FD2-8F0A-40C6-961C-954E19800DAC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Check your answer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8D699E-272D-476D-98DE-86276FB2DCFA}"/>
              </a:ext>
            </a:extLst>
          </p:cNvPr>
          <p:cNvSpPr/>
          <p:nvPr/>
        </p:nvSpPr>
        <p:spPr>
          <a:xfrm>
            <a:off x="1794294" y="2556956"/>
            <a:ext cx="7527765" cy="1057954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C) A visitor arrives later than expected.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99ACC6C-63DD-43EB-A934-CA7A5F252E88}"/>
              </a:ext>
            </a:extLst>
          </p:cNvPr>
          <p:cNvSpPr/>
          <p:nvPr/>
        </p:nvSpPr>
        <p:spPr>
          <a:xfrm>
            <a:off x="293088" y="2408955"/>
            <a:ext cx="3433092" cy="664234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Type </a:t>
            </a:r>
            <a:r>
              <a:rPr lang="en-US" sz="2400" dirty="0">
                <a:latin typeface="Arial Black" panose="020B0A04020102020204" pitchFamily="34" charset="0"/>
              </a:rPr>
              <a:t>of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6798C2A-D75C-4E83-8217-B3EEB5D0D252}"/>
              </a:ext>
            </a:extLst>
          </p:cNvPr>
          <p:cNvSpPr/>
          <p:nvPr/>
        </p:nvSpPr>
        <p:spPr>
          <a:xfrm>
            <a:off x="1794294" y="4036524"/>
            <a:ext cx="7527765" cy="1898449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900238"/>
            <a:endParaRPr lang="ar-SA" sz="24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1CE37E6-9FF9-44FA-A34E-B0064BBD38CC}"/>
              </a:ext>
            </a:extLst>
          </p:cNvPr>
          <p:cNvSpPr/>
          <p:nvPr/>
        </p:nvSpPr>
        <p:spPr>
          <a:xfrm>
            <a:off x="293088" y="3923130"/>
            <a:ext cx="3433092" cy="878412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dirty="0">
                <a:latin typeface="Arial Black" panose="020B0A04020102020204" pitchFamily="34" charset="0"/>
              </a:rPr>
              <a:t>How to deal with the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35BE2B65-9698-41F3-A76D-2742F37E133F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F0A33615-F8FC-431B-BDCE-BFBFDDDDF396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48D83BD9-7EC0-4FFA-9AAC-10A3083F8D33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4A51A951-D0A3-45B8-AF36-255E01E0E429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934212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Different types of visitors are coming to your company, as a receptionist how can you deal with the following visitors: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48FFEF-3926-4F84-89A1-EEB1BA8F1A05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7F3FD2-8F0A-40C6-961C-954E19800DAC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Check your answer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8D699E-272D-476D-98DE-86276FB2DCFA}"/>
              </a:ext>
            </a:extLst>
          </p:cNvPr>
          <p:cNvSpPr/>
          <p:nvPr/>
        </p:nvSpPr>
        <p:spPr>
          <a:xfrm>
            <a:off x="1794294" y="2556956"/>
            <a:ext cx="7527765" cy="1057954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D)  A visitor enquired </a:t>
            </a:r>
            <a:r>
              <a:rPr lang="en-US" sz="2800" b="1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about vacancies </a:t>
            </a: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for jobs.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99ACC6C-63DD-43EB-A934-CA7A5F252E88}"/>
              </a:ext>
            </a:extLst>
          </p:cNvPr>
          <p:cNvSpPr/>
          <p:nvPr/>
        </p:nvSpPr>
        <p:spPr>
          <a:xfrm>
            <a:off x="293088" y="2408955"/>
            <a:ext cx="3433092" cy="664234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Type </a:t>
            </a:r>
            <a:r>
              <a:rPr lang="en-US" sz="2400" dirty="0">
                <a:latin typeface="Arial Black" panose="020B0A04020102020204" pitchFamily="34" charset="0"/>
              </a:rPr>
              <a:t>of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6798C2A-D75C-4E83-8217-B3EEB5D0D252}"/>
              </a:ext>
            </a:extLst>
          </p:cNvPr>
          <p:cNvSpPr/>
          <p:nvPr/>
        </p:nvSpPr>
        <p:spPr>
          <a:xfrm>
            <a:off x="1794294" y="4036524"/>
            <a:ext cx="7527765" cy="1898449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1CE37E6-9FF9-44FA-A34E-B0064BBD38CC}"/>
              </a:ext>
            </a:extLst>
          </p:cNvPr>
          <p:cNvSpPr/>
          <p:nvPr/>
        </p:nvSpPr>
        <p:spPr>
          <a:xfrm>
            <a:off x="293088" y="3923130"/>
            <a:ext cx="3433092" cy="878412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dirty="0">
                <a:latin typeface="Arial Black" panose="020B0A04020102020204" pitchFamily="34" charset="0"/>
              </a:rPr>
              <a:t>How to deal with the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1FF4A7C-F981-4055-AD9D-8FB58428E82F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573029AE-A203-4923-B53E-27AFE0F15356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337B9E06-4C9B-403C-9171-1DFB273B660B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BF169E0E-91E3-43B1-9504-DBC8B094E489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3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934212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Different types of visitors are coming to your company, as a receptionist how can you deal with the following visitors: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48FFEF-3926-4F84-89A1-EEB1BA8F1A05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7F3FD2-8F0A-40C6-961C-954E19800DAC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Check your answer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8D699E-272D-476D-98DE-86276FB2DCFA}"/>
              </a:ext>
            </a:extLst>
          </p:cNvPr>
          <p:cNvSpPr/>
          <p:nvPr/>
        </p:nvSpPr>
        <p:spPr>
          <a:xfrm>
            <a:off x="1794294" y="2556956"/>
            <a:ext cx="7527765" cy="1227856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1881188" algn="just"/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E) A person who </a:t>
            </a:r>
            <a:r>
              <a:rPr lang="en-US" sz="2800" b="1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has </a:t>
            </a: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an appointment with </a:t>
            </a:r>
            <a:r>
              <a:rPr lang="en-US" sz="2800" b="1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sales manager, </a:t>
            </a: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but he is unable to come because of another meeting at the same time.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99ACC6C-63DD-43EB-A934-CA7A5F252E88}"/>
              </a:ext>
            </a:extLst>
          </p:cNvPr>
          <p:cNvSpPr/>
          <p:nvPr/>
        </p:nvSpPr>
        <p:spPr>
          <a:xfrm>
            <a:off x="293088" y="2408955"/>
            <a:ext cx="3433092" cy="664234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Type </a:t>
            </a:r>
            <a:r>
              <a:rPr lang="en-US" sz="2400" dirty="0">
                <a:latin typeface="Arial Black" panose="020B0A04020102020204" pitchFamily="34" charset="0"/>
              </a:rPr>
              <a:t>of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6798C2A-D75C-4E83-8217-B3EEB5D0D252}"/>
              </a:ext>
            </a:extLst>
          </p:cNvPr>
          <p:cNvSpPr/>
          <p:nvPr/>
        </p:nvSpPr>
        <p:spPr>
          <a:xfrm>
            <a:off x="1794294" y="4036524"/>
            <a:ext cx="7527765" cy="1898449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1CE37E6-9FF9-44FA-A34E-B0064BBD38CC}"/>
              </a:ext>
            </a:extLst>
          </p:cNvPr>
          <p:cNvSpPr/>
          <p:nvPr/>
        </p:nvSpPr>
        <p:spPr>
          <a:xfrm>
            <a:off x="293088" y="3923130"/>
            <a:ext cx="3433092" cy="878412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dirty="0">
                <a:latin typeface="Arial Black" panose="020B0A04020102020204" pitchFamily="34" charset="0"/>
              </a:rPr>
              <a:t>How to deal with the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F406623B-86E9-488A-BA48-ABC8940A81F3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6148AEB9-9787-4D10-A47C-CC14540F7D95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18461FF3-4640-45DF-8B14-78327476374E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606D2395-369E-4442-BC99-6E27E20ED7EF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2118360"/>
            <a:ext cx="9768840" cy="399288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203434" y="2734530"/>
            <a:ext cx="5852685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solidFill>
                  <a:srgbClr val="3F5378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Chapter 2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582618" y="4391618"/>
            <a:ext cx="52912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dirty="0">
                <a:ln>
                  <a:solidFill>
                    <a:srgbClr val="3F5378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Reception</a:t>
            </a:r>
            <a:endParaRPr lang="ar-SA" sz="8000" cap="none" spc="0" dirty="0">
              <a:ln>
                <a:solidFill>
                  <a:srgbClr val="3F5378"/>
                </a:solidFill>
              </a:ln>
              <a:solidFill>
                <a:schemeClr val="bg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934212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Different types of visitors are coming to your company, as a receptionist how can you deal with the following visitors: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56" name="Rectangle 3"/>
          <p:cNvSpPr/>
          <p:nvPr/>
        </p:nvSpPr>
        <p:spPr>
          <a:xfrm>
            <a:off x="18622" y="41961"/>
            <a:ext cx="1173480" cy="144655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0160">
                  <a:solidFill>
                    <a:srgbClr val="FF9933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" panose="02040604050505020304" pitchFamily="18" charset="0"/>
                <a:cs typeface="AL-Mohanad" pitchFamily="2" charset="-78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48FFEF-3926-4F84-89A1-EEB1BA8F1A05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7F3FD2-8F0A-40C6-961C-954E19800DAC}"/>
              </a:ext>
            </a:extLst>
          </p:cNvPr>
          <p:cNvSpPr/>
          <p:nvPr/>
        </p:nvSpPr>
        <p:spPr>
          <a:xfrm>
            <a:off x="217386" y="5869898"/>
            <a:ext cx="1766690" cy="448207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Check your answer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8D699E-272D-476D-98DE-86276FB2DCFA}"/>
              </a:ext>
            </a:extLst>
          </p:cNvPr>
          <p:cNvSpPr/>
          <p:nvPr/>
        </p:nvSpPr>
        <p:spPr>
          <a:xfrm>
            <a:off x="1794294" y="2556956"/>
            <a:ext cx="7527765" cy="1227856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F) A visitor </a:t>
            </a:r>
            <a:r>
              <a:rPr lang="en-US" sz="2800" b="1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complains </a:t>
            </a: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about a damaged product.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99ACC6C-63DD-43EB-A934-CA7A5F252E88}"/>
              </a:ext>
            </a:extLst>
          </p:cNvPr>
          <p:cNvSpPr/>
          <p:nvPr/>
        </p:nvSpPr>
        <p:spPr>
          <a:xfrm>
            <a:off x="293088" y="2408955"/>
            <a:ext cx="3433092" cy="664234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Type </a:t>
            </a:r>
            <a:r>
              <a:rPr lang="en-US" sz="2400" dirty="0">
                <a:latin typeface="Arial Black" panose="020B0A04020102020204" pitchFamily="34" charset="0"/>
              </a:rPr>
              <a:t>of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6798C2A-D75C-4E83-8217-B3EEB5D0D252}"/>
              </a:ext>
            </a:extLst>
          </p:cNvPr>
          <p:cNvSpPr/>
          <p:nvPr/>
        </p:nvSpPr>
        <p:spPr>
          <a:xfrm>
            <a:off x="1794294" y="4036524"/>
            <a:ext cx="7527765" cy="1898449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1814513"/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1CE37E6-9FF9-44FA-A34E-B0064BBD38CC}"/>
              </a:ext>
            </a:extLst>
          </p:cNvPr>
          <p:cNvSpPr/>
          <p:nvPr/>
        </p:nvSpPr>
        <p:spPr>
          <a:xfrm>
            <a:off x="293088" y="3923130"/>
            <a:ext cx="3433092" cy="878412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dirty="0">
                <a:latin typeface="Arial Black" panose="020B0A04020102020204" pitchFamily="34" charset="0"/>
              </a:rPr>
              <a:t>How to deal with the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89B972A9-672E-443E-A7A9-9AF56A85CAAA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5CB342E1-E772-457F-995E-B0DC6D4C38F3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09E6BB5F-38C1-40C4-B7E9-6FC6A68EBAA3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74F1331-1AFC-489B-9FE4-25A351396F4A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60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37160" y="1445619"/>
            <a:ext cx="938784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0" y="430849"/>
            <a:ext cx="6309360" cy="7662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Questions</a:t>
            </a:r>
          </a:p>
        </p:txBody>
      </p:sp>
      <p:grpSp>
        <p:nvGrpSpPr>
          <p:cNvPr id="19" name="Google Shape;606;p37"/>
          <p:cNvGrpSpPr/>
          <p:nvPr/>
        </p:nvGrpSpPr>
        <p:grpSpPr>
          <a:xfrm>
            <a:off x="311504" y="361841"/>
            <a:ext cx="821018" cy="820294"/>
            <a:chOff x="1923675" y="1633650"/>
            <a:chExt cx="436000" cy="435975"/>
          </a:xfrm>
        </p:grpSpPr>
        <p:sp>
          <p:nvSpPr>
            <p:cNvPr id="20" name="Google Shape;607;p37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08;p37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9;p37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10;p37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11;p37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12;p3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401">
            <a:extLst>
              <a:ext uri="{FF2B5EF4-FFF2-40B4-BE49-F238E27FC236}">
                <a16:creationId xmlns:a16="http://schemas.microsoft.com/office/drawing/2014/main" xmlns="" id="{CA68224C-CCE5-47D9-9404-154159D2DA2A}"/>
              </a:ext>
            </a:extLst>
          </p:cNvPr>
          <p:cNvGrpSpPr/>
          <p:nvPr/>
        </p:nvGrpSpPr>
        <p:grpSpPr>
          <a:xfrm>
            <a:off x="137161" y="3273861"/>
            <a:ext cx="5347612" cy="907708"/>
            <a:chOff x="-1535283" y="1287960"/>
            <a:chExt cx="11486579" cy="2067200"/>
          </a:xfrm>
        </p:grpSpPr>
        <p:sp>
          <p:nvSpPr>
            <p:cNvPr id="22" name="Shape 402">
              <a:extLst>
                <a:ext uri="{FF2B5EF4-FFF2-40B4-BE49-F238E27FC236}">
                  <a16:creationId xmlns:a16="http://schemas.microsoft.com/office/drawing/2014/main" xmlns="" id="{B8E8427B-60EB-4E69-BB5A-FD919979A02F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403">
              <a:extLst>
                <a:ext uri="{FF2B5EF4-FFF2-40B4-BE49-F238E27FC236}">
                  <a16:creationId xmlns:a16="http://schemas.microsoft.com/office/drawing/2014/main" xmlns="" id="{320D36B2-525D-4362-9FA9-8FC28DA63549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:a16="http://schemas.microsoft.com/office/drawing/2014/main" xmlns="" id="{2A310E7D-D9CA-4AE4-B399-BAEE97F6436A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:a16="http://schemas.microsoft.com/office/drawing/2014/main" xmlns="" id="{8D0EB06B-8FC0-4C55-8AD6-3761D84B5D89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6">
              <a:extLst>
                <a:ext uri="{FF2B5EF4-FFF2-40B4-BE49-F238E27FC236}">
                  <a16:creationId xmlns:a16="http://schemas.microsoft.com/office/drawing/2014/main" xmlns="" id="{77F60333-F0AA-40AF-A396-0C8F65E14CA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6" name="Shape 408">
            <a:extLst>
              <a:ext uri="{FF2B5EF4-FFF2-40B4-BE49-F238E27FC236}">
                <a16:creationId xmlns:a16="http://schemas.microsoft.com/office/drawing/2014/main" xmlns="" id="{B91172F4-9686-4D09-A056-6082F75A0308}"/>
              </a:ext>
            </a:extLst>
          </p:cNvPr>
          <p:cNvSpPr txBox="1">
            <a:spLocks/>
          </p:cNvSpPr>
          <p:nvPr/>
        </p:nvSpPr>
        <p:spPr>
          <a:xfrm>
            <a:off x="849261" y="4261509"/>
            <a:ext cx="4063065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To go </a:t>
            </a:r>
            <a:r>
              <a:rPr lang="en-US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over the </a:t>
            </a: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workbook </a:t>
            </a:r>
            <a:r>
              <a:rPr lang="en-US" b="1" dirty="0" smtClean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pages </a:t>
            </a:r>
            <a:r>
              <a:rPr lang="en-US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27-32</a:t>
            </a:r>
            <a:endParaRPr lang="en-US" b="1" u="sng" dirty="0">
              <a:solidFill>
                <a:schemeClr val="tx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Shape 407">
            <a:extLst>
              <a:ext uri="{FF2B5EF4-FFF2-40B4-BE49-F238E27FC236}">
                <a16:creationId xmlns:a16="http://schemas.microsoft.com/office/drawing/2014/main" xmlns="" id="{7F00BA46-2982-45DD-ABD1-BCB99C490CE4}"/>
              </a:ext>
            </a:extLst>
          </p:cNvPr>
          <p:cNvSpPr txBox="1">
            <a:spLocks/>
          </p:cNvSpPr>
          <p:nvPr/>
        </p:nvSpPr>
        <p:spPr>
          <a:xfrm>
            <a:off x="990891" y="3435571"/>
            <a:ext cx="4116263" cy="621208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Additional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88874B-E9AD-43BE-8021-F093175D9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32" t="28303" r="38656" b="14214"/>
          <a:stretch/>
        </p:blipFill>
        <p:spPr>
          <a:xfrm>
            <a:off x="6015616" y="1987138"/>
            <a:ext cx="2769079" cy="3942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B1F2D2F-69C2-4289-9991-462D612783D7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37AFAD8-6CA9-4A3F-ACD1-836B1932806D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D9D4D152-1227-4F39-ADD9-77393E72EF96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B66FB4E9-AB22-4080-A173-4B7DBEEB388C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D651D807-D52B-443D-BD73-8F632B0AAC5F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503;p34"/>
          <p:cNvSpPr txBox="1">
            <a:spLocks/>
          </p:cNvSpPr>
          <p:nvPr/>
        </p:nvSpPr>
        <p:spPr>
          <a:xfrm>
            <a:off x="2433390" y="2935900"/>
            <a:ext cx="6593700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600" dirty="0">
                <a:solidFill>
                  <a:srgbClr val="FF9800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C463F3-24AA-4583-BB1C-BD25AF5414D1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7730381"/>
      </p:ext>
    </p:extLst>
  </p:cSld>
  <p:clrMapOvr>
    <a:masterClrMapping/>
  </p:clrMapOvr>
  <p:transition spd="slow" advClick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11876848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indent="-26670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As the visitors arrive, the receptionist is generally expected to deal with them.  Complete the steps of below of dealing with visitors: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xmlns="" id="{6DFE84F1-51F5-49CE-9B74-552100A85900}"/>
              </a:ext>
            </a:extLst>
          </p:cNvPr>
          <p:cNvSpPr/>
          <p:nvPr/>
        </p:nvSpPr>
        <p:spPr>
          <a:xfrm>
            <a:off x="8945139" y="4000162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48FFEF-3926-4F84-89A1-EEB1BA8F1A05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5E9523B6-4E3D-41F1-84FD-4A86EDDD1CA1}"/>
              </a:ext>
            </a:extLst>
          </p:cNvPr>
          <p:cNvSpPr/>
          <p:nvPr/>
        </p:nvSpPr>
        <p:spPr>
          <a:xfrm rot="16200000">
            <a:off x="3135260" y="3183457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EEE8DA2-CE40-41FA-9DB3-BE7108DA27B0}"/>
              </a:ext>
            </a:extLst>
          </p:cNvPr>
          <p:cNvGrpSpPr/>
          <p:nvPr/>
        </p:nvGrpSpPr>
        <p:grpSpPr>
          <a:xfrm>
            <a:off x="2066351" y="3002688"/>
            <a:ext cx="1087252" cy="1110905"/>
            <a:chOff x="1198486" y="2455403"/>
            <a:chExt cx="1660124" cy="1660124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114A728F-5A94-4C9A-A4EB-777ED7EAD32A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rgbClr val="0291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61041748-43CD-4187-946E-9BB1C9D95F7C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5453D321-5FC5-407B-8CA7-107399B58955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rgbClr val="0291B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1</a:t>
              </a:r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AE640DD5-8993-4A9C-B024-717270FFF543}"/>
              </a:ext>
            </a:extLst>
          </p:cNvPr>
          <p:cNvSpPr/>
          <p:nvPr/>
        </p:nvSpPr>
        <p:spPr>
          <a:xfrm rot="16200000">
            <a:off x="4790056" y="3171276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xmlns="" id="{F0F95F70-FAD5-41B2-9D2D-C998A100C9B0}"/>
              </a:ext>
            </a:extLst>
          </p:cNvPr>
          <p:cNvSpPr/>
          <p:nvPr/>
        </p:nvSpPr>
        <p:spPr>
          <a:xfrm rot="16200000">
            <a:off x="6438730" y="3189713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0911DCDD-C6D4-4754-9A0E-26F2C32FA69B}"/>
              </a:ext>
            </a:extLst>
          </p:cNvPr>
          <p:cNvSpPr/>
          <p:nvPr/>
        </p:nvSpPr>
        <p:spPr>
          <a:xfrm rot="16200000">
            <a:off x="8093526" y="3177532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xmlns="" id="{64B816A0-66B6-4943-BC5F-60E1611FC03A}"/>
              </a:ext>
            </a:extLst>
          </p:cNvPr>
          <p:cNvSpPr/>
          <p:nvPr/>
        </p:nvSpPr>
        <p:spPr>
          <a:xfrm rot="16200000">
            <a:off x="8089377" y="4830737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DAEE24B1-2F37-410F-82B2-82E9207323A8}"/>
              </a:ext>
            </a:extLst>
          </p:cNvPr>
          <p:cNvSpPr/>
          <p:nvPr/>
        </p:nvSpPr>
        <p:spPr>
          <a:xfrm rot="16200000">
            <a:off x="6413830" y="4830737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EECFE7D1-2C38-42AD-9AF1-2CC95B471A04}"/>
              </a:ext>
            </a:extLst>
          </p:cNvPr>
          <p:cNvSpPr/>
          <p:nvPr/>
        </p:nvSpPr>
        <p:spPr>
          <a:xfrm rot="16200000">
            <a:off x="4779767" y="4810826"/>
            <a:ext cx="635889" cy="793898"/>
          </a:xfrm>
          <a:custGeom>
            <a:avLst/>
            <a:gdLst>
              <a:gd name="connsiteX0" fmla="*/ 1 w 1067752"/>
              <a:gd name="connsiteY0" fmla="*/ 0 h 1362075"/>
              <a:gd name="connsiteX1" fmla="*/ 1067750 w 1067752"/>
              <a:gd name="connsiteY1" fmla="*/ 0 h 1362075"/>
              <a:gd name="connsiteX2" fmla="*/ 1041659 w 1067752"/>
              <a:gd name="connsiteY2" fmla="*/ 21527 h 1362075"/>
              <a:gd name="connsiteX3" fmla="*/ 768481 w 1067752"/>
              <a:gd name="connsiteY3" fmla="*/ 681037 h 1362075"/>
              <a:gd name="connsiteX4" fmla="*/ 1041659 w 1067752"/>
              <a:gd name="connsiteY4" fmla="*/ 1340547 h 1362075"/>
              <a:gd name="connsiteX5" fmla="*/ 1067752 w 1067752"/>
              <a:gd name="connsiteY5" fmla="*/ 1362075 h 1362075"/>
              <a:gd name="connsiteX6" fmla="*/ 0 w 1067752"/>
              <a:gd name="connsiteY6" fmla="*/ 1362075 h 1362075"/>
              <a:gd name="connsiteX7" fmla="*/ 26092 w 1067752"/>
              <a:gd name="connsiteY7" fmla="*/ 1340547 h 1362075"/>
              <a:gd name="connsiteX8" fmla="*/ 299270 w 1067752"/>
              <a:gd name="connsiteY8" fmla="*/ 681037 h 1362075"/>
              <a:gd name="connsiteX9" fmla="*/ 26092 w 1067752"/>
              <a:gd name="connsiteY9" fmla="*/ 21527 h 13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7752" h="1362075">
                <a:moveTo>
                  <a:pt x="1" y="0"/>
                </a:moveTo>
                <a:lnTo>
                  <a:pt x="1067750" y="0"/>
                </a:lnTo>
                <a:lnTo>
                  <a:pt x="1041659" y="21527"/>
                </a:lnTo>
                <a:cubicBezTo>
                  <a:pt x="872876" y="190311"/>
                  <a:pt x="768481" y="423483"/>
                  <a:pt x="768481" y="681037"/>
                </a:cubicBezTo>
                <a:cubicBezTo>
                  <a:pt x="768481" y="938592"/>
                  <a:pt x="872876" y="1171764"/>
                  <a:pt x="1041659" y="1340547"/>
                </a:cubicBezTo>
                <a:lnTo>
                  <a:pt x="1067752" y="1362075"/>
                </a:lnTo>
                <a:lnTo>
                  <a:pt x="0" y="1362075"/>
                </a:lnTo>
                <a:lnTo>
                  <a:pt x="26092" y="1340547"/>
                </a:lnTo>
                <a:cubicBezTo>
                  <a:pt x="194875" y="1171764"/>
                  <a:pt x="299270" y="938592"/>
                  <a:pt x="299270" y="681037"/>
                </a:cubicBezTo>
                <a:cubicBezTo>
                  <a:pt x="299270" y="423483"/>
                  <a:pt x="194875" y="190311"/>
                  <a:pt x="26092" y="2152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E98BB56A-4D43-4CDD-B38B-F9BE0CF20178}"/>
              </a:ext>
            </a:extLst>
          </p:cNvPr>
          <p:cNvGrpSpPr/>
          <p:nvPr/>
        </p:nvGrpSpPr>
        <p:grpSpPr>
          <a:xfrm>
            <a:off x="3724631" y="3000325"/>
            <a:ext cx="1087252" cy="1110905"/>
            <a:chOff x="1198486" y="2455403"/>
            <a:chExt cx="1660124" cy="1660124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2D222ACB-A70E-49FE-84BB-157B8C49609E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rgbClr val="D91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EC76A198-40EB-4B89-991D-86CD5C2708AB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532E28A0-FC63-42C8-8DB6-4F46BED0D2E0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rgbClr val="D9126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2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EE301FE-1CB0-4C8F-B7D0-A3873BCCDEB0}"/>
              </a:ext>
            </a:extLst>
          </p:cNvPr>
          <p:cNvGrpSpPr/>
          <p:nvPr/>
        </p:nvGrpSpPr>
        <p:grpSpPr>
          <a:xfrm>
            <a:off x="7030959" y="2998426"/>
            <a:ext cx="1087252" cy="1110905"/>
            <a:chOff x="1198486" y="2455403"/>
            <a:chExt cx="1660124" cy="1660124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5D083B52-E44A-45F0-BA2B-B0E076C1B866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rgbClr val="FE7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583E901E-44F2-4B65-8D55-10B19A3DA0BD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B580D77C-9662-4C2C-B1D9-D402B1ED8F27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rgbClr val="FE76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7EFD75EA-953D-48AB-9EC0-65984984797E}"/>
              </a:ext>
            </a:extLst>
          </p:cNvPr>
          <p:cNvGrpSpPr/>
          <p:nvPr/>
        </p:nvGrpSpPr>
        <p:grpSpPr>
          <a:xfrm>
            <a:off x="5363184" y="4650081"/>
            <a:ext cx="1087252" cy="1110905"/>
            <a:chOff x="1198486" y="2455403"/>
            <a:chExt cx="1660124" cy="166012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51F8277F-CE82-4859-8A4D-B075CE90A572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rgbClr val="3F5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A05FA732-14B5-4707-805E-3B5A038C47F3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2CE39665-2343-41D0-89BE-4DED30845D4E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rgbClr val="3F53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8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A8FBD95-E47B-4BDB-B51F-FDA5A552F9F8}"/>
              </a:ext>
            </a:extLst>
          </p:cNvPr>
          <p:cNvGrpSpPr/>
          <p:nvPr/>
        </p:nvGrpSpPr>
        <p:grpSpPr>
          <a:xfrm>
            <a:off x="5395138" y="3000324"/>
            <a:ext cx="1087252" cy="1110905"/>
            <a:chOff x="1198486" y="2455403"/>
            <a:chExt cx="1660124" cy="166012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D9FADEF0-7242-4816-A440-E1CD3347B747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rgbClr val="00A8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40578090-92F0-4A61-89EA-2E3DEE4EAB93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DE72573B-B876-423C-ACA3-FEA7B738C8E7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rgbClr val="00A89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3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B321D68A-1E78-4F44-A088-559C999EF44A}"/>
              </a:ext>
            </a:extLst>
          </p:cNvPr>
          <p:cNvGrpSpPr/>
          <p:nvPr/>
        </p:nvGrpSpPr>
        <p:grpSpPr>
          <a:xfrm>
            <a:off x="8703964" y="4650081"/>
            <a:ext cx="1087252" cy="1110905"/>
            <a:chOff x="1198486" y="2455403"/>
            <a:chExt cx="1660124" cy="1660124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32305C15-5612-4E52-96B8-D11F5BFDB167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497E2E7A-7EC5-4E2C-81D8-667FA4E0143F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3EBB6C12-3BDE-4B5A-9FBF-BE804FDA3FC3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6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987519D7-ED94-420E-B5D9-41A2D5B0C0A6}"/>
              </a:ext>
            </a:extLst>
          </p:cNvPr>
          <p:cNvGrpSpPr/>
          <p:nvPr/>
        </p:nvGrpSpPr>
        <p:grpSpPr>
          <a:xfrm>
            <a:off x="7025921" y="4675442"/>
            <a:ext cx="1087252" cy="1110905"/>
            <a:chOff x="1198486" y="2455403"/>
            <a:chExt cx="1660124" cy="166012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1A380591-CAAC-43B1-87AF-930B8CD528DD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4E77B736-9413-45B5-8FD1-AA0256F2E119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B2945B8C-BA80-4A68-8634-9FAC5DB80545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7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78668B1E-25AC-4382-93EE-43785CF3B620}"/>
              </a:ext>
            </a:extLst>
          </p:cNvPr>
          <p:cNvGrpSpPr/>
          <p:nvPr/>
        </p:nvGrpSpPr>
        <p:grpSpPr>
          <a:xfrm>
            <a:off x="8702558" y="3003427"/>
            <a:ext cx="1087252" cy="1110905"/>
            <a:chOff x="1198486" y="2455403"/>
            <a:chExt cx="1660124" cy="1660124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335D86EB-3CE8-45AD-8BE1-25120EFD8232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rgbClr val="B1DB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78E6A682-D6D6-49B2-9052-FFE2515EE33A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123DC4D1-F037-4FB3-B7E6-B6E73448EE68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rgbClr val="B1DB1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5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66C6BF71-E897-46A6-9F43-AF0D0A69B090}"/>
              </a:ext>
            </a:extLst>
          </p:cNvPr>
          <p:cNvGrpSpPr/>
          <p:nvPr/>
        </p:nvGrpSpPr>
        <p:grpSpPr>
          <a:xfrm>
            <a:off x="3710728" y="4658190"/>
            <a:ext cx="1087252" cy="1110905"/>
            <a:chOff x="1198486" y="2455403"/>
            <a:chExt cx="1660124" cy="1660124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714EC707-E5D3-461F-852E-9D091163D504}"/>
                </a:ext>
              </a:extLst>
            </p:cNvPr>
            <p:cNvSpPr/>
            <p:nvPr/>
          </p:nvSpPr>
          <p:spPr>
            <a:xfrm>
              <a:off x="1198486" y="2455403"/>
              <a:ext cx="1660124" cy="1660124"/>
            </a:xfrm>
            <a:prstGeom prst="ellipse">
              <a:avLst/>
            </a:prstGeom>
            <a:solidFill>
              <a:srgbClr val="853B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6A0FA17F-CD97-4BB6-BA11-0F54B788CCE3}"/>
                </a:ext>
              </a:extLst>
            </p:cNvPr>
            <p:cNvSpPr/>
            <p:nvPr/>
          </p:nvSpPr>
          <p:spPr>
            <a:xfrm>
              <a:off x="1586521" y="2843438"/>
              <a:ext cx="884054" cy="884054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7381DB01-11C0-421A-8522-1743C4D6C0FD}"/>
                </a:ext>
              </a:extLst>
            </p:cNvPr>
            <p:cNvSpPr/>
            <p:nvPr/>
          </p:nvSpPr>
          <p:spPr>
            <a:xfrm>
              <a:off x="1700639" y="2957556"/>
              <a:ext cx="655817" cy="655817"/>
            </a:xfrm>
            <a:prstGeom prst="ellipse">
              <a:avLst/>
            </a:prstGeom>
            <a:solidFill>
              <a:srgbClr val="853B7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 Black" panose="020B0A04020102020204" pitchFamily="34" charset="0"/>
                  <a:cs typeface="Aharoni" panose="02010803020104030203" pitchFamily="2" charset="-79"/>
                </a:rPr>
                <a:t>9</a:t>
              </a:r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7F80D63E-2F6A-485C-B038-CDCD4048F19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0" r="21402"/>
          <a:stretch/>
        </p:blipFill>
        <p:spPr bwMode="auto">
          <a:xfrm>
            <a:off x="350484" y="2587925"/>
            <a:ext cx="1672706" cy="14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8435CE55-3974-44D8-94A3-A059349CC23C}"/>
              </a:ext>
            </a:extLst>
          </p:cNvPr>
          <p:cNvSpPr/>
          <p:nvPr/>
        </p:nvSpPr>
        <p:spPr>
          <a:xfrm>
            <a:off x="1895713" y="2412498"/>
            <a:ext cx="1585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Greet/welcome the visitors.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72F78C26-8E23-46DD-A6AE-44C78DDA55E4}"/>
              </a:ext>
            </a:extLst>
          </p:cNvPr>
          <p:cNvSpPr/>
          <p:nvPr/>
        </p:nvSpPr>
        <p:spPr>
          <a:xfrm>
            <a:off x="3616280" y="2384115"/>
            <a:ext cx="137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Ask if they need help.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9451A4D2-7559-43F1-A0D0-C67B694BED11}"/>
              </a:ext>
            </a:extLst>
          </p:cNvPr>
          <p:cNvSpPr/>
          <p:nvPr/>
        </p:nvSpPr>
        <p:spPr>
          <a:xfrm>
            <a:off x="5206084" y="2376955"/>
            <a:ext cx="1585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Find out the visitor’s name.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8735BB81-B542-451A-B9F3-1633C94CA9BE}"/>
              </a:ext>
            </a:extLst>
          </p:cNvPr>
          <p:cNvSpPr/>
          <p:nvPr/>
        </p:nvSpPr>
        <p:spPr>
          <a:xfrm>
            <a:off x="6674587" y="2100655"/>
            <a:ext cx="1915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Check if the visitor have appointment &amp; who he wants to see.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70D3DFD6-2101-438D-9D3D-151044E7A6D7}"/>
              </a:ext>
            </a:extLst>
          </p:cNvPr>
          <p:cNvSpPr/>
          <p:nvPr/>
        </p:nvSpPr>
        <p:spPr>
          <a:xfrm>
            <a:off x="9471886" y="3050665"/>
            <a:ext cx="1915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Ask the visitor to record their details in the visitors book.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F3066ACC-C777-47D0-8C30-B0628ACB4D6D}"/>
              </a:ext>
            </a:extLst>
          </p:cNvPr>
          <p:cNvSpPr/>
          <p:nvPr/>
        </p:nvSpPr>
        <p:spPr>
          <a:xfrm>
            <a:off x="9754805" y="4994216"/>
            <a:ext cx="1560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Issue a visitors badge.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CA10A51A-AE4A-43B2-AC33-703EE32246D0}"/>
              </a:ext>
            </a:extLst>
          </p:cNvPr>
          <p:cNvSpPr/>
          <p:nvPr/>
        </p:nvSpPr>
        <p:spPr>
          <a:xfrm>
            <a:off x="6532587" y="5737645"/>
            <a:ext cx="2389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If the visitor is expected contact the wanted staff.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8743C06F-5965-40E2-9D04-1BD8506D9186}"/>
              </a:ext>
            </a:extLst>
          </p:cNvPr>
          <p:cNvSpPr/>
          <p:nvPr/>
        </p:nvSpPr>
        <p:spPr>
          <a:xfrm>
            <a:off x="5012454" y="5698901"/>
            <a:ext cx="1804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Tell the visitor about any delay.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644B0441-6656-4352-BAAA-626AAA5315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09028" y="4370670"/>
            <a:ext cx="949048" cy="1206273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DCF197F6-E6EE-4C74-9320-339669DF0B5A}"/>
              </a:ext>
            </a:extLst>
          </p:cNvPr>
          <p:cNvSpPr/>
          <p:nvPr/>
        </p:nvSpPr>
        <p:spPr>
          <a:xfrm>
            <a:off x="1699785" y="4854539"/>
            <a:ext cx="2186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Provide refreshment (juice, tea &amp; coffee). </a:t>
            </a:r>
            <a:endParaRPr lang="ar-SA" sz="20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مستطيل مستدير الزوايا 13">
            <a:extLst>
              <a:ext uri="{FF2B5EF4-FFF2-40B4-BE49-F238E27FC236}">
                <a16:creationId xmlns:a16="http://schemas.microsoft.com/office/drawing/2014/main" xmlns="" id="{8116BFFD-0C48-40DA-89D8-1C0BDE08CDDC}"/>
              </a:ext>
            </a:extLst>
          </p:cNvPr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8" name="عنوان 1">
            <a:extLst>
              <a:ext uri="{FF2B5EF4-FFF2-40B4-BE49-F238E27FC236}">
                <a16:creationId xmlns:a16="http://schemas.microsoft.com/office/drawing/2014/main" xmlns="" id="{BB31B9FE-0488-4969-BBD4-DAC99760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492" y="430849"/>
            <a:ext cx="4785867" cy="7662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Answer</a:t>
            </a:r>
          </a:p>
        </p:txBody>
      </p:sp>
      <p:grpSp>
        <p:nvGrpSpPr>
          <p:cNvPr id="99" name="Google Shape;606;p37">
            <a:extLst>
              <a:ext uri="{FF2B5EF4-FFF2-40B4-BE49-F238E27FC236}">
                <a16:creationId xmlns:a16="http://schemas.microsoft.com/office/drawing/2014/main" xmlns="" id="{5FC3107A-96C9-4C61-B446-0551319D1C04}"/>
              </a:ext>
            </a:extLst>
          </p:cNvPr>
          <p:cNvGrpSpPr/>
          <p:nvPr/>
        </p:nvGrpSpPr>
        <p:grpSpPr>
          <a:xfrm>
            <a:off x="311504" y="361841"/>
            <a:ext cx="821018" cy="820294"/>
            <a:chOff x="1923675" y="1633650"/>
            <a:chExt cx="436000" cy="435975"/>
          </a:xfrm>
        </p:grpSpPr>
        <p:sp>
          <p:nvSpPr>
            <p:cNvPr id="100" name="Google Shape;607;p37">
              <a:extLst>
                <a:ext uri="{FF2B5EF4-FFF2-40B4-BE49-F238E27FC236}">
                  <a16:creationId xmlns:a16="http://schemas.microsoft.com/office/drawing/2014/main" xmlns="" id="{C8B5A4D8-C437-419C-9E57-4E4D0C7EC311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08;p37">
              <a:extLst>
                <a:ext uri="{FF2B5EF4-FFF2-40B4-BE49-F238E27FC236}">
                  <a16:creationId xmlns:a16="http://schemas.microsoft.com/office/drawing/2014/main" xmlns="" id="{FE077C21-FA29-4DF8-B48E-A0D4C81F89C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09;p37">
              <a:extLst>
                <a:ext uri="{FF2B5EF4-FFF2-40B4-BE49-F238E27FC236}">
                  <a16:creationId xmlns:a16="http://schemas.microsoft.com/office/drawing/2014/main" xmlns="" id="{C971AEE9-F73D-4700-90A9-4A6C6002EA41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10;p37">
              <a:extLst>
                <a:ext uri="{FF2B5EF4-FFF2-40B4-BE49-F238E27FC236}">
                  <a16:creationId xmlns:a16="http://schemas.microsoft.com/office/drawing/2014/main" xmlns="" id="{586FAF69-8E4F-4340-8F98-71D963852B57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11;p37">
              <a:extLst>
                <a:ext uri="{FF2B5EF4-FFF2-40B4-BE49-F238E27FC236}">
                  <a16:creationId xmlns:a16="http://schemas.microsoft.com/office/drawing/2014/main" xmlns="" id="{64D0767D-1112-4511-ADA2-B29AD66333BD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12;p37">
              <a:extLst>
                <a:ext uri="{FF2B5EF4-FFF2-40B4-BE49-F238E27FC236}">
                  <a16:creationId xmlns:a16="http://schemas.microsoft.com/office/drawing/2014/main" xmlns="" id="{028A1B2B-14D5-4ECE-80FE-7570D97FB295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Flowchart: Terminator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FFFD883C-C6AF-452F-9F3A-EE732F327008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8403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11791734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Different types of visitors are coming to your company, as a receptionist how can you deal with the following visitors: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523492" y="430849"/>
            <a:ext cx="4785867" cy="7662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Answer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48FFEF-3926-4F84-89A1-EEB1BA8F1A05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357F3FD2-8F0A-40C6-961C-954E19800DAC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8D699E-272D-476D-98DE-86276FB2DCFA}"/>
              </a:ext>
            </a:extLst>
          </p:cNvPr>
          <p:cNvSpPr/>
          <p:nvPr/>
        </p:nvSpPr>
        <p:spPr>
          <a:xfrm>
            <a:off x="1794294" y="2556956"/>
            <a:ext cx="9963510" cy="1057954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A) A visitor who has no appointment.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99ACC6C-63DD-43EB-A934-CA7A5F252E88}"/>
              </a:ext>
            </a:extLst>
          </p:cNvPr>
          <p:cNvSpPr/>
          <p:nvPr/>
        </p:nvSpPr>
        <p:spPr>
          <a:xfrm>
            <a:off x="293088" y="2408955"/>
            <a:ext cx="3433092" cy="664234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Type </a:t>
            </a:r>
            <a:r>
              <a:rPr lang="en-US" sz="2400" dirty="0">
                <a:latin typeface="Arial Black" panose="020B0A04020102020204" pitchFamily="34" charset="0"/>
              </a:rPr>
              <a:t>of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6798C2A-D75C-4E83-8217-B3EEB5D0D252}"/>
              </a:ext>
            </a:extLst>
          </p:cNvPr>
          <p:cNvSpPr/>
          <p:nvPr/>
        </p:nvSpPr>
        <p:spPr>
          <a:xfrm>
            <a:off x="1794294" y="4036524"/>
            <a:ext cx="9963510" cy="1898449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243138" indent="-342900"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Take another appointment.</a:t>
            </a:r>
          </a:p>
          <a:p>
            <a:pPr marL="2243138" indent="-342900"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Wait for some time &amp; check if the manager not busy, so he can see the visitor.</a:t>
            </a:r>
          </a:p>
          <a:p>
            <a:pPr marL="2243138" indent="-342900"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Transfer him to another employee who an help him if possible.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1CE37E6-9FF9-44FA-A34E-B0064BBD38CC}"/>
              </a:ext>
            </a:extLst>
          </p:cNvPr>
          <p:cNvSpPr/>
          <p:nvPr/>
        </p:nvSpPr>
        <p:spPr>
          <a:xfrm>
            <a:off x="293088" y="3923130"/>
            <a:ext cx="3433092" cy="878412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dirty="0">
                <a:latin typeface="Arial Black" panose="020B0A04020102020204" pitchFamily="34" charset="0"/>
              </a:rPr>
              <a:t>How to deal with the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grpSp>
        <p:nvGrpSpPr>
          <p:cNvPr id="22" name="Google Shape;606;p37">
            <a:extLst>
              <a:ext uri="{FF2B5EF4-FFF2-40B4-BE49-F238E27FC236}">
                <a16:creationId xmlns:a16="http://schemas.microsoft.com/office/drawing/2014/main" xmlns="" id="{82D7454A-D553-4CC2-B960-DA8CD1D31429}"/>
              </a:ext>
            </a:extLst>
          </p:cNvPr>
          <p:cNvGrpSpPr/>
          <p:nvPr/>
        </p:nvGrpSpPr>
        <p:grpSpPr>
          <a:xfrm>
            <a:off x="311504" y="361841"/>
            <a:ext cx="821018" cy="820294"/>
            <a:chOff x="1923675" y="1633650"/>
            <a:chExt cx="436000" cy="435975"/>
          </a:xfrm>
        </p:grpSpPr>
        <p:sp>
          <p:nvSpPr>
            <p:cNvPr id="25" name="Google Shape;607;p37">
              <a:extLst>
                <a:ext uri="{FF2B5EF4-FFF2-40B4-BE49-F238E27FC236}">
                  <a16:creationId xmlns:a16="http://schemas.microsoft.com/office/drawing/2014/main" xmlns="" id="{E6119C5B-284F-427A-AA59-4A666D7AA102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8;p37">
              <a:extLst>
                <a:ext uri="{FF2B5EF4-FFF2-40B4-BE49-F238E27FC236}">
                  <a16:creationId xmlns:a16="http://schemas.microsoft.com/office/drawing/2014/main" xmlns="" id="{66B8947D-504C-4724-AFA6-A2AF2289197D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9;p37">
              <a:extLst>
                <a:ext uri="{FF2B5EF4-FFF2-40B4-BE49-F238E27FC236}">
                  <a16:creationId xmlns:a16="http://schemas.microsoft.com/office/drawing/2014/main" xmlns="" id="{7D66542D-BFAA-4857-84D8-082C17C56693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0;p37">
              <a:extLst>
                <a:ext uri="{FF2B5EF4-FFF2-40B4-BE49-F238E27FC236}">
                  <a16:creationId xmlns:a16="http://schemas.microsoft.com/office/drawing/2014/main" xmlns="" id="{77958F2A-4DF0-4B4B-8CCF-397706456BA3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1;p37">
              <a:extLst>
                <a:ext uri="{FF2B5EF4-FFF2-40B4-BE49-F238E27FC236}">
                  <a16:creationId xmlns:a16="http://schemas.microsoft.com/office/drawing/2014/main" xmlns="" id="{853E49B3-B59A-4668-AB11-599B5953DA02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2;p37">
              <a:extLst>
                <a:ext uri="{FF2B5EF4-FFF2-40B4-BE49-F238E27FC236}">
                  <a16:creationId xmlns:a16="http://schemas.microsoft.com/office/drawing/2014/main" xmlns="" id="{1050066D-5E90-48E9-8301-A47F4D5AFEB2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165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11716032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Different types of visitors are coming to your company, as a receptionist how can you deal with the following visitors: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138264" y="430849"/>
            <a:ext cx="5171095" cy="7662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Answer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48FFEF-3926-4F84-89A1-EEB1BA8F1A05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8D699E-272D-476D-98DE-86276FB2DCFA}"/>
              </a:ext>
            </a:extLst>
          </p:cNvPr>
          <p:cNvSpPr/>
          <p:nvPr/>
        </p:nvSpPr>
        <p:spPr>
          <a:xfrm>
            <a:off x="1794293" y="2556956"/>
            <a:ext cx="9937631" cy="1057954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B) A visitor arrives earlier than expected.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99ACC6C-63DD-43EB-A934-CA7A5F252E88}"/>
              </a:ext>
            </a:extLst>
          </p:cNvPr>
          <p:cNvSpPr/>
          <p:nvPr/>
        </p:nvSpPr>
        <p:spPr>
          <a:xfrm>
            <a:off x="293088" y="2408955"/>
            <a:ext cx="3433092" cy="664234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Type </a:t>
            </a:r>
            <a:r>
              <a:rPr lang="en-US" sz="2400" dirty="0">
                <a:latin typeface="Arial Black" panose="020B0A04020102020204" pitchFamily="34" charset="0"/>
              </a:rPr>
              <a:t>of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6798C2A-D75C-4E83-8217-B3EEB5D0D252}"/>
              </a:ext>
            </a:extLst>
          </p:cNvPr>
          <p:cNvSpPr/>
          <p:nvPr/>
        </p:nvSpPr>
        <p:spPr>
          <a:xfrm>
            <a:off x="1794293" y="4036524"/>
            <a:ext cx="9937631" cy="1898449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243138" indent="-342900"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Contact the member of staff to be seen.</a:t>
            </a:r>
          </a:p>
          <a:p>
            <a:pPr marL="2243138" indent="-342900"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If delayed, ask the visitor to take a seat, and offer refreshment for him.</a:t>
            </a:r>
          </a:p>
          <a:p>
            <a:pPr marL="2243138" indent="-342900"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If available, direct visitor to the staff.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1CE37E6-9FF9-44FA-A34E-B0064BBD38CC}"/>
              </a:ext>
            </a:extLst>
          </p:cNvPr>
          <p:cNvSpPr/>
          <p:nvPr/>
        </p:nvSpPr>
        <p:spPr>
          <a:xfrm>
            <a:off x="293088" y="3923130"/>
            <a:ext cx="3433092" cy="878412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dirty="0">
                <a:latin typeface="Arial Black" panose="020B0A04020102020204" pitchFamily="34" charset="0"/>
              </a:rPr>
              <a:t>How to deal with the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grpSp>
        <p:nvGrpSpPr>
          <p:cNvPr id="22" name="Google Shape;606;p37">
            <a:extLst>
              <a:ext uri="{FF2B5EF4-FFF2-40B4-BE49-F238E27FC236}">
                <a16:creationId xmlns:a16="http://schemas.microsoft.com/office/drawing/2014/main" xmlns="" id="{2B1FD6E0-FD19-4E14-A0C8-2AC1D1C4BA1D}"/>
              </a:ext>
            </a:extLst>
          </p:cNvPr>
          <p:cNvGrpSpPr/>
          <p:nvPr/>
        </p:nvGrpSpPr>
        <p:grpSpPr>
          <a:xfrm>
            <a:off x="311504" y="361841"/>
            <a:ext cx="821018" cy="820294"/>
            <a:chOff x="1923675" y="1633650"/>
            <a:chExt cx="436000" cy="435975"/>
          </a:xfrm>
        </p:grpSpPr>
        <p:sp>
          <p:nvSpPr>
            <p:cNvPr id="25" name="Google Shape;607;p37">
              <a:extLst>
                <a:ext uri="{FF2B5EF4-FFF2-40B4-BE49-F238E27FC236}">
                  <a16:creationId xmlns:a16="http://schemas.microsoft.com/office/drawing/2014/main" xmlns="" id="{7094505F-9CBB-4F77-A825-8155EC90117B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8;p37">
              <a:extLst>
                <a:ext uri="{FF2B5EF4-FFF2-40B4-BE49-F238E27FC236}">
                  <a16:creationId xmlns:a16="http://schemas.microsoft.com/office/drawing/2014/main" xmlns="" id="{94E3D26B-A79E-41EE-B052-BFEE52BAE238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9;p37">
              <a:extLst>
                <a:ext uri="{FF2B5EF4-FFF2-40B4-BE49-F238E27FC236}">
                  <a16:creationId xmlns:a16="http://schemas.microsoft.com/office/drawing/2014/main" xmlns="" id="{6C80C613-1941-43D3-85FA-488DB58D4418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0;p37">
              <a:extLst>
                <a:ext uri="{FF2B5EF4-FFF2-40B4-BE49-F238E27FC236}">
                  <a16:creationId xmlns:a16="http://schemas.microsoft.com/office/drawing/2014/main" xmlns="" id="{5F1D5CFE-7809-41BF-A9EA-06E65715A401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1;p37">
              <a:extLst>
                <a:ext uri="{FF2B5EF4-FFF2-40B4-BE49-F238E27FC236}">
                  <a16:creationId xmlns:a16="http://schemas.microsoft.com/office/drawing/2014/main" xmlns="" id="{552B7004-1030-4ADD-91BD-3CF60BADF0AA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2;p37">
              <a:extLst>
                <a:ext uri="{FF2B5EF4-FFF2-40B4-BE49-F238E27FC236}">
                  <a16:creationId xmlns:a16="http://schemas.microsoft.com/office/drawing/2014/main" xmlns="" id="{FF779016-7DD4-44FB-B3B5-3A18F1F66010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D369C620-739D-46A5-BF9A-165DD628CED0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620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1182509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Different types of visitors are coming to your company, as a receptionist how can you deal with the following visitors: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437484" y="430849"/>
            <a:ext cx="4871876" cy="7662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Answer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48FFEF-3926-4F84-89A1-EEB1BA8F1A05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8D699E-272D-476D-98DE-86276FB2DCFA}"/>
              </a:ext>
            </a:extLst>
          </p:cNvPr>
          <p:cNvSpPr/>
          <p:nvPr/>
        </p:nvSpPr>
        <p:spPr>
          <a:xfrm>
            <a:off x="1794294" y="2556956"/>
            <a:ext cx="10104618" cy="1057954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C) A visitor arrives later than expected.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99ACC6C-63DD-43EB-A934-CA7A5F252E88}"/>
              </a:ext>
            </a:extLst>
          </p:cNvPr>
          <p:cNvSpPr/>
          <p:nvPr/>
        </p:nvSpPr>
        <p:spPr>
          <a:xfrm>
            <a:off x="293088" y="2408955"/>
            <a:ext cx="3433092" cy="664234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Type </a:t>
            </a:r>
            <a:r>
              <a:rPr lang="en-US" sz="2400" dirty="0">
                <a:latin typeface="Arial Black" panose="020B0A04020102020204" pitchFamily="34" charset="0"/>
              </a:rPr>
              <a:t>of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6798C2A-D75C-4E83-8217-B3EEB5D0D252}"/>
              </a:ext>
            </a:extLst>
          </p:cNvPr>
          <p:cNvSpPr/>
          <p:nvPr/>
        </p:nvSpPr>
        <p:spPr>
          <a:xfrm>
            <a:off x="1794294" y="4036524"/>
            <a:ext cx="10104618" cy="1898449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243138" indent="-342900"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Take another appointment.</a:t>
            </a:r>
          </a:p>
          <a:p>
            <a:pPr marL="2243138" indent="-342900"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Wait for some time &amp; check if the manager not busy, so he can see the visitor.</a:t>
            </a:r>
          </a:p>
          <a:p>
            <a:pPr marL="2243138" indent="-342900"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Transfer him to another employee who an help him if possible.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1CE37E6-9FF9-44FA-A34E-B0064BBD38CC}"/>
              </a:ext>
            </a:extLst>
          </p:cNvPr>
          <p:cNvSpPr/>
          <p:nvPr/>
        </p:nvSpPr>
        <p:spPr>
          <a:xfrm>
            <a:off x="293088" y="3923130"/>
            <a:ext cx="3433092" cy="878412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dirty="0">
                <a:latin typeface="Arial Black" panose="020B0A04020102020204" pitchFamily="34" charset="0"/>
              </a:rPr>
              <a:t>How to deal with the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grpSp>
        <p:nvGrpSpPr>
          <p:cNvPr id="22" name="Google Shape;606;p37">
            <a:extLst>
              <a:ext uri="{FF2B5EF4-FFF2-40B4-BE49-F238E27FC236}">
                <a16:creationId xmlns:a16="http://schemas.microsoft.com/office/drawing/2014/main" xmlns="" id="{9D1A0942-B99A-4ACA-8421-29431520BFAF}"/>
              </a:ext>
            </a:extLst>
          </p:cNvPr>
          <p:cNvGrpSpPr/>
          <p:nvPr/>
        </p:nvGrpSpPr>
        <p:grpSpPr>
          <a:xfrm>
            <a:off x="311504" y="361841"/>
            <a:ext cx="821018" cy="820294"/>
            <a:chOff x="1923675" y="1633650"/>
            <a:chExt cx="436000" cy="435975"/>
          </a:xfrm>
        </p:grpSpPr>
        <p:sp>
          <p:nvSpPr>
            <p:cNvPr id="25" name="Google Shape;607;p37">
              <a:extLst>
                <a:ext uri="{FF2B5EF4-FFF2-40B4-BE49-F238E27FC236}">
                  <a16:creationId xmlns:a16="http://schemas.microsoft.com/office/drawing/2014/main" xmlns="" id="{D0EC8AF5-B8AB-4CC4-A994-EAF734B432A5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8;p37">
              <a:extLst>
                <a:ext uri="{FF2B5EF4-FFF2-40B4-BE49-F238E27FC236}">
                  <a16:creationId xmlns:a16="http://schemas.microsoft.com/office/drawing/2014/main" xmlns="" id="{52A272AA-FAC9-484E-A779-2DE61582BDB7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9;p37">
              <a:extLst>
                <a:ext uri="{FF2B5EF4-FFF2-40B4-BE49-F238E27FC236}">
                  <a16:creationId xmlns:a16="http://schemas.microsoft.com/office/drawing/2014/main" xmlns="" id="{E91F641D-3B52-463F-8C45-BA442A63C8C3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0;p37">
              <a:extLst>
                <a:ext uri="{FF2B5EF4-FFF2-40B4-BE49-F238E27FC236}">
                  <a16:creationId xmlns:a16="http://schemas.microsoft.com/office/drawing/2014/main" xmlns="" id="{CE634A4F-30C4-4D11-8637-CBA14AD31497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1;p37">
              <a:extLst>
                <a:ext uri="{FF2B5EF4-FFF2-40B4-BE49-F238E27FC236}">
                  <a16:creationId xmlns:a16="http://schemas.microsoft.com/office/drawing/2014/main" xmlns="" id="{DBE42A39-D532-4CD6-9BFE-4A13ED74A970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2;p37">
              <a:extLst>
                <a:ext uri="{FF2B5EF4-FFF2-40B4-BE49-F238E27FC236}">
                  <a16:creationId xmlns:a16="http://schemas.microsoft.com/office/drawing/2014/main" xmlns="" id="{AA5061A3-70D9-43F3-8946-EB8C82674609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958AEB19-BE2F-4937-8788-26FABE4604D7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5871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79" y="1445619"/>
            <a:ext cx="11850969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Different types of visitors are coming to your company, as a receptionist how can you deal with the following visitors: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399634" y="430849"/>
            <a:ext cx="4909725" cy="7662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Answer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48FFEF-3926-4F84-89A1-EEB1BA8F1A05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8D699E-272D-476D-98DE-86276FB2DCFA}"/>
              </a:ext>
            </a:extLst>
          </p:cNvPr>
          <p:cNvSpPr/>
          <p:nvPr/>
        </p:nvSpPr>
        <p:spPr>
          <a:xfrm>
            <a:off x="1794294" y="2556956"/>
            <a:ext cx="10104618" cy="1057954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D) A visitor enquired </a:t>
            </a:r>
            <a:r>
              <a:rPr lang="en-US" sz="2800" b="1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about vacancies </a:t>
            </a: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for jobs.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99ACC6C-63DD-43EB-A934-CA7A5F252E88}"/>
              </a:ext>
            </a:extLst>
          </p:cNvPr>
          <p:cNvSpPr/>
          <p:nvPr/>
        </p:nvSpPr>
        <p:spPr>
          <a:xfrm>
            <a:off x="293088" y="2408955"/>
            <a:ext cx="3433092" cy="664234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Type </a:t>
            </a:r>
            <a:r>
              <a:rPr lang="en-US" sz="2400" dirty="0">
                <a:latin typeface="Arial Black" panose="020B0A04020102020204" pitchFamily="34" charset="0"/>
              </a:rPr>
              <a:t>of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6798C2A-D75C-4E83-8217-B3EEB5D0D252}"/>
              </a:ext>
            </a:extLst>
          </p:cNvPr>
          <p:cNvSpPr/>
          <p:nvPr/>
        </p:nvSpPr>
        <p:spPr>
          <a:xfrm>
            <a:off x="1794294" y="4036524"/>
            <a:ext cx="10104618" cy="1898449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Call the HR Department to ask for appointment if possible.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1CE37E6-9FF9-44FA-A34E-B0064BBD38CC}"/>
              </a:ext>
            </a:extLst>
          </p:cNvPr>
          <p:cNvSpPr/>
          <p:nvPr/>
        </p:nvSpPr>
        <p:spPr>
          <a:xfrm>
            <a:off x="293088" y="3923130"/>
            <a:ext cx="3433092" cy="878412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dirty="0">
                <a:latin typeface="Arial Black" panose="020B0A04020102020204" pitchFamily="34" charset="0"/>
              </a:rPr>
              <a:t>How to deal with the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grpSp>
        <p:nvGrpSpPr>
          <p:cNvPr id="22" name="Google Shape;606;p37">
            <a:extLst>
              <a:ext uri="{FF2B5EF4-FFF2-40B4-BE49-F238E27FC236}">
                <a16:creationId xmlns:a16="http://schemas.microsoft.com/office/drawing/2014/main" xmlns="" id="{8F74E4C1-2ACF-49BF-9D99-B0D278B8B1D6}"/>
              </a:ext>
            </a:extLst>
          </p:cNvPr>
          <p:cNvGrpSpPr/>
          <p:nvPr/>
        </p:nvGrpSpPr>
        <p:grpSpPr>
          <a:xfrm>
            <a:off x="311504" y="361841"/>
            <a:ext cx="821018" cy="820294"/>
            <a:chOff x="1923675" y="1633650"/>
            <a:chExt cx="436000" cy="435975"/>
          </a:xfrm>
        </p:grpSpPr>
        <p:sp>
          <p:nvSpPr>
            <p:cNvPr id="25" name="Google Shape;607;p37">
              <a:extLst>
                <a:ext uri="{FF2B5EF4-FFF2-40B4-BE49-F238E27FC236}">
                  <a16:creationId xmlns:a16="http://schemas.microsoft.com/office/drawing/2014/main" xmlns="" id="{86066772-2DA8-45CF-8B74-03DE6318A455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8;p37">
              <a:extLst>
                <a:ext uri="{FF2B5EF4-FFF2-40B4-BE49-F238E27FC236}">
                  <a16:creationId xmlns:a16="http://schemas.microsoft.com/office/drawing/2014/main" xmlns="" id="{76D062CA-B391-4D52-ACCD-4921C6B20EE7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9;p37">
              <a:extLst>
                <a:ext uri="{FF2B5EF4-FFF2-40B4-BE49-F238E27FC236}">
                  <a16:creationId xmlns:a16="http://schemas.microsoft.com/office/drawing/2014/main" xmlns="" id="{4BE37CFB-DBD5-47AC-8233-9BC2FBA03153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0;p37">
              <a:extLst>
                <a:ext uri="{FF2B5EF4-FFF2-40B4-BE49-F238E27FC236}">
                  <a16:creationId xmlns:a16="http://schemas.microsoft.com/office/drawing/2014/main" xmlns="" id="{9E01D430-1EA4-415B-AAF9-13EB03A21E56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1;p37">
              <a:extLst>
                <a:ext uri="{FF2B5EF4-FFF2-40B4-BE49-F238E27FC236}">
                  <a16:creationId xmlns:a16="http://schemas.microsoft.com/office/drawing/2014/main" xmlns="" id="{59B94577-ADA5-46EB-B06F-2C9416487E58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2;p37">
              <a:extLst>
                <a:ext uri="{FF2B5EF4-FFF2-40B4-BE49-F238E27FC236}">
                  <a16:creationId xmlns:a16="http://schemas.microsoft.com/office/drawing/2014/main" xmlns="" id="{FE3B9293-E60D-4DB7-ACD0-E12621FB31E9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75A62BF4-6E9C-4A93-840F-50F53935F929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025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79" y="1445619"/>
            <a:ext cx="11807837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Different types of visitors are coming to your company, as a receptionist how can you deal with the following visitors: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1342294" y="430849"/>
            <a:ext cx="4967065" cy="7662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Answer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48FFEF-3926-4F84-89A1-EEB1BA8F1A05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8D699E-272D-476D-98DE-86276FB2DCFA}"/>
              </a:ext>
            </a:extLst>
          </p:cNvPr>
          <p:cNvSpPr/>
          <p:nvPr/>
        </p:nvSpPr>
        <p:spPr>
          <a:xfrm>
            <a:off x="1794294" y="2556956"/>
            <a:ext cx="10023895" cy="1227856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155825" indent="-274638" algn="just"/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E) A person who </a:t>
            </a:r>
            <a:r>
              <a:rPr lang="en-US" sz="2800" b="1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has an </a:t>
            </a: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appointment with </a:t>
            </a:r>
            <a:r>
              <a:rPr lang="en-US" sz="2800" b="1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sales manager, </a:t>
            </a: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but he is unable to come because of another meeting at the same time.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99ACC6C-63DD-43EB-A934-CA7A5F252E88}"/>
              </a:ext>
            </a:extLst>
          </p:cNvPr>
          <p:cNvSpPr/>
          <p:nvPr/>
        </p:nvSpPr>
        <p:spPr>
          <a:xfrm>
            <a:off x="293088" y="2408955"/>
            <a:ext cx="3433092" cy="664234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Type </a:t>
            </a:r>
            <a:r>
              <a:rPr lang="en-US" sz="2400" dirty="0">
                <a:latin typeface="Arial Black" panose="020B0A04020102020204" pitchFamily="34" charset="0"/>
              </a:rPr>
              <a:t>of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6798C2A-D75C-4E83-8217-B3EEB5D0D252}"/>
              </a:ext>
            </a:extLst>
          </p:cNvPr>
          <p:cNvSpPr/>
          <p:nvPr/>
        </p:nvSpPr>
        <p:spPr>
          <a:xfrm>
            <a:off x="1794294" y="4036524"/>
            <a:ext cx="10023895" cy="1898449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en-US" sz="2800" b="1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Give him another appointment.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1CE37E6-9FF9-44FA-A34E-B0064BBD38CC}"/>
              </a:ext>
            </a:extLst>
          </p:cNvPr>
          <p:cNvSpPr/>
          <p:nvPr/>
        </p:nvSpPr>
        <p:spPr>
          <a:xfrm>
            <a:off x="293088" y="3923130"/>
            <a:ext cx="3433092" cy="878412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dirty="0">
                <a:latin typeface="Arial Black" panose="020B0A04020102020204" pitchFamily="34" charset="0"/>
              </a:rPr>
              <a:t>How to deal with the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grpSp>
        <p:nvGrpSpPr>
          <p:cNvPr id="22" name="Google Shape;606;p37">
            <a:extLst>
              <a:ext uri="{FF2B5EF4-FFF2-40B4-BE49-F238E27FC236}">
                <a16:creationId xmlns:a16="http://schemas.microsoft.com/office/drawing/2014/main" xmlns="" id="{AA026278-9E90-4CF3-9983-870D5C369960}"/>
              </a:ext>
            </a:extLst>
          </p:cNvPr>
          <p:cNvGrpSpPr/>
          <p:nvPr/>
        </p:nvGrpSpPr>
        <p:grpSpPr>
          <a:xfrm>
            <a:off x="311504" y="361841"/>
            <a:ext cx="821018" cy="820294"/>
            <a:chOff x="1923675" y="1633650"/>
            <a:chExt cx="436000" cy="435975"/>
          </a:xfrm>
        </p:grpSpPr>
        <p:sp>
          <p:nvSpPr>
            <p:cNvPr id="25" name="Google Shape;607;p37">
              <a:extLst>
                <a:ext uri="{FF2B5EF4-FFF2-40B4-BE49-F238E27FC236}">
                  <a16:creationId xmlns:a16="http://schemas.microsoft.com/office/drawing/2014/main" xmlns="" id="{5873EEF6-E1F5-406F-BA6F-3FA91B1F25B4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08;p37">
              <a:extLst>
                <a:ext uri="{FF2B5EF4-FFF2-40B4-BE49-F238E27FC236}">
                  <a16:creationId xmlns:a16="http://schemas.microsoft.com/office/drawing/2014/main" xmlns="" id="{56CF063C-8153-47C6-A1C0-2AA3DAFBD7C1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09;p37">
              <a:extLst>
                <a:ext uri="{FF2B5EF4-FFF2-40B4-BE49-F238E27FC236}">
                  <a16:creationId xmlns:a16="http://schemas.microsoft.com/office/drawing/2014/main" xmlns="" id="{FE897721-C37C-446C-A76E-4D68CA7A2034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0;p37">
              <a:extLst>
                <a:ext uri="{FF2B5EF4-FFF2-40B4-BE49-F238E27FC236}">
                  <a16:creationId xmlns:a16="http://schemas.microsoft.com/office/drawing/2014/main" xmlns="" id="{D82C7960-D06C-47DE-8AF6-E419FBABE97F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11;p37">
              <a:extLst>
                <a:ext uri="{FF2B5EF4-FFF2-40B4-BE49-F238E27FC236}">
                  <a16:creationId xmlns:a16="http://schemas.microsoft.com/office/drawing/2014/main" xmlns="" id="{FFF2D3AF-C4F8-4939-AEDC-074522DD15E5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2;p37">
              <a:extLst>
                <a:ext uri="{FF2B5EF4-FFF2-40B4-BE49-F238E27FC236}">
                  <a16:creationId xmlns:a16="http://schemas.microsoft.com/office/drawing/2014/main" xmlns="" id="{1572D375-8B3B-4000-BD1C-A395CA23F398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422893D9-D4F7-4B25-9F7B-E74C755B2080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4069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82880" y="1445619"/>
            <a:ext cx="11791734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361950" indent="-361950" algn="just"/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Different types of visitors are coming to your company, as a receptionist how can you deal with the following visitors:</a:t>
            </a:r>
          </a:p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148FFEF-3926-4F84-89A1-EEB1BA8F1A05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8D699E-272D-476D-98DE-86276FB2DCFA}"/>
              </a:ext>
            </a:extLst>
          </p:cNvPr>
          <p:cNvSpPr/>
          <p:nvPr/>
        </p:nvSpPr>
        <p:spPr>
          <a:xfrm>
            <a:off x="1794294" y="2556956"/>
            <a:ext cx="10015268" cy="1227856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algn="ctr"/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F) A visitor </a:t>
            </a:r>
            <a:r>
              <a:rPr lang="en-US" sz="2800" b="1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complains </a:t>
            </a: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about </a:t>
            </a:r>
            <a:r>
              <a:rPr lang="en-US" sz="2800" b="1" dirty="0" smtClean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 damaged </a:t>
            </a: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product.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99ACC6C-63DD-43EB-A934-CA7A5F252E88}"/>
              </a:ext>
            </a:extLst>
          </p:cNvPr>
          <p:cNvSpPr/>
          <p:nvPr/>
        </p:nvSpPr>
        <p:spPr>
          <a:xfrm>
            <a:off x="293088" y="2408955"/>
            <a:ext cx="3433092" cy="664234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Type </a:t>
            </a:r>
            <a:r>
              <a:rPr lang="en-US" sz="2400" dirty="0">
                <a:latin typeface="Arial Black" panose="020B0A04020102020204" pitchFamily="34" charset="0"/>
              </a:rPr>
              <a:t>of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6798C2A-D75C-4E83-8217-B3EEB5D0D252}"/>
              </a:ext>
            </a:extLst>
          </p:cNvPr>
          <p:cNvSpPr/>
          <p:nvPr/>
        </p:nvSpPr>
        <p:spPr>
          <a:xfrm>
            <a:off x="1794294" y="4036524"/>
            <a:ext cx="10015268" cy="1898449"/>
          </a:xfrm>
          <a:prstGeom prst="roundRect">
            <a:avLst>
              <a:gd name="adj" fmla="val 12590"/>
            </a:avLst>
          </a:prstGeom>
          <a:solidFill>
            <a:srgbClr val="92A8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328863" indent="-514350">
              <a:buFont typeface="+mj-lt"/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Try to cool him down.</a:t>
            </a:r>
          </a:p>
          <a:p>
            <a:pPr marL="2328863" indent="-514350">
              <a:buFont typeface="+mj-lt"/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Apologize about what happen.</a:t>
            </a:r>
          </a:p>
          <a:p>
            <a:pPr marL="2328863" indent="-514350">
              <a:buFont typeface="+mj-lt"/>
              <a:buAutoNum type="arabicPeriod"/>
            </a:pPr>
            <a:r>
              <a:rPr lang="en-US" sz="2800" b="1" dirty="0">
                <a:solidFill>
                  <a:schemeClr val="dk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Try to contact the sales department or any employee who can solve his problem.</a:t>
            </a:r>
            <a:endParaRPr lang="ar-SA" sz="2800" b="1" dirty="0">
              <a:solidFill>
                <a:schemeClr val="dk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1CE37E6-9FF9-44FA-A34E-B0064BBD38CC}"/>
              </a:ext>
            </a:extLst>
          </p:cNvPr>
          <p:cNvSpPr/>
          <p:nvPr/>
        </p:nvSpPr>
        <p:spPr>
          <a:xfrm>
            <a:off x="293088" y="3923130"/>
            <a:ext cx="3433092" cy="878412"/>
          </a:xfrm>
          <a:prstGeom prst="roundRect">
            <a:avLst/>
          </a:prstGeom>
          <a:solidFill>
            <a:srgbClr val="853B7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en-US" sz="2400" dirty="0">
                <a:latin typeface="Arial Black" panose="020B0A04020102020204" pitchFamily="34" charset="0"/>
              </a:rPr>
              <a:t>How to deal with the visitor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22" name="مستطيل مستدير الزوايا 13">
            <a:extLst>
              <a:ext uri="{FF2B5EF4-FFF2-40B4-BE49-F238E27FC236}">
                <a16:creationId xmlns:a16="http://schemas.microsoft.com/office/drawing/2014/main" xmlns="" id="{BBFB163C-DBC9-46B3-AC50-9C3BA400B451}"/>
              </a:ext>
            </a:extLst>
          </p:cNvPr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عنوان 1">
            <a:extLst>
              <a:ext uri="{FF2B5EF4-FFF2-40B4-BE49-F238E27FC236}">
                <a16:creationId xmlns:a16="http://schemas.microsoft.com/office/drawing/2014/main" xmlns="" id="{D3EC15B9-1294-4635-A5E5-7E376B6E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294" y="430849"/>
            <a:ext cx="4967065" cy="7662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Answer</a:t>
            </a:r>
          </a:p>
        </p:txBody>
      </p:sp>
      <p:grpSp>
        <p:nvGrpSpPr>
          <p:cNvPr id="26" name="Google Shape;606;p37">
            <a:extLst>
              <a:ext uri="{FF2B5EF4-FFF2-40B4-BE49-F238E27FC236}">
                <a16:creationId xmlns:a16="http://schemas.microsoft.com/office/drawing/2014/main" xmlns="" id="{6063CC7F-620F-4C70-B020-45A8856F6D12}"/>
              </a:ext>
            </a:extLst>
          </p:cNvPr>
          <p:cNvGrpSpPr/>
          <p:nvPr/>
        </p:nvGrpSpPr>
        <p:grpSpPr>
          <a:xfrm>
            <a:off x="311504" y="361841"/>
            <a:ext cx="821018" cy="820294"/>
            <a:chOff x="1923675" y="1633650"/>
            <a:chExt cx="436000" cy="435975"/>
          </a:xfrm>
        </p:grpSpPr>
        <p:sp>
          <p:nvSpPr>
            <p:cNvPr id="27" name="Google Shape;607;p37">
              <a:extLst>
                <a:ext uri="{FF2B5EF4-FFF2-40B4-BE49-F238E27FC236}">
                  <a16:creationId xmlns:a16="http://schemas.microsoft.com/office/drawing/2014/main" xmlns="" id="{5DDED080-5D10-456E-9FE3-875D22FE82D3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08;p37">
              <a:extLst>
                <a:ext uri="{FF2B5EF4-FFF2-40B4-BE49-F238E27FC236}">
                  <a16:creationId xmlns:a16="http://schemas.microsoft.com/office/drawing/2014/main" xmlns="" id="{32816665-484C-4DEC-8133-C78385E4B665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09;p37">
              <a:extLst>
                <a:ext uri="{FF2B5EF4-FFF2-40B4-BE49-F238E27FC236}">
                  <a16:creationId xmlns:a16="http://schemas.microsoft.com/office/drawing/2014/main" xmlns="" id="{70833AAE-23E0-4FFD-81AC-F65C956E03D7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10;p37">
              <a:extLst>
                <a:ext uri="{FF2B5EF4-FFF2-40B4-BE49-F238E27FC236}">
                  <a16:creationId xmlns:a16="http://schemas.microsoft.com/office/drawing/2014/main" xmlns="" id="{989A8F0A-59FA-4BB8-B510-8E62FF07C8DA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1;p37">
              <a:extLst>
                <a:ext uri="{FF2B5EF4-FFF2-40B4-BE49-F238E27FC236}">
                  <a16:creationId xmlns:a16="http://schemas.microsoft.com/office/drawing/2014/main" xmlns="" id="{4F84F6CD-F0A3-4105-A7BF-0DBC8793BD97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2;p37">
              <a:extLst>
                <a:ext uri="{FF2B5EF4-FFF2-40B4-BE49-F238E27FC236}">
                  <a16:creationId xmlns:a16="http://schemas.microsoft.com/office/drawing/2014/main" xmlns="" id="{0573D7F1-FD28-4A35-B8FD-88FFBFBED63D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A735007E-FDD1-470A-84A8-4E72F5D9BA8C}"/>
              </a:ext>
            </a:extLst>
          </p:cNvPr>
          <p:cNvSpPr/>
          <p:nvPr/>
        </p:nvSpPr>
        <p:spPr>
          <a:xfrm>
            <a:off x="217386" y="5869898"/>
            <a:ext cx="1360098" cy="44820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6634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-518160" y="3703320"/>
            <a:ext cx="9768840" cy="2667000"/>
          </a:xfrm>
          <a:prstGeom prst="roundRect">
            <a:avLst>
              <a:gd name="adj" fmla="val 5217"/>
            </a:avLst>
          </a:prstGeom>
          <a:solidFill>
            <a:srgbClr val="FF98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5" name="Google Shape;221;p14"/>
          <p:cNvSpPr txBox="1">
            <a:spLocks/>
          </p:cNvSpPr>
          <p:nvPr/>
        </p:nvSpPr>
        <p:spPr>
          <a:xfrm>
            <a:off x="86264" y="3550920"/>
            <a:ext cx="9164416" cy="115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Dealing with Visitors</a:t>
            </a:r>
          </a:p>
        </p:txBody>
      </p:sp>
      <p:sp>
        <p:nvSpPr>
          <p:cNvPr id="9" name="Google Shape;224;p14"/>
          <p:cNvSpPr txBox="1"/>
          <p:nvPr/>
        </p:nvSpPr>
        <p:spPr>
          <a:xfrm>
            <a:off x="494005" y="78288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6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" name="Google Shape;222;p14"/>
          <p:cNvSpPr txBox="1">
            <a:spLocks/>
          </p:cNvSpPr>
          <p:nvPr/>
        </p:nvSpPr>
        <p:spPr>
          <a:xfrm>
            <a:off x="1783458" y="4863120"/>
            <a:ext cx="7343290" cy="78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Dealing with visitors.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3200" dirty="0">
                <a:solidFill>
                  <a:schemeClr val="bg1"/>
                </a:solidFill>
              </a:rPr>
              <a:t>Problems in reception area.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C12EE9E-4C82-410D-8A28-162A45FBA9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70" t="28379" r="38693" b="14495"/>
          <a:stretch/>
        </p:blipFill>
        <p:spPr>
          <a:xfrm>
            <a:off x="9557643" y="3625683"/>
            <a:ext cx="2332536" cy="31357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42104C4-BE1E-4851-8E7A-BE338AE42DA0}"/>
              </a:ext>
            </a:extLst>
          </p:cNvPr>
          <p:cNvSpPr/>
          <p:nvPr/>
        </p:nvSpPr>
        <p:spPr>
          <a:xfrm>
            <a:off x="9557643" y="6144068"/>
            <a:ext cx="2334917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Pages 25-30</a:t>
            </a:r>
            <a:endParaRPr lang="en-US" sz="2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BBE5C1A-5C55-4E12-98E3-E97425B2456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1" y="-112143"/>
            <a:ext cx="4486277" cy="3815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45271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xmlns="" id="{C7CA628E-402E-4ECD-83CD-2C5BD377C6C5}"/>
              </a:ext>
            </a:extLst>
          </p:cNvPr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pPr marL="266700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6" name="مستطيل مستدير الزوايا 5">
            <a:hlinkClick r:id="rId3" action="ppaction://hlinksldjump"/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مستطيل مستدير الزوايا 11">
            <a:hlinkClick r:id="rId4" action="ppaction://hlinksldjump"/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مستطيل مستدير الزوايا 12">
            <a:hlinkClick r:id="rId5" action="ppaction://hlinksldjump"/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7">
            <a:hlinkClick r:id="rId6" action="ppaction://hlinksldjump"/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93556" y="1627316"/>
            <a:ext cx="9224764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By the end of this lesson,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students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should be able to:</a:t>
            </a:r>
          </a:p>
          <a:p>
            <a:pPr marL="742950" indent="-742950" algn="justLow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Apply </a:t>
            </a:r>
            <a:r>
              <a:rPr lang="en-US" sz="3600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the right ways to deal </a:t>
            </a:r>
            <a:r>
              <a:rPr lang="en-US" sz="36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with visitors through acting.</a:t>
            </a:r>
            <a:endParaRPr lang="en-US" sz="1600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lvl="0" indent="-742950" algn="justLow" eaLnBrk="0" fontAlgn="base" hangingPunct="0">
              <a:spcBef>
                <a:spcPts val="600"/>
              </a:spcBef>
              <a:spcAft>
                <a:spcPct val="0"/>
              </a:spcAft>
              <a:buClrTx/>
              <a:buFont typeface="+mj-lt"/>
              <a:buAutoNum type="arabicPeriod"/>
            </a:pPr>
            <a:endParaRPr lang="en-US" sz="3600" b="1" dirty="0">
              <a:solidFill>
                <a:srgbClr val="3F5378"/>
              </a:solidFill>
              <a:latin typeface="Sakkal Majalla" panose="02000000000000000000" pitchFamily="2" charset="-78"/>
              <a:ea typeface="Calibri" pitchFamily="34" charset="0"/>
              <a:cs typeface="Sakkal Majalla" panose="02000000000000000000" pitchFamily="2" charset="-78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Explain the problems in the reception area from the previewed videos.</a:t>
            </a:r>
          </a:p>
          <a:p>
            <a:pPr lvl="0" algn="justLow" eaLnBrk="0" fontAlgn="base" hangingPunct="0">
              <a:spcBef>
                <a:spcPts val="600"/>
              </a:spcBef>
              <a:spcAft>
                <a:spcPct val="0"/>
              </a:spcAft>
              <a:buClrTx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1405119" y="443580"/>
            <a:ext cx="5805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Learning Objectives</a:t>
            </a: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xmlns="" id="{9DE0399B-6A40-495E-B773-BA7B46FB702D}"/>
              </a:ext>
            </a:extLst>
          </p:cNvPr>
          <p:cNvGrpSpPr/>
          <p:nvPr/>
        </p:nvGrpSpPr>
        <p:grpSpPr>
          <a:xfrm>
            <a:off x="193557" y="336431"/>
            <a:ext cx="827524" cy="848823"/>
            <a:chOff x="5961125" y="1623900"/>
            <a:chExt cx="427450" cy="448175"/>
          </a:xfrm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xmlns="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xmlns="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xmlns="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xmlns="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xmlns="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xmlns="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xmlns="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EDB8E2-F9C4-487D-8283-9C1193774282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8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152400" y="1445619"/>
            <a:ext cx="9372600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b"/>
          <a:lstStyle/>
          <a:p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Google Shape;618;p37"/>
          <p:cNvSpPr/>
          <p:nvPr/>
        </p:nvSpPr>
        <p:spPr>
          <a:xfrm>
            <a:off x="345991" y="326323"/>
            <a:ext cx="727364" cy="94418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285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عنوان 4"/>
          <p:cNvSpPr>
            <a:spLocks noGrp="1"/>
          </p:cNvSpPr>
          <p:nvPr>
            <p:ph type="title"/>
          </p:nvPr>
        </p:nvSpPr>
        <p:spPr>
          <a:xfrm>
            <a:off x="1251706" y="445797"/>
            <a:ext cx="6500925" cy="7662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Engaging Starters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EC77CAE-36FA-4513-81DA-A17C79C0C52F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Vector Hand-painted Front Desk, Vector, #71258 - PNG Images - PNGio">
            <a:extLst>
              <a:ext uri="{FF2B5EF4-FFF2-40B4-BE49-F238E27FC236}">
                <a16:creationId xmlns:a16="http://schemas.microsoft.com/office/drawing/2014/main" xmlns="" id="{BF136ED5-DF8C-4F7B-B6C1-74583C307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32558"/>
            <a:ext cx="3349580" cy="493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12DC1D1B-A7FE-4A1B-AA2B-1C6696770955}"/>
              </a:ext>
            </a:extLst>
          </p:cNvPr>
          <p:cNvSpPr/>
          <p:nvPr/>
        </p:nvSpPr>
        <p:spPr>
          <a:xfrm>
            <a:off x="6095999" y="1440491"/>
            <a:ext cx="1656631" cy="1501117"/>
          </a:xfrm>
          <a:prstGeom prst="wedgeEllipseCallout">
            <a:avLst>
              <a:gd name="adj1" fmla="val 69295"/>
              <a:gd name="adj2" fmla="val -215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BB77E91-5489-4FD3-A326-FD6D0F0BDC57}"/>
              </a:ext>
            </a:extLst>
          </p:cNvPr>
          <p:cNvSpPr/>
          <p:nvPr/>
        </p:nvSpPr>
        <p:spPr>
          <a:xfrm>
            <a:off x="6133558" y="1590884"/>
            <a:ext cx="1669321" cy="1221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Good 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morning! May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I help you?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E1174E-FFAA-43C0-8CF2-C27AA1CE6D65}"/>
              </a:ext>
            </a:extLst>
          </p:cNvPr>
          <p:cNvSpPr/>
          <p:nvPr/>
        </p:nvSpPr>
        <p:spPr>
          <a:xfrm>
            <a:off x="322640" y="2606130"/>
            <a:ext cx="55008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The receptionist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duties are not just filing forms and documents, issuing visitors’ badges and giving directions.  If you want to become a receptionist, what will </a:t>
            </a: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your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main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responsibilities be? 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8EAAD906-09A5-485A-A639-E23CAC04DDDA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73800636-D1AB-4E67-BB3B-9DF32D210AA8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67061811-2596-429F-AD9E-F1224337B34D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8E78AC33-0F6E-4D33-AC2F-36D40C850752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91451"/>
      </p:ext>
    </p:extLst>
  </p:cSld>
  <p:clrMapOvr>
    <a:masterClrMapping/>
  </p:clrMapOvr>
  <p:transition spd="slow"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45390" y="406802"/>
            <a:ext cx="6613398" cy="76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Dealing with Visitors 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Freeform 43">
            <a:extLst>
              <a:ext uri="{FF2B5EF4-FFF2-40B4-BE49-F238E27FC236}">
                <a16:creationId xmlns:a16="http://schemas.microsoft.com/office/drawing/2014/main" xmlns="" id="{D004454E-10DE-49BC-B64C-683D6A48D8F4}"/>
              </a:ext>
            </a:extLst>
          </p:cNvPr>
          <p:cNvSpPr/>
          <p:nvPr/>
        </p:nvSpPr>
        <p:spPr>
          <a:xfrm>
            <a:off x="400215" y="1897967"/>
            <a:ext cx="863944" cy="1018989"/>
          </a:xfrm>
          <a:custGeom>
            <a:avLst/>
            <a:gdLst/>
            <a:ahLst/>
            <a:cxnLst/>
            <a:rect l="l" t="t" r="r" b="b"/>
            <a:pathLst>
              <a:path w="832714" h="1146628">
                <a:moveTo>
                  <a:pt x="0" y="0"/>
                </a:moveTo>
                <a:lnTo>
                  <a:pt x="832414" y="0"/>
                </a:lnTo>
                <a:lnTo>
                  <a:pt x="460184" y="303271"/>
                </a:lnTo>
                <a:lnTo>
                  <a:pt x="625127" y="506031"/>
                </a:lnTo>
                <a:lnTo>
                  <a:pt x="758691" y="395800"/>
                </a:lnTo>
                <a:cubicBezTo>
                  <a:pt x="788193" y="369517"/>
                  <a:pt x="812868" y="344306"/>
                  <a:pt x="832714" y="320168"/>
                </a:cubicBezTo>
                <a:cubicBezTo>
                  <a:pt x="829496" y="382927"/>
                  <a:pt x="827887" y="452123"/>
                  <a:pt x="827887" y="527755"/>
                </a:cubicBezTo>
                <a:lnTo>
                  <a:pt x="827887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Freeform 44">
            <a:extLst>
              <a:ext uri="{FF2B5EF4-FFF2-40B4-BE49-F238E27FC236}">
                <a16:creationId xmlns:a16="http://schemas.microsoft.com/office/drawing/2014/main" xmlns="" id="{D7BB6AA2-69C0-4D5B-97F0-3D565D9428B4}"/>
              </a:ext>
            </a:extLst>
          </p:cNvPr>
          <p:cNvSpPr/>
          <p:nvPr/>
        </p:nvSpPr>
        <p:spPr>
          <a:xfrm>
            <a:off x="377200" y="3507916"/>
            <a:ext cx="1189630" cy="1018989"/>
          </a:xfrm>
          <a:custGeom>
            <a:avLst/>
            <a:gdLst>
              <a:gd name="connsiteX0" fmla="*/ 1146628 w 1146628"/>
              <a:gd name="connsiteY0" fmla="*/ 595793 h 1146628"/>
              <a:gd name="connsiteX1" fmla="*/ 1146628 w 1146628"/>
              <a:gd name="connsiteY1" fmla="*/ 888217 h 1146628"/>
              <a:gd name="connsiteX2" fmla="*/ 850416 w 1146628"/>
              <a:gd name="connsiteY2" fmla="*/ 888217 h 1146628"/>
              <a:gd name="connsiteX3" fmla="*/ 850416 w 1146628"/>
              <a:gd name="connsiteY3" fmla="*/ 880171 h 1146628"/>
              <a:gd name="connsiteX4" fmla="*/ 1105877 w 1146628"/>
              <a:gd name="connsiteY4" fmla="*/ 642009 h 1146628"/>
              <a:gd name="connsiteX5" fmla="*/ 0 w 1146628"/>
              <a:gd name="connsiteY5" fmla="*/ 0 h 1146628"/>
              <a:gd name="connsiteX6" fmla="*/ 643055 w 1146628"/>
              <a:gd name="connsiteY6" fmla="*/ 0 h 1146628"/>
              <a:gd name="connsiteX7" fmla="*/ 581679 w 1146628"/>
              <a:gd name="connsiteY7" fmla="*/ 29304 h 1146628"/>
              <a:gd name="connsiteX8" fmla="*/ 428804 w 1146628"/>
              <a:gd name="connsiteY8" fmla="*/ 145569 h 1146628"/>
              <a:gd name="connsiteX9" fmla="*/ 603403 w 1146628"/>
              <a:gd name="connsiteY9" fmla="*/ 349938 h 1146628"/>
              <a:gd name="connsiteX10" fmla="*/ 731737 w 1146628"/>
              <a:gd name="connsiteY10" fmla="*/ 256202 h 1146628"/>
              <a:gd name="connsiteX11" fmla="*/ 843979 w 1146628"/>
              <a:gd name="connsiteY11" fmla="*/ 224420 h 1146628"/>
              <a:gd name="connsiteX12" fmla="*/ 927658 w 1146628"/>
              <a:gd name="connsiteY12" fmla="*/ 250972 h 1146628"/>
              <a:gd name="connsiteX13" fmla="*/ 957428 w 1146628"/>
              <a:gd name="connsiteY13" fmla="*/ 323386 h 1146628"/>
              <a:gd name="connsiteX14" fmla="*/ 942543 w 1146628"/>
              <a:gd name="connsiteY14" fmla="*/ 394191 h 1146628"/>
              <a:gd name="connsiteX15" fmla="*/ 889841 w 1146628"/>
              <a:gd name="connsiteY15" fmla="*/ 475054 h 1146628"/>
              <a:gd name="connsiteX16" fmla="*/ 728921 w 1146628"/>
              <a:gd name="connsiteY16" fmla="*/ 650859 h 1146628"/>
              <a:gd name="connsiteX17" fmla="*/ 441678 w 1146628"/>
              <a:gd name="connsiteY17" fmla="*/ 941321 h 1146628"/>
              <a:gd name="connsiteX18" fmla="*/ 441678 w 1146628"/>
              <a:gd name="connsiteY18" fmla="*/ 1146628 h 1146628"/>
              <a:gd name="connsiteX19" fmla="*/ 0 w 1146628"/>
              <a:gd name="connsiteY19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6628" h="1146628">
                <a:moveTo>
                  <a:pt x="1146628" y="595793"/>
                </a:moveTo>
                <a:lnTo>
                  <a:pt x="1146628" y="888217"/>
                </a:lnTo>
                <a:lnTo>
                  <a:pt x="850416" y="888217"/>
                </a:lnTo>
                <a:lnTo>
                  <a:pt x="850416" y="880171"/>
                </a:lnTo>
                <a:cubicBezTo>
                  <a:pt x="980761" y="763235"/>
                  <a:pt x="1065915" y="683848"/>
                  <a:pt x="1105877" y="642009"/>
                </a:cubicBezTo>
                <a:close/>
                <a:moveTo>
                  <a:pt x="0" y="0"/>
                </a:moveTo>
                <a:lnTo>
                  <a:pt x="643055" y="0"/>
                </a:lnTo>
                <a:lnTo>
                  <a:pt x="581679" y="29304"/>
                </a:lnTo>
                <a:cubicBezTo>
                  <a:pt x="540376" y="52638"/>
                  <a:pt x="489418" y="91393"/>
                  <a:pt x="428804" y="145569"/>
                </a:cubicBezTo>
                <a:lnTo>
                  <a:pt x="603403" y="349938"/>
                </a:lnTo>
                <a:cubicBezTo>
                  <a:pt x="651143" y="308635"/>
                  <a:pt x="693921" y="277390"/>
                  <a:pt x="731737" y="256202"/>
                </a:cubicBezTo>
                <a:cubicBezTo>
                  <a:pt x="769553" y="235014"/>
                  <a:pt x="806967" y="224420"/>
                  <a:pt x="843979" y="224420"/>
                </a:cubicBezTo>
                <a:cubicBezTo>
                  <a:pt x="879918" y="224420"/>
                  <a:pt x="907811" y="233271"/>
                  <a:pt x="927658" y="250972"/>
                </a:cubicBezTo>
                <a:cubicBezTo>
                  <a:pt x="947504" y="268673"/>
                  <a:pt x="957428" y="292811"/>
                  <a:pt x="957428" y="323386"/>
                </a:cubicBezTo>
                <a:cubicBezTo>
                  <a:pt x="957428" y="348061"/>
                  <a:pt x="952466" y="371662"/>
                  <a:pt x="942543" y="394191"/>
                </a:cubicBezTo>
                <a:cubicBezTo>
                  <a:pt x="932619" y="416720"/>
                  <a:pt x="915052" y="443674"/>
                  <a:pt x="889841" y="475054"/>
                </a:cubicBezTo>
                <a:cubicBezTo>
                  <a:pt x="864630" y="506433"/>
                  <a:pt x="810990" y="565035"/>
                  <a:pt x="728921" y="650859"/>
                </a:cubicBezTo>
                <a:lnTo>
                  <a:pt x="441678" y="941321"/>
                </a:lnTo>
                <a:lnTo>
                  <a:pt x="441678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Freeform 45">
            <a:extLst>
              <a:ext uri="{FF2B5EF4-FFF2-40B4-BE49-F238E27FC236}">
                <a16:creationId xmlns:a16="http://schemas.microsoft.com/office/drawing/2014/main" xmlns="" id="{B4BEB135-2789-4DB5-93CF-F8CEB05822C2}"/>
              </a:ext>
            </a:extLst>
          </p:cNvPr>
          <p:cNvSpPr/>
          <p:nvPr/>
        </p:nvSpPr>
        <p:spPr>
          <a:xfrm>
            <a:off x="394658" y="5106591"/>
            <a:ext cx="1189630" cy="1018989"/>
          </a:xfrm>
          <a:custGeom>
            <a:avLst/>
            <a:gdLst>
              <a:gd name="connsiteX0" fmla="*/ 1146628 w 1146628"/>
              <a:gd name="connsiteY0" fmla="*/ 452368 h 1146628"/>
              <a:gd name="connsiteX1" fmla="*/ 1146628 w 1146628"/>
              <a:gd name="connsiteY1" fmla="*/ 577914 h 1146628"/>
              <a:gd name="connsiteX2" fmla="*/ 1124886 w 1146628"/>
              <a:gd name="connsiteY2" fmla="*/ 567080 h 1146628"/>
              <a:gd name="connsiteX3" fmla="*/ 996049 w 1146628"/>
              <a:gd name="connsiteY3" fmla="*/ 535801 h 1146628"/>
              <a:gd name="connsiteX4" fmla="*/ 996049 w 1146628"/>
              <a:gd name="connsiteY4" fmla="*/ 530974 h 1146628"/>
              <a:gd name="connsiteX5" fmla="*/ 1107486 w 1146628"/>
              <a:gd name="connsiteY5" fmla="*/ 484810 h 1146628"/>
              <a:gd name="connsiteX6" fmla="*/ 0 w 1146628"/>
              <a:gd name="connsiteY6" fmla="*/ 0 h 1146628"/>
              <a:gd name="connsiteX7" fmla="*/ 601092 w 1146628"/>
              <a:gd name="connsiteY7" fmla="*/ 0 h 1146628"/>
              <a:gd name="connsiteX8" fmla="*/ 544969 w 1146628"/>
              <a:gd name="connsiteY8" fmla="*/ 21258 h 1146628"/>
              <a:gd name="connsiteX9" fmla="*/ 450529 w 1146628"/>
              <a:gd name="connsiteY9" fmla="*/ 76373 h 1146628"/>
              <a:gd name="connsiteX10" fmla="*/ 582483 w 1146628"/>
              <a:gd name="connsiteY10" fmla="*/ 288788 h 1146628"/>
              <a:gd name="connsiteX11" fmla="*/ 815818 w 1146628"/>
              <a:gd name="connsiteY11" fmla="*/ 213156 h 1146628"/>
              <a:gd name="connsiteX12" fmla="*/ 911968 w 1146628"/>
              <a:gd name="connsiteY12" fmla="*/ 235685 h 1146628"/>
              <a:gd name="connsiteX13" fmla="*/ 947773 w 1146628"/>
              <a:gd name="connsiteY13" fmla="*/ 304880 h 1146628"/>
              <a:gd name="connsiteX14" fmla="*/ 705587 w 1146628"/>
              <a:gd name="connsiteY14" fmla="*/ 428789 h 1146628"/>
              <a:gd name="connsiteX15" fmla="*/ 631564 w 1146628"/>
              <a:gd name="connsiteY15" fmla="*/ 428789 h 1146628"/>
              <a:gd name="connsiteX16" fmla="*/ 631564 w 1146628"/>
              <a:gd name="connsiteY16" fmla="*/ 667756 h 1146628"/>
              <a:gd name="connsiteX17" fmla="*/ 703978 w 1146628"/>
              <a:gd name="connsiteY17" fmla="*/ 667756 h 1146628"/>
              <a:gd name="connsiteX18" fmla="*/ 848807 w 1146628"/>
              <a:gd name="connsiteY18" fmla="*/ 681032 h 1146628"/>
              <a:gd name="connsiteX19" fmla="*/ 929267 w 1146628"/>
              <a:gd name="connsiteY19" fmla="*/ 720457 h 1146628"/>
              <a:gd name="connsiteX20" fmla="*/ 954209 w 1146628"/>
              <a:gd name="connsiteY20" fmla="*/ 794883 h 1146628"/>
              <a:gd name="connsiteX21" fmla="*/ 906336 w 1146628"/>
              <a:gd name="connsiteY21" fmla="*/ 887010 h 1146628"/>
              <a:gd name="connsiteX22" fmla="*/ 753864 w 1146628"/>
              <a:gd name="connsiteY22" fmla="*/ 916378 h 1146628"/>
              <a:gd name="connsiteX23" fmla="*/ 606219 w 1146628"/>
              <a:gd name="connsiteY23" fmla="*/ 897470 h 1146628"/>
              <a:gd name="connsiteX24" fmla="*/ 448919 w 1146628"/>
              <a:gd name="connsiteY24" fmla="*/ 839136 h 1146628"/>
              <a:gd name="connsiteX25" fmla="*/ 448919 w 1146628"/>
              <a:gd name="connsiteY25" fmla="*/ 1103046 h 1146628"/>
              <a:gd name="connsiteX26" fmla="*/ 539739 w 1146628"/>
              <a:gd name="connsiteY26" fmla="*/ 1133621 h 1146628"/>
              <a:gd name="connsiteX27" fmla="*/ 596443 w 1146628"/>
              <a:gd name="connsiteY27" fmla="*/ 1146628 h 1146628"/>
              <a:gd name="connsiteX28" fmla="*/ 0 w 1146628"/>
              <a:gd name="connsiteY28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46628" h="1146628">
                <a:moveTo>
                  <a:pt x="1146628" y="452368"/>
                </a:moveTo>
                <a:lnTo>
                  <a:pt x="1146628" y="577914"/>
                </a:lnTo>
                <a:lnTo>
                  <a:pt x="1124886" y="567080"/>
                </a:lnTo>
                <a:cubicBezTo>
                  <a:pt x="1088075" y="552396"/>
                  <a:pt x="1045129" y="541970"/>
                  <a:pt x="996049" y="535801"/>
                </a:cubicBezTo>
                <a:lnTo>
                  <a:pt x="996049" y="530974"/>
                </a:lnTo>
                <a:cubicBezTo>
                  <a:pt x="1038156" y="519173"/>
                  <a:pt x="1075302" y="503785"/>
                  <a:pt x="1107486" y="484810"/>
                </a:cubicBezTo>
                <a:close/>
                <a:moveTo>
                  <a:pt x="0" y="0"/>
                </a:moveTo>
                <a:lnTo>
                  <a:pt x="601092" y="0"/>
                </a:lnTo>
                <a:lnTo>
                  <a:pt x="544969" y="21258"/>
                </a:lnTo>
                <a:cubicBezTo>
                  <a:pt x="513120" y="36546"/>
                  <a:pt x="481640" y="54917"/>
                  <a:pt x="450529" y="76373"/>
                </a:cubicBezTo>
                <a:lnTo>
                  <a:pt x="582483" y="288788"/>
                </a:lnTo>
                <a:cubicBezTo>
                  <a:pt x="662944" y="238367"/>
                  <a:pt x="740722" y="213156"/>
                  <a:pt x="815818" y="213156"/>
                </a:cubicBezTo>
                <a:cubicBezTo>
                  <a:pt x="856048" y="213156"/>
                  <a:pt x="888098" y="220666"/>
                  <a:pt x="911968" y="235685"/>
                </a:cubicBezTo>
                <a:cubicBezTo>
                  <a:pt x="935838" y="250704"/>
                  <a:pt x="947773" y="273769"/>
                  <a:pt x="947773" y="304880"/>
                </a:cubicBezTo>
                <a:cubicBezTo>
                  <a:pt x="947773" y="387486"/>
                  <a:pt x="867044" y="428789"/>
                  <a:pt x="705587" y="428789"/>
                </a:cubicBezTo>
                <a:lnTo>
                  <a:pt x="631564" y="428789"/>
                </a:lnTo>
                <a:lnTo>
                  <a:pt x="631564" y="667756"/>
                </a:lnTo>
                <a:lnTo>
                  <a:pt x="703978" y="667756"/>
                </a:lnTo>
                <a:cubicBezTo>
                  <a:pt x="763519" y="667756"/>
                  <a:pt x="811795" y="672181"/>
                  <a:pt x="848807" y="681032"/>
                </a:cubicBezTo>
                <a:cubicBezTo>
                  <a:pt x="885818" y="689883"/>
                  <a:pt x="912638" y="703024"/>
                  <a:pt x="929267" y="720457"/>
                </a:cubicBezTo>
                <a:cubicBezTo>
                  <a:pt x="945895" y="737890"/>
                  <a:pt x="954209" y="762699"/>
                  <a:pt x="954209" y="794883"/>
                </a:cubicBezTo>
                <a:cubicBezTo>
                  <a:pt x="954209" y="836722"/>
                  <a:pt x="938252" y="867431"/>
                  <a:pt x="906336" y="887010"/>
                </a:cubicBezTo>
                <a:cubicBezTo>
                  <a:pt x="874420" y="906589"/>
                  <a:pt x="823596" y="916378"/>
                  <a:pt x="753864" y="916378"/>
                </a:cubicBezTo>
                <a:cubicBezTo>
                  <a:pt x="708806" y="916378"/>
                  <a:pt x="659591" y="910075"/>
                  <a:pt x="606219" y="897470"/>
                </a:cubicBezTo>
                <a:cubicBezTo>
                  <a:pt x="552847" y="884864"/>
                  <a:pt x="500414" y="865420"/>
                  <a:pt x="448919" y="839136"/>
                </a:cubicBezTo>
                <a:lnTo>
                  <a:pt x="448919" y="1103046"/>
                </a:lnTo>
                <a:cubicBezTo>
                  <a:pt x="480299" y="1115115"/>
                  <a:pt x="510572" y="1125306"/>
                  <a:pt x="539739" y="1133621"/>
                </a:cubicBezTo>
                <a:lnTo>
                  <a:pt x="596443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Freeform 46">
            <a:extLst>
              <a:ext uri="{FF2B5EF4-FFF2-40B4-BE49-F238E27FC236}">
                <a16:creationId xmlns:a16="http://schemas.microsoft.com/office/drawing/2014/main" xmlns="" id="{C3AA2AA1-E29A-4342-B239-713E7FC61793}"/>
              </a:ext>
            </a:extLst>
          </p:cNvPr>
          <p:cNvSpPr/>
          <p:nvPr/>
        </p:nvSpPr>
        <p:spPr>
          <a:xfrm>
            <a:off x="3407473" y="1903702"/>
            <a:ext cx="930726" cy="1018989"/>
          </a:xfrm>
          <a:custGeom>
            <a:avLst/>
            <a:gdLst/>
            <a:ahLst/>
            <a:cxnLst/>
            <a:rect l="l" t="t" r="r" b="b"/>
            <a:pathLst>
              <a:path w="897083" h="1146628">
                <a:moveTo>
                  <a:pt x="888232" y="375685"/>
                </a:moveTo>
                <a:lnTo>
                  <a:pt x="897083" y="375685"/>
                </a:lnTo>
                <a:cubicBezTo>
                  <a:pt x="896010" y="377831"/>
                  <a:pt x="894535" y="400762"/>
                  <a:pt x="892657" y="444479"/>
                </a:cubicBezTo>
                <a:cubicBezTo>
                  <a:pt x="890780" y="488196"/>
                  <a:pt x="889841" y="522928"/>
                  <a:pt x="889841" y="548675"/>
                </a:cubicBezTo>
                <a:lnTo>
                  <a:pt x="889841" y="685457"/>
                </a:lnTo>
                <a:lnTo>
                  <a:pt x="695932" y="685457"/>
                </a:lnTo>
                <a:lnTo>
                  <a:pt x="826278" y="491548"/>
                </a:lnTo>
                <a:cubicBezTo>
                  <a:pt x="849343" y="455609"/>
                  <a:pt x="869994" y="416988"/>
                  <a:pt x="888232" y="375685"/>
                </a:cubicBezTo>
                <a:close/>
                <a:moveTo>
                  <a:pt x="0" y="0"/>
                </a:moveTo>
                <a:lnTo>
                  <a:pt x="892304" y="0"/>
                </a:lnTo>
                <a:lnTo>
                  <a:pt x="420758" y="689480"/>
                </a:lnTo>
                <a:lnTo>
                  <a:pt x="420758" y="922815"/>
                </a:lnTo>
                <a:lnTo>
                  <a:pt x="889841" y="922815"/>
                </a:lnTo>
                <a:lnTo>
                  <a:pt x="889841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xmlns="" id="{817795F1-39F1-48FC-9EEE-391CAD906689}"/>
              </a:ext>
            </a:extLst>
          </p:cNvPr>
          <p:cNvSpPr/>
          <p:nvPr/>
        </p:nvSpPr>
        <p:spPr>
          <a:xfrm>
            <a:off x="3407473" y="3507916"/>
            <a:ext cx="1189630" cy="1018989"/>
          </a:xfrm>
          <a:custGeom>
            <a:avLst/>
            <a:gdLst>
              <a:gd name="connsiteX0" fmla="*/ 802944 w 1146628"/>
              <a:gd name="connsiteY0" fmla="*/ 238903 h 1146628"/>
              <a:gd name="connsiteX1" fmla="*/ 1146628 w 1146628"/>
              <a:gd name="connsiteY1" fmla="*/ 238903 h 1146628"/>
              <a:gd name="connsiteX2" fmla="*/ 1146628 w 1146628"/>
              <a:gd name="connsiteY2" fmla="*/ 455520 h 1146628"/>
              <a:gd name="connsiteX3" fmla="*/ 1109900 w 1146628"/>
              <a:gd name="connsiteY3" fmla="*/ 426778 h 1146628"/>
              <a:gd name="connsiteX4" fmla="*/ 926853 w 1146628"/>
              <a:gd name="connsiteY4" fmla="*/ 379708 h 1146628"/>
              <a:gd name="connsiteX5" fmla="*/ 877772 w 1146628"/>
              <a:gd name="connsiteY5" fmla="*/ 380915 h 1146628"/>
              <a:gd name="connsiteX6" fmla="*/ 788461 w 1146628"/>
              <a:gd name="connsiteY6" fmla="*/ 394191 h 1146628"/>
              <a:gd name="connsiteX7" fmla="*/ 0 w 1146628"/>
              <a:gd name="connsiteY7" fmla="*/ 0 h 1146628"/>
              <a:gd name="connsiteX8" fmla="*/ 530759 w 1146628"/>
              <a:gd name="connsiteY8" fmla="*/ 0 h 1146628"/>
              <a:gd name="connsiteX9" fmla="*/ 488345 w 1146628"/>
              <a:gd name="connsiteY9" fmla="*/ 595342 h 1146628"/>
              <a:gd name="connsiteX10" fmla="*/ 605012 w 1146628"/>
              <a:gd name="connsiteY10" fmla="*/ 653273 h 1146628"/>
              <a:gd name="connsiteX11" fmla="*/ 766737 w 1146628"/>
              <a:gd name="connsiteY11" fmla="*/ 625112 h 1146628"/>
              <a:gd name="connsiteX12" fmla="*/ 913175 w 1146628"/>
              <a:gd name="connsiteY12" fmla="*/ 662928 h 1146628"/>
              <a:gd name="connsiteX13" fmla="*/ 961451 w 1146628"/>
              <a:gd name="connsiteY13" fmla="*/ 768331 h 1146628"/>
              <a:gd name="connsiteX14" fmla="*/ 913979 w 1146628"/>
              <a:gd name="connsiteY14" fmla="*/ 878964 h 1146628"/>
              <a:gd name="connsiteX15" fmla="*/ 778002 w 1146628"/>
              <a:gd name="connsiteY15" fmla="*/ 916378 h 1146628"/>
              <a:gd name="connsiteX16" fmla="*/ 626334 w 1146628"/>
              <a:gd name="connsiteY16" fmla="*/ 895458 h 1146628"/>
              <a:gd name="connsiteX17" fmla="*/ 468230 w 1146628"/>
              <a:gd name="connsiteY17" fmla="*/ 842355 h 1146628"/>
              <a:gd name="connsiteX18" fmla="*/ 468230 w 1146628"/>
              <a:gd name="connsiteY18" fmla="*/ 1103046 h 1146628"/>
              <a:gd name="connsiteX19" fmla="*/ 538130 w 1146628"/>
              <a:gd name="connsiteY19" fmla="*/ 1130855 h 1146628"/>
              <a:gd name="connsiteX20" fmla="*/ 601144 w 1146628"/>
              <a:gd name="connsiteY20" fmla="*/ 1146628 h 1146628"/>
              <a:gd name="connsiteX21" fmla="*/ 0 w 1146628"/>
              <a:gd name="connsiteY21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46628" h="1146628">
                <a:moveTo>
                  <a:pt x="802944" y="238903"/>
                </a:moveTo>
                <a:lnTo>
                  <a:pt x="1146628" y="238903"/>
                </a:lnTo>
                <a:lnTo>
                  <a:pt x="1146628" y="455520"/>
                </a:lnTo>
                <a:lnTo>
                  <a:pt x="1109900" y="426778"/>
                </a:lnTo>
                <a:cubicBezTo>
                  <a:pt x="1055455" y="395398"/>
                  <a:pt x="994440" y="379708"/>
                  <a:pt x="926853" y="379708"/>
                </a:cubicBezTo>
                <a:cubicBezTo>
                  <a:pt x="911834" y="379708"/>
                  <a:pt x="895473" y="380111"/>
                  <a:pt x="877772" y="380915"/>
                </a:cubicBezTo>
                <a:cubicBezTo>
                  <a:pt x="860071" y="381720"/>
                  <a:pt x="830301" y="386145"/>
                  <a:pt x="788461" y="394191"/>
                </a:cubicBezTo>
                <a:close/>
                <a:moveTo>
                  <a:pt x="0" y="0"/>
                </a:moveTo>
                <a:lnTo>
                  <a:pt x="530759" y="0"/>
                </a:lnTo>
                <a:lnTo>
                  <a:pt x="488345" y="595342"/>
                </a:lnTo>
                <a:lnTo>
                  <a:pt x="605012" y="653273"/>
                </a:lnTo>
                <a:cubicBezTo>
                  <a:pt x="662944" y="634499"/>
                  <a:pt x="716852" y="625112"/>
                  <a:pt x="766737" y="625112"/>
                </a:cubicBezTo>
                <a:cubicBezTo>
                  <a:pt x="832178" y="625112"/>
                  <a:pt x="880991" y="637717"/>
                  <a:pt x="913175" y="662928"/>
                </a:cubicBezTo>
                <a:cubicBezTo>
                  <a:pt x="945359" y="688139"/>
                  <a:pt x="961451" y="723274"/>
                  <a:pt x="961451" y="768331"/>
                </a:cubicBezTo>
                <a:cubicBezTo>
                  <a:pt x="961451" y="817144"/>
                  <a:pt x="945627" y="854021"/>
                  <a:pt x="913979" y="878964"/>
                </a:cubicBezTo>
                <a:cubicBezTo>
                  <a:pt x="882332" y="903907"/>
                  <a:pt x="837006" y="916378"/>
                  <a:pt x="778002" y="916378"/>
                </a:cubicBezTo>
                <a:cubicBezTo>
                  <a:pt x="735626" y="916378"/>
                  <a:pt x="685070" y="909405"/>
                  <a:pt x="626334" y="895458"/>
                </a:cubicBezTo>
                <a:cubicBezTo>
                  <a:pt x="567598" y="881512"/>
                  <a:pt x="514897" y="863811"/>
                  <a:pt x="468230" y="842355"/>
                </a:cubicBezTo>
                <a:lnTo>
                  <a:pt x="468230" y="1103046"/>
                </a:lnTo>
                <a:cubicBezTo>
                  <a:pt x="489954" y="1113640"/>
                  <a:pt x="513254" y="1122909"/>
                  <a:pt x="538130" y="1130855"/>
                </a:cubicBezTo>
                <a:lnTo>
                  <a:pt x="601144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xmlns="" id="{F7195A50-EF7D-497B-9DFD-7B543DA5999B}"/>
              </a:ext>
            </a:extLst>
          </p:cNvPr>
          <p:cNvSpPr/>
          <p:nvPr/>
        </p:nvSpPr>
        <p:spPr>
          <a:xfrm>
            <a:off x="3407473" y="5165901"/>
            <a:ext cx="1189630" cy="1018989"/>
          </a:xfrm>
          <a:custGeom>
            <a:avLst/>
            <a:gdLst>
              <a:gd name="connsiteX0" fmla="*/ 888232 w 1146628"/>
              <a:gd name="connsiteY0" fmla="*/ 611434 h 1146628"/>
              <a:gd name="connsiteX1" fmla="*/ 999267 w 1146628"/>
              <a:gd name="connsiteY1" fmla="*/ 754653 h 1146628"/>
              <a:gd name="connsiteX2" fmla="*/ 967485 w 1146628"/>
              <a:gd name="connsiteY2" fmla="*/ 876550 h 1146628"/>
              <a:gd name="connsiteX3" fmla="*/ 885014 w 1146628"/>
              <a:gd name="connsiteY3" fmla="*/ 914769 h 1146628"/>
              <a:gd name="connsiteX4" fmla="*/ 798117 w 1146628"/>
              <a:gd name="connsiteY4" fmla="*/ 865286 h 1146628"/>
              <a:gd name="connsiteX5" fmla="*/ 765128 w 1146628"/>
              <a:gd name="connsiteY5" fmla="*/ 738561 h 1146628"/>
              <a:gd name="connsiteX6" fmla="*/ 799324 w 1146628"/>
              <a:gd name="connsiteY6" fmla="*/ 648446 h 1146628"/>
              <a:gd name="connsiteX7" fmla="*/ 888232 w 1146628"/>
              <a:gd name="connsiteY7" fmla="*/ 611434 h 1146628"/>
              <a:gd name="connsiteX8" fmla="*/ 1058003 w 1146628"/>
              <a:gd name="connsiteY8" fmla="*/ 204305 h 1146628"/>
              <a:gd name="connsiteX9" fmla="*/ 1146628 w 1146628"/>
              <a:gd name="connsiteY9" fmla="*/ 208039 h 1146628"/>
              <a:gd name="connsiteX10" fmla="*/ 1146628 w 1146628"/>
              <a:gd name="connsiteY10" fmla="*/ 407927 h 1146628"/>
              <a:gd name="connsiteX11" fmla="*/ 1116840 w 1146628"/>
              <a:gd name="connsiteY11" fmla="*/ 391275 h 1146628"/>
              <a:gd name="connsiteX12" fmla="*/ 977543 w 1146628"/>
              <a:gd name="connsiteY12" fmla="*/ 366030 h 1146628"/>
              <a:gd name="connsiteX13" fmla="*/ 745013 w 1146628"/>
              <a:gd name="connsiteY13" fmla="*/ 502813 h 1146628"/>
              <a:gd name="connsiteX14" fmla="*/ 735358 w 1146628"/>
              <a:gd name="connsiteY14" fmla="*/ 502813 h 1146628"/>
              <a:gd name="connsiteX15" fmla="*/ 820646 w 1146628"/>
              <a:gd name="connsiteY15" fmla="*/ 274306 h 1146628"/>
              <a:gd name="connsiteX16" fmla="*/ 1058003 w 1146628"/>
              <a:gd name="connsiteY16" fmla="*/ 204305 h 1146628"/>
              <a:gd name="connsiteX17" fmla="*/ 0 w 1146628"/>
              <a:gd name="connsiteY17" fmla="*/ 0 h 1146628"/>
              <a:gd name="connsiteX18" fmla="*/ 794975 w 1146628"/>
              <a:gd name="connsiteY18" fmla="*/ 0 h 1146628"/>
              <a:gd name="connsiteX19" fmla="*/ 726909 w 1146628"/>
              <a:gd name="connsiteY19" fmla="*/ 29706 h 1146628"/>
              <a:gd name="connsiteX20" fmla="*/ 519322 w 1146628"/>
              <a:gd name="connsiteY20" fmla="*/ 254593 h 1146628"/>
              <a:gd name="connsiteX21" fmla="*/ 448919 w 1146628"/>
              <a:gd name="connsiteY21" fmla="*/ 653273 h 1146628"/>
              <a:gd name="connsiteX22" fmla="*/ 566391 w 1146628"/>
              <a:gd name="connsiteY22" fmla="*/ 1031436 h 1146628"/>
              <a:gd name="connsiteX23" fmla="*/ 706593 w 1146628"/>
              <a:gd name="connsiteY23" fmla="*/ 1132816 h 1146628"/>
              <a:gd name="connsiteX24" fmla="*/ 754086 w 1146628"/>
              <a:gd name="connsiteY24" fmla="*/ 1146628 h 1146628"/>
              <a:gd name="connsiteX25" fmla="*/ 0 w 1146628"/>
              <a:gd name="connsiteY25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46628" h="1146628">
                <a:moveTo>
                  <a:pt x="888232" y="611434"/>
                </a:moveTo>
                <a:cubicBezTo>
                  <a:pt x="962255" y="611434"/>
                  <a:pt x="999267" y="659174"/>
                  <a:pt x="999267" y="754653"/>
                </a:cubicBezTo>
                <a:cubicBezTo>
                  <a:pt x="999267" y="810439"/>
                  <a:pt x="988673" y="851071"/>
                  <a:pt x="967485" y="876550"/>
                </a:cubicBezTo>
                <a:cubicBezTo>
                  <a:pt x="946298" y="902029"/>
                  <a:pt x="918807" y="914769"/>
                  <a:pt x="885014" y="914769"/>
                </a:cubicBezTo>
                <a:cubicBezTo>
                  <a:pt x="849075" y="914769"/>
                  <a:pt x="820109" y="898274"/>
                  <a:pt x="798117" y="865286"/>
                </a:cubicBezTo>
                <a:cubicBezTo>
                  <a:pt x="776124" y="832297"/>
                  <a:pt x="765128" y="790055"/>
                  <a:pt x="765128" y="738561"/>
                </a:cubicBezTo>
                <a:cubicBezTo>
                  <a:pt x="765128" y="703158"/>
                  <a:pt x="776526" y="673120"/>
                  <a:pt x="799324" y="648446"/>
                </a:cubicBezTo>
                <a:cubicBezTo>
                  <a:pt x="822121" y="623771"/>
                  <a:pt x="851757" y="611434"/>
                  <a:pt x="888232" y="611434"/>
                </a:cubicBezTo>
                <a:close/>
                <a:moveTo>
                  <a:pt x="1058003" y="204305"/>
                </a:moveTo>
                <a:lnTo>
                  <a:pt x="1146628" y="208039"/>
                </a:lnTo>
                <a:lnTo>
                  <a:pt x="1146628" y="407927"/>
                </a:lnTo>
                <a:lnTo>
                  <a:pt x="1116840" y="391275"/>
                </a:lnTo>
                <a:cubicBezTo>
                  <a:pt x="1076274" y="374445"/>
                  <a:pt x="1029842" y="366030"/>
                  <a:pt x="977543" y="366030"/>
                </a:cubicBezTo>
                <a:cubicBezTo>
                  <a:pt x="870799" y="366030"/>
                  <a:pt x="793289" y="411624"/>
                  <a:pt x="745013" y="502813"/>
                </a:cubicBezTo>
                <a:lnTo>
                  <a:pt x="735358" y="502813"/>
                </a:lnTo>
                <a:cubicBezTo>
                  <a:pt x="740185" y="397142"/>
                  <a:pt x="768615" y="320972"/>
                  <a:pt x="820646" y="274306"/>
                </a:cubicBezTo>
                <a:cubicBezTo>
                  <a:pt x="872676" y="227639"/>
                  <a:pt x="951796" y="204305"/>
                  <a:pt x="1058003" y="204305"/>
                </a:cubicBezTo>
                <a:close/>
                <a:moveTo>
                  <a:pt x="0" y="0"/>
                </a:moveTo>
                <a:lnTo>
                  <a:pt x="794975" y="0"/>
                </a:lnTo>
                <a:lnTo>
                  <a:pt x="726909" y="29706"/>
                </a:lnTo>
                <a:cubicBezTo>
                  <a:pt x="635453" y="77983"/>
                  <a:pt x="566257" y="152945"/>
                  <a:pt x="519322" y="254593"/>
                </a:cubicBezTo>
                <a:cubicBezTo>
                  <a:pt x="472387" y="356241"/>
                  <a:pt x="448919" y="489134"/>
                  <a:pt x="448919" y="653273"/>
                </a:cubicBezTo>
                <a:cubicBezTo>
                  <a:pt x="448919" y="815266"/>
                  <a:pt x="488077" y="941321"/>
                  <a:pt x="566391" y="1031436"/>
                </a:cubicBezTo>
                <a:cubicBezTo>
                  <a:pt x="605549" y="1076494"/>
                  <a:pt x="652283" y="1110287"/>
                  <a:pt x="706593" y="1132816"/>
                </a:cubicBezTo>
                <a:lnTo>
                  <a:pt x="754086" y="1146628"/>
                </a:lnTo>
                <a:lnTo>
                  <a:pt x="0" y="11466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xmlns="" id="{DDA6CACC-9BA1-4D5B-8C0E-B02029256205}"/>
              </a:ext>
            </a:extLst>
          </p:cNvPr>
          <p:cNvSpPr/>
          <p:nvPr/>
        </p:nvSpPr>
        <p:spPr>
          <a:xfrm>
            <a:off x="6351853" y="1897966"/>
            <a:ext cx="1189630" cy="1018989"/>
          </a:xfrm>
          <a:custGeom>
            <a:avLst/>
            <a:gdLst/>
            <a:ahLst/>
            <a:cxnLst/>
            <a:rect l="l" t="t" r="r" b="b"/>
            <a:pathLst>
              <a:path w="1146628" h="1146628">
                <a:moveTo>
                  <a:pt x="1146628" y="538716"/>
                </a:moveTo>
                <a:lnTo>
                  <a:pt x="1146628" y="1146628"/>
                </a:lnTo>
                <a:lnTo>
                  <a:pt x="891474" y="1146628"/>
                </a:lnTo>
                <a:close/>
                <a:moveTo>
                  <a:pt x="0" y="0"/>
                </a:moveTo>
                <a:lnTo>
                  <a:pt x="455356" y="0"/>
                </a:lnTo>
                <a:lnTo>
                  <a:pt x="455356" y="238903"/>
                </a:lnTo>
                <a:lnTo>
                  <a:pt x="964669" y="238903"/>
                </a:lnTo>
                <a:lnTo>
                  <a:pt x="562482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853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xmlns="" id="{13C181FD-0745-4965-B4B6-00F9D0D2DC15}"/>
              </a:ext>
            </a:extLst>
          </p:cNvPr>
          <p:cNvSpPr/>
          <p:nvPr/>
        </p:nvSpPr>
        <p:spPr>
          <a:xfrm>
            <a:off x="6351853" y="3507915"/>
            <a:ext cx="1109271" cy="1018989"/>
          </a:xfrm>
          <a:custGeom>
            <a:avLst/>
            <a:gdLst>
              <a:gd name="connsiteX0" fmla="*/ 872140 w 1069173"/>
              <a:gd name="connsiteY0" fmla="*/ 670974 h 1146628"/>
              <a:gd name="connsiteX1" fmla="*/ 982773 w 1069173"/>
              <a:gd name="connsiteY1" fmla="*/ 756665 h 1146628"/>
              <a:gd name="connsiteX2" fmla="*/ 1013750 w 1069173"/>
              <a:gd name="connsiteY2" fmla="*/ 834309 h 1146628"/>
              <a:gd name="connsiteX3" fmla="*/ 872140 w 1069173"/>
              <a:gd name="connsiteY3" fmla="*/ 938102 h 1146628"/>
              <a:gd name="connsiteX4" fmla="*/ 773978 w 1069173"/>
              <a:gd name="connsiteY4" fmla="*/ 907930 h 1146628"/>
              <a:gd name="connsiteX5" fmla="*/ 738576 w 1069173"/>
              <a:gd name="connsiteY5" fmla="*/ 827872 h 1146628"/>
              <a:gd name="connsiteX6" fmla="*/ 769553 w 1069173"/>
              <a:gd name="connsiteY6" fmla="*/ 747009 h 1146628"/>
              <a:gd name="connsiteX7" fmla="*/ 872140 w 1069173"/>
              <a:gd name="connsiteY7" fmla="*/ 670974 h 1146628"/>
              <a:gd name="connsiteX8" fmla="*/ 1069173 w 1069173"/>
              <a:gd name="connsiteY8" fmla="*/ 530532 h 1146628"/>
              <a:gd name="connsiteX9" fmla="*/ 1069173 w 1069173"/>
              <a:gd name="connsiteY9" fmla="*/ 531409 h 1146628"/>
              <a:gd name="connsiteX10" fmla="*/ 1068463 w 1069173"/>
              <a:gd name="connsiteY10" fmla="*/ 530974 h 1146628"/>
              <a:gd name="connsiteX11" fmla="*/ 876967 w 1069173"/>
              <a:gd name="connsiteY11" fmla="*/ 186604 h 1146628"/>
              <a:gd name="connsiteX12" fmla="*/ 944554 w 1069173"/>
              <a:gd name="connsiteY12" fmla="*/ 209937 h 1146628"/>
              <a:gd name="connsiteX13" fmla="*/ 972715 w 1069173"/>
              <a:gd name="connsiteY13" fmla="*/ 271892 h 1146628"/>
              <a:gd name="connsiteX14" fmla="*/ 951795 w 1069173"/>
              <a:gd name="connsiteY14" fmla="*/ 333846 h 1146628"/>
              <a:gd name="connsiteX15" fmla="*/ 873749 w 1069173"/>
              <a:gd name="connsiteY15" fmla="*/ 394191 h 1146628"/>
              <a:gd name="connsiteX16" fmla="*/ 779611 w 1069173"/>
              <a:gd name="connsiteY16" fmla="*/ 271892 h 1146628"/>
              <a:gd name="connsiteX17" fmla="*/ 807772 w 1069173"/>
              <a:gd name="connsiteY17" fmla="*/ 210340 h 1146628"/>
              <a:gd name="connsiteX18" fmla="*/ 876967 w 1069173"/>
              <a:gd name="connsiteY18" fmla="*/ 186604 h 1146628"/>
              <a:gd name="connsiteX19" fmla="*/ 0 w 1069173"/>
              <a:gd name="connsiteY19" fmla="*/ 0 h 1146628"/>
              <a:gd name="connsiteX20" fmla="*/ 644356 w 1069173"/>
              <a:gd name="connsiteY20" fmla="*/ 0 h 1146628"/>
              <a:gd name="connsiteX21" fmla="*/ 587311 w 1069173"/>
              <a:gd name="connsiteY21" fmla="*/ 32523 h 1146628"/>
              <a:gd name="connsiteX22" fmla="*/ 481908 w 1069173"/>
              <a:gd name="connsiteY22" fmla="*/ 242926 h 1146628"/>
              <a:gd name="connsiteX23" fmla="*/ 524954 w 1069173"/>
              <a:gd name="connsiteY23" fmla="*/ 401030 h 1146628"/>
              <a:gd name="connsiteX24" fmla="*/ 661334 w 1069173"/>
              <a:gd name="connsiteY24" fmla="*/ 535801 h 1146628"/>
              <a:gd name="connsiteX25" fmla="*/ 496391 w 1069173"/>
              <a:gd name="connsiteY25" fmla="*/ 666549 h 1146628"/>
              <a:gd name="connsiteX26" fmla="*/ 447310 w 1069173"/>
              <a:gd name="connsiteY26" fmla="*/ 840745 h 1146628"/>
              <a:gd name="connsiteX27" fmla="*/ 557541 w 1069173"/>
              <a:gd name="connsiteY27" fmla="*/ 1082528 h 1146628"/>
              <a:gd name="connsiteX28" fmla="*/ 692110 w 1069173"/>
              <a:gd name="connsiteY28" fmla="*/ 1145589 h 1146628"/>
              <a:gd name="connsiteX29" fmla="*/ 697749 w 1069173"/>
              <a:gd name="connsiteY29" fmla="*/ 1146628 h 1146628"/>
              <a:gd name="connsiteX30" fmla="*/ 0 w 1069173"/>
              <a:gd name="connsiteY30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069173" h="1146628">
                <a:moveTo>
                  <a:pt x="872140" y="670974"/>
                </a:moveTo>
                <a:cubicBezTo>
                  <a:pt x="925244" y="702622"/>
                  <a:pt x="962121" y="731185"/>
                  <a:pt x="982773" y="756665"/>
                </a:cubicBezTo>
                <a:cubicBezTo>
                  <a:pt x="1003424" y="782143"/>
                  <a:pt x="1013750" y="808025"/>
                  <a:pt x="1013750" y="834309"/>
                </a:cubicBezTo>
                <a:cubicBezTo>
                  <a:pt x="1013750" y="903504"/>
                  <a:pt x="966546" y="938102"/>
                  <a:pt x="872140" y="938102"/>
                </a:cubicBezTo>
                <a:cubicBezTo>
                  <a:pt x="830301" y="938102"/>
                  <a:pt x="797580" y="928045"/>
                  <a:pt x="773978" y="907930"/>
                </a:cubicBezTo>
                <a:cubicBezTo>
                  <a:pt x="750377" y="887815"/>
                  <a:pt x="738576" y="861129"/>
                  <a:pt x="738576" y="827872"/>
                </a:cubicBezTo>
                <a:cubicBezTo>
                  <a:pt x="738576" y="799442"/>
                  <a:pt x="748902" y="772488"/>
                  <a:pt x="769553" y="747009"/>
                </a:cubicBezTo>
                <a:cubicBezTo>
                  <a:pt x="790204" y="721530"/>
                  <a:pt x="824400" y="696185"/>
                  <a:pt x="872140" y="670974"/>
                </a:cubicBezTo>
                <a:close/>
                <a:moveTo>
                  <a:pt x="1069173" y="530532"/>
                </a:moveTo>
                <a:lnTo>
                  <a:pt x="1069173" y="531409"/>
                </a:lnTo>
                <a:lnTo>
                  <a:pt x="1068463" y="530974"/>
                </a:lnTo>
                <a:close/>
                <a:moveTo>
                  <a:pt x="876967" y="186604"/>
                </a:moveTo>
                <a:cubicBezTo>
                  <a:pt x="903251" y="186604"/>
                  <a:pt x="925780" y="194382"/>
                  <a:pt x="944554" y="209937"/>
                </a:cubicBezTo>
                <a:cubicBezTo>
                  <a:pt x="963328" y="225493"/>
                  <a:pt x="972715" y="246145"/>
                  <a:pt x="972715" y="271892"/>
                </a:cubicBezTo>
                <a:cubicBezTo>
                  <a:pt x="972715" y="294957"/>
                  <a:pt x="965742" y="315609"/>
                  <a:pt x="951795" y="333846"/>
                </a:cubicBezTo>
                <a:cubicBezTo>
                  <a:pt x="937849" y="352084"/>
                  <a:pt x="911834" y="372199"/>
                  <a:pt x="873749" y="394191"/>
                </a:cubicBezTo>
                <a:cubicBezTo>
                  <a:pt x="810990" y="358789"/>
                  <a:pt x="779611" y="318022"/>
                  <a:pt x="779611" y="271892"/>
                </a:cubicBezTo>
                <a:cubicBezTo>
                  <a:pt x="779611" y="246681"/>
                  <a:pt x="788998" y="226164"/>
                  <a:pt x="807772" y="210340"/>
                </a:cubicBezTo>
                <a:cubicBezTo>
                  <a:pt x="826546" y="194516"/>
                  <a:pt x="849611" y="186604"/>
                  <a:pt x="876967" y="186604"/>
                </a:cubicBezTo>
                <a:close/>
                <a:moveTo>
                  <a:pt x="0" y="0"/>
                </a:moveTo>
                <a:lnTo>
                  <a:pt x="644356" y="0"/>
                </a:lnTo>
                <a:lnTo>
                  <a:pt x="587311" y="32523"/>
                </a:lnTo>
                <a:cubicBezTo>
                  <a:pt x="517042" y="82676"/>
                  <a:pt x="481908" y="152811"/>
                  <a:pt x="481908" y="242926"/>
                </a:cubicBezTo>
                <a:cubicBezTo>
                  <a:pt x="481908" y="300321"/>
                  <a:pt x="496257" y="353022"/>
                  <a:pt x="524954" y="401030"/>
                </a:cubicBezTo>
                <a:cubicBezTo>
                  <a:pt x="553652" y="449038"/>
                  <a:pt x="599112" y="493962"/>
                  <a:pt x="661334" y="535801"/>
                </a:cubicBezTo>
                <a:cubicBezTo>
                  <a:pt x="584093" y="574959"/>
                  <a:pt x="529111" y="618541"/>
                  <a:pt x="496391" y="666549"/>
                </a:cubicBezTo>
                <a:cubicBezTo>
                  <a:pt x="463670" y="714557"/>
                  <a:pt x="447310" y="772622"/>
                  <a:pt x="447310" y="840745"/>
                </a:cubicBezTo>
                <a:cubicBezTo>
                  <a:pt x="447310" y="945880"/>
                  <a:pt x="484054" y="1026474"/>
                  <a:pt x="557541" y="1082528"/>
                </a:cubicBezTo>
                <a:cubicBezTo>
                  <a:pt x="594284" y="1110555"/>
                  <a:pt x="639141" y="1131576"/>
                  <a:pt x="692110" y="1145589"/>
                </a:cubicBezTo>
                <a:lnTo>
                  <a:pt x="697749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3C8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Freeform 51">
            <a:extLst>
              <a:ext uri="{FF2B5EF4-FFF2-40B4-BE49-F238E27FC236}">
                <a16:creationId xmlns:a16="http://schemas.microsoft.com/office/drawing/2014/main" xmlns="" id="{B4BEFEDD-CAA5-44B4-A8C9-D56FE1EB9037}"/>
              </a:ext>
            </a:extLst>
          </p:cNvPr>
          <p:cNvSpPr/>
          <p:nvPr/>
        </p:nvSpPr>
        <p:spPr>
          <a:xfrm>
            <a:off x="6351853" y="5165901"/>
            <a:ext cx="1055108" cy="1018989"/>
          </a:xfrm>
          <a:custGeom>
            <a:avLst/>
            <a:gdLst>
              <a:gd name="connsiteX0" fmla="*/ 900077 w 1016968"/>
              <a:gd name="connsiteY0" fmla="*/ 1141727 h 1146628"/>
              <a:gd name="connsiteX1" fmla="*/ 900077 w 1016968"/>
              <a:gd name="connsiteY1" fmla="*/ 1146628 h 1146628"/>
              <a:gd name="connsiteX2" fmla="*/ 878038 w 1016968"/>
              <a:gd name="connsiteY2" fmla="*/ 1146628 h 1146628"/>
              <a:gd name="connsiteX3" fmla="*/ 860875 w 1016968"/>
              <a:gd name="connsiteY3" fmla="*/ 216374 h 1146628"/>
              <a:gd name="connsiteX4" fmla="*/ 951393 w 1016968"/>
              <a:gd name="connsiteY4" fmla="*/ 267869 h 1146628"/>
              <a:gd name="connsiteX5" fmla="*/ 987198 w 1016968"/>
              <a:gd name="connsiteY5" fmla="*/ 390973 h 1146628"/>
              <a:gd name="connsiteX6" fmla="*/ 948577 w 1016968"/>
              <a:gd name="connsiteY6" fmla="*/ 481893 h 1146628"/>
              <a:gd name="connsiteX7" fmla="*/ 857657 w 1016968"/>
              <a:gd name="connsiteY7" fmla="*/ 519709 h 1146628"/>
              <a:gd name="connsiteX8" fmla="*/ 771565 w 1016968"/>
              <a:gd name="connsiteY8" fmla="*/ 480686 h 1146628"/>
              <a:gd name="connsiteX9" fmla="*/ 743403 w 1016968"/>
              <a:gd name="connsiteY9" fmla="*/ 375685 h 1146628"/>
              <a:gd name="connsiteX10" fmla="*/ 775990 w 1016968"/>
              <a:gd name="connsiteY10" fmla="*/ 254191 h 1146628"/>
              <a:gd name="connsiteX11" fmla="*/ 860875 w 1016968"/>
              <a:gd name="connsiteY11" fmla="*/ 216374 h 1146628"/>
              <a:gd name="connsiteX12" fmla="*/ 0 w 1016968"/>
              <a:gd name="connsiteY12" fmla="*/ 0 h 1146628"/>
              <a:gd name="connsiteX13" fmla="*/ 657970 w 1016968"/>
              <a:gd name="connsiteY13" fmla="*/ 0 h 1146628"/>
              <a:gd name="connsiteX14" fmla="*/ 607551 w 1016968"/>
              <a:gd name="connsiteY14" fmla="*/ 24577 h 1146628"/>
              <a:gd name="connsiteX15" fmla="*/ 546678 w 1016968"/>
              <a:gd name="connsiteY15" fmla="*/ 73155 h 1146628"/>
              <a:gd name="connsiteX16" fmla="*/ 435241 w 1016968"/>
              <a:gd name="connsiteY16" fmla="*/ 379708 h 1146628"/>
              <a:gd name="connsiteX17" fmla="*/ 521333 w 1016968"/>
              <a:gd name="connsiteY17" fmla="*/ 661319 h 1146628"/>
              <a:gd name="connsiteX18" fmla="*/ 760300 w 1016968"/>
              <a:gd name="connsiteY18" fmla="*/ 763504 h 1146628"/>
              <a:gd name="connsiteX19" fmla="*/ 870531 w 1016968"/>
              <a:gd name="connsiteY19" fmla="*/ 749825 h 1146628"/>
              <a:gd name="connsiteX20" fmla="*/ 945359 w 1016968"/>
              <a:gd name="connsiteY20" fmla="*/ 710400 h 1146628"/>
              <a:gd name="connsiteX21" fmla="*/ 1007313 w 1016968"/>
              <a:gd name="connsiteY21" fmla="*/ 626721 h 1146628"/>
              <a:gd name="connsiteX22" fmla="*/ 1016968 w 1016968"/>
              <a:gd name="connsiteY22" fmla="*/ 626721 h 1146628"/>
              <a:gd name="connsiteX23" fmla="*/ 916393 w 1016968"/>
              <a:gd name="connsiteY23" fmla="*/ 849194 h 1146628"/>
              <a:gd name="connsiteX24" fmla="*/ 653288 w 1016968"/>
              <a:gd name="connsiteY24" fmla="*/ 919596 h 1146628"/>
              <a:gd name="connsiteX25" fmla="*/ 514897 w 1016968"/>
              <a:gd name="connsiteY25" fmla="*/ 906723 h 1146628"/>
              <a:gd name="connsiteX26" fmla="*/ 514897 w 1016968"/>
              <a:gd name="connsiteY26" fmla="*/ 1146628 h 1146628"/>
              <a:gd name="connsiteX27" fmla="*/ 0 w 1016968"/>
              <a:gd name="connsiteY27" fmla="*/ 1146628 h 114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16968" h="1146628">
                <a:moveTo>
                  <a:pt x="900077" y="1141727"/>
                </a:moveTo>
                <a:lnTo>
                  <a:pt x="900077" y="1146628"/>
                </a:lnTo>
                <a:lnTo>
                  <a:pt x="878038" y="1146628"/>
                </a:lnTo>
                <a:close/>
                <a:moveTo>
                  <a:pt x="860875" y="216374"/>
                </a:moveTo>
                <a:cubicBezTo>
                  <a:pt x="897351" y="216374"/>
                  <a:pt x="927523" y="233539"/>
                  <a:pt x="951393" y="267869"/>
                </a:cubicBezTo>
                <a:cubicBezTo>
                  <a:pt x="975263" y="302198"/>
                  <a:pt x="987198" y="343233"/>
                  <a:pt x="987198" y="390973"/>
                </a:cubicBezTo>
                <a:cubicBezTo>
                  <a:pt x="987198" y="426375"/>
                  <a:pt x="974324" y="456682"/>
                  <a:pt x="948577" y="481893"/>
                </a:cubicBezTo>
                <a:cubicBezTo>
                  <a:pt x="922830" y="507104"/>
                  <a:pt x="892523" y="519709"/>
                  <a:pt x="857657" y="519709"/>
                </a:cubicBezTo>
                <a:cubicBezTo>
                  <a:pt x="819036" y="519709"/>
                  <a:pt x="790339" y="506701"/>
                  <a:pt x="771565" y="480686"/>
                </a:cubicBezTo>
                <a:cubicBezTo>
                  <a:pt x="752791" y="454671"/>
                  <a:pt x="743403" y="419670"/>
                  <a:pt x="743403" y="375685"/>
                </a:cubicBezTo>
                <a:cubicBezTo>
                  <a:pt x="743403" y="319900"/>
                  <a:pt x="754266" y="279401"/>
                  <a:pt x="775990" y="254191"/>
                </a:cubicBezTo>
                <a:cubicBezTo>
                  <a:pt x="797714" y="228980"/>
                  <a:pt x="826009" y="216374"/>
                  <a:pt x="860875" y="216374"/>
                </a:cubicBezTo>
                <a:close/>
                <a:moveTo>
                  <a:pt x="0" y="0"/>
                </a:moveTo>
                <a:lnTo>
                  <a:pt x="657970" y="0"/>
                </a:lnTo>
                <a:lnTo>
                  <a:pt x="607551" y="24577"/>
                </a:lnTo>
                <a:cubicBezTo>
                  <a:pt x="585542" y="38457"/>
                  <a:pt x="565251" y="54649"/>
                  <a:pt x="546678" y="73155"/>
                </a:cubicBezTo>
                <a:cubicBezTo>
                  <a:pt x="472387" y="147178"/>
                  <a:pt x="435241" y="249363"/>
                  <a:pt x="435241" y="379708"/>
                </a:cubicBezTo>
                <a:cubicBezTo>
                  <a:pt x="435241" y="499326"/>
                  <a:pt x="463939" y="593196"/>
                  <a:pt x="521333" y="661319"/>
                </a:cubicBezTo>
                <a:cubicBezTo>
                  <a:pt x="578728" y="729442"/>
                  <a:pt x="658384" y="763504"/>
                  <a:pt x="760300" y="763504"/>
                </a:cubicBezTo>
                <a:cubicBezTo>
                  <a:pt x="804285" y="763504"/>
                  <a:pt x="841028" y="758944"/>
                  <a:pt x="870531" y="749825"/>
                </a:cubicBezTo>
                <a:cubicBezTo>
                  <a:pt x="900033" y="740707"/>
                  <a:pt x="924975" y="727565"/>
                  <a:pt x="945359" y="710400"/>
                </a:cubicBezTo>
                <a:cubicBezTo>
                  <a:pt x="965742" y="693235"/>
                  <a:pt x="986393" y="665342"/>
                  <a:pt x="1007313" y="626721"/>
                </a:cubicBezTo>
                <a:lnTo>
                  <a:pt x="1016968" y="626721"/>
                </a:lnTo>
                <a:cubicBezTo>
                  <a:pt x="1011604" y="728101"/>
                  <a:pt x="978079" y="802259"/>
                  <a:pt x="916393" y="849194"/>
                </a:cubicBezTo>
                <a:cubicBezTo>
                  <a:pt x="854707" y="896129"/>
                  <a:pt x="767005" y="919596"/>
                  <a:pt x="653288" y="919596"/>
                </a:cubicBezTo>
                <a:cubicBezTo>
                  <a:pt x="607158" y="919596"/>
                  <a:pt x="561027" y="915305"/>
                  <a:pt x="514897" y="906723"/>
                </a:cubicBezTo>
                <a:lnTo>
                  <a:pt x="514897" y="1146628"/>
                </a:lnTo>
                <a:lnTo>
                  <a:pt x="0" y="1146628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11371B6-80CA-4CD1-8A53-BE4B0D115A01}"/>
              </a:ext>
            </a:extLst>
          </p:cNvPr>
          <p:cNvSpPr/>
          <p:nvPr/>
        </p:nvSpPr>
        <p:spPr>
          <a:xfrm>
            <a:off x="1371292" y="2029610"/>
            <a:ext cx="2122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Greet/welcome the visitors.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871A89-6C7E-4674-8E99-C559A60D9182}"/>
              </a:ext>
            </a:extLst>
          </p:cNvPr>
          <p:cNvSpPr/>
          <p:nvPr/>
        </p:nvSpPr>
        <p:spPr>
          <a:xfrm>
            <a:off x="1548500" y="3630184"/>
            <a:ext cx="19155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Ask if they need help.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A24CA21-BDCD-45E6-B02A-3F57A271FC49}"/>
              </a:ext>
            </a:extLst>
          </p:cNvPr>
          <p:cNvSpPr/>
          <p:nvPr/>
        </p:nvSpPr>
        <p:spPr>
          <a:xfrm>
            <a:off x="1617005" y="5100504"/>
            <a:ext cx="1891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Find out the visitor’s name.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82287AA-4A88-4A32-9E79-9287DBE70C0E}"/>
              </a:ext>
            </a:extLst>
          </p:cNvPr>
          <p:cNvSpPr/>
          <p:nvPr/>
        </p:nvSpPr>
        <p:spPr>
          <a:xfrm>
            <a:off x="4317886" y="1837692"/>
            <a:ext cx="1988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Check if the visitor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has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an appointment &amp; who he wants to see.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F22B57-88B4-4AA3-B779-639155CB50B8}"/>
              </a:ext>
            </a:extLst>
          </p:cNvPr>
          <p:cNvSpPr/>
          <p:nvPr/>
        </p:nvSpPr>
        <p:spPr>
          <a:xfrm>
            <a:off x="4524434" y="3364590"/>
            <a:ext cx="1915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Ask the visitor to record their details in the 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visitors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book.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1786A44-36DF-4630-8B7E-E1208D69EA0C}"/>
              </a:ext>
            </a:extLst>
          </p:cNvPr>
          <p:cNvSpPr/>
          <p:nvPr/>
        </p:nvSpPr>
        <p:spPr>
          <a:xfrm>
            <a:off x="4578827" y="5171064"/>
            <a:ext cx="1891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Issue a </a:t>
            </a:r>
            <a:r>
              <a:rPr lang="en-US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visitor’s </a:t>
            </a:r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badge.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8CD0BE-3387-4564-BDE4-AAB4594AC734}"/>
              </a:ext>
            </a:extLst>
          </p:cNvPr>
          <p:cNvSpPr/>
          <p:nvPr/>
        </p:nvSpPr>
        <p:spPr>
          <a:xfrm>
            <a:off x="7541483" y="1827440"/>
            <a:ext cx="20016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If the visitor is </a:t>
            </a:r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expected, contact </a:t>
            </a:r>
            <a:r>
              <a:rPr lang="en-US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the wanted staff.</a:t>
            </a:r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AE89A33-F58B-421E-88FF-7D764E7CC249}"/>
              </a:ext>
            </a:extLst>
          </p:cNvPr>
          <p:cNvSpPr/>
          <p:nvPr/>
        </p:nvSpPr>
        <p:spPr>
          <a:xfrm>
            <a:off x="7624046" y="3413437"/>
            <a:ext cx="1804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Tell the visitor about any delay.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860C4D9-C4B1-4ABE-96D2-E7FDFFB0803D}"/>
              </a:ext>
            </a:extLst>
          </p:cNvPr>
          <p:cNvSpPr/>
          <p:nvPr/>
        </p:nvSpPr>
        <p:spPr>
          <a:xfrm>
            <a:off x="7475541" y="5169227"/>
            <a:ext cx="2186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Provide refreshment (juice, tea &amp; coffee). 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3DE56BB-24B5-4C6A-852D-CDE56305B8CF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Flowchart: Terminator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E00A625-7425-47DA-9B54-DC9B4C1A9D16}"/>
              </a:ext>
            </a:extLst>
          </p:cNvPr>
          <p:cNvSpPr/>
          <p:nvPr/>
        </p:nvSpPr>
        <p:spPr>
          <a:xfrm>
            <a:off x="207579" y="6177105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60" name="مستطيل مستدير الزوايا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C99CAA04-82BA-4227-85C7-709D3C76EF57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مستطيل مستدير الزوايا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277B48E8-3FD4-4BC8-A32B-C4A6A77F18CB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مستطيل مستدير الزوايا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A203A-19CF-4B94-BAA2-35DC525AB607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مستطيل مستدير الزوايا 17">
            <a:hlinkClick r:id="rId7" action="ppaction://hlinksldjump"/>
            <a:extLst>
              <a:ext uri="{FF2B5EF4-FFF2-40B4-BE49-F238E27FC236}">
                <a16:creationId xmlns:a16="http://schemas.microsoft.com/office/drawing/2014/main" xmlns="" id="{216AD065-62AC-4879-9EC1-9FE09CA645FC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25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val 78">
            <a:extLst>
              <a:ext uri="{FF2B5EF4-FFF2-40B4-BE49-F238E27FC236}">
                <a16:creationId xmlns:a16="http://schemas.microsoft.com/office/drawing/2014/main" xmlns="" id="{8726926E-EFF6-4EC2-B7C9-6AE7F3BDC0B0}"/>
              </a:ext>
            </a:extLst>
          </p:cNvPr>
          <p:cNvSpPr/>
          <p:nvPr/>
        </p:nvSpPr>
        <p:spPr>
          <a:xfrm>
            <a:off x="10183175" y="137753"/>
            <a:ext cx="1349932" cy="1351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871268" y="406802"/>
            <a:ext cx="6587519" cy="7662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Evaluation Activity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Shape 679">
            <a:extLst>
              <a:ext uri="{FF2B5EF4-FFF2-40B4-BE49-F238E27FC236}">
                <a16:creationId xmlns:a16="http://schemas.microsoft.com/office/drawing/2014/main" xmlns="" id="{50C483AE-F0AE-4090-98C4-A6EF9369854D}"/>
              </a:ext>
            </a:extLst>
          </p:cNvPr>
          <p:cNvGrpSpPr/>
          <p:nvPr/>
        </p:nvGrpSpPr>
        <p:grpSpPr>
          <a:xfrm>
            <a:off x="215369" y="317064"/>
            <a:ext cx="811174" cy="766200"/>
            <a:chOff x="5972700" y="2330200"/>
            <a:chExt cx="411625" cy="387275"/>
          </a:xfrm>
        </p:grpSpPr>
        <p:sp>
          <p:nvSpPr>
            <p:cNvPr id="17" name="Shape 680">
              <a:extLst>
                <a:ext uri="{FF2B5EF4-FFF2-40B4-BE49-F238E27FC236}">
                  <a16:creationId xmlns:a16="http://schemas.microsoft.com/office/drawing/2014/main" xmlns="" id="{9520205D-3F8A-43B8-9B3E-96EAD40F7E05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681">
              <a:extLst>
                <a:ext uri="{FF2B5EF4-FFF2-40B4-BE49-F238E27FC236}">
                  <a16:creationId xmlns:a16="http://schemas.microsoft.com/office/drawing/2014/main" xmlns="" id="{FF081879-FE0F-4B3D-B450-71BBE57F4655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389">
            <a:extLst>
              <a:ext uri="{FF2B5EF4-FFF2-40B4-BE49-F238E27FC236}">
                <a16:creationId xmlns:a16="http://schemas.microsoft.com/office/drawing/2014/main" xmlns="" id="{C4099917-D859-42F0-B91A-D37A96162095}"/>
              </a:ext>
            </a:extLst>
          </p:cNvPr>
          <p:cNvGrpSpPr/>
          <p:nvPr/>
        </p:nvGrpSpPr>
        <p:grpSpPr>
          <a:xfrm>
            <a:off x="2277823" y="3340906"/>
            <a:ext cx="5043757" cy="907708"/>
            <a:chOff x="-1535283" y="1287960"/>
            <a:chExt cx="11486579" cy="2067200"/>
          </a:xfrm>
        </p:grpSpPr>
        <p:sp>
          <p:nvSpPr>
            <p:cNvPr id="20" name="Shape 390">
              <a:extLst>
                <a:ext uri="{FF2B5EF4-FFF2-40B4-BE49-F238E27FC236}">
                  <a16:creationId xmlns:a16="http://schemas.microsoft.com/office/drawing/2014/main" xmlns="" id="{CACBFDBD-42DF-4D74-ADA8-D8DA82A3D5B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1" name="Shape 391">
              <a:extLst>
                <a:ext uri="{FF2B5EF4-FFF2-40B4-BE49-F238E27FC236}">
                  <a16:creationId xmlns:a16="http://schemas.microsoft.com/office/drawing/2014/main" xmlns="" id="{20F5926B-CB34-4033-9CC3-657774F90114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2" name="Shape 392">
              <a:extLst>
                <a:ext uri="{FF2B5EF4-FFF2-40B4-BE49-F238E27FC236}">
                  <a16:creationId xmlns:a16="http://schemas.microsoft.com/office/drawing/2014/main" xmlns="" id="{BF938370-9D6C-4946-9963-F6B7B4059330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3" name="Shape 393">
              <a:extLst>
                <a:ext uri="{FF2B5EF4-FFF2-40B4-BE49-F238E27FC236}">
                  <a16:creationId xmlns:a16="http://schemas.microsoft.com/office/drawing/2014/main" xmlns="" id="{7B5039CC-0046-4C99-9F80-21F3C6B1D282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4" name="Shape 394">
              <a:extLst>
                <a:ext uri="{FF2B5EF4-FFF2-40B4-BE49-F238E27FC236}">
                  <a16:creationId xmlns:a16="http://schemas.microsoft.com/office/drawing/2014/main" xmlns="" id="{6D2ABAE8-B20F-4E25-8E65-42AF6C2D753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5" name="Shape 395">
            <a:extLst>
              <a:ext uri="{FF2B5EF4-FFF2-40B4-BE49-F238E27FC236}">
                <a16:creationId xmlns:a16="http://schemas.microsoft.com/office/drawing/2014/main" xmlns="" id="{38E6A2FE-D28E-446B-A2D1-3CB7DE099D62}"/>
              </a:ext>
            </a:extLst>
          </p:cNvPr>
          <p:cNvGrpSpPr/>
          <p:nvPr/>
        </p:nvGrpSpPr>
        <p:grpSpPr>
          <a:xfrm>
            <a:off x="2277823" y="4788706"/>
            <a:ext cx="5043757" cy="907708"/>
            <a:chOff x="-1535283" y="1287960"/>
            <a:chExt cx="11486579" cy="2067200"/>
          </a:xfrm>
        </p:grpSpPr>
        <p:sp>
          <p:nvSpPr>
            <p:cNvPr id="26" name="Shape 396">
              <a:extLst>
                <a:ext uri="{FF2B5EF4-FFF2-40B4-BE49-F238E27FC236}">
                  <a16:creationId xmlns:a16="http://schemas.microsoft.com/office/drawing/2014/main" xmlns="" id="{AEF7D7E2-4BFF-4C79-9C63-9F416080C6CD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7" name="Shape 397">
              <a:extLst>
                <a:ext uri="{FF2B5EF4-FFF2-40B4-BE49-F238E27FC236}">
                  <a16:creationId xmlns:a16="http://schemas.microsoft.com/office/drawing/2014/main" xmlns="" id="{9F607278-3580-4BB1-B054-D3BC715E8FD6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8" name="Shape 398">
              <a:extLst>
                <a:ext uri="{FF2B5EF4-FFF2-40B4-BE49-F238E27FC236}">
                  <a16:creationId xmlns:a16="http://schemas.microsoft.com/office/drawing/2014/main" xmlns="" id="{38D24E88-6292-49E5-88EB-35014FF790E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99">
              <a:extLst>
                <a:ext uri="{FF2B5EF4-FFF2-40B4-BE49-F238E27FC236}">
                  <a16:creationId xmlns:a16="http://schemas.microsoft.com/office/drawing/2014/main" xmlns="" id="{A521EBA3-2373-4AC9-80DD-F3B71EEDD4D3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0">
              <a:extLst>
                <a:ext uri="{FF2B5EF4-FFF2-40B4-BE49-F238E27FC236}">
                  <a16:creationId xmlns:a16="http://schemas.microsoft.com/office/drawing/2014/main" xmlns="" id="{6E28C8A6-8E81-461A-A0EC-3FE2C1E664C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401">
            <a:extLst>
              <a:ext uri="{FF2B5EF4-FFF2-40B4-BE49-F238E27FC236}">
                <a16:creationId xmlns:a16="http://schemas.microsoft.com/office/drawing/2014/main" xmlns="" id="{D03D6310-8A20-4034-8721-C83104C5D725}"/>
              </a:ext>
            </a:extLst>
          </p:cNvPr>
          <p:cNvGrpSpPr/>
          <p:nvPr/>
        </p:nvGrpSpPr>
        <p:grpSpPr>
          <a:xfrm>
            <a:off x="2277823" y="1893106"/>
            <a:ext cx="5043757" cy="907708"/>
            <a:chOff x="-1535283" y="1287960"/>
            <a:chExt cx="11486579" cy="2067200"/>
          </a:xfrm>
        </p:grpSpPr>
        <p:sp>
          <p:nvSpPr>
            <p:cNvPr id="33" name="Shape 402">
              <a:extLst>
                <a:ext uri="{FF2B5EF4-FFF2-40B4-BE49-F238E27FC236}">
                  <a16:creationId xmlns:a16="http://schemas.microsoft.com/office/drawing/2014/main" xmlns="" id="{8DFCF5A8-ABEE-4891-8C0E-72B790DCFD51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Shape 403">
              <a:extLst>
                <a:ext uri="{FF2B5EF4-FFF2-40B4-BE49-F238E27FC236}">
                  <a16:creationId xmlns:a16="http://schemas.microsoft.com/office/drawing/2014/main" xmlns="" id="{D6A1A385-7083-4302-B912-2C1159CBC26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4">
              <a:extLst>
                <a:ext uri="{FF2B5EF4-FFF2-40B4-BE49-F238E27FC236}">
                  <a16:creationId xmlns:a16="http://schemas.microsoft.com/office/drawing/2014/main" xmlns="" id="{2D410945-D268-4395-9F8E-DDFC0C737983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5">
              <a:extLst>
                <a:ext uri="{FF2B5EF4-FFF2-40B4-BE49-F238E27FC236}">
                  <a16:creationId xmlns:a16="http://schemas.microsoft.com/office/drawing/2014/main" xmlns="" id="{D2450F0C-4A2E-40A9-97E4-D2E8B0BAB1A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6">
              <a:extLst>
                <a:ext uri="{FF2B5EF4-FFF2-40B4-BE49-F238E27FC236}">
                  <a16:creationId xmlns:a16="http://schemas.microsoft.com/office/drawing/2014/main" xmlns="" id="{F9F32F86-BF23-4BF2-A7F1-66969990961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8" name="Shape 407">
            <a:extLst>
              <a:ext uri="{FF2B5EF4-FFF2-40B4-BE49-F238E27FC236}">
                <a16:creationId xmlns:a16="http://schemas.microsoft.com/office/drawing/2014/main" xmlns="" id="{33CBEDF1-B50B-4C10-9106-D4B73D5D1AD0}"/>
              </a:ext>
            </a:extLst>
          </p:cNvPr>
          <p:cNvSpPr txBox="1">
            <a:spLocks/>
          </p:cNvSpPr>
          <p:nvPr/>
        </p:nvSpPr>
        <p:spPr>
          <a:xfrm>
            <a:off x="2837905" y="20819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Shape 408">
            <a:extLst>
              <a:ext uri="{FF2B5EF4-FFF2-40B4-BE49-F238E27FC236}">
                <a16:creationId xmlns:a16="http://schemas.microsoft.com/office/drawing/2014/main" xmlns="" id="{12D52847-7E1E-4BED-8555-89D4AF8823AE}"/>
              </a:ext>
            </a:extLst>
          </p:cNvPr>
          <p:cNvSpPr txBox="1">
            <a:spLocks/>
          </p:cNvSpPr>
          <p:nvPr/>
        </p:nvSpPr>
        <p:spPr>
          <a:xfrm>
            <a:off x="2823976" y="2755542"/>
            <a:ext cx="3917100" cy="463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Practice 2 </a:t>
            </a:r>
            <a:r>
              <a:rPr lang="en-US" b="1" dirty="0" smtClean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on page </a:t>
            </a: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27 in the workbook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Shape 409">
            <a:extLst>
              <a:ext uri="{FF2B5EF4-FFF2-40B4-BE49-F238E27FC236}">
                <a16:creationId xmlns:a16="http://schemas.microsoft.com/office/drawing/2014/main" xmlns="" id="{13C39B0C-8DB7-425D-88D0-B0CDAD9A7C53}"/>
              </a:ext>
            </a:extLst>
          </p:cNvPr>
          <p:cNvSpPr txBox="1">
            <a:spLocks/>
          </p:cNvSpPr>
          <p:nvPr/>
        </p:nvSpPr>
        <p:spPr>
          <a:xfrm>
            <a:off x="2837905" y="4975135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Time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Shape 410">
            <a:extLst>
              <a:ext uri="{FF2B5EF4-FFF2-40B4-BE49-F238E27FC236}">
                <a16:creationId xmlns:a16="http://schemas.microsoft.com/office/drawing/2014/main" xmlns="" id="{C62F4748-41CE-4AE6-9199-4582ABD14EF3}"/>
              </a:ext>
            </a:extLst>
          </p:cNvPr>
          <p:cNvSpPr txBox="1">
            <a:spLocks/>
          </p:cNvSpPr>
          <p:nvPr/>
        </p:nvSpPr>
        <p:spPr>
          <a:xfrm>
            <a:off x="2837905" y="5525135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minutes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2" name="Shape 411">
            <a:extLst>
              <a:ext uri="{FF2B5EF4-FFF2-40B4-BE49-F238E27FC236}">
                <a16:creationId xmlns:a16="http://schemas.microsoft.com/office/drawing/2014/main" xmlns="" id="{005989F4-A449-4366-B781-49C98CA6D001}"/>
              </a:ext>
            </a:extLst>
          </p:cNvPr>
          <p:cNvSpPr txBox="1">
            <a:spLocks/>
          </p:cNvSpPr>
          <p:nvPr/>
        </p:nvSpPr>
        <p:spPr>
          <a:xfrm>
            <a:off x="2837905" y="3523594"/>
            <a:ext cx="39171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Type of activity</a:t>
            </a:r>
            <a:endParaRPr lang="ar-SA" sz="28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Shape 412">
            <a:extLst>
              <a:ext uri="{FF2B5EF4-FFF2-40B4-BE49-F238E27FC236}">
                <a16:creationId xmlns:a16="http://schemas.microsoft.com/office/drawing/2014/main" xmlns="" id="{D11D7123-0D25-422D-A3C5-A0B2013460AD}"/>
              </a:ext>
            </a:extLst>
          </p:cNvPr>
          <p:cNvSpPr txBox="1">
            <a:spLocks/>
          </p:cNvSpPr>
          <p:nvPr/>
        </p:nvSpPr>
        <p:spPr>
          <a:xfrm>
            <a:off x="2837905" y="4058186"/>
            <a:ext cx="3917100" cy="4122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en-US" b="1" dirty="0">
                <a:solidFill>
                  <a:srgbClr val="3F5378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Individual - written</a:t>
            </a:r>
            <a:endParaRPr lang="ar-SA" b="1" dirty="0">
              <a:solidFill>
                <a:srgbClr val="3F5378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Shape 851">
            <a:extLst>
              <a:ext uri="{FF2B5EF4-FFF2-40B4-BE49-F238E27FC236}">
                <a16:creationId xmlns:a16="http://schemas.microsoft.com/office/drawing/2014/main" xmlns="" id="{B029C05A-AD20-46C2-89FB-90D0D7E4A1A5}"/>
              </a:ext>
            </a:extLst>
          </p:cNvPr>
          <p:cNvGrpSpPr/>
          <p:nvPr/>
        </p:nvGrpSpPr>
        <p:grpSpPr>
          <a:xfrm>
            <a:off x="10073683" y="42947"/>
            <a:ext cx="1555200" cy="1541052"/>
            <a:chOff x="6649150" y="309350"/>
            <a:chExt cx="395800" cy="395800"/>
          </a:xfrm>
        </p:grpSpPr>
        <p:sp>
          <p:nvSpPr>
            <p:cNvPr id="45" name="Shape 852">
              <a:extLst>
                <a:ext uri="{FF2B5EF4-FFF2-40B4-BE49-F238E27FC236}">
                  <a16:creationId xmlns:a16="http://schemas.microsoft.com/office/drawing/2014/main" xmlns="" id="{98BDE150-8E0C-487E-AA19-B37D42B293EF}"/>
                </a:ext>
              </a:extLst>
            </p:cNvPr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0" t="0" r="0" b="0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853">
              <a:extLst>
                <a:ext uri="{FF2B5EF4-FFF2-40B4-BE49-F238E27FC236}">
                  <a16:creationId xmlns:a16="http://schemas.microsoft.com/office/drawing/2014/main" xmlns="" id="{82E93437-4B43-4BBA-B2E4-CD856FC466B5}"/>
                </a:ext>
              </a:extLst>
            </p:cNvPr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0" t="0" r="0" b="0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854">
              <a:extLst>
                <a:ext uri="{FF2B5EF4-FFF2-40B4-BE49-F238E27FC236}">
                  <a16:creationId xmlns:a16="http://schemas.microsoft.com/office/drawing/2014/main" xmlns="" id="{2352B18C-05FD-43F0-AAA3-85B71C24FDFD}"/>
                </a:ext>
              </a:extLst>
            </p:cNvPr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0" t="0" r="0" b="0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855">
              <a:extLst>
                <a:ext uri="{FF2B5EF4-FFF2-40B4-BE49-F238E27FC236}">
                  <a16:creationId xmlns:a16="http://schemas.microsoft.com/office/drawing/2014/main" xmlns="" id="{5E948F06-74E9-4483-AF5A-A9AA709A5F42}"/>
                </a:ext>
              </a:extLst>
            </p:cNvPr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856">
              <a:extLst>
                <a:ext uri="{FF2B5EF4-FFF2-40B4-BE49-F238E27FC236}">
                  <a16:creationId xmlns:a16="http://schemas.microsoft.com/office/drawing/2014/main" xmlns="" id="{B0CED6F6-8949-43B5-83F6-E9209350A7D3}"/>
                </a:ext>
              </a:extLst>
            </p:cNvPr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857">
              <a:extLst>
                <a:ext uri="{FF2B5EF4-FFF2-40B4-BE49-F238E27FC236}">
                  <a16:creationId xmlns:a16="http://schemas.microsoft.com/office/drawing/2014/main" xmlns="" id="{661A96CC-9B35-453D-A363-4E8371761018}"/>
                </a:ext>
              </a:extLst>
            </p:cNvPr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858">
              <a:extLst>
                <a:ext uri="{FF2B5EF4-FFF2-40B4-BE49-F238E27FC236}">
                  <a16:creationId xmlns:a16="http://schemas.microsoft.com/office/drawing/2014/main" xmlns="" id="{192938B0-0539-4AFF-B8C1-CF7984E07609}"/>
                </a:ext>
              </a:extLst>
            </p:cNvPr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859">
              <a:extLst>
                <a:ext uri="{FF2B5EF4-FFF2-40B4-BE49-F238E27FC236}">
                  <a16:creationId xmlns:a16="http://schemas.microsoft.com/office/drawing/2014/main" xmlns="" id="{458F7B28-14B3-467F-B5C7-F29179AD1C98}"/>
                </a:ext>
              </a:extLst>
            </p:cNvPr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860">
              <a:extLst>
                <a:ext uri="{FF2B5EF4-FFF2-40B4-BE49-F238E27FC236}">
                  <a16:creationId xmlns:a16="http://schemas.microsoft.com/office/drawing/2014/main" xmlns="" id="{595FF11B-4C1E-4EF6-B055-7698761200E1}"/>
                </a:ext>
              </a:extLst>
            </p:cNvPr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861">
              <a:extLst>
                <a:ext uri="{FF2B5EF4-FFF2-40B4-BE49-F238E27FC236}">
                  <a16:creationId xmlns:a16="http://schemas.microsoft.com/office/drawing/2014/main" xmlns="" id="{76D32CBB-F262-4BE3-BE21-A51AE288BE1B}"/>
                </a:ext>
              </a:extLst>
            </p:cNvPr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862">
              <a:extLst>
                <a:ext uri="{FF2B5EF4-FFF2-40B4-BE49-F238E27FC236}">
                  <a16:creationId xmlns:a16="http://schemas.microsoft.com/office/drawing/2014/main" xmlns="" id="{59B7F620-1BBF-4D46-9281-118B61DD9BC1}"/>
                </a:ext>
              </a:extLst>
            </p:cNvPr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863">
              <a:extLst>
                <a:ext uri="{FF2B5EF4-FFF2-40B4-BE49-F238E27FC236}">
                  <a16:creationId xmlns:a16="http://schemas.microsoft.com/office/drawing/2014/main" xmlns="" id="{8583453F-D9F6-47D5-B493-F5E0A67ED8FB}"/>
                </a:ext>
              </a:extLst>
            </p:cNvPr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864">
              <a:extLst>
                <a:ext uri="{FF2B5EF4-FFF2-40B4-BE49-F238E27FC236}">
                  <a16:creationId xmlns:a16="http://schemas.microsoft.com/office/drawing/2014/main" xmlns="" id="{18AC6A64-F174-43BA-A99B-DE35B3DAA438}"/>
                </a:ext>
              </a:extLst>
            </p:cNvPr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865">
              <a:extLst>
                <a:ext uri="{FF2B5EF4-FFF2-40B4-BE49-F238E27FC236}">
                  <a16:creationId xmlns:a16="http://schemas.microsoft.com/office/drawing/2014/main" xmlns="" id="{C64509E6-8899-48E1-A0FA-A78A9D87B8F5}"/>
                </a:ext>
              </a:extLst>
            </p:cNvPr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0" t="0" r="0" b="0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866">
              <a:extLst>
                <a:ext uri="{FF2B5EF4-FFF2-40B4-BE49-F238E27FC236}">
                  <a16:creationId xmlns:a16="http://schemas.microsoft.com/office/drawing/2014/main" xmlns="" id="{832BD5EB-7505-4810-9655-20AD82231B53}"/>
                </a:ext>
              </a:extLst>
            </p:cNvPr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867">
              <a:extLst>
                <a:ext uri="{FF2B5EF4-FFF2-40B4-BE49-F238E27FC236}">
                  <a16:creationId xmlns:a16="http://schemas.microsoft.com/office/drawing/2014/main" xmlns="" id="{3F30D472-4BD0-481A-A1EE-7E7498FD1744}"/>
                </a:ext>
              </a:extLst>
            </p:cNvPr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868">
              <a:extLst>
                <a:ext uri="{FF2B5EF4-FFF2-40B4-BE49-F238E27FC236}">
                  <a16:creationId xmlns:a16="http://schemas.microsoft.com/office/drawing/2014/main" xmlns="" id="{2FB9DA7B-26FE-43A3-B6AF-A061D9D7119B}"/>
                </a:ext>
              </a:extLst>
            </p:cNvPr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869">
              <a:extLst>
                <a:ext uri="{FF2B5EF4-FFF2-40B4-BE49-F238E27FC236}">
                  <a16:creationId xmlns:a16="http://schemas.microsoft.com/office/drawing/2014/main" xmlns="" id="{A1A8E107-B6B9-487F-94EF-5DF3D7F184DE}"/>
                </a:ext>
              </a:extLst>
            </p:cNvPr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870">
              <a:extLst>
                <a:ext uri="{FF2B5EF4-FFF2-40B4-BE49-F238E27FC236}">
                  <a16:creationId xmlns:a16="http://schemas.microsoft.com/office/drawing/2014/main" xmlns="" id="{CCF1D12E-488D-40A5-AC67-24ECF68CA219}"/>
                </a:ext>
              </a:extLst>
            </p:cNvPr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0" t="0" r="0" b="0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871">
              <a:extLst>
                <a:ext uri="{FF2B5EF4-FFF2-40B4-BE49-F238E27FC236}">
                  <a16:creationId xmlns:a16="http://schemas.microsoft.com/office/drawing/2014/main" xmlns="" id="{0C84D326-716E-45C3-B642-3CF4928457CC}"/>
                </a:ext>
              </a:extLst>
            </p:cNvPr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0" t="0" r="0" b="0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872">
              <a:extLst>
                <a:ext uri="{FF2B5EF4-FFF2-40B4-BE49-F238E27FC236}">
                  <a16:creationId xmlns:a16="http://schemas.microsoft.com/office/drawing/2014/main" xmlns="" id="{A3AB3797-7B33-49BF-B202-046EC8142B7B}"/>
                </a:ext>
              </a:extLst>
            </p:cNvPr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873">
              <a:extLst>
                <a:ext uri="{FF2B5EF4-FFF2-40B4-BE49-F238E27FC236}">
                  <a16:creationId xmlns:a16="http://schemas.microsoft.com/office/drawing/2014/main" xmlns="" id="{91747D1D-EEC8-4E06-B137-480AC19106C5}"/>
                </a:ext>
              </a:extLst>
            </p:cNvPr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0" t="0" r="0" b="0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874">
              <a:extLst>
                <a:ext uri="{FF2B5EF4-FFF2-40B4-BE49-F238E27FC236}">
                  <a16:creationId xmlns:a16="http://schemas.microsoft.com/office/drawing/2014/main" xmlns="" id="{37CB1463-B164-45C5-BD24-4050A688F8E2}"/>
                </a:ext>
              </a:extLst>
            </p:cNvPr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AAEF8E3-EE88-4160-843F-9712B067C971}"/>
              </a:ext>
            </a:extLst>
          </p:cNvPr>
          <p:cNvSpPr txBox="1"/>
          <p:nvPr/>
        </p:nvSpPr>
        <p:spPr>
          <a:xfrm>
            <a:off x="146938" y="6473889"/>
            <a:ext cx="85312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49BDE8AB-8C9C-4028-B90D-88D0ED23505D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4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2B2FD855-677C-4B4B-8736-F308F98FC7D3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xmlns="" id="{BB31A137-74FB-4599-B7E0-BAC6280315C0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xmlns="" id="{5039173F-F7CF-48FE-8A42-A1BB371E95AA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مستطيل مستدير الزوايا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F308EF38-AE62-4CB3-84B5-B110C4AB492F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3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8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A541043-1F92-48F3-8547-354C14B280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50029"/>
            <a:ext cx="1766977" cy="1766977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450925" y="406802"/>
            <a:ext cx="7666499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Problems in Reception Area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Shape 395">
            <a:extLst>
              <a:ext uri="{FF2B5EF4-FFF2-40B4-BE49-F238E27FC236}">
                <a16:creationId xmlns:a16="http://schemas.microsoft.com/office/drawing/2014/main" xmlns="" id="{7D06C1D8-EA30-4632-8974-F508B8B94B8E}"/>
              </a:ext>
            </a:extLst>
          </p:cNvPr>
          <p:cNvGrpSpPr/>
          <p:nvPr/>
        </p:nvGrpSpPr>
        <p:grpSpPr>
          <a:xfrm>
            <a:off x="1365082" y="5409874"/>
            <a:ext cx="6633264" cy="907708"/>
            <a:chOff x="-1535283" y="1287960"/>
            <a:chExt cx="11486579" cy="2067200"/>
          </a:xfrm>
        </p:grpSpPr>
        <p:sp>
          <p:nvSpPr>
            <p:cNvPr id="65" name="Shape 396">
              <a:extLst>
                <a:ext uri="{FF2B5EF4-FFF2-40B4-BE49-F238E27FC236}">
                  <a16:creationId xmlns:a16="http://schemas.microsoft.com/office/drawing/2014/main" xmlns="" id="{973D0C12-58A5-47A2-B03C-54214414EC6E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6" name="Shape 397">
              <a:extLst>
                <a:ext uri="{FF2B5EF4-FFF2-40B4-BE49-F238E27FC236}">
                  <a16:creationId xmlns:a16="http://schemas.microsoft.com/office/drawing/2014/main" xmlns="" id="{755F4ED9-2168-467E-97D8-BC925C1DFD87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7" name="Shape 398">
              <a:extLst>
                <a:ext uri="{FF2B5EF4-FFF2-40B4-BE49-F238E27FC236}">
                  <a16:creationId xmlns:a16="http://schemas.microsoft.com/office/drawing/2014/main" xmlns="" id="{0952ABCB-941D-4187-A72E-B0DAF8BFD375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8" name="Shape 399">
              <a:extLst>
                <a:ext uri="{FF2B5EF4-FFF2-40B4-BE49-F238E27FC236}">
                  <a16:creationId xmlns:a16="http://schemas.microsoft.com/office/drawing/2014/main" xmlns="" id="{80C0CAC9-29B6-44B6-A420-5DAC2E629765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9" name="Shape 400">
              <a:extLst>
                <a:ext uri="{FF2B5EF4-FFF2-40B4-BE49-F238E27FC236}">
                  <a16:creationId xmlns:a16="http://schemas.microsoft.com/office/drawing/2014/main" xmlns="" id="{3D20215F-9BC5-4FD1-A6D5-BFE2779BB682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70" name="Shape 401">
            <a:extLst>
              <a:ext uri="{FF2B5EF4-FFF2-40B4-BE49-F238E27FC236}">
                <a16:creationId xmlns:a16="http://schemas.microsoft.com/office/drawing/2014/main" xmlns="" id="{9249593C-682D-4685-87AF-5F7CFFB41DF2}"/>
              </a:ext>
            </a:extLst>
          </p:cNvPr>
          <p:cNvGrpSpPr/>
          <p:nvPr/>
        </p:nvGrpSpPr>
        <p:grpSpPr>
          <a:xfrm>
            <a:off x="148926" y="1873349"/>
            <a:ext cx="6633264" cy="907708"/>
            <a:chOff x="-1535283" y="1287960"/>
            <a:chExt cx="11486579" cy="2067200"/>
          </a:xfrm>
        </p:grpSpPr>
        <p:sp>
          <p:nvSpPr>
            <p:cNvPr id="71" name="Shape 402">
              <a:extLst>
                <a:ext uri="{FF2B5EF4-FFF2-40B4-BE49-F238E27FC236}">
                  <a16:creationId xmlns:a16="http://schemas.microsoft.com/office/drawing/2014/main" xmlns="" id="{CC1C05C5-97ED-4158-B75F-E8AC49CCE5E5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2" name="Shape 403">
              <a:extLst>
                <a:ext uri="{FF2B5EF4-FFF2-40B4-BE49-F238E27FC236}">
                  <a16:creationId xmlns:a16="http://schemas.microsoft.com/office/drawing/2014/main" xmlns="" id="{EDD8EED1-62FE-4872-8E74-A6D2E66F89AE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3" name="Shape 404">
              <a:extLst>
                <a:ext uri="{FF2B5EF4-FFF2-40B4-BE49-F238E27FC236}">
                  <a16:creationId xmlns:a16="http://schemas.microsoft.com/office/drawing/2014/main" xmlns="" id="{891768FC-D93C-4E19-AAD2-BB165BB78E4D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4" name="Shape 405">
              <a:extLst>
                <a:ext uri="{FF2B5EF4-FFF2-40B4-BE49-F238E27FC236}">
                  <a16:creationId xmlns:a16="http://schemas.microsoft.com/office/drawing/2014/main" xmlns="" id="{F7A7AB4D-1494-404D-B02C-66FBE969BA2E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5" name="Shape 406">
              <a:extLst>
                <a:ext uri="{FF2B5EF4-FFF2-40B4-BE49-F238E27FC236}">
                  <a16:creationId xmlns:a16="http://schemas.microsoft.com/office/drawing/2014/main" xmlns="" id="{31E85D0C-9C5A-4AB7-8158-DE51DEDF3B89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6" name="Shape 407">
            <a:extLst>
              <a:ext uri="{FF2B5EF4-FFF2-40B4-BE49-F238E27FC236}">
                <a16:creationId xmlns:a16="http://schemas.microsoft.com/office/drawing/2014/main" xmlns="" id="{71DCE91F-0A7C-4552-B75F-82EA08896288}"/>
              </a:ext>
            </a:extLst>
          </p:cNvPr>
          <p:cNvSpPr txBox="1">
            <a:spLocks/>
          </p:cNvSpPr>
          <p:nvPr/>
        </p:nvSpPr>
        <p:spPr>
          <a:xfrm>
            <a:off x="684125" y="2062574"/>
            <a:ext cx="57343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 Black" panose="020B0A04020102020204" pitchFamily="34" charset="0"/>
              </a:rPr>
              <a:t>Dealing with unexpected visitors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78" name="Shape 409">
            <a:extLst>
              <a:ext uri="{FF2B5EF4-FFF2-40B4-BE49-F238E27FC236}">
                <a16:creationId xmlns:a16="http://schemas.microsoft.com/office/drawing/2014/main" xmlns="" id="{0E4FDBBD-68FD-4EB6-985E-96432B9FB5E9}"/>
              </a:ext>
            </a:extLst>
          </p:cNvPr>
          <p:cNvSpPr txBox="1">
            <a:spLocks/>
          </p:cNvSpPr>
          <p:nvPr/>
        </p:nvSpPr>
        <p:spPr>
          <a:xfrm>
            <a:off x="2619187" y="5601055"/>
            <a:ext cx="4669723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 Black" panose="020B0A04020102020204" pitchFamily="34" charset="0"/>
              </a:rPr>
              <a:t>Dealing with complaints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82" name="Flowchart: Terminator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ACC1C127-438F-4ED3-82A9-C958DAC95D2E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3F87D1F-FA36-46C9-9C6D-0506BEC0E2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5082" y="2844025"/>
            <a:ext cx="2175180" cy="2316760"/>
          </a:xfrm>
          <a:prstGeom prst="rect">
            <a:avLst/>
          </a:prstGeom>
        </p:spPr>
      </p:pic>
      <p:grpSp>
        <p:nvGrpSpPr>
          <p:cNvPr id="50" name="Shape 389">
            <a:extLst>
              <a:ext uri="{FF2B5EF4-FFF2-40B4-BE49-F238E27FC236}">
                <a16:creationId xmlns:a16="http://schemas.microsoft.com/office/drawing/2014/main" xmlns="" id="{705ECEE6-DDC3-4DB0-835C-9047CE2FFAA5}"/>
              </a:ext>
            </a:extLst>
          </p:cNvPr>
          <p:cNvGrpSpPr/>
          <p:nvPr/>
        </p:nvGrpSpPr>
        <p:grpSpPr>
          <a:xfrm>
            <a:off x="2878042" y="3740323"/>
            <a:ext cx="6633264" cy="907708"/>
            <a:chOff x="-1535283" y="1287960"/>
            <a:chExt cx="11486579" cy="2067200"/>
          </a:xfrm>
        </p:grpSpPr>
        <p:sp>
          <p:nvSpPr>
            <p:cNvPr id="59" name="Shape 390">
              <a:extLst>
                <a:ext uri="{FF2B5EF4-FFF2-40B4-BE49-F238E27FC236}">
                  <a16:creationId xmlns:a16="http://schemas.microsoft.com/office/drawing/2014/main" xmlns="" id="{20E998E7-8C3E-4C83-88CA-3485F6B37DA2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0" name="Shape 391">
              <a:extLst>
                <a:ext uri="{FF2B5EF4-FFF2-40B4-BE49-F238E27FC236}">
                  <a16:creationId xmlns:a16="http://schemas.microsoft.com/office/drawing/2014/main" xmlns="" id="{88906059-A58C-4C53-9868-3B01F532E728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1" name="Shape 392">
              <a:extLst>
                <a:ext uri="{FF2B5EF4-FFF2-40B4-BE49-F238E27FC236}">
                  <a16:creationId xmlns:a16="http://schemas.microsoft.com/office/drawing/2014/main" xmlns="" id="{E89D16E5-906B-4399-A38D-8AFC3920149E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2" name="Shape 393">
              <a:extLst>
                <a:ext uri="{FF2B5EF4-FFF2-40B4-BE49-F238E27FC236}">
                  <a16:creationId xmlns:a16="http://schemas.microsoft.com/office/drawing/2014/main" xmlns="" id="{57645B86-7E7D-4389-A03E-0713FECFF14C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63" name="Shape 394">
              <a:extLst>
                <a:ext uri="{FF2B5EF4-FFF2-40B4-BE49-F238E27FC236}">
                  <a16:creationId xmlns:a16="http://schemas.microsoft.com/office/drawing/2014/main" xmlns="" id="{4345D679-8832-4BC1-A1AD-A10C3AB01544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80" name="Shape 411">
            <a:extLst>
              <a:ext uri="{FF2B5EF4-FFF2-40B4-BE49-F238E27FC236}">
                <a16:creationId xmlns:a16="http://schemas.microsoft.com/office/drawing/2014/main" xmlns="" id="{90351018-5A6A-4560-A0DE-BC8EC46A01AD}"/>
              </a:ext>
            </a:extLst>
          </p:cNvPr>
          <p:cNvSpPr txBox="1">
            <a:spLocks/>
          </p:cNvSpPr>
          <p:nvPr/>
        </p:nvSpPr>
        <p:spPr>
          <a:xfrm>
            <a:off x="3622164" y="3924611"/>
            <a:ext cx="5872696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 Black" panose="020B0A04020102020204" pitchFamily="34" charset="0"/>
              </a:rPr>
              <a:t>Dealing with difficult visitors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9C9FF7D-1B9D-41F4-9DAE-5F5814EC41DC}"/>
              </a:ext>
            </a:extLst>
          </p:cNvPr>
          <p:cNvGrpSpPr/>
          <p:nvPr/>
        </p:nvGrpSpPr>
        <p:grpSpPr>
          <a:xfrm>
            <a:off x="7452026" y="4466103"/>
            <a:ext cx="1395194" cy="1930469"/>
            <a:chOff x="7452026" y="4466103"/>
            <a:chExt cx="1395194" cy="193046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C56497D4-9B6C-423C-BFE8-451822D457AA}"/>
                </a:ext>
              </a:extLst>
            </p:cNvPr>
            <p:cNvGrpSpPr/>
            <p:nvPr/>
          </p:nvGrpSpPr>
          <p:grpSpPr>
            <a:xfrm>
              <a:off x="7452026" y="4466103"/>
              <a:ext cx="1395194" cy="1930469"/>
              <a:chOff x="7452026" y="4537825"/>
              <a:chExt cx="1347592" cy="185874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075379D4-A99A-44D5-9974-81CFCEAE1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52026" y="4537825"/>
                <a:ext cx="1347592" cy="1858747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8C077ABE-4625-4573-8C4C-80C52CD7D9E8}"/>
                  </a:ext>
                </a:extLst>
              </p:cNvPr>
              <p:cNvSpPr/>
              <p:nvPr/>
            </p:nvSpPr>
            <p:spPr>
              <a:xfrm>
                <a:off x="8124825" y="4969669"/>
                <a:ext cx="381000" cy="191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E49A3F48-029D-4387-B161-9E14CB2582CD}"/>
                  </a:ext>
                </a:extLst>
              </p:cNvPr>
              <p:cNvSpPr/>
              <p:nvPr/>
            </p:nvSpPr>
            <p:spPr>
              <a:xfrm>
                <a:off x="8117424" y="5337844"/>
                <a:ext cx="309820" cy="191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EF3E2302-C770-4AED-BED4-2B5B6AFEA56F}"/>
                  </a:ext>
                </a:extLst>
              </p:cNvPr>
              <p:cNvSpPr/>
              <p:nvPr/>
            </p:nvSpPr>
            <p:spPr>
              <a:xfrm>
                <a:off x="8177213" y="5206254"/>
                <a:ext cx="309820" cy="1053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83CCB7C-BA2D-4432-BDB0-20CBAABFBA0A}"/>
                </a:ext>
              </a:extLst>
            </p:cNvPr>
            <p:cNvSpPr/>
            <p:nvPr/>
          </p:nvSpPr>
          <p:spPr>
            <a:xfrm rot="212239">
              <a:off x="7893777" y="4869673"/>
              <a:ext cx="904087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700" b="1" cap="none" spc="0" dirty="0">
                  <a:ln w="0"/>
                  <a:solidFill>
                    <a:srgbClr val="C00000"/>
                  </a:solidFill>
                </a:rPr>
                <a:t>Customer</a:t>
              </a:r>
            </a:p>
            <a:p>
              <a:pPr algn="ctr"/>
              <a:r>
                <a:rPr lang="en-US" sz="700" b="1" cap="none" spc="0" dirty="0">
                  <a:ln w="0"/>
                  <a:solidFill>
                    <a:srgbClr val="C00000"/>
                  </a:solidFill>
                </a:rPr>
                <a:t>Complaint 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07FC2B7-66B4-4EA2-AA32-F1AC8EA312D3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مستطيل مستدير الزوايا 5">
            <a:hlinkClick r:id="rId7" action="ppaction://hlinksldjump"/>
            <a:extLst>
              <a:ext uri="{FF2B5EF4-FFF2-40B4-BE49-F238E27FC236}">
                <a16:creationId xmlns:a16="http://schemas.microsoft.com/office/drawing/2014/main" xmlns="" id="{83961A80-CC13-4D93-91A3-F07A8F116B7C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7" name="مستطيل مستدير الزوايا 11">
            <a:hlinkClick r:id="rId8" action="ppaction://hlinksldjump"/>
            <a:extLst>
              <a:ext uri="{FF2B5EF4-FFF2-40B4-BE49-F238E27FC236}">
                <a16:creationId xmlns:a16="http://schemas.microsoft.com/office/drawing/2014/main" xmlns="" id="{6ECA5269-CCBA-4D92-9AE1-B79FAE012D3D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مستطيل مستدير الزوايا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C19E8FC8-E5BD-4161-B73C-C5C20774B83B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مستطيل مستدير الزوايا 1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68D01B1-D77D-4D73-B549-B65C3D0BD0B6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8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46939" y="1445619"/>
            <a:ext cx="9378061" cy="4924701"/>
          </a:xfrm>
          <a:prstGeom prst="roundRect">
            <a:avLst>
              <a:gd name="adj" fmla="val 1924"/>
            </a:avLst>
          </a:pr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A541043-1F92-48F3-8547-354C14B2807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72" y="1627316"/>
            <a:ext cx="4660206" cy="4660206"/>
          </a:xfrm>
          <a:prstGeom prst="rect">
            <a:avLst/>
          </a:prstGeom>
        </p:spPr>
      </p:pic>
      <p:sp>
        <p:nvSpPr>
          <p:cNvPr id="14" name="مستطيل مستدير الزوايا 13"/>
          <p:cNvSpPr/>
          <p:nvPr/>
        </p:nvSpPr>
        <p:spPr>
          <a:xfrm>
            <a:off x="-350520" y="225236"/>
            <a:ext cx="8153400" cy="1080000"/>
          </a:xfrm>
          <a:prstGeom prst="roundRect">
            <a:avLst>
              <a:gd name="adj" fmla="val 10356"/>
            </a:avLst>
          </a:prstGeom>
          <a:solidFill>
            <a:srgbClr val="3F537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9" name="عنوان 1"/>
          <p:cNvSpPr>
            <a:spLocks noGrp="1"/>
          </p:cNvSpPr>
          <p:nvPr>
            <p:ph type="title"/>
          </p:nvPr>
        </p:nvSpPr>
        <p:spPr>
          <a:xfrm>
            <a:off x="450925" y="406802"/>
            <a:ext cx="7666499" cy="7662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 Black" panose="020B0A04020102020204" pitchFamily="34" charset="0"/>
              </a:rPr>
              <a:t>Problems in Reception Area</a:t>
            </a:r>
          </a:p>
        </p:txBody>
      </p:sp>
      <p:grpSp>
        <p:nvGrpSpPr>
          <p:cNvPr id="30" name="Google Shape;536;p37"/>
          <p:cNvGrpSpPr/>
          <p:nvPr/>
        </p:nvGrpSpPr>
        <p:grpSpPr>
          <a:xfrm>
            <a:off x="146939" y="291834"/>
            <a:ext cx="538861" cy="912661"/>
            <a:chOff x="590250" y="244200"/>
            <a:chExt cx="407975" cy="532175"/>
          </a:xfrm>
        </p:grpSpPr>
        <p:sp>
          <p:nvSpPr>
            <p:cNvPr id="31" name="Google Shape;537;p37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8;p37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9;p3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;p37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1;p37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2;p37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43;p37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4;p37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45;p37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46;p37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47;p37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48;p37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49;p3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50;p37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9050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Shape 401">
            <a:extLst>
              <a:ext uri="{FF2B5EF4-FFF2-40B4-BE49-F238E27FC236}">
                <a16:creationId xmlns:a16="http://schemas.microsoft.com/office/drawing/2014/main" xmlns="" id="{9249593C-682D-4685-87AF-5F7CFFB41DF2}"/>
              </a:ext>
            </a:extLst>
          </p:cNvPr>
          <p:cNvGrpSpPr/>
          <p:nvPr/>
        </p:nvGrpSpPr>
        <p:grpSpPr>
          <a:xfrm>
            <a:off x="146939" y="1439252"/>
            <a:ext cx="6633264" cy="907708"/>
            <a:chOff x="-1535283" y="1287960"/>
            <a:chExt cx="11486579" cy="2067200"/>
          </a:xfrm>
        </p:grpSpPr>
        <p:sp>
          <p:nvSpPr>
            <p:cNvPr id="71" name="Shape 402">
              <a:extLst>
                <a:ext uri="{FF2B5EF4-FFF2-40B4-BE49-F238E27FC236}">
                  <a16:creationId xmlns:a16="http://schemas.microsoft.com/office/drawing/2014/main" xmlns="" id="{CC1C05C5-97ED-4158-B75F-E8AC49CCE5E5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2" name="Shape 403">
              <a:extLst>
                <a:ext uri="{FF2B5EF4-FFF2-40B4-BE49-F238E27FC236}">
                  <a16:creationId xmlns:a16="http://schemas.microsoft.com/office/drawing/2014/main" xmlns="" id="{EDD8EED1-62FE-4872-8E74-A6D2E66F89AE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3" name="Shape 404">
              <a:extLst>
                <a:ext uri="{FF2B5EF4-FFF2-40B4-BE49-F238E27FC236}">
                  <a16:creationId xmlns:a16="http://schemas.microsoft.com/office/drawing/2014/main" xmlns="" id="{891768FC-D93C-4E19-AAD2-BB165BB78E4D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4" name="Shape 405">
              <a:extLst>
                <a:ext uri="{FF2B5EF4-FFF2-40B4-BE49-F238E27FC236}">
                  <a16:creationId xmlns:a16="http://schemas.microsoft.com/office/drawing/2014/main" xmlns="" id="{F7A7AB4D-1494-404D-B02C-66FBE969BA2E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75" name="Shape 406">
              <a:extLst>
                <a:ext uri="{FF2B5EF4-FFF2-40B4-BE49-F238E27FC236}">
                  <a16:creationId xmlns:a16="http://schemas.microsoft.com/office/drawing/2014/main" xmlns="" id="{31E85D0C-9C5A-4AB7-8158-DE51DEDF3B89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76" name="Shape 407">
            <a:extLst>
              <a:ext uri="{FF2B5EF4-FFF2-40B4-BE49-F238E27FC236}">
                <a16:creationId xmlns:a16="http://schemas.microsoft.com/office/drawing/2014/main" xmlns="" id="{71DCE91F-0A7C-4552-B75F-82EA08896288}"/>
              </a:ext>
            </a:extLst>
          </p:cNvPr>
          <p:cNvSpPr txBox="1">
            <a:spLocks/>
          </p:cNvSpPr>
          <p:nvPr/>
        </p:nvSpPr>
        <p:spPr>
          <a:xfrm>
            <a:off x="684124" y="1614347"/>
            <a:ext cx="5734300" cy="534600"/>
          </a:xfrm>
          <a:prstGeom prst="rect">
            <a:avLst/>
          </a:prstGeom>
        </p:spPr>
        <p:txBody>
          <a:bodyPr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Arial Black" panose="020B0A04020102020204" pitchFamily="34" charset="0"/>
              </a:rPr>
              <a:t>Dealing with unexpected visitors</a:t>
            </a:r>
            <a:endParaRPr lang="ar-SA" sz="2400" dirty="0">
              <a:latin typeface="Arial Black" panose="020B0A04020102020204" pitchFamily="34" charset="0"/>
            </a:endParaRPr>
          </a:p>
        </p:txBody>
      </p:sp>
      <p:sp>
        <p:nvSpPr>
          <p:cNvPr id="82" name="Flowchart: Terminator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ACC1C127-438F-4ED3-82A9-C958DAC95D2E}"/>
              </a:ext>
            </a:extLst>
          </p:cNvPr>
          <p:cNvSpPr/>
          <p:nvPr/>
        </p:nvSpPr>
        <p:spPr>
          <a:xfrm>
            <a:off x="227744" y="5747522"/>
            <a:ext cx="957600" cy="540000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E20073-C07B-45A9-907F-8AF53490D6AF}"/>
              </a:ext>
            </a:extLst>
          </p:cNvPr>
          <p:cNvSpPr/>
          <p:nvPr/>
        </p:nvSpPr>
        <p:spPr>
          <a:xfrm>
            <a:off x="547972" y="2359529"/>
            <a:ext cx="91332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Visitors without an appointment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Visitors with appointment but </a:t>
            </a: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who arrive 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earlier or later than expected.</a:t>
            </a:r>
          </a:p>
          <a:p>
            <a:pPr marL="571500" indent="-5715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People call to see someone in the organization &amp; they don’t have </a:t>
            </a:r>
            <a:r>
              <a:rPr lang="en-US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an appointment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9A003B9-FBD6-4E4F-887C-F98780806D76}"/>
              </a:ext>
            </a:extLst>
          </p:cNvPr>
          <p:cNvSpPr txBox="1"/>
          <p:nvPr/>
        </p:nvSpPr>
        <p:spPr>
          <a:xfrm>
            <a:off x="1216325" y="6505575"/>
            <a:ext cx="774851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Lesson:  Dealing with Visitors                                  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Introduction to Office Management                                 </a:t>
            </a:r>
            <a:r>
              <a:rPr lang="ar-SA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 111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16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مستطيل مستدير الزوايا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AC1F06CA-663C-4FB4-A098-0FEC6386D671}"/>
              </a:ext>
            </a:extLst>
          </p:cNvPr>
          <p:cNvSpPr/>
          <p:nvPr/>
        </p:nvSpPr>
        <p:spPr>
          <a:xfrm>
            <a:off x="9662160" y="2179404"/>
            <a:ext cx="2819400" cy="719644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Engaging Starters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مستطيل مستدير الزوايا 11">
            <a:hlinkClick r:id="rId6" action="ppaction://hlinksldjump"/>
            <a:extLst>
              <a:ext uri="{FF2B5EF4-FFF2-40B4-BE49-F238E27FC236}">
                <a16:creationId xmlns:a16="http://schemas.microsoft.com/office/drawing/2014/main" xmlns="" id="{7C0C9CA1-D7C7-4669-B1DD-92C1D2025AEA}"/>
              </a:ext>
            </a:extLst>
          </p:cNvPr>
          <p:cNvSpPr/>
          <p:nvPr/>
        </p:nvSpPr>
        <p:spPr>
          <a:xfrm>
            <a:off x="9662160" y="310904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   The First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3" name="مستطيل مستدير الزوايا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268262A9-1FE7-4EF8-9ACB-7CC8E8ACA2FE}"/>
              </a:ext>
            </a:extLst>
          </p:cNvPr>
          <p:cNvSpPr/>
          <p:nvPr/>
        </p:nvSpPr>
        <p:spPr>
          <a:xfrm>
            <a:off x="9662160" y="403868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5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 The Second Goal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مستطيل مستدير الزوايا 17">
            <a:hlinkClick r:id="rId8" action="ppaction://hlinksldjump"/>
            <a:extLst>
              <a:ext uri="{FF2B5EF4-FFF2-40B4-BE49-F238E27FC236}">
                <a16:creationId xmlns:a16="http://schemas.microsoft.com/office/drawing/2014/main" xmlns="" id="{70BCE058-43EF-459D-9426-1AD944167837}"/>
              </a:ext>
            </a:extLst>
          </p:cNvPr>
          <p:cNvSpPr/>
          <p:nvPr/>
        </p:nvSpPr>
        <p:spPr>
          <a:xfrm>
            <a:off x="9662160" y="4968324"/>
            <a:ext cx="2819400" cy="720000"/>
          </a:xfrm>
          <a:prstGeom prst="roundRect">
            <a:avLst>
              <a:gd name="adj" fmla="val 10356"/>
            </a:avLst>
          </a:prstGeom>
          <a:solidFill>
            <a:srgbClr val="FF98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3F5378"/>
                </a:solidFill>
                <a:latin typeface="Arial Black" panose="020B0A04020102020204" pitchFamily="34" charset="0"/>
              </a:rPr>
              <a:t> Questions</a:t>
            </a:r>
            <a:endParaRPr lang="ar-BH" dirty="0">
              <a:solidFill>
                <a:srgbClr val="3F537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918</TotalTime>
  <Words>1876</Words>
  <Application>Microsoft Office PowerPoint</Application>
  <PresentationFormat>Widescreen</PresentationFormat>
  <Paragraphs>310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Aharoni</vt:lpstr>
      <vt:lpstr>Al-Mateen</vt:lpstr>
      <vt:lpstr>AL-Mohanad</vt:lpstr>
      <vt:lpstr>Arial</vt:lpstr>
      <vt:lpstr>Arial Black</vt:lpstr>
      <vt:lpstr>Arvo</vt:lpstr>
      <vt:lpstr>Calibri</vt:lpstr>
      <vt:lpstr>Calibri Light</vt:lpstr>
      <vt:lpstr>Century</vt:lpstr>
      <vt:lpstr>Helvetica Black</vt:lpstr>
      <vt:lpstr>PT Bold Heading</vt:lpstr>
      <vt:lpstr>Roboto Condensed</vt:lpstr>
      <vt:lpstr>Sakkal Majalla</vt:lpstr>
      <vt:lpstr>Times New Roman</vt:lpstr>
      <vt:lpstr>Office Theme</vt:lpstr>
      <vt:lpstr>Introduction to  Office Management   ادر 111</vt:lpstr>
      <vt:lpstr>PowerPoint Presentation</vt:lpstr>
      <vt:lpstr>PowerPoint Presentation</vt:lpstr>
      <vt:lpstr>PowerPoint Presentation</vt:lpstr>
      <vt:lpstr>Engaging Starters</vt:lpstr>
      <vt:lpstr>Dealing with Visitors </vt:lpstr>
      <vt:lpstr>Evaluation Activity</vt:lpstr>
      <vt:lpstr>Problems in Reception Area</vt:lpstr>
      <vt:lpstr>Problems in Reception Area</vt:lpstr>
      <vt:lpstr>Problems in Reception Area</vt:lpstr>
      <vt:lpstr>Problems in Reception Area</vt:lpstr>
      <vt:lpstr>Problems in Reception Area</vt:lpstr>
      <vt:lpstr>Evaluation Activity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Questions</vt:lpstr>
      <vt:lpstr>PowerPoint Presentation</vt:lpstr>
      <vt:lpstr>Answer</vt:lpstr>
      <vt:lpstr>Answer</vt:lpstr>
      <vt:lpstr>Answer</vt:lpstr>
      <vt:lpstr>Answer</vt:lpstr>
      <vt:lpstr>Answer</vt:lpstr>
      <vt:lpstr>Answer</vt:lpstr>
      <vt:lpstr>Answer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Imed Ben Abdallah Sdiri</cp:lastModifiedBy>
  <cp:revision>75</cp:revision>
  <dcterms:created xsi:type="dcterms:W3CDTF">2020-03-04T10:47:58Z</dcterms:created>
  <dcterms:modified xsi:type="dcterms:W3CDTF">2020-09-13T10:47:46Z</dcterms:modified>
</cp:coreProperties>
</file>